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87" r:id="rId2"/>
    <p:sldId id="386" r:id="rId3"/>
    <p:sldId id="382" r:id="rId4"/>
    <p:sldId id="383" r:id="rId5"/>
    <p:sldId id="385" r:id="rId6"/>
    <p:sldId id="384" r:id="rId7"/>
    <p:sldId id="289" r:id="rId8"/>
    <p:sldId id="290" r:id="rId9"/>
    <p:sldId id="291" r:id="rId10"/>
    <p:sldId id="294" r:id="rId11"/>
    <p:sldId id="377" r:id="rId12"/>
    <p:sldId id="378" r:id="rId13"/>
    <p:sldId id="367" r:id="rId14"/>
    <p:sldId id="368" r:id="rId15"/>
    <p:sldId id="369" r:id="rId16"/>
    <p:sldId id="370" r:id="rId17"/>
    <p:sldId id="374" r:id="rId18"/>
    <p:sldId id="375" r:id="rId19"/>
    <p:sldId id="380" r:id="rId20"/>
    <p:sldId id="381" r:id="rId21"/>
    <p:sldId id="379" r:id="rId22"/>
    <p:sldId id="917" r:id="rId23"/>
    <p:sldId id="300" r:id="rId24"/>
    <p:sldId id="361" r:id="rId25"/>
    <p:sldId id="295" r:id="rId26"/>
    <p:sldId id="297" r:id="rId27"/>
    <p:sldId id="296" r:id="rId28"/>
    <p:sldId id="387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6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917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2"/>
    <p:restoredTop sz="76599"/>
  </p:normalViewPr>
  <p:slideViewPr>
    <p:cSldViewPr snapToGrid="0" snapToObjects="1" showGuides="1">
      <p:cViewPr varScale="1">
        <p:scale>
          <a:sx n="129" d="100"/>
          <a:sy n="129" d="100"/>
        </p:scale>
        <p:origin x="18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22" d="100"/>
        <a:sy n="122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REQUIRE</a:t>
          </a:r>
          <a:br>
            <a:rPr lang="en-GB" dirty="0"/>
          </a:br>
          <a:r>
            <a:rPr lang="en-GB" dirty="0"/>
            <a:t>(object == "")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Manually inspect the answer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32ECDD9C-9109-9848-8E64-4064EAEA5FFF}">
      <dgm:prSet/>
      <dgm:spPr>
        <a:solidFill>
          <a:srgbClr val="00B05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r>
            <a:rPr lang="en-GB" dirty="0"/>
            <a:t>Correct, copy to expected</a:t>
          </a:r>
        </a:p>
      </dgm:t>
    </dgm:pt>
    <dgm:pt modelId="{BD265B93-62B3-5C41-AC21-98689B0CD89D}" type="parTrans" cxnId="{B50B0E07-3A63-6547-B363-EA95022CCA41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22E1D7FA-9785-E74A-A09D-A7335CF9AE0F}" type="sibTrans" cxnId="{B50B0E07-3A63-6547-B363-EA95022CCA41}">
      <dgm:prSet/>
      <dgm:spPr/>
      <dgm:t>
        <a:bodyPr/>
        <a:lstStyle/>
        <a:p>
          <a:endParaRPr lang="en-GB"/>
        </a:p>
      </dgm:t>
    </dgm:pt>
    <dgm:pt modelId="{21242E79-B0AE-C148-9A67-CEB2DB4A7400}">
      <dgm:prSet custT="1"/>
      <dgm:spPr>
        <a:solidFill>
          <a:srgbClr val="FF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Wrong, fix code</a:t>
          </a:r>
        </a:p>
      </dgm:t>
    </dgm:pt>
    <dgm:pt modelId="{2F1FC331-7769-954D-AC40-2D120D46DED1}" type="parTrans" cxnId="{ED1EE60B-D978-0D49-AD58-F8BDE64CCF3B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ADA4137-D59E-2240-8A0E-572422C23C66}" type="sibTrans" cxnId="{ED1EE60B-D978-0D49-AD58-F8BDE64CCF3B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97590E42-D87C-C941-BCCA-E53313DAE4CE}" type="pres">
      <dgm:prSet presAssocID="{965791CB-776D-A746-AD20-AA9B22ECFA29}" presName="conn2-1" presStyleLbl="parChTrans1D3" presStyleIdx="0" presStyleCnt="1"/>
      <dgm:spPr/>
    </dgm:pt>
    <dgm:pt modelId="{08551A0B-8585-A341-B5FC-091417835518}" type="pres">
      <dgm:prSet presAssocID="{965791CB-776D-A746-AD20-AA9B22ECFA29}" presName="connTx" presStyleLbl="parChTrans1D3" presStyleIdx="0" presStyleCnt="1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3" presStyleIdx="0" presStyleCnt="1" custScaleX="104189" custLinFactNeighborX="-7424" custLinFactNeighborY="-1826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0" presStyleCnt="5"/>
      <dgm:spPr/>
    </dgm:pt>
    <dgm:pt modelId="{C5692F70-4C0D-304C-8A64-5D4F23B9AFEB}" type="pres">
      <dgm:prSet presAssocID="{52F50B9F-B271-3046-83B0-13506BE2F713}" presName="connTx" presStyleLbl="parChTrans1D4" presStyleIdx="0" presStyleCnt="5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0" presStyleCnt="5" custLinFactNeighborX="-3994" custLinFactNeighborY="-83461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1" presStyleCnt="5"/>
      <dgm:spPr/>
    </dgm:pt>
    <dgm:pt modelId="{41F6EBF6-514E-EA4B-AA7F-C372661EB727}" type="pres">
      <dgm:prSet presAssocID="{D1EADECA-41BA-1841-A5A4-D34ADE400BFA}" presName="connTx" presStyleLbl="parChTrans1D4" presStyleIdx="1" presStyleCnt="5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1" presStyleCnt="5" custLinFactNeighborX="-4760" custLinFactNeighborY="-5798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2" presStyleCnt="5"/>
      <dgm:spPr/>
    </dgm:pt>
    <dgm:pt modelId="{3DE86457-F671-E14C-9068-B562088B41FF}" type="pres">
      <dgm:prSet presAssocID="{3D2FF0C8-E333-6548-8F63-D945AFE766D4}" presName="connTx" presStyleLbl="parChTrans1D4" presStyleIdx="2" presStyleCnt="5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2" presStyleCnt="5" custScaleX="105176" custLinFactNeighborX="-11541" custLinFactNeighborY="-58069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  <dgm:pt modelId="{EDF92C42-0A64-0241-B0DA-2D63EBD6EAE6}" type="pres">
      <dgm:prSet presAssocID="{BD265B93-62B3-5C41-AC21-98689B0CD89D}" presName="conn2-1" presStyleLbl="parChTrans1D4" presStyleIdx="3" presStyleCnt="5"/>
      <dgm:spPr>
        <a:xfrm rot="19424187">
          <a:off x="6864691" y="1741984"/>
          <a:ext cx="420984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20984" y="11623"/>
              </a:lnTo>
            </a:path>
          </a:pathLst>
        </a:custGeom>
      </dgm:spPr>
    </dgm:pt>
    <dgm:pt modelId="{6930CAC9-04B1-1745-9689-265890E9E1E4}" type="pres">
      <dgm:prSet presAssocID="{BD265B93-62B3-5C41-AC21-98689B0CD89D}" presName="connTx" presStyleLbl="parChTrans1D4" presStyleIdx="3" presStyleCnt="5"/>
      <dgm:spPr/>
    </dgm:pt>
    <dgm:pt modelId="{C9E1FC47-0A26-0E4A-8F71-D1A7BFD1B036}" type="pres">
      <dgm:prSet presAssocID="{32ECDD9C-9109-9848-8E64-4064EAEA5FFF}" presName="root2" presStyleCnt="0"/>
      <dgm:spPr/>
    </dgm:pt>
    <dgm:pt modelId="{5964C169-07F7-634C-B018-6C7647A35DC7}" type="pres">
      <dgm:prSet presAssocID="{32ECDD9C-9109-9848-8E64-4064EAEA5FFF}" presName="LevelTwoTextNode" presStyleLbl="node4" presStyleIdx="3" presStyleCnt="5" custLinFactNeighborX="-9603" custLinFactNeighborY="-567">
        <dgm:presLayoutVars>
          <dgm:chPref val="3"/>
        </dgm:presLayoutVars>
      </dgm:prSet>
      <dgm:spPr>
        <a:xfrm>
          <a:off x="7244904" y="1366667"/>
          <a:ext cx="1049734" cy="524867"/>
        </a:xfrm>
        <a:prstGeom prst="roundRect">
          <a:avLst>
            <a:gd name="adj" fmla="val 10000"/>
          </a:avLst>
        </a:prstGeom>
      </dgm:spPr>
    </dgm:pt>
    <dgm:pt modelId="{F3CEC0FD-3740-8B4E-AA33-74CDDA67D183}" type="pres">
      <dgm:prSet presAssocID="{32ECDD9C-9109-9848-8E64-4064EAEA5FFF}" presName="level3hierChild" presStyleCnt="0"/>
      <dgm:spPr/>
    </dgm:pt>
    <dgm:pt modelId="{F3188610-C1F7-144A-BE3F-E5531725F64F}" type="pres">
      <dgm:prSet presAssocID="{2F1FC331-7769-954D-AC40-2D120D46DED1}" presName="conn2-1" presStyleLbl="parChTrans1D4" presStyleIdx="4" presStyleCnt="5"/>
      <dgm:spPr>
        <a:xfrm rot="3612258">
          <a:off x="6631545" y="2338981"/>
          <a:ext cx="108893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1088935" y="11623"/>
              </a:lnTo>
            </a:path>
          </a:pathLst>
        </a:custGeom>
      </dgm:spPr>
    </dgm:pt>
    <dgm:pt modelId="{2932D349-D7ED-634D-B4AA-E797F40FBF5F}" type="pres">
      <dgm:prSet presAssocID="{2F1FC331-7769-954D-AC40-2D120D46DED1}" presName="connTx" presStyleLbl="parChTrans1D4" presStyleIdx="4" presStyleCnt="5"/>
      <dgm:spPr/>
    </dgm:pt>
    <dgm:pt modelId="{AE8BB26F-6DFE-9C44-ABC1-4E7BAC47D7A2}" type="pres">
      <dgm:prSet presAssocID="{21242E79-B0AE-C148-9A67-CEB2DB4A7400}" presName="root2" presStyleCnt="0"/>
      <dgm:spPr/>
    </dgm:pt>
    <dgm:pt modelId="{8C7C3C95-545B-4149-AFE5-6871C97D890D}" type="pres">
      <dgm:prSet presAssocID="{21242E79-B0AE-C148-9A67-CEB2DB4A7400}" presName="LevelTwoTextNode" presStyleLbl="node4" presStyleIdx="4" presStyleCnt="5" custLinFactNeighborX="-8359" custLinFactNeighborY="64473">
        <dgm:presLayoutVars>
          <dgm:chPref val="3"/>
        </dgm:presLayoutVars>
      </dgm:prSet>
      <dgm:spPr>
        <a:xfrm>
          <a:off x="7250856" y="2085462"/>
          <a:ext cx="1049734" cy="524867"/>
        </a:xfrm>
        <a:prstGeom prst="roundRect">
          <a:avLst>
            <a:gd name="adj" fmla="val 10000"/>
          </a:avLst>
        </a:prstGeom>
      </dgm:spPr>
    </dgm:pt>
    <dgm:pt modelId="{CA9C3E29-49E3-4C40-8262-793A7FA5A1E3}" type="pres">
      <dgm:prSet presAssocID="{21242E79-B0AE-C148-9A67-CEB2DB4A7400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B50B0E07-3A63-6547-B363-EA95022CCA41}" srcId="{F1543462-8E8A-E34D-819B-1245091DBE45}" destId="{32ECDD9C-9109-9848-8E64-4064EAEA5FFF}" srcOrd="0" destOrd="0" parTransId="{BD265B93-62B3-5C41-AC21-98689B0CD89D}" sibTransId="{22E1D7FA-9785-E74A-A09D-A7335CF9AE0F}"/>
    <dgm:cxn modelId="{E7A55A08-7961-BF4B-A3EF-65FBA25F341E}" type="presOf" srcId="{32ECDD9C-9109-9848-8E64-4064EAEA5FFF}" destId="{5964C169-07F7-634C-B018-6C7647A35DC7}" srcOrd="0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ED1EE60B-D978-0D49-AD58-F8BDE64CCF3B}" srcId="{F1543462-8E8A-E34D-819B-1245091DBE45}" destId="{21242E79-B0AE-C148-9A67-CEB2DB4A7400}" srcOrd="1" destOrd="0" parTransId="{2F1FC331-7769-954D-AC40-2D120D46DED1}" sibTransId="{0ADA4137-D59E-2240-8A0E-572422C23C66}"/>
    <dgm:cxn modelId="{B61B740D-2736-B04D-A8C9-22902E54416D}" type="presOf" srcId="{BD265B93-62B3-5C41-AC21-98689B0CD89D}" destId="{6930CAC9-04B1-1745-9689-265890E9E1E4}" srcOrd="1" destOrd="0" presId="urn:microsoft.com/office/officeart/2005/8/layout/hierarchy2"/>
    <dgm:cxn modelId="{DAD1F40D-0B85-F147-8A8A-8C8AA508D359}" type="presOf" srcId="{965791CB-776D-A746-AD20-AA9B22ECFA29}" destId="{08551A0B-8585-A341-B5FC-091417835518}" srcOrd="1" destOrd="0" presId="urn:microsoft.com/office/officeart/2005/8/layout/hierarchy2"/>
    <dgm:cxn modelId="{64DE5D1A-B7BE-3A46-A0EC-10887F0FF336}" srcId="{E8C8E7E8-7011-2A4D-A350-04C2EFCDAF7C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19F4892A-FC7D-C94D-9398-77E943678099}" type="presOf" srcId="{D1EADECA-41BA-1841-A5A4-D34ADE400BFA}" destId="{41F6EBF6-514E-EA4B-AA7F-C372661EB727}" srcOrd="1" destOrd="0" presId="urn:microsoft.com/office/officeart/2005/8/layout/hierarchy2"/>
    <dgm:cxn modelId="{61999C30-CA82-A14B-BA17-62474915389F}" type="presOf" srcId="{F1543462-8E8A-E34D-819B-1245091DBE45}" destId="{D25056A6-F3E7-F04F-9956-8FF709E30DF3}" srcOrd="0" destOrd="0" presId="urn:microsoft.com/office/officeart/2005/8/layout/hierarchy2"/>
    <dgm:cxn modelId="{A526ED37-721A-4F4A-8DEA-B307F32C58AE}" type="presOf" srcId="{BD265B93-62B3-5C41-AC21-98689B0CD89D}" destId="{EDF92C42-0A64-0241-B0DA-2D63EBD6EAE6}" srcOrd="0" destOrd="0" presId="urn:microsoft.com/office/officeart/2005/8/layout/hierarchy2"/>
    <dgm:cxn modelId="{5A7B143A-5A0F-C647-BF7E-DC5954A7A1AA}" type="presOf" srcId="{D1EADECA-41BA-1841-A5A4-D34ADE400BFA}" destId="{1227EE75-BD55-E741-8D53-DA3379B65EC8}" srcOrd="0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C69DC37B-63E7-0B44-9398-4AFEF9B691F0}" type="presOf" srcId="{52F50B9F-B271-3046-83B0-13506BE2F713}" destId="{E67D552E-4341-B441-B76F-FE543604A2CF}" srcOrd="0" destOrd="0" presId="urn:microsoft.com/office/officeart/2005/8/layout/hierarchy2"/>
    <dgm:cxn modelId="{C1F8098A-41E1-9249-951D-963DA6351DF0}" type="presOf" srcId="{21242E79-B0AE-C148-9A67-CEB2DB4A7400}" destId="{8C7C3C95-545B-4149-AFE5-6871C97D890D}" srcOrd="0" destOrd="0" presId="urn:microsoft.com/office/officeart/2005/8/layout/hierarchy2"/>
    <dgm:cxn modelId="{B4C6438A-B020-134B-A1FC-373D89AB8D14}" type="presOf" srcId="{3D2FF0C8-E333-6548-8F63-D945AFE766D4}" destId="{C5F8B07A-FBE4-994C-BE29-7AD17FB7E15C}" srcOrd="0" destOrd="0" presId="urn:microsoft.com/office/officeart/2005/8/layout/hierarchy2"/>
    <dgm:cxn modelId="{B90EBA99-E703-A94A-8960-710D58FFBCEF}" type="presOf" srcId="{2F1FC331-7769-954D-AC40-2D120D46DED1}" destId="{F3188610-C1F7-144A-BE3F-E5531725F64F}" srcOrd="0" destOrd="0" presId="urn:microsoft.com/office/officeart/2005/8/layout/hierarchy2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BE1EB9B4-0B11-964C-9022-A6D5B6983638}" type="presOf" srcId="{52F50B9F-B271-3046-83B0-13506BE2F713}" destId="{C5692F70-4C0D-304C-8A64-5D4F23B9AFEB}" srcOrd="1" destOrd="0" presId="urn:microsoft.com/office/officeart/2005/8/layout/hierarchy2"/>
    <dgm:cxn modelId="{7B2A67B7-F163-7B40-99C2-44D47259F088}" type="presOf" srcId="{55A08E65-A0C3-E044-8E01-2764E2C53517}" destId="{326B1C46-80B0-A24F-9915-535D43D27DC4}" srcOrd="0" destOrd="0" presId="urn:microsoft.com/office/officeart/2005/8/layout/hierarchy2"/>
    <dgm:cxn modelId="{7BE07AC4-90DC-C740-AB7E-3A8ABBE3B57C}" type="presOf" srcId="{E2ADFD6E-9188-0F4C-B137-8FAAE7A03800}" destId="{07981B4F-2411-F34C-9F84-A01311338122}" srcOrd="0" destOrd="0" presId="urn:microsoft.com/office/officeart/2005/8/layout/hierarchy2"/>
    <dgm:cxn modelId="{9AB05EC5-F7BC-E64D-998C-08D9023917A5}" type="presOf" srcId="{965791CB-776D-A746-AD20-AA9B22ECFA29}" destId="{97590E42-D87C-C941-BCCA-E53313DAE4CE}" srcOrd="0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D4F47EE-1ED9-9C4B-A4A5-7CCD3B2C3502}" type="presOf" srcId="{34FDAFB3-D9EB-5845-96D8-4D88CD18A740}" destId="{980EDC71-F48F-BC46-A311-0ACEC9141476}" srcOrd="0" destOrd="0" presId="urn:microsoft.com/office/officeart/2005/8/layout/hierarchy2"/>
    <dgm:cxn modelId="{A94A7BEE-6D00-1147-845F-DC997709A008}" type="presOf" srcId="{3D2FF0C8-E333-6548-8F63-D945AFE766D4}" destId="{3DE86457-F671-E14C-9068-B562088B41FF}" srcOrd="1" destOrd="0" presId="urn:microsoft.com/office/officeart/2005/8/layout/hierarchy2"/>
    <dgm:cxn modelId="{84B01DFB-A6DA-814B-ABC3-BC7E9B9AA81E}" type="presOf" srcId="{2F1FC331-7769-954D-AC40-2D120D46DED1}" destId="{2932D349-D7ED-634D-B4AA-E797F40FBF5F}" srcOrd="1" destOrd="0" presId="urn:microsoft.com/office/officeart/2005/8/layout/hierarchy2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C43B7D8A-5E94-644C-AA69-E3B76CD39475}" type="presParOf" srcId="{E89D52EA-1215-594C-9DD2-B3CC1B363253}" destId="{97590E42-D87C-C941-BCCA-E53313DAE4CE}" srcOrd="0" destOrd="0" presId="urn:microsoft.com/office/officeart/2005/8/layout/hierarchy2"/>
    <dgm:cxn modelId="{427DCA02-5F2C-EF4C-822F-ACACD373B133}" type="presParOf" srcId="{97590E42-D87C-C941-BCCA-E53313DAE4CE}" destId="{08551A0B-8585-A341-B5FC-091417835518}" srcOrd="0" destOrd="0" presId="urn:microsoft.com/office/officeart/2005/8/layout/hierarchy2"/>
    <dgm:cxn modelId="{861A85FD-4D59-BF46-8B98-B225546F3337}" type="presParOf" srcId="{E89D52EA-1215-594C-9DD2-B3CC1B363253}" destId="{4E51E376-FB4D-8F45-A670-297CBB81BE2A}" srcOrd="1" destOrd="0" presId="urn:microsoft.com/office/officeart/2005/8/layout/hierarchy2"/>
    <dgm:cxn modelId="{DF157230-DC70-2A40-A6E7-C38D3F3824B2}" type="presParOf" srcId="{4E51E376-FB4D-8F45-A670-297CBB81BE2A}" destId="{980EDC71-F48F-BC46-A311-0ACEC9141476}" srcOrd="0" destOrd="0" presId="urn:microsoft.com/office/officeart/2005/8/layout/hierarchy2"/>
    <dgm:cxn modelId="{21697C98-9F08-8D4D-8377-FF46AF70D796}" type="presParOf" srcId="{4E51E376-FB4D-8F45-A670-297CBB81BE2A}" destId="{7BCCE7D3-7BE1-0B48-90DD-AE5F171C839D}" srcOrd="1" destOrd="0" presId="urn:microsoft.com/office/officeart/2005/8/layout/hierarchy2"/>
    <dgm:cxn modelId="{A1E3E074-E0A9-0441-A8B5-C15BD9C0D936}" type="presParOf" srcId="{7BCCE7D3-7BE1-0B48-90DD-AE5F171C839D}" destId="{E67D552E-4341-B441-B76F-FE543604A2CF}" srcOrd="0" destOrd="0" presId="urn:microsoft.com/office/officeart/2005/8/layout/hierarchy2"/>
    <dgm:cxn modelId="{5C700E02-07AE-A743-B38B-5B5565190703}" type="presParOf" srcId="{E67D552E-4341-B441-B76F-FE543604A2CF}" destId="{C5692F70-4C0D-304C-8A64-5D4F23B9AFEB}" srcOrd="0" destOrd="0" presId="urn:microsoft.com/office/officeart/2005/8/layout/hierarchy2"/>
    <dgm:cxn modelId="{A65A3065-CE08-D04B-8911-AEF272AF6194}" type="presParOf" srcId="{7BCCE7D3-7BE1-0B48-90DD-AE5F171C839D}" destId="{8FAFFD9D-3F27-1A41-9DB0-ABCEA908C0C8}" srcOrd="1" destOrd="0" presId="urn:microsoft.com/office/officeart/2005/8/layout/hierarchy2"/>
    <dgm:cxn modelId="{0E1C33E2-7ACE-044D-AB75-13558AAECBE1}" type="presParOf" srcId="{8FAFFD9D-3F27-1A41-9DB0-ABCEA908C0C8}" destId="{07981B4F-2411-F34C-9F84-A01311338122}" srcOrd="0" destOrd="0" presId="urn:microsoft.com/office/officeart/2005/8/layout/hierarchy2"/>
    <dgm:cxn modelId="{A8278083-2EBE-554C-A12A-5C1641C388A5}" type="presParOf" srcId="{8FAFFD9D-3F27-1A41-9DB0-ABCEA908C0C8}" destId="{61C6DBA1-A8C9-314B-BAF7-90DAF9CCBF2A}" srcOrd="1" destOrd="0" presId="urn:microsoft.com/office/officeart/2005/8/layout/hierarchy2"/>
    <dgm:cxn modelId="{A4BFFC17-1553-B045-B891-3CD3B3ECBA8C}" type="presParOf" srcId="{7BCCE7D3-7BE1-0B48-90DD-AE5F171C839D}" destId="{1227EE75-BD55-E741-8D53-DA3379B65EC8}" srcOrd="2" destOrd="0" presId="urn:microsoft.com/office/officeart/2005/8/layout/hierarchy2"/>
    <dgm:cxn modelId="{D375517D-0D77-3D4D-B622-CF678FEE326D}" type="presParOf" srcId="{1227EE75-BD55-E741-8D53-DA3379B65EC8}" destId="{41F6EBF6-514E-EA4B-AA7F-C372661EB727}" srcOrd="0" destOrd="0" presId="urn:microsoft.com/office/officeart/2005/8/layout/hierarchy2"/>
    <dgm:cxn modelId="{3971280A-AE99-8146-AB2F-B6A3E67B3382}" type="presParOf" srcId="{7BCCE7D3-7BE1-0B48-90DD-AE5F171C839D}" destId="{DFCA3315-7589-FD44-9794-4AD93F70AFC5}" srcOrd="3" destOrd="0" presId="urn:microsoft.com/office/officeart/2005/8/layout/hierarchy2"/>
    <dgm:cxn modelId="{10D1A1FF-3A33-D944-8CF8-80A7541241CA}" type="presParOf" srcId="{DFCA3315-7589-FD44-9794-4AD93F70AFC5}" destId="{326B1C46-80B0-A24F-9915-535D43D27DC4}" srcOrd="0" destOrd="0" presId="urn:microsoft.com/office/officeart/2005/8/layout/hierarchy2"/>
    <dgm:cxn modelId="{668AD505-1D14-4D47-880A-978F8E844869}" type="presParOf" srcId="{DFCA3315-7589-FD44-9794-4AD93F70AFC5}" destId="{4144E749-4E5B-DA4E-A29F-0BADFD0929D2}" srcOrd="1" destOrd="0" presId="urn:microsoft.com/office/officeart/2005/8/layout/hierarchy2"/>
    <dgm:cxn modelId="{87100D09-FF11-9D43-BB41-150AED9F3B01}" type="presParOf" srcId="{4144E749-4E5B-DA4E-A29F-0BADFD0929D2}" destId="{C5F8B07A-FBE4-994C-BE29-7AD17FB7E15C}" srcOrd="0" destOrd="0" presId="urn:microsoft.com/office/officeart/2005/8/layout/hierarchy2"/>
    <dgm:cxn modelId="{D7C2D258-FDDD-3147-A72C-B22500F901EF}" type="presParOf" srcId="{C5F8B07A-FBE4-994C-BE29-7AD17FB7E15C}" destId="{3DE86457-F671-E14C-9068-B562088B41FF}" srcOrd="0" destOrd="0" presId="urn:microsoft.com/office/officeart/2005/8/layout/hierarchy2"/>
    <dgm:cxn modelId="{7152D278-8BBB-CA4F-8C64-4AE9F07C98C0}" type="presParOf" srcId="{4144E749-4E5B-DA4E-A29F-0BADFD0929D2}" destId="{46F2525F-A42A-B543-B6FE-1168B7BBF46E}" srcOrd="1" destOrd="0" presId="urn:microsoft.com/office/officeart/2005/8/layout/hierarchy2"/>
    <dgm:cxn modelId="{B794E516-D57B-2D49-8F43-D79D146D934B}" type="presParOf" srcId="{46F2525F-A42A-B543-B6FE-1168B7BBF46E}" destId="{D25056A6-F3E7-F04F-9956-8FF709E30DF3}" srcOrd="0" destOrd="0" presId="urn:microsoft.com/office/officeart/2005/8/layout/hierarchy2"/>
    <dgm:cxn modelId="{E21389BC-C9BB-124E-9841-3263843D8FE4}" type="presParOf" srcId="{46F2525F-A42A-B543-B6FE-1168B7BBF46E}" destId="{9C960DCE-43EC-FF4A-8D79-2519A6F16636}" srcOrd="1" destOrd="0" presId="urn:microsoft.com/office/officeart/2005/8/layout/hierarchy2"/>
    <dgm:cxn modelId="{90DA612F-1A1C-0043-8E93-9EE3D52E0FCF}" type="presParOf" srcId="{9C960DCE-43EC-FF4A-8D79-2519A6F16636}" destId="{EDF92C42-0A64-0241-B0DA-2D63EBD6EAE6}" srcOrd="0" destOrd="0" presId="urn:microsoft.com/office/officeart/2005/8/layout/hierarchy2"/>
    <dgm:cxn modelId="{693143FA-C2B4-FD4A-AEB5-C5DC136801C5}" type="presParOf" srcId="{EDF92C42-0A64-0241-B0DA-2D63EBD6EAE6}" destId="{6930CAC9-04B1-1745-9689-265890E9E1E4}" srcOrd="0" destOrd="0" presId="urn:microsoft.com/office/officeart/2005/8/layout/hierarchy2"/>
    <dgm:cxn modelId="{9DC3DAD9-F859-7E46-B4E2-E3A912F4CBCE}" type="presParOf" srcId="{9C960DCE-43EC-FF4A-8D79-2519A6F16636}" destId="{C9E1FC47-0A26-0E4A-8F71-D1A7BFD1B036}" srcOrd="1" destOrd="0" presId="urn:microsoft.com/office/officeart/2005/8/layout/hierarchy2"/>
    <dgm:cxn modelId="{6422392F-E1AC-8B46-B439-F089D4A91356}" type="presParOf" srcId="{C9E1FC47-0A26-0E4A-8F71-D1A7BFD1B036}" destId="{5964C169-07F7-634C-B018-6C7647A35DC7}" srcOrd="0" destOrd="0" presId="urn:microsoft.com/office/officeart/2005/8/layout/hierarchy2"/>
    <dgm:cxn modelId="{D6509C23-87D2-DC46-BFF3-672E3E4974B9}" type="presParOf" srcId="{C9E1FC47-0A26-0E4A-8F71-D1A7BFD1B036}" destId="{F3CEC0FD-3740-8B4E-AA33-74CDDA67D183}" srcOrd="1" destOrd="0" presId="urn:microsoft.com/office/officeart/2005/8/layout/hierarchy2"/>
    <dgm:cxn modelId="{8FDC134C-23B4-C045-8FE1-6992C24AB50D}" type="presParOf" srcId="{9C960DCE-43EC-FF4A-8D79-2519A6F16636}" destId="{F3188610-C1F7-144A-BE3F-E5531725F64F}" srcOrd="2" destOrd="0" presId="urn:microsoft.com/office/officeart/2005/8/layout/hierarchy2"/>
    <dgm:cxn modelId="{6A46AED8-7EC4-2044-8B11-A0C2AC956A35}" type="presParOf" srcId="{F3188610-C1F7-144A-BE3F-E5531725F64F}" destId="{2932D349-D7ED-634D-B4AA-E797F40FBF5F}" srcOrd="0" destOrd="0" presId="urn:microsoft.com/office/officeart/2005/8/layout/hierarchy2"/>
    <dgm:cxn modelId="{6AA68D80-D431-574C-A3AE-AC14BD2766B7}" type="presParOf" srcId="{9C960DCE-43EC-FF4A-8D79-2519A6F16636}" destId="{AE8BB26F-6DFE-9C44-ABC1-4E7BAC47D7A2}" srcOrd="3" destOrd="0" presId="urn:microsoft.com/office/officeart/2005/8/layout/hierarchy2"/>
    <dgm:cxn modelId="{648262C4-5861-CA49-B8EA-1EC801738E96}" type="presParOf" srcId="{AE8BB26F-6DFE-9C44-ABC1-4E7BAC47D7A2}" destId="{8C7C3C95-545B-4149-AFE5-6871C97D890D}" srcOrd="0" destOrd="0" presId="urn:microsoft.com/office/officeart/2005/8/layout/hierarchy2"/>
    <dgm:cxn modelId="{A2BE34BD-972E-CC44-891B-2EDACD486A50}" type="presParOf" srcId="{AE8BB26F-6DFE-9C44-ABC1-4E7BAC47D7A2}" destId="{CA9C3E29-49E3-4C40-8262-793A7FA5A1E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REQUIRE</a:t>
          </a:r>
          <a:br>
            <a:rPr lang="en-GB" sz="1200" kern="1200" dirty="0"/>
          </a:br>
          <a:r>
            <a:rPr lang="en-GB" sz="1200" kern="1200" dirty="0"/>
            <a:t>(object == "")</a:t>
          </a:r>
        </a:p>
      </dsp:txBody>
      <dsp:txXfrm>
        <a:off x="1485059" y="1634040"/>
        <a:ext cx="1018988" cy="494121"/>
      </dsp:txXfrm>
    </dsp:sp>
    <dsp:sp modelId="{97590E42-D87C-C941-BCCA-E53313DAE4CE}">
      <dsp:nvSpPr>
        <dsp:cNvPr id="0" name=""/>
        <dsp:cNvSpPr/>
      </dsp:nvSpPr>
      <dsp:spPr>
        <a:xfrm rot="21503676">
          <a:off x="2519353" y="1864685"/>
          <a:ext cx="34209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34209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681849" y="1867756"/>
        <a:ext cx="17104" cy="17104"/>
      </dsp:txXfrm>
    </dsp:sp>
    <dsp:sp modelId="{980EDC71-F48F-BC46-A311-0ACEC9141476}">
      <dsp:nvSpPr>
        <dsp:cNvPr id="0" name=""/>
        <dsp:cNvSpPr/>
      </dsp:nvSpPr>
      <dsp:spPr>
        <a:xfrm>
          <a:off x="2861382" y="1609083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Same?</a:t>
          </a:r>
        </a:p>
      </dsp:txBody>
      <dsp:txXfrm>
        <a:off x="2876755" y="1624456"/>
        <a:ext cx="1062961" cy="494121"/>
      </dsp:txXfrm>
    </dsp:sp>
    <dsp:sp modelId="{E67D552E-4341-B441-B76F-FE543604A2CF}">
      <dsp:nvSpPr>
        <dsp:cNvPr id="0" name=""/>
        <dsp:cNvSpPr/>
      </dsp:nvSpPr>
      <dsp:spPr>
        <a:xfrm rot="18118557">
          <a:off x="3752590" y="1494756"/>
          <a:ext cx="86089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860897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61517" y="1484857"/>
        <a:ext cx="43044" cy="43044"/>
      </dsp:txXfrm>
    </dsp:sp>
    <dsp:sp modelId="{07981B4F-2411-F34C-9F84-A01311338122}">
      <dsp:nvSpPr>
        <dsp:cNvPr id="0" name=""/>
        <dsp:cNvSpPr/>
      </dsp:nvSpPr>
      <dsp:spPr>
        <a:xfrm>
          <a:off x="4410989" y="878809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Pass</a:t>
          </a:r>
        </a:p>
      </dsp:txBody>
      <dsp:txXfrm>
        <a:off x="4426362" y="894182"/>
        <a:ext cx="1018988" cy="494121"/>
      </dsp:txXfrm>
    </dsp:sp>
    <dsp:sp modelId="{1227EE75-BD55-E741-8D53-DA3379B65EC8}">
      <dsp:nvSpPr>
        <dsp:cNvPr id="0" name=""/>
        <dsp:cNvSpPr/>
      </dsp:nvSpPr>
      <dsp:spPr>
        <a:xfrm rot="54023">
          <a:off x="3955062" y="1863412"/>
          <a:ext cx="44791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4791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67821" y="1863837"/>
        <a:ext cx="22395" cy="22395"/>
      </dsp:txXfrm>
    </dsp:sp>
    <dsp:sp modelId="{326B1C46-80B0-A24F-9915-535D43D27DC4}">
      <dsp:nvSpPr>
        <dsp:cNvPr id="0" name=""/>
        <dsp:cNvSpPr/>
      </dsp:nvSpPr>
      <dsp:spPr>
        <a:xfrm>
          <a:off x="4402948" y="161612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Fail</a:t>
          </a:r>
        </a:p>
      </dsp:txBody>
      <dsp:txXfrm>
        <a:off x="4418321" y="1631494"/>
        <a:ext cx="1018988" cy="494121"/>
      </dsp:txXfrm>
    </dsp:sp>
    <dsp:sp modelId="{C5F8B07A-FBE4-994C-BE29-7AD17FB7E15C}">
      <dsp:nvSpPr>
        <dsp:cNvPr id="0" name=""/>
        <dsp:cNvSpPr/>
      </dsp:nvSpPr>
      <dsp:spPr>
        <a:xfrm rot="21595654">
          <a:off x="5452682" y="1866711"/>
          <a:ext cx="348711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348711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18320" y="1869616"/>
        <a:ext cx="17435" cy="17435"/>
      </dsp:txXfrm>
    </dsp:sp>
    <dsp:sp modelId="{D25056A6-F3E7-F04F-9956-8FF709E30DF3}">
      <dsp:nvSpPr>
        <dsp:cNvPr id="0" name=""/>
        <dsp:cNvSpPr/>
      </dsp:nvSpPr>
      <dsp:spPr>
        <a:xfrm>
          <a:off x="5801394" y="1615680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Manually inspect the answer</a:t>
          </a:r>
        </a:p>
      </dsp:txBody>
      <dsp:txXfrm>
        <a:off x="5816767" y="1631053"/>
        <a:ext cx="1073322" cy="494121"/>
      </dsp:txXfrm>
    </dsp:sp>
    <dsp:sp modelId="{EDF92C42-0A64-0241-B0DA-2D63EBD6EAE6}">
      <dsp:nvSpPr>
        <dsp:cNvPr id="0" name=""/>
        <dsp:cNvSpPr/>
      </dsp:nvSpPr>
      <dsp:spPr>
        <a:xfrm rot="82">
          <a:off x="6905462" y="1866495"/>
          <a:ext cx="44023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20984" y="11623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7114575" y="1867113"/>
        <a:ext cx="22011" cy="22011"/>
      </dsp:txXfrm>
    </dsp:sp>
    <dsp:sp modelId="{5964C169-07F7-634C-B018-6C7647A35DC7}">
      <dsp:nvSpPr>
        <dsp:cNvPr id="0" name=""/>
        <dsp:cNvSpPr/>
      </dsp:nvSpPr>
      <dsp:spPr>
        <a:xfrm>
          <a:off x="7345700" y="1615691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Correct, copy to expected</a:t>
          </a:r>
        </a:p>
      </dsp:txBody>
      <dsp:txXfrm>
        <a:off x="7361073" y="1631064"/>
        <a:ext cx="1018988" cy="494121"/>
      </dsp:txXfrm>
    </dsp:sp>
    <dsp:sp modelId="{F3188610-C1F7-144A-BE3F-E5531725F64F}">
      <dsp:nvSpPr>
        <dsp:cNvPr id="0" name=""/>
        <dsp:cNvSpPr/>
      </dsp:nvSpPr>
      <dsp:spPr>
        <a:xfrm rot="3862411">
          <a:off x="6608072" y="2338981"/>
          <a:ext cx="104807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1088935" y="11623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7105909" y="2324402"/>
        <a:ext cx="52403" cy="52403"/>
      </dsp:txXfrm>
    </dsp:sp>
    <dsp:sp modelId="{8C7C3C95-545B-4149-AFE5-6871C97D890D}">
      <dsp:nvSpPr>
        <dsp:cNvPr id="0" name=""/>
        <dsp:cNvSpPr/>
      </dsp:nvSpPr>
      <dsp:spPr>
        <a:xfrm>
          <a:off x="7358759" y="256066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Wrong, fix code</a:t>
          </a:r>
        </a:p>
      </dsp:txBody>
      <dsp:txXfrm>
        <a:off x="7374132" y="2576034"/>
        <a:ext cx="1018988" cy="494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people think that methods being small is enough to make them easier to test?</a:t>
            </a:r>
          </a:p>
          <a:p>
            <a:r>
              <a:rPr lang="en-GB" dirty="0"/>
              <a:t>Is “small” alone enough to determine if easier to test</a:t>
            </a:r>
          </a:p>
          <a:p>
            <a:r>
              <a:rPr lang="en-GB" dirty="0"/>
              <a:t>No</a:t>
            </a:r>
          </a:p>
          <a:p>
            <a:r>
              <a:rPr lang="en-GB" dirty="0"/>
              <a:t>#2 rand() is in a very small method!</a:t>
            </a:r>
          </a:p>
          <a:p>
            <a:r>
              <a:rPr lang="en-GB" dirty="0"/>
              <a:t>#3 is not small, but flow is simple – only one path through - so easier to test</a:t>
            </a:r>
          </a:p>
          <a:p>
            <a:r>
              <a:rPr lang="en-GB" dirty="0"/>
              <a:t>Small is factor, but it’s not the only factor</a:t>
            </a:r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focus has been testing </a:t>
            </a:r>
            <a:r>
              <a:rPr lang="en-GB" b="1" dirty="0"/>
              <a:t>what we call “functional code” aka “Pure functions”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reason that today’s code was easier to test was because they are </a:t>
            </a:r>
            <a:r>
              <a:rPr lang="en-GB" b="1" dirty="0"/>
              <a:t>functional code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you put </a:t>
            </a:r>
            <a:r>
              <a:rPr lang="en-GB" b="1" dirty="0"/>
              <a:t>stuff in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you got </a:t>
            </a:r>
            <a:r>
              <a:rPr lang="en-GB" b="1" dirty="0"/>
              <a:t>stuff out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the </a:t>
            </a:r>
            <a:r>
              <a:rPr lang="en-GB" b="1" dirty="0"/>
              <a:t>results were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any one of those conditions is not true</a:t>
            </a:r>
            <a:r>
              <a:rPr lang="en-GB" dirty="0"/>
              <a:t>, the code is </a:t>
            </a:r>
            <a:r>
              <a:rPr lang="en-GB" b="1" dirty="0"/>
              <a:t>not functional </a:t>
            </a:r>
            <a:r>
              <a:rPr lang="en-GB" dirty="0"/>
              <a:t>by our definition</a:t>
            </a:r>
          </a:p>
          <a:p>
            <a:r>
              <a:rPr lang="en-GB" dirty="0"/>
              <a:t>And then the </a:t>
            </a:r>
            <a:r>
              <a:rPr lang="en-GB" b="1" dirty="0"/>
              <a:t>code is harder to test</a:t>
            </a:r>
          </a:p>
          <a:p>
            <a:r>
              <a:rPr lang="en-GB" dirty="0"/>
              <a:t>Later on in the course, we will </a:t>
            </a:r>
            <a:r>
              <a:rPr lang="en-GB" b="1" dirty="0"/>
              <a:t>give you tactics to use in these situations</a:t>
            </a:r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Thumbs up for if this is functional/pure?</a:t>
            </a:r>
          </a:p>
          <a:p>
            <a:r>
              <a:rPr lang="en-GB" dirty="0"/>
              <a:t>Yes it’s functional</a:t>
            </a:r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Thumbs up for if this is functional/pure?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Not all inputs passed in – global gets incremented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773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Thumbs up for if this is functional/pure?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Not deterministic because of </a:t>
            </a:r>
            <a:r>
              <a:rPr lang="en-GB" dirty="0" err="1"/>
              <a:t>DateTime.Now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996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Thumbs up for if this is functional/pure?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Clue is in the void return type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930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Functional code is easier to test</a:t>
            </a:r>
          </a:p>
          <a:p>
            <a:r>
              <a:rPr lang="en-GB" dirty="0"/>
              <a:t>Why? Because good unit tests are also functional</a:t>
            </a:r>
          </a:p>
          <a:p>
            <a:pPr lvl="1"/>
            <a:r>
              <a:rPr lang="en-GB" dirty="0"/>
              <a:t>Everything they need comes on</a:t>
            </a:r>
          </a:p>
          <a:p>
            <a:pPr lvl="1"/>
            <a:r>
              <a:rPr lang="en-GB" dirty="0"/>
              <a:t>Everything they do comes out – pass/fail</a:t>
            </a:r>
          </a:p>
          <a:p>
            <a:pPr lvl="1"/>
            <a:r>
              <a:rPr lang="en-GB" dirty="0"/>
              <a:t>Non-deterministic unit tests are flaky and bad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Functional code composes well with functional code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Functions snap together</a:t>
            </a:r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Functional code does not compose well with non-functional code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Hard to get them to work together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Functional calling to non-functional requires building a </a:t>
            </a:r>
            <a:r>
              <a:rPr lang="en-GB" b="1" dirty="0"/>
              <a:t>functional harness</a:t>
            </a:r>
          </a:p>
          <a:p>
            <a:pPr lvl="1"/>
            <a:r>
              <a:rPr lang="en-GB" dirty="0"/>
              <a:t>Weird setup stuff</a:t>
            </a:r>
          </a:p>
          <a:p>
            <a:pPr lvl="1"/>
            <a:r>
              <a:rPr lang="en-GB" dirty="0"/>
              <a:t>Weird mocking</a:t>
            </a:r>
          </a:p>
          <a:p>
            <a:pPr lvl="1"/>
            <a:r>
              <a:rPr lang="en-GB" dirty="0"/>
              <a:t>Making it deterministic</a:t>
            </a:r>
          </a:p>
          <a:p>
            <a:pPr lvl="0"/>
            <a:r>
              <a:rPr lang="en-GB" dirty="0"/>
              <a:t>Functional harness might be:</a:t>
            </a:r>
          </a:p>
          <a:p>
            <a:pPr lvl="1"/>
            <a:r>
              <a:rPr lang="en-GB" dirty="0"/>
              <a:t>Before the test runs, go to the file system and delete all logs</a:t>
            </a:r>
          </a:p>
          <a:p>
            <a:pPr lvl="1"/>
            <a:r>
              <a:rPr lang="en-GB" dirty="0"/>
              <a:t>At end of test, save the logs</a:t>
            </a:r>
          </a:p>
          <a:p>
            <a:pPr lvl="1"/>
            <a:r>
              <a:rPr lang="en-GB" dirty="0"/>
              <a:t>And then read the logs</a:t>
            </a:r>
          </a:p>
          <a:p>
            <a:pPr lvl="0"/>
            <a:r>
              <a:rPr lang="en-GB" dirty="0"/>
              <a:t>Another example:</a:t>
            </a:r>
          </a:p>
          <a:p>
            <a:pPr lvl="1"/>
            <a:r>
              <a:rPr lang="en-GB" dirty="0"/>
              <a:t>Read a file from disk and then remove all the dates and times, to get stable output</a:t>
            </a:r>
          </a:p>
          <a:p>
            <a:r>
              <a:rPr lang="en-GB" dirty="0"/>
              <a:t>Another example</a:t>
            </a:r>
          </a:p>
          <a:p>
            <a:pPr lvl="1"/>
            <a:r>
              <a:rPr lang="en-GB" dirty="0"/>
              <a:t>Mocks</a:t>
            </a:r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Specification is about figuring out what you are trying to build – benefit: future people can know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moment you start to write tests, you realise what you don’t know, and it drives conversations to fill in the blanks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TicTacToe</a:t>
            </a:r>
            <a:r>
              <a:rPr lang="en-GB" dirty="0"/>
              <a:t> 4x4 board example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It needs to be quick – how quick?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Feedback is about letting you know, when you are building it, if it is working yet - by executing the code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Regression is “OK I finally got it working today, does it still work tomorrow”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Granularity is “It stopped working, why?”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When you come across code that isn’t easy to test, we want you to be able to compare that with this, and say </a:t>
            </a:r>
            <a:r>
              <a:rPr lang="en-GB" b="1" dirty="0"/>
              <a:t>“what’s different?”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to </a:t>
            </a:r>
            <a:r>
              <a:rPr lang="en-GB" b="1" dirty="0"/>
              <a:t>change it, so it feels like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Great thing about being a programmer: </a:t>
            </a:r>
            <a:r>
              <a:rPr lang="en-GB" b="1" dirty="0"/>
              <a:t>We are not trapped in the current code</a:t>
            </a:r>
            <a:r>
              <a:rPr lang="en-GB" dirty="0"/>
              <a:t>… But you </a:t>
            </a:r>
            <a:r>
              <a:rPr lang="en-GB" b="1" dirty="0"/>
              <a:t>can be trapped if you are not aware that another option exists.</a:t>
            </a:r>
            <a:endParaRPr lang="en-GB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We want to show you that </a:t>
            </a:r>
            <a:r>
              <a:rPr lang="en-GB" b="1" dirty="0"/>
              <a:t>code can be easy to test</a:t>
            </a:r>
            <a:r>
              <a:rPr lang="en-GB" b="0" dirty="0"/>
              <a:t>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and when it’s not, we want you </a:t>
            </a:r>
            <a:r>
              <a:rPr lang="en-GB" b="1" dirty="0"/>
              <a:t>to not accept it</a:t>
            </a:r>
            <a:r>
              <a:rPr lang="en-GB" b="0" dirty="0"/>
              <a:t>, and to start asking </a:t>
            </a:r>
            <a:r>
              <a:rPr lang="en-GB" b="1" dirty="0"/>
              <a:t>why is it not?</a:t>
            </a:r>
            <a:endParaRPr lang="en-GB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later on</a:t>
            </a:r>
            <a:r>
              <a:rPr lang="en-GB" b="0" dirty="0"/>
              <a:t>, we’ll show you tactics to make it easy to test – but for now, this is </a:t>
            </a:r>
            <a:r>
              <a:rPr lang="en-GB" b="1" dirty="0"/>
              <a:t>about awareness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golden balls. the weirdest split or steal ever!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https://</a:t>
            </a:r>
            <a:r>
              <a:rPr lang="en-GB" b="0" dirty="0" err="1"/>
              <a:t>www.youtube.com</a:t>
            </a:r>
            <a:r>
              <a:rPr lang="en-GB" b="0" dirty="0"/>
              <a:t>/</a:t>
            </a:r>
            <a:r>
              <a:rPr lang="en-GB" b="0" dirty="0" err="1"/>
              <a:t>watch?v</a:t>
            </a:r>
            <a:r>
              <a:rPr lang="en-GB" b="0" dirty="0"/>
              <a:t>=S0qjK3TWZE8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Where someone changes the rules to add a third option.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With legacy code, when writing tests after the code was written, you only get the benefit of regression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You don’t get any of the other benefits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You are only recording the current behaviour, to detect future changes in behaviour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other 3 things, we care about in normal TDD, but not when testing legacy/existing code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Hard to discover intention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Too late for feedback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When things break – it’s temporal, “what did we change recently”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course is about the Approval Tests library – which we haven’t used today</a:t>
            </a:r>
          </a:p>
          <a:p>
            <a:r>
              <a:rPr lang="en-US" dirty="0"/>
              <a:t>But what we have done today is Approval Test</a:t>
            </a:r>
            <a:r>
              <a:rPr lang="en-US" b="1" dirty="0"/>
              <a:t>ing</a:t>
            </a:r>
          </a:p>
          <a:p>
            <a:r>
              <a:rPr lang="en-US" dirty="0"/>
              <a:t>That’s the horizontal line on this slide – for legacy code</a:t>
            </a:r>
          </a:p>
          <a:p>
            <a:r>
              <a:rPr lang="en-US" dirty="0"/>
              <a:t>The first time, it can’t pass – will always fail the first time</a:t>
            </a:r>
          </a:p>
          <a:p>
            <a:r>
              <a:rPr lang="en-US" dirty="0"/>
              <a:t>It’s never going to be wrong, as we are capturing the current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Later on, we will show you how to streamline this process, using the Approval Tests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101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Capture the current behaviour</a:t>
            </a:r>
          </a:p>
        </p:txBody>
      </p:sp>
    </p:spTree>
    <p:extLst>
      <p:ext uri="{BB962C8B-B14F-4D97-AF65-F5344CB8AC3E}">
        <p14:creationId xmlns:p14="http://schemas.microsoft.com/office/powerpoint/2010/main" val="720405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Prod and explore</a:t>
            </a:r>
          </a:p>
          <a:p>
            <a:r>
              <a:rPr lang="en-GB" dirty="0"/>
              <a:t>Explore the current behaviour</a:t>
            </a:r>
          </a:p>
          <a:p>
            <a:r>
              <a:rPr lang="en-GB" dirty="0"/>
              <a:t>Can I even call it all?</a:t>
            </a:r>
          </a:p>
          <a:p>
            <a:r>
              <a:rPr lang="en-GB" dirty="0"/>
              <a:t>We will use this phrase in future sessions</a:t>
            </a:r>
          </a:p>
        </p:txBody>
      </p:sp>
    </p:spTree>
    <p:extLst>
      <p:ext uri="{BB962C8B-B14F-4D97-AF65-F5344CB8AC3E}">
        <p14:creationId xmlns:p14="http://schemas.microsoft.com/office/powerpoint/2010/main" val="3152563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week – not doing this, that comes later</a:t>
            </a:r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week - Better ways of testing code which is functional</a:t>
            </a:r>
          </a:p>
          <a:p>
            <a:r>
              <a:rPr lang="en-GB" dirty="0"/>
              <a:t>How can we make today’s code even easier to test – even nicer place to be</a:t>
            </a:r>
          </a:p>
          <a:p>
            <a:r>
              <a:rPr lang="en-GB" dirty="0"/>
              <a:t>Then in last 2 weeks, will talk about making it even easier test</a:t>
            </a:r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Next week we will build on what we did today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Will need today’s steps to bed in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Ideally get to 100% coverage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See our notes on front page of this repo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you have any problems at all, please do get in touch – we will can help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Print out this page and keep it at your desk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Any time you see a functional method, just make a mark here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for awareness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you decide to test it, give a sentence or two about what happened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Optional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Photo and send it to us before the </a:t>
            </a:r>
            <a:r>
              <a:rPr lang="en-GB"/>
              <a:t>next course</a:t>
            </a:r>
            <a:endParaRPr lang="en-GB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had a </a:t>
            </a:r>
            <a:r>
              <a:rPr lang="en-GB" b="1" dirty="0"/>
              <a:t>lot of repetition</a:t>
            </a:r>
            <a:r>
              <a:rPr lang="en-GB" dirty="0"/>
              <a:t> today – over and over again</a:t>
            </a:r>
          </a:p>
          <a:p>
            <a:r>
              <a:rPr lang="en-GB" dirty="0"/>
              <a:t>We want you to </a:t>
            </a:r>
            <a:r>
              <a:rPr lang="en-GB" b="1" dirty="0"/>
              <a:t>feel really comfortable in this good place </a:t>
            </a:r>
            <a:r>
              <a:rPr lang="en-GB" dirty="0"/>
              <a:t>– this is code that is easy to test</a:t>
            </a:r>
          </a:p>
          <a:p>
            <a:r>
              <a:rPr lang="en-GB" dirty="0"/>
              <a:t>If you don’t feel comfortable, we want you to come back to this place</a:t>
            </a:r>
          </a:p>
          <a:p>
            <a:r>
              <a:rPr lang="en-GB" dirty="0"/>
              <a:t>That’s why we did so much repetition today</a:t>
            </a:r>
          </a:p>
        </p:txBody>
      </p:sp>
    </p:spTree>
    <p:extLst>
      <p:ext uri="{BB962C8B-B14F-4D97-AF65-F5344CB8AC3E}">
        <p14:creationId xmlns:p14="http://schemas.microsoft.com/office/powerpoint/2010/main" val="342964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Adding that </a:t>
            </a:r>
            <a:r>
              <a:rPr lang="en-GB" b="1" dirty="0"/>
              <a:t>first test took longer</a:t>
            </a:r>
          </a:p>
          <a:p>
            <a:r>
              <a:rPr lang="en-GB" dirty="0"/>
              <a:t>The first cycle with the </a:t>
            </a:r>
            <a:r>
              <a:rPr lang="en-GB" dirty="0" err="1"/>
              <a:t>MobTimer</a:t>
            </a:r>
            <a:r>
              <a:rPr lang="en-GB" dirty="0"/>
              <a:t> look longer</a:t>
            </a:r>
          </a:p>
          <a:p>
            <a:r>
              <a:rPr lang="en-GB" dirty="0"/>
              <a:t>By the end, you were </a:t>
            </a:r>
            <a:r>
              <a:rPr lang="en-GB" b="1" dirty="0"/>
              <a:t>moving really very quickly</a:t>
            </a:r>
          </a:p>
        </p:txBody>
      </p:sp>
    </p:spTree>
    <p:extLst>
      <p:ext uri="{BB962C8B-B14F-4D97-AF65-F5344CB8AC3E}">
        <p14:creationId xmlns:p14="http://schemas.microsoft.com/office/powerpoint/2010/main" val="4203225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what we did:</a:t>
            </a:r>
          </a:p>
          <a:p>
            <a:pPr lvl="1"/>
            <a:r>
              <a:rPr lang="en-GB" dirty="0"/>
              <a:t>Wrote tests that we knew would fail</a:t>
            </a:r>
          </a:p>
          <a:p>
            <a:pPr lvl="1"/>
            <a:r>
              <a:rPr lang="en-GB" dirty="0"/>
              <a:t>Captured that information in the test code itself</a:t>
            </a:r>
          </a:p>
          <a:p>
            <a:pPr lvl="1"/>
            <a:r>
              <a:rPr lang="en-GB" dirty="0"/>
              <a:t>Running tests in future will detect any change in behaviour</a:t>
            </a:r>
          </a:p>
          <a:p>
            <a:pPr lvl="0"/>
            <a:r>
              <a:rPr lang="en-GB" dirty="0"/>
              <a:t>This is the normal behaviour when adding tests to legacy code (put aside your preconceived ideas about Sin and Cos)</a:t>
            </a:r>
          </a:p>
          <a:p>
            <a:pPr lvl="1"/>
            <a:r>
              <a:rPr lang="en-GB" dirty="0"/>
              <a:t>Then use code overage for guidance </a:t>
            </a:r>
          </a:p>
        </p:txBody>
      </p:sp>
    </p:spTree>
    <p:extLst>
      <p:ext uri="{BB962C8B-B14F-4D97-AF65-F5344CB8AC3E}">
        <p14:creationId xmlns:p14="http://schemas.microsoft.com/office/powerpoint/2010/main" val="1868713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Reflect on what happened today</a:t>
            </a:r>
          </a:p>
          <a:p>
            <a:r>
              <a:rPr lang="en-GB" dirty="0"/>
              <a:t>For you, how did you find this</a:t>
            </a:r>
          </a:p>
          <a:p>
            <a:r>
              <a:rPr lang="en-GB" dirty="0"/>
              <a:t>No judgement on the answers!</a:t>
            </a:r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we tested, how similar is that to the code you test in your work – is your code nice and easy to test</a:t>
            </a:r>
          </a:p>
          <a:p>
            <a:r>
              <a:rPr lang="en-GB" dirty="0"/>
              <a:t>Are you used to testing simple code - little methods that take numbers and return numbers</a:t>
            </a:r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Probably share the </a:t>
            </a:r>
            <a:r>
              <a:rPr lang="en-GB" dirty="0" err="1"/>
              <a:t>mindmap</a:t>
            </a:r>
            <a:r>
              <a:rPr lang="en-GB" dirty="0"/>
              <a:t>, for people to type independently – paste link in to Google Doc</a:t>
            </a:r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10/30/22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10/30/22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61" r:id="rId6"/>
    <p:sldLayoutId id="2147483662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0CB79-A9E9-4AC0-A171-0717181F4592}"/>
              </a:ext>
            </a:extLst>
          </p:cNvPr>
          <p:cNvSpPr txBox="1"/>
          <p:nvPr/>
        </p:nvSpPr>
        <p:spPr>
          <a:xfrm>
            <a:off x="222142" y="57860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#1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BB8C6-F378-4ADD-8567-FB8AD1DF4EDF}"/>
              </a:ext>
            </a:extLst>
          </p:cNvPr>
          <p:cNvSpPr txBox="1"/>
          <p:nvPr/>
        </p:nvSpPr>
        <p:spPr>
          <a:xfrm>
            <a:off x="1914040" y="1726411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#3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31B03-309F-4C7F-8A3D-4C59C3FF12D4}"/>
              </a:ext>
            </a:extLst>
          </p:cNvPr>
          <p:cNvSpPr txBox="1"/>
          <p:nvPr/>
        </p:nvSpPr>
        <p:spPr>
          <a:xfrm>
            <a:off x="4070888" y="7894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#2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 </a:t>
            </a:r>
            <a:br>
              <a:rPr lang="en" dirty="0"/>
            </a:br>
            <a:r>
              <a:rPr lang="en" sz="1600" dirty="0"/>
              <a:t>(Pure Functions)</a:t>
            </a:r>
            <a:endParaRPr sz="1600"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11681677">
            <a:off x="2741792" y="2178224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2425976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purpose of this lesson is to show it is </a:t>
            </a:r>
            <a:r>
              <a:rPr lang="en-US" b="1" dirty="0">
                <a:solidFill>
                  <a:srgbClr val="D3EBD5"/>
                </a:solidFill>
              </a:rPr>
              <a:t>possible</a:t>
            </a:r>
            <a:r>
              <a:rPr lang="en-US" dirty="0"/>
              <a:t> to have code that is simple to test…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Because many people have </a:t>
            </a:r>
            <a:r>
              <a:rPr lang="en-US" b="1" dirty="0">
                <a:solidFill>
                  <a:srgbClr val="D3EBD5"/>
                </a:solidFill>
              </a:rPr>
              <a:t>never experienced </a:t>
            </a:r>
            <a:r>
              <a:rPr lang="en-US" dirty="0"/>
              <a:t>that.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33284"/>
              </p:ext>
            </p:extLst>
          </p:nvPr>
        </p:nvGraphicFramePr>
        <p:xfrm>
          <a:off x="323850" y="1168075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 Testing</a:t>
            </a:r>
          </a:p>
        </p:txBody>
      </p:sp>
    </p:spTree>
    <p:extLst>
      <p:ext uri="{BB962C8B-B14F-4D97-AF65-F5344CB8AC3E}">
        <p14:creationId xmlns:p14="http://schemas.microsoft.com/office/powerpoint/2010/main" val="135753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D55A8-F682-445B-A611-6601E75A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15" y="1913621"/>
            <a:ext cx="1657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Count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functional at work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Stories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(if you </a:t>
            </a:r>
            <a:r>
              <a:rPr lang="en-US" sz="3000">
                <a:solidFill>
                  <a:schemeClr val="tx1"/>
                </a:solidFill>
                <a:latin typeface="Calibri" charset="0"/>
              </a:rPr>
              <a:t>test)</a:t>
            </a:r>
            <a:endParaRPr lang="en-US" sz="3000" dirty="0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BD0085-D610-1C49-9B2B-08C9D010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199" y="986788"/>
            <a:ext cx="2469599" cy="3292798"/>
          </a:xfrm>
          <a:prstGeom prst="rect">
            <a:avLst/>
          </a:prstGeom>
          <a:ln w="127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331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0E666-E681-484E-8575-905497C9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44912" y="694275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RESEMBLE 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7C05B-2697-4146-A2BA-CF92F746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68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EASIER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1913</Words>
  <Application>Microsoft Macintosh PowerPoint</Application>
  <PresentationFormat>On-screen Show (16:9)</PresentationFormat>
  <Paragraphs>242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Dosis</vt:lpstr>
      <vt:lpstr>Dosis ExtraLight</vt:lpstr>
      <vt:lpstr>Titillium Web Light</vt:lpstr>
      <vt:lpstr>Mowbray template</vt:lpstr>
      <vt:lpstr>Testing Functional Code</vt:lpstr>
      <vt:lpstr>PowerPoint Presentation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RESEMBLE  YOUR WORK?</vt:lpstr>
      <vt:lpstr>EASIER TO TEST… WHY?</vt:lpstr>
      <vt:lpstr>Small methods?</vt:lpstr>
      <vt:lpstr>Functional Code  (Pure Functions)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Stages of Approval Testing</vt:lpstr>
      <vt:lpstr>  Locking test</vt:lpstr>
      <vt:lpstr>Poke</vt:lpstr>
      <vt:lpstr>Next Steps</vt:lpstr>
      <vt:lpstr>Next Steps</vt:lpstr>
      <vt:lpstr>Next Steps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73</cp:revision>
  <dcterms:modified xsi:type="dcterms:W3CDTF">2022-10-30T09:51:58Z</dcterms:modified>
</cp:coreProperties>
</file>