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4"/>
  </p:notesMasterIdLst>
  <p:handoutMasterIdLst>
    <p:handoutMasterId r:id="rId25"/>
  </p:handoutMasterIdLst>
  <p:sldIdLst>
    <p:sldId id="437" r:id="rId2"/>
    <p:sldId id="493" r:id="rId3"/>
    <p:sldId id="494" r:id="rId4"/>
    <p:sldId id="517" r:id="rId5"/>
    <p:sldId id="516" r:id="rId6"/>
    <p:sldId id="495" r:id="rId7"/>
    <p:sldId id="497" r:id="rId8"/>
    <p:sldId id="508" r:id="rId9"/>
    <p:sldId id="510" r:id="rId10"/>
    <p:sldId id="512" r:id="rId11"/>
    <p:sldId id="511" r:id="rId12"/>
    <p:sldId id="498" r:id="rId13"/>
    <p:sldId id="502" r:id="rId14"/>
    <p:sldId id="504" r:id="rId15"/>
    <p:sldId id="503" r:id="rId16"/>
    <p:sldId id="505" r:id="rId17"/>
    <p:sldId id="506" r:id="rId18"/>
    <p:sldId id="514" r:id="rId19"/>
    <p:sldId id="336" r:id="rId20"/>
    <p:sldId id="515" r:id="rId21"/>
    <p:sldId id="513" r:id="rId22"/>
    <p:sldId id="431" r:id="rId23"/>
  </p:sldIdLst>
  <p:sldSz cx="9144000" cy="5143500" type="screen16x9"/>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E8068"/>
    <a:srgbClr val="DAF2F3"/>
    <a:srgbClr val="6D9FF3"/>
    <a:srgbClr val="B4D7E9"/>
    <a:srgbClr val="FF0000"/>
    <a:srgbClr val="F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62" autoAdjust="0"/>
    <p:restoredTop sz="92458"/>
  </p:normalViewPr>
  <p:slideViewPr>
    <p:cSldViewPr>
      <p:cViewPr varScale="1">
        <p:scale>
          <a:sx n="71" d="100"/>
          <a:sy n="71" d="100"/>
        </p:scale>
        <p:origin x="480" y="176"/>
      </p:cViewPr>
      <p:guideLst>
        <p:guide orient="horz" pos="1620"/>
        <p:guide pos="2880"/>
      </p:guideLst>
    </p:cSldViewPr>
  </p:slideViewPr>
  <p:notesTextViewPr>
    <p:cViewPr>
      <p:scale>
        <a:sx n="100" d="100"/>
        <a:sy n="100" d="100"/>
      </p:scale>
      <p:origin x="0" y="0"/>
    </p:cViewPr>
  </p:notesTextViewPr>
  <p:sorterViewPr>
    <p:cViewPr>
      <p:scale>
        <a:sx n="167" d="100"/>
        <a:sy n="16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C811F40F-6070-4939-8EC2-261F1C97F0A8}" type="datetimeFigureOut">
              <a:rPr lang="en-US" smtClean="0"/>
              <a:pPr/>
              <a:t>8/18/23</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156A56AF-E8D4-43B1-BC36-B3BD60AF5702}" type="slidenum">
              <a:rPr lang="en-US" smtClean="0"/>
              <a:pPr/>
              <a:t>‹#›</a:t>
            </a:fld>
            <a:endParaRPr lang="en-US"/>
          </a:p>
        </p:txBody>
      </p:sp>
    </p:spTree>
    <p:extLst>
      <p:ext uri="{BB962C8B-B14F-4D97-AF65-F5344CB8AC3E}">
        <p14:creationId xmlns:p14="http://schemas.microsoft.com/office/powerpoint/2010/main" val="396567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491C0678-F960-4D1E-AEDB-C5629DF04712}" type="datetimeFigureOut">
              <a:rPr lang="en-US" smtClean="0"/>
              <a:pPr/>
              <a:t>8/18/23</a:t>
            </a:fld>
            <a:endParaRPr lang="en-US"/>
          </a:p>
        </p:txBody>
      </p:sp>
      <p:sp>
        <p:nvSpPr>
          <p:cNvPr id="4" name="Slide Image Placeholder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037B5399-2806-4D70-A5FA-7E06678CDD3F}" type="slidenum">
              <a:rPr lang="en-US" smtClean="0"/>
              <a:pPr/>
              <a:t>‹#›</a:t>
            </a:fld>
            <a:endParaRPr lang="en-US"/>
          </a:p>
        </p:txBody>
      </p:sp>
    </p:spTree>
    <p:extLst>
      <p:ext uri="{BB962C8B-B14F-4D97-AF65-F5344CB8AC3E}">
        <p14:creationId xmlns:p14="http://schemas.microsoft.com/office/powerpoint/2010/main" val="1386773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157C8D-6C9C-3F41-A598-90F2004D4917}" type="slidenum">
              <a:rPr lang="en-US" smtClean="0"/>
              <a:t>1</a:t>
            </a:fld>
            <a:endParaRPr lang="en-US"/>
          </a:p>
        </p:txBody>
      </p:sp>
    </p:spTree>
    <p:extLst>
      <p:ext uri="{BB962C8B-B14F-4D97-AF65-F5344CB8AC3E}">
        <p14:creationId xmlns:p14="http://schemas.microsoft.com/office/powerpoint/2010/main" val="677530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7B5399-2806-4D70-A5FA-7E06678CDD3F}" type="slidenum">
              <a:rPr lang="en-US" smtClean="0"/>
              <a:pPr/>
              <a:t>10</a:t>
            </a:fld>
            <a:endParaRPr lang="en-US"/>
          </a:p>
        </p:txBody>
      </p:sp>
    </p:spTree>
    <p:extLst>
      <p:ext uri="{BB962C8B-B14F-4D97-AF65-F5344CB8AC3E}">
        <p14:creationId xmlns:p14="http://schemas.microsoft.com/office/powerpoint/2010/main" val="2093752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7B5399-2806-4D70-A5FA-7E06678CDD3F}" type="slidenum">
              <a:rPr lang="en-US" smtClean="0"/>
              <a:pPr/>
              <a:t>12</a:t>
            </a:fld>
            <a:endParaRPr lang="en-US"/>
          </a:p>
        </p:txBody>
      </p:sp>
    </p:spTree>
    <p:extLst>
      <p:ext uri="{BB962C8B-B14F-4D97-AF65-F5344CB8AC3E}">
        <p14:creationId xmlns:p14="http://schemas.microsoft.com/office/powerpoint/2010/main" val="2041589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7B5399-2806-4D70-A5FA-7E06678CDD3F}" type="slidenum">
              <a:rPr lang="en-US" smtClean="0"/>
              <a:pPr/>
              <a:t>17</a:t>
            </a:fld>
            <a:endParaRPr lang="en-US"/>
          </a:p>
        </p:txBody>
      </p:sp>
    </p:spTree>
    <p:extLst>
      <p:ext uri="{BB962C8B-B14F-4D97-AF65-F5344CB8AC3E}">
        <p14:creationId xmlns:p14="http://schemas.microsoft.com/office/powerpoint/2010/main" val="3356999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157C8D-6C9C-3F41-A598-90F2004D4917}" type="slidenum">
              <a:rPr lang="en-US" smtClean="0"/>
              <a:t>18</a:t>
            </a:fld>
            <a:endParaRPr lang="en-US"/>
          </a:p>
        </p:txBody>
      </p:sp>
    </p:spTree>
    <p:extLst>
      <p:ext uri="{BB962C8B-B14F-4D97-AF65-F5344CB8AC3E}">
        <p14:creationId xmlns:p14="http://schemas.microsoft.com/office/powerpoint/2010/main" val="1443528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157C8D-6C9C-3F41-A598-90F2004D4917}" type="slidenum">
              <a:rPr lang="en-US" smtClean="0"/>
              <a:t>21</a:t>
            </a:fld>
            <a:endParaRPr lang="en-US"/>
          </a:p>
        </p:txBody>
      </p:sp>
    </p:spTree>
    <p:extLst>
      <p:ext uri="{BB962C8B-B14F-4D97-AF65-F5344CB8AC3E}">
        <p14:creationId xmlns:p14="http://schemas.microsoft.com/office/powerpoint/2010/main" val="1443528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7B5399-2806-4D70-A5FA-7E06678CDD3F}" type="slidenum">
              <a:rPr lang="en-US" smtClean="0"/>
              <a:pPr/>
              <a:t>22</a:t>
            </a:fld>
            <a:endParaRPr lang="en-US"/>
          </a:p>
        </p:txBody>
      </p:sp>
    </p:spTree>
    <p:extLst>
      <p:ext uri="{BB962C8B-B14F-4D97-AF65-F5344CB8AC3E}">
        <p14:creationId xmlns:p14="http://schemas.microsoft.com/office/powerpoint/2010/main" val="3573321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7B5399-2806-4D70-A5FA-7E06678CDD3F}" type="slidenum">
              <a:rPr lang="en-US" smtClean="0"/>
              <a:pPr/>
              <a:t>2</a:t>
            </a:fld>
            <a:endParaRPr lang="en-US"/>
          </a:p>
        </p:txBody>
      </p:sp>
    </p:spTree>
    <p:extLst>
      <p:ext uri="{BB962C8B-B14F-4D97-AF65-F5344CB8AC3E}">
        <p14:creationId xmlns:p14="http://schemas.microsoft.com/office/powerpoint/2010/main" val="3461824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7B5399-2806-4D70-A5FA-7E06678CDD3F}" type="slidenum">
              <a:rPr lang="en-US" smtClean="0"/>
              <a:pPr/>
              <a:t>3</a:t>
            </a:fld>
            <a:endParaRPr lang="en-US"/>
          </a:p>
        </p:txBody>
      </p:sp>
    </p:spTree>
    <p:extLst>
      <p:ext uri="{BB962C8B-B14F-4D97-AF65-F5344CB8AC3E}">
        <p14:creationId xmlns:p14="http://schemas.microsoft.com/office/powerpoint/2010/main" val="1227245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7B5399-2806-4D70-A5FA-7E06678CDD3F}" type="slidenum">
              <a:rPr lang="en-US" smtClean="0"/>
              <a:pPr/>
              <a:t>4</a:t>
            </a:fld>
            <a:endParaRPr lang="en-US"/>
          </a:p>
        </p:txBody>
      </p:sp>
    </p:spTree>
    <p:extLst>
      <p:ext uri="{BB962C8B-B14F-4D97-AF65-F5344CB8AC3E}">
        <p14:creationId xmlns:p14="http://schemas.microsoft.com/office/powerpoint/2010/main" val="1227245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7B5399-2806-4D70-A5FA-7E06678CDD3F}" type="slidenum">
              <a:rPr lang="en-US" smtClean="0"/>
              <a:pPr/>
              <a:t>5</a:t>
            </a:fld>
            <a:endParaRPr lang="en-US"/>
          </a:p>
        </p:txBody>
      </p:sp>
    </p:spTree>
    <p:extLst>
      <p:ext uri="{BB962C8B-B14F-4D97-AF65-F5344CB8AC3E}">
        <p14:creationId xmlns:p14="http://schemas.microsoft.com/office/powerpoint/2010/main" val="1227245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7B5399-2806-4D70-A5FA-7E06678CDD3F}" type="slidenum">
              <a:rPr lang="en-US" smtClean="0"/>
              <a:pPr/>
              <a:t>6</a:t>
            </a:fld>
            <a:endParaRPr lang="en-US"/>
          </a:p>
        </p:txBody>
      </p:sp>
    </p:spTree>
    <p:extLst>
      <p:ext uri="{BB962C8B-B14F-4D97-AF65-F5344CB8AC3E}">
        <p14:creationId xmlns:p14="http://schemas.microsoft.com/office/powerpoint/2010/main" val="864500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7B5399-2806-4D70-A5FA-7E06678CDD3F}" type="slidenum">
              <a:rPr lang="en-US" smtClean="0"/>
              <a:pPr/>
              <a:t>7</a:t>
            </a:fld>
            <a:endParaRPr lang="en-US"/>
          </a:p>
        </p:txBody>
      </p:sp>
    </p:spTree>
    <p:extLst>
      <p:ext uri="{BB962C8B-B14F-4D97-AF65-F5344CB8AC3E}">
        <p14:creationId xmlns:p14="http://schemas.microsoft.com/office/powerpoint/2010/main" val="2855282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7B5399-2806-4D70-A5FA-7E06678CDD3F}" type="slidenum">
              <a:rPr lang="en-US" smtClean="0"/>
              <a:pPr/>
              <a:t>8</a:t>
            </a:fld>
            <a:endParaRPr lang="en-US"/>
          </a:p>
        </p:txBody>
      </p:sp>
    </p:spTree>
    <p:extLst>
      <p:ext uri="{BB962C8B-B14F-4D97-AF65-F5344CB8AC3E}">
        <p14:creationId xmlns:p14="http://schemas.microsoft.com/office/powerpoint/2010/main" val="2768298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37B5399-2806-4D70-A5FA-7E06678CDD3F}" type="slidenum">
              <a:rPr lang="en-US" smtClean="0"/>
              <a:pPr/>
              <a:t>9</a:t>
            </a:fld>
            <a:endParaRPr lang="en-US"/>
          </a:p>
        </p:txBody>
      </p:sp>
    </p:spTree>
    <p:extLst>
      <p:ext uri="{BB962C8B-B14F-4D97-AF65-F5344CB8AC3E}">
        <p14:creationId xmlns:p14="http://schemas.microsoft.com/office/powerpoint/2010/main" val="3878648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8/18/23</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
        <p:nvSpPr>
          <p:cNvPr id="9" name="Title 1"/>
          <p:cNvSpPr>
            <a:spLocks noGrp="1"/>
          </p:cNvSpPr>
          <p:nvPr>
            <p:ph type="ctrTitle" hasCustomPrompt="1"/>
          </p:nvPr>
        </p:nvSpPr>
        <p:spPr>
          <a:xfrm>
            <a:off x="-377199" y="1924115"/>
            <a:ext cx="8256028" cy="638423"/>
          </a:xfrm>
          <a:solidFill>
            <a:schemeClr val="accent2"/>
          </a:solidFill>
        </p:spPr>
        <p:txBody>
          <a:bodyPr>
            <a:normAutofit/>
          </a:bodyPr>
          <a:lstStyle>
            <a:lvl1pPr algn="r">
              <a:defRPr sz="3200">
                <a:solidFill>
                  <a:schemeClr val="bg1"/>
                </a:solidFill>
              </a:defRPr>
            </a:lvl1pPr>
          </a:lstStyle>
          <a:p>
            <a:r>
              <a:rPr lang="en-US" dirty="0"/>
              <a:t>Click to edit Master title style </a:t>
            </a:r>
          </a:p>
        </p:txBody>
      </p:sp>
      <p:sp>
        <p:nvSpPr>
          <p:cNvPr id="10" name="Subtitle 2"/>
          <p:cNvSpPr>
            <a:spLocks noGrp="1"/>
          </p:cNvSpPr>
          <p:nvPr>
            <p:ph type="subTitle" idx="1"/>
          </p:nvPr>
        </p:nvSpPr>
        <p:spPr>
          <a:xfrm>
            <a:off x="4396612" y="2564010"/>
            <a:ext cx="6400800" cy="552372"/>
          </a:xfrm>
          <a:solidFill>
            <a:schemeClr val="bg2">
              <a:lumMod val="95000"/>
              <a:lumOff val="5000"/>
            </a:schemeClr>
          </a:solidFill>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78427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
                                            <p:bg/>
                                          </p:spTgt>
                                        </p:tgtEl>
                                        <p:attrNameLst>
                                          <p:attrName>style.visibility</p:attrName>
                                        </p:attrNameLst>
                                      </p:cBhvr>
                                      <p:to>
                                        <p:strVal val="visible"/>
                                      </p:to>
                                    </p:set>
                                    <p:anim calcmode="lin" valueType="num">
                                      <p:cBhvr additive="base">
                                        <p:cTn id="11" dur="500" fill="hold"/>
                                        <p:tgtEl>
                                          <p:spTgt spid="10">
                                            <p:bg/>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
                                            <p:bg/>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build="p" animBg="1">
        <p:tmplLst>
          <p:tmpl>
            <p:tnLst>
              <p:par>
                <p:cTn presetID="2" presetClass="entr" presetSubtype="2"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71818"/>
            <a:ext cx="7772400" cy="827742"/>
          </a:xfrm>
        </p:spPr>
        <p:txBody>
          <a:bodyPr/>
          <a:lstStyle/>
          <a:p>
            <a:r>
              <a:rPr lang="en-US" dirty="0"/>
              <a:t>Click to edit Master title style</a:t>
            </a:r>
          </a:p>
        </p:txBody>
      </p:sp>
      <p:sp>
        <p:nvSpPr>
          <p:cNvPr id="3" name="Subtitle 2"/>
          <p:cNvSpPr>
            <a:spLocks noGrp="1"/>
          </p:cNvSpPr>
          <p:nvPr>
            <p:ph type="subTitle" idx="1"/>
          </p:nvPr>
        </p:nvSpPr>
        <p:spPr>
          <a:xfrm>
            <a:off x="685800" y="1600200"/>
            <a:ext cx="6400800" cy="1314450"/>
          </a:xfrm>
        </p:spPr>
        <p:txBody>
          <a:bodyPr/>
          <a:lstStyle>
            <a:lvl1pPr marL="0" indent="0" algn="l">
              <a:buNone/>
              <a:defRPr>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8/18/23</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2878040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8/18/23</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3276418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8/18/23</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63172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885950"/>
            <a:ext cx="7772400" cy="1022350"/>
          </a:xfrm>
        </p:spPr>
        <p:txBody>
          <a:bodyPr anchor="t"/>
          <a:lstStyle>
            <a:lvl1pPr algn="l">
              <a:defRPr sz="4000" b="1" cap="all"/>
            </a:lvl1pPr>
          </a:lstStyle>
          <a:p>
            <a:r>
              <a:rPr lang="en-US" dirty="0"/>
              <a:t>Click to edit Master title style</a:t>
            </a:r>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8/18/23</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722301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CB188D-8432-A34C-B344-96F9054E62CA}" type="datetimeFigureOut">
              <a:rPr lang="en-US" smtClean="0"/>
              <a:t>8/18/23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71FB29-D99D-244C-BE7E-8A3C92E18040}" type="slidenum">
              <a:rPr lang="en-US" smtClean="0"/>
              <a:t>‹#›</a:t>
            </a:fld>
            <a:endParaRPr lang="en-US"/>
          </a:p>
        </p:txBody>
      </p:sp>
    </p:spTree>
    <p:extLst>
      <p:ext uri="{BB962C8B-B14F-4D97-AF65-F5344CB8AC3E}">
        <p14:creationId xmlns:p14="http://schemas.microsoft.com/office/powerpoint/2010/main" val="2678935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440" y="206375"/>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fld id="{C19B0AE2-F9BF-A84C-8B7C-7819DE60C937}" type="datetimeFigureOut">
              <a:rPr lang="en-US" smtClean="0">
                <a:solidFill>
                  <a:srgbClr val="808080">
                    <a:tint val="75000"/>
                  </a:srgbClr>
                </a:solidFill>
                <a:latin typeface="Gill Sans" charset="0"/>
                <a:sym typeface="Gill Sans" charset="0"/>
              </a:rPr>
              <a:pPr fontAlgn="base">
                <a:spcBef>
                  <a:spcPct val="0"/>
                </a:spcBef>
                <a:spcAft>
                  <a:spcPct val="0"/>
                </a:spcAft>
              </a:pPr>
              <a:t>8/18/23</a:t>
            </a:fld>
            <a:endParaRPr lang="en-US">
              <a:solidFill>
                <a:srgbClr val="808080">
                  <a:tint val="75000"/>
                </a:srgbClr>
              </a:solidFill>
              <a:latin typeface="Gill Sans" charset="0"/>
              <a:sym typeface="Gill Sans" charset="0"/>
            </a:endParaRPr>
          </a:p>
        </p:txBody>
      </p:sp>
      <p:sp>
        <p:nvSpPr>
          <p:cNvPr id="5" name="Footer Placeholder 4"/>
          <p:cNvSpPr>
            <a:spLocks noGrp="1"/>
          </p:cNvSpPr>
          <p:nvPr>
            <p:ph type="ftr" sz="quarter" idx="3"/>
          </p:nvPr>
        </p:nvSpPr>
        <p:spPr>
          <a:xfrm>
            <a:off x="3124200" y="4767264"/>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solidFill>
                <a:srgbClr val="808080">
                  <a:tint val="75000"/>
                </a:srgbClr>
              </a:solidFill>
              <a:latin typeface="Gill Sans" charset="0"/>
              <a:sym typeface="Gill Sans" charset="0"/>
            </a:endParaRPr>
          </a:p>
        </p:txBody>
      </p:sp>
      <p:sp>
        <p:nvSpPr>
          <p:cNvPr id="6" name="Slide Number Placeholder 5"/>
          <p:cNvSpPr>
            <a:spLocks noGrp="1"/>
          </p:cNvSpPr>
          <p:nvPr>
            <p:ph type="sldNum" sz="quarter" idx="4"/>
          </p:nvPr>
        </p:nvSpPr>
        <p:spPr>
          <a:xfrm>
            <a:off x="6553200" y="4767264"/>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FAC4D9A6-F092-9741-8C38-47C4EB7F0618}" type="slidenum">
              <a:rPr lang="en-US" smtClean="0">
                <a:solidFill>
                  <a:srgbClr val="808080">
                    <a:tint val="75000"/>
                  </a:srgbClr>
                </a:solidFill>
                <a:latin typeface="Gill Sans" charset="0"/>
                <a:sym typeface="Gill Sans" charset="0"/>
              </a:rPr>
              <a:pPr fontAlgn="base">
                <a:spcBef>
                  <a:spcPct val="0"/>
                </a:spcBef>
                <a:spcAft>
                  <a:spcPct val="0"/>
                </a:spcAft>
              </a:pPr>
              <a:t>‹#›</a:t>
            </a:fld>
            <a:endParaRPr lang="en-US">
              <a:solidFill>
                <a:srgbClr val="808080">
                  <a:tint val="75000"/>
                </a:srgbClr>
              </a:solidFill>
              <a:latin typeface="Gill Sans" charset="0"/>
              <a:sym typeface="Gill Sans" charset="0"/>
            </a:endParaRPr>
          </a:p>
        </p:txBody>
      </p:sp>
    </p:spTree>
    <p:extLst>
      <p:ext uri="{BB962C8B-B14F-4D97-AF65-F5344CB8AC3E}">
        <p14:creationId xmlns:p14="http://schemas.microsoft.com/office/powerpoint/2010/main" val="4109428552"/>
      </p:ext>
    </p:extLst>
  </p:cSld>
  <p:clrMap bg1="lt1" tx1="dk1" bg2="lt2" tx2="dk2" accent1="accent1" accent2="accent2" accent3="accent3" accent4="accent4" accent5="accent5" accent6="accent6" hlink="hlink" folHlink="folHlink"/>
  <p:sldLayoutIdLst>
    <p:sldLayoutId id="2147483700" r:id="rId1"/>
    <p:sldLayoutId id="2147483703" r:id="rId2"/>
    <p:sldLayoutId id="2147483704" r:id="rId3"/>
    <p:sldLayoutId id="2147483705" r:id="rId4"/>
    <p:sldLayoutId id="2147483707" r:id="rId5"/>
    <p:sldLayoutId id="2147483708" r:id="rId6"/>
  </p:sldLayoutIdLst>
  <p:txStyles>
    <p:titleStyle>
      <a:lvl1pPr algn="l" defTabSz="457200" rtl="0" eaLnBrk="1" latinLnBrk="0" hangingPunct="1">
        <a:spcBef>
          <a:spcPct val="0"/>
        </a:spcBef>
        <a:buNone/>
        <a:defRPr sz="4400" b="1" kern="1200">
          <a:solidFill>
            <a:schemeClr val="accent2"/>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2"/>
          </a:solidFill>
          <a:effectLst/>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2"/>
          </a:solidFill>
          <a:effectLst/>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2"/>
          </a:solidFill>
          <a:effectLst/>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2"/>
          </a:solidFill>
          <a:effectLst/>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2"/>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jp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file://localhost/Volumes/art/Corporate/Events/2017/Kickoff/PPT/Awards/back_1.jpg" TargetMode="External"/><Relationship Id="rId9"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42950"/>
            <a:ext cx="9107732" cy="3330878"/>
          </a:xfrm>
          <a:prstGeom prst="rect">
            <a:avLst/>
          </a:prstGeom>
        </p:spPr>
        <p:txBody>
          <a:bodyPr wrap="square" lIns="250664" tIns="125332" rIns="250664" bIns="125332">
            <a:spAutoFit/>
          </a:bodyPr>
          <a:lstStyle/>
          <a:p>
            <a:pPr algn="ctr"/>
            <a:r>
              <a:rPr lang="en-US" sz="20000" b="1" dirty="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latin typeface="Futura"/>
                <a:cs typeface="Futura"/>
              </a:rPr>
              <a:t>10 X</a:t>
            </a:r>
            <a:r>
              <a:rPr lang="en-US" sz="20000" dirty="0">
                <a:solidFill>
                  <a:schemeClr val="accent2"/>
                </a:solidFill>
                <a:latin typeface="Futura"/>
                <a:cs typeface="Futura"/>
              </a:rPr>
              <a:t> </a:t>
            </a:r>
            <a:endParaRPr lang="en-US" sz="20000" b="1" dirty="0">
              <a:solidFill>
                <a:schemeClr val="accent2"/>
              </a:solidFill>
              <a:latin typeface="News Gothic MT"/>
              <a:cs typeface="News Gothic MT"/>
            </a:endParaRPr>
          </a:p>
        </p:txBody>
      </p:sp>
    </p:spTree>
    <p:extLst>
      <p:ext uri="{BB962C8B-B14F-4D97-AF65-F5344CB8AC3E}">
        <p14:creationId xmlns:p14="http://schemas.microsoft.com/office/powerpoint/2010/main" val="259669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09550"/>
            <a:ext cx="9144000" cy="762000"/>
          </a:xfrm>
          <a:noFill/>
          <a:ln>
            <a:noFill/>
          </a:ln>
        </p:spPr>
        <p:txBody>
          <a:bodyPr anchor="ctr">
            <a:noAutofit/>
          </a:bodyPr>
          <a:lstStyle/>
          <a:p>
            <a:pPr algn="ctr"/>
            <a:r>
              <a:rPr lang="en-US" dirty="0"/>
              <a:t>Person 1: $100 a Month for 17 Years</a:t>
            </a:r>
          </a:p>
        </p:txBody>
      </p:sp>
      <p:sp>
        <p:nvSpPr>
          <p:cNvPr id="6" name="Title 3"/>
          <p:cNvSpPr txBox="1">
            <a:spLocks/>
          </p:cNvSpPr>
          <p:nvPr/>
        </p:nvSpPr>
        <p:spPr>
          <a:xfrm>
            <a:off x="-6997" y="4346899"/>
            <a:ext cx="9144000" cy="762000"/>
          </a:xfrm>
          <a:prstGeom prst="rect">
            <a:avLst/>
          </a:prstGeom>
          <a:noFill/>
          <a:ln>
            <a:noFill/>
          </a:ln>
        </p:spPr>
        <p:txBody>
          <a:bodyPr vert="horz" lIns="91440" tIns="45720" rIns="91440" bIns="45720" rtlCol="0" anchor="ctr">
            <a:noAutofit/>
          </a:bodyPr>
          <a:lstStyle>
            <a:lvl1pPr algn="l" defTabSz="457200" rtl="0" eaLnBrk="1" latinLnBrk="0" hangingPunct="1">
              <a:spcBef>
                <a:spcPct val="0"/>
              </a:spcBef>
              <a:buNone/>
              <a:defRPr sz="4000" b="1" kern="1200" cap="all">
                <a:solidFill>
                  <a:schemeClr val="accent2"/>
                </a:solidFill>
                <a:effectLst>
                  <a:outerShdw blurRad="38100" dist="38100" dir="2700000" algn="tl">
                    <a:srgbClr val="000000">
                      <a:alpha val="43137"/>
                    </a:srgbClr>
                  </a:outerShdw>
                </a:effectLst>
                <a:latin typeface="+mj-lt"/>
                <a:ea typeface="+mj-ea"/>
                <a:cs typeface="+mj-cs"/>
              </a:defRPr>
            </a:lvl1pPr>
          </a:lstStyle>
          <a:p>
            <a:pPr algn="ctr"/>
            <a:r>
              <a:rPr lang="en-US" dirty="0"/>
              <a:t>Person 2: $100 a Month for 17 Years</a:t>
            </a:r>
          </a:p>
        </p:txBody>
      </p:sp>
      <p:grpSp>
        <p:nvGrpSpPr>
          <p:cNvPr id="3" name="Group 2"/>
          <p:cNvGrpSpPr/>
          <p:nvPr/>
        </p:nvGrpSpPr>
        <p:grpSpPr>
          <a:xfrm>
            <a:off x="748770" y="1352550"/>
            <a:ext cx="2667000" cy="762000"/>
            <a:chOff x="304800" y="1352550"/>
            <a:chExt cx="2667000" cy="762000"/>
          </a:xfrm>
        </p:grpSpPr>
        <p:sp>
          <p:nvSpPr>
            <p:cNvPr id="2" name="Rectangle 1"/>
            <p:cNvSpPr/>
            <p:nvPr/>
          </p:nvSpPr>
          <p:spPr>
            <a:xfrm>
              <a:off x="304800" y="1352550"/>
              <a:ext cx="2667000" cy="762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255" name="Group 254"/>
            <p:cNvGrpSpPr/>
            <p:nvPr/>
          </p:nvGrpSpPr>
          <p:grpSpPr>
            <a:xfrm>
              <a:off x="304800" y="1352550"/>
              <a:ext cx="2667000" cy="762000"/>
              <a:chOff x="3200400" y="1352550"/>
              <a:chExt cx="2667000" cy="838200"/>
            </a:xfrm>
          </p:grpSpPr>
          <p:cxnSp>
            <p:nvCxnSpPr>
              <p:cNvPr id="5" name="Straight Connector 4"/>
              <p:cNvCxnSpPr/>
              <p:nvPr/>
            </p:nvCxnSpPr>
            <p:spPr>
              <a:xfrm>
                <a:off x="32004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32654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33630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34931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36557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38508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40785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43387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49566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55746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32329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a:off x="32979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33955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35256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36882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38834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41110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43712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49892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a:off x="56071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33304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a:off x="34280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a:off x="35581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37207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a:off x="39159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41435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a:off x="44037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a:off x="50217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a:off x="56397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34605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a:off x="35906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a:off x="37533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a:off x="39484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41761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4" name="Straight Connector 43"/>
              <p:cNvCxnSpPr/>
              <p:nvPr/>
            </p:nvCxnSpPr>
            <p:spPr>
              <a:xfrm>
                <a:off x="44363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a:off x="50542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6" name="Straight Connector 45"/>
              <p:cNvCxnSpPr/>
              <p:nvPr/>
            </p:nvCxnSpPr>
            <p:spPr>
              <a:xfrm>
                <a:off x="56722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0" name="Straight Connector 49"/>
              <p:cNvCxnSpPr/>
              <p:nvPr/>
            </p:nvCxnSpPr>
            <p:spPr>
              <a:xfrm>
                <a:off x="36232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1" name="Straight Connector 50"/>
              <p:cNvCxnSpPr/>
              <p:nvPr/>
            </p:nvCxnSpPr>
            <p:spPr>
              <a:xfrm>
                <a:off x="37858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a:xfrm>
                <a:off x="39809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a:off x="42086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a:off x="44688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a:xfrm>
                <a:off x="50867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6" name="Straight Connector 55"/>
              <p:cNvCxnSpPr/>
              <p:nvPr/>
            </p:nvCxnSpPr>
            <p:spPr>
              <a:xfrm>
                <a:off x="57047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1" name="Straight Connector 60"/>
              <p:cNvCxnSpPr/>
              <p:nvPr/>
            </p:nvCxnSpPr>
            <p:spPr>
              <a:xfrm>
                <a:off x="38183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2" name="Straight Connector 61"/>
              <p:cNvCxnSpPr/>
              <p:nvPr/>
            </p:nvCxnSpPr>
            <p:spPr>
              <a:xfrm>
                <a:off x="40135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3" name="Straight Connector 62"/>
              <p:cNvCxnSpPr/>
              <p:nvPr/>
            </p:nvCxnSpPr>
            <p:spPr>
              <a:xfrm>
                <a:off x="42411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a:off x="45013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5" name="Straight Connector 64"/>
              <p:cNvCxnSpPr/>
              <p:nvPr/>
            </p:nvCxnSpPr>
            <p:spPr>
              <a:xfrm>
                <a:off x="51193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a:off x="57372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a:off x="46314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a:xfrm>
                <a:off x="40460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a:off x="42736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a:xfrm>
                <a:off x="45338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5" name="Straight Connector 74"/>
              <p:cNvCxnSpPr/>
              <p:nvPr/>
            </p:nvCxnSpPr>
            <p:spPr>
              <a:xfrm>
                <a:off x="51518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6" name="Straight Connector 75"/>
              <p:cNvCxnSpPr/>
              <p:nvPr/>
            </p:nvCxnSpPr>
            <p:spPr>
              <a:xfrm>
                <a:off x="57697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81" name="Straight Connector 80"/>
              <p:cNvCxnSpPr/>
              <p:nvPr/>
            </p:nvCxnSpPr>
            <p:spPr>
              <a:xfrm>
                <a:off x="46639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82" name="Straight Connector 81"/>
              <p:cNvCxnSpPr/>
              <p:nvPr/>
            </p:nvCxnSpPr>
            <p:spPr>
              <a:xfrm>
                <a:off x="52819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83" name="Straight Connector 82"/>
              <p:cNvCxnSpPr/>
              <p:nvPr/>
            </p:nvCxnSpPr>
            <p:spPr>
              <a:xfrm>
                <a:off x="43062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84" name="Straight Connector 83"/>
              <p:cNvCxnSpPr/>
              <p:nvPr/>
            </p:nvCxnSpPr>
            <p:spPr>
              <a:xfrm>
                <a:off x="45664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85" name="Straight Connector 84"/>
              <p:cNvCxnSpPr/>
              <p:nvPr/>
            </p:nvCxnSpPr>
            <p:spPr>
              <a:xfrm>
                <a:off x="51843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86" name="Straight Connector 85"/>
              <p:cNvCxnSpPr/>
              <p:nvPr/>
            </p:nvCxnSpPr>
            <p:spPr>
              <a:xfrm>
                <a:off x="58023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91" name="Straight Connector 90"/>
              <p:cNvCxnSpPr/>
              <p:nvPr/>
            </p:nvCxnSpPr>
            <p:spPr>
              <a:xfrm>
                <a:off x="46965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a:off x="53144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94" name="Straight Connector 93"/>
              <p:cNvCxnSpPr/>
              <p:nvPr/>
            </p:nvCxnSpPr>
            <p:spPr>
              <a:xfrm>
                <a:off x="45989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95" name="Straight Connector 94"/>
              <p:cNvCxnSpPr/>
              <p:nvPr/>
            </p:nvCxnSpPr>
            <p:spPr>
              <a:xfrm>
                <a:off x="52168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96" name="Straight Connector 95"/>
              <p:cNvCxnSpPr/>
              <p:nvPr/>
            </p:nvCxnSpPr>
            <p:spPr>
              <a:xfrm>
                <a:off x="58348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01" name="Straight Connector 100"/>
              <p:cNvCxnSpPr/>
              <p:nvPr/>
            </p:nvCxnSpPr>
            <p:spPr>
              <a:xfrm>
                <a:off x="47290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02" name="Straight Connector 101"/>
              <p:cNvCxnSpPr/>
              <p:nvPr/>
            </p:nvCxnSpPr>
            <p:spPr>
              <a:xfrm>
                <a:off x="53469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05" name="Straight Connector 104"/>
              <p:cNvCxnSpPr/>
              <p:nvPr/>
            </p:nvCxnSpPr>
            <p:spPr>
              <a:xfrm>
                <a:off x="52494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06" name="Straight Connector 105"/>
              <p:cNvCxnSpPr/>
              <p:nvPr/>
            </p:nvCxnSpPr>
            <p:spPr>
              <a:xfrm>
                <a:off x="58674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11" name="Straight Connector 110"/>
              <p:cNvCxnSpPr/>
              <p:nvPr/>
            </p:nvCxnSpPr>
            <p:spPr>
              <a:xfrm>
                <a:off x="47615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12" name="Straight Connector 111"/>
              <p:cNvCxnSpPr/>
              <p:nvPr/>
            </p:nvCxnSpPr>
            <p:spPr>
              <a:xfrm>
                <a:off x="53795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21" name="Straight Connector 120"/>
              <p:cNvCxnSpPr/>
              <p:nvPr/>
            </p:nvCxnSpPr>
            <p:spPr>
              <a:xfrm>
                <a:off x="47940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22" name="Straight Connector 121"/>
              <p:cNvCxnSpPr/>
              <p:nvPr/>
            </p:nvCxnSpPr>
            <p:spPr>
              <a:xfrm>
                <a:off x="54120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31" name="Straight Connector 130"/>
              <p:cNvCxnSpPr/>
              <p:nvPr/>
            </p:nvCxnSpPr>
            <p:spPr>
              <a:xfrm>
                <a:off x="48266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32" name="Straight Connector 131"/>
              <p:cNvCxnSpPr/>
              <p:nvPr/>
            </p:nvCxnSpPr>
            <p:spPr>
              <a:xfrm>
                <a:off x="54445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41" name="Straight Connector 140"/>
              <p:cNvCxnSpPr/>
              <p:nvPr/>
            </p:nvCxnSpPr>
            <p:spPr>
              <a:xfrm>
                <a:off x="48591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42" name="Straight Connector 141"/>
              <p:cNvCxnSpPr/>
              <p:nvPr/>
            </p:nvCxnSpPr>
            <p:spPr>
              <a:xfrm>
                <a:off x="54770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51" name="Straight Connector 150"/>
              <p:cNvCxnSpPr/>
              <p:nvPr/>
            </p:nvCxnSpPr>
            <p:spPr>
              <a:xfrm>
                <a:off x="48916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52" name="Straight Connector 151"/>
              <p:cNvCxnSpPr/>
              <p:nvPr/>
            </p:nvCxnSpPr>
            <p:spPr>
              <a:xfrm>
                <a:off x="55096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61" name="Straight Connector 160"/>
              <p:cNvCxnSpPr/>
              <p:nvPr/>
            </p:nvCxnSpPr>
            <p:spPr>
              <a:xfrm>
                <a:off x="49241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62" name="Straight Connector 161"/>
              <p:cNvCxnSpPr/>
              <p:nvPr/>
            </p:nvCxnSpPr>
            <p:spPr>
              <a:xfrm>
                <a:off x="55421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grpSp>
      </p:grpSp>
      <p:sp>
        <p:nvSpPr>
          <p:cNvPr id="256" name="Rectangle 255"/>
          <p:cNvSpPr/>
          <p:nvPr/>
        </p:nvSpPr>
        <p:spPr>
          <a:xfrm>
            <a:off x="4572000" y="2343150"/>
            <a:ext cx="2667000" cy="762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257" name="Group 256"/>
          <p:cNvGrpSpPr/>
          <p:nvPr/>
        </p:nvGrpSpPr>
        <p:grpSpPr>
          <a:xfrm>
            <a:off x="4572000" y="2343150"/>
            <a:ext cx="2667000" cy="762000"/>
            <a:chOff x="3200400" y="1352550"/>
            <a:chExt cx="2667000" cy="838200"/>
          </a:xfrm>
        </p:grpSpPr>
        <p:cxnSp>
          <p:nvCxnSpPr>
            <p:cNvPr id="258" name="Straight Connector 257"/>
            <p:cNvCxnSpPr/>
            <p:nvPr/>
          </p:nvCxnSpPr>
          <p:spPr>
            <a:xfrm>
              <a:off x="32004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59" name="Straight Connector 258"/>
            <p:cNvCxnSpPr/>
            <p:nvPr/>
          </p:nvCxnSpPr>
          <p:spPr>
            <a:xfrm>
              <a:off x="32654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60" name="Straight Connector 259"/>
            <p:cNvCxnSpPr/>
            <p:nvPr/>
          </p:nvCxnSpPr>
          <p:spPr>
            <a:xfrm>
              <a:off x="33630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61" name="Straight Connector 260"/>
            <p:cNvCxnSpPr/>
            <p:nvPr/>
          </p:nvCxnSpPr>
          <p:spPr>
            <a:xfrm>
              <a:off x="34931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62" name="Straight Connector 261"/>
            <p:cNvCxnSpPr/>
            <p:nvPr/>
          </p:nvCxnSpPr>
          <p:spPr>
            <a:xfrm>
              <a:off x="36557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63" name="Straight Connector 262"/>
            <p:cNvCxnSpPr/>
            <p:nvPr/>
          </p:nvCxnSpPr>
          <p:spPr>
            <a:xfrm>
              <a:off x="38508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64" name="Straight Connector 263"/>
            <p:cNvCxnSpPr/>
            <p:nvPr/>
          </p:nvCxnSpPr>
          <p:spPr>
            <a:xfrm>
              <a:off x="40785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65" name="Straight Connector 264"/>
            <p:cNvCxnSpPr/>
            <p:nvPr/>
          </p:nvCxnSpPr>
          <p:spPr>
            <a:xfrm>
              <a:off x="43387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66" name="Straight Connector 265"/>
            <p:cNvCxnSpPr/>
            <p:nvPr/>
          </p:nvCxnSpPr>
          <p:spPr>
            <a:xfrm>
              <a:off x="49566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67" name="Straight Connector 266"/>
            <p:cNvCxnSpPr/>
            <p:nvPr/>
          </p:nvCxnSpPr>
          <p:spPr>
            <a:xfrm>
              <a:off x="55746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68" name="Straight Connector 267"/>
            <p:cNvCxnSpPr/>
            <p:nvPr/>
          </p:nvCxnSpPr>
          <p:spPr>
            <a:xfrm>
              <a:off x="32329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69" name="Straight Connector 268"/>
            <p:cNvCxnSpPr/>
            <p:nvPr/>
          </p:nvCxnSpPr>
          <p:spPr>
            <a:xfrm>
              <a:off x="32979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70" name="Straight Connector 269"/>
            <p:cNvCxnSpPr/>
            <p:nvPr/>
          </p:nvCxnSpPr>
          <p:spPr>
            <a:xfrm>
              <a:off x="33955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71" name="Straight Connector 270"/>
            <p:cNvCxnSpPr/>
            <p:nvPr/>
          </p:nvCxnSpPr>
          <p:spPr>
            <a:xfrm>
              <a:off x="35256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72" name="Straight Connector 271"/>
            <p:cNvCxnSpPr/>
            <p:nvPr/>
          </p:nvCxnSpPr>
          <p:spPr>
            <a:xfrm>
              <a:off x="36882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73" name="Straight Connector 272"/>
            <p:cNvCxnSpPr/>
            <p:nvPr/>
          </p:nvCxnSpPr>
          <p:spPr>
            <a:xfrm>
              <a:off x="38834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74" name="Straight Connector 273"/>
            <p:cNvCxnSpPr/>
            <p:nvPr/>
          </p:nvCxnSpPr>
          <p:spPr>
            <a:xfrm>
              <a:off x="41110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75" name="Straight Connector 274"/>
            <p:cNvCxnSpPr/>
            <p:nvPr/>
          </p:nvCxnSpPr>
          <p:spPr>
            <a:xfrm>
              <a:off x="43712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76" name="Straight Connector 275"/>
            <p:cNvCxnSpPr/>
            <p:nvPr/>
          </p:nvCxnSpPr>
          <p:spPr>
            <a:xfrm>
              <a:off x="49892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77" name="Straight Connector 276"/>
            <p:cNvCxnSpPr/>
            <p:nvPr/>
          </p:nvCxnSpPr>
          <p:spPr>
            <a:xfrm>
              <a:off x="56071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78" name="Straight Connector 277"/>
            <p:cNvCxnSpPr/>
            <p:nvPr/>
          </p:nvCxnSpPr>
          <p:spPr>
            <a:xfrm>
              <a:off x="33304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79" name="Straight Connector 278"/>
            <p:cNvCxnSpPr/>
            <p:nvPr/>
          </p:nvCxnSpPr>
          <p:spPr>
            <a:xfrm>
              <a:off x="34280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80" name="Straight Connector 279"/>
            <p:cNvCxnSpPr/>
            <p:nvPr/>
          </p:nvCxnSpPr>
          <p:spPr>
            <a:xfrm>
              <a:off x="35581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81" name="Straight Connector 280"/>
            <p:cNvCxnSpPr/>
            <p:nvPr/>
          </p:nvCxnSpPr>
          <p:spPr>
            <a:xfrm>
              <a:off x="37207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82" name="Straight Connector 281"/>
            <p:cNvCxnSpPr/>
            <p:nvPr/>
          </p:nvCxnSpPr>
          <p:spPr>
            <a:xfrm>
              <a:off x="39159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83" name="Straight Connector 282"/>
            <p:cNvCxnSpPr/>
            <p:nvPr/>
          </p:nvCxnSpPr>
          <p:spPr>
            <a:xfrm>
              <a:off x="41435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84" name="Straight Connector 283"/>
            <p:cNvCxnSpPr/>
            <p:nvPr/>
          </p:nvCxnSpPr>
          <p:spPr>
            <a:xfrm>
              <a:off x="44037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85" name="Straight Connector 284"/>
            <p:cNvCxnSpPr/>
            <p:nvPr/>
          </p:nvCxnSpPr>
          <p:spPr>
            <a:xfrm>
              <a:off x="50217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86" name="Straight Connector 285"/>
            <p:cNvCxnSpPr/>
            <p:nvPr/>
          </p:nvCxnSpPr>
          <p:spPr>
            <a:xfrm>
              <a:off x="56397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87" name="Straight Connector 286"/>
            <p:cNvCxnSpPr/>
            <p:nvPr/>
          </p:nvCxnSpPr>
          <p:spPr>
            <a:xfrm>
              <a:off x="34605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88" name="Straight Connector 287"/>
            <p:cNvCxnSpPr/>
            <p:nvPr/>
          </p:nvCxnSpPr>
          <p:spPr>
            <a:xfrm>
              <a:off x="35906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89" name="Straight Connector 288"/>
            <p:cNvCxnSpPr/>
            <p:nvPr/>
          </p:nvCxnSpPr>
          <p:spPr>
            <a:xfrm>
              <a:off x="37533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90" name="Straight Connector 289"/>
            <p:cNvCxnSpPr/>
            <p:nvPr/>
          </p:nvCxnSpPr>
          <p:spPr>
            <a:xfrm>
              <a:off x="39484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91" name="Straight Connector 290"/>
            <p:cNvCxnSpPr/>
            <p:nvPr/>
          </p:nvCxnSpPr>
          <p:spPr>
            <a:xfrm>
              <a:off x="41761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92" name="Straight Connector 291"/>
            <p:cNvCxnSpPr/>
            <p:nvPr/>
          </p:nvCxnSpPr>
          <p:spPr>
            <a:xfrm>
              <a:off x="44363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93" name="Straight Connector 292"/>
            <p:cNvCxnSpPr/>
            <p:nvPr/>
          </p:nvCxnSpPr>
          <p:spPr>
            <a:xfrm>
              <a:off x="50542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94" name="Straight Connector 293"/>
            <p:cNvCxnSpPr/>
            <p:nvPr/>
          </p:nvCxnSpPr>
          <p:spPr>
            <a:xfrm>
              <a:off x="56722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95" name="Straight Connector 294"/>
            <p:cNvCxnSpPr/>
            <p:nvPr/>
          </p:nvCxnSpPr>
          <p:spPr>
            <a:xfrm>
              <a:off x="36232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96" name="Straight Connector 295"/>
            <p:cNvCxnSpPr/>
            <p:nvPr/>
          </p:nvCxnSpPr>
          <p:spPr>
            <a:xfrm>
              <a:off x="37858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97" name="Straight Connector 296"/>
            <p:cNvCxnSpPr/>
            <p:nvPr/>
          </p:nvCxnSpPr>
          <p:spPr>
            <a:xfrm>
              <a:off x="39809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98" name="Straight Connector 297"/>
            <p:cNvCxnSpPr/>
            <p:nvPr/>
          </p:nvCxnSpPr>
          <p:spPr>
            <a:xfrm>
              <a:off x="42086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99" name="Straight Connector 298"/>
            <p:cNvCxnSpPr/>
            <p:nvPr/>
          </p:nvCxnSpPr>
          <p:spPr>
            <a:xfrm>
              <a:off x="44688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00" name="Straight Connector 299"/>
            <p:cNvCxnSpPr/>
            <p:nvPr/>
          </p:nvCxnSpPr>
          <p:spPr>
            <a:xfrm>
              <a:off x="50867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01" name="Straight Connector 300"/>
            <p:cNvCxnSpPr/>
            <p:nvPr/>
          </p:nvCxnSpPr>
          <p:spPr>
            <a:xfrm>
              <a:off x="57047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02" name="Straight Connector 301"/>
            <p:cNvCxnSpPr/>
            <p:nvPr/>
          </p:nvCxnSpPr>
          <p:spPr>
            <a:xfrm>
              <a:off x="38183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03" name="Straight Connector 302"/>
            <p:cNvCxnSpPr/>
            <p:nvPr/>
          </p:nvCxnSpPr>
          <p:spPr>
            <a:xfrm>
              <a:off x="40135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04" name="Straight Connector 303"/>
            <p:cNvCxnSpPr/>
            <p:nvPr/>
          </p:nvCxnSpPr>
          <p:spPr>
            <a:xfrm>
              <a:off x="42411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05" name="Straight Connector 304"/>
            <p:cNvCxnSpPr/>
            <p:nvPr/>
          </p:nvCxnSpPr>
          <p:spPr>
            <a:xfrm>
              <a:off x="45013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06" name="Straight Connector 305"/>
            <p:cNvCxnSpPr/>
            <p:nvPr/>
          </p:nvCxnSpPr>
          <p:spPr>
            <a:xfrm>
              <a:off x="51193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07" name="Straight Connector 306"/>
            <p:cNvCxnSpPr/>
            <p:nvPr/>
          </p:nvCxnSpPr>
          <p:spPr>
            <a:xfrm>
              <a:off x="57372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08" name="Straight Connector 307"/>
            <p:cNvCxnSpPr/>
            <p:nvPr/>
          </p:nvCxnSpPr>
          <p:spPr>
            <a:xfrm>
              <a:off x="46314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09" name="Straight Connector 308"/>
            <p:cNvCxnSpPr/>
            <p:nvPr/>
          </p:nvCxnSpPr>
          <p:spPr>
            <a:xfrm>
              <a:off x="40460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10" name="Straight Connector 309"/>
            <p:cNvCxnSpPr/>
            <p:nvPr/>
          </p:nvCxnSpPr>
          <p:spPr>
            <a:xfrm>
              <a:off x="42736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11" name="Straight Connector 310"/>
            <p:cNvCxnSpPr/>
            <p:nvPr/>
          </p:nvCxnSpPr>
          <p:spPr>
            <a:xfrm>
              <a:off x="45338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12" name="Straight Connector 311"/>
            <p:cNvCxnSpPr/>
            <p:nvPr/>
          </p:nvCxnSpPr>
          <p:spPr>
            <a:xfrm>
              <a:off x="51518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13" name="Straight Connector 312"/>
            <p:cNvCxnSpPr/>
            <p:nvPr/>
          </p:nvCxnSpPr>
          <p:spPr>
            <a:xfrm>
              <a:off x="57697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14" name="Straight Connector 313"/>
            <p:cNvCxnSpPr/>
            <p:nvPr/>
          </p:nvCxnSpPr>
          <p:spPr>
            <a:xfrm>
              <a:off x="46639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15" name="Straight Connector 314"/>
            <p:cNvCxnSpPr/>
            <p:nvPr/>
          </p:nvCxnSpPr>
          <p:spPr>
            <a:xfrm>
              <a:off x="52819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16" name="Straight Connector 315"/>
            <p:cNvCxnSpPr/>
            <p:nvPr/>
          </p:nvCxnSpPr>
          <p:spPr>
            <a:xfrm>
              <a:off x="43062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17" name="Straight Connector 316"/>
            <p:cNvCxnSpPr/>
            <p:nvPr/>
          </p:nvCxnSpPr>
          <p:spPr>
            <a:xfrm>
              <a:off x="45664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18" name="Straight Connector 317"/>
            <p:cNvCxnSpPr/>
            <p:nvPr/>
          </p:nvCxnSpPr>
          <p:spPr>
            <a:xfrm>
              <a:off x="51843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19" name="Straight Connector 318"/>
            <p:cNvCxnSpPr/>
            <p:nvPr/>
          </p:nvCxnSpPr>
          <p:spPr>
            <a:xfrm>
              <a:off x="58023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20" name="Straight Connector 319"/>
            <p:cNvCxnSpPr/>
            <p:nvPr/>
          </p:nvCxnSpPr>
          <p:spPr>
            <a:xfrm>
              <a:off x="46965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21" name="Straight Connector 320"/>
            <p:cNvCxnSpPr/>
            <p:nvPr/>
          </p:nvCxnSpPr>
          <p:spPr>
            <a:xfrm>
              <a:off x="53144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22" name="Straight Connector 321"/>
            <p:cNvCxnSpPr/>
            <p:nvPr/>
          </p:nvCxnSpPr>
          <p:spPr>
            <a:xfrm>
              <a:off x="45989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23" name="Straight Connector 322"/>
            <p:cNvCxnSpPr/>
            <p:nvPr/>
          </p:nvCxnSpPr>
          <p:spPr>
            <a:xfrm>
              <a:off x="52168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24" name="Straight Connector 323"/>
            <p:cNvCxnSpPr/>
            <p:nvPr/>
          </p:nvCxnSpPr>
          <p:spPr>
            <a:xfrm>
              <a:off x="58348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25" name="Straight Connector 324"/>
            <p:cNvCxnSpPr/>
            <p:nvPr/>
          </p:nvCxnSpPr>
          <p:spPr>
            <a:xfrm>
              <a:off x="47290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26" name="Straight Connector 325"/>
            <p:cNvCxnSpPr/>
            <p:nvPr/>
          </p:nvCxnSpPr>
          <p:spPr>
            <a:xfrm>
              <a:off x="53469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27" name="Straight Connector 326"/>
            <p:cNvCxnSpPr/>
            <p:nvPr/>
          </p:nvCxnSpPr>
          <p:spPr>
            <a:xfrm>
              <a:off x="52494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28" name="Straight Connector 327"/>
            <p:cNvCxnSpPr/>
            <p:nvPr/>
          </p:nvCxnSpPr>
          <p:spPr>
            <a:xfrm>
              <a:off x="58674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29" name="Straight Connector 328"/>
            <p:cNvCxnSpPr/>
            <p:nvPr/>
          </p:nvCxnSpPr>
          <p:spPr>
            <a:xfrm>
              <a:off x="47615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30" name="Straight Connector 329"/>
            <p:cNvCxnSpPr/>
            <p:nvPr/>
          </p:nvCxnSpPr>
          <p:spPr>
            <a:xfrm>
              <a:off x="53795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31" name="Straight Connector 330"/>
            <p:cNvCxnSpPr/>
            <p:nvPr/>
          </p:nvCxnSpPr>
          <p:spPr>
            <a:xfrm>
              <a:off x="47940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32" name="Straight Connector 331"/>
            <p:cNvCxnSpPr/>
            <p:nvPr/>
          </p:nvCxnSpPr>
          <p:spPr>
            <a:xfrm>
              <a:off x="54120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33" name="Straight Connector 332"/>
            <p:cNvCxnSpPr/>
            <p:nvPr/>
          </p:nvCxnSpPr>
          <p:spPr>
            <a:xfrm>
              <a:off x="48266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34" name="Straight Connector 333"/>
            <p:cNvCxnSpPr/>
            <p:nvPr/>
          </p:nvCxnSpPr>
          <p:spPr>
            <a:xfrm>
              <a:off x="54445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35" name="Straight Connector 334"/>
            <p:cNvCxnSpPr/>
            <p:nvPr/>
          </p:nvCxnSpPr>
          <p:spPr>
            <a:xfrm>
              <a:off x="48591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36" name="Straight Connector 335"/>
            <p:cNvCxnSpPr/>
            <p:nvPr/>
          </p:nvCxnSpPr>
          <p:spPr>
            <a:xfrm>
              <a:off x="54770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37" name="Straight Connector 336"/>
            <p:cNvCxnSpPr/>
            <p:nvPr/>
          </p:nvCxnSpPr>
          <p:spPr>
            <a:xfrm>
              <a:off x="48916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38" name="Straight Connector 337"/>
            <p:cNvCxnSpPr/>
            <p:nvPr/>
          </p:nvCxnSpPr>
          <p:spPr>
            <a:xfrm>
              <a:off x="55096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39" name="Straight Connector 338"/>
            <p:cNvCxnSpPr/>
            <p:nvPr/>
          </p:nvCxnSpPr>
          <p:spPr>
            <a:xfrm>
              <a:off x="49241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40" name="Straight Connector 339"/>
            <p:cNvCxnSpPr/>
            <p:nvPr/>
          </p:nvCxnSpPr>
          <p:spPr>
            <a:xfrm>
              <a:off x="55421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grpSp>
      <p:grpSp>
        <p:nvGrpSpPr>
          <p:cNvPr id="16" name="Group 15"/>
          <p:cNvGrpSpPr/>
          <p:nvPr/>
        </p:nvGrpSpPr>
        <p:grpSpPr>
          <a:xfrm>
            <a:off x="762000" y="3257550"/>
            <a:ext cx="6477000" cy="457200"/>
            <a:chOff x="304800" y="3257550"/>
            <a:chExt cx="6934200" cy="457200"/>
          </a:xfrm>
        </p:grpSpPr>
        <p:cxnSp>
          <p:nvCxnSpPr>
            <p:cNvPr id="27" name="Straight Connector 26"/>
            <p:cNvCxnSpPr/>
            <p:nvPr/>
          </p:nvCxnSpPr>
          <p:spPr>
            <a:xfrm>
              <a:off x="304800" y="3257550"/>
              <a:ext cx="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2038350" y="3257550"/>
              <a:ext cx="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3771900" y="3257550"/>
              <a:ext cx="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5505450" y="3257550"/>
              <a:ext cx="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7239000" y="3257550"/>
              <a:ext cx="0" cy="45720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3429000" y="1352550"/>
            <a:ext cx="3810000" cy="762000"/>
            <a:chOff x="2971800" y="1352550"/>
            <a:chExt cx="4267200" cy="762000"/>
          </a:xfrm>
        </p:grpSpPr>
        <p:sp>
          <p:nvSpPr>
            <p:cNvPr id="351" name="Rectangle 350"/>
            <p:cNvSpPr/>
            <p:nvPr/>
          </p:nvSpPr>
          <p:spPr>
            <a:xfrm>
              <a:off x="2971800" y="1352550"/>
              <a:ext cx="4267200" cy="762000"/>
            </a:xfrm>
            <a:prstGeom prst="rect">
              <a:avLst/>
            </a:prstGeom>
            <a:solidFill>
              <a:srgbClr val="2E8068"/>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352" name="Group 351"/>
            <p:cNvGrpSpPr/>
            <p:nvPr/>
          </p:nvGrpSpPr>
          <p:grpSpPr>
            <a:xfrm>
              <a:off x="2971800" y="1352550"/>
              <a:ext cx="4267200" cy="762000"/>
              <a:chOff x="3200400" y="1352550"/>
              <a:chExt cx="2667000" cy="838200"/>
            </a:xfrm>
          </p:grpSpPr>
          <p:cxnSp>
            <p:nvCxnSpPr>
              <p:cNvPr id="353" name="Straight Connector 352"/>
              <p:cNvCxnSpPr/>
              <p:nvPr/>
            </p:nvCxnSpPr>
            <p:spPr>
              <a:xfrm>
                <a:off x="32004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54" name="Straight Connector 353"/>
              <p:cNvCxnSpPr/>
              <p:nvPr/>
            </p:nvCxnSpPr>
            <p:spPr>
              <a:xfrm>
                <a:off x="32654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55" name="Straight Connector 354"/>
              <p:cNvCxnSpPr/>
              <p:nvPr/>
            </p:nvCxnSpPr>
            <p:spPr>
              <a:xfrm>
                <a:off x="33630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56" name="Straight Connector 355"/>
              <p:cNvCxnSpPr/>
              <p:nvPr/>
            </p:nvCxnSpPr>
            <p:spPr>
              <a:xfrm>
                <a:off x="34931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57" name="Straight Connector 356"/>
              <p:cNvCxnSpPr/>
              <p:nvPr/>
            </p:nvCxnSpPr>
            <p:spPr>
              <a:xfrm>
                <a:off x="36557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58" name="Straight Connector 357"/>
              <p:cNvCxnSpPr/>
              <p:nvPr/>
            </p:nvCxnSpPr>
            <p:spPr>
              <a:xfrm>
                <a:off x="38508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59" name="Straight Connector 358"/>
              <p:cNvCxnSpPr/>
              <p:nvPr/>
            </p:nvCxnSpPr>
            <p:spPr>
              <a:xfrm>
                <a:off x="40785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60" name="Straight Connector 359"/>
              <p:cNvCxnSpPr/>
              <p:nvPr/>
            </p:nvCxnSpPr>
            <p:spPr>
              <a:xfrm>
                <a:off x="43387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61" name="Straight Connector 360"/>
              <p:cNvCxnSpPr/>
              <p:nvPr/>
            </p:nvCxnSpPr>
            <p:spPr>
              <a:xfrm>
                <a:off x="49566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62" name="Straight Connector 361"/>
              <p:cNvCxnSpPr/>
              <p:nvPr/>
            </p:nvCxnSpPr>
            <p:spPr>
              <a:xfrm>
                <a:off x="55746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63" name="Straight Connector 362"/>
              <p:cNvCxnSpPr/>
              <p:nvPr/>
            </p:nvCxnSpPr>
            <p:spPr>
              <a:xfrm>
                <a:off x="32329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64" name="Straight Connector 363"/>
              <p:cNvCxnSpPr/>
              <p:nvPr/>
            </p:nvCxnSpPr>
            <p:spPr>
              <a:xfrm>
                <a:off x="32979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65" name="Straight Connector 364"/>
              <p:cNvCxnSpPr/>
              <p:nvPr/>
            </p:nvCxnSpPr>
            <p:spPr>
              <a:xfrm>
                <a:off x="33955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66" name="Straight Connector 365"/>
              <p:cNvCxnSpPr/>
              <p:nvPr/>
            </p:nvCxnSpPr>
            <p:spPr>
              <a:xfrm>
                <a:off x="35256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67" name="Straight Connector 366"/>
              <p:cNvCxnSpPr/>
              <p:nvPr/>
            </p:nvCxnSpPr>
            <p:spPr>
              <a:xfrm>
                <a:off x="36882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68" name="Straight Connector 367"/>
              <p:cNvCxnSpPr/>
              <p:nvPr/>
            </p:nvCxnSpPr>
            <p:spPr>
              <a:xfrm>
                <a:off x="38834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69" name="Straight Connector 368"/>
              <p:cNvCxnSpPr/>
              <p:nvPr/>
            </p:nvCxnSpPr>
            <p:spPr>
              <a:xfrm>
                <a:off x="41110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70" name="Straight Connector 369"/>
              <p:cNvCxnSpPr/>
              <p:nvPr/>
            </p:nvCxnSpPr>
            <p:spPr>
              <a:xfrm>
                <a:off x="43712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71" name="Straight Connector 370"/>
              <p:cNvCxnSpPr/>
              <p:nvPr/>
            </p:nvCxnSpPr>
            <p:spPr>
              <a:xfrm>
                <a:off x="49892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72" name="Straight Connector 371"/>
              <p:cNvCxnSpPr/>
              <p:nvPr/>
            </p:nvCxnSpPr>
            <p:spPr>
              <a:xfrm>
                <a:off x="56071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73" name="Straight Connector 372"/>
              <p:cNvCxnSpPr/>
              <p:nvPr/>
            </p:nvCxnSpPr>
            <p:spPr>
              <a:xfrm>
                <a:off x="33304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74" name="Straight Connector 373"/>
              <p:cNvCxnSpPr/>
              <p:nvPr/>
            </p:nvCxnSpPr>
            <p:spPr>
              <a:xfrm>
                <a:off x="34280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75" name="Straight Connector 374"/>
              <p:cNvCxnSpPr/>
              <p:nvPr/>
            </p:nvCxnSpPr>
            <p:spPr>
              <a:xfrm>
                <a:off x="35581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76" name="Straight Connector 375"/>
              <p:cNvCxnSpPr/>
              <p:nvPr/>
            </p:nvCxnSpPr>
            <p:spPr>
              <a:xfrm>
                <a:off x="37207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77" name="Straight Connector 376"/>
              <p:cNvCxnSpPr/>
              <p:nvPr/>
            </p:nvCxnSpPr>
            <p:spPr>
              <a:xfrm>
                <a:off x="39159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78" name="Straight Connector 377"/>
              <p:cNvCxnSpPr/>
              <p:nvPr/>
            </p:nvCxnSpPr>
            <p:spPr>
              <a:xfrm>
                <a:off x="41435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79" name="Straight Connector 378"/>
              <p:cNvCxnSpPr/>
              <p:nvPr/>
            </p:nvCxnSpPr>
            <p:spPr>
              <a:xfrm>
                <a:off x="44037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80" name="Straight Connector 379"/>
              <p:cNvCxnSpPr/>
              <p:nvPr/>
            </p:nvCxnSpPr>
            <p:spPr>
              <a:xfrm>
                <a:off x="50217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81" name="Straight Connector 380"/>
              <p:cNvCxnSpPr/>
              <p:nvPr/>
            </p:nvCxnSpPr>
            <p:spPr>
              <a:xfrm>
                <a:off x="56397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82" name="Straight Connector 381"/>
              <p:cNvCxnSpPr/>
              <p:nvPr/>
            </p:nvCxnSpPr>
            <p:spPr>
              <a:xfrm>
                <a:off x="34605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83" name="Straight Connector 382"/>
              <p:cNvCxnSpPr/>
              <p:nvPr/>
            </p:nvCxnSpPr>
            <p:spPr>
              <a:xfrm>
                <a:off x="35906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84" name="Straight Connector 383"/>
              <p:cNvCxnSpPr/>
              <p:nvPr/>
            </p:nvCxnSpPr>
            <p:spPr>
              <a:xfrm>
                <a:off x="37533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85" name="Straight Connector 384"/>
              <p:cNvCxnSpPr/>
              <p:nvPr/>
            </p:nvCxnSpPr>
            <p:spPr>
              <a:xfrm>
                <a:off x="39484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86" name="Straight Connector 385"/>
              <p:cNvCxnSpPr/>
              <p:nvPr/>
            </p:nvCxnSpPr>
            <p:spPr>
              <a:xfrm>
                <a:off x="41761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87" name="Straight Connector 386"/>
              <p:cNvCxnSpPr/>
              <p:nvPr/>
            </p:nvCxnSpPr>
            <p:spPr>
              <a:xfrm>
                <a:off x="44363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88" name="Straight Connector 387"/>
              <p:cNvCxnSpPr/>
              <p:nvPr/>
            </p:nvCxnSpPr>
            <p:spPr>
              <a:xfrm>
                <a:off x="50542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89" name="Straight Connector 388"/>
              <p:cNvCxnSpPr/>
              <p:nvPr/>
            </p:nvCxnSpPr>
            <p:spPr>
              <a:xfrm>
                <a:off x="56722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90" name="Straight Connector 389"/>
              <p:cNvCxnSpPr/>
              <p:nvPr/>
            </p:nvCxnSpPr>
            <p:spPr>
              <a:xfrm>
                <a:off x="36232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91" name="Straight Connector 390"/>
              <p:cNvCxnSpPr/>
              <p:nvPr/>
            </p:nvCxnSpPr>
            <p:spPr>
              <a:xfrm>
                <a:off x="37858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92" name="Straight Connector 391"/>
              <p:cNvCxnSpPr/>
              <p:nvPr/>
            </p:nvCxnSpPr>
            <p:spPr>
              <a:xfrm>
                <a:off x="39809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93" name="Straight Connector 392"/>
              <p:cNvCxnSpPr/>
              <p:nvPr/>
            </p:nvCxnSpPr>
            <p:spPr>
              <a:xfrm>
                <a:off x="42086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94" name="Straight Connector 393"/>
              <p:cNvCxnSpPr/>
              <p:nvPr/>
            </p:nvCxnSpPr>
            <p:spPr>
              <a:xfrm>
                <a:off x="44688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95" name="Straight Connector 394"/>
              <p:cNvCxnSpPr/>
              <p:nvPr/>
            </p:nvCxnSpPr>
            <p:spPr>
              <a:xfrm>
                <a:off x="50867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96" name="Straight Connector 395"/>
              <p:cNvCxnSpPr/>
              <p:nvPr/>
            </p:nvCxnSpPr>
            <p:spPr>
              <a:xfrm>
                <a:off x="57047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97" name="Straight Connector 396"/>
              <p:cNvCxnSpPr/>
              <p:nvPr/>
            </p:nvCxnSpPr>
            <p:spPr>
              <a:xfrm>
                <a:off x="38183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98" name="Straight Connector 397"/>
              <p:cNvCxnSpPr/>
              <p:nvPr/>
            </p:nvCxnSpPr>
            <p:spPr>
              <a:xfrm>
                <a:off x="40135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99" name="Straight Connector 398"/>
              <p:cNvCxnSpPr/>
              <p:nvPr/>
            </p:nvCxnSpPr>
            <p:spPr>
              <a:xfrm>
                <a:off x="42411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00" name="Straight Connector 399"/>
              <p:cNvCxnSpPr/>
              <p:nvPr/>
            </p:nvCxnSpPr>
            <p:spPr>
              <a:xfrm>
                <a:off x="45013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01" name="Straight Connector 400"/>
              <p:cNvCxnSpPr/>
              <p:nvPr/>
            </p:nvCxnSpPr>
            <p:spPr>
              <a:xfrm>
                <a:off x="51193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02" name="Straight Connector 401"/>
              <p:cNvCxnSpPr/>
              <p:nvPr/>
            </p:nvCxnSpPr>
            <p:spPr>
              <a:xfrm>
                <a:off x="57372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03" name="Straight Connector 402"/>
              <p:cNvCxnSpPr/>
              <p:nvPr/>
            </p:nvCxnSpPr>
            <p:spPr>
              <a:xfrm>
                <a:off x="46314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04" name="Straight Connector 403"/>
              <p:cNvCxnSpPr/>
              <p:nvPr/>
            </p:nvCxnSpPr>
            <p:spPr>
              <a:xfrm>
                <a:off x="40460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05" name="Straight Connector 404"/>
              <p:cNvCxnSpPr/>
              <p:nvPr/>
            </p:nvCxnSpPr>
            <p:spPr>
              <a:xfrm>
                <a:off x="42736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06" name="Straight Connector 405"/>
              <p:cNvCxnSpPr/>
              <p:nvPr/>
            </p:nvCxnSpPr>
            <p:spPr>
              <a:xfrm>
                <a:off x="45338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07" name="Straight Connector 406"/>
              <p:cNvCxnSpPr/>
              <p:nvPr/>
            </p:nvCxnSpPr>
            <p:spPr>
              <a:xfrm>
                <a:off x="51518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08" name="Straight Connector 407"/>
              <p:cNvCxnSpPr/>
              <p:nvPr/>
            </p:nvCxnSpPr>
            <p:spPr>
              <a:xfrm>
                <a:off x="57697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09" name="Straight Connector 408"/>
              <p:cNvCxnSpPr/>
              <p:nvPr/>
            </p:nvCxnSpPr>
            <p:spPr>
              <a:xfrm>
                <a:off x="46639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10" name="Straight Connector 409"/>
              <p:cNvCxnSpPr/>
              <p:nvPr/>
            </p:nvCxnSpPr>
            <p:spPr>
              <a:xfrm>
                <a:off x="52819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11" name="Straight Connector 410"/>
              <p:cNvCxnSpPr/>
              <p:nvPr/>
            </p:nvCxnSpPr>
            <p:spPr>
              <a:xfrm>
                <a:off x="43062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12" name="Straight Connector 411"/>
              <p:cNvCxnSpPr/>
              <p:nvPr/>
            </p:nvCxnSpPr>
            <p:spPr>
              <a:xfrm>
                <a:off x="45664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13" name="Straight Connector 412"/>
              <p:cNvCxnSpPr/>
              <p:nvPr/>
            </p:nvCxnSpPr>
            <p:spPr>
              <a:xfrm>
                <a:off x="51843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14" name="Straight Connector 413"/>
              <p:cNvCxnSpPr/>
              <p:nvPr/>
            </p:nvCxnSpPr>
            <p:spPr>
              <a:xfrm>
                <a:off x="58023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15" name="Straight Connector 414"/>
              <p:cNvCxnSpPr/>
              <p:nvPr/>
            </p:nvCxnSpPr>
            <p:spPr>
              <a:xfrm>
                <a:off x="46965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16" name="Straight Connector 415"/>
              <p:cNvCxnSpPr/>
              <p:nvPr/>
            </p:nvCxnSpPr>
            <p:spPr>
              <a:xfrm>
                <a:off x="53144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17" name="Straight Connector 416"/>
              <p:cNvCxnSpPr/>
              <p:nvPr/>
            </p:nvCxnSpPr>
            <p:spPr>
              <a:xfrm>
                <a:off x="45989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18" name="Straight Connector 417"/>
              <p:cNvCxnSpPr/>
              <p:nvPr/>
            </p:nvCxnSpPr>
            <p:spPr>
              <a:xfrm>
                <a:off x="52168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19" name="Straight Connector 418"/>
              <p:cNvCxnSpPr/>
              <p:nvPr/>
            </p:nvCxnSpPr>
            <p:spPr>
              <a:xfrm>
                <a:off x="58348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20" name="Straight Connector 419"/>
              <p:cNvCxnSpPr/>
              <p:nvPr/>
            </p:nvCxnSpPr>
            <p:spPr>
              <a:xfrm>
                <a:off x="47290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21" name="Straight Connector 420"/>
              <p:cNvCxnSpPr/>
              <p:nvPr/>
            </p:nvCxnSpPr>
            <p:spPr>
              <a:xfrm>
                <a:off x="53469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22" name="Straight Connector 421"/>
              <p:cNvCxnSpPr/>
              <p:nvPr/>
            </p:nvCxnSpPr>
            <p:spPr>
              <a:xfrm>
                <a:off x="52494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23" name="Straight Connector 422"/>
              <p:cNvCxnSpPr/>
              <p:nvPr/>
            </p:nvCxnSpPr>
            <p:spPr>
              <a:xfrm>
                <a:off x="58674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24" name="Straight Connector 423"/>
              <p:cNvCxnSpPr/>
              <p:nvPr/>
            </p:nvCxnSpPr>
            <p:spPr>
              <a:xfrm>
                <a:off x="47615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25" name="Straight Connector 424"/>
              <p:cNvCxnSpPr/>
              <p:nvPr/>
            </p:nvCxnSpPr>
            <p:spPr>
              <a:xfrm>
                <a:off x="53795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26" name="Straight Connector 425"/>
              <p:cNvCxnSpPr/>
              <p:nvPr/>
            </p:nvCxnSpPr>
            <p:spPr>
              <a:xfrm>
                <a:off x="47940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27" name="Straight Connector 426"/>
              <p:cNvCxnSpPr/>
              <p:nvPr/>
            </p:nvCxnSpPr>
            <p:spPr>
              <a:xfrm>
                <a:off x="54120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28" name="Straight Connector 427"/>
              <p:cNvCxnSpPr/>
              <p:nvPr/>
            </p:nvCxnSpPr>
            <p:spPr>
              <a:xfrm>
                <a:off x="48266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29" name="Straight Connector 428"/>
              <p:cNvCxnSpPr/>
              <p:nvPr/>
            </p:nvCxnSpPr>
            <p:spPr>
              <a:xfrm>
                <a:off x="54445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30" name="Straight Connector 429"/>
              <p:cNvCxnSpPr/>
              <p:nvPr/>
            </p:nvCxnSpPr>
            <p:spPr>
              <a:xfrm>
                <a:off x="48591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31" name="Straight Connector 430"/>
              <p:cNvCxnSpPr/>
              <p:nvPr/>
            </p:nvCxnSpPr>
            <p:spPr>
              <a:xfrm>
                <a:off x="54770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32" name="Straight Connector 431"/>
              <p:cNvCxnSpPr/>
              <p:nvPr/>
            </p:nvCxnSpPr>
            <p:spPr>
              <a:xfrm>
                <a:off x="48916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33" name="Straight Connector 432"/>
              <p:cNvCxnSpPr/>
              <p:nvPr/>
            </p:nvCxnSpPr>
            <p:spPr>
              <a:xfrm>
                <a:off x="55096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34" name="Straight Connector 433"/>
              <p:cNvCxnSpPr/>
              <p:nvPr/>
            </p:nvCxnSpPr>
            <p:spPr>
              <a:xfrm>
                <a:off x="49241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35" name="Straight Connector 434"/>
              <p:cNvCxnSpPr/>
              <p:nvPr/>
            </p:nvCxnSpPr>
            <p:spPr>
              <a:xfrm>
                <a:off x="55421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grpSp>
      </p:grpSp>
      <p:grpSp>
        <p:nvGrpSpPr>
          <p:cNvPr id="523" name="Group 522"/>
          <p:cNvGrpSpPr/>
          <p:nvPr/>
        </p:nvGrpSpPr>
        <p:grpSpPr>
          <a:xfrm>
            <a:off x="762000" y="2343150"/>
            <a:ext cx="3810000" cy="762000"/>
            <a:chOff x="3200400" y="1352550"/>
            <a:chExt cx="2667000" cy="838200"/>
          </a:xfrm>
        </p:grpSpPr>
        <p:cxnSp>
          <p:nvCxnSpPr>
            <p:cNvPr id="524" name="Straight Connector 523"/>
            <p:cNvCxnSpPr/>
            <p:nvPr/>
          </p:nvCxnSpPr>
          <p:spPr>
            <a:xfrm>
              <a:off x="32004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25" name="Straight Connector 524"/>
            <p:cNvCxnSpPr/>
            <p:nvPr/>
          </p:nvCxnSpPr>
          <p:spPr>
            <a:xfrm>
              <a:off x="32654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26" name="Straight Connector 525"/>
            <p:cNvCxnSpPr/>
            <p:nvPr/>
          </p:nvCxnSpPr>
          <p:spPr>
            <a:xfrm>
              <a:off x="33630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27" name="Straight Connector 526"/>
            <p:cNvCxnSpPr/>
            <p:nvPr/>
          </p:nvCxnSpPr>
          <p:spPr>
            <a:xfrm>
              <a:off x="34931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28" name="Straight Connector 527"/>
            <p:cNvCxnSpPr/>
            <p:nvPr/>
          </p:nvCxnSpPr>
          <p:spPr>
            <a:xfrm>
              <a:off x="36557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29" name="Straight Connector 528"/>
            <p:cNvCxnSpPr/>
            <p:nvPr/>
          </p:nvCxnSpPr>
          <p:spPr>
            <a:xfrm>
              <a:off x="38508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30" name="Straight Connector 529"/>
            <p:cNvCxnSpPr/>
            <p:nvPr/>
          </p:nvCxnSpPr>
          <p:spPr>
            <a:xfrm>
              <a:off x="40785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31" name="Straight Connector 530"/>
            <p:cNvCxnSpPr/>
            <p:nvPr/>
          </p:nvCxnSpPr>
          <p:spPr>
            <a:xfrm>
              <a:off x="43387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32" name="Straight Connector 531"/>
            <p:cNvCxnSpPr/>
            <p:nvPr/>
          </p:nvCxnSpPr>
          <p:spPr>
            <a:xfrm>
              <a:off x="49566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33" name="Straight Connector 532"/>
            <p:cNvCxnSpPr/>
            <p:nvPr/>
          </p:nvCxnSpPr>
          <p:spPr>
            <a:xfrm>
              <a:off x="55746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34" name="Straight Connector 533"/>
            <p:cNvCxnSpPr/>
            <p:nvPr/>
          </p:nvCxnSpPr>
          <p:spPr>
            <a:xfrm>
              <a:off x="32329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35" name="Straight Connector 534"/>
            <p:cNvCxnSpPr/>
            <p:nvPr/>
          </p:nvCxnSpPr>
          <p:spPr>
            <a:xfrm>
              <a:off x="32979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36" name="Straight Connector 535"/>
            <p:cNvCxnSpPr/>
            <p:nvPr/>
          </p:nvCxnSpPr>
          <p:spPr>
            <a:xfrm>
              <a:off x="33955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37" name="Straight Connector 536"/>
            <p:cNvCxnSpPr/>
            <p:nvPr/>
          </p:nvCxnSpPr>
          <p:spPr>
            <a:xfrm>
              <a:off x="35256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38" name="Straight Connector 537"/>
            <p:cNvCxnSpPr/>
            <p:nvPr/>
          </p:nvCxnSpPr>
          <p:spPr>
            <a:xfrm>
              <a:off x="36882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39" name="Straight Connector 538"/>
            <p:cNvCxnSpPr/>
            <p:nvPr/>
          </p:nvCxnSpPr>
          <p:spPr>
            <a:xfrm>
              <a:off x="38834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40" name="Straight Connector 539"/>
            <p:cNvCxnSpPr/>
            <p:nvPr/>
          </p:nvCxnSpPr>
          <p:spPr>
            <a:xfrm>
              <a:off x="41110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41" name="Straight Connector 540"/>
            <p:cNvCxnSpPr/>
            <p:nvPr/>
          </p:nvCxnSpPr>
          <p:spPr>
            <a:xfrm>
              <a:off x="43712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42" name="Straight Connector 541"/>
            <p:cNvCxnSpPr/>
            <p:nvPr/>
          </p:nvCxnSpPr>
          <p:spPr>
            <a:xfrm>
              <a:off x="49892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43" name="Straight Connector 542"/>
            <p:cNvCxnSpPr/>
            <p:nvPr/>
          </p:nvCxnSpPr>
          <p:spPr>
            <a:xfrm>
              <a:off x="56071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44" name="Straight Connector 543"/>
            <p:cNvCxnSpPr/>
            <p:nvPr/>
          </p:nvCxnSpPr>
          <p:spPr>
            <a:xfrm>
              <a:off x="33304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45" name="Straight Connector 544"/>
            <p:cNvCxnSpPr/>
            <p:nvPr/>
          </p:nvCxnSpPr>
          <p:spPr>
            <a:xfrm>
              <a:off x="34280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46" name="Straight Connector 545"/>
            <p:cNvCxnSpPr/>
            <p:nvPr/>
          </p:nvCxnSpPr>
          <p:spPr>
            <a:xfrm>
              <a:off x="35581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47" name="Straight Connector 546"/>
            <p:cNvCxnSpPr/>
            <p:nvPr/>
          </p:nvCxnSpPr>
          <p:spPr>
            <a:xfrm>
              <a:off x="37207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48" name="Straight Connector 547"/>
            <p:cNvCxnSpPr/>
            <p:nvPr/>
          </p:nvCxnSpPr>
          <p:spPr>
            <a:xfrm>
              <a:off x="39159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49" name="Straight Connector 548"/>
            <p:cNvCxnSpPr/>
            <p:nvPr/>
          </p:nvCxnSpPr>
          <p:spPr>
            <a:xfrm>
              <a:off x="41435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50" name="Straight Connector 549"/>
            <p:cNvCxnSpPr/>
            <p:nvPr/>
          </p:nvCxnSpPr>
          <p:spPr>
            <a:xfrm>
              <a:off x="44037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51" name="Straight Connector 550"/>
            <p:cNvCxnSpPr/>
            <p:nvPr/>
          </p:nvCxnSpPr>
          <p:spPr>
            <a:xfrm>
              <a:off x="50217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52" name="Straight Connector 551"/>
            <p:cNvCxnSpPr/>
            <p:nvPr/>
          </p:nvCxnSpPr>
          <p:spPr>
            <a:xfrm>
              <a:off x="56397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53" name="Straight Connector 552"/>
            <p:cNvCxnSpPr/>
            <p:nvPr/>
          </p:nvCxnSpPr>
          <p:spPr>
            <a:xfrm>
              <a:off x="34605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54" name="Straight Connector 553"/>
            <p:cNvCxnSpPr/>
            <p:nvPr/>
          </p:nvCxnSpPr>
          <p:spPr>
            <a:xfrm>
              <a:off x="35906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55" name="Straight Connector 554"/>
            <p:cNvCxnSpPr/>
            <p:nvPr/>
          </p:nvCxnSpPr>
          <p:spPr>
            <a:xfrm>
              <a:off x="37533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56" name="Straight Connector 555"/>
            <p:cNvCxnSpPr/>
            <p:nvPr/>
          </p:nvCxnSpPr>
          <p:spPr>
            <a:xfrm>
              <a:off x="39484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57" name="Straight Connector 556"/>
            <p:cNvCxnSpPr/>
            <p:nvPr/>
          </p:nvCxnSpPr>
          <p:spPr>
            <a:xfrm>
              <a:off x="41761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58" name="Straight Connector 557"/>
            <p:cNvCxnSpPr/>
            <p:nvPr/>
          </p:nvCxnSpPr>
          <p:spPr>
            <a:xfrm>
              <a:off x="44363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59" name="Straight Connector 558"/>
            <p:cNvCxnSpPr/>
            <p:nvPr/>
          </p:nvCxnSpPr>
          <p:spPr>
            <a:xfrm>
              <a:off x="50542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60" name="Straight Connector 559"/>
            <p:cNvCxnSpPr/>
            <p:nvPr/>
          </p:nvCxnSpPr>
          <p:spPr>
            <a:xfrm>
              <a:off x="56722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61" name="Straight Connector 560"/>
            <p:cNvCxnSpPr/>
            <p:nvPr/>
          </p:nvCxnSpPr>
          <p:spPr>
            <a:xfrm>
              <a:off x="36232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62" name="Straight Connector 561"/>
            <p:cNvCxnSpPr/>
            <p:nvPr/>
          </p:nvCxnSpPr>
          <p:spPr>
            <a:xfrm>
              <a:off x="37858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63" name="Straight Connector 562"/>
            <p:cNvCxnSpPr/>
            <p:nvPr/>
          </p:nvCxnSpPr>
          <p:spPr>
            <a:xfrm>
              <a:off x="39809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64" name="Straight Connector 563"/>
            <p:cNvCxnSpPr/>
            <p:nvPr/>
          </p:nvCxnSpPr>
          <p:spPr>
            <a:xfrm>
              <a:off x="42086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65" name="Straight Connector 564"/>
            <p:cNvCxnSpPr/>
            <p:nvPr/>
          </p:nvCxnSpPr>
          <p:spPr>
            <a:xfrm>
              <a:off x="44688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66" name="Straight Connector 565"/>
            <p:cNvCxnSpPr/>
            <p:nvPr/>
          </p:nvCxnSpPr>
          <p:spPr>
            <a:xfrm>
              <a:off x="50867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67" name="Straight Connector 566"/>
            <p:cNvCxnSpPr/>
            <p:nvPr/>
          </p:nvCxnSpPr>
          <p:spPr>
            <a:xfrm>
              <a:off x="57047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68" name="Straight Connector 567"/>
            <p:cNvCxnSpPr/>
            <p:nvPr/>
          </p:nvCxnSpPr>
          <p:spPr>
            <a:xfrm>
              <a:off x="38183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69" name="Straight Connector 568"/>
            <p:cNvCxnSpPr/>
            <p:nvPr/>
          </p:nvCxnSpPr>
          <p:spPr>
            <a:xfrm>
              <a:off x="40135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70" name="Straight Connector 569"/>
            <p:cNvCxnSpPr/>
            <p:nvPr/>
          </p:nvCxnSpPr>
          <p:spPr>
            <a:xfrm>
              <a:off x="42411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71" name="Straight Connector 570"/>
            <p:cNvCxnSpPr/>
            <p:nvPr/>
          </p:nvCxnSpPr>
          <p:spPr>
            <a:xfrm>
              <a:off x="45013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72" name="Straight Connector 571"/>
            <p:cNvCxnSpPr/>
            <p:nvPr/>
          </p:nvCxnSpPr>
          <p:spPr>
            <a:xfrm>
              <a:off x="51193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73" name="Straight Connector 572"/>
            <p:cNvCxnSpPr/>
            <p:nvPr/>
          </p:nvCxnSpPr>
          <p:spPr>
            <a:xfrm>
              <a:off x="57372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74" name="Straight Connector 573"/>
            <p:cNvCxnSpPr/>
            <p:nvPr/>
          </p:nvCxnSpPr>
          <p:spPr>
            <a:xfrm>
              <a:off x="46314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75" name="Straight Connector 574"/>
            <p:cNvCxnSpPr/>
            <p:nvPr/>
          </p:nvCxnSpPr>
          <p:spPr>
            <a:xfrm>
              <a:off x="40460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76" name="Straight Connector 575"/>
            <p:cNvCxnSpPr/>
            <p:nvPr/>
          </p:nvCxnSpPr>
          <p:spPr>
            <a:xfrm>
              <a:off x="42736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77" name="Straight Connector 576"/>
            <p:cNvCxnSpPr/>
            <p:nvPr/>
          </p:nvCxnSpPr>
          <p:spPr>
            <a:xfrm>
              <a:off x="45338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78" name="Straight Connector 577"/>
            <p:cNvCxnSpPr/>
            <p:nvPr/>
          </p:nvCxnSpPr>
          <p:spPr>
            <a:xfrm>
              <a:off x="51518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79" name="Straight Connector 578"/>
            <p:cNvCxnSpPr/>
            <p:nvPr/>
          </p:nvCxnSpPr>
          <p:spPr>
            <a:xfrm>
              <a:off x="57697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80" name="Straight Connector 579"/>
            <p:cNvCxnSpPr/>
            <p:nvPr/>
          </p:nvCxnSpPr>
          <p:spPr>
            <a:xfrm>
              <a:off x="46639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81" name="Straight Connector 580"/>
            <p:cNvCxnSpPr/>
            <p:nvPr/>
          </p:nvCxnSpPr>
          <p:spPr>
            <a:xfrm>
              <a:off x="52819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82" name="Straight Connector 581"/>
            <p:cNvCxnSpPr/>
            <p:nvPr/>
          </p:nvCxnSpPr>
          <p:spPr>
            <a:xfrm>
              <a:off x="43062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83" name="Straight Connector 582"/>
            <p:cNvCxnSpPr/>
            <p:nvPr/>
          </p:nvCxnSpPr>
          <p:spPr>
            <a:xfrm>
              <a:off x="45664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84" name="Straight Connector 583"/>
            <p:cNvCxnSpPr/>
            <p:nvPr/>
          </p:nvCxnSpPr>
          <p:spPr>
            <a:xfrm>
              <a:off x="51843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85" name="Straight Connector 584"/>
            <p:cNvCxnSpPr/>
            <p:nvPr/>
          </p:nvCxnSpPr>
          <p:spPr>
            <a:xfrm>
              <a:off x="58023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86" name="Straight Connector 585"/>
            <p:cNvCxnSpPr/>
            <p:nvPr/>
          </p:nvCxnSpPr>
          <p:spPr>
            <a:xfrm>
              <a:off x="46965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87" name="Straight Connector 586"/>
            <p:cNvCxnSpPr/>
            <p:nvPr/>
          </p:nvCxnSpPr>
          <p:spPr>
            <a:xfrm>
              <a:off x="53144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88" name="Straight Connector 587"/>
            <p:cNvCxnSpPr/>
            <p:nvPr/>
          </p:nvCxnSpPr>
          <p:spPr>
            <a:xfrm>
              <a:off x="45989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89" name="Straight Connector 588"/>
            <p:cNvCxnSpPr/>
            <p:nvPr/>
          </p:nvCxnSpPr>
          <p:spPr>
            <a:xfrm>
              <a:off x="52168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90" name="Straight Connector 589"/>
            <p:cNvCxnSpPr/>
            <p:nvPr/>
          </p:nvCxnSpPr>
          <p:spPr>
            <a:xfrm>
              <a:off x="58348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91" name="Straight Connector 590"/>
            <p:cNvCxnSpPr/>
            <p:nvPr/>
          </p:nvCxnSpPr>
          <p:spPr>
            <a:xfrm>
              <a:off x="47290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92" name="Straight Connector 591"/>
            <p:cNvCxnSpPr/>
            <p:nvPr/>
          </p:nvCxnSpPr>
          <p:spPr>
            <a:xfrm>
              <a:off x="53469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93" name="Straight Connector 592"/>
            <p:cNvCxnSpPr/>
            <p:nvPr/>
          </p:nvCxnSpPr>
          <p:spPr>
            <a:xfrm>
              <a:off x="52494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94" name="Straight Connector 593"/>
            <p:cNvCxnSpPr/>
            <p:nvPr/>
          </p:nvCxnSpPr>
          <p:spPr>
            <a:xfrm>
              <a:off x="58674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95" name="Straight Connector 594"/>
            <p:cNvCxnSpPr/>
            <p:nvPr/>
          </p:nvCxnSpPr>
          <p:spPr>
            <a:xfrm>
              <a:off x="47615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96" name="Straight Connector 595"/>
            <p:cNvCxnSpPr/>
            <p:nvPr/>
          </p:nvCxnSpPr>
          <p:spPr>
            <a:xfrm>
              <a:off x="53795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97" name="Straight Connector 596"/>
            <p:cNvCxnSpPr/>
            <p:nvPr/>
          </p:nvCxnSpPr>
          <p:spPr>
            <a:xfrm>
              <a:off x="47940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98" name="Straight Connector 597"/>
            <p:cNvCxnSpPr/>
            <p:nvPr/>
          </p:nvCxnSpPr>
          <p:spPr>
            <a:xfrm>
              <a:off x="54120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99" name="Straight Connector 598"/>
            <p:cNvCxnSpPr/>
            <p:nvPr/>
          </p:nvCxnSpPr>
          <p:spPr>
            <a:xfrm>
              <a:off x="48266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00" name="Straight Connector 599"/>
            <p:cNvCxnSpPr/>
            <p:nvPr/>
          </p:nvCxnSpPr>
          <p:spPr>
            <a:xfrm>
              <a:off x="54445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01" name="Straight Connector 600"/>
            <p:cNvCxnSpPr/>
            <p:nvPr/>
          </p:nvCxnSpPr>
          <p:spPr>
            <a:xfrm>
              <a:off x="48591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02" name="Straight Connector 601"/>
            <p:cNvCxnSpPr/>
            <p:nvPr/>
          </p:nvCxnSpPr>
          <p:spPr>
            <a:xfrm>
              <a:off x="54770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03" name="Straight Connector 602"/>
            <p:cNvCxnSpPr/>
            <p:nvPr/>
          </p:nvCxnSpPr>
          <p:spPr>
            <a:xfrm>
              <a:off x="48916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04" name="Straight Connector 603"/>
            <p:cNvCxnSpPr/>
            <p:nvPr/>
          </p:nvCxnSpPr>
          <p:spPr>
            <a:xfrm>
              <a:off x="55096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05" name="Straight Connector 604"/>
            <p:cNvCxnSpPr/>
            <p:nvPr/>
          </p:nvCxnSpPr>
          <p:spPr>
            <a:xfrm>
              <a:off x="49241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06" name="Straight Connector 605"/>
            <p:cNvCxnSpPr/>
            <p:nvPr/>
          </p:nvCxnSpPr>
          <p:spPr>
            <a:xfrm>
              <a:off x="55421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grpSp>
      <p:sp>
        <p:nvSpPr>
          <p:cNvPr id="607" name="Title 3"/>
          <p:cNvSpPr txBox="1">
            <a:spLocks/>
          </p:cNvSpPr>
          <p:nvPr/>
        </p:nvSpPr>
        <p:spPr>
          <a:xfrm>
            <a:off x="7467600" y="1352550"/>
            <a:ext cx="1653442" cy="762000"/>
          </a:xfrm>
          <a:prstGeom prst="rect">
            <a:avLst/>
          </a:prstGeom>
          <a:noFill/>
          <a:ln>
            <a:noFill/>
          </a:ln>
        </p:spPr>
        <p:txBody>
          <a:bodyPr vert="horz" lIns="91440" tIns="45720" rIns="91440" bIns="45720" rtlCol="0" anchor="ctr">
            <a:noAutofit/>
          </a:bodyPr>
          <a:lstStyle>
            <a:lvl1pPr algn="l" defTabSz="457200" rtl="0" eaLnBrk="1" latinLnBrk="0" hangingPunct="1">
              <a:spcBef>
                <a:spcPct val="0"/>
              </a:spcBef>
              <a:buNone/>
              <a:defRPr sz="4000" b="1" kern="1200" cap="all">
                <a:solidFill>
                  <a:schemeClr val="accent2"/>
                </a:solidFill>
                <a:effectLst>
                  <a:outerShdw blurRad="38100" dist="38100" dir="2700000" algn="tl">
                    <a:srgbClr val="000000">
                      <a:alpha val="43137"/>
                    </a:srgbClr>
                  </a:outerShdw>
                </a:effectLst>
                <a:latin typeface="+mj-lt"/>
                <a:ea typeface="+mj-ea"/>
                <a:cs typeface="+mj-cs"/>
              </a:defRPr>
            </a:lvl1pPr>
          </a:lstStyle>
          <a:p>
            <a:pPr algn="ctr"/>
            <a:r>
              <a:rPr lang="en-US" dirty="0"/>
              <a:t>$530k</a:t>
            </a:r>
          </a:p>
        </p:txBody>
      </p:sp>
      <p:sp>
        <p:nvSpPr>
          <p:cNvPr id="608" name="Title 3"/>
          <p:cNvSpPr txBox="1">
            <a:spLocks/>
          </p:cNvSpPr>
          <p:nvPr/>
        </p:nvSpPr>
        <p:spPr>
          <a:xfrm>
            <a:off x="7490558" y="2343150"/>
            <a:ext cx="1653442" cy="762000"/>
          </a:xfrm>
          <a:prstGeom prst="rect">
            <a:avLst/>
          </a:prstGeom>
          <a:noFill/>
          <a:ln>
            <a:noFill/>
          </a:ln>
        </p:spPr>
        <p:txBody>
          <a:bodyPr vert="horz" lIns="91440" tIns="45720" rIns="91440" bIns="45720" rtlCol="0" anchor="ctr">
            <a:noAutofit/>
          </a:bodyPr>
          <a:lstStyle>
            <a:lvl1pPr algn="l" defTabSz="457200" rtl="0" eaLnBrk="1" latinLnBrk="0" hangingPunct="1">
              <a:spcBef>
                <a:spcPct val="0"/>
              </a:spcBef>
              <a:buNone/>
              <a:defRPr sz="4000" b="1" kern="1200" cap="all">
                <a:solidFill>
                  <a:schemeClr val="accent2"/>
                </a:solidFill>
                <a:effectLst>
                  <a:outerShdw blurRad="38100" dist="38100" dir="2700000" algn="tl">
                    <a:srgbClr val="000000">
                      <a:alpha val="43137"/>
                    </a:srgbClr>
                  </a:outerShdw>
                </a:effectLst>
                <a:latin typeface="+mj-lt"/>
                <a:ea typeface="+mj-ea"/>
                <a:cs typeface="+mj-cs"/>
              </a:defRPr>
            </a:lvl1pPr>
          </a:lstStyle>
          <a:p>
            <a:pPr algn="ctr"/>
            <a:r>
              <a:rPr lang="en-US" dirty="0"/>
              <a:t>$53k</a:t>
            </a:r>
          </a:p>
        </p:txBody>
      </p:sp>
    </p:spTree>
    <p:extLst>
      <p:ext uri="{BB962C8B-B14F-4D97-AF65-F5344CB8AC3E}">
        <p14:creationId xmlns:p14="http://schemas.microsoft.com/office/powerpoint/2010/main" val="44609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3"/>
                                        </p:tgtEl>
                                        <p:attrNameLst>
                                          <p:attrName>style.visibility</p:attrName>
                                        </p:attrNameLst>
                                      </p:cBhvr>
                                      <p:to>
                                        <p:strVal val="visible"/>
                                      </p:to>
                                    </p:set>
                                    <p:animEffect transition="in" filter="wipe(left)">
                                      <p:cBhvr>
                                        <p:cTn id="12" dur="500"/>
                                        <p:tgtEl>
                                          <p:spTgt spid="5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 grpId="0"/>
      <p:bldP spid="608"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0" y="209550"/>
            <a:ext cx="9144000" cy="762000"/>
          </a:xfrm>
          <a:noFill/>
          <a:ln>
            <a:noFill/>
          </a:ln>
        </p:spPr>
        <p:txBody>
          <a:bodyPr anchor="ctr">
            <a:noAutofit/>
          </a:bodyPr>
          <a:lstStyle/>
          <a:p>
            <a:pPr algn="ctr"/>
            <a:r>
              <a:rPr lang="en-US" dirty="0"/>
              <a:t>Test First</a:t>
            </a:r>
          </a:p>
        </p:txBody>
      </p:sp>
      <p:sp>
        <p:nvSpPr>
          <p:cNvPr id="6" name="Title 3"/>
          <p:cNvSpPr txBox="1">
            <a:spLocks/>
          </p:cNvSpPr>
          <p:nvPr/>
        </p:nvSpPr>
        <p:spPr>
          <a:xfrm>
            <a:off x="-6997" y="4346899"/>
            <a:ext cx="9144000" cy="762000"/>
          </a:xfrm>
          <a:prstGeom prst="rect">
            <a:avLst/>
          </a:prstGeom>
          <a:noFill/>
          <a:ln>
            <a:noFill/>
          </a:ln>
        </p:spPr>
        <p:txBody>
          <a:bodyPr vert="horz" lIns="91440" tIns="45720" rIns="91440" bIns="45720" rtlCol="0" anchor="ctr">
            <a:noAutofit/>
          </a:bodyPr>
          <a:lstStyle>
            <a:lvl1pPr algn="l" defTabSz="457200" rtl="0" eaLnBrk="1" latinLnBrk="0" hangingPunct="1">
              <a:spcBef>
                <a:spcPct val="0"/>
              </a:spcBef>
              <a:buNone/>
              <a:defRPr sz="4000" b="1" kern="1200" cap="all">
                <a:solidFill>
                  <a:schemeClr val="accent2"/>
                </a:solidFill>
                <a:effectLst>
                  <a:outerShdw blurRad="38100" dist="38100" dir="2700000" algn="tl">
                    <a:srgbClr val="000000">
                      <a:alpha val="43137"/>
                    </a:srgbClr>
                  </a:outerShdw>
                </a:effectLst>
                <a:latin typeface="+mj-lt"/>
                <a:ea typeface="+mj-ea"/>
                <a:cs typeface="+mj-cs"/>
              </a:defRPr>
            </a:lvl1pPr>
          </a:lstStyle>
          <a:p>
            <a:pPr algn="ctr"/>
            <a:r>
              <a:rPr lang="en-US" dirty="0"/>
              <a:t>Test After</a:t>
            </a:r>
          </a:p>
        </p:txBody>
      </p:sp>
      <p:sp>
        <p:nvSpPr>
          <p:cNvPr id="2" name="Rectangle 1"/>
          <p:cNvSpPr/>
          <p:nvPr/>
        </p:nvSpPr>
        <p:spPr>
          <a:xfrm>
            <a:off x="304800" y="1352550"/>
            <a:ext cx="2667000" cy="762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255" name="Group 254"/>
          <p:cNvGrpSpPr/>
          <p:nvPr/>
        </p:nvGrpSpPr>
        <p:grpSpPr>
          <a:xfrm>
            <a:off x="304800" y="1352550"/>
            <a:ext cx="2667000" cy="762000"/>
            <a:chOff x="3200400" y="1352550"/>
            <a:chExt cx="2667000" cy="838200"/>
          </a:xfrm>
        </p:grpSpPr>
        <p:cxnSp>
          <p:nvCxnSpPr>
            <p:cNvPr id="5" name="Straight Connector 4"/>
            <p:cNvCxnSpPr/>
            <p:nvPr/>
          </p:nvCxnSpPr>
          <p:spPr>
            <a:xfrm>
              <a:off x="32004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32654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33630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34931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36557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38508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40785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43387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49566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55746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32329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a:off x="32979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33955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35256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36882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38834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41110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43712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a:off x="49892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a:off x="56071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33304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9" name="Straight Connector 28"/>
            <p:cNvCxnSpPr/>
            <p:nvPr/>
          </p:nvCxnSpPr>
          <p:spPr>
            <a:xfrm>
              <a:off x="34280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a:off x="35581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37207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2" name="Straight Connector 31"/>
            <p:cNvCxnSpPr/>
            <p:nvPr/>
          </p:nvCxnSpPr>
          <p:spPr>
            <a:xfrm>
              <a:off x="39159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41435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a:off x="44037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a:off x="50217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a:off x="56397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34605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a:off x="35906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a:off x="37533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a:off x="39484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41761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4" name="Straight Connector 43"/>
            <p:cNvCxnSpPr/>
            <p:nvPr/>
          </p:nvCxnSpPr>
          <p:spPr>
            <a:xfrm>
              <a:off x="44363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a:off x="50542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6" name="Straight Connector 45"/>
            <p:cNvCxnSpPr/>
            <p:nvPr/>
          </p:nvCxnSpPr>
          <p:spPr>
            <a:xfrm>
              <a:off x="56722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0" name="Straight Connector 49"/>
            <p:cNvCxnSpPr/>
            <p:nvPr/>
          </p:nvCxnSpPr>
          <p:spPr>
            <a:xfrm>
              <a:off x="36232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1" name="Straight Connector 50"/>
            <p:cNvCxnSpPr/>
            <p:nvPr/>
          </p:nvCxnSpPr>
          <p:spPr>
            <a:xfrm>
              <a:off x="37858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a:xfrm>
              <a:off x="39809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a:off x="42086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4" name="Straight Connector 53"/>
            <p:cNvCxnSpPr/>
            <p:nvPr/>
          </p:nvCxnSpPr>
          <p:spPr>
            <a:xfrm>
              <a:off x="44688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5" name="Straight Connector 54"/>
            <p:cNvCxnSpPr/>
            <p:nvPr/>
          </p:nvCxnSpPr>
          <p:spPr>
            <a:xfrm>
              <a:off x="50867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6" name="Straight Connector 55"/>
            <p:cNvCxnSpPr/>
            <p:nvPr/>
          </p:nvCxnSpPr>
          <p:spPr>
            <a:xfrm>
              <a:off x="57047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1" name="Straight Connector 60"/>
            <p:cNvCxnSpPr/>
            <p:nvPr/>
          </p:nvCxnSpPr>
          <p:spPr>
            <a:xfrm>
              <a:off x="38183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2" name="Straight Connector 61"/>
            <p:cNvCxnSpPr/>
            <p:nvPr/>
          </p:nvCxnSpPr>
          <p:spPr>
            <a:xfrm>
              <a:off x="40135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3" name="Straight Connector 62"/>
            <p:cNvCxnSpPr/>
            <p:nvPr/>
          </p:nvCxnSpPr>
          <p:spPr>
            <a:xfrm>
              <a:off x="42411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a:off x="45013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5" name="Straight Connector 64"/>
            <p:cNvCxnSpPr/>
            <p:nvPr/>
          </p:nvCxnSpPr>
          <p:spPr>
            <a:xfrm>
              <a:off x="51193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a:off x="57372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a:off x="46314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a:xfrm>
              <a:off x="40460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a:off x="42736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a:xfrm>
              <a:off x="45338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5" name="Straight Connector 74"/>
            <p:cNvCxnSpPr/>
            <p:nvPr/>
          </p:nvCxnSpPr>
          <p:spPr>
            <a:xfrm>
              <a:off x="51518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6" name="Straight Connector 75"/>
            <p:cNvCxnSpPr/>
            <p:nvPr/>
          </p:nvCxnSpPr>
          <p:spPr>
            <a:xfrm>
              <a:off x="57697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81" name="Straight Connector 80"/>
            <p:cNvCxnSpPr/>
            <p:nvPr/>
          </p:nvCxnSpPr>
          <p:spPr>
            <a:xfrm>
              <a:off x="46639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82" name="Straight Connector 81"/>
            <p:cNvCxnSpPr/>
            <p:nvPr/>
          </p:nvCxnSpPr>
          <p:spPr>
            <a:xfrm>
              <a:off x="52819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83" name="Straight Connector 82"/>
            <p:cNvCxnSpPr/>
            <p:nvPr/>
          </p:nvCxnSpPr>
          <p:spPr>
            <a:xfrm>
              <a:off x="43062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84" name="Straight Connector 83"/>
            <p:cNvCxnSpPr/>
            <p:nvPr/>
          </p:nvCxnSpPr>
          <p:spPr>
            <a:xfrm>
              <a:off x="45664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85" name="Straight Connector 84"/>
            <p:cNvCxnSpPr/>
            <p:nvPr/>
          </p:nvCxnSpPr>
          <p:spPr>
            <a:xfrm>
              <a:off x="51843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86" name="Straight Connector 85"/>
            <p:cNvCxnSpPr/>
            <p:nvPr/>
          </p:nvCxnSpPr>
          <p:spPr>
            <a:xfrm>
              <a:off x="58023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91" name="Straight Connector 90"/>
            <p:cNvCxnSpPr/>
            <p:nvPr/>
          </p:nvCxnSpPr>
          <p:spPr>
            <a:xfrm>
              <a:off x="46965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a:off x="53144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94" name="Straight Connector 93"/>
            <p:cNvCxnSpPr/>
            <p:nvPr/>
          </p:nvCxnSpPr>
          <p:spPr>
            <a:xfrm>
              <a:off x="45989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95" name="Straight Connector 94"/>
            <p:cNvCxnSpPr/>
            <p:nvPr/>
          </p:nvCxnSpPr>
          <p:spPr>
            <a:xfrm>
              <a:off x="52168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96" name="Straight Connector 95"/>
            <p:cNvCxnSpPr/>
            <p:nvPr/>
          </p:nvCxnSpPr>
          <p:spPr>
            <a:xfrm>
              <a:off x="58348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01" name="Straight Connector 100"/>
            <p:cNvCxnSpPr/>
            <p:nvPr/>
          </p:nvCxnSpPr>
          <p:spPr>
            <a:xfrm>
              <a:off x="47290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02" name="Straight Connector 101"/>
            <p:cNvCxnSpPr/>
            <p:nvPr/>
          </p:nvCxnSpPr>
          <p:spPr>
            <a:xfrm>
              <a:off x="53469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05" name="Straight Connector 104"/>
            <p:cNvCxnSpPr/>
            <p:nvPr/>
          </p:nvCxnSpPr>
          <p:spPr>
            <a:xfrm>
              <a:off x="52494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06" name="Straight Connector 105"/>
            <p:cNvCxnSpPr/>
            <p:nvPr/>
          </p:nvCxnSpPr>
          <p:spPr>
            <a:xfrm>
              <a:off x="58674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11" name="Straight Connector 110"/>
            <p:cNvCxnSpPr/>
            <p:nvPr/>
          </p:nvCxnSpPr>
          <p:spPr>
            <a:xfrm>
              <a:off x="47615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12" name="Straight Connector 111"/>
            <p:cNvCxnSpPr/>
            <p:nvPr/>
          </p:nvCxnSpPr>
          <p:spPr>
            <a:xfrm>
              <a:off x="53795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21" name="Straight Connector 120"/>
            <p:cNvCxnSpPr/>
            <p:nvPr/>
          </p:nvCxnSpPr>
          <p:spPr>
            <a:xfrm>
              <a:off x="47940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22" name="Straight Connector 121"/>
            <p:cNvCxnSpPr/>
            <p:nvPr/>
          </p:nvCxnSpPr>
          <p:spPr>
            <a:xfrm>
              <a:off x="54120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31" name="Straight Connector 130"/>
            <p:cNvCxnSpPr/>
            <p:nvPr/>
          </p:nvCxnSpPr>
          <p:spPr>
            <a:xfrm>
              <a:off x="48266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32" name="Straight Connector 131"/>
            <p:cNvCxnSpPr/>
            <p:nvPr/>
          </p:nvCxnSpPr>
          <p:spPr>
            <a:xfrm>
              <a:off x="54445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41" name="Straight Connector 140"/>
            <p:cNvCxnSpPr/>
            <p:nvPr/>
          </p:nvCxnSpPr>
          <p:spPr>
            <a:xfrm>
              <a:off x="48591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42" name="Straight Connector 141"/>
            <p:cNvCxnSpPr/>
            <p:nvPr/>
          </p:nvCxnSpPr>
          <p:spPr>
            <a:xfrm>
              <a:off x="54770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51" name="Straight Connector 150"/>
            <p:cNvCxnSpPr/>
            <p:nvPr/>
          </p:nvCxnSpPr>
          <p:spPr>
            <a:xfrm>
              <a:off x="48916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52" name="Straight Connector 151"/>
            <p:cNvCxnSpPr/>
            <p:nvPr/>
          </p:nvCxnSpPr>
          <p:spPr>
            <a:xfrm>
              <a:off x="55096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61" name="Straight Connector 160"/>
            <p:cNvCxnSpPr/>
            <p:nvPr/>
          </p:nvCxnSpPr>
          <p:spPr>
            <a:xfrm>
              <a:off x="49241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162" name="Straight Connector 161"/>
            <p:cNvCxnSpPr/>
            <p:nvPr/>
          </p:nvCxnSpPr>
          <p:spPr>
            <a:xfrm>
              <a:off x="55421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grpSp>
      <p:sp>
        <p:nvSpPr>
          <p:cNvPr id="256" name="Rectangle 255"/>
          <p:cNvSpPr/>
          <p:nvPr/>
        </p:nvSpPr>
        <p:spPr>
          <a:xfrm>
            <a:off x="4572000" y="2343150"/>
            <a:ext cx="2667000" cy="762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257" name="Group 256"/>
          <p:cNvGrpSpPr/>
          <p:nvPr/>
        </p:nvGrpSpPr>
        <p:grpSpPr>
          <a:xfrm>
            <a:off x="4572000" y="2343150"/>
            <a:ext cx="2667000" cy="762000"/>
            <a:chOff x="3200400" y="1352550"/>
            <a:chExt cx="2667000" cy="838200"/>
          </a:xfrm>
        </p:grpSpPr>
        <p:cxnSp>
          <p:nvCxnSpPr>
            <p:cNvPr id="258" name="Straight Connector 257"/>
            <p:cNvCxnSpPr/>
            <p:nvPr/>
          </p:nvCxnSpPr>
          <p:spPr>
            <a:xfrm>
              <a:off x="32004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59" name="Straight Connector 258"/>
            <p:cNvCxnSpPr/>
            <p:nvPr/>
          </p:nvCxnSpPr>
          <p:spPr>
            <a:xfrm>
              <a:off x="32654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60" name="Straight Connector 259"/>
            <p:cNvCxnSpPr/>
            <p:nvPr/>
          </p:nvCxnSpPr>
          <p:spPr>
            <a:xfrm>
              <a:off x="33630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61" name="Straight Connector 260"/>
            <p:cNvCxnSpPr/>
            <p:nvPr/>
          </p:nvCxnSpPr>
          <p:spPr>
            <a:xfrm>
              <a:off x="34931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62" name="Straight Connector 261"/>
            <p:cNvCxnSpPr/>
            <p:nvPr/>
          </p:nvCxnSpPr>
          <p:spPr>
            <a:xfrm>
              <a:off x="36557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63" name="Straight Connector 262"/>
            <p:cNvCxnSpPr/>
            <p:nvPr/>
          </p:nvCxnSpPr>
          <p:spPr>
            <a:xfrm>
              <a:off x="38508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64" name="Straight Connector 263"/>
            <p:cNvCxnSpPr/>
            <p:nvPr/>
          </p:nvCxnSpPr>
          <p:spPr>
            <a:xfrm>
              <a:off x="40785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65" name="Straight Connector 264"/>
            <p:cNvCxnSpPr/>
            <p:nvPr/>
          </p:nvCxnSpPr>
          <p:spPr>
            <a:xfrm>
              <a:off x="43387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66" name="Straight Connector 265"/>
            <p:cNvCxnSpPr/>
            <p:nvPr/>
          </p:nvCxnSpPr>
          <p:spPr>
            <a:xfrm>
              <a:off x="49566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67" name="Straight Connector 266"/>
            <p:cNvCxnSpPr/>
            <p:nvPr/>
          </p:nvCxnSpPr>
          <p:spPr>
            <a:xfrm>
              <a:off x="55746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68" name="Straight Connector 267"/>
            <p:cNvCxnSpPr/>
            <p:nvPr/>
          </p:nvCxnSpPr>
          <p:spPr>
            <a:xfrm>
              <a:off x="32329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69" name="Straight Connector 268"/>
            <p:cNvCxnSpPr/>
            <p:nvPr/>
          </p:nvCxnSpPr>
          <p:spPr>
            <a:xfrm>
              <a:off x="32979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70" name="Straight Connector 269"/>
            <p:cNvCxnSpPr/>
            <p:nvPr/>
          </p:nvCxnSpPr>
          <p:spPr>
            <a:xfrm>
              <a:off x="33955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71" name="Straight Connector 270"/>
            <p:cNvCxnSpPr/>
            <p:nvPr/>
          </p:nvCxnSpPr>
          <p:spPr>
            <a:xfrm>
              <a:off x="35256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72" name="Straight Connector 271"/>
            <p:cNvCxnSpPr/>
            <p:nvPr/>
          </p:nvCxnSpPr>
          <p:spPr>
            <a:xfrm>
              <a:off x="36882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73" name="Straight Connector 272"/>
            <p:cNvCxnSpPr/>
            <p:nvPr/>
          </p:nvCxnSpPr>
          <p:spPr>
            <a:xfrm>
              <a:off x="38834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74" name="Straight Connector 273"/>
            <p:cNvCxnSpPr/>
            <p:nvPr/>
          </p:nvCxnSpPr>
          <p:spPr>
            <a:xfrm>
              <a:off x="41110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75" name="Straight Connector 274"/>
            <p:cNvCxnSpPr/>
            <p:nvPr/>
          </p:nvCxnSpPr>
          <p:spPr>
            <a:xfrm>
              <a:off x="43712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76" name="Straight Connector 275"/>
            <p:cNvCxnSpPr/>
            <p:nvPr/>
          </p:nvCxnSpPr>
          <p:spPr>
            <a:xfrm>
              <a:off x="49892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77" name="Straight Connector 276"/>
            <p:cNvCxnSpPr/>
            <p:nvPr/>
          </p:nvCxnSpPr>
          <p:spPr>
            <a:xfrm>
              <a:off x="56071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78" name="Straight Connector 277"/>
            <p:cNvCxnSpPr/>
            <p:nvPr/>
          </p:nvCxnSpPr>
          <p:spPr>
            <a:xfrm>
              <a:off x="33304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79" name="Straight Connector 278"/>
            <p:cNvCxnSpPr/>
            <p:nvPr/>
          </p:nvCxnSpPr>
          <p:spPr>
            <a:xfrm>
              <a:off x="34280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80" name="Straight Connector 279"/>
            <p:cNvCxnSpPr/>
            <p:nvPr/>
          </p:nvCxnSpPr>
          <p:spPr>
            <a:xfrm>
              <a:off x="35581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81" name="Straight Connector 280"/>
            <p:cNvCxnSpPr/>
            <p:nvPr/>
          </p:nvCxnSpPr>
          <p:spPr>
            <a:xfrm>
              <a:off x="37207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82" name="Straight Connector 281"/>
            <p:cNvCxnSpPr/>
            <p:nvPr/>
          </p:nvCxnSpPr>
          <p:spPr>
            <a:xfrm>
              <a:off x="39159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83" name="Straight Connector 282"/>
            <p:cNvCxnSpPr/>
            <p:nvPr/>
          </p:nvCxnSpPr>
          <p:spPr>
            <a:xfrm>
              <a:off x="41435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84" name="Straight Connector 283"/>
            <p:cNvCxnSpPr/>
            <p:nvPr/>
          </p:nvCxnSpPr>
          <p:spPr>
            <a:xfrm>
              <a:off x="44037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85" name="Straight Connector 284"/>
            <p:cNvCxnSpPr/>
            <p:nvPr/>
          </p:nvCxnSpPr>
          <p:spPr>
            <a:xfrm>
              <a:off x="50217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86" name="Straight Connector 285"/>
            <p:cNvCxnSpPr/>
            <p:nvPr/>
          </p:nvCxnSpPr>
          <p:spPr>
            <a:xfrm>
              <a:off x="56397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87" name="Straight Connector 286"/>
            <p:cNvCxnSpPr/>
            <p:nvPr/>
          </p:nvCxnSpPr>
          <p:spPr>
            <a:xfrm>
              <a:off x="34605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88" name="Straight Connector 287"/>
            <p:cNvCxnSpPr/>
            <p:nvPr/>
          </p:nvCxnSpPr>
          <p:spPr>
            <a:xfrm>
              <a:off x="35906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89" name="Straight Connector 288"/>
            <p:cNvCxnSpPr/>
            <p:nvPr/>
          </p:nvCxnSpPr>
          <p:spPr>
            <a:xfrm>
              <a:off x="37533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90" name="Straight Connector 289"/>
            <p:cNvCxnSpPr/>
            <p:nvPr/>
          </p:nvCxnSpPr>
          <p:spPr>
            <a:xfrm>
              <a:off x="39484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91" name="Straight Connector 290"/>
            <p:cNvCxnSpPr/>
            <p:nvPr/>
          </p:nvCxnSpPr>
          <p:spPr>
            <a:xfrm>
              <a:off x="41761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92" name="Straight Connector 291"/>
            <p:cNvCxnSpPr/>
            <p:nvPr/>
          </p:nvCxnSpPr>
          <p:spPr>
            <a:xfrm>
              <a:off x="44363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93" name="Straight Connector 292"/>
            <p:cNvCxnSpPr/>
            <p:nvPr/>
          </p:nvCxnSpPr>
          <p:spPr>
            <a:xfrm>
              <a:off x="50542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94" name="Straight Connector 293"/>
            <p:cNvCxnSpPr/>
            <p:nvPr/>
          </p:nvCxnSpPr>
          <p:spPr>
            <a:xfrm>
              <a:off x="56722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95" name="Straight Connector 294"/>
            <p:cNvCxnSpPr/>
            <p:nvPr/>
          </p:nvCxnSpPr>
          <p:spPr>
            <a:xfrm>
              <a:off x="36232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96" name="Straight Connector 295"/>
            <p:cNvCxnSpPr/>
            <p:nvPr/>
          </p:nvCxnSpPr>
          <p:spPr>
            <a:xfrm>
              <a:off x="37858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97" name="Straight Connector 296"/>
            <p:cNvCxnSpPr/>
            <p:nvPr/>
          </p:nvCxnSpPr>
          <p:spPr>
            <a:xfrm>
              <a:off x="39809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98" name="Straight Connector 297"/>
            <p:cNvCxnSpPr/>
            <p:nvPr/>
          </p:nvCxnSpPr>
          <p:spPr>
            <a:xfrm>
              <a:off x="42086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299" name="Straight Connector 298"/>
            <p:cNvCxnSpPr/>
            <p:nvPr/>
          </p:nvCxnSpPr>
          <p:spPr>
            <a:xfrm>
              <a:off x="44688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00" name="Straight Connector 299"/>
            <p:cNvCxnSpPr/>
            <p:nvPr/>
          </p:nvCxnSpPr>
          <p:spPr>
            <a:xfrm>
              <a:off x="50867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01" name="Straight Connector 300"/>
            <p:cNvCxnSpPr/>
            <p:nvPr/>
          </p:nvCxnSpPr>
          <p:spPr>
            <a:xfrm>
              <a:off x="57047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02" name="Straight Connector 301"/>
            <p:cNvCxnSpPr/>
            <p:nvPr/>
          </p:nvCxnSpPr>
          <p:spPr>
            <a:xfrm>
              <a:off x="38183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03" name="Straight Connector 302"/>
            <p:cNvCxnSpPr/>
            <p:nvPr/>
          </p:nvCxnSpPr>
          <p:spPr>
            <a:xfrm>
              <a:off x="40135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04" name="Straight Connector 303"/>
            <p:cNvCxnSpPr/>
            <p:nvPr/>
          </p:nvCxnSpPr>
          <p:spPr>
            <a:xfrm>
              <a:off x="42411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05" name="Straight Connector 304"/>
            <p:cNvCxnSpPr/>
            <p:nvPr/>
          </p:nvCxnSpPr>
          <p:spPr>
            <a:xfrm>
              <a:off x="45013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06" name="Straight Connector 305"/>
            <p:cNvCxnSpPr/>
            <p:nvPr/>
          </p:nvCxnSpPr>
          <p:spPr>
            <a:xfrm>
              <a:off x="51193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07" name="Straight Connector 306"/>
            <p:cNvCxnSpPr/>
            <p:nvPr/>
          </p:nvCxnSpPr>
          <p:spPr>
            <a:xfrm>
              <a:off x="57372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08" name="Straight Connector 307"/>
            <p:cNvCxnSpPr/>
            <p:nvPr/>
          </p:nvCxnSpPr>
          <p:spPr>
            <a:xfrm>
              <a:off x="46314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09" name="Straight Connector 308"/>
            <p:cNvCxnSpPr/>
            <p:nvPr/>
          </p:nvCxnSpPr>
          <p:spPr>
            <a:xfrm>
              <a:off x="40460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10" name="Straight Connector 309"/>
            <p:cNvCxnSpPr/>
            <p:nvPr/>
          </p:nvCxnSpPr>
          <p:spPr>
            <a:xfrm>
              <a:off x="42736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11" name="Straight Connector 310"/>
            <p:cNvCxnSpPr/>
            <p:nvPr/>
          </p:nvCxnSpPr>
          <p:spPr>
            <a:xfrm>
              <a:off x="45338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12" name="Straight Connector 311"/>
            <p:cNvCxnSpPr/>
            <p:nvPr/>
          </p:nvCxnSpPr>
          <p:spPr>
            <a:xfrm>
              <a:off x="51518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13" name="Straight Connector 312"/>
            <p:cNvCxnSpPr/>
            <p:nvPr/>
          </p:nvCxnSpPr>
          <p:spPr>
            <a:xfrm>
              <a:off x="57697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14" name="Straight Connector 313"/>
            <p:cNvCxnSpPr/>
            <p:nvPr/>
          </p:nvCxnSpPr>
          <p:spPr>
            <a:xfrm>
              <a:off x="46639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15" name="Straight Connector 314"/>
            <p:cNvCxnSpPr/>
            <p:nvPr/>
          </p:nvCxnSpPr>
          <p:spPr>
            <a:xfrm>
              <a:off x="52819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16" name="Straight Connector 315"/>
            <p:cNvCxnSpPr/>
            <p:nvPr/>
          </p:nvCxnSpPr>
          <p:spPr>
            <a:xfrm>
              <a:off x="43062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17" name="Straight Connector 316"/>
            <p:cNvCxnSpPr/>
            <p:nvPr/>
          </p:nvCxnSpPr>
          <p:spPr>
            <a:xfrm>
              <a:off x="45664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18" name="Straight Connector 317"/>
            <p:cNvCxnSpPr/>
            <p:nvPr/>
          </p:nvCxnSpPr>
          <p:spPr>
            <a:xfrm>
              <a:off x="51843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19" name="Straight Connector 318"/>
            <p:cNvCxnSpPr/>
            <p:nvPr/>
          </p:nvCxnSpPr>
          <p:spPr>
            <a:xfrm>
              <a:off x="58023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20" name="Straight Connector 319"/>
            <p:cNvCxnSpPr/>
            <p:nvPr/>
          </p:nvCxnSpPr>
          <p:spPr>
            <a:xfrm>
              <a:off x="46965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21" name="Straight Connector 320"/>
            <p:cNvCxnSpPr/>
            <p:nvPr/>
          </p:nvCxnSpPr>
          <p:spPr>
            <a:xfrm>
              <a:off x="53144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22" name="Straight Connector 321"/>
            <p:cNvCxnSpPr/>
            <p:nvPr/>
          </p:nvCxnSpPr>
          <p:spPr>
            <a:xfrm>
              <a:off x="45989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23" name="Straight Connector 322"/>
            <p:cNvCxnSpPr/>
            <p:nvPr/>
          </p:nvCxnSpPr>
          <p:spPr>
            <a:xfrm>
              <a:off x="52168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24" name="Straight Connector 323"/>
            <p:cNvCxnSpPr/>
            <p:nvPr/>
          </p:nvCxnSpPr>
          <p:spPr>
            <a:xfrm>
              <a:off x="58348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25" name="Straight Connector 324"/>
            <p:cNvCxnSpPr/>
            <p:nvPr/>
          </p:nvCxnSpPr>
          <p:spPr>
            <a:xfrm>
              <a:off x="47290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26" name="Straight Connector 325"/>
            <p:cNvCxnSpPr/>
            <p:nvPr/>
          </p:nvCxnSpPr>
          <p:spPr>
            <a:xfrm>
              <a:off x="53469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27" name="Straight Connector 326"/>
            <p:cNvCxnSpPr/>
            <p:nvPr/>
          </p:nvCxnSpPr>
          <p:spPr>
            <a:xfrm>
              <a:off x="52494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28" name="Straight Connector 327"/>
            <p:cNvCxnSpPr/>
            <p:nvPr/>
          </p:nvCxnSpPr>
          <p:spPr>
            <a:xfrm>
              <a:off x="58674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29" name="Straight Connector 328"/>
            <p:cNvCxnSpPr/>
            <p:nvPr/>
          </p:nvCxnSpPr>
          <p:spPr>
            <a:xfrm>
              <a:off x="47615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30" name="Straight Connector 329"/>
            <p:cNvCxnSpPr/>
            <p:nvPr/>
          </p:nvCxnSpPr>
          <p:spPr>
            <a:xfrm>
              <a:off x="53795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31" name="Straight Connector 330"/>
            <p:cNvCxnSpPr/>
            <p:nvPr/>
          </p:nvCxnSpPr>
          <p:spPr>
            <a:xfrm>
              <a:off x="47940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32" name="Straight Connector 331"/>
            <p:cNvCxnSpPr/>
            <p:nvPr/>
          </p:nvCxnSpPr>
          <p:spPr>
            <a:xfrm>
              <a:off x="54120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33" name="Straight Connector 332"/>
            <p:cNvCxnSpPr/>
            <p:nvPr/>
          </p:nvCxnSpPr>
          <p:spPr>
            <a:xfrm>
              <a:off x="48266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34" name="Straight Connector 333"/>
            <p:cNvCxnSpPr/>
            <p:nvPr/>
          </p:nvCxnSpPr>
          <p:spPr>
            <a:xfrm>
              <a:off x="54445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35" name="Straight Connector 334"/>
            <p:cNvCxnSpPr/>
            <p:nvPr/>
          </p:nvCxnSpPr>
          <p:spPr>
            <a:xfrm>
              <a:off x="48591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36" name="Straight Connector 335"/>
            <p:cNvCxnSpPr/>
            <p:nvPr/>
          </p:nvCxnSpPr>
          <p:spPr>
            <a:xfrm>
              <a:off x="54770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37" name="Straight Connector 336"/>
            <p:cNvCxnSpPr/>
            <p:nvPr/>
          </p:nvCxnSpPr>
          <p:spPr>
            <a:xfrm>
              <a:off x="48916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38" name="Straight Connector 337"/>
            <p:cNvCxnSpPr/>
            <p:nvPr/>
          </p:nvCxnSpPr>
          <p:spPr>
            <a:xfrm>
              <a:off x="55096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39" name="Straight Connector 338"/>
            <p:cNvCxnSpPr/>
            <p:nvPr/>
          </p:nvCxnSpPr>
          <p:spPr>
            <a:xfrm>
              <a:off x="49241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40" name="Straight Connector 339"/>
            <p:cNvCxnSpPr/>
            <p:nvPr/>
          </p:nvCxnSpPr>
          <p:spPr>
            <a:xfrm>
              <a:off x="55421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grpSp>
      <p:grpSp>
        <p:nvGrpSpPr>
          <p:cNvPr id="37" name="Group 36"/>
          <p:cNvGrpSpPr/>
          <p:nvPr/>
        </p:nvGrpSpPr>
        <p:grpSpPr>
          <a:xfrm>
            <a:off x="2971800" y="1352550"/>
            <a:ext cx="4267200" cy="762000"/>
            <a:chOff x="2971800" y="1352550"/>
            <a:chExt cx="4267200" cy="762000"/>
          </a:xfrm>
        </p:grpSpPr>
        <p:sp>
          <p:nvSpPr>
            <p:cNvPr id="351" name="Rectangle 350"/>
            <p:cNvSpPr/>
            <p:nvPr/>
          </p:nvSpPr>
          <p:spPr>
            <a:xfrm>
              <a:off x="2971800" y="1352550"/>
              <a:ext cx="4267200" cy="762000"/>
            </a:xfrm>
            <a:prstGeom prst="rect">
              <a:avLst/>
            </a:prstGeom>
            <a:solidFill>
              <a:srgbClr val="2E8068"/>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352" name="Group 351"/>
            <p:cNvGrpSpPr/>
            <p:nvPr/>
          </p:nvGrpSpPr>
          <p:grpSpPr>
            <a:xfrm>
              <a:off x="2971800" y="1352550"/>
              <a:ext cx="4267200" cy="762000"/>
              <a:chOff x="3200400" y="1352550"/>
              <a:chExt cx="2667000" cy="838200"/>
            </a:xfrm>
          </p:grpSpPr>
          <p:cxnSp>
            <p:nvCxnSpPr>
              <p:cNvPr id="353" name="Straight Connector 352"/>
              <p:cNvCxnSpPr/>
              <p:nvPr/>
            </p:nvCxnSpPr>
            <p:spPr>
              <a:xfrm>
                <a:off x="32004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54" name="Straight Connector 353"/>
              <p:cNvCxnSpPr/>
              <p:nvPr/>
            </p:nvCxnSpPr>
            <p:spPr>
              <a:xfrm>
                <a:off x="32654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55" name="Straight Connector 354"/>
              <p:cNvCxnSpPr/>
              <p:nvPr/>
            </p:nvCxnSpPr>
            <p:spPr>
              <a:xfrm>
                <a:off x="33630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56" name="Straight Connector 355"/>
              <p:cNvCxnSpPr/>
              <p:nvPr/>
            </p:nvCxnSpPr>
            <p:spPr>
              <a:xfrm>
                <a:off x="34931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57" name="Straight Connector 356"/>
              <p:cNvCxnSpPr/>
              <p:nvPr/>
            </p:nvCxnSpPr>
            <p:spPr>
              <a:xfrm>
                <a:off x="36557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58" name="Straight Connector 357"/>
              <p:cNvCxnSpPr/>
              <p:nvPr/>
            </p:nvCxnSpPr>
            <p:spPr>
              <a:xfrm>
                <a:off x="38508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59" name="Straight Connector 358"/>
              <p:cNvCxnSpPr/>
              <p:nvPr/>
            </p:nvCxnSpPr>
            <p:spPr>
              <a:xfrm>
                <a:off x="40785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60" name="Straight Connector 359"/>
              <p:cNvCxnSpPr/>
              <p:nvPr/>
            </p:nvCxnSpPr>
            <p:spPr>
              <a:xfrm>
                <a:off x="43387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61" name="Straight Connector 360"/>
              <p:cNvCxnSpPr/>
              <p:nvPr/>
            </p:nvCxnSpPr>
            <p:spPr>
              <a:xfrm>
                <a:off x="49566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62" name="Straight Connector 361"/>
              <p:cNvCxnSpPr/>
              <p:nvPr/>
            </p:nvCxnSpPr>
            <p:spPr>
              <a:xfrm>
                <a:off x="55746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63" name="Straight Connector 362"/>
              <p:cNvCxnSpPr/>
              <p:nvPr/>
            </p:nvCxnSpPr>
            <p:spPr>
              <a:xfrm>
                <a:off x="32329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64" name="Straight Connector 363"/>
              <p:cNvCxnSpPr/>
              <p:nvPr/>
            </p:nvCxnSpPr>
            <p:spPr>
              <a:xfrm>
                <a:off x="32979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65" name="Straight Connector 364"/>
              <p:cNvCxnSpPr/>
              <p:nvPr/>
            </p:nvCxnSpPr>
            <p:spPr>
              <a:xfrm>
                <a:off x="33955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66" name="Straight Connector 365"/>
              <p:cNvCxnSpPr/>
              <p:nvPr/>
            </p:nvCxnSpPr>
            <p:spPr>
              <a:xfrm>
                <a:off x="35256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67" name="Straight Connector 366"/>
              <p:cNvCxnSpPr/>
              <p:nvPr/>
            </p:nvCxnSpPr>
            <p:spPr>
              <a:xfrm>
                <a:off x="36882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68" name="Straight Connector 367"/>
              <p:cNvCxnSpPr/>
              <p:nvPr/>
            </p:nvCxnSpPr>
            <p:spPr>
              <a:xfrm>
                <a:off x="38834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69" name="Straight Connector 368"/>
              <p:cNvCxnSpPr/>
              <p:nvPr/>
            </p:nvCxnSpPr>
            <p:spPr>
              <a:xfrm>
                <a:off x="41110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70" name="Straight Connector 369"/>
              <p:cNvCxnSpPr/>
              <p:nvPr/>
            </p:nvCxnSpPr>
            <p:spPr>
              <a:xfrm>
                <a:off x="43712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71" name="Straight Connector 370"/>
              <p:cNvCxnSpPr/>
              <p:nvPr/>
            </p:nvCxnSpPr>
            <p:spPr>
              <a:xfrm>
                <a:off x="49892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72" name="Straight Connector 371"/>
              <p:cNvCxnSpPr/>
              <p:nvPr/>
            </p:nvCxnSpPr>
            <p:spPr>
              <a:xfrm>
                <a:off x="56071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73" name="Straight Connector 372"/>
              <p:cNvCxnSpPr/>
              <p:nvPr/>
            </p:nvCxnSpPr>
            <p:spPr>
              <a:xfrm>
                <a:off x="33304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74" name="Straight Connector 373"/>
              <p:cNvCxnSpPr/>
              <p:nvPr/>
            </p:nvCxnSpPr>
            <p:spPr>
              <a:xfrm>
                <a:off x="34280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75" name="Straight Connector 374"/>
              <p:cNvCxnSpPr/>
              <p:nvPr/>
            </p:nvCxnSpPr>
            <p:spPr>
              <a:xfrm>
                <a:off x="35581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76" name="Straight Connector 375"/>
              <p:cNvCxnSpPr/>
              <p:nvPr/>
            </p:nvCxnSpPr>
            <p:spPr>
              <a:xfrm>
                <a:off x="37207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77" name="Straight Connector 376"/>
              <p:cNvCxnSpPr/>
              <p:nvPr/>
            </p:nvCxnSpPr>
            <p:spPr>
              <a:xfrm>
                <a:off x="39159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78" name="Straight Connector 377"/>
              <p:cNvCxnSpPr/>
              <p:nvPr/>
            </p:nvCxnSpPr>
            <p:spPr>
              <a:xfrm>
                <a:off x="41435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79" name="Straight Connector 378"/>
              <p:cNvCxnSpPr/>
              <p:nvPr/>
            </p:nvCxnSpPr>
            <p:spPr>
              <a:xfrm>
                <a:off x="44037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80" name="Straight Connector 379"/>
              <p:cNvCxnSpPr/>
              <p:nvPr/>
            </p:nvCxnSpPr>
            <p:spPr>
              <a:xfrm>
                <a:off x="50217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81" name="Straight Connector 380"/>
              <p:cNvCxnSpPr/>
              <p:nvPr/>
            </p:nvCxnSpPr>
            <p:spPr>
              <a:xfrm>
                <a:off x="56397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82" name="Straight Connector 381"/>
              <p:cNvCxnSpPr/>
              <p:nvPr/>
            </p:nvCxnSpPr>
            <p:spPr>
              <a:xfrm>
                <a:off x="34605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83" name="Straight Connector 382"/>
              <p:cNvCxnSpPr/>
              <p:nvPr/>
            </p:nvCxnSpPr>
            <p:spPr>
              <a:xfrm>
                <a:off x="35906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84" name="Straight Connector 383"/>
              <p:cNvCxnSpPr/>
              <p:nvPr/>
            </p:nvCxnSpPr>
            <p:spPr>
              <a:xfrm>
                <a:off x="37533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85" name="Straight Connector 384"/>
              <p:cNvCxnSpPr/>
              <p:nvPr/>
            </p:nvCxnSpPr>
            <p:spPr>
              <a:xfrm>
                <a:off x="39484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86" name="Straight Connector 385"/>
              <p:cNvCxnSpPr/>
              <p:nvPr/>
            </p:nvCxnSpPr>
            <p:spPr>
              <a:xfrm>
                <a:off x="41761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87" name="Straight Connector 386"/>
              <p:cNvCxnSpPr/>
              <p:nvPr/>
            </p:nvCxnSpPr>
            <p:spPr>
              <a:xfrm>
                <a:off x="44363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88" name="Straight Connector 387"/>
              <p:cNvCxnSpPr/>
              <p:nvPr/>
            </p:nvCxnSpPr>
            <p:spPr>
              <a:xfrm>
                <a:off x="50542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89" name="Straight Connector 388"/>
              <p:cNvCxnSpPr/>
              <p:nvPr/>
            </p:nvCxnSpPr>
            <p:spPr>
              <a:xfrm>
                <a:off x="56722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90" name="Straight Connector 389"/>
              <p:cNvCxnSpPr/>
              <p:nvPr/>
            </p:nvCxnSpPr>
            <p:spPr>
              <a:xfrm>
                <a:off x="36232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91" name="Straight Connector 390"/>
              <p:cNvCxnSpPr/>
              <p:nvPr/>
            </p:nvCxnSpPr>
            <p:spPr>
              <a:xfrm>
                <a:off x="37858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92" name="Straight Connector 391"/>
              <p:cNvCxnSpPr/>
              <p:nvPr/>
            </p:nvCxnSpPr>
            <p:spPr>
              <a:xfrm>
                <a:off x="39809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93" name="Straight Connector 392"/>
              <p:cNvCxnSpPr/>
              <p:nvPr/>
            </p:nvCxnSpPr>
            <p:spPr>
              <a:xfrm>
                <a:off x="42086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94" name="Straight Connector 393"/>
              <p:cNvCxnSpPr/>
              <p:nvPr/>
            </p:nvCxnSpPr>
            <p:spPr>
              <a:xfrm>
                <a:off x="44688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95" name="Straight Connector 394"/>
              <p:cNvCxnSpPr/>
              <p:nvPr/>
            </p:nvCxnSpPr>
            <p:spPr>
              <a:xfrm>
                <a:off x="50867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96" name="Straight Connector 395"/>
              <p:cNvCxnSpPr/>
              <p:nvPr/>
            </p:nvCxnSpPr>
            <p:spPr>
              <a:xfrm>
                <a:off x="57047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97" name="Straight Connector 396"/>
              <p:cNvCxnSpPr/>
              <p:nvPr/>
            </p:nvCxnSpPr>
            <p:spPr>
              <a:xfrm>
                <a:off x="38183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98" name="Straight Connector 397"/>
              <p:cNvCxnSpPr/>
              <p:nvPr/>
            </p:nvCxnSpPr>
            <p:spPr>
              <a:xfrm>
                <a:off x="40135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399" name="Straight Connector 398"/>
              <p:cNvCxnSpPr/>
              <p:nvPr/>
            </p:nvCxnSpPr>
            <p:spPr>
              <a:xfrm>
                <a:off x="42411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00" name="Straight Connector 399"/>
              <p:cNvCxnSpPr/>
              <p:nvPr/>
            </p:nvCxnSpPr>
            <p:spPr>
              <a:xfrm>
                <a:off x="45013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01" name="Straight Connector 400"/>
              <p:cNvCxnSpPr/>
              <p:nvPr/>
            </p:nvCxnSpPr>
            <p:spPr>
              <a:xfrm>
                <a:off x="51193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02" name="Straight Connector 401"/>
              <p:cNvCxnSpPr/>
              <p:nvPr/>
            </p:nvCxnSpPr>
            <p:spPr>
              <a:xfrm>
                <a:off x="57372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03" name="Straight Connector 402"/>
              <p:cNvCxnSpPr/>
              <p:nvPr/>
            </p:nvCxnSpPr>
            <p:spPr>
              <a:xfrm>
                <a:off x="46314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04" name="Straight Connector 403"/>
              <p:cNvCxnSpPr/>
              <p:nvPr/>
            </p:nvCxnSpPr>
            <p:spPr>
              <a:xfrm>
                <a:off x="40460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05" name="Straight Connector 404"/>
              <p:cNvCxnSpPr/>
              <p:nvPr/>
            </p:nvCxnSpPr>
            <p:spPr>
              <a:xfrm>
                <a:off x="42736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06" name="Straight Connector 405"/>
              <p:cNvCxnSpPr/>
              <p:nvPr/>
            </p:nvCxnSpPr>
            <p:spPr>
              <a:xfrm>
                <a:off x="45338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07" name="Straight Connector 406"/>
              <p:cNvCxnSpPr/>
              <p:nvPr/>
            </p:nvCxnSpPr>
            <p:spPr>
              <a:xfrm>
                <a:off x="51518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08" name="Straight Connector 407"/>
              <p:cNvCxnSpPr/>
              <p:nvPr/>
            </p:nvCxnSpPr>
            <p:spPr>
              <a:xfrm>
                <a:off x="57697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09" name="Straight Connector 408"/>
              <p:cNvCxnSpPr/>
              <p:nvPr/>
            </p:nvCxnSpPr>
            <p:spPr>
              <a:xfrm>
                <a:off x="46639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10" name="Straight Connector 409"/>
              <p:cNvCxnSpPr/>
              <p:nvPr/>
            </p:nvCxnSpPr>
            <p:spPr>
              <a:xfrm>
                <a:off x="52819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11" name="Straight Connector 410"/>
              <p:cNvCxnSpPr/>
              <p:nvPr/>
            </p:nvCxnSpPr>
            <p:spPr>
              <a:xfrm>
                <a:off x="43062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12" name="Straight Connector 411"/>
              <p:cNvCxnSpPr/>
              <p:nvPr/>
            </p:nvCxnSpPr>
            <p:spPr>
              <a:xfrm>
                <a:off x="45664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13" name="Straight Connector 412"/>
              <p:cNvCxnSpPr/>
              <p:nvPr/>
            </p:nvCxnSpPr>
            <p:spPr>
              <a:xfrm>
                <a:off x="51843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14" name="Straight Connector 413"/>
              <p:cNvCxnSpPr/>
              <p:nvPr/>
            </p:nvCxnSpPr>
            <p:spPr>
              <a:xfrm>
                <a:off x="58023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15" name="Straight Connector 414"/>
              <p:cNvCxnSpPr/>
              <p:nvPr/>
            </p:nvCxnSpPr>
            <p:spPr>
              <a:xfrm>
                <a:off x="46965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16" name="Straight Connector 415"/>
              <p:cNvCxnSpPr/>
              <p:nvPr/>
            </p:nvCxnSpPr>
            <p:spPr>
              <a:xfrm>
                <a:off x="53144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17" name="Straight Connector 416"/>
              <p:cNvCxnSpPr/>
              <p:nvPr/>
            </p:nvCxnSpPr>
            <p:spPr>
              <a:xfrm>
                <a:off x="45989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18" name="Straight Connector 417"/>
              <p:cNvCxnSpPr/>
              <p:nvPr/>
            </p:nvCxnSpPr>
            <p:spPr>
              <a:xfrm>
                <a:off x="52168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19" name="Straight Connector 418"/>
              <p:cNvCxnSpPr/>
              <p:nvPr/>
            </p:nvCxnSpPr>
            <p:spPr>
              <a:xfrm>
                <a:off x="58348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20" name="Straight Connector 419"/>
              <p:cNvCxnSpPr/>
              <p:nvPr/>
            </p:nvCxnSpPr>
            <p:spPr>
              <a:xfrm>
                <a:off x="47290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21" name="Straight Connector 420"/>
              <p:cNvCxnSpPr/>
              <p:nvPr/>
            </p:nvCxnSpPr>
            <p:spPr>
              <a:xfrm>
                <a:off x="53469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22" name="Straight Connector 421"/>
              <p:cNvCxnSpPr/>
              <p:nvPr/>
            </p:nvCxnSpPr>
            <p:spPr>
              <a:xfrm>
                <a:off x="52494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23" name="Straight Connector 422"/>
              <p:cNvCxnSpPr/>
              <p:nvPr/>
            </p:nvCxnSpPr>
            <p:spPr>
              <a:xfrm>
                <a:off x="58674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24" name="Straight Connector 423"/>
              <p:cNvCxnSpPr/>
              <p:nvPr/>
            </p:nvCxnSpPr>
            <p:spPr>
              <a:xfrm>
                <a:off x="47615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25" name="Straight Connector 424"/>
              <p:cNvCxnSpPr/>
              <p:nvPr/>
            </p:nvCxnSpPr>
            <p:spPr>
              <a:xfrm>
                <a:off x="53795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26" name="Straight Connector 425"/>
              <p:cNvCxnSpPr/>
              <p:nvPr/>
            </p:nvCxnSpPr>
            <p:spPr>
              <a:xfrm>
                <a:off x="47940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27" name="Straight Connector 426"/>
              <p:cNvCxnSpPr/>
              <p:nvPr/>
            </p:nvCxnSpPr>
            <p:spPr>
              <a:xfrm>
                <a:off x="54120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28" name="Straight Connector 427"/>
              <p:cNvCxnSpPr/>
              <p:nvPr/>
            </p:nvCxnSpPr>
            <p:spPr>
              <a:xfrm>
                <a:off x="48266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29" name="Straight Connector 428"/>
              <p:cNvCxnSpPr/>
              <p:nvPr/>
            </p:nvCxnSpPr>
            <p:spPr>
              <a:xfrm>
                <a:off x="54445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30" name="Straight Connector 429"/>
              <p:cNvCxnSpPr/>
              <p:nvPr/>
            </p:nvCxnSpPr>
            <p:spPr>
              <a:xfrm>
                <a:off x="48591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31" name="Straight Connector 430"/>
              <p:cNvCxnSpPr/>
              <p:nvPr/>
            </p:nvCxnSpPr>
            <p:spPr>
              <a:xfrm>
                <a:off x="54770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32" name="Straight Connector 431"/>
              <p:cNvCxnSpPr/>
              <p:nvPr/>
            </p:nvCxnSpPr>
            <p:spPr>
              <a:xfrm>
                <a:off x="48916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33" name="Straight Connector 432"/>
              <p:cNvCxnSpPr/>
              <p:nvPr/>
            </p:nvCxnSpPr>
            <p:spPr>
              <a:xfrm>
                <a:off x="55096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34" name="Straight Connector 433"/>
              <p:cNvCxnSpPr/>
              <p:nvPr/>
            </p:nvCxnSpPr>
            <p:spPr>
              <a:xfrm>
                <a:off x="49241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435" name="Straight Connector 434"/>
              <p:cNvCxnSpPr/>
              <p:nvPr/>
            </p:nvCxnSpPr>
            <p:spPr>
              <a:xfrm>
                <a:off x="55421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grpSp>
      </p:grpSp>
      <p:grpSp>
        <p:nvGrpSpPr>
          <p:cNvPr id="523" name="Group 522"/>
          <p:cNvGrpSpPr/>
          <p:nvPr/>
        </p:nvGrpSpPr>
        <p:grpSpPr>
          <a:xfrm>
            <a:off x="304800" y="2343150"/>
            <a:ext cx="4267200" cy="762000"/>
            <a:chOff x="3200400" y="1352550"/>
            <a:chExt cx="2667000" cy="838200"/>
          </a:xfrm>
        </p:grpSpPr>
        <p:cxnSp>
          <p:nvCxnSpPr>
            <p:cNvPr id="524" name="Straight Connector 523"/>
            <p:cNvCxnSpPr/>
            <p:nvPr/>
          </p:nvCxnSpPr>
          <p:spPr>
            <a:xfrm>
              <a:off x="32004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25" name="Straight Connector 524"/>
            <p:cNvCxnSpPr/>
            <p:nvPr/>
          </p:nvCxnSpPr>
          <p:spPr>
            <a:xfrm>
              <a:off x="32654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26" name="Straight Connector 525"/>
            <p:cNvCxnSpPr/>
            <p:nvPr/>
          </p:nvCxnSpPr>
          <p:spPr>
            <a:xfrm>
              <a:off x="33630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27" name="Straight Connector 526"/>
            <p:cNvCxnSpPr/>
            <p:nvPr/>
          </p:nvCxnSpPr>
          <p:spPr>
            <a:xfrm>
              <a:off x="34931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28" name="Straight Connector 527"/>
            <p:cNvCxnSpPr/>
            <p:nvPr/>
          </p:nvCxnSpPr>
          <p:spPr>
            <a:xfrm>
              <a:off x="36557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29" name="Straight Connector 528"/>
            <p:cNvCxnSpPr/>
            <p:nvPr/>
          </p:nvCxnSpPr>
          <p:spPr>
            <a:xfrm>
              <a:off x="38508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30" name="Straight Connector 529"/>
            <p:cNvCxnSpPr/>
            <p:nvPr/>
          </p:nvCxnSpPr>
          <p:spPr>
            <a:xfrm>
              <a:off x="40785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31" name="Straight Connector 530"/>
            <p:cNvCxnSpPr/>
            <p:nvPr/>
          </p:nvCxnSpPr>
          <p:spPr>
            <a:xfrm>
              <a:off x="43387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32" name="Straight Connector 531"/>
            <p:cNvCxnSpPr/>
            <p:nvPr/>
          </p:nvCxnSpPr>
          <p:spPr>
            <a:xfrm>
              <a:off x="49566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33" name="Straight Connector 532"/>
            <p:cNvCxnSpPr/>
            <p:nvPr/>
          </p:nvCxnSpPr>
          <p:spPr>
            <a:xfrm>
              <a:off x="55746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34" name="Straight Connector 533"/>
            <p:cNvCxnSpPr/>
            <p:nvPr/>
          </p:nvCxnSpPr>
          <p:spPr>
            <a:xfrm>
              <a:off x="32329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35" name="Straight Connector 534"/>
            <p:cNvCxnSpPr/>
            <p:nvPr/>
          </p:nvCxnSpPr>
          <p:spPr>
            <a:xfrm>
              <a:off x="32979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36" name="Straight Connector 535"/>
            <p:cNvCxnSpPr/>
            <p:nvPr/>
          </p:nvCxnSpPr>
          <p:spPr>
            <a:xfrm>
              <a:off x="33955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37" name="Straight Connector 536"/>
            <p:cNvCxnSpPr/>
            <p:nvPr/>
          </p:nvCxnSpPr>
          <p:spPr>
            <a:xfrm>
              <a:off x="35256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38" name="Straight Connector 537"/>
            <p:cNvCxnSpPr/>
            <p:nvPr/>
          </p:nvCxnSpPr>
          <p:spPr>
            <a:xfrm>
              <a:off x="36882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39" name="Straight Connector 538"/>
            <p:cNvCxnSpPr/>
            <p:nvPr/>
          </p:nvCxnSpPr>
          <p:spPr>
            <a:xfrm>
              <a:off x="38834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40" name="Straight Connector 539"/>
            <p:cNvCxnSpPr/>
            <p:nvPr/>
          </p:nvCxnSpPr>
          <p:spPr>
            <a:xfrm>
              <a:off x="41110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41" name="Straight Connector 540"/>
            <p:cNvCxnSpPr/>
            <p:nvPr/>
          </p:nvCxnSpPr>
          <p:spPr>
            <a:xfrm>
              <a:off x="43712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42" name="Straight Connector 541"/>
            <p:cNvCxnSpPr/>
            <p:nvPr/>
          </p:nvCxnSpPr>
          <p:spPr>
            <a:xfrm>
              <a:off x="49892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43" name="Straight Connector 542"/>
            <p:cNvCxnSpPr/>
            <p:nvPr/>
          </p:nvCxnSpPr>
          <p:spPr>
            <a:xfrm>
              <a:off x="56071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44" name="Straight Connector 543"/>
            <p:cNvCxnSpPr/>
            <p:nvPr/>
          </p:nvCxnSpPr>
          <p:spPr>
            <a:xfrm>
              <a:off x="33304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45" name="Straight Connector 544"/>
            <p:cNvCxnSpPr/>
            <p:nvPr/>
          </p:nvCxnSpPr>
          <p:spPr>
            <a:xfrm>
              <a:off x="34280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46" name="Straight Connector 545"/>
            <p:cNvCxnSpPr/>
            <p:nvPr/>
          </p:nvCxnSpPr>
          <p:spPr>
            <a:xfrm>
              <a:off x="35581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47" name="Straight Connector 546"/>
            <p:cNvCxnSpPr/>
            <p:nvPr/>
          </p:nvCxnSpPr>
          <p:spPr>
            <a:xfrm>
              <a:off x="37207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48" name="Straight Connector 547"/>
            <p:cNvCxnSpPr/>
            <p:nvPr/>
          </p:nvCxnSpPr>
          <p:spPr>
            <a:xfrm>
              <a:off x="39159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49" name="Straight Connector 548"/>
            <p:cNvCxnSpPr/>
            <p:nvPr/>
          </p:nvCxnSpPr>
          <p:spPr>
            <a:xfrm>
              <a:off x="41435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50" name="Straight Connector 549"/>
            <p:cNvCxnSpPr/>
            <p:nvPr/>
          </p:nvCxnSpPr>
          <p:spPr>
            <a:xfrm>
              <a:off x="44037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51" name="Straight Connector 550"/>
            <p:cNvCxnSpPr/>
            <p:nvPr/>
          </p:nvCxnSpPr>
          <p:spPr>
            <a:xfrm>
              <a:off x="50217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52" name="Straight Connector 551"/>
            <p:cNvCxnSpPr/>
            <p:nvPr/>
          </p:nvCxnSpPr>
          <p:spPr>
            <a:xfrm>
              <a:off x="56397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53" name="Straight Connector 552"/>
            <p:cNvCxnSpPr/>
            <p:nvPr/>
          </p:nvCxnSpPr>
          <p:spPr>
            <a:xfrm>
              <a:off x="34605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54" name="Straight Connector 553"/>
            <p:cNvCxnSpPr/>
            <p:nvPr/>
          </p:nvCxnSpPr>
          <p:spPr>
            <a:xfrm>
              <a:off x="35906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55" name="Straight Connector 554"/>
            <p:cNvCxnSpPr/>
            <p:nvPr/>
          </p:nvCxnSpPr>
          <p:spPr>
            <a:xfrm>
              <a:off x="37533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56" name="Straight Connector 555"/>
            <p:cNvCxnSpPr/>
            <p:nvPr/>
          </p:nvCxnSpPr>
          <p:spPr>
            <a:xfrm>
              <a:off x="39484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57" name="Straight Connector 556"/>
            <p:cNvCxnSpPr/>
            <p:nvPr/>
          </p:nvCxnSpPr>
          <p:spPr>
            <a:xfrm>
              <a:off x="41761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58" name="Straight Connector 557"/>
            <p:cNvCxnSpPr/>
            <p:nvPr/>
          </p:nvCxnSpPr>
          <p:spPr>
            <a:xfrm>
              <a:off x="44363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59" name="Straight Connector 558"/>
            <p:cNvCxnSpPr/>
            <p:nvPr/>
          </p:nvCxnSpPr>
          <p:spPr>
            <a:xfrm>
              <a:off x="50542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60" name="Straight Connector 559"/>
            <p:cNvCxnSpPr/>
            <p:nvPr/>
          </p:nvCxnSpPr>
          <p:spPr>
            <a:xfrm>
              <a:off x="56722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61" name="Straight Connector 560"/>
            <p:cNvCxnSpPr/>
            <p:nvPr/>
          </p:nvCxnSpPr>
          <p:spPr>
            <a:xfrm>
              <a:off x="36232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62" name="Straight Connector 561"/>
            <p:cNvCxnSpPr/>
            <p:nvPr/>
          </p:nvCxnSpPr>
          <p:spPr>
            <a:xfrm>
              <a:off x="37858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63" name="Straight Connector 562"/>
            <p:cNvCxnSpPr/>
            <p:nvPr/>
          </p:nvCxnSpPr>
          <p:spPr>
            <a:xfrm>
              <a:off x="39809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64" name="Straight Connector 563"/>
            <p:cNvCxnSpPr/>
            <p:nvPr/>
          </p:nvCxnSpPr>
          <p:spPr>
            <a:xfrm>
              <a:off x="42086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65" name="Straight Connector 564"/>
            <p:cNvCxnSpPr/>
            <p:nvPr/>
          </p:nvCxnSpPr>
          <p:spPr>
            <a:xfrm>
              <a:off x="44688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66" name="Straight Connector 565"/>
            <p:cNvCxnSpPr/>
            <p:nvPr/>
          </p:nvCxnSpPr>
          <p:spPr>
            <a:xfrm>
              <a:off x="50867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67" name="Straight Connector 566"/>
            <p:cNvCxnSpPr/>
            <p:nvPr/>
          </p:nvCxnSpPr>
          <p:spPr>
            <a:xfrm>
              <a:off x="57047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68" name="Straight Connector 567"/>
            <p:cNvCxnSpPr/>
            <p:nvPr/>
          </p:nvCxnSpPr>
          <p:spPr>
            <a:xfrm>
              <a:off x="38183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69" name="Straight Connector 568"/>
            <p:cNvCxnSpPr/>
            <p:nvPr/>
          </p:nvCxnSpPr>
          <p:spPr>
            <a:xfrm>
              <a:off x="40135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70" name="Straight Connector 569"/>
            <p:cNvCxnSpPr/>
            <p:nvPr/>
          </p:nvCxnSpPr>
          <p:spPr>
            <a:xfrm>
              <a:off x="42411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71" name="Straight Connector 570"/>
            <p:cNvCxnSpPr/>
            <p:nvPr/>
          </p:nvCxnSpPr>
          <p:spPr>
            <a:xfrm>
              <a:off x="45013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72" name="Straight Connector 571"/>
            <p:cNvCxnSpPr/>
            <p:nvPr/>
          </p:nvCxnSpPr>
          <p:spPr>
            <a:xfrm>
              <a:off x="51193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73" name="Straight Connector 572"/>
            <p:cNvCxnSpPr/>
            <p:nvPr/>
          </p:nvCxnSpPr>
          <p:spPr>
            <a:xfrm>
              <a:off x="57372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74" name="Straight Connector 573"/>
            <p:cNvCxnSpPr/>
            <p:nvPr/>
          </p:nvCxnSpPr>
          <p:spPr>
            <a:xfrm>
              <a:off x="46314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75" name="Straight Connector 574"/>
            <p:cNvCxnSpPr/>
            <p:nvPr/>
          </p:nvCxnSpPr>
          <p:spPr>
            <a:xfrm>
              <a:off x="40460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76" name="Straight Connector 575"/>
            <p:cNvCxnSpPr/>
            <p:nvPr/>
          </p:nvCxnSpPr>
          <p:spPr>
            <a:xfrm>
              <a:off x="42736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77" name="Straight Connector 576"/>
            <p:cNvCxnSpPr/>
            <p:nvPr/>
          </p:nvCxnSpPr>
          <p:spPr>
            <a:xfrm>
              <a:off x="45338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78" name="Straight Connector 577"/>
            <p:cNvCxnSpPr/>
            <p:nvPr/>
          </p:nvCxnSpPr>
          <p:spPr>
            <a:xfrm>
              <a:off x="51518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79" name="Straight Connector 578"/>
            <p:cNvCxnSpPr/>
            <p:nvPr/>
          </p:nvCxnSpPr>
          <p:spPr>
            <a:xfrm>
              <a:off x="57697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80" name="Straight Connector 579"/>
            <p:cNvCxnSpPr/>
            <p:nvPr/>
          </p:nvCxnSpPr>
          <p:spPr>
            <a:xfrm>
              <a:off x="46639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81" name="Straight Connector 580"/>
            <p:cNvCxnSpPr/>
            <p:nvPr/>
          </p:nvCxnSpPr>
          <p:spPr>
            <a:xfrm>
              <a:off x="52819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82" name="Straight Connector 581"/>
            <p:cNvCxnSpPr/>
            <p:nvPr/>
          </p:nvCxnSpPr>
          <p:spPr>
            <a:xfrm>
              <a:off x="43062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83" name="Straight Connector 582"/>
            <p:cNvCxnSpPr/>
            <p:nvPr/>
          </p:nvCxnSpPr>
          <p:spPr>
            <a:xfrm>
              <a:off x="45664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84" name="Straight Connector 583"/>
            <p:cNvCxnSpPr/>
            <p:nvPr/>
          </p:nvCxnSpPr>
          <p:spPr>
            <a:xfrm>
              <a:off x="51843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85" name="Straight Connector 584"/>
            <p:cNvCxnSpPr/>
            <p:nvPr/>
          </p:nvCxnSpPr>
          <p:spPr>
            <a:xfrm>
              <a:off x="58023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86" name="Straight Connector 585"/>
            <p:cNvCxnSpPr/>
            <p:nvPr/>
          </p:nvCxnSpPr>
          <p:spPr>
            <a:xfrm>
              <a:off x="46965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87" name="Straight Connector 586"/>
            <p:cNvCxnSpPr/>
            <p:nvPr/>
          </p:nvCxnSpPr>
          <p:spPr>
            <a:xfrm>
              <a:off x="53144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88" name="Straight Connector 587"/>
            <p:cNvCxnSpPr/>
            <p:nvPr/>
          </p:nvCxnSpPr>
          <p:spPr>
            <a:xfrm>
              <a:off x="45989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89" name="Straight Connector 588"/>
            <p:cNvCxnSpPr/>
            <p:nvPr/>
          </p:nvCxnSpPr>
          <p:spPr>
            <a:xfrm>
              <a:off x="52168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90" name="Straight Connector 589"/>
            <p:cNvCxnSpPr/>
            <p:nvPr/>
          </p:nvCxnSpPr>
          <p:spPr>
            <a:xfrm>
              <a:off x="58348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91" name="Straight Connector 590"/>
            <p:cNvCxnSpPr/>
            <p:nvPr/>
          </p:nvCxnSpPr>
          <p:spPr>
            <a:xfrm>
              <a:off x="47290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92" name="Straight Connector 591"/>
            <p:cNvCxnSpPr/>
            <p:nvPr/>
          </p:nvCxnSpPr>
          <p:spPr>
            <a:xfrm>
              <a:off x="53469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93" name="Straight Connector 592"/>
            <p:cNvCxnSpPr/>
            <p:nvPr/>
          </p:nvCxnSpPr>
          <p:spPr>
            <a:xfrm>
              <a:off x="52494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94" name="Straight Connector 593"/>
            <p:cNvCxnSpPr/>
            <p:nvPr/>
          </p:nvCxnSpPr>
          <p:spPr>
            <a:xfrm>
              <a:off x="58674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95" name="Straight Connector 594"/>
            <p:cNvCxnSpPr/>
            <p:nvPr/>
          </p:nvCxnSpPr>
          <p:spPr>
            <a:xfrm>
              <a:off x="47615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96" name="Straight Connector 595"/>
            <p:cNvCxnSpPr/>
            <p:nvPr/>
          </p:nvCxnSpPr>
          <p:spPr>
            <a:xfrm>
              <a:off x="53795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97" name="Straight Connector 596"/>
            <p:cNvCxnSpPr/>
            <p:nvPr/>
          </p:nvCxnSpPr>
          <p:spPr>
            <a:xfrm>
              <a:off x="47940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98" name="Straight Connector 597"/>
            <p:cNvCxnSpPr/>
            <p:nvPr/>
          </p:nvCxnSpPr>
          <p:spPr>
            <a:xfrm>
              <a:off x="54120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599" name="Straight Connector 598"/>
            <p:cNvCxnSpPr/>
            <p:nvPr/>
          </p:nvCxnSpPr>
          <p:spPr>
            <a:xfrm>
              <a:off x="48266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00" name="Straight Connector 599"/>
            <p:cNvCxnSpPr/>
            <p:nvPr/>
          </p:nvCxnSpPr>
          <p:spPr>
            <a:xfrm>
              <a:off x="54445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01" name="Straight Connector 600"/>
            <p:cNvCxnSpPr/>
            <p:nvPr/>
          </p:nvCxnSpPr>
          <p:spPr>
            <a:xfrm>
              <a:off x="48591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02" name="Straight Connector 601"/>
            <p:cNvCxnSpPr/>
            <p:nvPr/>
          </p:nvCxnSpPr>
          <p:spPr>
            <a:xfrm>
              <a:off x="54770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03" name="Straight Connector 602"/>
            <p:cNvCxnSpPr/>
            <p:nvPr/>
          </p:nvCxnSpPr>
          <p:spPr>
            <a:xfrm>
              <a:off x="48916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04" name="Straight Connector 603"/>
            <p:cNvCxnSpPr/>
            <p:nvPr/>
          </p:nvCxnSpPr>
          <p:spPr>
            <a:xfrm>
              <a:off x="55096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05" name="Straight Connector 604"/>
            <p:cNvCxnSpPr/>
            <p:nvPr/>
          </p:nvCxnSpPr>
          <p:spPr>
            <a:xfrm>
              <a:off x="49241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06" name="Straight Connector 605"/>
            <p:cNvCxnSpPr/>
            <p:nvPr/>
          </p:nvCxnSpPr>
          <p:spPr>
            <a:xfrm>
              <a:off x="55421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4388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66750"/>
            <a:ext cx="7772400" cy="1371600"/>
          </a:xfrm>
        </p:spPr>
        <p:txBody>
          <a:bodyPr>
            <a:noAutofit/>
          </a:bodyPr>
          <a:lstStyle/>
          <a:p>
            <a:r>
              <a:rPr lang="en-US" sz="1600" cap="none" dirty="0"/>
              <a:t>Unsurprisingly, the team did not achieve 10x productivity. In fact, we found our productivity to be almost the same as it was before…Your mileage may vary, but as far as we’re concerned it’s a resounding </a:t>
            </a:r>
            <a:r>
              <a:rPr lang="en-US" sz="2400" cap="none" dirty="0">
                <a:solidFill>
                  <a:schemeClr val="accent1"/>
                </a:solidFill>
              </a:rPr>
              <a:t>NO</a:t>
            </a:r>
            <a:r>
              <a:rPr lang="en-US" sz="1600" cap="none" dirty="0"/>
              <a:t>.</a:t>
            </a:r>
            <a:br>
              <a:rPr lang="en-US" sz="1600" cap="none" dirty="0"/>
            </a:br>
            <a:br>
              <a:rPr lang="en-US" sz="1600" cap="none" dirty="0"/>
            </a:br>
            <a:endParaRPr lang="en-US" sz="1600" cap="none" dirty="0"/>
          </a:p>
        </p:txBody>
      </p:sp>
      <p:sp>
        <p:nvSpPr>
          <p:cNvPr id="3" name="Rectangle 2"/>
          <p:cNvSpPr/>
          <p:nvPr/>
        </p:nvSpPr>
        <p:spPr>
          <a:xfrm>
            <a:off x="0" y="4781550"/>
            <a:ext cx="8683771" cy="307777"/>
          </a:xfrm>
          <a:prstGeom prst="rect">
            <a:avLst/>
          </a:prstGeom>
        </p:spPr>
        <p:txBody>
          <a:bodyPr wrap="square">
            <a:spAutoFit/>
          </a:bodyPr>
          <a:lstStyle/>
          <a:p>
            <a:r>
              <a:rPr lang="en-US" sz="1400" dirty="0"/>
              <a:t>http://</a:t>
            </a:r>
            <a:r>
              <a:rPr lang="en-US" sz="1400" dirty="0" err="1"/>
              <a:t>engineering.appfolio.com</a:t>
            </a:r>
            <a:r>
              <a:rPr lang="en-US" sz="1400" dirty="0"/>
              <a:t>/</a:t>
            </a:r>
            <a:r>
              <a:rPr lang="en-US" sz="1400" dirty="0" err="1"/>
              <a:t>appfolio</a:t>
            </a:r>
            <a:r>
              <a:rPr lang="en-US" sz="1400" dirty="0"/>
              <a:t>-engineering/2014/03/17/my-experience-with-mob-programming</a:t>
            </a:r>
          </a:p>
        </p:txBody>
      </p:sp>
      <p:sp>
        <p:nvSpPr>
          <p:cNvPr id="4" name="Rectangle 3"/>
          <p:cNvSpPr/>
          <p:nvPr/>
        </p:nvSpPr>
        <p:spPr>
          <a:xfrm>
            <a:off x="685800" y="133350"/>
            <a:ext cx="7543800" cy="461665"/>
          </a:xfrm>
          <a:prstGeom prst="rect">
            <a:avLst/>
          </a:prstGeom>
        </p:spPr>
        <p:txBody>
          <a:bodyPr wrap="square">
            <a:spAutoFit/>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latin typeface="+mj-lt"/>
                <a:ea typeface="+mj-ea"/>
                <a:cs typeface="+mj-cs"/>
              </a:rPr>
              <a:t>My Experience With </a:t>
            </a:r>
            <a:r>
              <a:rPr lang="en-US" sz="2400" b="1" dirty="0" err="1">
                <a:solidFill>
                  <a:schemeClr val="tx1">
                    <a:lumMod val="60000"/>
                    <a:lumOff val="40000"/>
                  </a:schemeClr>
                </a:solidFill>
                <a:effectLst>
                  <a:outerShdw blurRad="38100" dist="38100" dir="2700000" algn="tl">
                    <a:srgbClr val="000000">
                      <a:alpha val="43137"/>
                    </a:srgbClr>
                  </a:outerShdw>
                </a:effectLst>
                <a:latin typeface="+mj-lt"/>
                <a:ea typeface="+mj-ea"/>
                <a:cs typeface="+mj-cs"/>
              </a:rPr>
              <a:t>MobProgramming</a:t>
            </a:r>
            <a:endParaRPr lang="en-US" sz="2400" b="1" dirty="0">
              <a:solidFill>
                <a:schemeClr val="tx1">
                  <a:lumMod val="60000"/>
                  <a:lumOff val="40000"/>
                </a:schemeClr>
              </a:solidFill>
              <a:effectLst>
                <a:outerShdw blurRad="38100" dist="38100" dir="2700000" algn="tl">
                  <a:srgbClr val="000000">
                    <a:alpha val="43137"/>
                  </a:srgbClr>
                </a:outerShdw>
              </a:effectLst>
              <a:latin typeface="+mj-lt"/>
              <a:ea typeface="+mj-ea"/>
              <a:cs typeface="+mj-cs"/>
            </a:endParaRPr>
          </a:p>
        </p:txBody>
      </p:sp>
      <p:sp>
        <p:nvSpPr>
          <p:cNvPr id="6" name="Title 1"/>
          <p:cNvSpPr txBox="1">
            <a:spLocks/>
          </p:cNvSpPr>
          <p:nvPr/>
        </p:nvSpPr>
        <p:spPr>
          <a:xfrm>
            <a:off x="609600" y="2038350"/>
            <a:ext cx="7772400" cy="2057400"/>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accent2"/>
                </a:solidFill>
                <a:effectLst>
                  <a:outerShdw blurRad="38100" dist="38100" dir="2700000" algn="tl">
                    <a:srgbClr val="000000">
                      <a:alpha val="43137"/>
                    </a:srgbClr>
                  </a:outerShdw>
                </a:effectLst>
                <a:latin typeface="+mj-lt"/>
                <a:ea typeface="+mj-ea"/>
                <a:cs typeface="+mj-cs"/>
              </a:defRPr>
            </a:lvl1pPr>
          </a:lstStyle>
          <a:p>
            <a:r>
              <a:rPr lang="en-US" sz="1600" cap="none" dirty="0"/>
              <a:t>Is the product higher quality? Is there better test coverage? Is the code idiomatic and does it follow best practices? Are the chances of a bug crawling into the product minimized? From our experience this is the most emphatic </a:t>
            </a:r>
            <a:r>
              <a:rPr lang="en-US" sz="2400" cap="none" dirty="0">
                <a:solidFill>
                  <a:srgbClr val="2E8068"/>
                </a:solidFill>
              </a:rPr>
              <a:t>YES</a:t>
            </a:r>
            <a:r>
              <a:rPr lang="en-US" sz="1600" cap="none" dirty="0"/>
              <a:t> of all the concerns listed above. Not only does having everyone together increase accountability and awareness, but mistakes that may be made by more junior developers are more likely to be caught. Furthermore, when our QA engineer was in the mob, he gained a much better sense of how to go about testing the feature as thoroughly as possible.</a:t>
            </a:r>
          </a:p>
        </p:txBody>
      </p:sp>
    </p:spTree>
    <p:extLst>
      <p:ext uri="{BB962C8B-B14F-4D97-AF65-F5344CB8AC3E}">
        <p14:creationId xmlns:p14="http://schemas.microsoft.com/office/powerpoint/2010/main" val="195664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p:spPr>
        <p:txBody>
          <a:bodyPr anchor="ctr">
            <a:noAutofit/>
          </a:bodyPr>
          <a:lstStyle/>
          <a:p>
            <a:pPr algn="ctr"/>
            <a:r>
              <a:rPr lang="en-US" sz="8000" dirty="0"/>
              <a:t>Infinite TASKS</a:t>
            </a:r>
            <a:endParaRPr lang="en-US" dirty="0"/>
          </a:p>
        </p:txBody>
      </p:sp>
    </p:spTree>
    <p:extLst>
      <p:ext uri="{BB962C8B-B14F-4D97-AF65-F5344CB8AC3E}">
        <p14:creationId xmlns:p14="http://schemas.microsoft.com/office/powerpoint/2010/main" val="1401835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219200" y="1504950"/>
            <a:ext cx="6705600" cy="2209800"/>
          </a:xfrm>
          <a:prstGeom prst="rect">
            <a:avLst/>
          </a:prstGeom>
          <a:ln w="28575" cmpd="sng">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Rectangle 2"/>
          <p:cNvSpPr/>
          <p:nvPr/>
        </p:nvSpPr>
        <p:spPr>
          <a:xfrm>
            <a:off x="4572000" y="1504950"/>
            <a:ext cx="3352800" cy="2209800"/>
          </a:xfrm>
          <a:prstGeom prst="rect">
            <a:avLst/>
          </a:prstGeom>
          <a:ln w="28575" cmpd="sng">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Rectangle 4"/>
          <p:cNvSpPr/>
          <p:nvPr/>
        </p:nvSpPr>
        <p:spPr>
          <a:xfrm>
            <a:off x="6248400" y="1504950"/>
            <a:ext cx="1676400" cy="2209800"/>
          </a:xfrm>
          <a:prstGeom prst="rect">
            <a:avLst/>
          </a:prstGeom>
          <a:ln w="28575" cmpd="sng">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 name="Rectangle 5"/>
          <p:cNvSpPr/>
          <p:nvPr/>
        </p:nvSpPr>
        <p:spPr>
          <a:xfrm>
            <a:off x="7086600" y="1504950"/>
            <a:ext cx="838200" cy="2209800"/>
          </a:xfrm>
          <a:prstGeom prst="rect">
            <a:avLst/>
          </a:prstGeom>
          <a:ln w="28575" cmpd="sng">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Rectangle 6"/>
          <p:cNvSpPr/>
          <p:nvPr/>
        </p:nvSpPr>
        <p:spPr>
          <a:xfrm>
            <a:off x="7543800" y="1504950"/>
            <a:ext cx="381000" cy="2209800"/>
          </a:xfrm>
          <a:prstGeom prst="rect">
            <a:avLst/>
          </a:prstGeom>
          <a:ln w="28575" cmpd="sng">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Rectangle 7"/>
          <p:cNvSpPr/>
          <p:nvPr/>
        </p:nvSpPr>
        <p:spPr>
          <a:xfrm>
            <a:off x="7792238" y="1504950"/>
            <a:ext cx="188925" cy="2209800"/>
          </a:xfrm>
          <a:prstGeom prst="rect">
            <a:avLst/>
          </a:prstGeom>
          <a:ln w="28575" cmpd="sng">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2819400" y="3943350"/>
            <a:ext cx="301660" cy="369332"/>
          </a:xfrm>
          <a:prstGeom prst="rect">
            <a:avLst/>
          </a:prstGeom>
          <a:noFill/>
        </p:spPr>
        <p:txBody>
          <a:bodyPr wrap="none" rtlCol="0">
            <a:spAutoFit/>
          </a:bodyPr>
          <a:lstStyle/>
          <a:p>
            <a:r>
              <a:rPr lang="en-US" b="1" dirty="0">
                <a:solidFill>
                  <a:srgbClr val="2F6EC3"/>
                </a:solidFill>
              </a:rPr>
              <a:t>1</a:t>
            </a:r>
          </a:p>
        </p:txBody>
      </p:sp>
      <p:sp>
        <p:nvSpPr>
          <p:cNvPr id="10" name="TextBox 9"/>
          <p:cNvSpPr txBox="1"/>
          <p:nvPr/>
        </p:nvSpPr>
        <p:spPr>
          <a:xfrm>
            <a:off x="5181600" y="3943350"/>
            <a:ext cx="301660" cy="369332"/>
          </a:xfrm>
          <a:prstGeom prst="rect">
            <a:avLst/>
          </a:prstGeom>
          <a:noFill/>
        </p:spPr>
        <p:txBody>
          <a:bodyPr wrap="none" rtlCol="0">
            <a:spAutoFit/>
          </a:bodyPr>
          <a:lstStyle/>
          <a:p>
            <a:r>
              <a:rPr lang="en-US" b="1" dirty="0">
                <a:solidFill>
                  <a:srgbClr val="2F6EC3"/>
                </a:solidFill>
              </a:rPr>
              <a:t>2</a:t>
            </a:r>
          </a:p>
        </p:txBody>
      </p:sp>
      <p:sp>
        <p:nvSpPr>
          <p:cNvPr id="11" name="TextBox 10"/>
          <p:cNvSpPr txBox="1"/>
          <p:nvPr/>
        </p:nvSpPr>
        <p:spPr>
          <a:xfrm>
            <a:off x="6553200" y="3943350"/>
            <a:ext cx="301660" cy="369332"/>
          </a:xfrm>
          <a:prstGeom prst="rect">
            <a:avLst/>
          </a:prstGeom>
          <a:noFill/>
        </p:spPr>
        <p:txBody>
          <a:bodyPr wrap="none" rtlCol="0">
            <a:spAutoFit/>
          </a:bodyPr>
          <a:lstStyle/>
          <a:p>
            <a:r>
              <a:rPr lang="en-US" b="1" dirty="0">
                <a:solidFill>
                  <a:srgbClr val="2F6EC3"/>
                </a:solidFill>
              </a:rPr>
              <a:t>3</a:t>
            </a:r>
          </a:p>
        </p:txBody>
      </p:sp>
      <p:sp>
        <p:nvSpPr>
          <p:cNvPr id="12" name="TextBox 11"/>
          <p:cNvSpPr txBox="1"/>
          <p:nvPr/>
        </p:nvSpPr>
        <p:spPr>
          <a:xfrm>
            <a:off x="7162800" y="3943350"/>
            <a:ext cx="301660" cy="369332"/>
          </a:xfrm>
          <a:prstGeom prst="rect">
            <a:avLst/>
          </a:prstGeom>
          <a:noFill/>
        </p:spPr>
        <p:txBody>
          <a:bodyPr wrap="none" rtlCol="0">
            <a:spAutoFit/>
          </a:bodyPr>
          <a:lstStyle/>
          <a:p>
            <a:r>
              <a:rPr lang="en-US" b="1" dirty="0">
                <a:solidFill>
                  <a:srgbClr val="2F6EC3"/>
                </a:solidFill>
              </a:rPr>
              <a:t>4</a:t>
            </a:r>
          </a:p>
        </p:txBody>
      </p:sp>
      <p:sp>
        <p:nvSpPr>
          <p:cNvPr id="13" name="TextBox 12"/>
          <p:cNvSpPr txBox="1"/>
          <p:nvPr/>
        </p:nvSpPr>
        <p:spPr>
          <a:xfrm>
            <a:off x="7543800" y="3943350"/>
            <a:ext cx="301660" cy="369332"/>
          </a:xfrm>
          <a:prstGeom prst="rect">
            <a:avLst/>
          </a:prstGeom>
          <a:noFill/>
        </p:spPr>
        <p:txBody>
          <a:bodyPr wrap="none" rtlCol="0">
            <a:spAutoFit/>
          </a:bodyPr>
          <a:lstStyle/>
          <a:p>
            <a:r>
              <a:rPr lang="en-US" b="1" dirty="0">
                <a:solidFill>
                  <a:srgbClr val="2F6EC3"/>
                </a:solidFill>
              </a:rPr>
              <a:t>5</a:t>
            </a:r>
          </a:p>
        </p:txBody>
      </p:sp>
      <p:sp>
        <p:nvSpPr>
          <p:cNvPr id="14" name="TextBox 13"/>
          <p:cNvSpPr txBox="1"/>
          <p:nvPr/>
        </p:nvSpPr>
        <p:spPr>
          <a:xfrm>
            <a:off x="7761660" y="3943350"/>
            <a:ext cx="301660" cy="369332"/>
          </a:xfrm>
          <a:prstGeom prst="rect">
            <a:avLst/>
          </a:prstGeom>
          <a:noFill/>
        </p:spPr>
        <p:txBody>
          <a:bodyPr wrap="none" rtlCol="0">
            <a:spAutoFit/>
          </a:bodyPr>
          <a:lstStyle/>
          <a:p>
            <a:r>
              <a:rPr lang="en-US" b="1" dirty="0">
                <a:solidFill>
                  <a:srgbClr val="2F6EC3"/>
                </a:solidFill>
              </a:rPr>
              <a:t>6</a:t>
            </a:r>
          </a:p>
        </p:txBody>
      </p:sp>
    </p:spTree>
    <p:extLst>
      <p:ext uri="{BB962C8B-B14F-4D97-AF65-F5344CB8AC3E}">
        <p14:creationId xmlns:p14="http://schemas.microsoft.com/office/powerpoint/2010/main" val="479154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p:spPr>
        <p:txBody>
          <a:bodyPr anchor="ctr">
            <a:noAutofit/>
          </a:bodyPr>
          <a:lstStyle/>
          <a:p>
            <a:pPr algn="ctr"/>
            <a:r>
              <a:rPr lang="en-US" sz="8000" dirty="0"/>
              <a:t>SUPER TASKS</a:t>
            </a:r>
            <a:endParaRPr lang="en-US" dirty="0"/>
          </a:p>
        </p:txBody>
      </p:sp>
    </p:spTree>
    <p:extLst>
      <p:ext uri="{BB962C8B-B14F-4D97-AF65-F5344CB8AC3E}">
        <p14:creationId xmlns:p14="http://schemas.microsoft.com/office/powerpoint/2010/main" val="2430743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219200" y="1504950"/>
            <a:ext cx="6705600" cy="2209800"/>
          </a:xfrm>
          <a:prstGeom prst="rect">
            <a:avLst/>
          </a:prstGeom>
          <a:ln w="28575" cmpd="sng">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Rectangle 2"/>
          <p:cNvSpPr/>
          <p:nvPr/>
        </p:nvSpPr>
        <p:spPr>
          <a:xfrm>
            <a:off x="4572000" y="1504950"/>
            <a:ext cx="3352800" cy="2209800"/>
          </a:xfrm>
          <a:prstGeom prst="rect">
            <a:avLst/>
          </a:prstGeom>
          <a:ln w="28575" cmpd="sng">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 name="Rectangle 4"/>
          <p:cNvSpPr/>
          <p:nvPr/>
        </p:nvSpPr>
        <p:spPr>
          <a:xfrm>
            <a:off x="6248400" y="1504950"/>
            <a:ext cx="1676400" cy="2209800"/>
          </a:xfrm>
          <a:prstGeom prst="rect">
            <a:avLst/>
          </a:prstGeom>
          <a:ln w="28575" cmpd="sng">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 name="Rectangle 5"/>
          <p:cNvSpPr/>
          <p:nvPr/>
        </p:nvSpPr>
        <p:spPr>
          <a:xfrm>
            <a:off x="7086600" y="1504950"/>
            <a:ext cx="838200" cy="2209800"/>
          </a:xfrm>
          <a:prstGeom prst="rect">
            <a:avLst/>
          </a:prstGeom>
          <a:ln w="28575" cmpd="sng">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7" name="Rectangle 6"/>
          <p:cNvSpPr/>
          <p:nvPr/>
        </p:nvSpPr>
        <p:spPr>
          <a:xfrm>
            <a:off x="7543800" y="1504950"/>
            <a:ext cx="381000" cy="2209800"/>
          </a:xfrm>
          <a:prstGeom prst="rect">
            <a:avLst/>
          </a:prstGeom>
          <a:ln w="28575" cmpd="sng">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Rectangle 7"/>
          <p:cNvSpPr/>
          <p:nvPr/>
        </p:nvSpPr>
        <p:spPr>
          <a:xfrm>
            <a:off x="7792238" y="1504950"/>
            <a:ext cx="188925" cy="2209800"/>
          </a:xfrm>
          <a:prstGeom prst="rect">
            <a:avLst/>
          </a:prstGeom>
          <a:ln w="28575" cmpd="sng">
            <a:solidFill>
              <a:schemeClr val="bg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TextBox 8"/>
          <p:cNvSpPr txBox="1"/>
          <p:nvPr/>
        </p:nvSpPr>
        <p:spPr>
          <a:xfrm>
            <a:off x="2819400" y="3943350"/>
            <a:ext cx="301660" cy="369332"/>
          </a:xfrm>
          <a:prstGeom prst="rect">
            <a:avLst/>
          </a:prstGeom>
          <a:noFill/>
        </p:spPr>
        <p:txBody>
          <a:bodyPr wrap="none" rtlCol="0">
            <a:spAutoFit/>
          </a:bodyPr>
          <a:lstStyle/>
          <a:p>
            <a:r>
              <a:rPr lang="en-US" b="1" dirty="0">
                <a:solidFill>
                  <a:srgbClr val="2F6EC3"/>
                </a:solidFill>
              </a:rPr>
              <a:t>1</a:t>
            </a:r>
          </a:p>
        </p:txBody>
      </p:sp>
      <p:sp>
        <p:nvSpPr>
          <p:cNvPr id="10" name="TextBox 9"/>
          <p:cNvSpPr txBox="1"/>
          <p:nvPr/>
        </p:nvSpPr>
        <p:spPr>
          <a:xfrm>
            <a:off x="5181600" y="3943350"/>
            <a:ext cx="344152" cy="369332"/>
          </a:xfrm>
          <a:prstGeom prst="rect">
            <a:avLst/>
          </a:prstGeom>
          <a:noFill/>
        </p:spPr>
        <p:txBody>
          <a:bodyPr wrap="none" rtlCol="0">
            <a:spAutoFit/>
          </a:bodyPr>
          <a:lstStyle/>
          <a:p>
            <a:r>
              <a:rPr lang="en-US" b="1" dirty="0">
                <a:solidFill>
                  <a:srgbClr val="2F6EC3"/>
                </a:solidFill>
              </a:rPr>
              <a:t>½ </a:t>
            </a:r>
          </a:p>
        </p:txBody>
      </p:sp>
      <p:sp>
        <p:nvSpPr>
          <p:cNvPr id="11" name="TextBox 10"/>
          <p:cNvSpPr txBox="1"/>
          <p:nvPr/>
        </p:nvSpPr>
        <p:spPr>
          <a:xfrm>
            <a:off x="6553200" y="3943350"/>
            <a:ext cx="338554" cy="369332"/>
          </a:xfrm>
          <a:prstGeom prst="rect">
            <a:avLst/>
          </a:prstGeom>
          <a:noFill/>
        </p:spPr>
        <p:txBody>
          <a:bodyPr wrap="none" rtlCol="0">
            <a:spAutoFit/>
          </a:bodyPr>
          <a:lstStyle/>
          <a:p>
            <a:r>
              <a:rPr lang="en-US" b="1" dirty="0">
                <a:solidFill>
                  <a:srgbClr val="2F6EC3"/>
                </a:solidFill>
              </a:rPr>
              <a:t>¼ </a:t>
            </a:r>
          </a:p>
        </p:txBody>
      </p:sp>
      <p:sp>
        <p:nvSpPr>
          <p:cNvPr id="12" name="TextBox 11"/>
          <p:cNvSpPr txBox="1"/>
          <p:nvPr/>
        </p:nvSpPr>
        <p:spPr>
          <a:xfrm>
            <a:off x="7162800" y="3943350"/>
            <a:ext cx="518091" cy="369332"/>
          </a:xfrm>
          <a:prstGeom prst="rect">
            <a:avLst/>
          </a:prstGeom>
          <a:noFill/>
        </p:spPr>
        <p:txBody>
          <a:bodyPr wrap="none" rtlCol="0">
            <a:spAutoFit/>
          </a:bodyPr>
          <a:lstStyle/>
          <a:p>
            <a:r>
              <a:rPr lang="en-US" b="1" dirty="0">
                <a:solidFill>
                  <a:srgbClr val="2F6EC3"/>
                </a:solidFill>
              </a:rPr>
              <a:t>1/8 </a:t>
            </a:r>
          </a:p>
        </p:txBody>
      </p:sp>
      <p:sp>
        <p:nvSpPr>
          <p:cNvPr id="13" name="TextBox 12"/>
          <p:cNvSpPr txBox="1"/>
          <p:nvPr/>
        </p:nvSpPr>
        <p:spPr>
          <a:xfrm>
            <a:off x="7467600" y="4248150"/>
            <a:ext cx="634834" cy="369332"/>
          </a:xfrm>
          <a:prstGeom prst="rect">
            <a:avLst/>
          </a:prstGeom>
          <a:noFill/>
        </p:spPr>
        <p:txBody>
          <a:bodyPr wrap="none" rtlCol="0">
            <a:spAutoFit/>
          </a:bodyPr>
          <a:lstStyle/>
          <a:p>
            <a:r>
              <a:rPr lang="en-US" b="1" dirty="0">
                <a:solidFill>
                  <a:srgbClr val="2F6EC3"/>
                </a:solidFill>
              </a:rPr>
              <a:t>1/16</a:t>
            </a:r>
          </a:p>
        </p:txBody>
      </p:sp>
      <p:sp>
        <p:nvSpPr>
          <p:cNvPr id="14" name="TextBox 13"/>
          <p:cNvSpPr txBox="1"/>
          <p:nvPr/>
        </p:nvSpPr>
        <p:spPr>
          <a:xfrm>
            <a:off x="7696200" y="4629150"/>
            <a:ext cx="634834" cy="369332"/>
          </a:xfrm>
          <a:prstGeom prst="rect">
            <a:avLst/>
          </a:prstGeom>
          <a:noFill/>
        </p:spPr>
        <p:txBody>
          <a:bodyPr wrap="none" rtlCol="0">
            <a:spAutoFit/>
          </a:bodyPr>
          <a:lstStyle/>
          <a:p>
            <a:r>
              <a:rPr lang="en-US" b="1" dirty="0">
                <a:solidFill>
                  <a:srgbClr val="2F6EC3"/>
                </a:solidFill>
              </a:rPr>
              <a:t>1/32</a:t>
            </a:r>
          </a:p>
        </p:txBody>
      </p:sp>
    </p:spTree>
    <p:extLst>
      <p:ext uri="{BB962C8B-B14F-4D97-AF65-F5344CB8AC3E}">
        <p14:creationId xmlns:p14="http://schemas.microsoft.com/office/powerpoint/2010/main" val="1266161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0" y="4376827"/>
            <a:ext cx="9144000" cy="477021"/>
          </a:xfrm>
          <a:prstGeom prst="rect">
            <a:avLst/>
          </a:prstGeom>
          <a:noFill/>
        </p:spPr>
        <p:txBody>
          <a:bodyPr wrap="square" lIns="91412" tIns="45704" rIns="91412" bIns="45704" rtlCol="0">
            <a:spAutoFit/>
          </a:bodyPr>
          <a:lstStyle/>
          <a:p>
            <a:pPr algn="ctr"/>
            <a:r>
              <a:rPr lang="en-US" sz="2500" dirty="0"/>
              <a:t>#</a:t>
            </a:r>
            <a:r>
              <a:rPr lang="en-US" sz="2500" dirty="0" err="1"/>
              <a:t>MobProgrammingGuidebook</a:t>
            </a:r>
            <a:endParaRPr lang="en-US" sz="2500" dirty="0"/>
          </a:p>
        </p:txBody>
      </p:sp>
      <p:pic>
        <p:nvPicPr>
          <p:cNvPr id="26" name="Picture 25" descr="Screen Shot 2015-11-05 at 8.12.2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3" y="274694"/>
            <a:ext cx="6197601" cy="4002120"/>
          </a:xfrm>
          <a:prstGeom prst="rect">
            <a:avLst/>
          </a:prstGeom>
        </p:spPr>
      </p:pic>
    </p:spTree>
    <p:extLst>
      <p:ext uri="{BB962C8B-B14F-4D97-AF65-F5344CB8AC3E}">
        <p14:creationId xmlns:p14="http://schemas.microsoft.com/office/powerpoint/2010/main" val="887190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9560" y="23599"/>
            <a:ext cx="9107732" cy="5091690"/>
          </a:xfrm>
          <a:prstGeom prst="roundRect">
            <a:avLst>
              <a:gd name="adj" fmla="val 0"/>
            </a:avLst>
          </a:prstGeom>
          <a:solidFill>
            <a:schemeClr val="bg1"/>
          </a:solidFill>
          <a:ln w="19050"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lIns="81565" tIns="40782" rIns="81565" bIns="40782" rtlCol="0" anchor="ctr"/>
          <a:lstStyle/>
          <a:p>
            <a:pPr algn="ctr"/>
            <a:r>
              <a:rPr lang="en-US" dirty="0">
                <a:ln>
                  <a:solidFill>
                    <a:schemeClr val="bg1">
                      <a:lumMod val="75000"/>
                    </a:schemeClr>
                  </a:solidFill>
                </a:ln>
              </a:rPr>
              <a:t> </a:t>
            </a:r>
          </a:p>
        </p:txBody>
      </p:sp>
      <p:sp>
        <p:nvSpPr>
          <p:cNvPr id="2" name="Rectangle 1"/>
          <p:cNvSpPr/>
          <p:nvPr/>
        </p:nvSpPr>
        <p:spPr>
          <a:xfrm>
            <a:off x="305268" y="391260"/>
            <a:ext cx="6319851" cy="1268774"/>
          </a:xfrm>
          <a:prstGeom prst="rect">
            <a:avLst/>
          </a:prstGeom>
        </p:spPr>
        <p:txBody>
          <a:bodyPr wrap="square" lIns="250664" tIns="125332" rIns="250664" bIns="125332">
            <a:spAutoFit/>
          </a:bodyPr>
          <a:lstStyle/>
          <a:p>
            <a:pPr algn="ctr"/>
            <a:r>
              <a:rPr lang="en-US" sz="2200" b="1" dirty="0">
                <a:latin typeface="News Gothic MT"/>
                <a:cs typeface="News Gothic MT"/>
              </a:rPr>
              <a:t>ROI of investing</a:t>
            </a:r>
            <a:r>
              <a:rPr lang="en-US" sz="4400" dirty="0">
                <a:latin typeface="Futura"/>
                <a:cs typeface="Futura"/>
              </a:rPr>
              <a:t>1 hour </a:t>
            </a:r>
            <a:r>
              <a:rPr lang="en-US" sz="2200" b="1" dirty="0">
                <a:latin typeface="News Gothic MT"/>
                <a:cs typeface="News Gothic MT"/>
              </a:rPr>
              <a:t>a day </a:t>
            </a:r>
          </a:p>
          <a:p>
            <a:pPr algn="ctr"/>
            <a:r>
              <a:rPr lang="en-US" sz="2200" b="1" dirty="0">
                <a:latin typeface="News Gothic MT"/>
                <a:cs typeface="News Gothic MT"/>
              </a:rPr>
              <a:t>for a 1% increase ( 5 minutes )</a:t>
            </a:r>
            <a:endParaRPr lang="en-US" sz="2900" b="1" dirty="0">
              <a:latin typeface="News Gothic MT"/>
              <a:cs typeface="News Gothic MT"/>
            </a:endParaRPr>
          </a:p>
        </p:txBody>
      </p:sp>
      <p:sp>
        <p:nvSpPr>
          <p:cNvPr id="4" name="Rectangle 3"/>
          <p:cNvSpPr/>
          <p:nvPr/>
        </p:nvSpPr>
        <p:spPr>
          <a:xfrm rot="16200000">
            <a:off x="-2575734" y="2240414"/>
            <a:ext cx="6080982" cy="699388"/>
          </a:xfrm>
          <a:prstGeom prst="rect">
            <a:avLst/>
          </a:prstGeom>
        </p:spPr>
        <p:txBody>
          <a:bodyPr wrap="square" lIns="250664" tIns="125332" rIns="250664" bIns="125332">
            <a:spAutoFit/>
          </a:bodyPr>
          <a:lstStyle/>
          <a:p>
            <a:pPr algn="ctr"/>
            <a:r>
              <a:rPr lang="en-US" sz="2900" b="1" dirty="0">
                <a:latin typeface="News Gothic MT"/>
                <a:cs typeface="News Gothic MT"/>
              </a:rPr>
              <a:t>Output</a:t>
            </a:r>
          </a:p>
        </p:txBody>
      </p:sp>
      <p:cxnSp>
        <p:nvCxnSpPr>
          <p:cNvPr id="5" name="Straight Connector 4"/>
          <p:cNvCxnSpPr/>
          <p:nvPr/>
        </p:nvCxnSpPr>
        <p:spPr>
          <a:xfrm>
            <a:off x="798830" y="364888"/>
            <a:ext cx="0" cy="4562341"/>
          </a:xfrm>
          <a:prstGeom prst="line">
            <a:avLst/>
          </a:prstGeom>
          <a:ln w="28575" cmpd="sng">
            <a:solidFill>
              <a:schemeClr val="tx1">
                <a:lumMod val="65000"/>
                <a:lumOff val="3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305264" y="4436897"/>
            <a:ext cx="7088467" cy="32237"/>
          </a:xfrm>
          <a:prstGeom prst="line">
            <a:avLst/>
          </a:prstGeom>
          <a:ln w="28575" cmpd="sng">
            <a:solidFill>
              <a:schemeClr val="tx1">
                <a:lumMod val="65000"/>
                <a:lumOff val="35000"/>
              </a:schemeClr>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935704" y="3874082"/>
            <a:ext cx="7596515" cy="9403"/>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13" name="Freeform 12"/>
          <p:cNvSpPr/>
          <p:nvPr/>
        </p:nvSpPr>
        <p:spPr>
          <a:xfrm>
            <a:off x="918995" y="282093"/>
            <a:ext cx="7585885" cy="3742437"/>
          </a:xfrm>
          <a:custGeom>
            <a:avLst/>
            <a:gdLst>
              <a:gd name="connsiteX0" fmla="*/ 0 w 2882900"/>
              <a:gd name="connsiteY0" fmla="*/ 1263650 h 1263650"/>
              <a:gd name="connsiteX1" fmla="*/ 2882900 w 2882900"/>
              <a:gd name="connsiteY1" fmla="*/ 0 h 1263650"/>
              <a:gd name="connsiteX0" fmla="*/ 0 w 2882900"/>
              <a:gd name="connsiteY0" fmla="*/ 1263650 h 1263650"/>
              <a:gd name="connsiteX1" fmla="*/ 2882900 w 2882900"/>
              <a:gd name="connsiteY1" fmla="*/ 0 h 1263650"/>
              <a:gd name="connsiteX0" fmla="*/ 0 w 2882900"/>
              <a:gd name="connsiteY0" fmla="*/ 1263650 h 1263650"/>
              <a:gd name="connsiteX1" fmla="*/ 2882900 w 2882900"/>
              <a:gd name="connsiteY1" fmla="*/ 0 h 1263650"/>
              <a:gd name="connsiteX0" fmla="*/ 0 w 2882900"/>
              <a:gd name="connsiteY0" fmla="*/ 1263650 h 1263650"/>
              <a:gd name="connsiteX1" fmla="*/ 2882900 w 2882900"/>
              <a:gd name="connsiteY1" fmla="*/ 0 h 1263650"/>
            </a:gdLst>
            <a:ahLst/>
            <a:cxnLst>
              <a:cxn ang="0">
                <a:pos x="connsiteX0" y="connsiteY0"/>
              </a:cxn>
              <a:cxn ang="0">
                <a:pos x="connsiteX1" y="connsiteY1"/>
              </a:cxn>
            </a:cxnLst>
            <a:rect l="l" t="t" r="r" b="b"/>
            <a:pathLst>
              <a:path w="2882900" h="1263650">
                <a:moveTo>
                  <a:pt x="0" y="1263650"/>
                </a:moveTo>
                <a:cubicBezTo>
                  <a:pt x="741362" y="1109662"/>
                  <a:pt x="1993900" y="1054100"/>
                  <a:pt x="2882900" y="0"/>
                </a:cubicBezTo>
              </a:path>
            </a:pathLst>
          </a:custGeom>
          <a:ln>
            <a:solidFill>
              <a:srgbClr val="0000FF"/>
            </a:solidFill>
          </a:ln>
        </p:spPr>
        <p:style>
          <a:lnRef idx="2">
            <a:schemeClr val="accent1"/>
          </a:lnRef>
          <a:fillRef idx="0">
            <a:schemeClr val="accent1"/>
          </a:fillRef>
          <a:effectRef idx="1">
            <a:schemeClr val="accent1"/>
          </a:effectRef>
          <a:fontRef idx="minor">
            <a:schemeClr val="tx1"/>
          </a:fontRef>
        </p:style>
        <p:txBody>
          <a:bodyPr lIns="250664" tIns="125332" rIns="250664" bIns="125332" rtlCol="0" anchor="ctr"/>
          <a:lstStyle/>
          <a:p>
            <a:pPr algn="ctr"/>
            <a:endParaRPr lang="en-US"/>
          </a:p>
        </p:txBody>
      </p:sp>
      <p:sp>
        <p:nvSpPr>
          <p:cNvPr id="17" name="Rectangle 16"/>
          <p:cNvSpPr/>
          <p:nvPr/>
        </p:nvSpPr>
        <p:spPr>
          <a:xfrm>
            <a:off x="802032" y="2985545"/>
            <a:ext cx="1832838" cy="546908"/>
          </a:xfrm>
          <a:prstGeom prst="rect">
            <a:avLst/>
          </a:prstGeom>
        </p:spPr>
        <p:txBody>
          <a:bodyPr wrap="square" lIns="250664" tIns="125332" rIns="250664" bIns="125332">
            <a:spAutoFit/>
          </a:bodyPr>
          <a:lstStyle/>
          <a:p>
            <a:pPr algn="ctr"/>
            <a:r>
              <a:rPr lang="en-US" b="1" dirty="0">
                <a:latin typeface="News Gothic MT"/>
                <a:cs typeface="News Gothic MT"/>
              </a:rPr>
              <a:t>28 days</a:t>
            </a:r>
          </a:p>
        </p:txBody>
      </p:sp>
      <p:cxnSp>
        <p:nvCxnSpPr>
          <p:cNvPr id="18" name="Straight Connector 17"/>
          <p:cNvCxnSpPr/>
          <p:nvPr/>
        </p:nvCxnSpPr>
        <p:spPr>
          <a:xfrm>
            <a:off x="1625925" y="3465192"/>
            <a:ext cx="0" cy="418292"/>
          </a:xfrm>
          <a:prstGeom prst="line">
            <a:avLst/>
          </a:prstGeom>
          <a:ln w="9525" cmpd="sng"/>
        </p:spPr>
        <p:style>
          <a:lnRef idx="2">
            <a:schemeClr val="dk1"/>
          </a:lnRef>
          <a:fillRef idx="0">
            <a:schemeClr val="dk1"/>
          </a:fillRef>
          <a:effectRef idx="1">
            <a:schemeClr val="dk1"/>
          </a:effectRef>
          <a:fontRef idx="minor">
            <a:schemeClr val="tx1"/>
          </a:fontRef>
        </p:style>
      </p:cxnSp>
      <p:sp>
        <p:nvSpPr>
          <p:cNvPr id="21" name="Rectangle 20"/>
          <p:cNvSpPr/>
          <p:nvPr/>
        </p:nvSpPr>
        <p:spPr>
          <a:xfrm>
            <a:off x="3278652" y="2346133"/>
            <a:ext cx="2360148" cy="530111"/>
          </a:xfrm>
          <a:prstGeom prst="rect">
            <a:avLst/>
          </a:prstGeom>
        </p:spPr>
        <p:txBody>
          <a:bodyPr wrap="square" lIns="250664" tIns="125332" rIns="250664" bIns="125332">
            <a:spAutoFit/>
          </a:bodyPr>
          <a:lstStyle/>
          <a:p>
            <a:pPr algn="ctr"/>
            <a:r>
              <a:rPr lang="en-US" b="1" dirty="0">
                <a:latin typeface="News Gothic MT"/>
                <a:cs typeface="News Gothic MT"/>
              </a:rPr>
              <a:t>2x (6 months)</a:t>
            </a:r>
          </a:p>
        </p:txBody>
      </p:sp>
      <p:cxnSp>
        <p:nvCxnSpPr>
          <p:cNvPr id="22" name="Straight Connector 21"/>
          <p:cNvCxnSpPr/>
          <p:nvPr/>
        </p:nvCxnSpPr>
        <p:spPr>
          <a:xfrm>
            <a:off x="4366200" y="2825780"/>
            <a:ext cx="0" cy="418292"/>
          </a:xfrm>
          <a:prstGeom prst="line">
            <a:avLst/>
          </a:prstGeom>
          <a:ln w="9525" cmpd="sng"/>
        </p:spPr>
        <p:style>
          <a:lnRef idx="2">
            <a:schemeClr val="dk1"/>
          </a:lnRef>
          <a:fillRef idx="0">
            <a:schemeClr val="dk1"/>
          </a:fillRef>
          <a:effectRef idx="1">
            <a:schemeClr val="dk1"/>
          </a:effectRef>
          <a:fontRef idx="minor">
            <a:schemeClr val="tx1"/>
          </a:fontRef>
        </p:style>
      </p:cxnSp>
      <p:sp>
        <p:nvSpPr>
          <p:cNvPr id="23" name="Rectangle 22"/>
          <p:cNvSpPr/>
          <p:nvPr/>
        </p:nvSpPr>
        <p:spPr>
          <a:xfrm>
            <a:off x="4837567" y="2803639"/>
            <a:ext cx="2706234" cy="530111"/>
          </a:xfrm>
          <a:prstGeom prst="rect">
            <a:avLst/>
          </a:prstGeom>
        </p:spPr>
        <p:txBody>
          <a:bodyPr wrap="square" lIns="250664" tIns="125332" rIns="250664" bIns="125332">
            <a:spAutoFit/>
          </a:bodyPr>
          <a:lstStyle/>
          <a:p>
            <a:pPr algn="ctr"/>
            <a:r>
              <a:rPr lang="en-US" b="1" dirty="0">
                <a:latin typeface="News Gothic MT"/>
                <a:cs typeface="News Gothic MT"/>
              </a:rPr>
              <a:t>3x (8.5 months)</a:t>
            </a:r>
          </a:p>
        </p:txBody>
      </p:sp>
      <p:cxnSp>
        <p:nvCxnSpPr>
          <p:cNvPr id="24" name="Straight Connector 23"/>
          <p:cNvCxnSpPr/>
          <p:nvPr/>
        </p:nvCxnSpPr>
        <p:spPr>
          <a:xfrm>
            <a:off x="6025543" y="2462234"/>
            <a:ext cx="0" cy="418292"/>
          </a:xfrm>
          <a:prstGeom prst="line">
            <a:avLst/>
          </a:prstGeom>
          <a:ln w="9525" cmpd="sng"/>
        </p:spPr>
        <p:style>
          <a:lnRef idx="2">
            <a:schemeClr val="dk1"/>
          </a:lnRef>
          <a:fillRef idx="0">
            <a:schemeClr val="dk1"/>
          </a:fillRef>
          <a:effectRef idx="1">
            <a:schemeClr val="dk1"/>
          </a:effectRef>
          <a:fontRef idx="minor">
            <a:schemeClr val="tx1"/>
          </a:fontRef>
        </p:style>
      </p:cxnSp>
      <p:sp>
        <p:nvSpPr>
          <p:cNvPr id="25" name="Rectangle 24"/>
          <p:cNvSpPr/>
          <p:nvPr/>
        </p:nvSpPr>
        <p:spPr>
          <a:xfrm>
            <a:off x="6040303" y="2029896"/>
            <a:ext cx="2596299" cy="546908"/>
          </a:xfrm>
          <a:prstGeom prst="rect">
            <a:avLst/>
          </a:prstGeom>
        </p:spPr>
        <p:txBody>
          <a:bodyPr wrap="square" lIns="250664" tIns="125332" rIns="250664" bIns="125332">
            <a:spAutoFit/>
          </a:bodyPr>
          <a:lstStyle/>
          <a:p>
            <a:pPr algn="ctr"/>
            <a:r>
              <a:rPr lang="en-US" b="1" dirty="0">
                <a:latin typeface="News Gothic MT"/>
                <a:cs typeface="News Gothic MT"/>
              </a:rPr>
              <a:t>4x (10 months)</a:t>
            </a:r>
          </a:p>
        </p:txBody>
      </p:sp>
      <p:cxnSp>
        <p:nvCxnSpPr>
          <p:cNvPr id="26" name="Straight Connector 25"/>
          <p:cNvCxnSpPr/>
          <p:nvPr/>
        </p:nvCxnSpPr>
        <p:spPr>
          <a:xfrm>
            <a:off x="7094919" y="1766404"/>
            <a:ext cx="0" cy="418292"/>
          </a:xfrm>
          <a:prstGeom prst="line">
            <a:avLst/>
          </a:prstGeom>
          <a:ln w="9525" cmpd="sng"/>
        </p:spPr>
        <p:style>
          <a:lnRef idx="2">
            <a:schemeClr val="dk1"/>
          </a:lnRef>
          <a:fillRef idx="0">
            <a:schemeClr val="dk1"/>
          </a:fillRef>
          <a:effectRef idx="1">
            <a:schemeClr val="dk1"/>
          </a:effectRef>
          <a:fontRef idx="minor">
            <a:schemeClr val="tx1"/>
          </a:fontRef>
        </p:style>
      </p:cxnSp>
      <p:sp>
        <p:nvSpPr>
          <p:cNvPr id="27" name="Rectangle 26"/>
          <p:cNvSpPr/>
          <p:nvPr/>
        </p:nvSpPr>
        <p:spPr>
          <a:xfrm>
            <a:off x="7170109" y="1350168"/>
            <a:ext cx="1832838" cy="546908"/>
          </a:xfrm>
          <a:prstGeom prst="rect">
            <a:avLst/>
          </a:prstGeom>
        </p:spPr>
        <p:txBody>
          <a:bodyPr wrap="square" lIns="250664" tIns="125332" rIns="250664" bIns="125332">
            <a:spAutoFit/>
          </a:bodyPr>
          <a:lstStyle/>
          <a:p>
            <a:pPr algn="ctr"/>
            <a:r>
              <a:rPr lang="en-US" b="1" dirty="0">
                <a:latin typeface="News Gothic MT"/>
                <a:cs typeface="News Gothic MT"/>
              </a:rPr>
              <a:t>5x (1 year)</a:t>
            </a:r>
          </a:p>
        </p:txBody>
      </p:sp>
      <p:cxnSp>
        <p:nvCxnSpPr>
          <p:cNvPr id="28" name="Straight Connector 27"/>
          <p:cNvCxnSpPr/>
          <p:nvPr/>
        </p:nvCxnSpPr>
        <p:spPr>
          <a:xfrm>
            <a:off x="7858381" y="1070574"/>
            <a:ext cx="0" cy="418292"/>
          </a:xfrm>
          <a:prstGeom prst="line">
            <a:avLst/>
          </a:prstGeom>
          <a:ln w="9525" cmpd="sng"/>
        </p:spPr>
        <p:style>
          <a:lnRef idx="2">
            <a:schemeClr val="dk1"/>
          </a:lnRef>
          <a:fillRef idx="0">
            <a:schemeClr val="dk1"/>
          </a:fillRef>
          <a:effectRef idx="1">
            <a:schemeClr val="dk1"/>
          </a:effectRef>
          <a:fontRef idx="minor">
            <a:schemeClr val="tx1"/>
          </a:fontRef>
        </p:style>
      </p:cxnSp>
      <p:pic>
        <p:nvPicPr>
          <p:cNvPr id="32" name="Picture 31" descr="signature.png"/>
          <p:cNvPicPr>
            <a:picLocks noChangeAspect="1"/>
          </p:cNvPicPr>
          <p:nvPr/>
        </p:nvPicPr>
        <p:blipFill>
          <a:blip r:embed="rId3">
            <a:alphaModFix amt="47000"/>
            <a:extLst>
              <a:ext uri="{BEBA8EAE-BF5A-486C-A8C5-ECC9F3942E4B}">
                <a14:imgProps xmlns:a14="http://schemas.microsoft.com/office/drawing/2010/main">
                  <a14:imgLayer r:embed="rId4">
                    <a14:imgEffect>
                      <a14:backgroundRemoval t="4726" b="89925" l="10000" r="90000">
                        <a14:foregroundMark x1="65000" y1="50498" x2="65000" y2="50498"/>
                        <a14:backgroundMark x1="57278" y1="44403" x2="57278" y2="44403"/>
                      </a14:backgroundRemoval>
                    </a14:imgEffect>
                  </a14:imgLayer>
                </a14:imgProps>
              </a:ext>
              <a:ext uri="{28A0092B-C50C-407E-A947-70E740481C1C}">
                <a14:useLocalDpi xmlns:a14="http://schemas.microsoft.com/office/drawing/2010/main" val="0"/>
              </a:ext>
            </a:extLst>
          </a:blip>
          <a:stretch>
            <a:fillRect/>
          </a:stretch>
        </p:blipFill>
        <p:spPr>
          <a:xfrm>
            <a:off x="7049196" y="3904238"/>
            <a:ext cx="2229451" cy="1276874"/>
          </a:xfrm>
          <a:prstGeom prst="rect">
            <a:avLst/>
          </a:prstGeom>
        </p:spPr>
      </p:pic>
      <p:sp>
        <p:nvSpPr>
          <p:cNvPr id="36" name="TextBox 35"/>
          <p:cNvSpPr txBox="1"/>
          <p:nvPr/>
        </p:nvSpPr>
        <p:spPr>
          <a:xfrm>
            <a:off x="7381210" y="4478538"/>
            <a:ext cx="1609090" cy="468555"/>
          </a:xfrm>
          <a:prstGeom prst="rect">
            <a:avLst/>
          </a:prstGeom>
          <a:noFill/>
        </p:spPr>
        <p:txBody>
          <a:bodyPr wrap="none" lIns="250664" tIns="125332" rIns="250664" bIns="125332" rtlCol="0">
            <a:spAutoFit/>
          </a:bodyPr>
          <a:lstStyle/>
          <a:p>
            <a:r>
              <a:rPr lang="en-US" sz="1400" dirty="0">
                <a:solidFill>
                  <a:schemeClr val="bg1">
                    <a:lumMod val="65000"/>
                  </a:schemeClr>
                </a:solidFill>
              </a:rPr>
              <a:t>Llewellyn Falco</a:t>
            </a:r>
          </a:p>
        </p:txBody>
      </p:sp>
    </p:spTree>
    <p:extLst>
      <p:ext uri="{BB962C8B-B14F-4D97-AF65-F5344CB8AC3E}">
        <p14:creationId xmlns:p14="http://schemas.microsoft.com/office/powerpoint/2010/main" val="936628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ECA03DE-F957-4544-B4C8-570AC3505EAE}"/>
              </a:ext>
            </a:extLst>
          </p:cNvPr>
          <p:cNvSpPr txBox="1">
            <a:spLocks/>
          </p:cNvSpPr>
          <p:nvPr/>
        </p:nvSpPr>
        <p:spPr>
          <a:xfrm>
            <a:off x="228600" y="0"/>
            <a:ext cx="8915400" cy="5143500"/>
          </a:xfrm>
          <a:prstGeom prst="rect">
            <a:avLst/>
          </a:prstGeom>
          <a:ln>
            <a:noFill/>
          </a:ln>
        </p:spPr>
        <p:txBody>
          <a:bodyPr anchor="ctr">
            <a:noAutofit/>
          </a:bodyPr>
          <a:lstStyle>
            <a:lvl1pPr algn="l" defTabSz="914400" rtl="0" eaLnBrk="1" latinLnBrk="0" hangingPunct="1">
              <a:spcBef>
                <a:spcPct val="0"/>
              </a:spcBef>
              <a:buNone/>
              <a:defRPr sz="4400" kern="1200">
                <a:solidFill>
                  <a:schemeClr val="bg1">
                    <a:lumMod val="85000"/>
                  </a:schemeClr>
                </a:solidFill>
                <a:latin typeface="+mj-lt"/>
                <a:ea typeface="+mj-ea"/>
                <a:cs typeface="+mj-cs"/>
              </a:defRPr>
            </a:lvl1pPr>
          </a:lstStyle>
          <a:p>
            <a:r>
              <a:rPr lang="en-US" sz="8000" b="1" cap="all" dirty="0">
                <a:solidFill>
                  <a:schemeClr val="accent2"/>
                </a:solidFill>
                <a:effectLst>
                  <a:outerShdw blurRad="38100" dist="38100" dir="2700000" algn="tl">
                    <a:srgbClr val="000000">
                      <a:alpha val="43137"/>
                    </a:srgbClr>
                  </a:outerShdw>
                </a:effectLst>
              </a:rPr>
              <a:t>1.00 ^ 365 = 1</a:t>
            </a:r>
          </a:p>
          <a:p>
            <a:r>
              <a:rPr lang="en-US" sz="8000" b="1" cap="all" dirty="0">
                <a:solidFill>
                  <a:schemeClr val="accent2"/>
                </a:solidFill>
                <a:effectLst>
                  <a:outerShdw blurRad="38100" dist="38100" dir="2700000" algn="tl">
                    <a:srgbClr val="000000">
                      <a:alpha val="43137"/>
                    </a:srgbClr>
                  </a:outerShdw>
                </a:effectLst>
              </a:rPr>
              <a:t>1.01 ^ 365 = 37.78</a:t>
            </a:r>
          </a:p>
        </p:txBody>
      </p:sp>
    </p:spTree>
    <p:extLst>
      <p:ext uri="{BB962C8B-B14F-4D97-AF65-F5344CB8AC3E}">
        <p14:creationId xmlns:p14="http://schemas.microsoft.com/office/powerpoint/2010/main" val="338936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a:ln>
            <a:solidFill>
              <a:srgbClr val="FFFFFF"/>
            </a:solidFill>
          </a:ln>
        </p:spPr>
        <p:txBody>
          <a:bodyPr anchor="ctr">
            <a:noAutofit/>
          </a:bodyPr>
          <a:lstStyle/>
          <a:p>
            <a:pPr algn="ctr"/>
            <a:r>
              <a:rPr lang="en-US" dirty="0"/>
              <a:t>What does </a:t>
            </a:r>
            <a:r>
              <a:rPr lang="en-US" sz="8000" dirty="0"/>
              <a:t>10X </a:t>
            </a:r>
            <a:br>
              <a:rPr lang="en-US" sz="8000" dirty="0"/>
            </a:br>
            <a:r>
              <a:rPr lang="en-US" dirty="0"/>
              <a:t>look like?</a:t>
            </a:r>
          </a:p>
        </p:txBody>
      </p:sp>
      <p:sp>
        <p:nvSpPr>
          <p:cNvPr id="2" name="Rounded Rectangle 1"/>
          <p:cNvSpPr/>
          <p:nvPr/>
        </p:nvSpPr>
        <p:spPr>
          <a:xfrm>
            <a:off x="381000" y="3562350"/>
            <a:ext cx="1524000" cy="30480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nvGrpSpPr>
          <p:cNvPr id="3" name="Group 2"/>
          <p:cNvGrpSpPr/>
          <p:nvPr/>
        </p:nvGrpSpPr>
        <p:grpSpPr>
          <a:xfrm>
            <a:off x="7239000" y="133350"/>
            <a:ext cx="1524000" cy="3733800"/>
            <a:chOff x="7239000" y="133350"/>
            <a:chExt cx="1524000" cy="3733800"/>
          </a:xfrm>
        </p:grpSpPr>
        <p:sp>
          <p:nvSpPr>
            <p:cNvPr id="5" name="Rounded Rectangle 4"/>
            <p:cNvSpPr/>
            <p:nvPr/>
          </p:nvSpPr>
          <p:spPr>
            <a:xfrm>
              <a:off x="7239000" y="3562350"/>
              <a:ext cx="1524000" cy="30480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 name="Rounded Rectangle 5"/>
            <p:cNvSpPr/>
            <p:nvPr/>
          </p:nvSpPr>
          <p:spPr>
            <a:xfrm>
              <a:off x="7239000" y="133350"/>
              <a:ext cx="1524000" cy="30480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 name="Rounded Rectangle 6"/>
            <p:cNvSpPr/>
            <p:nvPr/>
          </p:nvSpPr>
          <p:spPr>
            <a:xfrm>
              <a:off x="7239000" y="514350"/>
              <a:ext cx="1524000" cy="30480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Rounded Rectangle 7"/>
            <p:cNvSpPr/>
            <p:nvPr/>
          </p:nvSpPr>
          <p:spPr>
            <a:xfrm>
              <a:off x="7239000" y="895350"/>
              <a:ext cx="1524000" cy="30480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Rounded Rectangle 8"/>
            <p:cNvSpPr/>
            <p:nvPr/>
          </p:nvSpPr>
          <p:spPr>
            <a:xfrm>
              <a:off x="7239000" y="1657350"/>
              <a:ext cx="1524000" cy="30480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 name="Rounded Rectangle 9"/>
            <p:cNvSpPr/>
            <p:nvPr/>
          </p:nvSpPr>
          <p:spPr>
            <a:xfrm>
              <a:off x="7239000" y="2419350"/>
              <a:ext cx="1524000" cy="30480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1" name="Rounded Rectangle 10"/>
            <p:cNvSpPr/>
            <p:nvPr/>
          </p:nvSpPr>
          <p:spPr>
            <a:xfrm>
              <a:off x="7239000" y="1276350"/>
              <a:ext cx="1524000" cy="30480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 name="Rounded Rectangle 11"/>
            <p:cNvSpPr/>
            <p:nvPr/>
          </p:nvSpPr>
          <p:spPr>
            <a:xfrm>
              <a:off x="7239000" y="2038350"/>
              <a:ext cx="1524000" cy="30480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3" name="Rounded Rectangle 12"/>
            <p:cNvSpPr/>
            <p:nvPr/>
          </p:nvSpPr>
          <p:spPr>
            <a:xfrm>
              <a:off x="7239000" y="2800350"/>
              <a:ext cx="1524000" cy="30480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 name="Rounded Rectangle 13"/>
            <p:cNvSpPr/>
            <p:nvPr/>
          </p:nvSpPr>
          <p:spPr>
            <a:xfrm>
              <a:off x="7239000" y="3181350"/>
              <a:ext cx="1524000" cy="30480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6186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28750"/>
            <a:ext cx="9144000" cy="1200329"/>
          </a:xfrm>
          <a:prstGeom prst="rect">
            <a:avLst/>
          </a:prstGeom>
        </p:spPr>
        <p:txBody>
          <a:bodyPr wrap="square">
            <a:spAutoFit/>
          </a:bodyPr>
          <a:lstStyle/>
          <a:p>
            <a:pPr algn="ctr"/>
            <a:r>
              <a:rPr lang="en-US" sz="3600" b="1" dirty="0">
                <a:solidFill>
                  <a:srgbClr val="000000"/>
                </a:solidFill>
                <a:latin typeface="+mj-lt"/>
                <a:ea typeface="+mj-ea"/>
                <a:cs typeface="+mj-cs"/>
              </a:rPr>
              <a:t>“The </a:t>
            </a:r>
            <a:r>
              <a:rPr lang="en-US" sz="3600" b="1" dirty="0">
                <a:solidFill>
                  <a:srgbClr val="0000FF"/>
                </a:solidFill>
                <a:latin typeface="+mj-lt"/>
                <a:ea typeface="+mj-ea"/>
                <a:cs typeface="+mj-cs"/>
              </a:rPr>
              <a:t>best </a:t>
            </a:r>
            <a:r>
              <a:rPr lang="en-US" sz="3600" b="1" dirty="0">
                <a:solidFill>
                  <a:schemeClr val="bg2"/>
                </a:solidFill>
                <a:latin typeface="+mj-lt"/>
                <a:ea typeface="+mj-ea"/>
                <a:cs typeface="+mj-cs"/>
              </a:rPr>
              <a:t>time to plant a tree is 20 years ago.</a:t>
            </a:r>
          </a:p>
          <a:p>
            <a:pPr algn="ctr"/>
            <a:r>
              <a:rPr lang="en-US" sz="3600" b="1" dirty="0">
                <a:solidFill>
                  <a:schemeClr val="bg2"/>
                </a:solidFill>
                <a:latin typeface="+mj-lt"/>
                <a:ea typeface="+mj-ea"/>
                <a:cs typeface="+mj-cs"/>
              </a:rPr>
              <a:t>The second best time is </a:t>
            </a:r>
            <a:r>
              <a:rPr lang="en-US" sz="3600" b="1" dirty="0">
                <a:solidFill>
                  <a:srgbClr val="0000FF"/>
                </a:solidFill>
                <a:latin typeface="+mj-lt"/>
                <a:ea typeface="+mj-ea"/>
                <a:cs typeface="+mj-cs"/>
              </a:rPr>
              <a:t>now</a:t>
            </a:r>
            <a:r>
              <a:rPr lang="en-US" sz="3600" b="1" dirty="0">
                <a:solidFill>
                  <a:srgbClr val="F2F2F2"/>
                </a:solidFill>
                <a:latin typeface="+mj-lt"/>
                <a:ea typeface="+mj-ea"/>
                <a:cs typeface="+mj-cs"/>
              </a:rPr>
              <a:t>.”</a:t>
            </a:r>
            <a:endParaRPr lang="en-US" sz="3600" dirty="0">
              <a:solidFill>
                <a:srgbClr val="F2F2F2"/>
              </a:solidFill>
              <a:latin typeface="Fira Code"/>
              <a:ea typeface="+mj-ea"/>
              <a:cs typeface="Fira Code"/>
            </a:endParaRPr>
          </a:p>
        </p:txBody>
      </p:sp>
    </p:spTree>
    <p:extLst>
      <p:ext uri="{BB962C8B-B14F-4D97-AF65-F5344CB8AC3E}">
        <p14:creationId xmlns:p14="http://schemas.microsoft.com/office/powerpoint/2010/main" val="22361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1" name="back_1.jpg" descr="/Volumes/art/Corporate/Events/2017/Kickoff/PPT/Awards/back_1.jpg"/>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0" y="1"/>
            <a:ext cx="9144000" cy="5143500"/>
          </a:xfrm>
          <a:prstGeom prst="rect">
            <a:avLst/>
          </a:prstGeom>
        </p:spPr>
      </p:pic>
      <p:sp>
        <p:nvSpPr>
          <p:cNvPr id="9" name="Rounded Rectangle 8"/>
          <p:cNvSpPr/>
          <p:nvPr/>
        </p:nvSpPr>
        <p:spPr>
          <a:xfrm>
            <a:off x="19560" y="23599"/>
            <a:ext cx="9107732" cy="5091690"/>
          </a:xfrm>
          <a:prstGeom prst="roundRect">
            <a:avLst>
              <a:gd name="adj" fmla="val 0"/>
            </a:avLst>
          </a:prstGeom>
          <a:noFill/>
          <a:ln w="19050" cmpd="sng">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lIns="81565" tIns="40782" rIns="81565" bIns="40782" rtlCol="0" anchor="ctr"/>
          <a:lstStyle/>
          <a:p>
            <a:pPr algn="ctr"/>
            <a:endParaRPr lang="en-US" dirty="0">
              <a:ln>
                <a:solidFill>
                  <a:schemeClr val="bg1">
                    <a:lumMod val="75000"/>
                  </a:schemeClr>
                </a:solidFill>
              </a:ln>
            </a:endParaRPr>
          </a:p>
        </p:txBody>
      </p:sp>
      <p:pic>
        <p:nvPicPr>
          <p:cNvPr id="32" name="Picture 31" descr="signature.png"/>
          <p:cNvPicPr>
            <a:picLocks noChangeAspect="1"/>
          </p:cNvPicPr>
          <p:nvPr/>
        </p:nvPicPr>
        <p:blipFill>
          <a:blip r:embed="rId5">
            <a:alphaModFix amt="47000"/>
            <a:duotone>
              <a:schemeClr val="bg2">
                <a:shade val="45000"/>
                <a:satMod val="135000"/>
              </a:schemeClr>
              <a:prstClr val="white"/>
            </a:duotone>
            <a:extLst>
              <a:ext uri="{BEBA8EAE-BF5A-486C-A8C5-ECC9F3942E4B}">
                <a14:imgProps xmlns:a14="http://schemas.microsoft.com/office/drawing/2010/main">
                  <a14:imgLayer r:embed="rId6">
                    <a14:imgEffect>
                      <a14:backgroundRemoval t="4726" b="89925" l="10000" r="90000">
                        <a14:foregroundMark x1="65000" y1="50498" x2="65000" y2="50498"/>
                        <a14:backgroundMark x1="57278" y1="44403" x2="57278" y2="44403"/>
                      </a14:backgroundRemoval>
                    </a14:imgEffect>
                  </a14:imgLayer>
                </a14:imgProps>
              </a:ext>
              <a:ext uri="{28A0092B-C50C-407E-A947-70E740481C1C}">
                <a14:useLocalDpi xmlns:a14="http://schemas.microsoft.com/office/drawing/2010/main" val="0"/>
              </a:ext>
            </a:extLst>
          </a:blip>
          <a:stretch>
            <a:fillRect/>
          </a:stretch>
        </p:blipFill>
        <p:spPr>
          <a:xfrm>
            <a:off x="7049196" y="3904238"/>
            <a:ext cx="2229451" cy="1276874"/>
          </a:xfrm>
          <a:prstGeom prst="rect">
            <a:avLst/>
          </a:prstGeom>
        </p:spPr>
      </p:pic>
      <p:sp>
        <p:nvSpPr>
          <p:cNvPr id="36" name="TextBox 35"/>
          <p:cNvSpPr txBox="1"/>
          <p:nvPr/>
        </p:nvSpPr>
        <p:spPr>
          <a:xfrm>
            <a:off x="7381210" y="4478538"/>
            <a:ext cx="1609090" cy="468555"/>
          </a:xfrm>
          <a:prstGeom prst="rect">
            <a:avLst/>
          </a:prstGeom>
          <a:noFill/>
        </p:spPr>
        <p:txBody>
          <a:bodyPr wrap="none" lIns="250664" tIns="125332" rIns="250664" bIns="125332" rtlCol="0">
            <a:spAutoFit/>
          </a:bodyPr>
          <a:lstStyle/>
          <a:p>
            <a:r>
              <a:rPr lang="en-US" sz="1400" dirty="0">
                <a:solidFill>
                  <a:schemeClr val="bg1">
                    <a:lumMod val="65000"/>
                  </a:schemeClr>
                </a:solidFill>
              </a:rPr>
              <a:t>Llewellyn Falco</a:t>
            </a:r>
          </a:p>
        </p:txBody>
      </p:sp>
      <p:grpSp>
        <p:nvGrpSpPr>
          <p:cNvPr id="152" name="Group 151"/>
          <p:cNvGrpSpPr/>
          <p:nvPr/>
        </p:nvGrpSpPr>
        <p:grpSpPr>
          <a:xfrm>
            <a:off x="5149969" y="2590854"/>
            <a:ext cx="1584921" cy="1347799"/>
            <a:chOff x="5334000" y="2114550"/>
            <a:chExt cx="3429000" cy="2590800"/>
          </a:xfrm>
        </p:grpSpPr>
        <p:grpSp>
          <p:nvGrpSpPr>
            <p:cNvPr id="153" name="Group 152"/>
            <p:cNvGrpSpPr/>
            <p:nvPr/>
          </p:nvGrpSpPr>
          <p:grpSpPr>
            <a:xfrm>
              <a:off x="5620800" y="2419350"/>
              <a:ext cx="2876980" cy="2033296"/>
              <a:chOff x="752056" y="1422400"/>
              <a:chExt cx="6834944" cy="4830573"/>
            </a:xfrm>
          </p:grpSpPr>
          <p:sp>
            <p:nvSpPr>
              <p:cNvPr id="155" name="Rectangle 154"/>
              <p:cNvSpPr/>
              <p:nvPr/>
            </p:nvSpPr>
            <p:spPr>
              <a:xfrm>
                <a:off x="924560" y="2082800"/>
                <a:ext cx="1849120" cy="558800"/>
              </a:xfrm>
              <a:prstGeom prst="rect">
                <a:avLst/>
              </a:prstGeom>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56" name="Group 155"/>
              <p:cNvGrpSpPr/>
              <p:nvPr/>
            </p:nvGrpSpPr>
            <p:grpSpPr>
              <a:xfrm rot="19718389">
                <a:off x="5609255" y="3403476"/>
                <a:ext cx="375920" cy="375920"/>
                <a:chOff x="2174240" y="3373120"/>
                <a:chExt cx="375920" cy="375920"/>
              </a:xfrm>
            </p:grpSpPr>
            <p:sp>
              <p:nvSpPr>
                <p:cNvPr id="245" name="Rectangle 244"/>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6" name="Rectangle 245"/>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57" name="Group 156"/>
              <p:cNvGrpSpPr/>
              <p:nvPr/>
            </p:nvGrpSpPr>
            <p:grpSpPr>
              <a:xfrm rot="21110677">
                <a:off x="4515523" y="4049647"/>
                <a:ext cx="375920" cy="375920"/>
                <a:chOff x="2174240" y="3373120"/>
                <a:chExt cx="375920" cy="375920"/>
              </a:xfrm>
            </p:grpSpPr>
            <p:sp>
              <p:nvSpPr>
                <p:cNvPr id="243" name="Rectangle 242"/>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4" name="Rectangle 243"/>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58" name="Group 157"/>
              <p:cNvGrpSpPr/>
              <p:nvPr/>
            </p:nvGrpSpPr>
            <p:grpSpPr>
              <a:xfrm rot="2034233">
                <a:off x="2291048" y="3578093"/>
                <a:ext cx="375920" cy="375920"/>
                <a:chOff x="2174240" y="3373120"/>
                <a:chExt cx="375920" cy="375920"/>
              </a:xfrm>
            </p:grpSpPr>
            <p:sp>
              <p:nvSpPr>
                <p:cNvPr id="241" name="Rectangle 240"/>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2" name="Rectangle 241"/>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59" name="Group 158"/>
              <p:cNvGrpSpPr/>
              <p:nvPr/>
            </p:nvGrpSpPr>
            <p:grpSpPr>
              <a:xfrm rot="1168845">
                <a:off x="3031042" y="3948643"/>
                <a:ext cx="375920" cy="375920"/>
                <a:chOff x="2174240" y="3373120"/>
                <a:chExt cx="375920" cy="375920"/>
              </a:xfrm>
            </p:grpSpPr>
            <p:sp>
              <p:nvSpPr>
                <p:cNvPr id="239" name="Rectangle 238"/>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0" name="Rectangle 239"/>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60" name="Group 159"/>
              <p:cNvGrpSpPr/>
              <p:nvPr/>
            </p:nvGrpSpPr>
            <p:grpSpPr>
              <a:xfrm>
                <a:off x="3881151" y="4127700"/>
                <a:ext cx="375920" cy="375920"/>
                <a:chOff x="2174240" y="3373120"/>
                <a:chExt cx="375920" cy="375920"/>
              </a:xfrm>
            </p:grpSpPr>
            <p:sp>
              <p:nvSpPr>
                <p:cNvPr id="237" name="Rectangle 236"/>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8" name="Rectangle 237"/>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61" name="Group 160"/>
              <p:cNvGrpSpPr/>
              <p:nvPr/>
            </p:nvGrpSpPr>
            <p:grpSpPr>
              <a:xfrm rot="19849039">
                <a:off x="5111553" y="3829813"/>
                <a:ext cx="375920" cy="375920"/>
                <a:chOff x="2174240" y="3373120"/>
                <a:chExt cx="375920" cy="375920"/>
              </a:xfrm>
            </p:grpSpPr>
            <p:sp>
              <p:nvSpPr>
                <p:cNvPr id="235" name="Rectangle 234"/>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6" name="Rectangle 235"/>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62" name="Group 161"/>
              <p:cNvGrpSpPr/>
              <p:nvPr/>
            </p:nvGrpSpPr>
            <p:grpSpPr>
              <a:xfrm rot="152124">
                <a:off x="1818578" y="2865057"/>
                <a:ext cx="375920" cy="375920"/>
                <a:chOff x="2174240" y="3373120"/>
                <a:chExt cx="375920" cy="375920"/>
              </a:xfrm>
            </p:grpSpPr>
            <p:sp>
              <p:nvSpPr>
                <p:cNvPr id="233" name="Rectangle 232"/>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4" name="Rectangle 233"/>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63" name="Trapezoid 162"/>
              <p:cNvSpPr/>
              <p:nvPr/>
            </p:nvSpPr>
            <p:spPr>
              <a:xfrm>
                <a:off x="2271354" y="1422400"/>
                <a:ext cx="3512317" cy="233680"/>
              </a:xfrm>
              <a:prstGeom prst="trapezoid">
                <a:avLst/>
              </a:prstGeom>
              <a:ln w="3175" cmpd="sng"/>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64" name="Rectangle 163"/>
              <p:cNvSpPr/>
              <p:nvPr/>
            </p:nvSpPr>
            <p:spPr>
              <a:xfrm>
                <a:off x="1699975" y="2184400"/>
                <a:ext cx="724122" cy="345439"/>
              </a:xfrm>
              <a:prstGeom prst="rect">
                <a:avLst/>
              </a:prstGeom>
              <a:ln w="3175" cmpd="sng"/>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5" name="TextBox 164"/>
              <p:cNvSpPr txBox="1"/>
              <p:nvPr/>
            </p:nvSpPr>
            <p:spPr>
              <a:xfrm>
                <a:off x="1586829" y="2131438"/>
                <a:ext cx="1168673" cy="1546091"/>
              </a:xfrm>
              <a:prstGeom prst="rect">
                <a:avLst/>
              </a:prstGeom>
              <a:noFill/>
              <a:ln w="3175" cmpd="sng">
                <a:solidFill>
                  <a:schemeClr val="tx1"/>
                </a:solidFill>
              </a:ln>
            </p:spPr>
            <p:txBody>
              <a:bodyPr wrap="square" rtlCol="0">
                <a:spAutoFit/>
              </a:bodyPr>
              <a:lstStyle/>
              <a:p>
                <a:endParaRPr lang="en-US" sz="1600" dirty="0"/>
              </a:p>
            </p:txBody>
          </p:sp>
          <p:grpSp>
            <p:nvGrpSpPr>
              <p:cNvPr id="166" name="Group 165"/>
              <p:cNvGrpSpPr/>
              <p:nvPr/>
            </p:nvGrpSpPr>
            <p:grpSpPr>
              <a:xfrm>
                <a:off x="752056" y="5379213"/>
                <a:ext cx="375920" cy="375920"/>
                <a:chOff x="2174240" y="3373120"/>
                <a:chExt cx="375920" cy="375920"/>
              </a:xfrm>
            </p:grpSpPr>
            <p:sp>
              <p:nvSpPr>
                <p:cNvPr id="231" name="Rectangle 230"/>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2" name="Rectangle 231"/>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67" name="Group 166"/>
              <p:cNvGrpSpPr/>
              <p:nvPr/>
            </p:nvGrpSpPr>
            <p:grpSpPr>
              <a:xfrm>
                <a:off x="1397958" y="5379213"/>
                <a:ext cx="375920" cy="375920"/>
                <a:chOff x="2174240" y="3373120"/>
                <a:chExt cx="375920" cy="375920"/>
              </a:xfrm>
            </p:grpSpPr>
            <p:sp>
              <p:nvSpPr>
                <p:cNvPr id="229" name="Rectangle 228"/>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0" name="Rectangle 229"/>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68" name="Group 167"/>
              <p:cNvGrpSpPr/>
              <p:nvPr/>
            </p:nvGrpSpPr>
            <p:grpSpPr>
              <a:xfrm>
                <a:off x="2043860" y="5379213"/>
                <a:ext cx="375920" cy="375920"/>
                <a:chOff x="2174240" y="3373120"/>
                <a:chExt cx="375920" cy="375920"/>
              </a:xfrm>
            </p:grpSpPr>
            <p:sp>
              <p:nvSpPr>
                <p:cNvPr id="227" name="Rectangle 226"/>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8" name="Rectangle 227"/>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69" name="Group 168"/>
              <p:cNvGrpSpPr/>
              <p:nvPr/>
            </p:nvGrpSpPr>
            <p:grpSpPr>
              <a:xfrm>
                <a:off x="2689762" y="5379213"/>
                <a:ext cx="375920" cy="375920"/>
                <a:chOff x="2174240" y="3373120"/>
                <a:chExt cx="375920" cy="375920"/>
              </a:xfrm>
            </p:grpSpPr>
            <p:sp>
              <p:nvSpPr>
                <p:cNvPr id="225" name="Rectangle 224"/>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6" name="Rectangle 225"/>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70" name="Group 169"/>
              <p:cNvGrpSpPr/>
              <p:nvPr/>
            </p:nvGrpSpPr>
            <p:grpSpPr>
              <a:xfrm>
                <a:off x="3335664" y="5379213"/>
                <a:ext cx="375920" cy="375920"/>
                <a:chOff x="2174240" y="3373120"/>
                <a:chExt cx="375920" cy="375920"/>
              </a:xfrm>
            </p:grpSpPr>
            <p:sp>
              <p:nvSpPr>
                <p:cNvPr id="223" name="Rectangle 222"/>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4" name="Rectangle 223"/>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71" name="Group 170"/>
              <p:cNvGrpSpPr/>
              <p:nvPr/>
            </p:nvGrpSpPr>
            <p:grpSpPr>
              <a:xfrm>
                <a:off x="3981566" y="5379213"/>
                <a:ext cx="375920" cy="375920"/>
                <a:chOff x="2174240" y="3373120"/>
                <a:chExt cx="375920" cy="375920"/>
              </a:xfrm>
            </p:grpSpPr>
            <p:sp>
              <p:nvSpPr>
                <p:cNvPr id="221" name="Rectangle 220"/>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2" name="Rectangle 221"/>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72" name="Group 171"/>
              <p:cNvGrpSpPr/>
              <p:nvPr/>
            </p:nvGrpSpPr>
            <p:grpSpPr>
              <a:xfrm>
                <a:off x="4627468" y="5379213"/>
                <a:ext cx="375920" cy="375920"/>
                <a:chOff x="2174240" y="3373120"/>
                <a:chExt cx="375920" cy="375920"/>
              </a:xfrm>
            </p:grpSpPr>
            <p:sp>
              <p:nvSpPr>
                <p:cNvPr id="219" name="Rectangle 218"/>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0" name="Rectangle 219"/>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73" name="Group 172"/>
              <p:cNvGrpSpPr/>
              <p:nvPr/>
            </p:nvGrpSpPr>
            <p:grpSpPr>
              <a:xfrm>
                <a:off x="5273370" y="5379213"/>
                <a:ext cx="375920" cy="375920"/>
                <a:chOff x="2174240" y="3373120"/>
                <a:chExt cx="375920" cy="375920"/>
              </a:xfrm>
            </p:grpSpPr>
            <p:sp>
              <p:nvSpPr>
                <p:cNvPr id="217" name="Rectangle 216"/>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8" name="Rectangle 217"/>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74" name="Group 173"/>
              <p:cNvGrpSpPr/>
              <p:nvPr/>
            </p:nvGrpSpPr>
            <p:grpSpPr>
              <a:xfrm>
                <a:off x="5919272" y="5379213"/>
                <a:ext cx="375920" cy="375920"/>
                <a:chOff x="2174240" y="3373120"/>
                <a:chExt cx="375920" cy="375920"/>
              </a:xfrm>
            </p:grpSpPr>
            <p:sp>
              <p:nvSpPr>
                <p:cNvPr id="215" name="Rectangle 214"/>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6" name="Rectangle 215"/>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75" name="Group 174"/>
              <p:cNvGrpSpPr/>
              <p:nvPr/>
            </p:nvGrpSpPr>
            <p:grpSpPr>
              <a:xfrm>
                <a:off x="6565174" y="5379213"/>
                <a:ext cx="375920" cy="375920"/>
                <a:chOff x="2174240" y="3373120"/>
                <a:chExt cx="375920" cy="375920"/>
              </a:xfrm>
            </p:grpSpPr>
            <p:sp>
              <p:nvSpPr>
                <p:cNvPr id="213" name="Rectangle 212"/>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4" name="Rectangle 213"/>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76" name="Group 175"/>
              <p:cNvGrpSpPr/>
              <p:nvPr/>
            </p:nvGrpSpPr>
            <p:grpSpPr>
              <a:xfrm>
                <a:off x="7211080" y="5379213"/>
                <a:ext cx="375920" cy="375920"/>
                <a:chOff x="2174240" y="3373120"/>
                <a:chExt cx="375920" cy="375920"/>
              </a:xfrm>
            </p:grpSpPr>
            <p:sp>
              <p:nvSpPr>
                <p:cNvPr id="211" name="Rectangle 210"/>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2" name="Rectangle 211"/>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77" name="Group 176"/>
              <p:cNvGrpSpPr/>
              <p:nvPr/>
            </p:nvGrpSpPr>
            <p:grpSpPr>
              <a:xfrm>
                <a:off x="752056" y="5877053"/>
                <a:ext cx="375920" cy="375920"/>
                <a:chOff x="2174240" y="3373120"/>
                <a:chExt cx="375920" cy="375920"/>
              </a:xfrm>
            </p:grpSpPr>
            <p:sp>
              <p:nvSpPr>
                <p:cNvPr id="209" name="Rectangle 208"/>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0" name="Rectangle 209"/>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78" name="Group 177"/>
              <p:cNvGrpSpPr/>
              <p:nvPr/>
            </p:nvGrpSpPr>
            <p:grpSpPr>
              <a:xfrm>
                <a:off x="1397958" y="5877053"/>
                <a:ext cx="375920" cy="375920"/>
                <a:chOff x="2174240" y="3373120"/>
                <a:chExt cx="375920" cy="375920"/>
              </a:xfrm>
            </p:grpSpPr>
            <p:sp>
              <p:nvSpPr>
                <p:cNvPr id="207" name="Rectangle 206"/>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8" name="Rectangle 207"/>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79" name="Group 178"/>
              <p:cNvGrpSpPr/>
              <p:nvPr/>
            </p:nvGrpSpPr>
            <p:grpSpPr>
              <a:xfrm>
                <a:off x="2043860" y="5877053"/>
                <a:ext cx="375920" cy="375920"/>
                <a:chOff x="2174240" y="3373120"/>
                <a:chExt cx="375920" cy="375920"/>
              </a:xfrm>
            </p:grpSpPr>
            <p:sp>
              <p:nvSpPr>
                <p:cNvPr id="205" name="Rectangle 204"/>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6" name="Rectangle 205"/>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80" name="Group 179"/>
              <p:cNvGrpSpPr/>
              <p:nvPr/>
            </p:nvGrpSpPr>
            <p:grpSpPr>
              <a:xfrm>
                <a:off x="2689762" y="5877053"/>
                <a:ext cx="375920" cy="375920"/>
                <a:chOff x="2174240" y="3373120"/>
                <a:chExt cx="375920" cy="375920"/>
              </a:xfrm>
            </p:grpSpPr>
            <p:sp>
              <p:nvSpPr>
                <p:cNvPr id="203" name="Rectangle 202"/>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4" name="Rectangle 203"/>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81" name="Group 180"/>
              <p:cNvGrpSpPr/>
              <p:nvPr/>
            </p:nvGrpSpPr>
            <p:grpSpPr>
              <a:xfrm>
                <a:off x="3335664" y="5877053"/>
                <a:ext cx="375920" cy="375920"/>
                <a:chOff x="2174240" y="3373120"/>
                <a:chExt cx="375920" cy="375920"/>
              </a:xfrm>
            </p:grpSpPr>
            <p:sp>
              <p:nvSpPr>
                <p:cNvPr id="201" name="Rectangle 200"/>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Rectangle 201"/>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82" name="Group 181"/>
              <p:cNvGrpSpPr/>
              <p:nvPr/>
            </p:nvGrpSpPr>
            <p:grpSpPr>
              <a:xfrm>
                <a:off x="3981566" y="5877053"/>
                <a:ext cx="375920" cy="375920"/>
                <a:chOff x="2174240" y="3373120"/>
                <a:chExt cx="375920" cy="375920"/>
              </a:xfrm>
            </p:grpSpPr>
            <p:sp>
              <p:nvSpPr>
                <p:cNvPr id="199" name="Rectangle 198"/>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0" name="Rectangle 199"/>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83" name="Group 182"/>
              <p:cNvGrpSpPr/>
              <p:nvPr/>
            </p:nvGrpSpPr>
            <p:grpSpPr>
              <a:xfrm>
                <a:off x="4627468" y="5877053"/>
                <a:ext cx="375920" cy="375920"/>
                <a:chOff x="2174240" y="3373120"/>
                <a:chExt cx="375920" cy="375920"/>
              </a:xfrm>
            </p:grpSpPr>
            <p:sp>
              <p:nvSpPr>
                <p:cNvPr id="197" name="Rectangle 196"/>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8" name="Rectangle 197"/>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84" name="Group 183"/>
              <p:cNvGrpSpPr/>
              <p:nvPr/>
            </p:nvGrpSpPr>
            <p:grpSpPr>
              <a:xfrm>
                <a:off x="5273370" y="5877053"/>
                <a:ext cx="375920" cy="375920"/>
                <a:chOff x="2174240" y="3373120"/>
                <a:chExt cx="375920" cy="375920"/>
              </a:xfrm>
            </p:grpSpPr>
            <p:sp>
              <p:nvSpPr>
                <p:cNvPr id="195" name="Rectangle 194"/>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6" name="Rectangle 195"/>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85" name="Group 184"/>
              <p:cNvGrpSpPr/>
              <p:nvPr/>
            </p:nvGrpSpPr>
            <p:grpSpPr>
              <a:xfrm>
                <a:off x="5919272" y="5877053"/>
                <a:ext cx="375920" cy="375920"/>
                <a:chOff x="2174240" y="3373120"/>
                <a:chExt cx="375920" cy="375920"/>
              </a:xfrm>
            </p:grpSpPr>
            <p:sp>
              <p:nvSpPr>
                <p:cNvPr id="193" name="Rectangle 192"/>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4" name="Rectangle 193"/>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86" name="Group 185"/>
              <p:cNvGrpSpPr/>
              <p:nvPr/>
            </p:nvGrpSpPr>
            <p:grpSpPr>
              <a:xfrm>
                <a:off x="6565174" y="5877053"/>
                <a:ext cx="375920" cy="375920"/>
                <a:chOff x="2174240" y="3373120"/>
                <a:chExt cx="375920" cy="375920"/>
              </a:xfrm>
            </p:grpSpPr>
            <p:sp>
              <p:nvSpPr>
                <p:cNvPr id="191" name="Rectangle 190"/>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2" name="Rectangle 191"/>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87" name="Group 186"/>
              <p:cNvGrpSpPr/>
              <p:nvPr/>
            </p:nvGrpSpPr>
            <p:grpSpPr>
              <a:xfrm>
                <a:off x="7211080" y="5877053"/>
                <a:ext cx="375920" cy="375920"/>
                <a:chOff x="2174240" y="3373120"/>
                <a:chExt cx="375920" cy="375920"/>
              </a:xfrm>
            </p:grpSpPr>
            <p:sp>
              <p:nvSpPr>
                <p:cNvPr id="189" name="Rectangle 188"/>
                <p:cNvSpPr/>
                <p:nvPr/>
              </p:nvSpPr>
              <p:spPr>
                <a:xfrm>
                  <a:off x="2174240" y="3373120"/>
                  <a:ext cx="375920" cy="37592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0" name="Rectangle 189"/>
                <p:cNvSpPr/>
                <p:nvPr/>
              </p:nvSpPr>
              <p:spPr>
                <a:xfrm>
                  <a:off x="2174240" y="3667760"/>
                  <a:ext cx="375920" cy="81280"/>
                </a:xfrm>
                <a:prstGeom prst="rect">
                  <a:avLst/>
                </a:prstGeom>
                <a:ln w="31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88" name="Trapezoid 187"/>
              <p:cNvSpPr/>
              <p:nvPr/>
            </p:nvSpPr>
            <p:spPr>
              <a:xfrm rot="2122970">
                <a:off x="5508654" y="2782675"/>
                <a:ext cx="1823546" cy="113608"/>
              </a:xfrm>
              <a:prstGeom prst="trapezoid">
                <a:avLst/>
              </a:prstGeom>
              <a:ln w="3175" cmpd="sng"/>
            </p:spPr>
            <p:style>
              <a:lnRef idx="1">
                <a:schemeClr val="dk1"/>
              </a:lnRef>
              <a:fillRef idx="2">
                <a:schemeClr val="dk1"/>
              </a:fillRef>
              <a:effectRef idx="1">
                <a:schemeClr val="dk1"/>
              </a:effectRef>
              <a:fontRef idx="minor">
                <a:schemeClr val="dk1"/>
              </a:fontRef>
            </p:style>
            <p:txBody>
              <a:bodyPr rtlCol="0" anchor="ctr"/>
              <a:lstStyle/>
              <a:p>
                <a:pPr algn="ctr"/>
                <a:r>
                  <a:rPr lang="en-US" sz="2200" dirty="0">
                    <a:solidFill>
                      <a:schemeClr val="bg1"/>
                    </a:solidFill>
                  </a:rPr>
                  <a:t>	</a:t>
                </a:r>
              </a:p>
            </p:txBody>
          </p:sp>
        </p:grpSp>
        <p:sp>
          <p:nvSpPr>
            <p:cNvPr id="154" name="Rectangle 153"/>
            <p:cNvSpPr/>
            <p:nvPr/>
          </p:nvSpPr>
          <p:spPr>
            <a:xfrm>
              <a:off x="5334000" y="2114550"/>
              <a:ext cx="3429000" cy="2590800"/>
            </a:xfrm>
            <a:prstGeom prst="rect">
              <a:avLst/>
            </a:prstGeom>
            <a:noFill/>
            <a:ln w="3175" cmpd="sng">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42" name="Rectangle 341"/>
          <p:cNvSpPr/>
          <p:nvPr/>
        </p:nvSpPr>
        <p:spPr>
          <a:xfrm>
            <a:off x="5060633" y="1335114"/>
            <a:ext cx="3852571" cy="1099497"/>
          </a:xfrm>
          <a:prstGeom prst="rect">
            <a:avLst/>
          </a:prstGeom>
        </p:spPr>
        <p:txBody>
          <a:bodyPr wrap="square" lIns="250664" tIns="125332" rIns="250664" bIns="125332">
            <a:spAutoFit/>
          </a:bodyPr>
          <a:lstStyle/>
          <a:p>
            <a:pPr algn="ctr"/>
            <a:r>
              <a:rPr lang="en-US" sz="2500" b="1" cap="all" dirty="0">
                <a:solidFill>
                  <a:srgbClr val="FB00C1"/>
                </a:solidFill>
                <a:latin typeface="+mj-lt"/>
                <a:ea typeface="+mj-ea"/>
                <a:cs typeface="+mj-cs"/>
              </a:rPr>
              <a:t>Part 2</a:t>
            </a:r>
          </a:p>
          <a:p>
            <a:pPr algn="ctr"/>
            <a:r>
              <a:rPr lang="en-US" sz="3000" b="1" cap="all" dirty="0">
                <a:solidFill>
                  <a:srgbClr val="FB00C1"/>
                </a:solidFill>
                <a:latin typeface="+mj-lt"/>
                <a:ea typeface="+mj-ea"/>
                <a:cs typeface="+mj-cs"/>
              </a:rPr>
              <a:t>Workshop </a:t>
            </a:r>
            <a:r>
              <a:rPr lang="en-US" sz="2200" b="1" cap="all" dirty="0">
                <a:solidFill>
                  <a:schemeClr val="tx1">
                    <a:lumMod val="50000"/>
                    <a:lumOff val="50000"/>
                  </a:schemeClr>
                </a:solidFill>
                <a:latin typeface="+mj-lt"/>
                <a:ea typeface="+mj-ea"/>
                <a:cs typeface="+mj-cs"/>
              </a:rPr>
              <a:t>(90 mins) </a:t>
            </a:r>
          </a:p>
        </p:txBody>
      </p:sp>
      <p:sp>
        <p:nvSpPr>
          <p:cNvPr id="343" name="Rectangle 342"/>
          <p:cNvSpPr/>
          <p:nvPr/>
        </p:nvSpPr>
        <p:spPr>
          <a:xfrm>
            <a:off x="6473047" y="2497587"/>
            <a:ext cx="2748664" cy="1330330"/>
          </a:xfrm>
          <a:prstGeom prst="rect">
            <a:avLst/>
          </a:prstGeom>
        </p:spPr>
        <p:txBody>
          <a:bodyPr wrap="square" lIns="250664" tIns="125332" rIns="250664" bIns="125332">
            <a:spAutoFit/>
          </a:bodyPr>
          <a:lstStyle/>
          <a:p>
            <a:pPr algn="ctr"/>
            <a:r>
              <a:rPr lang="en-US" sz="1400" b="1" cap="all" dirty="0">
                <a:solidFill>
                  <a:schemeClr val="bg1">
                    <a:lumMod val="95000"/>
                  </a:schemeClr>
                </a:solidFill>
                <a:latin typeface="+mj-lt"/>
                <a:ea typeface="+mj-ea"/>
                <a:cs typeface="+mj-cs"/>
              </a:rPr>
              <a:t>We will Refactor</a:t>
            </a:r>
          </a:p>
          <a:p>
            <a:pPr algn="ctr"/>
            <a:r>
              <a:rPr lang="en-US" sz="1400" b="1" cap="all" dirty="0">
                <a:solidFill>
                  <a:schemeClr val="bg1">
                    <a:lumMod val="95000"/>
                  </a:schemeClr>
                </a:solidFill>
                <a:latin typeface="+mj-lt"/>
                <a:ea typeface="+mj-ea"/>
                <a:cs typeface="+mj-cs"/>
              </a:rPr>
              <a:t> </a:t>
            </a:r>
            <a:r>
              <a:rPr lang="x-none" sz="1400" b="1" cap="all" dirty="0">
                <a:solidFill>
                  <a:schemeClr val="bg1">
                    <a:lumMod val="95000"/>
                  </a:schemeClr>
                </a:solidFill>
                <a:latin typeface="+mj-lt"/>
                <a:ea typeface="+mj-ea"/>
                <a:cs typeface="+mj-cs"/>
              </a:rPr>
              <a:t>your own code </a:t>
            </a:r>
          </a:p>
          <a:p>
            <a:pPr algn="ctr"/>
            <a:r>
              <a:rPr lang="en-US" sz="1400" b="1" cap="all" dirty="0">
                <a:solidFill>
                  <a:schemeClr val="bg1">
                    <a:lumMod val="95000"/>
                  </a:schemeClr>
                </a:solidFill>
                <a:latin typeface="+mj-lt"/>
                <a:ea typeface="+mj-ea"/>
                <a:cs typeface="+mj-cs"/>
              </a:rPr>
              <a:t>I</a:t>
            </a:r>
            <a:r>
              <a:rPr lang="x-none" sz="1400" b="1" cap="all" dirty="0">
                <a:solidFill>
                  <a:schemeClr val="bg1">
                    <a:lumMod val="95000"/>
                  </a:schemeClr>
                </a:solidFill>
                <a:latin typeface="+mj-lt"/>
                <a:ea typeface="+mj-ea"/>
                <a:cs typeface="+mj-cs"/>
              </a:rPr>
              <a:t>n a Mob P</a:t>
            </a:r>
            <a:r>
              <a:rPr lang="en-US" sz="1400" b="1" cap="all" dirty="0">
                <a:solidFill>
                  <a:schemeClr val="bg1">
                    <a:lumMod val="95000"/>
                  </a:schemeClr>
                </a:solidFill>
                <a:latin typeface="+mj-lt"/>
                <a:ea typeface="+mj-ea"/>
                <a:cs typeface="+mj-cs"/>
              </a:rPr>
              <a:t>r</a:t>
            </a:r>
            <a:r>
              <a:rPr lang="x-none" sz="1400" b="1" cap="all" dirty="0">
                <a:solidFill>
                  <a:schemeClr val="bg1">
                    <a:lumMod val="95000"/>
                  </a:schemeClr>
                </a:solidFill>
                <a:latin typeface="+mj-lt"/>
                <a:ea typeface="+mj-ea"/>
                <a:cs typeface="+mj-cs"/>
              </a:rPr>
              <a:t>ogramming session</a:t>
            </a:r>
          </a:p>
          <a:p>
            <a:pPr algn="ctr"/>
            <a:r>
              <a:rPr lang="x-none" sz="1400" b="1" cap="all" dirty="0">
                <a:solidFill>
                  <a:schemeClr val="tx1">
                    <a:lumMod val="50000"/>
                    <a:lumOff val="50000"/>
                  </a:schemeClr>
                </a:solidFill>
                <a:latin typeface="+mj-lt"/>
                <a:ea typeface="+mj-ea"/>
                <a:cs typeface="+mj-cs"/>
              </a:rPr>
              <a:t>(Java or C#)</a:t>
            </a:r>
            <a:endParaRPr lang="en-US" sz="1400" b="1" cap="all" dirty="0">
              <a:solidFill>
                <a:schemeClr val="tx1">
                  <a:lumMod val="50000"/>
                  <a:lumOff val="50000"/>
                </a:schemeClr>
              </a:solidFill>
              <a:latin typeface="+mj-lt"/>
              <a:ea typeface="+mj-ea"/>
              <a:cs typeface="+mj-cs"/>
            </a:endParaRPr>
          </a:p>
        </p:txBody>
      </p:sp>
      <p:sp>
        <p:nvSpPr>
          <p:cNvPr id="344" name="Rectangle 343"/>
          <p:cNvSpPr/>
          <p:nvPr/>
        </p:nvSpPr>
        <p:spPr>
          <a:xfrm>
            <a:off x="208863" y="918288"/>
            <a:ext cx="4193558" cy="1099497"/>
          </a:xfrm>
          <a:prstGeom prst="rect">
            <a:avLst/>
          </a:prstGeom>
        </p:spPr>
        <p:txBody>
          <a:bodyPr wrap="square" lIns="250664" tIns="125332" rIns="250664" bIns="125332">
            <a:spAutoFit/>
          </a:bodyPr>
          <a:lstStyle/>
          <a:p>
            <a:pPr algn="ctr"/>
            <a:r>
              <a:rPr lang="en-US" sz="2500" b="1" cap="all" dirty="0">
                <a:solidFill>
                  <a:srgbClr val="FB00C1"/>
                </a:solidFill>
                <a:latin typeface="+mj-lt"/>
                <a:ea typeface="+mj-ea"/>
                <a:cs typeface="+mj-cs"/>
              </a:rPr>
              <a:t>Part 1</a:t>
            </a:r>
          </a:p>
          <a:p>
            <a:pPr algn="ctr"/>
            <a:r>
              <a:rPr lang="en-US" sz="3000" b="1" cap="all" dirty="0">
                <a:solidFill>
                  <a:srgbClr val="FB00C1"/>
                </a:solidFill>
                <a:latin typeface="+mj-lt"/>
                <a:ea typeface="+mj-ea"/>
                <a:cs typeface="+mj-cs"/>
              </a:rPr>
              <a:t>Lecture </a:t>
            </a:r>
            <a:r>
              <a:rPr lang="en-US" sz="2200" b="1" cap="all" dirty="0">
                <a:solidFill>
                  <a:schemeClr val="tx1">
                    <a:lumMod val="50000"/>
                    <a:lumOff val="50000"/>
                  </a:schemeClr>
                </a:solidFill>
                <a:latin typeface="+mj-lt"/>
                <a:ea typeface="+mj-ea"/>
                <a:cs typeface="+mj-cs"/>
              </a:rPr>
              <a:t>(45 mins) </a:t>
            </a:r>
          </a:p>
        </p:txBody>
      </p:sp>
      <p:sp>
        <p:nvSpPr>
          <p:cNvPr id="347" name="Rectangle 346"/>
          <p:cNvSpPr/>
          <p:nvPr/>
        </p:nvSpPr>
        <p:spPr>
          <a:xfrm>
            <a:off x="923139" y="1927600"/>
            <a:ext cx="2748664" cy="1114886"/>
          </a:xfrm>
          <a:prstGeom prst="rect">
            <a:avLst/>
          </a:prstGeom>
        </p:spPr>
        <p:txBody>
          <a:bodyPr wrap="square" lIns="250664" tIns="125332" rIns="250664" bIns="125332">
            <a:spAutoFit/>
          </a:bodyPr>
          <a:lstStyle/>
          <a:p>
            <a:pPr algn="ctr"/>
            <a:r>
              <a:rPr lang="x-none" sz="1400" b="1" cap="all" dirty="0">
                <a:solidFill>
                  <a:schemeClr val="bg1">
                    <a:lumMod val="95000"/>
                  </a:schemeClr>
                </a:solidFill>
                <a:latin typeface="+mj-lt"/>
                <a:ea typeface="+mj-ea"/>
                <a:cs typeface="+mj-cs"/>
              </a:rPr>
              <a:t>Exploring the effect and reasons for refactoring  &amp; why it is often neglected</a:t>
            </a:r>
            <a:endParaRPr lang="en-US" sz="1400" b="1" cap="all" dirty="0">
              <a:solidFill>
                <a:schemeClr val="tx1">
                  <a:lumMod val="50000"/>
                  <a:lumOff val="50000"/>
                </a:schemeClr>
              </a:solidFill>
              <a:latin typeface="+mj-lt"/>
              <a:ea typeface="+mj-ea"/>
              <a:cs typeface="+mj-cs"/>
            </a:endParaRPr>
          </a:p>
        </p:txBody>
      </p:sp>
      <p:grpSp>
        <p:nvGrpSpPr>
          <p:cNvPr id="13" name="Group 12"/>
          <p:cNvGrpSpPr/>
          <p:nvPr/>
        </p:nvGrpSpPr>
        <p:grpSpPr>
          <a:xfrm>
            <a:off x="325827" y="2839755"/>
            <a:ext cx="3685881" cy="2098095"/>
            <a:chOff x="136525" y="841372"/>
            <a:chExt cx="1661113" cy="840102"/>
          </a:xfrm>
        </p:grpSpPr>
        <p:pic>
          <p:nvPicPr>
            <p:cNvPr id="11" name="Picture 10" descr="Screen Shot 2017-01-24 at 10.28.40 PM.png"/>
            <p:cNvPicPr>
              <a:picLocks noChangeAspect="1"/>
            </p:cNvPicPr>
            <p:nvPr/>
          </p:nvPicPr>
          <p:blipFill rotWithShape="1">
            <a:blip r:embed="rId7">
              <a:extLst>
                <a:ext uri="{28A0092B-C50C-407E-A947-70E740481C1C}">
                  <a14:useLocalDpi xmlns:a14="http://schemas.microsoft.com/office/drawing/2010/main" val="0"/>
                </a:ext>
              </a:extLst>
            </a:blip>
            <a:srcRect l="4758" t="4708" b="4753"/>
            <a:stretch/>
          </p:blipFill>
          <p:spPr>
            <a:xfrm>
              <a:off x="971549" y="979930"/>
              <a:ext cx="826089" cy="483745"/>
            </a:xfrm>
            <a:prstGeom prst="rect">
              <a:avLst/>
            </a:prstGeom>
            <a:ln>
              <a:solidFill>
                <a:schemeClr val="bg1"/>
              </a:solidFill>
            </a:ln>
          </p:spPr>
        </p:pic>
        <p:pic>
          <p:nvPicPr>
            <p:cNvPr id="12" name="Picture 11" descr="Screen Shot 2017-01-24 at 10.28.33 PM.png"/>
            <p:cNvPicPr>
              <a:picLocks noChangeAspect="1"/>
            </p:cNvPicPr>
            <p:nvPr/>
          </p:nvPicPr>
          <p:blipFill rotWithShape="1">
            <a:blip r:embed="rId8">
              <a:extLst>
                <a:ext uri="{28A0092B-C50C-407E-A947-70E740481C1C}">
                  <a14:useLocalDpi xmlns:a14="http://schemas.microsoft.com/office/drawing/2010/main" val="0"/>
                </a:ext>
              </a:extLst>
            </a:blip>
            <a:srcRect l="2952" t="4700" b="2421"/>
            <a:stretch/>
          </p:blipFill>
          <p:spPr>
            <a:xfrm>
              <a:off x="136525" y="841372"/>
              <a:ext cx="835025" cy="476912"/>
            </a:xfrm>
            <a:prstGeom prst="rect">
              <a:avLst/>
            </a:prstGeom>
            <a:ln>
              <a:solidFill>
                <a:schemeClr val="bg1"/>
              </a:solidFill>
            </a:ln>
          </p:spPr>
        </p:pic>
        <p:pic>
          <p:nvPicPr>
            <p:cNvPr id="6" name="Picture 5" descr="Screen Shot 2017-01-24 at 10.28.51 PM.png"/>
            <p:cNvPicPr>
              <a:picLocks noChangeAspect="1"/>
            </p:cNvPicPr>
            <p:nvPr/>
          </p:nvPicPr>
          <p:blipFill rotWithShape="1">
            <a:blip r:embed="rId9">
              <a:extLst>
                <a:ext uri="{28A0092B-C50C-407E-A947-70E740481C1C}">
                  <a14:useLocalDpi xmlns:a14="http://schemas.microsoft.com/office/drawing/2010/main" val="0"/>
                </a:ext>
              </a:extLst>
            </a:blip>
            <a:srcRect l="6664" t="12702" r="2521" b="4456"/>
            <a:stretch/>
          </p:blipFill>
          <p:spPr>
            <a:xfrm>
              <a:off x="222249" y="1244600"/>
              <a:ext cx="825501" cy="436874"/>
            </a:xfrm>
            <a:prstGeom prst="rect">
              <a:avLst/>
            </a:prstGeom>
            <a:ln>
              <a:solidFill>
                <a:schemeClr val="bg1"/>
              </a:solidFill>
            </a:ln>
          </p:spPr>
        </p:pic>
      </p:grpSp>
      <p:sp>
        <p:nvSpPr>
          <p:cNvPr id="14" name="Rectangle 13"/>
          <p:cNvSpPr/>
          <p:nvPr/>
        </p:nvSpPr>
        <p:spPr>
          <a:xfrm>
            <a:off x="325828" y="229098"/>
            <a:ext cx="8680321" cy="930220"/>
          </a:xfrm>
          <a:prstGeom prst="rect">
            <a:avLst/>
          </a:prstGeom>
        </p:spPr>
        <p:txBody>
          <a:bodyPr wrap="square" lIns="250664" tIns="125332" rIns="250664" bIns="125332">
            <a:spAutoFit/>
          </a:bodyPr>
          <a:lstStyle/>
          <a:p>
            <a:pPr algn="ctr"/>
            <a:r>
              <a:rPr lang="en-US" sz="2200" b="1" dirty="0">
                <a:solidFill>
                  <a:schemeClr val="bg1"/>
                </a:solidFill>
              </a:rPr>
              <a:t>Special offer!</a:t>
            </a:r>
            <a:r>
              <a:rPr lang="en-US" sz="2200" b="1" dirty="0">
                <a:solidFill>
                  <a:srgbClr val="FB00C1"/>
                </a:solidFill>
              </a:rPr>
              <a:t>  Free corporate refactoring session</a:t>
            </a:r>
          </a:p>
          <a:p>
            <a:pPr algn="ctr"/>
            <a:r>
              <a:rPr lang="en-US" sz="2200" b="1" dirty="0">
                <a:solidFill>
                  <a:srgbClr val="FB00C1"/>
                </a:solidFill>
              </a:rPr>
              <a:t>Next week only</a:t>
            </a:r>
          </a:p>
        </p:txBody>
      </p:sp>
      <p:pic>
        <p:nvPicPr>
          <p:cNvPr id="348" name="Picture 34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67590" y="4164750"/>
            <a:ext cx="555178" cy="627571"/>
          </a:xfrm>
          <a:prstGeom prst="rect">
            <a:avLst/>
          </a:prstGeom>
          <a:noFill/>
          <a:ln w="12700" cmpd="sng">
            <a:solidFill>
              <a:srgbClr val="FFFFFF"/>
            </a:solidFill>
            <a:miter lim="800000"/>
            <a:headEnd/>
            <a:tailEnd/>
          </a:ln>
          <a:effectLst>
            <a:softEdge rad="12700"/>
          </a:effectLst>
          <a:extLst>
            <a:ext uri="{909E8E84-426E-40dd-AFC4-6F175D3DCCD1}">
              <a14:hiddenFill xmlns="" xmlns:a14="http://schemas.microsoft.com/office/drawing/2010/main">
                <a:solidFill>
                  <a:schemeClr val="accent1"/>
                </a:solidFill>
              </a14:hiddenFill>
            </a:ext>
          </a:extLst>
        </p:spPr>
      </p:pic>
      <p:sp>
        <p:nvSpPr>
          <p:cNvPr id="15" name="Rectangle 14"/>
          <p:cNvSpPr/>
          <p:nvPr/>
        </p:nvSpPr>
        <p:spPr>
          <a:xfrm>
            <a:off x="4331770" y="4068354"/>
            <a:ext cx="2469652" cy="807110"/>
          </a:xfrm>
          <a:prstGeom prst="rect">
            <a:avLst/>
          </a:prstGeom>
        </p:spPr>
        <p:txBody>
          <a:bodyPr wrap="none" lIns="250664" tIns="125332" rIns="250664" bIns="125332">
            <a:spAutoFit/>
          </a:bodyPr>
          <a:lstStyle/>
          <a:p>
            <a:pPr algn="r"/>
            <a:r>
              <a:rPr lang="en-US" b="1" dirty="0">
                <a:solidFill>
                  <a:schemeClr val="bg1">
                    <a:lumMod val="95000"/>
                  </a:schemeClr>
                </a:solidFill>
              </a:rPr>
              <a:t>Inquire by emailing</a:t>
            </a:r>
            <a:endParaRPr lang="en-US" b="1" cap="all" dirty="0">
              <a:solidFill>
                <a:schemeClr val="bg1">
                  <a:lumMod val="95000"/>
                </a:schemeClr>
              </a:solidFill>
            </a:endParaRPr>
          </a:p>
          <a:p>
            <a:pPr algn="r"/>
            <a:r>
              <a:rPr lang="en-US" b="1" dirty="0">
                <a:solidFill>
                  <a:schemeClr val="bg1">
                    <a:lumMod val="95000"/>
                  </a:schemeClr>
                </a:solidFill>
              </a:rPr>
              <a:t>info</a:t>
            </a:r>
            <a:r>
              <a:rPr lang="en-US" b="1" cap="all" dirty="0">
                <a:solidFill>
                  <a:schemeClr val="bg1">
                    <a:lumMod val="95000"/>
                  </a:schemeClr>
                </a:solidFill>
              </a:rPr>
              <a:t>@s</a:t>
            </a:r>
            <a:r>
              <a:rPr lang="en-US" b="1" dirty="0">
                <a:solidFill>
                  <a:schemeClr val="bg1">
                    <a:lumMod val="95000"/>
                  </a:schemeClr>
                </a:solidFill>
              </a:rPr>
              <a:t>pun</a:t>
            </a:r>
            <a:r>
              <a:rPr lang="en-US" b="1" cap="all" dirty="0">
                <a:solidFill>
                  <a:schemeClr val="bg1">
                    <a:lumMod val="95000"/>
                  </a:schemeClr>
                </a:solidFill>
              </a:rPr>
              <a:t>l</a:t>
            </a:r>
            <a:r>
              <a:rPr lang="en-US" b="1" dirty="0">
                <a:solidFill>
                  <a:schemeClr val="bg1">
                    <a:lumMod val="95000"/>
                  </a:schemeClr>
                </a:solidFill>
              </a:rPr>
              <a:t>abs.com</a:t>
            </a:r>
          </a:p>
        </p:txBody>
      </p:sp>
    </p:spTree>
    <p:extLst>
      <p:ext uri="{BB962C8B-B14F-4D97-AF65-F5344CB8AC3E}">
        <p14:creationId xmlns:p14="http://schemas.microsoft.com/office/powerpoint/2010/main" val="2138272214"/>
      </p:ext>
    </p:extLst>
  </p:cSld>
  <p:clrMapOvr>
    <a:masterClrMapping/>
  </p:clrMapOvr>
  <mc:AlternateContent xmlns:mc="http://schemas.openxmlformats.org/markup-compatibility/2006">
    <mc:Choice xmlns:p14="http://schemas.microsoft.com/office/powerpoint/2010/main" Requires="p14">
      <p:transition spd="slow" p14:dur="2000" advTm="4541"/>
    </mc:Choice>
    <mc:Fallback>
      <p:transition spd="slow" advTm="454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143500"/>
          </a:xfrm>
        </p:spPr>
        <p:txBody>
          <a:bodyPr anchor="ctr">
            <a:normAutofit/>
          </a:bodyPr>
          <a:lstStyle/>
          <a:p>
            <a:pPr algn="ctr">
              <a:lnSpc>
                <a:spcPct val="70000"/>
              </a:lnSpc>
            </a:pPr>
            <a:r>
              <a:rPr lang="en-US" sz="8000" dirty="0"/>
              <a:t>Thank YOU</a:t>
            </a:r>
            <a:br>
              <a:rPr lang="en-US" sz="8000" dirty="0"/>
            </a:br>
            <a:r>
              <a:rPr lang="en-US" sz="2800" dirty="0"/>
              <a:t>(please connect via LinkedIn and Twitter)</a:t>
            </a:r>
            <a:r>
              <a:rPr lang="en-US" sz="8000" dirty="0"/>
              <a:t> </a:t>
            </a:r>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0" y="3714750"/>
            <a:ext cx="1273211" cy="1278731"/>
          </a:xfrm>
          <a:prstGeom prst="rect">
            <a:avLst/>
          </a:prstGeom>
          <a:noFill/>
          <a:ln>
            <a:noFill/>
          </a:ln>
          <a:effectLst>
            <a:glow rad="38100">
              <a:schemeClr val="bg2">
                <a:alpha val="40000"/>
              </a:schemeClr>
            </a:glow>
            <a:outerShdw dist="35921" dir="2700000" algn="ctr" rotWithShape="0">
              <a:schemeClr val="bg2"/>
            </a:outerShdw>
            <a:softEdge rad="12700"/>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TextBox 4"/>
          <p:cNvSpPr txBox="1"/>
          <p:nvPr/>
        </p:nvSpPr>
        <p:spPr>
          <a:xfrm>
            <a:off x="-609600" y="3943350"/>
            <a:ext cx="8229600" cy="1015663"/>
          </a:xfrm>
          <a:prstGeom prst="rect">
            <a:avLst/>
          </a:prstGeom>
          <a:noFill/>
        </p:spPr>
        <p:txBody>
          <a:bodyPr wrap="square" rtlCol="0">
            <a:spAutoFit/>
          </a:bodyPr>
          <a:lstStyle/>
          <a:p>
            <a:pPr algn="r">
              <a:buFont typeface="Arial"/>
              <a:buNone/>
            </a:pPr>
            <a:r>
              <a:rPr lang="en-US" sz="2400" b="1" dirty="0">
                <a:solidFill>
                  <a:schemeClr val="tx2"/>
                </a:solidFill>
              </a:rPr>
              <a:t>@LlewellynFalco</a:t>
            </a:r>
            <a:r>
              <a:rPr lang="en-US" b="1" dirty="0">
                <a:solidFill>
                  <a:schemeClr val="tx2"/>
                </a:solidFill>
              </a:rPr>
              <a:t>  </a:t>
            </a:r>
          </a:p>
          <a:p>
            <a:pPr algn="r">
              <a:buFont typeface="Arial"/>
              <a:buNone/>
            </a:pPr>
            <a:r>
              <a:rPr lang="en-US" dirty="0" err="1">
                <a:solidFill>
                  <a:schemeClr val="tx2"/>
                </a:solidFill>
              </a:rPr>
              <a:t>youtube.com</a:t>
            </a:r>
            <a:r>
              <a:rPr lang="en-US" dirty="0">
                <a:solidFill>
                  <a:schemeClr val="tx2"/>
                </a:solidFill>
              </a:rPr>
              <a:t>/</a:t>
            </a:r>
            <a:r>
              <a:rPr lang="en-US" dirty="0" err="1">
                <a:solidFill>
                  <a:schemeClr val="tx2"/>
                </a:solidFill>
              </a:rPr>
              <a:t>isidoreus</a:t>
            </a:r>
            <a:endParaRPr lang="en-US" dirty="0">
              <a:solidFill>
                <a:schemeClr val="tx2"/>
              </a:solidFill>
            </a:endParaRPr>
          </a:p>
          <a:p>
            <a:pPr algn="r">
              <a:buFont typeface="Arial"/>
              <a:buNone/>
            </a:pPr>
            <a:r>
              <a:rPr lang="en-US" dirty="0" err="1">
                <a:solidFill>
                  <a:schemeClr val="tx2"/>
                </a:solidFill>
              </a:rPr>
              <a:t>LlewellynFalco.Blogspot.com</a:t>
            </a:r>
            <a:r>
              <a:rPr lang="en-US" dirty="0">
                <a:solidFill>
                  <a:schemeClr val="tx2"/>
                </a:solidFill>
              </a:rPr>
              <a:t>  </a:t>
            </a:r>
            <a:r>
              <a:rPr lang="en-US" dirty="0" err="1">
                <a:solidFill>
                  <a:schemeClr val="tx2"/>
                </a:solidFill>
              </a:rPr>
              <a:t>approvaltests.com</a:t>
            </a:r>
            <a:endParaRPr lang="en-US" dirty="0"/>
          </a:p>
        </p:txBody>
      </p:sp>
    </p:spTree>
    <p:extLst>
      <p:ext uri="{BB962C8B-B14F-4D97-AF65-F5344CB8AC3E}">
        <p14:creationId xmlns:p14="http://schemas.microsoft.com/office/powerpoint/2010/main" val="922521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1200150"/>
            <a:ext cx="7772400" cy="707886"/>
          </a:xfrm>
          <a:prstGeom prst="rect">
            <a:avLst/>
          </a:prstGeom>
        </p:spPr>
        <p:txBody>
          <a:bodyPr wrap="square">
            <a:spAutoFit/>
          </a:bodyPr>
          <a:lstStyle/>
          <a:p>
            <a:r>
              <a:rPr lang="en-US" sz="4000" b="1" cap="all" dirty="0">
                <a:solidFill>
                  <a:schemeClr val="accent2"/>
                </a:solidFill>
                <a:effectLst>
                  <a:outerShdw blurRad="38100" dist="38100" dir="2700000" algn="tl">
                    <a:srgbClr val="000000">
                      <a:alpha val="43137"/>
                    </a:srgbClr>
                  </a:outerShdw>
                </a:effectLst>
                <a:latin typeface="+mj-lt"/>
                <a:ea typeface="+mj-ea"/>
                <a:cs typeface="+mj-cs"/>
              </a:rPr>
              <a:t> $1 @ </a:t>
            </a:r>
            <a:r>
              <a:rPr lang="en-US" sz="4000" b="1" cap="all" dirty="0">
                <a:solidFill>
                  <a:schemeClr val="accent1"/>
                </a:solidFill>
                <a:effectLst>
                  <a:outerShdw blurRad="38100" dist="38100" dir="2700000" algn="tl">
                    <a:srgbClr val="000000">
                      <a:alpha val="43137"/>
                    </a:srgbClr>
                  </a:outerShdw>
                </a:effectLst>
                <a:latin typeface="+mj-lt"/>
                <a:ea typeface="+mj-ea"/>
                <a:cs typeface="+mj-cs"/>
              </a:rPr>
              <a:t>10%</a:t>
            </a:r>
            <a:r>
              <a:rPr lang="en-US" sz="4000" b="1" cap="all" dirty="0">
                <a:solidFill>
                  <a:schemeClr val="accent2"/>
                </a:solidFill>
                <a:effectLst>
                  <a:outerShdw blurRad="38100" dist="38100" dir="2700000" algn="tl">
                    <a:srgbClr val="000000">
                      <a:alpha val="43137"/>
                    </a:srgbClr>
                  </a:outerShdw>
                </a:effectLst>
                <a:latin typeface="+mj-lt"/>
                <a:ea typeface="+mj-ea"/>
                <a:cs typeface="+mj-cs"/>
              </a:rPr>
              <a:t> interest For 1 Year</a:t>
            </a:r>
          </a:p>
        </p:txBody>
      </p:sp>
      <p:sp>
        <p:nvSpPr>
          <p:cNvPr id="8" name="Rectangle 7"/>
          <p:cNvSpPr/>
          <p:nvPr/>
        </p:nvSpPr>
        <p:spPr>
          <a:xfrm>
            <a:off x="1066800" y="1739503"/>
            <a:ext cx="6477000" cy="707886"/>
          </a:xfrm>
          <a:prstGeom prst="rect">
            <a:avLst/>
          </a:prstGeom>
        </p:spPr>
        <p:txBody>
          <a:bodyPr wrap="square">
            <a:spAutoFit/>
          </a:bodyPr>
          <a:lstStyle/>
          <a:p>
            <a:r>
              <a:rPr lang="en-US" sz="4000" b="1" cap="all" dirty="0">
                <a:solidFill>
                  <a:schemeClr val="accent2"/>
                </a:solidFill>
                <a:effectLst>
                  <a:outerShdw blurRad="38100" dist="38100" dir="2700000" algn="tl">
                    <a:srgbClr val="000000">
                      <a:alpha val="43137"/>
                    </a:srgbClr>
                  </a:outerShdw>
                </a:effectLst>
                <a:latin typeface="+mj-lt"/>
                <a:ea typeface="+mj-ea"/>
                <a:cs typeface="+mj-cs"/>
              </a:rPr>
              <a:t> Total: $1.10</a:t>
            </a:r>
          </a:p>
        </p:txBody>
      </p:sp>
      <p:sp>
        <p:nvSpPr>
          <p:cNvPr id="9" name="Rectangle 8"/>
          <p:cNvSpPr/>
          <p:nvPr/>
        </p:nvSpPr>
        <p:spPr>
          <a:xfrm>
            <a:off x="1066800" y="2752189"/>
            <a:ext cx="7772400" cy="707886"/>
          </a:xfrm>
          <a:prstGeom prst="rect">
            <a:avLst/>
          </a:prstGeom>
        </p:spPr>
        <p:txBody>
          <a:bodyPr wrap="square">
            <a:spAutoFit/>
          </a:bodyPr>
          <a:lstStyle/>
          <a:p>
            <a:r>
              <a:rPr lang="en-US" sz="4000" b="1" cap="all" dirty="0">
                <a:solidFill>
                  <a:schemeClr val="accent2"/>
                </a:solidFill>
                <a:effectLst>
                  <a:outerShdw blurRad="38100" dist="38100" dir="2700000" algn="tl">
                    <a:srgbClr val="000000">
                      <a:alpha val="43137"/>
                    </a:srgbClr>
                  </a:outerShdw>
                </a:effectLst>
                <a:latin typeface="+mj-lt"/>
                <a:ea typeface="+mj-ea"/>
                <a:cs typeface="+mj-cs"/>
              </a:rPr>
              <a:t> $1 @ </a:t>
            </a:r>
            <a:r>
              <a:rPr lang="en-US" sz="4000" b="1" cap="all" dirty="0">
                <a:solidFill>
                  <a:srgbClr val="AC2214"/>
                </a:solidFill>
                <a:effectLst>
                  <a:outerShdw blurRad="38100" dist="38100" dir="2700000" algn="tl">
                    <a:srgbClr val="000000">
                      <a:alpha val="43137"/>
                    </a:srgbClr>
                  </a:outerShdw>
                </a:effectLst>
                <a:latin typeface="+mj-lt"/>
                <a:ea typeface="+mj-ea"/>
                <a:cs typeface="+mj-cs"/>
              </a:rPr>
              <a:t>100%</a:t>
            </a:r>
            <a:r>
              <a:rPr lang="en-US" sz="4000" b="1" cap="all" dirty="0">
                <a:solidFill>
                  <a:schemeClr val="accent2"/>
                </a:solidFill>
                <a:effectLst>
                  <a:outerShdw blurRad="38100" dist="38100" dir="2700000" algn="tl">
                    <a:srgbClr val="000000">
                      <a:alpha val="43137"/>
                    </a:srgbClr>
                  </a:outerShdw>
                </a:effectLst>
                <a:latin typeface="+mj-lt"/>
                <a:ea typeface="+mj-ea"/>
                <a:cs typeface="+mj-cs"/>
              </a:rPr>
              <a:t> interest For 1 Year</a:t>
            </a:r>
          </a:p>
        </p:txBody>
      </p:sp>
      <p:sp>
        <p:nvSpPr>
          <p:cNvPr id="10" name="Rectangle 9"/>
          <p:cNvSpPr/>
          <p:nvPr/>
        </p:nvSpPr>
        <p:spPr>
          <a:xfrm>
            <a:off x="1066800" y="3291542"/>
            <a:ext cx="6477000" cy="707886"/>
          </a:xfrm>
          <a:prstGeom prst="rect">
            <a:avLst/>
          </a:prstGeom>
        </p:spPr>
        <p:txBody>
          <a:bodyPr wrap="square">
            <a:spAutoFit/>
          </a:bodyPr>
          <a:lstStyle/>
          <a:p>
            <a:r>
              <a:rPr lang="en-US" sz="4000" b="1" cap="all" dirty="0">
                <a:solidFill>
                  <a:schemeClr val="accent2"/>
                </a:solidFill>
                <a:effectLst>
                  <a:outerShdw blurRad="38100" dist="38100" dir="2700000" algn="tl">
                    <a:srgbClr val="000000">
                      <a:alpha val="43137"/>
                    </a:srgbClr>
                  </a:outerShdw>
                </a:effectLst>
                <a:latin typeface="+mj-lt"/>
                <a:ea typeface="+mj-ea"/>
                <a:cs typeface="+mj-cs"/>
              </a:rPr>
              <a:t> Total: $2.00</a:t>
            </a:r>
          </a:p>
        </p:txBody>
      </p:sp>
    </p:spTree>
    <p:extLst>
      <p:ext uri="{BB962C8B-B14F-4D97-AF65-F5344CB8AC3E}">
        <p14:creationId xmlns:p14="http://schemas.microsoft.com/office/powerpoint/2010/main" val="150507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1200150"/>
            <a:ext cx="7772400" cy="707886"/>
          </a:xfrm>
          <a:prstGeom prst="rect">
            <a:avLst/>
          </a:prstGeom>
        </p:spPr>
        <p:txBody>
          <a:bodyPr wrap="square">
            <a:spAutoFit/>
          </a:bodyPr>
          <a:lstStyle/>
          <a:p>
            <a:r>
              <a:rPr lang="en-US" sz="4000" b="1" cap="all" dirty="0">
                <a:solidFill>
                  <a:schemeClr val="accent2"/>
                </a:solidFill>
                <a:effectLst>
                  <a:outerShdw blurRad="38100" dist="38100" dir="2700000" algn="tl">
                    <a:srgbClr val="000000">
                      <a:alpha val="43137"/>
                    </a:srgbClr>
                  </a:outerShdw>
                </a:effectLst>
                <a:latin typeface="+mj-lt"/>
                <a:ea typeface="+mj-ea"/>
                <a:cs typeface="+mj-cs"/>
              </a:rPr>
              <a:t> $1 @ 10% interest For </a:t>
            </a:r>
            <a:r>
              <a:rPr lang="en-US" sz="4000" b="1" cap="all" dirty="0">
                <a:solidFill>
                  <a:schemeClr val="accent1"/>
                </a:solidFill>
                <a:effectLst>
                  <a:outerShdw blurRad="38100" dist="38100" dir="2700000" algn="tl">
                    <a:srgbClr val="000000">
                      <a:alpha val="43137"/>
                    </a:srgbClr>
                  </a:outerShdw>
                </a:effectLst>
                <a:latin typeface="+mj-lt"/>
                <a:ea typeface="+mj-ea"/>
                <a:cs typeface="+mj-cs"/>
              </a:rPr>
              <a:t>20</a:t>
            </a:r>
            <a:r>
              <a:rPr lang="en-US" sz="4000" b="1" cap="all" dirty="0">
                <a:solidFill>
                  <a:schemeClr val="accent2"/>
                </a:solidFill>
                <a:effectLst>
                  <a:outerShdw blurRad="38100" dist="38100" dir="2700000" algn="tl">
                    <a:srgbClr val="000000">
                      <a:alpha val="43137"/>
                    </a:srgbClr>
                  </a:outerShdw>
                </a:effectLst>
                <a:latin typeface="+mj-lt"/>
                <a:ea typeface="+mj-ea"/>
                <a:cs typeface="+mj-cs"/>
              </a:rPr>
              <a:t> Years</a:t>
            </a:r>
          </a:p>
        </p:txBody>
      </p:sp>
      <p:sp>
        <p:nvSpPr>
          <p:cNvPr id="8" name="Rectangle 7"/>
          <p:cNvSpPr/>
          <p:nvPr/>
        </p:nvSpPr>
        <p:spPr>
          <a:xfrm>
            <a:off x="1066800" y="1739503"/>
            <a:ext cx="6477000" cy="707886"/>
          </a:xfrm>
          <a:prstGeom prst="rect">
            <a:avLst/>
          </a:prstGeom>
        </p:spPr>
        <p:txBody>
          <a:bodyPr wrap="square">
            <a:spAutoFit/>
          </a:bodyPr>
          <a:lstStyle/>
          <a:p>
            <a:r>
              <a:rPr lang="en-US" sz="4000" b="1" cap="all" dirty="0">
                <a:solidFill>
                  <a:schemeClr val="accent2"/>
                </a:solidFill>
                <a:effectLst>
                  <a:outerShdw blurRad="38100" dist="38100" dir="2700000" algn="tl">
                    <a:srgbClr val="000000">
                      <a:alpha val="43137"/>
                    </a:srgbClr>
                  </a:outerShdw>
                </a:effectLst>
                <a:latin typeface="+mj-lt"/>
                <a:ea typeface="+mj-ea"/>
                <a:cs typeface="+mj-cs"/>
              </a:rPr>
              <a:t> Total: $</a:t>
            </a:r>
            <a:r>
              <a:rPr lang="hr-HR" sz="4000" b="1" cap="all" dirty="0">
                <a:solidFill>
                  <a:schemeClr val="accent2"/>
                </a:solidFill>
                <a:effectLst>
                  <a:outerShdw blurRad="38100" dist="38100" dir="2700000" algn="tl">
                    <a:srgbClr val="000000">
                      <a:alpha val="43137"/>
                    </a:srgbClr>
                  </a:outerShdw>
                </a:effectLst>
                <a:latin typeface="+mj-lt"/>
                <a:ea typeface="+mj-ea"/>
                <a:cs typeface="+mj-cs"/>
              </a:rPr>
              <a:t>6.73</a:t>
            </a:r>
            <a:endParaRPr lang="en-US" sz="4000" b="1" cap="all" dirty="0">
              <a:solidFill>
                <a:schemeClr val="accent2"/>
              </a:solidFill>
              <a:effectLst>
                <a:outerShdw blurRad="38100" dist="38100" dir="2700000" algn="tl">
                  <a:srgbClr val="000000">
                    <a:alpha val="43137"/>
                  </a:srgbClr>
                </a:outerShdw>
              </a:effectLst>
              <a:latin typeface="+mj-lt"/>
              <a:ea typeface="+mj-ea"/>
              <a:cs typeface="+mj-cs"/>
            </a:endParaRPr>
          </a:p>
        </p:txBody>
      </p:sp>
      <p:sp>
        <p:nvSpPr>
          <p:cNvPr id="9" name="Rectangle 8"/>
          <p:cNvSpPr/>
          <p:nvPr/>
        </p:nvSpPr>
        <p:spPr>
          <a:xfrm>
            <a:off x="1066800" y="2752189"/>
            <a:ext cx="8077200" cy="707886"/>
          </a:xfrm>
          <a:prstGeom prst="rect">
            <a:avLst/>
          </a:prstGeom>
        </p:spPr>
        <p:txBody>
          <a:bodyPr wrap="square">
            <a:spAutoFit/>
          </a:bodyPr>
          <a:lstStyle/>
          <a:p>
            <a:r>
              <a:rPr lang="en-US" sz="4000" b="1" cap="all" dirty="0">
                <a:solidFill>
                  <a:schemeClr val="accent2"/>
                </a:solidFill>
                <a:effectLst>
                  <a:outerShdw blurRad="38100" dist="38100" dir="2700000" algn="tl">
                    <a:srgbClr val="000000">
                      <a:alpha val="43137"/>
                    </a:srgbClr>
                  </a:outerShdw>
                </a:effectLst>
                <a:latin typeface="+mj-lt"/>
                <a:ea typeface="+mj-ea"/>
                <a:cs typeface="+mj-cs"/>
              </a:rPr>
              <a:t> $1 @ 100% interest For </a:t>
            </a:r>
            <a:r>
              <a:rPr lang="en-US" sz="4000" b="1" cap="all" dirty="0">
                <a:solidFill>
                  <a:schemeClr val="accent1"/>
                </a:solidFill>
                <a:effectLst>
                  <a:outerShdw blurRad="38100" dist="38100" dir="2700000" algn="tl">
                    <a:srgbClr val="000000">
                      <a:alpha val="43137"/>
                    </a:srgbClr>
                  </a:outerShdw>
                </a:effectLst>
              </a:rPr>
              <a:t>20</a:t>
            </a:r>
            <a:r>
              <a:rPr lang="en-US" sz="4000" b="1" cap="all" dirty="0">
                <a:solidFill>
                  <a:schemeClr val="accent2"/>
                </a:solidFill>
                <a:effectLst>
                  <a:outerShdw blurRad="38100" dist="38100" dir="2700000" algn="tl">
                    <a:srgbClr val="000000">
                      <a:alpha val="43137"/>
                    </a:srgbClr>
                  </a:outerShdw>
                </a:effectLst>
                <a:latin typeface="+mj-lt"/>
                <a:ea typeface="+mj-ea"/>
                <a:cs typeface="+mj-cs"/>
              </a:rPr>
              <a:t> Years</a:t>
            </a:r>
          </a:p>
        </p:txBody>
      </p:sp>
      <p:sp>
        <p:nvSpPr>
          <p:cNvPr id="10" name="Rectangle 9"/>
          <p:cNvSpPr/>
          <p:nvPr/>
        </p:nvSpPr>
        <p:spPr>
          <a:xfrm>
            <a:off x="1066800" y="3291542"/>
            <a:ext cx="6477000" cy="707886"/>
          </a:xfrm>
          <a:prstGeom prst="rect">
            <a:avLst/>
          </a:prstGeom>
        </p:spPr>
        <p:txBody>
          <a:bodyPr wrap="square">
            <a:spAutoFit/>
          </a:bodyPr>
          <a:lstStyle/>
          <a:p>
            <a:r>
              <a:rPr lang="en-US" sz="4000" b="1" cap="all" dirty="0">
                <a:solidFill>
                  <a:schemeClr val="accent2"/>
                </a:solidFill>
                <a:effectLst>
                  <a:outerShdw blurRad="38100" dist="38100" dir="2700000" algn="tl">
                    <a:srgbClr val="000000">
                      <a:alpha val="43137"/>
                    </a:srgbClr>
                  </a:outerShdw>
                </a:effectLst>
                <a:latin typeface="+mj-lt"/>
                <a:ea typeface="+mj-ea"/>
                <a:cs typeface="+mj-cs"/>
              </a:rPr>
              <a:t> Total: $</a:t>
            </a:r>
            <a:r>
              <a:rPr lang="is-IS" sz="4000" b="1" cap="all" dirty="0">
                <a:solidFill>
                  <a:schemeClr val="accent2"/>
                </a:solidFill>
                <a:effectLst>
                  <a:outerShdw blurRad="38100" dist="38100" dir="2700000" algn="tl">
                    <a:srgbClr val="000000">
                      <a:alpha val="43137"/>
                    </a:srgbClr>
                  </a:outerShdw>
                </a:effectLst>
                <a:latin typeface="+mj-lt"/>
                <a:ea typeface="+mj-ea"/>
                <a:cs typeface="+mj-cs"/>
              </a:rPr>
              <a:t>1,048,576.00</a:t>
            </a:r>
            <a:endParaRPr lang="en-US" sz="4000" b="1" cap="all" dirty="0">
              <a:solidFill>
                <a:schemeClr val="accent2"/>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51294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a:ln>
            <a:solidFill>
              <a:srgbClr val="FFFFFF"/>
            </a:solidFill>
          </a:ln>
        </p:spPr>
        <p:txBody>
          <a:bodyPr anchor="ctr">
            <a:noAutofit/>
          </a:bodyPr>
          <a:lstStyle/>
          <a:p>
            <a:pPr algn="ctr"/>
            <a:br>
              <a:rPr lang="en-US" dirty="0"/>
            </a:br>
            <a:r>
              <a:rPr lang="en-US" dirty="0"/>
              <a:t>Gross: $100,000 </a:t>
            </a:r>
            <a:br>
              <a:rPr lang="en-US" dirty="0"/>
            </a:br>
            <a:r>
              <a:rPr lang="en-US" dirty="0"/>
              <a:t>Gross: $145,000</a:t>
            </a:r>
          </a:p>
        </p:txBody>
      </p:sp>
      <p:sp>
        <p:nvSpPr>
          <p:cNvPr id="2" name="Rectangle 1"/>
          <p:cNvSpPr/>
          <p:nvPr/>
        </p:nvSpPr>
        <p:spPr>
          <a:xfrm>
            <a:off x="6400800" y="2190750"/>
            <a:ext cx="2895600" cy="707886"/>
          </a:xfrm>
          <a:prstGeom prst="rect">
            <a:avLst/>
          </a:prstGeom>
        </p:spPr>
        <p:txBody>
          <a:bodyPr wrap="square">
            <a:spAutoFit/>
          </a:bodyPr>
          <a:lstStyle/>
          <a:p>
            <a:r>
              <a:rPr lang="en-US" sz="4000" b="1" dirty="0">
                <a:solidFill>
                  <a:schemeClr val="accent1"/>
                </a:solidFill>
              </a:rPr>
              <a:t>($5K Profit)</a:t>
            </a:r>
            <a:endParaRPr lang="en-US" sz="4000" b="1" dirty="0"/>
          </a:p>
        </p:txBody>
      </p:sp>
      <p:sp>
        <p:nvSpPr>
          <p:cNvPr id="5" name="Rectangle 4"/>
          <p:cNvSpPr/>
          <p:nvPr/>
        </p:nvSpPr>
        <p:spPr>
          <a:xfrm>
            <a:off x="6400800" y="2848511"/>
            <a:ext cx="2895600" cy="1323439"/>
          </a:xfrm>
          <a:prstGeom prst="rect">
            <a:avLst/>
          </a:prstGeom>
        </p:spPr>
        <p:txBody>
          <a:bodyPr wrap="square">
            <a:spAutoFit/>
          </a:bodyPr>
          <a:lstStyle/>
          <a:p>
            <a:r>
              <a:rPr lang="en-US" sz="4000" b="1" dirty="0">
                <a:solidFill>
                  <a:schemeClr val="accent1"/>
                </a:solidFill>
              </a:rPr>
              <a:t>($50K Profit)</a:t>
            </a:r>
            <a:br>
              <a:rPr lang="en-US" sz="4000" b="1" dirty="0">
                <a:solidFill>
                  <a:schemeClr val="accent1"/>
                </a:solidFill>
              </a:rPr>
            </a:br>
            <a:endParaRPr lang="en-US" sz="4000" b="1" dirty="0"/>
          </a:p>
        </p:txBody>
      </p:sp>
      <p:sp>
        <p:nvSpPr>
          <p:cNvPr id="3" name="Rectangle 2"/>
          <p:cNvSpPr/>
          <p:nvPr/>
        </p:nvSpPr>
        <p:spPr>
          <a:xfrm>
            <a:off x="2667000" y="1629311"/>
            <a:ext cx="4572000" cy="1323439"/>
          </a:xfrm>
          <a:prstGeom prst="rect">
            <a:avLst/>
          </a:prstGeom>
        </p:spPr>
        <p:txBody>
          <a:bodyPr>
            <a:spAutoFit/>
          </a:bodyPr>
          <a:lstStyle/>
          <a:p>
            <a:r>
              <a:rPr lang="en-US" sz="4000" b="1" cap="all" dirty="0">
                <a:solidFill>
                  <a:schemeClr val="accent2"/>
                </a:solidFill>
                <a:effectLst>
                  <a:outerShdw blurRad="38100" dist="38100" dir="2700000" algn="tl">
                    <a:srgbClr val="000000">
                      <a:alpha val="43137"/>
                    </a:srgbClr>
                  </a:outerShdw>
                </a:effectLst>
                <a:latin typeface="+mj-lt"/>
                <a:ea typeface="+mj-ea"/>
                <a:cs typeface="+mj-cs"/>
              </a:rPr>
              <a:t>Overhead: $95,000</a:t>
            </a:r>
            <a:br>
              <a:rPr lang="en-US" sz="4000" b="1" cap="all" dirty="0">
                <a:solidFill>
                  <a:schemeClr val="accent2"/>
                </a:solidFill>
                <a:effectLst>
                  <a:outerShdw blurRad="38100" dist="38100" dir="2700000" algn="tl">
                    <a:srgbClr val="000000">
                      <a:alpha val="43137"/>
                    </a:srgbClr>
                  </a:outerShdw>
                </a:effectLst>
                <a:latin typeface="+mj-lt"/>
                <a:ea typeface="+mj-ea"/>
                <a:cs typeface="+mj-cs"/>
              </a:rPr>
            </a:br>
            <a:endParaRPr lang="en-US" sz="4000" b="1" cap="all" dirty="0">
              <a:solidFill>
                <a:schemeClr val="accent2"/>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323541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a:ln>
            <a:solidFill>
              <a:srgbClr val="FFFFFF"/>
            </a:solidFill>
          </a:ln>
        </p:spPr>
        <p:txBody>
          <a:bodyPr anchor="ctr">
            <a:noAutofit/>
          </a:bodyPr>
          <a:lstStyle/>
          <a:p>
            <a:pPr algn="ctr"/>
            <a:r>
              <a:rPr lang="en-US" dirty="0"/>
              <a:t>Loan: $100,000 @ </a:t>
            </a:r>
            <a:r>
              <a:rPr lang="en-US" dirty="0">
                <a:solidFill>
                  <a:srgbClr val="808080"/>
                </a:solidFill>
              </a:rPr>
              <a:t>10</a:t>
            </a:r>
            <a:r>
              <a:rPr lang="en-US" dirty="0"/>
              <a:t>% interest</a:t>
            </a:r>
            <a:br>
              <a:rPr lang="en-US" dirty="0"/>
            </a:br>
            <a:r>
              <a:rPr lang="en-US" dirty="0"/>
              <a:t>$839 </a:t>
            </a:r>
            <a:br>
              <a:rPr lang="en-US" dirty="0"/>
            </a:br>
            <a:r>
              <a:rPr lang="en-US" dirty="0"/>
              <a:t>$2124</a:t>
            </a:r>
          </a:p>
        </p:txBody>
      </p:sp>
      <p:sp>
        <p:nvSpPr>
          <p:cNvPr id="2" name="Rectangle 1"/>
          <p:cNvSpPr/>
          <p:nvPr/>
        </p:nvSpPr>
        <p:spPr>
          <a:xfrm>
            <a:off x="5105400" y="2190750"/>
            <a:ext cx="2590800" cy="707886"/>
          </a:xfrm>
          <a:prstGeom prst="rect">
            <a:avLst/>
          </a:prstGeom>
        </p:spPr>
        <p:txBody>
          <a:bodyPr wrap="square">
            <a:spAutoFit/>
          </a:bodyPr>
          <a:lstStyle/>
          <a:p>
            <a:r>
              <a:rPr lang="en-US" sz="4000" b="1" dirty="0">
                <a:solidFill>
                  <a:schemeClr val="accent1"/>
                </a:solidFill>
              </a:rPr>
              <a:t>(50 years)</a:t>
            </a:r>
            <a:endParaRPr lang="en-US" sz="4000" b="1" dirty="0"/>
          </a:p>
        </p:txBody>
      </p:sp>
      <p:sp>
        <p:nvSpPr>
          <p:cNvPr id="5" name="Rectangle 4"/>
          <p:cNvSpPr/>
          <p:nvPr/>
        </p:nvSpPr>
        <p:spPr>
          <a:xfrm>
            <a:off x="5181600" y="2800350"/>
            <a:ext cx="2590800" cy="707886"/>
          </a:xfrm>
          <a:prstGeom prst="rect">
            <a:avLst/>
          </a:prstGeom>
        </p:spPr>
        <p:txBody>
          <a:bodyPr wrap="square">
            <a:spAutoFit/>
          </a:bodyPr>
          <a:lstStyle/>
          <a:p>
            <a:r>
              <a:rPr lang="en-US" sz="4000" b="1" dirty="0">
                <a:solidFill>
                  <a:schemeClr val="accent1"/>
                </a:solidFill>
              </a:rPr>
              <a:t>(5 years)</a:t>
            </a:r>
            <a:endParaRPr lang="en-US" sz="4000" b="1" dirty="0"/>
          </a:p>
        </p:txBody>
      </p:sp>
    </p:spTree>
    <p:extLst>
      <p:ext uri="{BB962C8B-B14F-4D97-AF65-F5344CB8AC3E}">
        <p14:creationId xmlns:p14="http://schemas.microsoft.com/office/powerpoint/2010/main" val="336678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144000" cy="5143500"/>
          </a:xfrm>
          <a:ln>
            <a:solidFill>
              <a:srgbClr val="FFFFFF"/>
            </a:solidFill>
          </a:ln>
        </p:spPr>
        <p:txBody>
          <a:bodyPr anchor="ctr">
            <a:noAutofit/>
          </a:bodyPr>
          <a:lstStyle/>
          <a:p>
            <a:pPr algn="ctr"/>
            <a:r>
              <a:rPr lang="en-US" dirty="0"/>
              <a:t>Interest: $100,000 @ </a:t>
            </a:r>
            <a:r>
              <a:rPr lang="en-US" dirty="0">
                <a:solidFill>
                  <a:schemeClr val="tx1"/>
                </a:solidFill>
              </a:rPr>
              <a:t>100</a:t>
            </a:r>
            <a:r>
              <a:rPr lang="en-US" dirty="0"/>
              <a:t>% interest</a:t>
            </a:r>
            <a:br>
              <a:rPr lang="en-US" dirty="0"/>
            </a:br>
            <a:r>
              <a:rPr lang="en-US" dirty="0"/>
              <a:t>$8,333 </a:t>
            </a:r>
            <a:br>
              <a:rPr lang="en-US" dirty="0"/>
            </a:br>
            <a:br>
              <a:rPr lang="en-US" dirty="0">
                <a:solidFill>
                  <a:schemeClr val="accent1"/>
                </a:solidFill>
              </a:rPr>
            </a:br>
            <a:endParaRPr lang="en-US" dirty="0"/>
          </a:p>
        </p:txBody>
      </p:sp>
      <p:sp>
        <p:nvSpPr>
          <p:cNvPr id="3" name="Rectangle 2"/>
          <p:cNvSpPr/>
          <p:nvPr/>
        </p:nvSpPr>
        <p:spPr>
          <a:xfrm>
            <a:off x="5638800" y="1940064"/>
            <a:ext cx="2590800" cy="707886"/>
          </a:xfrm>
          <a:prstGeom prst="rect">
            <a:avLst/>
          </a:prstGeom>
        </p:spPr>
        <p:txBody>
          <a:bodyPr wrap="square">
            <a:spAutoFit/>
          </a:bodyPr>
          <a:lstStyle/>
          <a:p>
            <a:r>
              <a:rPr lang="en-US" sz="4000" b="1" dirty="0">
                <a:solidFill>
                  <a:schemeClr val="accent1"/>
                </a:solidFill>
              </a:rPr>
              <a:t>(50 years)</a:t>
            </a:r>
            <a:endParaRPr lang="en-US" sz="4000" b="1" dirty="0"/>
          </a:p>
        </p:txBody>
      </p:sp>
      <p:sp>
        <p:nvSpPr>
          <p:cNvPr id="5" name="Rectangle 4"/>
          <p:cNvSpPr/>
          <p:nvPr/>
        </p:nvSpPr>
        <p:spPr>
          <a:xfrm>
            <a:off x="3733800" y="2549664"/>
            <a:ext cx="4876800" cy="707886"/>
          </a:xfrm>
          <a:prstGeom prst="rect">
            <a:avLst/>
          </a:prstGeom>
        </p:spPr>
        <p:txBody>
          <a:bodyPr wrap="square">
            <a:spAutoFit/>
          </a:bodyPr>
          <a:lstStyle/>
          <a:p>
            <a:r>
              <a:rPr lang="en-US" sz="4000" b="1" cap="all" dirty="0">
                <a:solidFill>
                  <a:schemeClr val="accent2"/>
                </a:solidFill>
                <a:effectLst>
                  <a:outerShdw blurRad="38100" dist="38100" dir="2700000" algn="tl">
                    <a:srgbClr val="000000">
                      <a:alpha val="43137"/>
                    </a:srgbClr>
                  </a:outerShdw>
                </a:effectLst>
                <a:latin typeface="+mj-lt"/>
                <a:ea typeface="+mj-ea"/>
                <a:cs typeface="+mj-cs"/>
              </a:rPr>
              <a:t>$8,402</a:t>
            </a:r>
            <a:endParaRPr lang="en-US" sz="4000" b="1" dirty="0"/>
          </a:p>
        </p:txBody>
      </p:sp>
      <p:sp>
        <p:nvSpPr>
          <p:cNvPr id="6" name="Rectangle 5"/>
          <p:cNvSpPr/>
          <p:nvPr/>
        </p:nvSpPr>
        <p:spPr>
          <a:xfrm>
            <a:off x="5638800" y="2549664"/>
            <a:ext cx="2895600" cy="707886"/>
          </a:xfrm>
          <a:prstGeom prst="rect">
            <a:avLst/>
          </a:prstGeom>
        </p:spPr>
        <p:txBody>
          <a:bodyPr wrap="square">
            <a:spAutoFit/>
          </a:bodyPr>
          <a:lstStyle/>
          <a:p>
            <a:r>
              <a:rPr lang="en-US" sz="4000" b="1" dirty="0">
                <a:solidFill>
                  <a:schemeClr val="accent1"/>
                </a:solidFill>
              </a:rPr>
              <a:t>(5 years)</a:t>
            </a:r>
            <a:endParaRPr lang="en-US" sz="4000" b="1" dirty="0"/>
          </a:p>
        </p:txBody>
      </p:sp>
    </p:spTree>
    <p:extLst>
      <p:ext uri="{BB962C8B-B14F-4D97-AF65-F5344CB8AC3E}">
        <p14:creationId xmlns:p14="http://schemas.microsoft.com/office/powerpoint/2010/main" val="235134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13" y="1581150"/>
            <a:ext cx="9144000" cy="762000"/>
          </a:xfrm>
          <a:noFill/>
          <a:ln>
            <a:noFill/>
          </a:ln>
        </p:spPr>
        <p:txBody>
          <a:bodyPr anchor="ctr">
            <a:noAutofit/>
          </a:bodyPr>
          <a:lstStyle/>
          <a:p>
            <a:pPr algn="ctr"/>
            <a:r>
              <a:rPr lang="en-US" dirty="0"/>
              <a:t>Person 1: $100 a Month for 17 Years</a:t>
            </a:r>
          </a:p>
        </p:txBody>
      </p:sp>
      <p:sp>
        <p:nvSpPr>
          <p:cNvPr id="6" name="Title 3"/>
          <p:cNvSpPr txBox="1">
            <a:spLocks/>
          </p:cNvSpPr>
          <p:nvPr/>
        </p:nvSpPr>
        <p:spPr>
          <a:xfrm>
            <a:off x="0" y="2266950"/>
            <a:ext cx="9144000" cy="762000"/>
          </a:xfrm>
          <a:prstGeom prst="rect">
            <a:avLst/>
          </a:prstGeom>
          <a:noFill/>
          <a:ln>
            <a:noFill/>
          </a:ln>
        </p:spPr>
        <p:txBody>
          <a:bodyPr vert="horz" lIns="91440" tIns="45720" rIns="91440" bIns="45720" rtlCol="0" anchor="ctr">
            <a:noAutofit/>
          </a:bodyPr>
          <a:lstStyle>
            <a:lvl1pPr algn="l" defTabSz="457200" rtl="0" eaLnBrk="1" latinLnBrk="0" hangingPunct="1">
              <a:spcBef>
                <a:spcPct val="0"/>
              </a:spcBef>
              <a:buNone/>
              <a:defRPr sz="4000" b="1" kern="1200" cap="all">
                <a:solidFill>
                  <a:schemeClr val="accent2"/>
                </a:solidFill>
                <a:effectLst>
                  <a:outerShdw blurRad="38100" dist="38100" dir="2700000" algn="tl">
                    <a:srgbClr val="000000">
                      <a:alpha val="43137"/>
                    </a:srgbClr>
                  </a:outerShdw>
                </a:effectLst>
                <a:latin typeface="+mj-lt"/>
                <a:ea typeface="+mj-ea"/>
                <a:cs typeface="+mj-cs"/>
              </a:defRPr>
            </a:lvl1pPr>
          </a:lstStyle>
          <a:p>
            <a:pPr algn="ctr"/>
            <a:r>
              <a:rPr lang="en-US" dirty="0"/>
              <a:t>Person 2: $100 a Month for 17 Years</a:t>
            </a:r>
          </a:p>
        </p:txBody>
      </p:sp>
    </p:spTree>
    <p:extLst>
      <p:ext uri="{BB962C8B-B14F-4D97-AF65-F5344CB8AC3E}">
        <p14:creationId xmlns:p14="http://schemas.microsoft.com/office/powerpoint/2010/main" val="1835859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09550"/>
            <a:ext cx="9144000" cy="762000"/>
          </a:xfrm>
          <a:noFill/>
          <a:ln>
            <a:noFill/>
          </a:ln>
        </p:spPr>
        <p:txBody>
          <a:bodyPr anchor="ctr">
            <a:noAutofit/>
          </a:bodyPr>
          <a:lstStyle/>
          <a:p>
            <a:pPr algn="ctr"/>
            <a:r>
              <a:rPr lang="en-US" dirty="0"/>
              <a:t>Person 1: $100 a Month for 17 Years</a:t>
            </a:r>
          </a:p>
        </p:txBody>
      </p:sp>
      <p:sp>
        <p:nvSpPr>
          <p:cNvPr id="6" name="Title 3"/>
          <p:cNvSpPr txBox="1">
            <a:spLocks/>
          </p:cNvSpPr>
          <p:nvPr/>
        </p:nvSpPr>
        <p:spPr>
          <a:xfrm>
            <a:off x="-6997" y="4346899"/>
            <a:ext cx="9144000" cy="762000"/>
          </a:xfrm>
          <a:prstGeom prst="rect">
            <a:avLst/>
          </a:prstGeom>
          <a:noFill/>
          <a:ln>
            <a:noFill/>
          </a:ln>
        </p:spPr>
        <p:txBody>
          <a:bodyPr vert="horz" lIns="91440" tIns="45720" rIns="91440" bIns="45720" rtlCol="0" anchor="ctr">
            <a:noAutofit/>
          </a:bodyPr>
          <a:lstStyle>
            <a:lvl1pPr algn="l" defTabSz="457200" rtl="0" eaLnBrk="1" latinLnBrk="0" hangingPunct="1">
              <a:spcBef>
                <a:spcPct val="0"/>
              </a:spcBef>
              <a:buNone/>
              <a:defRPr sz="4000" b="1" kern="1200" cap="all">
                <a:solidFill>
                  <a:schemeClr val="accent2"/>
                </a:solidFill>
                <a:effectLst>
                  <a:outerShdw blurRad="38100" dist="38100" dir="2700000" algn="tl">
                    <a:srgbClr val="000000">
                      <a:alpha val="43137"/>
                    </a:srgbClr>
                  </a:outerShdw>
                </a:effectLst>
                <a:latin typeface="+mj-lt"/>
                <a:ea typeface="+mj-ea"/>
                <a:cs typeface="+mj-cs"/>
              </a:defRPr>
            </a:lvl1pPr>
          </a:lstStyle>
          <a:p>
            <a:pPr algn="ctr"/>
            <a:r>
              <a:rPr lang="en-US" dirty="0"/>
              <a:t>Person 2: $100 a Month for 17 Years</a:t>
            </a:r>
          </a:p>
        </p:txBody>
      </p:sp>
      <p:grpSp>
        <p:nvGrpSpPr>
          <p:cNvPr id="609" name="Group 608"/>
          <p:cNvGrpSpPr/>
          <p:nvPr/>
        </p:nvGrpSpPr>
        <p:grpSpPr>
          <a:xfrm>
            <a:off x="2971800" y="1352550"/>
            <a:ext cx="2667000" cy="762000"/>
            <a:chOff x="304800" y="1352550"/>
            <a:chExt cx="2667000" cy="762000"/>
          </a:xfrm>
        </p:grpSpPr>
        <p:sp>
          <p:nvSpPr>
            <p:cNvPr id="610" name="Rectangle 609"/>
            <p:cNvSpPr/>
            <p:nvPr/>
          </p:nvSpPr>
          <p:spPr>
            <a:xfrm>
              <a:off x="304800" y="1352550"/>
              <a:ext cx="2667000" cy="762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611" name="Group 610"/>
            <p:cNvGrpSpPr/>
            <p:nvPr/>
          </p:nvGrpSpPr>
          <p:grpSpPr>
            <a:xfrm>
              <a:off x="304800" y="1352550"/>
              <a:ext cx="2667000" cy="762000"/>
              <a:chOff x="3200400" y="1352550"/>
              <a:chExt cx="2667000" cy="838200"/>
            </a:xfrm>
          </p:grpSpPr>
          <p:cxnSp>
            <p:nvCxnSpPr>
              <p:cNvPr id="612" name="Straight Connector 611"/>
              <p:cNvCxnSpPr/>
              <p:nvPr/>
            </p:nvCxnSpPr>
            <p:spPr>
              <a:xfrm>
                <a:off x="32004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13" name="Straight Connector 612"/>
              <p:cNvCxnSpPr/>
              <p:nvPr/>
            </p:nvCxnSpPr>
            <p:spPr>
              <a:xfrm>
                <a:off x="32654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14" name="Straight Connector 613"/>
              <p:cNvCxnSpPr/>
              <p:nvPr/>
            </p:nvCxnSpPr>
            <p:spPr>
              <a:xfrm>
                <a:off x="33630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15" name="Straight Connector 614"/>
              <p:cNvCxnSpPr/>
              <p:nvPr/>
            </p:nvCxnSpPr>
            <p:spPr>
              <a:xfrm>
                <a:off x="34931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16" name="Straight Connector 615"/>
              <p:cNvCxnSpPr/>
              <p:nvPr/>
            </p:nvCxnSpPr>
            <p:spPr>
              <a:xfrm>
                <a:off x="36557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17" name="Straight Connector 616"/>
              <p:cNvCxnSpPr/>
              <p:nvPr/>
            </p:nvCxnSpPr>
            <p:spPr>
              <a:xfrm>
                <a:off x="38508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18" name="Straight Connector 617"/>
              <p:cNvCxnSpPr/>
              <p:nvPr/>
            </p:nvCxnSpPr>
            <p:spPr>
              <a:xfrm>
                <a:off x="40785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19" name="Straight Connector 618"/>
              <p:cNvCxnSpPr/>
              <p:nvPr/>
            </p:nvCxnSpPr>
            <p:spPr>
              <a:xfrm>
                <a:off x="43387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20" name="Straight Connector 619"/>
              <p:cNvCxnSpPr/>
              <p:nvPr/>
            </p:nvCxnSpPr>
            <p:spPr>
              <a:xfrm>
                <a:off x="49566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21" name="Straight Connector 620"/>
              <p:cNvCxnSpPr/>
              <p:nvPr/>
            </p:nvCxnSpPr>
            <p:spPr>
              <a:xfrm>
                <a:off x="55746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22" name="Straight Connector 621"/>
              <p:cNvCxnSpPr/>
              <p:nvPr/>
            </p:nvCxnSpPr>
            <p:spPr>
              <a:xfrm>
                <a:off x="32329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23" name="Straight Connector 622"/>
              <p:cNvCxnSpPr/>
              <p:nvPr/>
            </p:nvCxnSpPr>
            <p:spPr>
              <a:xfrm>
                <a:off x="32979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24" name="Straight Connector 623"/>
              <p:cNvCxnSpPr/>
              <p:nvPr/>
            </p:nvCxnSpPr>
            <p:spPr>
              <a:xfrm>
                <a:off x="33955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25" name="Straight Connector 624"/>
              <p:cNvCxnSpPr/>
              <p:nvPr/>
            </p:nvCxnSpPr>
            <p:spPr>
              <a:xfrm>
                <a:off x="35256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26" name="Straight Connector 625"/>
              <p:cNvCxnSpPr/>
              <p:nvPr/>
            </p:nvCxnSpPr>
            <p:spPr>
              <a:xfrm>
                <a:off x="36882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27" name="Straight Connector 626"/>
              <p:cNvCxnSpPr/>
              <p:nvPr/>
            </p:nvCxnSpPr>
            <p:spPr>
              <a:xfrm>
                <a:off x="38834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28" name="Straight Connector 627"/>
              <p:cNvCxnSpPr/>
              <p:nvPr/>
            </p:nvCxnSpPr>
            <p:spPr>
              <a:xfrm>
                <a:off x="41110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29" name="Straight Connector 628"/>
              <p:cNvCxnSpPr/>
              <p:nvPr/>
            </p:nvCxnSpPr>
            <p:spPr>
              <a:xfrm>
                <a:off x="43712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30" name="Straight Connector 629"/>
              <p:cNvCxnSpPr/>
              <p:nvPr/>
            </p:nvCxnSpPr>
            <p:spPr>
              <a:xfrm>
                <a:off x="49892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31" name="Straight Connector 630"/>
              <p:cNvCxnSpPr/>
              <p:nvPr/>
            </p:nvCxnSpPr>
            <p:spPr>
              <a:xfrm>
                <a:off x="56071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32" name="Straight Connector 631"/>
              <p:cNvCxnSpPr/>
              <p:nvPr/>
            </p:nvCxnSpPr>
            <p:spPr>
              <a:xfrm>
                <a:off x="33304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33" name="Straight Connector 632"/>
              <p:cNvCxnSpPr/>
              <p:nvPr/>
            </p:nvCxnSpPr>
            <p:spPr>
              <a:xfrm>
                <a:off x="34280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34" name="Straight Connector 633"/>
              <p:cNvCxnSpPr/>
              <p:nvPr/>
            </p:nvCxnSpPr>
            <p:spPr>
              <a:xfrm>
                <a:off x="35581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35" name="Straight Connector 634"/>
              <p:cNvCxnSpPr/>
              <p:nvPr/>
            </p:nvCxnSpPr>
            <p:spPr>
              <a:xfrm>
                <a:off x="37207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36" name="Straight Connector 635"/>
              <p:cNvCxnSpPr/>
              <p:nvPr/>
            </p:nvCxnSpPr>
            <p:spPr>
              <a:xfrm>
                <a:off x="39159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37" name="Straight Connector 636"/>
              <p:cNvCxnSpPr/>
              <p:nvPr/>
            </p:nvCxnSpPr>
            <p:spPr>
              <a:xfrm>
                <a:off x="41435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38" name="Straight Connector 637"/>
              <p:cNvCxnSpPr/>
              <p:nvPr/>
            </p:nvCxnSpPr>
            <p:spPr>
              <a:xfrm>
                <a:off x="44037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39" name="Straight Connector 638"/>
              <p:cNvCxnSpPr/>
              <p:nvPr/>
            </p:nvCxnSpPr>
            <p:spPr>
              <a:xfrm>
                <a:off x="50217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40" name="Straight Connector 639"/>
              <p:cNvCxnSpPr/>
              <p:nvPr/>
            </p:nvCxnSpPr>
            <p:spPr>
              <a:xfrm>
                <a:off x="56397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41" name="Straight Connector 640"/>
              <p:cNvCxnSpPr/>
              <p:nvPr/>
            </p:nvCxnSpPr>
            <p:spPr>
              <a:xfrm>
                <a:off x="34605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42" name="Straight Connector 641"/>
              <p:cNvCxnSpPr/>
              <p:nvPr/>
            </p:nvCxnSpPr>
            <p:spPr>
              <a:xfrm>
                <a:off x="35906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43" name="Straight Connector 642"/>
              <p:cNvCxnSpPr/>
              <p:nvPr/>
            </p:nvCxnSpPr>
            <p:spPr>
              <a:xfrm>
                <a:off x="37533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44" name="Straight Connector 643"/>
              <p:cNvCxnSpPr/>
              <p:nvPr/>
            </p:nvCxnSpPr>
            <p:spPr>
              <a:xfrm>
                <a:off x="39484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45" name="Straight Connector 644"/>
              <p:cNvCxnSpPr/>
              <p:nvPr/>
            </p:nvCxnSpPr>
            <p:spPr>
              <a:xfrm>
                <a:off x="41761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46" name="Straight Connector 645"/>
              <p:cNvCxnSpPr/>
              <p:nvPr/>
            </p:nvCxnSpPr>
            <p:spPr>
              <a:xfrm>
                <a:off x="44363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47" name="Straight Connector 646"/>
              <p:cNvCxnSpPr/>
              <p:nvPr/>
            </p:nvCxnSpPr>
            <p:spPr>
              <a:xfrm>
                <a:off x="50542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48" name="Straight Connector 647"/>
              <p:cNvCxnSpPr/>
              <p:nvPr/>
            </p:nvCxnSpPr>
            <p:spPr>
              <a:xfrm>
                <a:off x="56722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49" name="Straight Connector 648"/>
              <p:cNvCxnSpPr/>
              <p:nvPr/>
            </p:nvCxnSpPr>
            <p:spPr>
              <a:xfrm>
                <a:off x="36232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50" name="Straight Connector 649"/>
              <p:cNvCxnSpPr/>
              <p:nvPr/>
            </p:nvCxnSpPr>
            <p:spPr>
              <a:xfrm>
                <a:off x="37858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51" name="Straight Connector 650"/>
              <p:cNvCxnSpPr/>
              <p:nvPr/>
            </p:nvCxnSpPr>
            <p:spPr>
              <a:xfrm>
                <a:off x="39809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52" name="Straight Connector 651"/>
              <p:cNvCxnSpPr/>
              <p:nvPr/>
            </p:nvCxnSpPr>
            <p:spPr>
              <a:xfrm>
                <a:off x="42086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53" name="Straight Connector 652"/>
              <p:cNvCxnSpPr/>
              <p:nvPr/>
            </p:nvCxnSpPr>
            <p:spPr>
              <a:xfrm>
                <a:off x="44688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54" name="Straight Connector 653"/>
              <p:cNvCxnSpPr/>
              <p:nvPr/>
            </p:nvCxnSpPr>
            <p:spPr>
              <a:xfrm>
                <a:off x="50867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55" name="Straight Connector 654"/>
              <p:cNvCxnSpPr/>
              <p:nvPr/>
            </p:nvCxnSpPr>
            <p:spPr>
              <a:xfrm>
                <a:off x="57047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56" name="Straight Connector 655"/>
              <p:cNvCxnSpPr/>
              <p:nvPr/>
            </p:nvCxnSpPr>
            <p:spPr>
              <a:xfrm>
                <a:off x="38183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57" name="Straight Connector 656"/>
              <p:cNvCxnSpPr/>
              <p:nvPr/>
            </p:nvCxnSpPr>
            <p:spPr>
              <a:xfrm>
                <a:off x="40135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58" name="Straight Connector 657"/>
              <p:cNvCxnSpPr/>
              <p:nvPr/>
            </p:nvCxnSpPr>
            <p:spPr>
              <a:xfrm>
                <a:off x="42411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59" name="Straight Connector 658"/>
              <p:cNvCxnSpPr/>
              <p:nvPr/>
            </p:nvCxnSpPr>
            <p:spPr>
              <a:xfrm>
                <a:off x="45013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60" name="Straight Connector 659"/>
              <p:cNvCxnSpPr/>
              <p:nvPr/>
            </p:nvCxnSpPr>
            <p:spPr>
              <a:xfrm>
                <a:off x="51193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61" name="Straight Connector 660"/>
              <p:cNvCxnSpPr/>
              <p:nvPr/>
            </p:nvCxnSpPr>
            <p:spPr>
              <a:xfrm>
                <a:off x="57372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62" name="Straight Connector 661"/>
              <p:cNvCxnSpPr/>
              <p:nvPr/>
            </p:nvCxnSpPr>
            <p:spPr>
              <a:xfrm>
                <a:off x="46314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63" name="Straight Connector 662"/>
              <p:cNvCxnSpPr/>
              <p:nvPr/>
            </p:nvCxnSpPr>
            <p:spPr>
              <a:xfrm>
                <a:off x="40460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64" name="Straight Connector 663"/>
              <p:cNvCxnSpPr/>
              <p:nvPr/>
            </p:nvCxnSpPr>
            <p:spPr>
              <a:xfrm>
                <a:off x="42736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65" name="Straight Connector 664"/>
              <p:cNvCxnSpPr/>
              <p:nvPr/>
            </p:nvCxnSpPr>
            <p:spPr>
              <a:xfrm>
                <a:off x="45338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66" name="Straight Connector 665"/>
              <p:cNvCxnSpPr/>
              <p:nvPr/>
            </p:nvCxnSpPr>
            <p:spPr>
              <a:xfrm>
                <a:off x="51518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67" name="Straight Connector 666"/>
              <p:cNvCxnSpPr/>
              <p:nvPr/>
            </p:nvCxnSpPr>
            <p:spPr>
              <a:xfrm>
                <a:off x="57697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68" name="Straight Connector 667"/>
              <p:cNvCxnSpPr/>
              <p:nvPr/>
            </p:nvCxnSpPr>
            <p:spPr>
              <a:xfrm>
                <a:off x="46639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69" name="Straight Connector 668"/>
              <p:cNvCxnSpPr/>
              <p:nvPr/>
            </p:nvCxnSpPr>
            <p:spPr>
              <a:xfrm>
                <a:off x="52819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70" name="Straight Connector 669"/>
              <p:cNvCxnSpPr/>
              <p:nvPr/>
            </p:nvCxnSpPr>
            <p:spPr>
              <a:xfrm>
                <a:off x="43062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71" name="Straight Connector 670"/>
              <p:cNvCxnSpPr/>
              <p:nvPr/>
            </p:nvCxnSpPr>
            <p:spPr>
              <a:xfrm>
                <a:off x="45664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72" name="Straight Connector 671"/>
              <p:cNvCxnSpPr/>
              <p:nvPr/>
            </p:nvCxnSpPr>
            <p:spPr>
              <a:xfrm>
                <a:off x="51843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73" name="Straight Connector 672"/>
              <p:cNvCxnSpPr/>
              <p:nvPr/>
            </p:nvCxnSpPr>
            <p:spPr>
              <a:xfrm>
                <a:off x="58023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74" name="Straight Connector 673"/>
              <p:cNvCxnSpPr/>
              <p:nvPr/>
            </p:nvCxnSpPr>
            <p:spPr>
              <a:xfrm>
                <a:off x="46965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75" name="Straight Connector 674"/>
              <p:cNvCxnSpPr/>
              <p:nvPr/>
            </p:nvCxnSpPr>
            <p:spPr>
              <a:xfrm>
                <a:off x="53144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76" name="Straight Connector 675"/>
              <p:cNvCxnSpPr/>
              <p:nvPr/>
            </p:nvCxnSpPr>
            <p:spPr>
              <a:xfrm>
                <a:off x="45989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77" name="Straight Connector 676"/>
              <p:cNvCxnSpPr/>
              <p:nvPr/>
            </p:nvCxnSpPr>
            <p:spPr>
              <a:xfrm>
                <a:off x="52168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78" name="Straight Connector 677"/>
              <p:cNvCxnSpPr/>
              <p:nvPr/>
            </p:nvCxnSpPr>
            <p:spPr>
              <a:xfrm>
                <a:off x="58348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79" name="Straight Connector 678"/>
              <p:cNvCxnSpPr/>
              <p:nvPr/>
            </p:nvCxnSpPr>
            <p:spPr>
              <a:xfrm>
                <a:off x="47290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80" name="Straight Connector 679"/>
              <p:cNvCxnSpPr/>
              <p:nvPr/>
            </p:nvCxnSpPr>
            <p:spPr>
              <a:xfrm>
                <a:off x="53469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81" name="Straight Connector 680"/>
              <p:cNvCxnSpPr/>
              <p:nvPr/>
            </p:nvCxnSpPr>
            <p:spPr>
              <a:xfrm>
                <a:off x="52494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82" name="Straight Connector 681"/>
              <p:cNvCxnSpPr/>
              <p:nvPr/>
            </p:nvCxnSpPr>
            <p:spPr>
              <a:xfrm>
                <a:off x="58674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83" name="Straight Connector 682"/>
              <p:cNvCxnSpPr/>
              <p:nvPr/>
            </p:nvCxnSpPr>
            <p:spPr>
              <a:xfrm>
                <a:off x="47615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84" name="Straight Connector 683"/>
              <p:cNvCxnSpPr/>
              <p:nvPr/>
            </p:nvCxnSpPr>
            <p:spPr>
              <a:xfrm>
                <a:off x="53795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85" name="Straight Connector 684"/>
              <p:cNvCxnSpPr/>
              <p:nvPr/>
            </p:nvCxnSpPr>
            <p:spPr>
              <a:xfrm>
                <a:off x="47940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86" name="Straight Connector 685"/>
              <p:cNvCxnSpPr/>
              <p:nvPr/>
            </p:nvCxnSpPr>
            <p:spPr>
              <a:xfrm>
                <a:off x="54120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87" name="Straight Connector 686"/>
              <p:cNvCxnSpPr/>
              <p:nvPr/>
            </p:nvCxnSpPr>
            <p:spPr>
              <a:xfrm>
                <a:off x="48266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88" name="Straight Connector 687"/>
              <p:cNvCxnSpPr/>
              <p:nvPr/>
            </p:nvCxnSpPr>
            <p:spPr>
              <a:xfrm>
                <a:off x="54445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89" name="Straight Connector 688"/>
              <p:cNvCxnSpPr/>
              <p:nvPr/>
            </p:nvCxnSpPr>
            <p:spPr>
              <a:xfrm>
                <a:off x="48591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90" name="Straight Connector 689"/>
              <p:cNvCxnSpPr/>
              <p:nvPr/>
            </p:nvCxnSpPr>
            <p:spPr>
              <a:xfrm>
                <a:off x="54770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91" name="Straight Connector 690"/>
              <p:cNvCxnSpPr/>
              <p:nvPr/>
            </p:nvCxnSpPr>
            <p:spPr>
              <a:xfrm>
                <a:off x="48916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92" name="Straight Connector 691"/>
              <p:cNvCxnSpPr/>
              <p:nvPr/>
            </p:nvCxnSpPr>
            <p:spPr>
              <a:xfrm>
                <a:off x="55096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93" name="Straight Connector 692"/>
              <p:cNvCxnSpPr/>
              <p:nvPr/>
            </p:nvCxnSpPr>
            <p:spPr>
              <a:xfrm>
                <a:off x="49241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94" name="Straight Connector 693"/>
              <p:cNvCxnSpPr/>
              <p:nvPr/>
            </p:nvCxnSpPr>
            <p:spPr>
              <a:xfrm>
                <a:off x="55421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grpSp>
      </p:grpSp>
      <p:grpSp>
        <p:nvGrpSpPr>
          <p:cNvPr id="695" name="Group 694"/>
          <p:cNvGrpSpPr/>
          <p:nvPr/>
        </p:nvGrpSpPr>
        <p:grpSpPr>
          <a:xfrm>
            <a:off x="2971800" y="2343150"/>
            <a:ext cx="2667000" cy="762000"/>
            <a:chOff x="4572000" y="2343150"/>
            <a:chExt cx="2667000" cy="762000"/>
          </a:xfrm>
        </p:grpSpPr>
        <p:sp>
          <p:nvSpPr>
            <p:cNvPr id="696" name="Rectangle 695"/>
            <p:cNvSpPr/>
            <p:nvPr/>
          </p:nvSpPr>
          <p:spPr>
            <a:xfrm>
              <a:off x="4572000" y="2343150"/>
              <a:ext cx="2667000" cy="762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697" name="Group 696"/>
            <p:cNvGrpSpPr/>
            <p:nvPr/>
          </p:nvGrpSpPr>
          <p:grpSpPr>
            <a:xfrm>
              <a:off x="4572000" y="2343150"/>
              <a:ext cx="2667000" cy="762000"/>
              <a:chOff x="3200400" y="1352550"/>
              <a:chExt cx="2667000" cy="838200"/>
            </a:xfrm>
          </p:grpSpPr>
          <p:cxnSp>
            <p:nvCxnSpPr>
              <p:cNvPr id="698" name="Straight Connector 697"/>
              <p:cNvCxnSpPr/>
              <p:nvPr/>
            </p:nvCxnSpPr>
            <p:spPr>
              <a:xfrm>
                <a:off x="32004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699" name="Straight Connector 698"/>
              <p:cNvCxnSpPr/>
              <p:nvPr/>
            </p:nvCxnSpPr>
            <p:spPr>
              <a:xfrm>
                <a:off x="32654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00" name="Straight Connector 699"/>
              <p:cNvCxnSpPr/>
              <p:nvPr/>
            </p:nvCxnSpPr>
            <p:spPr>
              <a:xfrm>
                <a:off x="33630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01" name="Straight Connector 700"/>
              <p:cNvCxnSpPr/>
              <p:nvPr/>
            </p:nvCxnSpPr>
            <p:spPr>
              <a:xfrm>
                <a:off x="34931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02" name="Straight Connector 701"/>
              <p:cNvCxnSpPr/>
              <p:nvPr/>
            </p:nvCxnSpPr>
            <p:spPr>
              <a:xfrm>
                <a:off x="36557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03" name="Straight Connector 702"/>
              <p:cNvCxnSpPr/>
              <p:nvPr/>
            </p:nvCxnSpPr>
            <p:spPr>
              <a:xfrm>
                <a:off x="38508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04" name="Straight Connector 703"/>
              <p:cNvCxnSpPr/>
              <p:nvPr/>
            </p:nvCxnSpPr>
            <p:spPr>
              <a:xfrm>
                <a:off x="40785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05" name="Straight Connector 704"/>
              <p:cNvCxnSpPr/>
              <p:nvPr/>
            </p:nvCxnSpPr>
            <p:spPr>
              <a:xfrm>
                <a:off x="43387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06" name="Straight Connector 705"/>
              <p:cNvCxnSpPr/>
              <p:nvPr/>
            </p:nvCxnSpPr>
            <p:spPr>
              <a:xfrm>
                <a:off x="49566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07" name="Straight Connector 706"/>
              <p:cNvCxnSpPr/>
              <p:nvPr/>
            </p:nvCxnSpPr>
            <p:spPr>
              <a:xfrm>
                <a:off x="55746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08" name="Straight Connector 707"/>
              <p:cNvCxnSpPr/>
              <p:nvPr/>
            </p:nvCxnSpPr>
            <p:spPr>
              <a:xfrm>
                <a:off x="32329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09" name="Straight Connector 708"/>
              <p:cNvCxnSpPr/>
              <p:nvPr/>
            </p:nvCxnSpPr>
            <p:spPr>
              <a:xfrm>
                <a:off x="32979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10" name="Straight Connector 709"/>
              <p:cNvCxnSpPr/>
              <p:nvPr/>
            </p:nvCxnSpPr>
            <p:spPr>
              <a:xfrm>
                <a:off x="33955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11" name="Straight Connector 710"/>
              <p:cNvCxnSpPr/>
              <p:nvPr/>
            </p:nvCxnSpPr>
            <p:spPr>
              <a:xfrm>
                <a:off x="35256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12" name="Straight Connector 711"/>
              <p:cNvCxnSpPr/>
              <p:nvPr/>
            </p:nvCxnSpPr>
            <p:spPr>
              <a:xfrm>
                <a:off x="36882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13" name="Straight Connector 712"/>
              <p:cNvCxnSpPr/>
              <p:nvPr/>
            </p:nvCxnSpPr>
            <p:spPr>
              <a:xfrm>
                <a:off x="38834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14" name="Straight Connector 713"/>
              <p:cNvCxnSpPr/>
              <p:nvPr/>
            </p:nvCxnSpPr>
            <p:spPr>
              <a:xfrm>
                <a:off x="41110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15" name="Straight Connector 714"/>
              <p:cNvCxnSpPr/>
              <p:nvPr/>
            </p:nvCxnSpPr>
            <p:spPr>
              <a:xfrm>
                <a:off x="43712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16" name="Straight Connector 715"/>
              <p:cNvCxnSpPr/>
              <p:nvPr/>
            </p:nvCxnSpPr>
            <p:spPr>
              <a:xfrm>
                <a:off x="49892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17" name="Straight Connector 716"/>
              <p:cNvCxnSpPr/>
              <p:nvPr/>
            </p:nvCxnSpPr>
            <p:spPr>
              <a:xfrm>
                <a:off x="56071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18" name="Straight Connector 717"/>
              <p:cNvCxnSpPr/>
              <p:nvPr/>
            </p:nvCxnSpPr>
            <p:spPr>
              <a:xfrm>
                <a:off x="33304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19" name="Straight Connector 718"/>
              <p:cNvCxnSpPr/>
              <p:nvPr/>
            </p:nvCxnSpPr>
            <p:spPr>
              <a:xfrm>
                <a:off x="34280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20" name="Straight Connector 719"/>
              <p:cNvCxnSpPr/>
              <p:nvPr/>
            </p:nvCxnSpPr>
            <p:spPr>
              <a:xfrm>
                <a:off x="35581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21" name="Straight Connector 720"/>
              <p:cNvCxnSpPr/>
              <p:nvPr/>
            </p:nvCxnSpPr>
            <p:spPr>
              <a:xfrm>
                <a:off x="37207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22" name="Straight Connector 721"/>
              <p:cNvCxnSpPr/>
              <p:nvPr/>
            </p:nvCxnSpPr>
            <p:spPr>
              <a:xfrm>
                <a:off x="39159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23" name="Straight Connector 722"/>
              <p:cNvCxnSpPr/>
              <p:nvPr/>
            </p:nvCxnSpPr>
            <p:spPr>
              <a:xfrm>
                <a:off x="41435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24" name="Straight Connector 723"/>
              <p:cNvCxnSpPr/>
              <p:nvPr/>
            </p:nvCxnSpPr>
            <p:spPr>
              <a:xfrm>
                <a:off x="44037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25" name="Straight Connector 724"/>
              <p:cNvCxnSpPr/>
              <p:nvPr/>
            </p:nvCxnSpPr>
            <p:spPr>
              <a:xfrm>
                <a:off x="50217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26" name="Straight Connector 725"/>
              <p:cNvCxnSpPr/>
              <p:nvPr/>
            </p:nvCxnSpPr>
            <p:spPr>
              <a:xfrm>
                <a:off x="56397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27" name="Straight Connector 726"/>
              <p:cNvCxnSpPr/>
              <p:nvPr/>
            </p:nvCxnSpPr>
            <p:spPr>
              <a:xfrm>
                <a:off x="34605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28" name="Straight Connector 727"/>
              <p:cNvCxnSpPr/>
              <p:nvPr/>
            </p:nvCxnSpPr>
            <p:spPr>
              <a:xfrm>
                <a:off x="35906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29" name="Straight Connector 728"/>
              <p:cNvCxnSpPr/>
              <p:nvPr/>
            </p:nvCxnSpPr>
            <p:spPr>
              <a:xfrm>
                <a:off x="37533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30" name="Straight Connector 729"/>
              <p:cNvCxnSpPr/>
              <p:nvPr/>
            </p:nvCxnSpPr>
            <p:spPr>
              <a:xfrm>
                <a:off x="39484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31" name="Straight Connector 730"/>
              <p:cNvCxnSpPr/>
              <p:nvPr/>
            </p:nvCxnSpPr>
            <p:spPr>
              <a:xfrm>
                <a:off x="41761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32" name="Straight Connector 731"/>
              <p:cNvCxnSpPr/>
              <p:nvPr/>
            </p:nvCxnSpPr>
            <p:spPr>
              <a:xfrm>
                <a:off x="44363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33" name="Straight Connector 732"/>
              <p:cNvCxnSpPr/>
              <p:nvPr/>
            </p:nvCxnSpPr>
            <p:spPr>
              <a:xfrm>
                <a:off x="50542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34" name="Straight Connector 733"/>
              <p:cNvCxnSpPr/>
              <p:nvPr/>
            </p:nvCxnSpPr>
            <p:spPr>
              <a:xfrm>
                <a:off x="56722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35" name="Straight Connector 734"/>
              <p:cNvCxnSpPr/>
              <p:nvPr/>
            </p:nvCxnSpPr>
            <p:spPr>
              <a:xfrm>
                <a:off x="36232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36" name="Straight Connector 735"/>
              <p:cNvCxnSpPr/>
              <p:nvPr/>
            </p:nvCxnSpPr>
            <p:spPr>
              <a:xfrm>
                <a:off x="37858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37" name="Straight Connector 736"/>
              <p:cNvCxnSpPr/>
              <p:nvPr/>
            </p:nvCxnSpPr>
            <p:spPr>
              <a:xfrm>
                <a:off x="39809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38" name="Straight Connector 737"/>
              <p:cNvCxnSpPr/>
              <p:nvPr/>
            </p:nvCxnSpPr>
            <p:spPr>
              <a:xfrm>
                <a:off x="42086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39" name="Straight Connector 738"/>
              <p:cNvCxnSpPr/>
              <p:nvPr/>
            </p:nvCxnSpPr>
            <p:spPr>
              <a:xfrm>
                <a:off x="44688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40" name="Straight Connector 739"/>
              <p:cNvCxnSpPr/>
              <p:nvPr/>
            </p:nvCxnSpPr>
            <p:spPr>
              <a:xfrm>
                <a:off x="50867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41" name="Straight Connector 740"/>
              <p:cNvCxnSpPr/>
              <p:nvPr/>
            </p:nvCxnSpPr>
            <p:spPr>
              <a:xfrm>
                <a:off x="57047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42" name="Straight Connector 741"/>
              <p:cNvCxnSpPr/>
              <p:nvPr/>
            </p:nvCxnSpPr>
            <p:spPr>
              <a:xfrm>
                <a:off x="38183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43" name="Straight Connector 742"/>
              <p:cNvCxnSpPr/>
              <p:nvPr/>
            </p:nvCxnSpPr>
            <p:spPr>
              <a:xfrm>
                <a:off x="40135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44" name="Straight Connector 743"/>
              <p:cNvCxnSpPr/>
              <p:nvPr/>
            </p:nvCxnSpPr>
            <p:spPr>
              <a:xfrm>
                <a:off x="424116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45" name="Straight Connector 744"/>
              <p:cNvCxnSpPr/>
              <p:nvPr/>
            </p:nvCxnSpPr>
            <p:spPr>
              <a:xfrm>
                <a:off x="45013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46" name="Straight Connector 745"/>
              <p:cNvCxnSpPr/>
              <p:nvPr/>
            </p:nvCxnSpPr>
            <p:spPr>
              <a:xfrm>
                <a:off x="51193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47" name="Straight Connector 746"/>
              <p:cNvCxnSpPr/>
              <p:nvPr/>
            </p:nvCxnSpPr>
            <p:spPr>
              <a:xfrm>
                <a:off x="57372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48" name="Straight Connector 747"/>
              <p:cNvCxnSpPr/>
              <p:nvPr/>
            </p:nvCxnSpPr>
            <p:spPr>
              <a:xfrm>
                <a:off x="46314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49" name="Straight Connector 748"/>
              <p:cNvCxnSpPr/>
              <p:nvPr/>
            </p:nvCxnSpPr>
            <p:spPr>
              <a:xfrm>
                <a:off x="40460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50" name="Straight Connector 749"/>
              <p:cNvCxnSpPr/>
              <p:nvPr/>
            </p:nvCxnSpPr>
            <p:spPr>
              <a:xfrm>
                <a:off x="427369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51" name="Straight Connector 750"/>
              <p:cNvCxnSpPr/>
              <p:nvPr/>
            </p:nvCxnSpPr>
            <p:spPr>
              <a:xfrm>
                <a:off x="45338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52" name="Straight Connector 751"/>
              <p:cNvCxnSpPr/>
              <p:nvPr/>
            </p:nvCxnSpPr>
            <p:spPr>
              <a:xfrm>
                <a:off x="515184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53" name="Straight Connector 752"/>
              <p:cNvCxnSpPr/>
              <p:nvPr/>
            </p:nvCxnSpPr>
            <p:spPr>
              <a:xfrm>
                <a:off x="576979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54" name="Straight Connector 753"/>
              <p:cNvCxnSpPr/>
              <p:nvPr/>
            </p:nvCxnSpPr>
            <p:spPr>
              <a:xfrm>
                <a:off x="46639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55" name="Straight Connector 754"/>
              <p:cNvCxnSpPr/>
              <p:nvPr/>
            </p:nvCxnSpPr>
            <p:spPr>
              <a:xfrm>
                <a:off x="528193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56" name="Straight Connector 755"/>
              <p:cNvCxnSpPr/>
              <p:nvPr/>
            </p:nvCxnSpPr>
            <p:spPr>
              <a:xfrm>
                <a:off x="430621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57" name="Straight Connector 756"/>
              <p:cNvCxnSpPr/>
              <p:nvPr/>
            </p:nvCxnSpPr>
            <p:spPr>
              <a:xfrm>
                <a:off x="45664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58" name="Straight Connector 757"/>
              <p:cNvCxnSpPr/>
              <p:nvPr/>
            </p:nvCxnSpPr>
            <p:spPr>
              <a:xfrm>
                <a:off x="518436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59" name="Straight Connector 758"/>
              <p:cNvCxnSpPr/>
              <p:nvPr/>
            </p:nvCxnSpPr>
            <p:spPr>
              <a:xfrm>
                <a:off x="580232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60" name="Straight Connector 759"/>
              <p:cNvCxnSpPr/>
              <p:nvPr/>
            </p:nvCxnSpPr>
            <p:spPr>
              <a:xfrm>
                <a:off x="46965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61" name="Straight Connector 760"/>
              <p:cNvCxnSpPr/>
              <p:nvPr/>
            </p:nvCxnSpPr>
            <p:spPr>
              <a:xfrm>
                <a:off x="531446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62" name="Straight Connector 761"/>
              <p:cNvCxnSpPr/>
              <p:nvPr/>
            </p:nvCxnSpPr>
            <p:spPr>
              <a:xfrm>
                <a:off x="45989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63" name="Straight Connector 762"/>
              <p:cNvCxnSpPr/>
              <p:nvPr/>
            </p:nvCxnSpPr>
            <p:spPr>
              <a:xfrm>
                <a:off x="521688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64" name="Straight Connector 763"/>
              <p:cNvCxnSpPr/>
              <p:nvPr/>
            </p:nvCxnSpPr>
            <p:spPr>
              <a:xfrm>
                <a:off x="583484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65" name="Straight Connector 764"/>
              <p:cNvCxnSpPr/>
              <p:nvPr/>
            </p:nvCxnSpPr>
            <p:spPr>
              <a:xfrm>
                <a:off x="47290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66" name="Straight Connector 765"/>
              <p:cNvCxnSpPr/>
              <p:nvPr/>
            </p:nvCxnSpPr>
            <p:spPr>
              <a:xfrm>
                <a:off x="534698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67" name="Straight Connector 766"/>
              <p:cNvCxnSpPr/>
              <p:nvPr/>
            </p:nvCxnSpPr>
            <p:spPr>
              <a:xfrm>
                <a:off x="524941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68" name="Straight Connector 767"/>
              <p:cNvCxnSpPr/>
              <p:nvPr/>
            </p:nvCxnSpPr>
            <p:spPr>
              <a:xfrm>
                <a:off x="58674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69" name="Straight Connector 768"/>
              <p:cNvCxnSpPr/>
              <p:nvPr/>
            </p:nvCxnSpPr>
            <p:spPr>
              <a:xfrm>
                <a:off x="476155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70" name="Straight Connector 769"/>
              <p:cNvCxnSpPr/>
              <p:nvPr/>
            </p:nvCxnSpPr>
            <p:spPr>
              <a:xfrm>
                <a:off x="537950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71" name="Straight Connector 770"/>
              <p:cNvCxnSpPr/>
              <p:nvPr/>
            </p:nvCxnSpPr>
            <p:spPr>
              <a:xfrm>
                <a:off x="479407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72" name="Straight Connector 771"/>
              <p:cNvCxnSpPr/>
              <p:nvPr/>
            </p:nvCxnSpPr>
            <p:spPr>
              <a:xfrm>
                <a:off x="541203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73" name="Straight Connector 772"/>
              <p:cNvCxnSpPr/>
              <p:nvPr/>
            </p:nvCxnSpPr>
            <p:spPr>
              <a:xfrm>
                <a:off x="482660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74" name="Straight Connector 773"/>
              <p:cNvCxnSpPr/>
              <p:nvPr/>
            </p:nvCxnSpPr>
            <p:spPr>
              <a:xfrm>
                <a:off x="5444556"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75" name="Straight Connector 774"/>
              <p:cNvCxnSpPr/>
              <p:nvPr/>
            </p:nvCxnSpPr>
            <p:spPr>
              <a:xfrm>
                <a:off x="485912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76" name="Straight Connector 775"/>
              <p:cNvCxnSpPr/>
              <p:nvPr/>
            </p:nvCxnSpPr>
            <p:spPr>
              <a:xfrm>
                <a:off x="5477080"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77" name="Straight Connector 776"/>
              <p:cNvCxnSpPr/>
              <p:nvPr/>
            </p:nvCxnSpPr>
            <p:spPr>
              <a:xfrm>
                <a:off x="489164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78" name="Straight Connector 777"/>
              <p:cNvCxnSpPr/>
              <p:nvPr/>
            </p:nvCxnSpPr>
            <p:spPr>
              <a:xfrm>
                <a:off x="5509604"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79" name="Straight Connector 778"/>
              <p:cNvCxnSpPr/>
              <p:nvPr/>
            </p:nvCxnSpPr>
            <p:spPr>
              <a:xfrm>
                <a:off x="4924172"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cxnSp>
            <p:nvCxnSpPr>
              <p:cNvPr id="780" name="Straight Connector 779"/>
              <p:cNvCxnSpPr/>
              <p:nvPr/>
            </p:nvCxnSpPr>
            <p:spPr>
              <a:xfrm>
                <a:off x="5542128" y="1352550"/>
                <a:ext cx="0" cy="838200"/>
              </a:xfrm>
              <a:prstGeom prst="line">
                <a:avLst/>
              </a:prstGeom>
              <a:ln w="3175" cmpd="sng"/>
            </p:spPr>
            <p:style>
              <a:lnRef idx="2">
                <a:schemeClr val="dk1"/>
              </a:lnRef>
              <a:fillRef idx="0">
                <a:schemeClr val="dk1"/>
              </a:fillRef>
              <a:effectRef idx="1">
                <a:schemeClr val="dk1"/>
              </a:effectRef>
              <a:fontRef idx="minor">
                <a:schemeClr val="tx1"/>
              </a:fontRef>
            </p:style>
          </p:cxnSp>
        </p:grpSp>
      </p:grpSp>
    </p:spTree>
    <p:extLst>
      <p:ext uri="{BB962C8B-B14F-4D97-AF65-F5344CB8AC3E}">
        <p14:creationId xmlns:p14="http://schemas.microsoft.com/office/powerpoint/2010/main" val="297463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609E-6 3.7037E-7 L 0.18756 3.7037E-7 " pathEditMode="relative" rAng="0" ptsTypes="AA">
                                      <p:cBhvr>
                                        <p:cTn id="6" dur="2000" fill="hold"/>
                                        <p:tgtEl>
                                          <p:spTgt spid="695"/>
                                        </p:tgtEl>
                                        <p:attrNameLst>
                                          <p:attrName>ppt_x</p:attrName>
                                          <p:attrName>ppt_y</p:attrName>
                                        </p:attrNameLst>
                                      </p:cBhvr>
                                      <p:rCtr x="9378" y="0"/>
                                    </p:animMotion>
                                  </p:childTnLst>
                                </p:cTn>
                              </p:par>
                              <p:par>
                                <p:cTn id="7" presetID="42" presetClass="path" presetSubtype="0" accel="50000" decel="50000" fill="hold" nodeType="withEffect">
                                  <p:stCondLst>
                                    <p:cond delay="0"/>
                                  </p:stCondLst>
                                  <p:childTnLst>
                                    <p:animMotion origin="layout" path="M 3.12609E-6 2.96296E-6 L -0.29594 2.96296E-6 " pathEditMode="relative" rAng="0" ptsTypes="AA">
                                      <p:cBhvr>
                                        <p:cTn id="8" dur="2000" fill="hold"/>
                                        <p:tgtEl>
                                          <p:spTgt spid="609"/>
                                        </p:tgtEl>
                                        <p:attrNameLst>
                                          <p:attrName>ppt_x</p:attrName>
                                          <p:attrName>ppt_y</p:attrName>
                                        </p:attrNameLst>
                                      </p:cBhvr>
                                      <p:rCtr x="-147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TechEd Vibrant Palette">
      <a:dk1>
        <a:srgbClr val="808080"/>
      </a:dk1>
      <a:lt1>
        <a:srgbClr val="FFFFFF"/>
      </a:lt1>
      <a:dk2>
        <a:srgbClr val="000000"/>
      </a:dk2>
      <a:lt2>
        <a:srgbClr val="000000"/>
      </a:lt2>
      <a:accent1>
        <a:srgbClr val="AC2214"/>
      </a:accent1>
      <a:accent2>
        <a:srgbClr val="2F6EC3"/>
      </a:accent2>
      <a:accent3>
        <a:srgbClr val="FF640B"/>
      </a:accent3>
      <a:accent4>
        <a:srgbClr val="FFB208"/>
      </a:accent4>
      <a:accent5>
        <a:srgbClr val="FFDB16"/>
      </a:accent5>
      <a:accent6>
        <a:srgbClr val="BC1D15"/>
      </a:accent6>
      <a:hlink>
        <a:srgbClr val="18C64B"/>
      </a:hlink>
      <a:folHlink>
        <a:srgbClr val="91CC8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26523</TotalTime>
  <Words>575</Words>
  <Application>Microsoft Macintosh PowerPoint</Application>
  <PresentationFormat>On-screen Show (16:9)</PresentationFormat>
  <Paragraphs>98</Paragraphs>
  <Slides>22</Slides>
  <Notes>15</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Fira Code</vt:lpstr>
      <vt:lpstr>Futura</vt:lpstr>
      <vt:lpstr>Gill Sans</vt:lpstr>
      <vt:lpstr>News Gothic MT</vt:lpstr>
      <vt:lpstr>Custom Design</vt:lpstr>
      <vt:lpstr>PowerPoint Presentation</vt:lpstr>
      <vt:lpstr>What does 10X  look like?</vt:lpstr>
      <vt:lpstr>PowerPoint Presentation</vt:lpstr>
      <vt:lpstr>PowerPoint Presentation</vt:lpstr>
      <vt:lpstr> Gross: $100,000  Gross: $145,000</vt:lpstr>
      <vt:lpstr>Loan: $100,000 @ 10% interest $839  $2124</vt:lpstr>
      <vt:lpstr>Interest: $100,000 @ 100% interest $8,333   </vt:lpstr>
      <vt:lpstr>Person 1: $100 a Month for 17 Years</vt:lpstr>
      <vt:lpstr>Person 1: $100 a Month for 17 Years</vt:lpstr>
      <vt:lpstr>Person 1: $100 a Month for 17 Years</vt:lpstr>
      <vt:lpstr>Test First</vt:lpstr>
      <vt:lpstr>Unsurprisingly, the team did not achieve 10x productivity. In fact, we found our productivity to be almost the same as it was before…Your mileage may vary, but as far as we’re concerned it’s a resounding NO.  </vt:lpstr>
      <vt:lpstr>Infinite TASKS</vt:lpstr>
      <vt:lpstr>PowerPoint Presentation</vt:lpstr>
      <vt:lpstr>SUPER TASKS</vt:lpstr>
      <vt:lpstr>PowerPoint Presentation</vt:lpstr>
      <vt:lpstr>PowerPoint Presentation</vt:lpstr>
      <vt:lpstr>PowerPoint Presentation</vt:lpstr>
      <vt:lpstr>PowerPoint Presentation</vt:lpstr>
      <vt:lpstr>PowerPoint Presentation</vt:lpstr>
      <vt:lpstr>PowerPoint Presentation</vt:lpstr>
      <vt:lpstr>Thank YOU (please connect via LinkedIn and Twitter)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llangit</dc:creator>
  <cp:keywords/>
  <dc:description/>
  <cp:lastModifiedBy>Llewellyn Falco</cp:lastModifiedBy>
  <cp:revision>326</cp:revision>
  <dcterms:created xsi:type="dcterms:W3CDTF">2006-08-16T00:00:00Z</dcterms:created>
  <dcterms:modified xsi:type="dcterms:W3CDTF">2023-08-18T18:19:51Z</dcterms:modified>
  <cp:category/>
</cp:coreProperties>
</file>