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wdp" ContentType="image/vnd.ms-photo"/>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4" r:id="rId2"/>
    <p:sldId id="296" r:id="rId3"/>
    <p:sldId id="334" r:id="rId4"/>
    <p:sldId id="333" r:id="rId5"/>
    <p:sldId id="332" r:id="rId6"/>
    <p:sldId id="337" r:id="rId7"/>
    <p:sldId id="335" r:id="rId8"/>
    <p:sldId id="336" r:id="rId9"/>
    <p:sldId id="301" r:id="rId10"/>
    <p:sldId id="330" r:id="rId11"/>
    <p:sldId id="339" r:id="rId12"/>
    <p:sldId id="340" r:id="rId13"/>
    <p:sldId id="285"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020"/>
    <a:srgbClr val="3F3F3F"/>
    <a:srgbClr val="10253A"/>
    <a:srgbClr val="0F54A1"/>
    <a:srgbClr val="146BCD"/>
    <a:srgbClr val="CF00C2"/>
    <a:srgbClr val="AB57FF"/>
    <a:srgbClr val="9933FF"/>
    <a:srgbClr val="6633FF"/>
    <a:srgbClr val="FB00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94660"/>
  </p:normalViewPr>
  <p:slideViewPr>
    <p:cSldViewPr>
      <p:cViewPr varScale="1">
        <p:scale>
          <a:sx n="124" d="100"/>
          <a:sy n="124" d="100"/>
        </p:scale>
        <p:origin x="-1776" y="-112"/>
      </p:cViewPr>
      <p:guideLst>
        <p:guide orient="horz" pos="2160"/>
        <p:guide orient="horz" pos="1620"/>
        <p:guide pos="2880"/>
      </p:guideLst>
    </p:cSldViewPr>
  </p:slideViewPr>
  <p:notesTextViewPr>
    <p:cViewPr>
      <p:scale>
        <a:sx n="1" d="1"/>
        <a:sy n="1" d="1"/>
      </p:scale>
      <p:origin x="0" y="0"/>
    </p:cViewPr>
  </p:notesTextViewPr>
  <p:sorterViewPr>
    <p:cViewPr>
      <p:scale>
        <a:sx n="68" d="100"/>
        <a:sy n="68"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CA892-5368-104E-9915-F269845A1B41}" type="datetimeFigureOut">
              <a:rPr lang="en-US" smtClean="0"/>
              <a:t>7/1/17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F69FF-2872-D347-BEBD-3F983EC9ED0B}" type="slidenum">
              <a:rPr lang="en-US" smtClean="0"/>
              <a:t>‹#›</a:t>
            </a:fld>
            <a:endParaRPr lang="en-US"/>
          </a:p>
        </p:txBody>
      </p:sp>
    </p:spTree>
    <p:extLst>
      <p:ext uri="{BB962C8B-B14F-4D97-AF65-F5344CB8AC3E}">
        <p14:creationId xmlns:p14="http://schemas.microsoft.com/office/powerpoint/2010/main" val="426889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art/Corporate/Events/2017/Kickoff/PPT/Awards/back_1.jpg" TargetMode="External"/><Relationship Id="rId4" Type="http://schemas.openxmlformats.org/officeDocument/2006/relationships/image" Target="../media/image2.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back_1.jpg" descr="/Volumes/art/Corporate/Events/2017/Kickoff/PPT/Awards/back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descr="2017_Kickoff_cover_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285750"/>
            <a:ext cx="7924800" cy="4457700"/>
          </a:xfrm>
          <a:prstGeom prst="rect">
            <a:avLst/>
          </a:prstGeom>
        </p:spPr>
      </p:pic>
    </p:spTree>
    <p:extLst>
      <p:ext uri="{BB962C8B-B14F-4D97-AF65-F5344CB8AC3E}">
        <p14:creationId xmlns:p14="http://schemas.microsoft.com/office/powerpoint/2010/main" val="3285999682"/>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with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4"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smtClean="0"/>
              <a:t>This is a format you can use to present information. Try to keep your on-screen descriptions short and to the point, expanding upon them in your word track. Text is 26 pts.</a:t>
            </a:r>
            <a:endParaRPr lang="en-US" dirty="0"/>
          </a:p>
        </p:txBody>
      </p:sp>
    </p:spTree>
    <p:extLst>
      <p:ext uri="{BB962C8B-B14F-4D97-AF65-F5344CB8AC3E}">
        <p14:creationId xmlns:p14="http://schemas.microsoft.com/office/powerpoint/2010/main" val="84940568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30546"/>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4767264"/>
            <a:ext cx="2133600" cy="274637"/>
          </a:xfrm>
          <a:prstGeom prst="rect">
            <a:avLst/>
          </a:prstGeom>
        </p:spPr>
        <p:txBody>
          <a:bodyPr/>
          <a:lstStyle/>
          <a:p>
            <a:fld id="{C19B0AE2-F9BF-A84C-8B7C-7819DE60C937}" type="datetimeFigureOut">
              <a:rPr lang="en-US" smtClean="0">
                <a:solidFill>
                  <a:srgbClr val="808080">
                    <a:tint val="75000"/>
                  </a:srgbClr>
                </a:solidFill>
              </a:rPr>
              <a:pPr/>
              <a:t>7/1/17</a:t>
            </a:fld>
            <a:endParaRPr lang="en-US">
              <a:solidFill>
                <a:srgbClr val="808080">
                  <a:tint val="75000"/>
                </a:srgbClr>
              </a:solidFill>
            </a:endParaRPr>
          </a:p>
        </p:txBody>
      </p:sp>
      <p:sp>
        <p:nvSpPr>
          <p:cNvPr id="5" name="Footer Placeholder 4"/>
          <p:cNvSpPr>
            <a:spLocks noGrp="1"/>
          </p:cNvSpPr>
          <p:nvPr>
            <p:ph type="ftr" sz="quarter" idx="11"/>
          </p:nvPr>
        </p:nvSpPr>
        <p:spPr>
          <a:xfrm>
            <a:off x="3124200" y="4767264"/>
            <a:ext cx="2895600" cy="274637"/>
          </a:xfrm>
          <a:prstGeom prst="rect">
            <a:avLst/>
          </a:prstGeom>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472565047"/>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892969" y="886419"/>
            <a:ext cx="7358063" cy="1718378"/>
          </a:xfrm>
          <a:prstGeom prst="rect">
            <a:avLst/>
          </a:prstGeom>
        </p:spPr>
        <p:txBody>
          <a:bodyPr anchor="b"/>
          <a:lstStyle/>
          <a:p>
            <a:r>
              <a:t>Title Text</a:t>
            </a:r>
          </a:p>
        </p:txBody>
      </p:sp>
      <p:sp>
        <p:nvSpPr>
          <p:cNvPr id="12" name="Shape 12"/>
          <p:cNvSpPr>
            <a:spLocks noGrp="1"/>
          </p:cNvSpPr>
          <p:nvPr>
            <p:ph type="body" sz="quarter" idx="1"/>
          </p:nvPr>
        </p:nvSpPr>
        <p:spPr>
          <a:xfrm>
            <a:off x="892969" y="2651060"/>
            <a:ext cx="7358063" cy="588215"/>
          </a:xfrm>
          <a:prstGeom prst="rect">
            <a:avLst/>
          </a:prstGeom>
        </p:spPr>
        <p:txBody>
          <a:bodyPr anchor="t"/>
          <a:lstStyle>
            <a:lvl1pPr marL="0" indent="0" algn="ctr">
              <a:spcBef>
                <a:spcPts val="0"/>
              </a:spcBef>
              <a:buSzTx/>
              <a:buNone/>
              <a:defRPr sz="1800"/>
            </a:lvl1pPr>
            <a:lvl2pPr marL="0" indent="292242" algn="ctr">
              <a:spcBef>
                <a:spcPts val="0"/>
              </a:spcBef>
              <a:buSzTx/>
              <a:buNone/>
              <a:defRPr sz="1800"/>
            </a:lvl2pPr>
            <a:lvl3pPr marL="0" indent="584484" algn="ctr">
              <a:spcBef>
                <a:spcPts val="0"/>
              </a:spcBef>
              <a:buSzTx/>
              <a:buNone/>
              <a:defRPr sz="1800"/>
            </a:lvl3pPr>
            <a:lvl4pPr marL="0" indent="876727" algn="ctr">
              <a:spcBef>
                <a:spcPts val="0"/>
              </a:spcBef>
              <a:buSzTx/>
              <a:buNone/>
              <a:defRPr sz="1800"/>
            </a:lvl4pPr>
            <a:lvl5pPr marL="0" indent="1168969" algn="ctr">
              <a:spcBef>
                <a:spcPts val="0"/>
              </a:spcBef>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4441328" y="4848600"/>
            <a:ext cx="252416" cy="188230"/>
          </a:xfrm>
          <a:prstGeom prst="rect">
            <a:avLst/>
          </a:prstGeom>
        </p:spPr>
        <p:txBody>
          <a:bodyPr lIns="116897" tIns="58448" rIns="116897" bIns="58448"/>
          <a:lstStyle/>
          <a:p>
            <a:fld id="{86CB4B4D-7CA3-9044-876B-883B54F8677D}" type="slidenum">
              <a:t>‹#›</a:t>
            </a:fld>
            <a:endParaRPr/>
          </a:p>
        </p:txBody>
      </p:sp>
    </p:spTree>
    <p:extLst>
      <p:ext uri="{BB962C8B-B14F-4D97-AF65-F5344CB8AC3E}">
        <p14:creationId xmlns:p14="http://schemas.microsoft.com/office/powerpoint/2010/main" val="2258966001"/>
      </p:ext>
    </p:extLst>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Tree>
    <p:extLst>
      <p:ext uri="{BB962C8B-B14F-4D97-AF65-F5344CB8AC3E}">
        <p14:creationId xmlns:p14="http://schemas.microsoft.com/office/powerpoint/2010/main" val="4146246935"/>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88431"/>
            <a:ext cx="6400800" cy="1314450"/>
          </a:xfrm>
        </p:spPr>
        <p:txBody>
          <a:bodyPr/>
          <a:lstStyle>
            <a:lvl1pPr marL="0" indent="0" algn="ctr">
              <a:buNone/>
              <a:defRPr>
                <a:solidFill>
                  <a:srgbClr val="3399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Tree>
    <p:extLst>
      <p:ext uri="{BB962C8B-B14F-4D97-AF65-F5344CB8AC3E}">
        <p14:creationId xmlns:p14="http://schemas.microsoft.com/office/powerpoint/2010/main" val="346584583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cxnSp>
        <p:nvCxnSpPr>
          <p:cNvPr id="20" name="Straight Connector 19"/>
          <p:cNvCxnSpPr/>
          <p:nvPr userDrawn="1"/>
        </p:nvCxnSpPr>
        <p:spPr>
          <a:xfrm>
            <a:off x="2800983" y="1889760"/>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503543" y="1897381"/>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userDrawn="1"/>
        </p:nvSpPr>
        <p:spPr>
          <a:xfrm>
            <a:off x="340295" y="1393267"/>
            <a:ext cx="3422765" cy="400110"/>
          </a:xfrm>
          <a:prstGeom prst="rect">
            <a:avLst/>
          </a:prstGeom>
        </p:spPr>
        <p:txBody>
          <a:bodyPr wrap="square">
            <a:spAutoFit/>
          </a:bodyPr>
          <a:lstStyle/>
          <a:p>
            <a:pPr>
              <a:buClr>
                <a:srgbClr val="248FD0"/>
              </a:buClr>
            </a:pPr>
            <a:r>
              <a:rPr lang="en-US" sz="2000" b="1" dirty="0" smtClean="0">
                <a:solidFill>
                  <a:srgbClr val="D9D9D9"/>
                </a:solidFill>
                <a:latin typeface="Calibri"/>
                <a:cs typeface="Calibri"/>
              </a:rPr>
              <a:t>Insert List Title Here</a:t>
            </a:r>
            <a:endParaRPr lang="en-US" sz="2000" b="1" dirty="0">
              <a:solidFill>
                <a:srgbClr val="D9D9D9"/>
              </a:solidFill>
              <a:latin typeface="Calibri"/>
              <a:cs typeface="Calibri"/>
            </a:endParaRPr>
          </a:p>
        </p:txBody>
      </p:sp>
      <p:sp>
        <p:nvSpPr>
          <p:cNvPr id="10"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3" name="Text Placeholder 2"/>
          <p:cNvSpPr>
            <a:spLocks noGrp="1"/>
          </p:cNvSpPr>
          <p:nvPr>
            <p:ph type="body" sz="quarter" idx="14" hasCustomPrompt="1"/>
          </p:nvPr>
        </p:nvSpPr>
        <p:spPr>
          <a:xfrm>
            <a:off x="457200" y="1962150"/>
            <a:ext cx="2133600" cy="2609850"/>
          </a:xfrm>
        </p:spPr>
        <p:txBody>
          <a:bodyPr>
            <a:noAutofit/>
          </a:bodyPr>
          <a:lstStyle>
            <a:lvl1pPr>
              <a:defRPr sz="1700"/>
            </a:lvl1pPr>
          </a:lstStyle>
          <a:p>
            <a:pPr lvl="0"/>
            <a:r>
              <a:rPr lang="en-US" dirty="0" smtClean="0"/>
              <a:t>Bulleted list of items, an alternate treatment of listing out content</a:t>
            </a:r>
          </a:p>
          <a:p>
            <a:pPr lvl="0"/>
            <a:r>
              <a:rPr lang="en-US" dirty="0" smtClean="0"/>
              <a:t>Bulleted list of items, an alternate treatment of listing out content</a:t>
            </a:r>
            <a:endParaRPr lang="en-US" dirty="0"/>
          </a:p>
        </p:txBody>
      </p:sp>
      <p:sp>
        <p:nvSpPr>
          <p:cNvPr id="11" name="Text Placeholder 2"/>
          <p:cNvSpPr>
            <a:spLocks noGrp="1"/>
          </p:cNvSpPr>
          <p:nvPr>
            <p:ph type="body" sz="quarter" idx="15" hasCustomPrompt="1"/>
          </p:nvPr>
        </p:nvSpPr>
        <p:spPr>
          <a:xfrm>
            <a:off x="3036567" y="1962150"/>
            <a:ext cx="2133600" cy="2609850"/>
          </a:xfrm>
        </p:spPr>
        <p:txBody>
          <a:bodyPr>
            <a:noAutofit/>
          </a:bodyPr>
          <a:lstStyle>
            <a:lvl1pPr>
              <a:defRPr sz="1700"/>
            </a:lvl1pPr>
          </a:lstStyle>
          <a:p>
            <a:pPr lvl="0"/>
            <a:r>
              <a:rPr lang="en-US" dirty="0" smtClean="0"/>
              <a:t>Bulleted list of items, an alternate treatment of listing out content</a:t>
            </a:r>
          </a:p>
          <a:p>
            <a:pPr lvl="0"/>
            <a:r>
              <a:rPr lang="en-US" dirty="0" smtClean="0"/>
              <a:t>Bulleted list of items, an alternate treatment of listing out content</a:t>
            </a:r>
            <a:endParaRPr lang="en-US" dirty="0"/>
          </a:p>
        </p:txBody>
      </p:sp>
      <p:sp>
        <p:nvSpPr>
          <p:cNvPr id="12" name="Text Placeholder 2"/>
          <p:cNvSpPr>
            <a:spLocks noGrp="1"/>
          </p:cNvSpPr>
          <p:nvPr>
            <p:ph type="body" sz="quarter" idx="16" hasCustomPrompt="1"/>
          </p:nvPr>
        </p:nvSpPr>
        <p:spPr>
          <a:xfrm>
            <a:off x="5836920" y="1962150"/>
            <a:ext cx="2133600" cy="2609850"/>
          </a:xfrm>
        </p:spPr>
        <p:txBody>
          <a:bodyPr>
            <a:noAutofit/>
          </a:bodyPr>
          <a:lstStyle>
            <a:lvl1pPr>
              <a:defRPr sz="1700"/>
            </a:lvl1pPr>
          </a:lstStyle>
          <a:p>
            <a:pPr lvl="0"/>
            <a:r>
              <a:rPr lang="en-US" dirty="0" smtClean="0"/>
              <a:t>Bulleted list of items, an alternate treatment of listing out content</a:t>
            </a:r>
          </a:p>
          <a:p>
            <a:pPr lvl="0"/>
            <a:r>
              <a:rPr lang="en-US" dirty="0" smtClean="0"/>
              <a:t>Bulleted list of items, an alternate treatment of listing out content</a:t>
            </a:r>
            <a:endParaRPr lang="en-US" dirty="0"/>
          </a:p>
        </p:txBody>
      </p:sp>
    </p:spTree>
    <p:extLst>
      <p:ext uri="{BB962C8B-B14F-4D97-AF65-F5344CB8AC3E}">
        <p14:creationId xmlns:p14="http://schemas.microsoft.com/office/powerpoint/2010/main" val="2083827339"/>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25" name="Straight Connector 24"/>
          <p:cNvCxnSpPr/>
          <p:nvPr userDrawn="1"/>
        </p:nvCxnSpPr>
        <p:spPr>
          <a:xfrm>
            <a:off x="4488472" y="1760745"/>
            <a:ext cx="2249" cy="3020805"/>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6"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Subtitle (Blue, 32 </a:t>
            </a:r>
            <a:r>
              <a:rPr lang="en-US" dirty="0" err="1" smtClean="0"/>
              <a:t>pt</a:t>
            </a:r>
            <a:r>
              <a:rPr lang="en-US" dirty="0" smtClean="0"/>
              <a:t>)</a:t>
            </a:r>
          </a:p>
        </p:txBody>
      </p:sp>
      <p:sp>
        <p:nvSpPr>
          <p:cNvPr id="4" name="Text Placeholder 3"/>
          <p:cNvSpPr>
            <a:spLocks noGrp="1"/>
          </p:cNvSpPr>
          <p:nvPr>
            <p:ph type="body" sz="quarter" idx="10" hasCustomPrompt="1"/>
          </p:nvPr>
        </p:nvSpPr>
        <p:spPr>
          <a:xfrm>
            <a:off x="274320" y="1885950"/>
            <a:ext cx="3992880" cy="2590800"/>
          </a:xfrm>
        </p:spPr>
        <p:txBody>
          <a:bodyPr>
            <a:noAutofit/>
          </a:bodyPr>
          <a:lstStyle>
            <a:lvl1pPr marL="0" indent="0">
              <a:buNone/>
              <a:defRPr sz="2400"/>
            </a:lvl1pPr>
          </a:lstStyle>
          <a:p>
            <a:pPr lvl="0"/>
            <a:r>
              <a:rPr lang="en-US" dirty="0" smtClean="0"/>
              <a:t>Consider this alternate format to present your key points. Try to keep your on screen descriptions short and to the point, expanding upon them in your word track. Text is 24 pts.</a:t>
            </a:r>
          </a:p>
        </p:txBody>
      </p:sp>
      <p:sp>
        <p:nvSpPr>
          <p:cNvPr id="10" name="Text Placeholder 3"/>
          <p:cNvSpPr>
            <a:spLocks noGrp="1"/>
          </p:cNvSpPr>
          <p:nvPr>
            <p:ph type="body" sz="quarter" idx="11" hasCustomPrompt="1"/>
          </p:nvPr>
        </p:nvSpPr>
        <p:spPr>
          <a:xfrm>
            <a:off x="4711993" y="1885950"/>
            <a:ext cx="3992880" cy="2590800"/>
          </a:xfrm>
        </p:spPr>
        <p:txBody>
          <a:bodyPr>
            <a:noAutofit/>
          </a:bodyPr>
          <a:lstStyle>
            <a:lvl1pPr marL="342900" indent="-342900">
              <a:buFont typeface="Arial" panose="020B0604020202020204" pitchFamily="34" charset="0"/>
              <a:buChar char="•"/>
              <a:defRPr sz="2400"/>
            </a:lvl1pPr>
          </a:lstStyle>
          <a:p>
            <a:pPr lvl="0"/>
            <a:r>
              <a:rPr lang="en-US" dirty="0" smtClean="0"/>
              <a:t>Bulleted list of items, an alternate treatment of listing out content</a:t>
            </a:r>
          </a:p>
          <a:p>
            <a:pPr lvl="0"/>
            <a:r>
              <a:rPr lang="en-US" dirty="0" smtClean="0"/>
              <a:t>Bulleted list of items, an alternate treatment of listing out content</a:t>
            </a:r>
          </a:p>
        </p:txBody>
      </p:sp>
    </p:spTree>
    <p:extLst>
      <p:ext uri="{BB962C8B-B14F-4D97-AF65-F5344CB8AC3E}">
        <p14:creationId xmlns:p14="http://schemas.microsoft.com/office/powerpoint/2010/main" val="1191611313"/>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A">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3"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smtClean="0"/>
              <a:t>This is a format you can use to present information. Try to keep your on-screen descriptions short and to the point, expanding upon them in your word track. Text is 26 pts.</a:t>
            </a:r>
            <a:endParaRPr lang="en-US" dirty="0"/>
          </a:p>
        </p:txBody>
      </p:sp>
    </p:spTree>
    <p:extLst>
      <p:ext uri="{BB962C8B-B14F-4D97-AF65-F5344CB8AC3E}">
        <p14:creationId xmlns:p14="http://schemas.microsoft.com/office/powerpoint/2010/main" val="369160472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B">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
        <p:nvSpPr>
          <p:cNvPr id="4"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Subtitle (Blue, 32 </a:t>
            </a:r>
            <a:r>
              <a:rPr lang="en-US" dirty="0" err="1" smtClean="0"/>
              <a:t>pt</a:t>
            </a:r>
            <a:r>
              <a:rPr lang="en-US" dirty="0" smtClean="0"/>
              <a:t>)</a:t>
            </a:r>
          </a:p>
        </p:txBody>
      </p:sp>
      <p:sp>
        <p:nvSpPr>
          <p:cNvPr id="3" name="Text Placeholder 2"/>
          <p:cNvSpPr>
            <a:spLocks noGrp="1"/>
          </p:cNvSpPr>
          <p:nvPr>
            <p:ph type="body" sz="quarter" idx="10" hasCustomPrompt="1"/>
          </p:nvPr>
        </p:nvSpPr>
        <p:spPr>
          <a:xfrm>
            <a:off x="914400" y="1809750"/>
            <a:ext cx="4495800" cy="2743200"/>
          </a:xfrm>
        </p:spPr>
        <p:txBody>
          <a:bodyPr>
            <a:normAutofit/>
          </a:bodyPr>
          <a:lstStyle>
            <a:lvl1pPr marL="0" indent="0">
              <a:buNone/>
              <a:defRPr sz="2400"/>
            </a:lvl1pPr>
          </a:lstStyle>
          <a:p>
            <a:pPr lvl="0"/>
            <a:r>
              <a:rPr lang="en-US" dirty="0" smtClean="0"/>
              <a:t>Two columns of content to display? Consider this alternate format to present your key points. Try to keep your on screen descriptions short and to the point, expanding upon them in your word track. Text is 24 pts.</a:t>
            </a:r>
            <a:endParaRPr lang="en-US" dirty="0"/>
          </a:p>
        </p:txBody>
      </p:sp>
    </p:spTree>
    <p:extLst>
      <p:ext uri="{BB962C8B-B14F-4D97-AF65-F5344CB8AC3E}">
        <p14:creationId xmlns:p14="http://schemas.microsoft.com/office/powerpoint/2010/main" val="410640732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a:t>
            </a:r>
            <a:endParaRPr lang="en-US" dirty="0"/>
          </a:p>
        </p:txBody>
      </p:sp>
    </p:spTree>
    <p:extLst>
      <p:ext uri="{BB962C8B-B14F-4D97-AF65-F5344CB8AC3E}">
        <p14:creationId xmlns:p14="http://schemas.microsoft.com/office/powerpoint/2010/main" val="101515851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smtClean="0"/>
              <a:t>Title (Gray, 32 </a:t>
            </a:r>
            <a:r>
              <a:rPr lang="en-US" dirty="0" err="1" smtClean="0"/>
              <a:t>pt</a:t>
            </a:r>
            <a:r>
              <a:rPr lang="en-US" dirty="0" smtClean="0"/>
              <a:t>)</a:t>
            </a:r>
            <a:endParaRPr lang="en-US" dirty="0"/>
          </a:p>
        </p:txBody>
      </p:sp>
      <p:sp>
        <p:nvSpPr>
          <p:cNvPr id="5" name="Text Placeholder 4"/>
          <p:cNvSpPr>
            <a:spLocks noGrp="1"/>
          </p:cNvSpPr>
          <p:nvPr>
            <p:ph type="body" sz="quarter" idx="10" hasCustomPrompt="1"/>
          </p:nvPr>
        </p:nvSpPr>
        <p:spPr>
          <a:xfrm>
            <a:off x="274638" y="1504950"/>
            <a:ext cx="8174037" cy="2895600"/>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111967096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g"/><Relationship Id="rId16" Type="http://schemas.openxmlformats.org/officeDocument/2006/relationships/image" Target="file://localhost/Volumes/art/Corporate/Events/2017/Kickoff/PPT/Awards/back_1.jpg"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ack_1.jpg" descr="/Volumes/art/Corporate/Events/2017/Kickoff/PPT/Awards/back_1.jpg"/>
          <p:cNvPicPr>
            <a:picLocks noChangeAspect="1"/>
          </p:cNvPicPr>
          <p:nvPr userDrawn="1"/>
        </p:nvPicPr>
        <p:blipFill>
          <a:blip r:embed="rId15" r:link="rId16">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p:nvPr userDrawn="1"/>
        </p:nvSpPr>
        <p:spPr>
          <a:xfrm>
            <a:off x="6968368" y="4732662"/>
            <a:ext cx="1794632" cy="369332"/>
          </a:xfrm>
          <a:prstGeom prst="rect">
            <a:avLst/>
          </a:prstGeom>
          <a:noFill/>
        </p:spPr>
        <p:txBody>
          <a:bodyPr wrap="none" rtlCol="0">
            <a:spAutoFit/>
          </a:bodyPr>
          <a:lstStyle/>
          <a:p>
            <a:pPr algn="r"/>
            <a:r>
              <a:rPr lang="en-US" b="1" dirty="0" smtClean="0">
                <a:solidFill>
                  <a:srgbClr val="3F3F3F"/>
                </a:solidFill>
              </a:rPr>
              <a:t>@LlewellynFalco</a:t>
            </a:r>
            <a:endParaRPr lang="en-US" b="1" dirty="0">
              <a:solidFill>
                <a:srgbClr val="3F3F3F"/>
              </a:solidFill>
            </a:endParaRPr>
          </a:p>
        </p:txBody>
      </p:sp>
    </p:spTree>
    <p:extLst>
      <p:ext uri="{BB962C8B-B14F-4D97-AF65-F5344CB8AC3E}">
        <p14:creationId xmlns:p14="http://schemas.microsoft.com/office/powerpoint/2010/main" val="553664244"/>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49" r:id="rId3"/>
    <p:sldLayoutId id="2147483652" r:id="rId4"/>
    <p:sldLayoutId id="2147483653" r:id="rId5"/>
    <p:sldLayoutId id="2147483656" r:id="rId6"/>
    <p:sldLayoutId id="2147483660" r:id="rId7"/>
    <p:sldLayoutId id="2147483659" r:id="rId8"/>
    <p:sldLayoutId id="2147483661" r:id="rId9"/>
    <p:sldLayoutId id="2147483651" r:id="rId10"/>
    <p:sldLayoutId id="2147483655" r:id="rId11"/>
    <p:sldLayoutId id="2147483662" r:id="rId12"/>
    <p:sldLayoutId id="2147483663" r:id="rId13"/>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Clr>
          <a:srgbClr val="3399CC"/>
        </a:buClr>
        <a:buFont typeface="Arial" panose="020B0604020202020204" pitchFamily="34" charset="0"/>
        <a:buChar char="•"/>
        <a:defRPr sz="3200" kern="1200">
          <a:solidFill>
            <a:srgbClr val="D9D9D9"/>
          </a:solidFill>
          <a:latin typeface="+mn-lt"/>
          <a:ea typeface="+mn-ea"/>
          <a:cs typeface="+mn-cs"/>
        </a:defRPr>
      </a:lvl1pPr>
      <a:lvl2pPr marL="742950" indent="-285750" algn="l" defTabSz="914400" rtl="0" eaLnBrk="1" latinLnBrk="0" hangingPunct="1">
        <a:spcBef>
          <a:spcPct val="20000"/>
        </a:spcBef>
        <a:buClr>
          <a:srgbClr val="3399CC"/>
        </a:buClr>
        <a:buFont typeface="Arial" panose="020B0604020202020204" pitchFamily="34" charset="0"/>
        <a:buChar char="–"/>
        <a:defRPr sz="2800" kern="1200">
          <a:solidFill>
            <a:srgbClr val="D9D9D9"/>
          </a:solidFill>
          <a:latin typeface="+mn-lt"/>
          <a:ea typeface="+mn-ea"/>
          <a:cs typeface="+mn-cs"/>
        </a:defRPr>
      </a:lvl2pPr>
      <a:lvl3pPr marL="1143000" indent="-228600" algn="l" defTabSz="914400" rtl="0" eaLnBrk="1" latinLnBrk="0" hangingPunct="1">
        <a:spcBef>
          <a:spcPct val="20000"/>
        </a:spcBef>
        <a:buClr>
          <a:srgbClr val="3399CC"/>
        </a:buClr>
        <a:buFont typeface="Arial" panose="020B0604020202020204" pitchFamily="34" charset="0"/>
        <a:buChar char="•"/>
        <a:defRPr sz="2400" kern="1200">
          <a:solidFill>
            <a:srgbClr val="D9D9D9"/>
          </a:solidFill>
          <a:latin typeface="+mn-lt"/>
          <a:ea typeface="+mn-ea"/>
          <a:cs typeface="+mn-cs"/>
        </a:defRPr>
      </a:lvl3pPr>
      <a:lvl4pPr marL="16002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4pPr>
      <a:lvl5pPr marL="20574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 Id="rId3"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 Id="rId3" Type="http://schemas.microsoft.com/office/2007/relationships/hdphoto" Target="../media/hdphoto3.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png"/><Relationship Id="rId3" Type="http://schemas.microsoft.com/office/2007/relationships/hdphoto" Target="../media/hdphoto4.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7.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428750"/>
            <a:ext cx="8173720" cy="2583496"/>
          </a:xfrm>
        </p:spPr>
        <p:txBody>
          <a:bodyPr>
            <a:normAutofit/>
          </a:bodyPr>
          <a:lstStyle/>
          <a:p>
            <a:r>
              <a:rPr lang="en-US" sz="4400" b="1" dirty="0" smtClean="0"/>
              <a:t/>
            </a:r>
            <a:br>
              <a:rPr lang="en-US" sz="4400" b="1" dirty="0" smtClean="0"/>
            </a:br>
            <a:r>
              <a:rPr lang="en-US" dirty="0" smtClean="0">
                <a:solidFill>
                  <a:schemeClr val="bg1">
                    <a:lumMod val="65000"/>
                  </a:schemeClr>
                </a:solidFill>
              </a:rPr>
              <a:t>A swimming pool is not just a bigger bathtub</a:t>
            </a:r>
            <a:endParaRPr lang="en-US" dirty="0">
              <a:solidFill>
                <a:schemeClr val="bg1">
                  <a:lumMod val="65000"/>
                </a:schemeClr>
              </a:solidFill>
            </a:endParaRPr>
          </a:p>
        </p:txBody>
      </p:sp>
      <p:sp>
        <p:nvSpPr>
          <p:cNvPr id="6" name="Title 6"/>
          <p:cNvSpPr txBox="1">
            <a:spLocks/>
          </p:cNvSpPr>
          <p:nvPr/>
        </p:nvSpPr>
        <p:spPr>
          <a:xfrm>
            <a:off x="4114800" y="3409950"/>
            <a:ext cx="4648200" cy="9144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3200" kern="1200">
                <a:solidFill>
                  <a:srgbClr val="D9D9D9"/>
                </a:solidFill>
                <a:latin typeface="+mj-lt"/>
                <a:ea typeface="+mj-ea"/>
                <a:cs typeface="+mj-cs"/>
              </a:defRPr>
            </a:lvl1pPr>
          </a:lstStyle>
          <a:p>
            <a:pPr algn="r"/>
            <a:r>
              <a:rPr lang="en-US" sz="4000" b="1" dirty="0" smtClean="0">
                <a:solidFill>
                  <a:srgbClr val="1396E8"/>
                </a:solidFill>
              </a:rPr>
              <a:t>@LlewellynFalco</a:t>
            </a:r>
            <a:endParaRPr lang="en-US" sz="2400" dirty="0">
              <a:solidFill>
                <a:srgbClr val="1396E8"/>
              </a:solidFill>
            </a:endParaRPr>
          </a:p>
        </p:txBody>
      </p:sp>
      <p:pic>
        <p:nvPicPr>
          <p:cNvPr id="3" name="Picture 2" descr="Screen Shot 2017-07-01 at 3.59.59 PM.png"/>
          <p:cNvPicPr>
            <a:picLocks noChangeAspect="1"/>
          </p:cNvPicPr>
          <p:nvPr/>
        </p:nvPicPr>
        <p:blipFill>
          <a:blip r:embed="rId2">
            <a:extLst>
              <a:ext uri="{BEBA8EAE-BF5A-486C-A8C5-ECC9F3942E4B}">
                <a14:imgProps xmlns:a14="http://schemas.microsoft.com/office/drawing/2010/main">
                  <a14:imgLayer r:embed="rId3">
                    <a14:imgEffect>
                      <a14:backgroundRemoval t="368" b="99632" l="0" r="100000">
                        <a14:backgroundMark x1="97115" y1="71691" x2="97115" y2="71691"/>
                        <a14:backgroundMark x1="94231" y1="73162" x2="94231" y2="73162"/>
                        <a14:backgroundMark x1="86859" y1="81618" x2="86859" y2="81618"/>
                        <a14:backgroundMark x1="75641" y1="86765" x2="75641" y2="86765"/>
                        <a14:backgroundMark x1="91026" y1="33456" x2="91026" y2="33456"/>
                        <a14:backgroundMark x1="87179" y1="32353" x2="87179" y2="32353"/>
                        <a14:backgroundMark x1="75641" y1="22794" x2="75641" y2="22794"/>
                        <a14:backgroundMark x1="65705" y1="15074" x2="65705" y2="15074"/>
                        <a14:backgroundMark x1="71474" y1="15441" x2="71474" y2="15441"/>
                        <a14:backgroundMark x1="50962" y1="4779" x2="50962" y2="4779"/>
                        <a14:backgroundMark x1="50962" y1="4779" x2="50962" y2="4779"/>
                        <a14:backgroundMark x1="43590" y1="4412" x2="43590" y2="4412"/>
                        <a14:backgroundMark x1="46474" y1="4044" x2="46474" y2="4044"/>
                        <a14:backgroundMark x1="21154" y1="5147" x2="21154" y2="5147"/>
                        <a14:backgroundMark x1="21154" y1="5147" x2="21154" y2="5147"/>
                        <a14:backgroundMark x1="21154" y1="5147" x2="21154" y2="5147"/>
                        <a14:backgroundMark x1="17628" y1="5147" x2="17628" y2="5147"/>
                        <a14:backgroundMark x1="1282" y1="59191" x2="1282" y2="59191"/>
                        <a14:backgroundMark x1="1603" y1="60662" x2="1603" y2="60662"/>
                        <a14:backgroundMark x1="12500" y1="68382" x2="12500" y2="68382"/>
                        <a14:backgroundMark x1="12179" y1="72059" x2="12179" y2="72059"/>
                        <a14:backgroundMark x1="23397" y1="79044" x2="23397" y2="79044"/>
                        <a14:backgroundMark x1="31410" y1="89706" x2="31410" y2="89706"/>
                      </a14:backgroundRemoval>
                    </a14:imgEffect>
                  </a14:imgLayer>
                </a14:imgProps>
              </a:ext>
              <a:ext uri="{28A0092B-C50C-407E-A947-70E740481C1C}">
                <a14:useLocalDpi xmlns:a14="http://schemas.microsoft.com/office/drawing/2010/main" val="0"/>
              </a:ext>
            </a:extLst>
          </a:blip>
          <a:stretch>
            <a:fillRect/>
          </a:stretch>
        </p:blipFill>
        <p:spPr>
          <a:xfrm>
            <a:off x="5638800" y="361950"/>
            <a:ext cx="2914378" cy="2540740"/>
          </a:xfrm>
          <a:prstGeom prst="rect">
            <a:avLst/>
          </a:prstGeom>
        </p:spPr>
      </p:pic>
    </p:spTree>
    <p:extLst>
      <p:ext uri="{BB962C8B-B14F-4D97-AF65-F5344CB8AC3E}">
        <p14:creationId xmlns:p14="http://schemas.microsoft.com/office/powerpoint/2010/main" val="288417803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4000" b="1" cap="all" dirty="0">
                <a:solidFill>
                  <a:schemeClr val="bg1">
                    <a:lumMod val="95000"/>
                  </a:schemeClr>
                </a:solidFill>
              </a:rPr>
              <a:t>Virtual machine </a:t>
            </a:r>
            <a:r>
              <a:rPr lang="en-US" sz="4000" b="1" cap="all" dirty="0" smtClean="0">
                <a:solidFill>
                  <a:schemeClr val="bg1">
                    <a:lumMod val="95000"/>
                  </a:schemeClr>
                </a:solidFill>
              </a:rPr>
              <a:t/>
            </a:r>
            <a:br>
              <a:rPr lang="en-US" sz="4000" b="1" cap="all" dirty="0" smtClean="0">
                <a:solidFill>
                  <a:schemeClr val="bg1">
                    <a:lumMod val="95000"/>
                  </a:schemeClr>
                </a:solidFill>
              </a:rPr>
            </a:br>
            <a:r>
              <a:rPr lang="en-US" sz="2000" b="1" cap="all" dirty="0">
                <a:solidFill>
                  <a:schemeClr val="tx1">
                    <a:lumMod val="50000"/>
                    <a:lumOff val="50000"/>
                  </a:schemeClr>
                </a:solidFill>
              </a:rPr>
              <a:t>vs</a:t>
            </a:r>
            <a:r>
              <a:rPr lang="en-US" sz="2000" b="1" cap="all" dirty="0">
                <a:solidFill>
                  <a:schemeClr val="tx1">
                    <a:lumMod val="50000"/>
                    <a:lumOff val="50000"/>
                  </a:schemeClr>
                </a:solidFill>
              </a:rPr>
              <a:t>.</a:t>
            </a:r>
            <a:r>
              <a:rPr lang="en-US" sz="4000" b="1" cap="all" dirty="0">
                <a:solidFill>
                  <a:schemeClr val="bg1">
                    <a:lumMod val="95000"/>
                  </a:schemeClr>
                </a:solidFill>
              </a:rPr>
              <a:t> </a:t>
            </a:r>
            <a:r>
              <a:rPr lang="en-US" sz="4000" b="1" cap="all" dirty="0" smtClean="0">
                <a:solidFill>
                  <a:schemeClr val="bg1">
                    <a:lumMod val="95000"/>
                  </a:schemeClr>
                </a:solidFill>
              </a:rPr>
              <a:t/>
            </a:r>
            <a:br>
              <a:rPr lang="en-US" sz="4000" b="1" cap="all" dirty="0" smtClean="0">
                <a:solidFill>
                  <a:schemeClr val="bg1">
                    <a:lumMod val="95000"/>
                  </a:schemeClr>
                </a:solidFill>
              </a:rPr>
            </a:br>
            <a:r>
              <a:rPr lang="en-US" sz="4000" b="1" cap="all" dirty="0" err="1" smtClean="0">
                <a:solidFill>
                  <a:schemeClr val="bg1">
                    <a:lumMod val="95000"/>
                  </a:schemeClr>
                </a:solidFill>
              </a:rPr>
              <a:t>Docker</a:t>
            </a:r>
            <a:endParaRPr lang="en-US" sz="4000" b="1" cap="all" dirty="0">
              <a:solidFill>
                <a:schemeClr val="bg1">
                  <a:lumMod val="95000"/>
                </a:schemeClr>
              </a:solidFill>
            </a:endParaRPr>
          </a:p>
        </p:txBody>
      </p:sp>
    </p:spTree>
    <p:extLst>
      <p:ext uri="{BB962C8B-B14F-4D97-AF65-F5344CB8AC3E}">
        <p14:creationId xmlns:p14="http://schemas.microsoft.com/office/powerpoint/2010/main" val="275791559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4000" b="1" cap="all" dirty="0" smtClean="0">
                <a:solidFill>
                  <a:schemeClr val="bg1">
                    <a:lumMod val="95000"/>
                  </a:schemeClr>
                </a:solidFill>
              </a:rPr>
              <a:t>Sprints Releases </a:t>
            </a:r>
            <a:br>
              <a:rPr lang="en-US" sz="4000" b="1" cap="all" dirty="0" smtClean="0">
                <a:solidFill>
                  <a:schemeClr val="bg1">
                    <a:lumMod val="95000"/>
                  </a:schemeClr>
                </a:solidFill>
              </a:rPr>
            </a:br>
            <a:r>
              <a:rPr lang="en-US" sz="2000" b="1" cap="all" dirty="0">
                <a:solidFill>
                  <a:schemeClr val="tx1">
                    <a:lumMod val="50000"/>
                    <a:lumOff val="50000"/>
                  </a:schemeClr>
                </a:solidFill>
              </a:rPr>
              <a:t>vs.</a:t>
            </a:r>
            <a:r>
              <a:rPr lang="en-US" sz="4000" b="1" cap="all" dirty="0" smtClean="0">
                <a:solidFill>
                  <a:schemeClr val="bg1">
                    <a:lumMod val="95000"/>
                  </a:schemeClr>
                </a:solidFill>
              </a:rPr>
              <a:t> </a:t>
            </a:r>
            <a:br>
              <a:rPr lang="en-US" sz="4000" b="1" cap="all" dirty="0" smtClean="0">
                <a:solidFill>
                  <a:schemeClr val="bg1">
                    <a:lumMod val="95000"/>
                  </a:schemeClr>
                </a:solidFill>
              </a:rPr>
            </a:br>
            <a:r>
              <a:rPr lang="en-US" sz="4000" b="1" cap="all" dirty="0" smtClean="0">
                <a:solidFill>
                  <a:schemeClr val="bg1">
                    <a:lumMod val="95000"/>
                  </a:schemeClr>
                </a:solidFill>
              </a:rPr>
              <a:t>Continuous Deployment</a:t>
            </a:r>
            <a:endParaRPr lang="en-US" sz="4000" b="1" cap="all" dirty="0">
              <a:solidFill>
                <a:schemeClr val="bg1">
                  <a:lumMod val="95000"/>
                </a:schemeClr>
              </a:solidFill>
            </a:endParaRPr>
          </a:p>
        </p:txBody>
      </p:sp>
    </p:spTree>
    <p:extLst>
      <p:ext uri="{BB962C8B-B14F-4D97-AF65-F5344CB8AC3E}">
        <p14:creationId xmlns:p14="http://schemas.microsoft.com/office/powerpoint/2010/main" val="406857920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normAutofit/>
          </a:bodyPr>
          <a:lstStyle/>
          <a:p>
            <a:pPr algn="ctr"/>
            <a:r>
              <a:rPr lang="en-US" sz="4000" b="1" cap="all" dirty="0" smtClean="0">
                <a:solidFill>
                  <a:schemeClr val="bg1">
                    <a:lumMod val="95000"/>
                  </a:schemeClr>
                </a:solidFill>
              </a:rPr>
              <a:t>Test First</a:t>
            </a:r>
            <a:br>
              <a:rPr lang="en-US" sz="4000" b="1" cap="all" dirty="0" smtClean="0">
                <a:solidFill>
                  <a:schemeClr val="bg1">
                    <a:lumMod val="95000"/>
                  </a:schemeClr>
                </a:solidFill>
              </a:rPr>
            </a:br>
            <a:r>
              <a:rPr lang="en-US" sz="2000" b="1" cap="all" dirty="0">
                <a:solidFill>
                  <a:schemeClr val="tx1">
                    <a:lumMod val="50000"/>
                    <a:lumOff val="50000"/>
                  </a:schemeClr>
                </a:solidFill>
              </a:rPr>
              <a:t>vs.</a:t>
            </a:r>
            <a:r>
              <a:rPr lang="en-US" sz="4000" b="1" cap="all" dirty="0" smtClean="0">
                <a:solidFill>
                  <a:schemeClr val="bg1">
                    <a:lumMod val="95000"/>
                  </a:schemeClr>
                </a:solidFill>
              </a:rPr>
              <a:t> </a:t>
            </a:r>
            <a:br>
              <a:rPr lang="en-US" sz="4000" b="1" cap="all" dirty="0" smtClean="0">
                <a:solidFill>
                  <a:schemeClr val="bg1">
                    <a:lumMod val="95000"/>
                  </a:schemeClr>
                </a:solidFill>
              </a:rPr>
            </a:br>
            <a:r>
              <a:rPr lang="en-US" sz="4000" b="1" cap="all" dirty="0" smtClean="0">
                <a:solidFill>
                  <a:schemeClr val="bg1">
                    <a:lumMod val="95000"/>
                  </a:schemeClr>
                </a:solidFill>
              </a:rPr>
              <a:t>Test After</a:t>
            </a:r>
            <a:endParaRPr lang="en-US" sz="4000" b="1" cap="all" dirty="0">
              <a:solidFill>
                <a:schemeClr val="bg1">
                  <a:lumMod val="95000"/>
                </a:schemeClr>
              </a:solidFill>
            </a:endParaRPr>
          </a:p>
        </p:txBody>
      </p:sp>
    </p:spTree>
    <p:extLst>
      <p:ext uri="{BB962C8B-B14F-4D97-AF65-F5344CB8AC3E}">
        <p14:creationId xmlns:p14="http://schemas.microsoft.com/office/powerpoint/2010/main" val="3868745117"/>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10400" y="4781550"/>
            <a:ext cx="1752600" cy="304800"/>
          </a:xfrm>
          <a:prstGeom prst="rect">
            <a:avLst/>
          </a:prstGeom>
          <a:solidFill>
            <a:srgbClr val="0110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5143500"/>
          </a:xfrm>
        </p:spPr>
        <p:txBody>
          <a:bodyPr anchor="ctr">
            <a:normAutofit/>
          </a:bodyPr>
          <a:lstStyle/>
          <a:p>
            <a:pPr algn="ctr">
              <a:lnSpc>
                <a:spcPct val="70000"/>
              </a:lnSpc>
            </a:pPr>
            <a:r>
              <a:rPr lang="en-US" sz="8000" dirty="0" smtClean="0"/>
              <a:t>Thank YOU</a:t>
            </a:r>
            <a:br>
              <a:rPr lang="en-US" sz="8000" dirty="0" smtClean="0"/>
            </a:br>
            <a:r>
              <a:rPr lang="en-US" sz="2800" dirty="0" smtClean="0"/>
              <a:t>(please connect via LinkedIn and Twitter)</a:t>
            </a:r>
            <a:r>
              <a:rPr lang="en-US" sz="8000" dirty="0" smtClean="0"/>
              <a:t> </a:t>
            </a:r>
            <a:endParaRPr lang="en-US" sz="8000"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rgbClr val="3399CC"/>
                </a:solidFill>
              </a:rPr>
              <a:t>@LlewellynFalco</a:t>
            </a:r>
            <a:r>
              <a:rPr lang="en-US" b="1" dirty="0">
                <a:solidFill>
                  <a:srgbClr val="3399CC"/>
                </a:solidFill>
              </a:rPr>
              <a:t>  </a:t>
            </a:r>
          </a:p>
          <a:p>
            <a:pPr algn="r">
              <a:buFont typeface="Arial"/>
              <a:buNone/>
            </a:pPr>
            <a:r>
              <a:rPr lang="en-US" dirty="0">
                <a:solidFill>
                  <a:srgbClr val="3399CC"/>
                </a:solidFill>
              </a:rPr>
              <a:t>y</a:t>
            </a:r>
            <a:r>
              <a:rPr lang="en-US" dirty="0" smtClean="0">
                <a:solidFill>
                  <a:srgbClr val="3399CC"/>
                </a:solidFill>
              </a:rPr>
              <a:t>outube.com/isidoreus</a:t>
            </a:r>
          </a:p>
          <a:p>
            <a:pPr algn="r">
              <a:buFont typeface="Arial"/>
              <a:buNone/>
            </a:pPr>
            <a:r>
              <a:rPr lang="en-US" dirty="0" smtClean="0">
                <a:solidFill>
                  <a:srgbClr val="3399CC"/>
                </a:solidFill>
              </a:rPr>
              <a:t>LlewellynFalco.Blogspot.com  approvaltests.com</a:t>
            </a:r>
            <a:endParaRPr lang="en-US" dirty="0">
              <a:solidFill>
                <a:srgbClr val="3399CC"/>
              </a:solidFill>
            </a:endParaRPr>
          </a:p>
        </p:txBody>
      </p:sp>
    </p:spTree>
    <p:extLst>
      <p:ext uri="{BB962C8B-B14F-4D97-AF65-F5344CB8AC3E}">
        <p14:creationId xmlns:p14="http://schemas.microsoft.com/office/powerpoint/2010/main" val="37579937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4350"/>
            <a:ext cx="9144000" cy="1323439"/>
          </a:xfrm>
          <a:prstGeom prst="rect">
            <a:avLst/>
          </a:prstGeom>
        </p:spPr>
        <p:txBody>
          <a:bodyPr wrap="square">
            <a:spAutoFit/>
          </a:bodyPr>
          <a:lstStyle/>
          <a:p>
            <a:pPr algn="ctr"/>
            <a:r>
              <a:rPr lang="en-US" sz="4000" b="1" dirty="0" smtClean="0">
                <a:solidFill>
                  <a:srgbClr val="1396E8"/>
                </a:solidFill>
              </a:rPr>
              <a:t>Bathtub</a:t>
            </a:r>
          </a:p>
          <a:p>
            <a:pPr algn="ctr"/>
            <a:r>
              <a:rPr lang="en-US" sz="4000" b="1" dirty="0" smtClean="0">
                <a:solidFill>
                  <a:srgbClr val="F2F2F2"/>
                </a:solidFill>
                <a:latin typeface="+mj-lt"/>
                <a:ea typeface="+mj-ea"/>
                <a:cs typeface="+mj-cs"/>
              </a:rPr>
              <a:t>a </a:t>
            </a:r>
            <a:r>
              <a:rPr lang="en-US" sz="4000" b="1" dirty="0">
                <a:solidFill>
                  <a:srgbClr val="F2F2F2"/>
                </a:solidFill>
                <a:latin typeface="+mj-lt"/>
                <a:ea typeface="+mj-ea"/>
                <a:cs typeface="+mj-cs"/>
              </a:rPr>
              <a:t>tank or </a:t>
            </a:r>
            <a:r>
              <a:rPr lang="en-US" sz="4000" b="1" dirty="0" smtClean="0">
                <a:solidFill>
                  <a:srgbClr val="F2F2F2"/>
                </a:solidFill>
                <a:latin typeface="+mj-lt"/>
                <a:ea typeface="+mj-ea"/>
                <a:cs typeface="+mj-cs"/>
              </a:rPr>
              <a:t>artificial basin filled </a:t>
            </a:r>
            <a:r>
              <a:rPr lang="en-US" sz="4000" b="1" dirty="0">
                <a:solidFill>
                  <a:srgbClr val="F2F2F2"/>
                </a:solidFill>
                <a:latin typeface="+mj-lt"/>
                <a:ea typeface="+mj-ea"/>
                <a:cs typeface="+mj-cs"/>
              </a:rPr>
              <a:t>with water</a:t>
            </a:r>
            <a:endParaRPr lang="en-US" sz="2800" dirty="0">
              <a:solidFill>
                <a:srgbClr val="F2F2F2"/>
              </a:solidFill>
              <a:latin typeface="Fira Code"/>
              <a:ea typeface="+mj-ea"/>
              <a:cs typeface="Fira Code"/>
            </a:endParaRPr>
          </a:p>
        </p:txBody>
      </p:sp>
      <p:pic>
        <p:nvPicPr>
          <p:cNvPr id="6" name="Picture 5" descr="Screen Shot 2017-07-01 at 3.59.59 PM.png"/>
          <p:cNvPicPr>
            <a:picLocks noChangeAspect="1"/>
          </p:cNvPicPr>
          <p:nvPr/>
        </p:nvPicPr>
        <p:blipFill>
          <a:blip r:embed="rId2">
            <a:extLst>
              <a:ext uri="{BEBA8EAE-BF5A-486C-A8C5-ECC9F3942E4B}">
                <a14:imgProps xmlns:a14="http://schemas.microsoft.com/office/drawing/2010/main">
                  <a14:imgLayer r:embed="rId3">
                    <a14:imgEffect>
                      <a14:backgroundRemoval t="368" b="99632" l="0" r="100000">
                        <a14:backgroundMark x1="97115" y1="71691" x2="97115" y2="71691"/>
                        <a14:backgroundMark x1="94231" y1="73162" x2="94231" y2="73162"/>
                        <a14:backgroundMark x1="86859" y1="81618" x2="86859" y2="81618"/>
                        <a14:backgroundMark x1="75641" y1="86765" x2="75641" y2="86765"/>
                        <a14:backgroundMark x1="91026" y1="33456" x2="91026" y2="33456"/>
                        <a14:backgroundMark x1="87179" y1="32353" x2="87179" y2="32353"/>
                        <a14:backgroundMark x1="75641" y1="22794" x2="75641" y2="22794"/>
                        <a14:backgroundMark x1="65705" y1="15074" x2="65705" y2="15074"/>
                        <a14:backgroundMark x1="71474" y1="15441" x2="71474" y2="15441"/>
                        <a14:backgroundMark x1="50962" y1="4779" x2="50962" y2="4779"/>
                        <a14:backgroundMark x1="50962" y1="4779" x2="50962" y2="4779"/>
                        <a14:backgroundMark x1="43590" y1="4412" x2="43590" y2="4412"/>
                        <a14:backgroundMark x1="46474" y1="4044" x2="46474" y2="4044"/>
                        <a14:backgroundMark x1="21154" y1="5147" x2="21154" y2="5147"/>
                        <a14:backgroundMark x1="21154" y1="5147" x2="21154" y2="5147"/>
                        <a14:backgroundMark x1="21154" y1="5147" x2="21154" y2="5147"/>
                        <a14:backgroundMark x1="17628" y1="5147" x2="17628" y2="5147"/>
                        <a14:backgroundMark x1="1282" y1="59191" x2="1282" y2="59191"/>
                        <a14:backgroundMark x1="1603" y1="60662" x2="1603" y2="60662"/>
                        <a14:backgroundMark x1="12500" y1="68382" x2="12500" y2="68382"/>
                        <a14:backgroundMark x1="12179" y1="72059" x2="12179" y2="72059"/>
                        <a14:backgroundMark x1="23397" y1="79044" x2="23397" y2="79044"/>
                        <a14:backgroundMark x1="31410" y1="89706" x2="31410" y2="89706"/>
                      </a14:backgroundRemoval>
                    </a14:imgEffect>
                  </a14:imgLayer>
                </a14:imgProps>
              </a:ext>
              <a:ext uri="{28A0092B-C50C-407E-A947-70E740481C1C}">
                <a14:useLocalDpi xmlns:a14="http://schemas.microsoft.com/office/drawing/2010/main" val="0"/>
              </a:ext>
            </a:extLst>
          </a:blip>
          <a:stretch>
            <a:fillRect/>
          </a:stretch>
        </p:blipFill>
        <p:spPr>
          <a:xfrm>
            <a:off x="762000" y="2495550"/>
            <a:ext cx="2914378" cy="2540740"/>
          </a:xfrm>
          <a:prstGeom prst="rect">
            <a:avLst/>
          </a:prstGeom>
        </p:spPr>
      </p:pic>
    </p:spTree>
    <p:extLst>
      <p:ext uri="{BB962C8B-B14F-4D97-AF65-F5344CB8AC3E}">
        <p14:creationId xmlns:p14="http://schemas.microsoft.com/office/powerpoint/2010/main" val="404233514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4350"/>
            <a:ext cx="9144000" cy="1938992"/>
          </a:xfrm>
          <a:prstGeom prst="rect">
            <a:avLst/>
          </a:prstGeom>
        </p:spPr>
        <p:txBody>
          <a:bodyPr wrap="square">
            <a:spAutoFit/>
          </a:bodyPr>
          <a:lstStyle/>
          <a:p>
            <a:pPr algn="ctr"/>
            <a:r>
              <a:rPr lang="en-US" sz="4000" b="1" dirty="0">
                <a:solidFill>
                  <a:srgbClr val="1396E8"/>
                </a:solidFill>
              </a:rPr>
              <a:t>Swimming </a:t>
            </a:r>
            <a:r>
              <a:rPr lang="en-US" sz="4000" b="1" dirty="0" smtClean="0">
                <a:solidFill>
                  <a:srgbClr val="1396E8"/>
                </a:solidFill>
              </a:rPr>
              <a:t> Pool</a:t>
            </a:r>
          </a:p>
          <a:p>
            <a:pPr algn="ctr"/>
            <a:r>
              <a:rPr lang="en-US" sz="4000" b="1" dirty="0" smtClean="0">
                <a:solidFill>
                  <a:srgbClr val="F2F2F2"/>
                </a:solidFill>
                <a:latin typeface="+mj-lt"/>
                <a:ea typeface="+mj-ea"/>
                <a:cs typeface="+mj-cs"/>
              </a:rPr>
              <a:t>a large tank </a:t>
            </a:r>
            <a:r>
              <a:rPr lang="en-US" sz="4000" b="1" dirty="0">
                <a:solidFill>
                  <a:srgbClr val="F2F2F2"/>
                </a:solidFill>
                <a:latin typeface="+mj-lt"/>
                <a:ea typeface="+mj-ea"/>
                <a:cs typeface="+mj-cs"/>
              </a:rPr>
              <a:t>or </a:t>
            </a:r>
            <a:r>
              <a:rPr lang="en-US" sz="4000" b="1" dirty="0" smtClean="0">
                <a:solidFill>
                  <a:srgbClr val="F2F2F2"/>
                </a:solidFill>
                <a:latin typeface="+mj-lt"/>
                <a:ea typeface="+mj-ea"/>
                <a:cs typeface="+mj-cs"/>
              </a:rPr>
              <a:t>artificial basin filled </a:t>
            </a:r>
            <a:r>
              <a:rPr lang="en-US" sz="4000" b="1" dirty="0">
                <a:solidFill>
                  <a:srgbClr val="F2F2F2"/>
                </a:solidFill>
                <a:latin typeface="+mj-lt"/>
                <a:ea typeface="+mj-ea"/>
                <a:cs typeface="+mj-cs"/>
              </a:rPr>
              <a:t>with water</a:t>
            </a:r>
            <a:endParaRPr lang="en-US" sz="2800" dirty="0">
              <a:solidFill>
                <a:srgbClr val="F2F2F2"/>
              </a:solidFill>
              <a:latin typeface="Fira Code"/>
              <a:ea typeface="+mj-ea"/>
              <a:cs typeface="Fira Code"/>
            </a:endParaRPr>
          </a:p>
        </p:txBody>
      </p:sp>
      <p:pic>
        <p:nvPicPr>
          <p:cNvPr id="6" name="Picture 5" descr="Screen Shot 2017-07-01 at 3.59.59 PM.png"/>
          <p:cNvPicPr>
            <a:picLocks noChangeAspect="1"/>
          </p:cNvPicPr>
          <p:nvPr/>
        </p:nvPicPr>
        <p:blipFill>
          <a:blip r:embed="rId2">
            <a:extLst>
              <a:ext uri="{BEBA8EAE-BF5A-486C-A8C5-ECC9F3942E4B}">
                <a14:imgProps xmlns:a14="http://schemas.microsoft.com/office/drawing/2010/main">
                  <a14:imgLayer r:embed="rId3">
                    <a14:imgEffect>
                      <a14:backgroundRemoval t="368" b="99632" l="0" r="100000">
                        <a14:backgroundMark x1="97115" y1="71691" x2="97115" y2="71691"/>
                        <a14:backgroundMark x1="94231" y1="73162" x2="94231" y2="73162"/>
                        <a14:backgroundMark x1="86859" y1="81618" x2="86859" y2="81618"/>
                        <a14:backgroundMark x1="75641" y1="86765" x2="75641" y2="86765"/>
                        <a14:backgroundMark x1="91026" y1="33456" x2="91026" y2="33456"/>
                        <a14:backgroundMark x1="87179" y1="32353" x2="87179" y2="32353"/>
                        <a14:backgroundMark x1="75641" y1="22794" x2="75641" y2="22794"/>
                        <a14:backgroundMark x1="65705" y1="15074" x2="65705" y2="15074"/>
                        <a14:backgroundMark x1="71474" y1="15441" x2="71474" y2="15441"/>
                        <a14:backgroundMark x1="50962" y1="4779" x2="50962" y2="4779"/>
                        <a14:backgroundMark x1="50962" y1="4779" x2="50962" y2="4779"/>
                        <a14:backgroundMark x1="43590" y1="4412" x2="43590" y2="4412"/>
                        <a14:backgroundMark x1="46474" y1="4044" x2="46474" y2="4044"/>
                        <a14:backgroundMark x1="21154" y1="5147" x2="21154" y2="5147"/>
                        <a14:backgroundMark x1="21154" y1="5147" x2="21154" y2="5147"/>
                        <a14:backgroundMark x1="21154" y1="5147" x2="21154" y2="5147"/>
                        <a14:backgroundMark x1="17628" y1="5147" x2="17628" y2="5147"/>
                        <a14:backgroundMark x1="1282" y1="59191" x2="1282" y2="59191"/>
                        <a14:backgroundMark x1="1603" y1="60662" x2="1603" y2="60662"/>
                        <a14:backgroundMark x1="12500" y1="68382" x2="12500" y2="68382"/>
                        <a14:backgroundMark x1="12179" y1="72059" x2="12179" y2="72059"/>
                        <a14:backgroundMark x1="23397" y1="79044" x2="23397" y2="79044"/>
                        <a14:backgroundMark x1="31410" y1="89706" x2="31410" y2="89706"/>
                      </a14:backgroundRemoval>
                    </a14:imgEffect>
                  </a14:imgLayer>
                </a14:imgProps>
              </a:ext>
              <a:ext uri="{28A0092B-C50C-407E-A947-70E740481C1C}">
                <a14:useLocalDpi xmlns:a14="http://schemas.microsoft.com/office/drawing/2010/main" val="0"/>
              </a:ext>
            </a:extLst>
          </a:blip>
          <a:stretch>
            <a:fillRect/>
          </a:stretch>
        </p:blipFill>
        <p:spPr>
          <a:xfrm>
            <a:off x="762000" y="2495550"/>
            <a:ext cx="2914378" cy="2540740"/>
          </a:xfrm>
          <a:prstGeom prst="rect">
            <a:avLst/>
          </a:prstGeom>
        </p:spPr>
      </p:pic>
      <p:cxnSp>
        <p:nvCxnSpPr>
          <p:cNvPr id="5" name="Straight Arrow Connector 4"/>
          <p:cNvCxnSpPr/>
          <p:nvPr/>
        </p:nvCxnSpPr>
        <p:spPr>
          <a:xfrm flipH="1">
            <a:off x="3048000" y="3105150"/>
            <a:ext cx="609600" cy="7620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3598334" y="2876550"/>
            <a:ext cx="745066" cy="369332"/>
          </a:xfrm>
          <a:prstGeom prst="rect">
            <a:avLst/>
          </a:prstGeom>
        </p:spPr>
        <p:txBody>
          <a:bodyPr wrap="none">
            <a:spAutoFit/>
          </a:bodyPr>
          <a:lstStyle/>
          <a:p>
            <a:r>
              <a:rPr lang="en-US" b="1" dirty="0" smtClean="0">
                <a:solidFill>
                  <a:srgbClr val="F2F2F2"/>
                </a:solidFill>
              </a:rPr>
              <a:t>larger</a:t>
            </a:r>
            <a:endParaRPr lang="en-US" dirty="0"/>
          </a:p>
        </p:txBody>
      </p:sp>
    </p:spTree>
    <p:extLst>
      <p:ext uri="{BB962C8B-B14F-4D97-AF65-F5344CB8AC3E}">
        <p14:creationId xmlns:p14="http://schemas.microsoft.com/office/powerpoint/2010/main" val="8734267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47750"/>
            <a:ext cx="9144000" cy="1938992"/>
          </a:xfrm>
          <a:prstGeom prst="rect">
            <a:avLst/>
          </a:prstGeom>
        </p:spPr>
        <p:txBody>
          <a:bodyPr wrap="square">
            <a:spAutoFit/>
          </a:bodyPr>
          <a:lstStyle/>
          <a:p>
            <a:pPr algn="ctr"/>
            <a:r>
              <a:rPr lang="en-US" sz="4000" b="1" dirty="0" smtClean="0">
                <a:solidFill>
                  <a:srgbClr val="1396E8"/>
                </a:solidFill>
              </a:rPr>
              <a:t>Swimming Pool</a:t>
            </a:r>
          </a:p>
          <a:p>
            <a:pPr algn="ctr"/>
            <a:r>
              <a:rPr lang="en-US" sz="4000" b="1" dirty="0" smtClean="0">
                <a:solidFill>
                  <a:srgbClr val="F2F2F2"/>
                </a:solidFill>
                <a:latin typeface="+mj-lt"/>
                <a:ea typeface="+mj-ea"/>
                <a:cs typeface="+mj-cs"/>
              </a:rPr>
              <a:t>a </a:t>
            </a:r>
            <a:r>
              <a:rPr lang="en-US" sz="4000" b="1" dirty="0">
                <a:solidFill>
                  <a:srgbClr val="F2F2F2"/>
                </a:solidFill>
                <a:latin typeface="+mj-lt"/>
                <a:ea typeface="+mj-ea"/>
                <a:cs typeface="+mj-cs"/>
              </a:rPr>
              <a:t>tank or </a:t>
            </a:r>
            <a:r>
              <a:rPr lang="en-US" sz="4000" b="1" dirty="0" smtClean="0">
                <a:solidFill>
                  <a:srgbClr val="F2F2F2"/>
                </a:solidFill>
                <a:latin typeface="+mj-lt"/>
                <a:ea typeface="+mj-ea"/>
                <a:cs typeface="+mj-cs"/>
              </a:rPr>
              <a:t>large artificial basin filled </a:t>
            </a:r>
            <a:r>
              <a:rPr lang="en-US" sz="4000" b="1" dirty="0">
                <a:solidFill>
                  <a:srgbClr val="F2F2F2"/>
                </a:solidFill>
                <a:latin typeface="+mj-lt"/>
                <a:ea typeface="+mj-ea"/>
                <a:cs typeface="+mj-cs"/>
              </a:rPr>
              <a:t>with water</a:t>
            </a:r>
            <a:endParaRPr lang="en-US" sz="2800" dirty="0">
              <a:solidFill>
                <a:srgbClr val="F2F2F2"/>
              </a:solidFill>
              <a:latin typeface="Fira Code"/>
              <a:ea typeface="+mj-ea"/>
              <a:cs typeface="Fira Code"/>
            </a:endParaRPr>
          </a:p>
        </p:txBody>
      </p:sp>
      <p:pic>
        <p:nvPicPr>
          <p:cNvPr id="4" name="Picture 3" descr="Screen Shot 2017-07-01 at 3.59.59 PM.png"/>
          <p:cNvPicPr>
            <a:picLocks noChangeAspect="1"/>
          </p:cNvPicPr>
          <p:nvPr/>
        </p:nvPicPr>
        <p:blipFill>
          <a:blip r:embed="rId2">
            <a:extLst>
              <a:ext uri="{BEBA8EAE-BF5A-486C-A8C5-ECC9F3942E4B}">
                <a14:imgProps xmlns:a14="http://schemas.microsoft.com/office/drawing/2010/main">
                  <a14:imgLayer r:embed="rId3">
                    <a14:imgEffect>
                      <a14:backgroundRemoval t="368" b="99632" l="0" r="100000">
                        <a14:backgroundMark x1="97115" y1="71691" x2="97115" y2="71691"/>
                        <a14:backgroundMark x1="94231" y1="73162" x2="94231" y2="73162"/>
                        <a14:backgroundMark x1="86859" y1="81618" x2="86859" y2="81618"/>
                        <a14:backgroundMark x1="75641" y1="86765" x2="75641" y2="86765"/>
                        <a14:backgroundMark x1="91026" y1="33456" x2="91026" y2="33456"/>
                        <a14:backgroundMark x1="87179" y1="32353" x2="87179" y2="32353"/>
                        <a14:backgroundMark x1="75641" y1="22794" x2="75641" y2="22794"/>
                        <a14:backgroundMark x1="65705" y1="15074" x2="65705" y2="15074"/>
                        <a14:backgroundMark x1="71474" y1="15441" x2="71474" y2="15441"/>
                        <a14:backgroundMark x1="50962" y1="4779" x2="50962" y2="4779"/>
                        <a14:backgroundMark x1="50962" y1="4779" x2="50962" y2="4779"/>
                        <a14:backgroundMark x1="43590" y1="4412" x2="43590" y2="4412"/>
                        <a14:backgroundMark x1="46474" y1="4044" x2="46474" y2="4044"/>
                        <a14:backgroundMark x1="21154" y1="5147" x2="21154" y2="5147"/>
                        <a14:backgroundMark x1="21154" y1="5147" x2="21154" y2="5147"/>
                        <a14:backgroundMark x1="21154" y1="5147" x2="21154" y2="5147"/>
                        <a14:backgroundMark x1="17628" y1="5147" x2="17628" y2="5147"/>
                        <a14:backgroundMark x1="1282" y1="59191" x2="1282" y2="59191"/>
                        <a14:backgroundMark x1="1603" y1="60662" x2="1603" y2="60662"/>
                        <a14:backgroundMark x1="12500" y1="68382" x2="12500" y2="68382"/>
                        <a14:backgroundMark x1="12179" y1="72059" x2="12179" y2="72059"/>
                        <a14:backgroundMark x1="23397" y1="79044" x2="23397" y2="79044"/>
                        <a14:backgroundMark x1="31410" y1="89706" x2="31410" y2="89706"/>
                      </a14:backgroundRemoval>
                    </a14:imgEffect>
                  </a14:imgLayer>
                </a14:imgProps>
              </a:ext>
              <a:ext uri="{28A0092B-C50C-407E-A947-70E740481C1C}">
                <a14:useLocalDpi xmlns:a14="http://schemas.microsoft.com/office/drawing/2010/main" val="0"/>
              </a:ext>
            </a:extLst>
          </a:blip>
          <a:stretch>
            <a:fillRect/>
          </a:stretch>
        </p:blipFill>
        <p:spPr>
          <a:xfrm>
            <a:off x="1066800" y="2592244"/>
            <a:ext cx="2914378" cy="2540740"/>
          </a:xfrm>
          <a:prstGeom prst="rect">
            <a:avLst/>
          </a:prstGeom>
        </p:spPr>
      </p:pic>
    </p:spTree>
    <p:extLst>
      <p:ext uri="{BB962C8B-B14F-4D97-AF65-F5344CB8AC3E}">
        <p14:creationId xmlns:p14="http://schemas.microsoft.com/office/powerpoint/2010/main" val="422243026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8750"/>
            <a:ext cx="9144000" cy="707886"/>
          </a:xfrm>
          <a:prstGeom prst="rect">
            <a:avLst/>
          </a:prstGeom>
        </p:spPr>
        <p:txBody>
          <a:bodyPr wrap="square">
            <a:spAutoFit/>
          </a:bodyPr>
          <a:lstStyle/>
          <a:p>
            <a:pPr algn="ctr"/>
            <a:r>
              <a:rPr lang="en-US" sz="4000" b="1" dirty="0" err="1">
                <a:solidFill>
                  <a:srgbClr val="F2F2F2"/>
                </a:solidFill>
                <a:latin typeface="+mj-lt"/>
                <a:ea typeface="+mj-ea"/>
                <a:cs typeface="+mj-cs"/>
              </a:rPr>
              <a:t>PoolPump</a:t>
            </a:r>
            <a:endParaRPr lang="en-US" sz="4000" b="1" dirty="0">
              <a:solidFill>
                <a:srgbClr val="F2F2F2"/>
              </a:solidFill>
              <a:latin typeface="+mj-lt"/>
              <a:ea typeface="+mj-ea"/>
              <a:cs typeface="+mj-cs"/>
            </a:endParaRPr>
          </a:p>
        </p:txBody>
      </p:sp>
      <p:pic>
        <p:nvPicPr>
          <p:cNvPr id="4" name="Picture 3" descr="app-smp-10-swimming-pool-pump-230v-3368-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2114550"/>
            <a:ext cx="3886487" cy="2083673"/>
          </a:xfrm>
          <a:prstGeom prst="rect">
            <a:avLst/>
          </a:prstGeom>
        </p:spPr>
      </p:pic>
    </p:spTree>
    <p:extLst>
      <p:ext uri="{BB962C8B-B14F-4D97-AF65-F5344CB8AC3E}">
        <p14:creationId xmlns:p14="http://schemas.microsoft.com/office/powerpoint/2010/main" val="148493643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14350"/>
            <a:ext cx="9144000" cy="707886"/>
          </a:xfrm>
          <a:prstGeom prst="rect">
            <a:avLst/>
          </a:prstGeom>
        </p:spPr>
        <p:txBody>
          <a:bodyPr wrap="square">
            <a:spAutoFit/>
          </a:bodyPr>
          <a:lstStyle/>
          <a:p>
            <a:pPr algn="ctr"/>
            <a:r>
              <a:rPr lang="en-US" sz="4000" b="1" dirty="0" smtClean="0">
                <a:solidFill>
                  <a:srgbClr val="F2F2F2"/>
                </a:solidFill>
                <a:latin typeface="+mj-lt"/>
                <a:ea typeface="+mj-ea"/>
                <a:cs typeface="+mj-cs"/>
              </a:rPr>
              <a:t>Swimming</a:t>
            </a:r>
            <a:endParaRPr lang="en-US" sz="4000" b="1" dirty="0">
              <a:solidFill>
                <a:srgbClr val="F2F2F2"/>
              </a:solidFill>
              <a:latin typeface="+mj-lt"/>
              <a:ea typeface="+mj-ea"/>
              <a:cs typeface="+mj-cs"/>
            </a:endParaRPr>
          </a:p>
        </p:txBody>
      </p:sp>
      <p:pic>
        <p:nvPicPr>
          <p:cNvPr id="3" name="Picture 2" descr="Swim Lessons Children 2_920x550.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27" y="1809750"/>
            <a:ext cx="5098473" cy="3048000"/>
          </a:xfrm>
          <a:prstGeom prst="rect">
            <a:avLst/>
          </a:prstGeom>
        </p:spPr>
      </p:pic>
    </p:spTree>
    <p:extLst>
      <p:ext uri="{BB962C8B-B14F-4D97-AF65-F5344CB8AC3E}">
        <p14:creationId xmlns:p14="http://schemas.microsoft.com/office/powerpoint/2010/main" val="90976131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4bb6e7b31b10a14c814ebe68b06c7e6.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52550"/>
            <a:ext cx="5410200" cy="3592711"/>
          </a:xfrm>
          <a:prstGeom prst="rect">
            <a:avLst/>
          </a:prstGeom>
        </p:spPr>
      </p:pic>
      <p:sp>
        <p:nvSpPr>
          <p:cNvPr id="2" name="Rectangle 1"/>
          <p:cNvSpPr/>
          <p:nvPr/>
        </p:nvSpPr>
        <p:spPr>
          <a:xfrm>
            <a:off x="-457200" y="285750"/>
            <a:ext cx="10058400" cy="707886"/>
          </a:xfrm>
          <a:prstGeom prst="rect">
            <a:avLst/>
          </a:prstGeom>
        </p:spPr>
        <p:txBody>
          <a:bodyPr wrap="square">
            <a:spAutoFit/>
          </a:bodyPr>
          <a:lstStyle/>
          <a:p>
            <a:pPr algn="ctr"/>
            <a:r>
              <a:rPr lang="en-US" sz="4000" b="1" dirty="0" smtClean="0">
                <a:solidFill>
                  <a:srgbClr val="F2F2F2"/>
                </a:solidFill>
                <a:latin typeface="+mj-lt"/>
                <a:ea typeface="+mj-ea"/>
                <a:cs typeface="+mj-cs"/>
              </a:rPr>
              <a:t>Pool Party</a:t>
            </a:r>
            <a:endParaRPr lang="en-US" sz="4000" b="1" dirty="0">
              <a:solidFill>
                <a:srgbClr val="F2F2F2"/>
              </a:solidFill>
              <a:latin typeface="+mj-lt"/>
              <a:ea typeface="+mj-ea"/>
              <a:cs typeface="+mj-cs"/>
            </a:endParaRPr>
          </a:p>
        </p:txBody>
      </p:sp>
    </p:spTree>
    <p:extLst>
      <p:ext uri="{BB962C8B-B14F-4D97-AF65-F5344CB8AC3E}">
        <p14:creationId xmlns:p14="http://schemas.microsoft.com/office/powerpoint/2010/main" val="243307176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85750"/>
            <a:ext cx="10058400" cy="707886"/>
          </a:xfrm>
          <a:prstGeom prst="rect">
            <a:avLst/>
          </a:prstGeom>
        </p:spPr>
        <p:txBody>
          <a:bodyPr wrap="square">
            <a:spAutoFit/>
          </a:bodyPr>
          <a:lstStyle/>
          <a:p>
            <a:pPr algn="ctr"/>
            <a:r>
              <a:rPr lang="en-US" sz="4000" b="1" dirty="0" smtClean="0">
                <a:solidFill>
                  <a:srgbClr val="F2F2F2"/>
                </a:solidFill>
                <a:latin typeface="+mj-lt"/>
                <a:ea typeface="+mj-ea"/>
                <a:cs typeface="+mj-cs"/>
              </a:rPr>
              <a:t>Diving Board</a:t>
            </a:r>
            <a:endParaRPr lang="en-US" sz="4000" b="1" dirty="0">
              <a:solidFill>
                <a:srgbClr val="F2F2F2"/>
              </a:solidFill>
              <a:latin typeface="+mj-lt"/>
              <a:ea typeface="+mj-ea"/>
              <a:cs typeface="+mj-cs"/>
            </a:endParaRPr>
          </a:p>
        </p:txBody>
      </p:sp>
      <p:pic>
        <p:nvPicPr>
          <p:cNvPr id="4" name="Picture 3" descr="Wooden-Diving-Boards-detail-beach.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338133"/>
            <a:ext cx="9144000" cy="2805367"/>
          </a:xfrm>
          <a:prstGeom prst="rect">
            <a:avLst/>
          </a:prstGeom>
        </p:spPr>
      </p:pic>
    </p:spTree>
    <p:extLst>
      <p:ext uri="{BB962C8B-B14F-4D97-AF65-F5344CB8AC3E}">
        <p14:creationId xmlns:p14="http://schemas.microsoft.com/office/powerpoint/2010/main" val="276569745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28750"/>
            <a:ext cx="9144000" cy="1323439"/>
          </a:xfrm>
          <a:prstGeom prst="rect">
            <a:avLst/>
          </a:prstGeom>
        </p:spPr>
        <p:txBody>
          <a:bodyPr wrap="square">
            <a:spAutoFit/>
          </a:bodyPr>
          <a:lstStyle/>
          <a:p>
            <a:pPr algn="ctr"/>
            <a:r>
              <a:rPr lang="en-US" sz="4000" b="1" cap="all" dirty="0" smtClean="0">
                <a:solidFill>
                  <a:schemeClr val="tx1">
                    <a:lumMod val="50000"/>
                    <a:lumOff val="50000"/>
                  </a:schemeClr>
                </a:solidFill>
                <a:latin typeface="+mj-lt"/>
                <a:ea typeface="+mj-ea"/>
                <a:cs typeface="+mj-cs"/>
              </a:rPr>
              <a:t>Good Point!</a:t>
            </a:r>
          </a:p>
          <a:p>
            <a:pPr algn="ctr"/>
            <a:r>
              <a:rPr lang="en-US" sz="4000" b="1" cap="all" dirty="0" smtClean="0">
                <a:solidFill>
                  <a:schemeClr val="bg1">
                    <a:lumMod val="95000"/>
                  </a:schemeClr>
                </a:solidFill>
                <a:latin typeface="+mj-lt"/>
                <a:ea typeface="+mj-ea"/>
                <a:cs typeface="+mj-cs"/>
              </a:rPr>
              <a:t>Who Cares?</a:t>
            </a:r>
            <a:endParaRPr lang="en-US" sz="4000" b="1" cap="all" dirty="0">
              <a:solidFill>
                <a:schemeClr val="tx1">
                  <a:lumMod val="50000"/>
                  <a:lumOff val="50000"/>
                </a:schemeClr>
              </a:solidFill>
              <a:latin typeface="+mj-lt"/>
              <a:ea typeface="+mj-ea"/>
              <a:cs typeface="+mj-cs"/>
            </a:endParaRPr>
          </a:p>
        </p:txBody>
      </p:sp>
    </p:spTree>
    <p:extLst>
      <p:ext uri="{BB962C8B-B14F-4D97-AF65-F5344CB8AC3E}">
        <p14:creationId xmlns:p14="http://schemas.microsoft.com/office/powerpoint/2010/main" val="38820114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Q1_Kickoff-PP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Q1_Kickoff-PPT-Template-2</Template>
  <TotalTime>1027</TotalTime>
  <Words>61</Words>
  <Application>Microsoft Macintosh PowerPoint</Application>
  <PresentationFormat>On-screen Show (16:9)</PresentationFormat>
  <Paragraphs>22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Q1_Kickoff-PPT-Template-2</vt:lpstr>
      <vt:lpstr> A swimming pool is not just a bigger bathtub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machine  vs.  Docker</vt:lpstr>
      <vt:lpstr>Sprints Releases  vs.  Continuous Deployment</vt:lpstr>
      <vt:lpstr>Test First vs.  Test After</vt:lpstr>
      <vt:lpstr>Thank YOU (please connect via LinkedIn and Twitter) </vt:lpstr>
    </vt:vector>
  </TitlesOfParts>
  <Manager/>
  <Company>Spun Labs</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87</cp:revision>
  <dcterms:created xsi:type="dcterms:W3CDTF">2016-01-26T00:10:02Z</dcterms:created>
  <dcterms:modified xsi:type="dcterms:W3CDTF">2017-07-01T14:30:42Z</dcterms:modified>
  <cp:category/>
</cp:coreProperties>
</file>