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411" r:id="rId2"/>
    <p:sldId id="422" r:id="rId3"/>
    <p:sldId id="423" r:id="rId4"/>
    <p:sldId id="409" r:id="rId5"/>
    <p:sldId id="410" r:id="rId6"/>
    <p:sldId id="415" r:id="rId7"/>
    <p:sldId id="416" r:id="rId8"/>
    <p:sldId id="417" r:id="rId9"/>
    <p:sldId id="412" r:id="rId10"/>
    <p:sldId id="418" r:id="rId11"/>
    <p:sldId id="420" r:id="rId12"/>
    <p:sldId id="419" r:id="rId13"/>
    <p:sldId id="413" r:id="rId14"/>
    <p:sldId id="414" r:id="rId15"/>
    <p:sldId id="424" r:id="rId16"/>
    <p:sldId id="421" r:id="rId17"/>
    <p:sldId id="285"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11020"/>
    <a:srgbClr val="3F3F3F"/>
    <a:srgbClr val="10253A"/>
    <a:srgbClr val="0F54A1"/>
    <a:srgbClr val="146BCD"/>
    <a:srgbClr val="CF00C2"/>
    <a:srgbClr val="AB57FF"/>
    <a:srgbClr val="9933FF"/>
    <a:srgbClr val="66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565" autoAdjust="0"/>
    <p:restoredTop sz="93216"/>
  </p:normalViewPr>
  <p:slideViewPr>
    <p:cSldViewPr>
      <p:cViewPr varScale="1">
        <p:scale>
          <a:sx n="60" d="100"/>
          <a:sy n="60" d="100"/>
        </p:scale>
        <p:origin x="184" y="512"/>
      </p:cViewPr>
      <p:guideLst>
        <p:guide orient="horz" pos="2160"/>
        <p:guide pos="2880"/>
        <p:guide orient="horz" pos="162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6CA892-5368-104E-9915-F269845A1B41}" type="datetimeFigureOut">
              <a:rPr lang="en-US" smtClean="0"/>
              <a:t>8/18/23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F69FF-2872-D347-BEBD-3F983EC9ED0B}" type="slidenum">
              <a:rPr lang="en-US" smtClean="0"/>
              <a:t>‹#›</a:t>
            </a:fld>
            <a:endParaRPr lang="en-US"/>
          </a:p>
        </p:txBody>
      </p:sp>
    </p:spTree>
    <p:extLst>
      <p:ext uri="{BB962C8B-B14F-4D97-AF65-F5344CB8AC3E}">
        <p14:creationId xmlns:p14="http://schemas.microsoft.com/office/powerpoint/2010/main" val="42688908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file://localhost/Volumes/art/Corporate/Events/2017/Kickoff/PPT/Awards/back_1.jpg" TargetMode="External"/><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8" name="back_1.jpg" descr="/Volumes/art/Corporate/Events/2017/Kickoff/PPT/Awards/back_1.jpg"/>
          <p:cNvPicPr>
            <a:picLocks noChangeAspect="1"/>
          </p:cNvPicPr>
          <p:nvPr userDrawn="1"/>
        </p:nvPicPr>
        <p:blipFill>
          <a:blip r:embed="rId2" r:link="rId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pic>
        <p:nvPicPr>
          <p:cNvPr id="2" name="Picture 1" descr="2017_Kickoff_cover_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00" y="285750"/>
            <a:ext cx="7924800" cy="4457700"/>
          </a:xfrm>
          <a:prstGeom prst="rect">
            <a:avLst/>
          </a:prstGeom>
        </p:spPr>
      </p:pic>
    </p:spTree>
    <p:extLst>
      <p:ext uri="{BB962C8B-B14F-4D97-AF65-F5344CB8AC3E}">
        <p14:creationId xmlns:p14="http://schemas.microsoft.com/office/powerpoint/2010/main" val="328599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with text">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84940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030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1_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178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1885950"/>
            <a:ext cx="7772400" cy="1022350"/>
          </a:xfrm>
        </p:spPr>
        <p:txBody>
          <a:bodyPr anchor="t"/>
          <a:lstStyle>
            <a:lvl1pPr algn="l">
              <a:defRPr sz="4000" b="1" cap="all"/>
            </a:lvl1pPr>
          </a:lstStyle>
          <a:p>
            <a:r>
              <a:rPr lang="en-US" dirty="0"/>
              <a:t>Click to edit Master title style</a:t>
            </a:r>
          </a:p>
        </p:txBody>
      </p:sp>
      <p:sp>
        <p:nvSpPr>
          <p:cNvPr id="4" name="Date Placeholder 3"/>
          <p:cNvSpPr>
            <a:spLocks noGrp="1"/>
          </p:cNvSpPr>
          <p:nvPr>
            <p:ph type="dt" sz="half" idx="10"/>
          </p:nvPr>
        </p:nvSpPr>
        <p:spPr>
          <a:xfrm>
            <a:off x="457200" y="4767264"/>
            <a:ext cx="2133600" cy="274637"/>
          </a:xfrm>
          <a:prstGeom prst="rect">
            <a:avLst/>
          </a:prstGeom>
        </p:spPr>
        <p:txBody>
          <a:bodyPr/>
          <a:lstStyle/>
          <a:p>
            <a:fld id="{C19B0AE2-F9BF-A84C-8B7C-7819DE60C937}" type="datetimeFigureOut">
              <a:rPr lang="en-US" smtClean="0">
                <a:solidFill>
                  <a:srgbClr val="808080">
                    <a:tint val="75000"/>
                  </a:srgbClr>
                </a:solidFill>
              </a:rPr>
              <a:pPr/>
              <a:t>8/18/23</a:t>
            </a:fld>
            <a:endParaRPr lang="en-US">
              <a:solidFill>
                <a:srgbClr val="808080">
                  <a:tint val="75000"/>
                </a:srgbClr>
              </a:solidFill>
            </a:endParaRPr>
          </a:p>
        </p:txBody>
      </p:sp>
      <p:sp>
        <p:nvSpPr>
          <p:cNvPr id="5" name="Footer Placeholder 4"/>
          <p:cNvSpPr>
            <a:spLocks noGrp="1"/>
          </p:cNvSpPr>
          <p:nvPr>
            <p:ph type="ftr" sz="quarter" idx="11"/>
          </p:nvPr>
        </p:nvSpPr>
        <p:spPr>
          <a:xfrm>
            <a:off x="3124200" y="4767264"/>
            <a:ext cx="2895600" cy="274637"/>
          </a:xfrm>
          <a:prstGeom prst="rect">
            <a:avLst/>
          </a:prstGeom>
        </p:spPr>
        <p:txBody>
          <a:bodyPr/>
          <a:lstStyle/>
          <a:p>
            <a:endParaRPr lang="en-US">
              <a:solidFill>
                <a:srgbClr val="808080">
                  <a:tint val="75000"/>
                </a:srgbClr>
              </a:solidFill>
            </a:endParaRPr>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p>
            <a:fld id="{FAC4D9A6-F092-9741-8C38-47C4EB7F0618}" type="slidenum">
              <a:rPr lang="en-US" smtClean="0">
                <a:solidFill>
                  <a:srgbClr val="808080">
                    <a:tint val="75000"/>
                  </a:srgbClr>
                </a:solidFill>
              </a:rPr>
              <a:pPr/>
              <a:t>‹#›</a:t>
            </a:fld>
            <a:endParaRPr lang="en-US">
              <a:solidFill>
                <a:srgbClr val="808080">
                  <a:tint val="75000"/>
                </a:srgbClr>
              </a:solidFill>
            </a:endParaRPr>
          </a:p>
        </p:txBody>
      </p:sp>
    </p:spTree>
    <p:extLst>
      <p:ext uri="{BB962C8B-B14F-4D97-AF65-F5344CB8AC3E}">
        <p14:creationId xmlns:p14="http://schemas.microsoft.com/office/powerpoint/2010/main" val="3472565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892969" y="886419"/>
            <a:ext cx="7358063" cy="1718378"/>
          </a:xfrm>
          <a:prstGeom prst="rect">
            <a:avLst/>
          </a:prstGeom>
        </p:spPr>
        <p:txBody>
          <a:bodyPr anchor="b"/>
          <a:lstStyle/>
          <a:p>
            <a:r>
              <a:t>Title Text</a:t>
            </a:r>
          </a:p>
        </p:txBody>
      </p:sp>
      <p:sp>
        <p:nvSpPr>
          <p:cNvPr id="12" name="Shape 12"/>
          <p:cNvSpPr>
            <a:spLocks noGrp="1"/>
          </p:cNvSpPr>
          <p:nvPr>
            <p:ph type="body" sz="quarter" idx="1"/>
          </p:nvPr>
        </p:nvSpPr>
        <p:spPr>
          <a:xfrm>
            <a:off x="892969" y="2651060"/>
            <a:ext cx="7358063" cy="588215"/>
          </a:xfrm>
          <a:prstGeom prst="rect">
            <a:avLst/>
          </a:prstGeom>
        </p:spPr>
        <p:txBody>
          <a:bodyPr anchor="t"/>
          <a:lstStyle>
            <a:lvl1pPr marL="0" indent="0" algn="ctr">
              <a:spcBef>
                <a:spcPts val="0"/>
              </a:spcBef>
              <a:buSzTx/>
              <a:buNone/>
              <a:defRPr sz="1800"/>
            </a:lvl1pPr>
            <a:lvl2pPr marL="0" indent="292242" algn="ctr">
              <a:spcBef>
                <a:spcPts val="0"/>
              </a:spcBef>
              <a:buSzTx/>
              <a:buNone/>
              <a:defRPr sz="1800"/>
            </a:lvl2pPr>
            <a:lvl3pPr marL="0" indent="584484" algn="ctr">
              <a:spcBef>
                <a:spcPts val="0"/>
              </a:spcBef>
              <a:buSzTx/>
              <a:buNone/>
              <a:defRPr sz="1800"/>
            </a:lvl3pPr>
            <a:lvl4pPr marL="0" indent="876727" algn="ctr">
              <a:spcBef>
                <a:spcPts val="0"/>
              </a:spcBef>
              <a:buSzTx/>
              <a:buNone/>
              <a:defRPr sz="1800"/>
            </a:lvl4pPr>
            <a:lvl5pPr marL="0" indent="1168969" algn="ctr">
              <a:spcBef>
                <a:spcPts val="0"/>
              </a:spcBef>
              <a:buSz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xfrm>
            <a:off x="4441328" y="4848600"/>
            <a:ext cx="252416" cy="188230"/>
          </a:xfrm>
          <a:prstGeom prst="rect">
            <a:avLst/>
          </a:prstGeom>
        </p:spPr>
        <p:txBody>
          <a:bodyPr lIns="116897" tIns="58448" rIns="116897" bIns="58448"/>
          <a:lstStyle/>
          <a:p>
            <a:fld id="{86CB4B4D-7CA3-9044-876B-883B54F8677D}" type="slidenum">
              <a:t>‹#›</a:t>
            </a:fld>
            <a:endParaRPr/>
          </a:p>
        </p:txBody>
      </p:sp>
    </p:spTree>
    <p:extLst>
      <p:ext uri="{BB962C8B-B14F-4D97-AF65-F5344CB8AC3E}">
        <p14:creationId xmlns:p14="http://schemas.microsoft.com/office/powerpoint/2010/main" val="225896600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4146246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688431"/>
            <a:ext cx="6400800" cy="1314450"/>
          </a:xfrm>
        </p:spPr>
        <p:txBody>
          <a:bodyPr/>
          <a:lstStyle>
            <a:lvl1pPr marL="0" indent="0" algn="ctr">
              <a:buNone/>
              <a:defRPr>
                <a:solidFill>
                  <a:srgbClr val="3399CC"/>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346584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cxnSp>
        <p:nvCxnSpPr>
          <p:cNvPr id="20" name="Straight Connector 19"/>
          <p:cNvCxnSpPr/>
          <p:nvPr userDrawn="1"/>
        </p:nvCxnSpPr>
        <p:spPr>
          <a:xfrm>
            <a:off x="2800983" y="1889760"/>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userDrawn="1"/>
        </p:nvCxnSpPr>
        <p:spPr>
          <a:xfrm>
            <a:off x="5503543" y="1897381"/>
            <a:ext cx="0" cy="2682242"/>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3" name="Rectangle 22"/>
          <p:cNvSpPr/>
          <p:nvPr userDrawn="1"/>
        </p:nvSpPr>
        <p:spPr>
          <a:xfrm>
            <a:off x="340295" y="1393267"/>
            <a:ext cx="3422765" cy="400110"/>
          </a:xfrm>
          <a:prstGeom prst="rect">
            <a:avLst/>
          </a:prstGeom>
        </p:spPr>
        <p:txBody>
          <a:bodyPr wrap="square">
            <a:spAutoFit/>
          </a:bodyPr>
          <a:lstStyle/>
          <a:p>
            <a:pPr>
              <a:buClr>
                <a:srgbClr val="248FD0"/>
              </a:buClr>
            </a:pPr>
            <a:r>
              <a:rPr lang="en-US" sz="2000" b="1" dirty="0">
                <a:solidFill>
                  <a:srgbClr val="D9D9D9"/>
                </a:solidFill>
                <a:latin typeface="Calibri"/>
                <a:cs typeface="Calibri"/>
              </a:rPr>
              <a:t>Insert List Title Here</a:t>
            </a:r>
          </a:p>
        </p:txBody>
      </p:sp>
      <p:sp>
        <p:nvSpPr>
          <p:cNvPr id="10"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4" hasCustomPrompt="1"/>
          </p:nvPr>
        </p:nvSpPr>
        <p:spPr>
          <a:xfrm>
            <a:off x="45720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1" name="Text Placeholder 2"/>
          <p:cNvSpPr>
            <a:spLocks noGrp="1"/>
          </p:cNvSpPr>
          <p:nvPr>
            <p:ph type="body" sz="quarter" idx="15" hasCustomPrompt="1"/>
          </p:nvPr>
        </p:nvSpPr>
        <p:spPr>
          <a:xfrm>
            <a:off x="3036567"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
        <p:nvSpPr>
          <p:cNvPr id="12" name="Text Placeholder 2"/>
          <p:cNvSpPr>
            <a:spLocks noGrp="1"/>
          </p:cNvSpPr>
          <p:nvPr>
            <p:ph type="body" sz="quarter" idx="16" hasCustomPrompt="1"/>
          </p:nvPr>
        </p:nvSpPr>
        <p:spPr>
          <a:xfrm>
            <a:off x="5836920" y="1962150"/>
            <a:ext cx="2133600" cy="2609850"/>
          </a:xfrm>
        </p:spPr>
        <p:txBody>
          <a:bodyPr>
            <a:noAutofit/>
          </a:bodyPr>
          <a:lstStyle>
            <a:lvl1pPr>
              <a:defRPr sz="17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2083827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25" name="Straight Connector 24"/>
          <p:cNvCxnSpPr/>
          <p:nvPr userDrawn="1"/>
        </p:nvCxnSpPr>
        <p:spPr>
          <a:xfrm>
            <a:off x="4488472" y="1760745"/>
            <a:ext cx="2249" cy="3020805"/>
          </a:xfrm>
          <a:prstGeom prst="line">
            <a:avLst/>
          </a:prstGeom>
          <a:ln w="1270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6"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4" name="Text Placeholder 3"/>
          <p:cNvSpPr>
            <a:spLocks noGrp="1"/>
          </p:cNvSpPr>
          <p:nvPr>
            <p:ph type="body" sz="quarter" idx="10" hasCustomPrompt="1"/>
          </p:nvPr>
        </p:nvSpPr>
        <p:spPr>
          <a:xfrm>
            <a:off x="274320" y="1885950"/>
            <a:ext cx="3992880" cy="2590800"/>
          </a:xfrm>
        </p:spPr>
        <p:txBody>
          <a:bodyPr>
            <a:noAutofit/>
          </a:bodyPr>
          <a:lstStyle>
            <a:lvl1pPr marL="0" indent="0">
              <a:buNone/>
              <a:defRPr sz="2400"/>
            </a:lvl1pPr>
          </a:lstStyle>
          <a:p>
            <a:pPr lvl="0"/>
            <a:r>
              <a:rPr lang="en-US" dirty="0"/>
              <a:t>Consider this alternate format to present your key points. Try to keep your on screen descriptions short and to the point, expanding upon them in your word track. Text is 24 pts.</a:t>
            </a:r>
          </a:p>
        </p:txBody>
      </p:sp>
      <p:sp>
        <p:nvSpPr>
          <p:cNvPr id="10" name="Text Placeholder 3"/>
          <p:cNvSpPr>
            <a:spLocks noGrp="1"/>
          </p:cNvSpPr>
          <p:nvPr>
            <p:ph type="body" sz="quarter" idx="11" hasCustomPrompt="1"/>
          </p:nvPr>
        </p:nvSpPr>
        <p:spPr>
          <a:xfrm>
            <a:off x="4711993" y="1885950"/>
            <a:ext cx="3992880" cy="2590800"/>
          </a:xfrm>
        </p:spPr>
        <p:txBody>
          <a:bodyPr>
            <a:noAutofit/>
          </a:bodyPr>
          <a:lstStyle>
            <a:lvl1pPr marL="342900" indent="-342900">
              <a:buFont typeface="Arial" panose="020B0604020202020204" pitchFamily="34" charset="0"/>
              <a:buChar char="•"/>
              <a:defRPr sz="2400"/>
            </a:lvl1pPr>
          </a:lstStyle>
          <a:p>
            <a:pPr lvl="0"/>
            <a:r>
              <a:rPr lang="en-US" dirty="0"/>
              <a:t>Bulleted list of items, an alternate treatment of listing out content</a:t>
            </a:r>
          </a:p>
          <a:p>
            <a:pPr lvl="0"/>
            <a:r>
              <a:rPr lang="en-US" dirty="0"/>
              <a:t>Bulleted list of items, an alternate treatment of listing out content</a:t>
            </a:r>
          </a:p>
        </p:txBody>
      </p:sp>
    </p:spTree>
    <p:extLst>
      <p:ext uri="{BB962C8B-B14F-4D97-AF65-F5344CB8AC3E}">
        <p14:creationId xmlns:p14="http://schemas.microsoft.com/office/powerpoint/2010/main" val="119161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A">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3" name="Text Placeholder 2"/>
          <p:cNvSpPr>
            <a:spLocks noGrp="1"/>
          </p:cNvSpPr>
          <p:nvPr>
            <p:ph type="body" sz="quarter" idx="10" hasCustomPrompt="1"/>
          </p:nvPr>
        </p:nvSpPr>
        <p:spPr>
          <a:xfrm>
            <a:off x="579438" y="1428750"/>
            <a:ext cx="4525962" cy="2819400"/>
          </a:xfrm>
        </p:spPr>
        <p:txBody>
          <a:bodyPr>
            <a:normAutofit/>
          </a:bodyPr>
          <a:lstStyle>
            <a:lvl1pPr marL="0" indent="0">
              <a:buNone/>
              <a:defRPr sz="2600"/>
            </a:lvl1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369160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lumn B">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
        <p:nvSpPr>
          <p:cNvPr id="4" name="Text Placeholder 2"/>
          <p:cNvSpPr>
            <a:spLocks noGrp="1"/>
          </p:cNvSpPr>
          <p:nvPr>
            <p:ph type="body" idx="1" hasCustomPrompt="1"/>
          </p:nvPr>
        </p:nvSpPr>
        <p:spPr>
          <a:xfrm>
            <a:off x="274320" y="960438"/>
            <a:ext cx="8229600" cy="639762"/>
          </a:xfrm>
        </p:spPr>
        <p:txBody>
          <a:bodyPr anchor="b">
            <a:noAutofit/>
          </a:bodyPr>
          <a:lstStyle>
            <a:lvl1pPr marL="0" indent="0">
              <a:buNone/>
              <a:defRPr sz="3200" b="0" baseline="0">
                <a:solidFill>
                  <a:srgbClr val="3399C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(Blue, 32 </a:t>
            </a:r>
            <a:r>
              <a:rPr lang="en-US" dirty="0" err="1"/>
              <a:t>pt</a:t>
            </a:r>
            <a:r>
              <a:rPr lang="en-US" dirty="0"/>
              <a:t>)</a:t>
            </a:r>
          </a:p>
        </p:txBody>
      </p:sp>
      <p:sp>
        <p:nvSpPr>
          <p:cNvPr id="3" name="Text Placeholder 2"/>
          <p:cNvSpPr>
            <a:spLocks noGrp="1"/>
          </p:cNvSpPr>
          <p:nvPr>
            <p:ph type="body" sz="quarter" idx="10" hasCustomPrompt="1"/>
          </p:nvPr>
        </p:nvSpPr>
        <p:spPr>
          <a:xfrm>
            <a:off x="914400" y="1809750"/>
            <a:ext cx="4495800" cy="2743200"/>
          </a:xfrm>
        </p:spPr>
        <p:txBody>
          <a:bodyPr>
            <a:normAutofit/>
          </a:bodyPr>
          <a:lstStyle>
            <a:lvl1pPr marL="0" indent="0">
              <a:buNone/>
              <a:defRPr sz="2400"/>
            </a:lvl1pPr>
          </a:lstStyle>
          <a:p>
            <a:pPr lvl="0"/>
            <a:r>
              <a:rPr lang="en-US" dirty="0"/>
              <a:t>Two columns of content to display? Consider this alternate format to present your key points. Try to keep your on screen descriptions short and to the point, expanding upon them in your word track. Text is 24 pts.</a:t>
            </a:r>
          </a:p>
        </p:txBody>
      </p:sp>
    </p:spTree>
    <p:extLst>
      <p:ext uri="{BB962C8B-B14F-4D97-AF65-F5344CB8AC3E}">
        <p14:creationId xmlns:p14="http://schemas.microsoft.com/office/powerpoint/2010/main" val="410640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a:t>
            </a:r>
          </a:p>
        </p:txBody>
      </p:sp>
    </p:spTree>
    <p:extLst>
      <p:ext uri="{BB962C8B-B14F-4D97-AF65-F5344CB8AC3E}">
        <p14:creationId xmlns:p14="http://schemas.microsoft.com/office/powerpoint/2010/main" val="101515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274320" y="369254"/>
            <a:ext cx="8173720" cy="728027"/>
          </a:xfrm>
          <a:prstGeom prst="rect">
            <a:avLst/>
          </a:prstGeom>
        </p:spPr>
        <p:txBody>
          <a:bodyPr/>
          <a:lstStyle>
            <a:lvl1pPr algn="l">
              <a:defRPr sz="3200">
                <a:solidFill>
                  <a:srgbClr val="D9D9D9"/>
                </a:solidFill>
              </a:defRPr>
            </a:lvl1pPr>
          </a:lstStyle>
          <a:p>
            <a:r>
              <a:rPr lang="en-US" dirty="0"/>
              <a:t>Title (Gray, 32 </a:t>
            </a:r>
            <a:r>
              <a:rPr lang="en-US" dirty="0" err="1"/>
              <a:t>pt</a:t>
            </a:r>
            <a:r>
              <a:rPr lang="en-US" dirty="0"/>
              <a:t>)</a:t>
            </a:r>
          </a:p>
        </p:txBody>
      </p:sp>
      <p:sp>
        <p:nvSpPr>
          <p:cNvPr id="5" name="Text Placeholder 4"/>
          <p:cNvSpPr>
            <a:spLocks noGrp="1"/>
          </p:cNvSpPr>
          <p:nvPr>
            <p:ph type="body" sz="quarter" idx="10" hasCustomPrompt="1"/>
          </p:nvPr>
        </p:nvSpPr>
        <p:spPr>
          <a:xfrm>
            <a:off x="274638" y="1504950"/>
            <a:ext cx="8174037" cy="2895600"/>
          </a:xfrm>
        </p:spPr>
        <p:txBody>
          <a:bodyPr>
            <a:normAutofit/>
          </a:bodyPr>
          <a:lstStyle>
            <a:lvl1pPr marL="0" indent="0">
              <a:buNone/>
              <a:defRPr sz="2600"/>
            </a:lvl1pPr>
            <a:lvl2pPr marL="457200" indent="0">
              <a:buNone/>
              <a:defRPr/>
            </a:lvl2pPr>
            <a:lvl3pPr marL="914400" indent="0">
              <a:buNone/>
              <a:defRPr/>
            </a:lvl3pPr>
            <a:lvl4pPr marL="1371600" indent="0">
              <a:buNone/>
              <a:defRPr/>
            </a:lvl4pPr>
            <a:lvl5pPr marL="1828800" indent="0">
              <a:buNone/>
              <a:defRPr/>
            </a:lvl5pPr>
          </a:lstStyle>
          <a:p>
            <a:pPr lvl="0"/>
            <a:r>
              <a:rPr lang="en-US" dirty="0"/>
              <a:t>This is a format you can use to present information. Try to keep your on-screen descriptions short and to the point, expanding upon them in your word track. Text is 26 pts.</a:t>
            </a:r>
          </a:p>
        </p:txBody>
      </p:sp>
    </p:spTree>
    <p:extLst>
      <p:ext uri="{BB962C8B-B14F-4D97-AF65-F5344CB8AC3E}">
        <p14:creationId xmlns:p14="http://schemas.microsoft.com/office/powerpoint/2010/main" val="1119670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localhost/Volumes/art/Corporate/Events/2017/Kickoff/PPT/Awards/back_1.jpg" TargetMode="Externa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back_1.jpg" descr="/Volumes/art/Corporate/Events/2017/Kickoff/PPT/Awards/back_1.jpg"/>
          <p:cNvPicPr>
            <a:picLocks noChangeAspect="1"/>
          </p:cNvPicPr>
          <p:nvPr userDrawn="1"/>
        </p:nvPicPr>
        <p:blipFill>
          <a:blip r:embed="rId16" r:link="rId17">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p:cNvSpPr txBox="1"/>
          <p:nvPr userDrawn="1"/>
        </p:nvSpPr>
        <p:spPr>
          <a:xfrm>
            <a:off x="6968368" y="4732662"/>
            <a:ext cx="1794632" cy="369332"/>
          </a:xfrm>
          <a:prstGeom prst="rect">
            <a:avLst/>
          </a:prstGeom>
          <a:noFill/>
        </p:spPr>
        <p:txBody>
          <a:bodyPr wrap="none" rtlCol="0">
            <a:spAutoFit/>
          </a:bodyPr>
          <a:lstStyle/>
          <a:p>
            <a:pPr algn="r"/>
            <a:r>
              <a:rPr lang="en-US" b="1" dirty="0">
                <a:solidFill>
                  <a:srgbClr val="3F3F3F"/>
                </a:solidFill>
              </a:rPr>
              <a:t>@LlewellynFalco</a:t>
            </a:r>
          </a:p>
        </p:txBody>
      </p:sp>
    </p:spTree>
    <p:extLst>
      <p:ext uri="{BB962C8B-B14F-4D97-AF65-F5344CB8AC3E}">
        <p14:creationId xmlns:p14="http://schemas.microsoft.com/office/powerpoint/2010/main" val="553664244"/>
      </p:ext>
    </p:extLst>
  </p:cSld>
  <p:clrMap bg1="lt1" tx1="dk1" bg2="lt2" tx2="dk2" accent1="accent1" accent2="accent2" accent3="accent3" accent4="accent4" accent5="accent5" accent6="accent6" hlink="hlink" folHlink="folHlink"/>
  <p:sldLayoutIdLst>
    <p:sldLayoutId id="2147483658" r:id="rId1"/>
    <p:sldLayoutId id="2147483657" r:id="rId2"/>
    <p:sldLayoutId id="2147483649" r:id="rId3"/>
    <p:sldLayoutId id="2147483652" r:id="rId4"/>
    <p:sldLayoutId id="2147483653" r:id="rId5"/>
    <p:sldLayoutId id="2147483656" r:id="rId6"/>
    <p:sldLayoutId id="2147483660" r:id="rId7"/>
    <p:sldLayoutId id="2147483659" r:id="rId8"/>
    <p:sldLayoutId id="2147483661" r:id="rId9"/>
    <p:sldLayoutId id="2147483651" r:id="rId10"/>
    <p:sldLayoutId id="2147483655" r:id="rId11"/>
    <p:sldLayoutId id="2147483664" r:id="rId12"/>
    <p:sldLayoutId id="2147483662" r:id="rId13"/>
    <p:sldLayoutId id="2147483663" r:id="rId14"/>
  </p:sldLayoutIdLst>
  <p:txStyles>
    <p:titleStyle>
      <a:lvl1pPr algn="l"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Clr>
          <a:srgbClr val="3399CC"/>
        </a:buClr>
        <a:buFont typeface="Arial" panose="020B0604020202020204" pitchFamily="34" charset="0"/>
        <a:buChar char="•"/>
        <a:defRPr sz="3200" kern="1200">
          <a:solidFill>
            <a:srgbClr val="D9D9D9"/>
          </a:solidFill>
          <a:latin typeface="+mn-lt"/>
          <a:ea typeface="+mn-ea"/>
          <a:cs typeface="+mn-cs"/>
        </a:defRPr>
      </a:lvl1pPr>
      <a:lvl2pPr marL="742950" indent="-285750" algn="l" defTabSz="914400" rtl="0" eaLnBrk="1" latinLnBrk="0" hangingPunct="1">
        <a:spcBef>
          <a:spcPct val="20000"/>
        </a:spcBef>
        <a:buClr>
          <a:srgbClr val="3399CC"/>
        </a:buClr>
        <a:buFont typeface="Arial" panose="020B0604020202020204" pitchFamily="34" charset="0"/>
        <a:buChar char="–"/>
        <a:defRPr sz="2800" kern="1200">
          <a:solidFill>
            <a:srgbClr val="D9D9D9"/>
          </a:solidFill>
          <a:latin typeface="+mn-lt"/>
          <a:ea typeface="+mn-ea"/>
          <a:cs typeface="+mn-cs"/>
        </a:defRPr>
      </a:lvl2pPr>
      <a:lvl3pPr marL="1143000" indent="-228600" algn="l" defTabSz="914400" rtl="0" eaLnBrk="1" latinLnBrk="0" hangingPunct="1">
        <a:spcBef>
          <a:spcPct val="20000"/>
        </a:spcBef>
        <a:buClr>
          <a:srgbClr val="3399CC"/>
        </a:buClr>
        <a:buFont typeface="Arial" panose="020B0604020202020204" pitchFamily="34" charset="0"/>
        <a:buChar char="•"/>
        <a:defRPr sz="2400" kern="1200">
          <a:solidFill>
            <a:srgbClr val="D9D9D9"/>
          </a:solidFill>
          <a:latin typeface="+mn-lt"/>
          <a:ea typeface="+mn-ea"/>
          <a:cs typeface="+mn-cs"/>
        </a:defRPr>
      </a:lvl3pPr>
      <a:lvl4pPr marL="16002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4pPr>
      <a:lvl5pPr marL="2057400" indent="-228600" algn="l" defTabSz="914400" rtl="0" eaLnBrk="1" latinLnBrk="0" hangingPunct="1">
        <a:spcBef>
          <a:spcPct val="20000"/>
        </a:spcBef>
        <a:buClr>
          <a:srgbClr val="3399CC"/>
        </a:buClr>
        <a:buFont typeface="Arial" panose="020B0604020202020204" pitchFamily="34" charset="0"/>
        <a:buChar char="»"/>
        <a:defRPr sz="2000" kern="1200">
          <a:solidFill>
            <a:srgbClr val="D9D9D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efactoringCombos/ArlosCommitNot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5143500"/>
          </a:xfrm>
        </p:spPr>
        <p:txBody>
          <a:bodyPr anchor="ctr"/>
          <a:lstStyle/>
          <a:p>
            <a:pPr algn="ctr"/>
            <a:r>
              <a:rPr lang="en-US" dirty="0"/>
              <a:t>Arlo Git Notation</a:t>
            </a:r>
            <a:br>
              <a:rPr lang="en-US" dirty="0"/>
            </a:br>
            <a:r>
              <a:rPr lang="en-US" sz="1600" dirty="0" err="1"/>
              <a:t>github.com</a:t>
            </a:r>
            <a:r>
              <a:rPr lang="en-US" sz="1600" dirty="0"/>
              <a:t>/</a:t>
            </a:r>
            <a:r>
              <a:rPr lang="en-US" sz="1600" dirty="0" err="1"/>
              <a:t>RefactoringCombos</a:t>
            </a:r>
            <a:r>
              <a:rPr lang="en-US" sz="1600" dirty="0"/>
              <a:t>/</a:t>
            </a:r>
            <a:r>
              <a:rPr lang="en-US" sz="1600" dirty="0" err="1"/>
              <a:t>ArlosCommitNotation</a:t>
            </a:r>
            <a:endParaRPr lang="en-US" dirty="0"/>
          </a:p>
        </p:txBody>
      </p:sp>
    </p:spTree>
    <p:extLst>
      <p:ext uri="{BB962C8B-B14F-4D97-AF65-F5344CB8AC3E}">
        <p14:creationId xmlns:p14="http://schemas.microsoft.com/office/powerpoint/2010/main" val="327265686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r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r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863074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EC25B001-13F5-B249-80B4-50A5EA0C88C3}"/>
              </a:ext>
            </a:extLst>
          </p:cNvPr>
          <p:cNvSpPr/>
          <p:nvPr/>
        </p:nvSpPr>
        <p:spPr>
          <a:xfrm>
            <a:off x="0" y="-1"/>
            <a:ext cx="9144000" cy="5143500"/>
          </a:xfrm>
          <a:custGeom>
            <a:avLst/>
            <a:gdLst>
              <a:gd name="connsiteX0" fmla="*/ 228600 w 9144000"/>
              <a:gd name="connsiteY0" fmla="*/ 1657351 h 5143500"/>
              <a:gd name="connsiteX1" fmla="*/ 228600 w 9144000"/>
              <a:gd name="connsiteY1" fmla="*/ 1962151 h 5143500"/>
              <a:gd name="connsiteX2" fmla="*/ 4953000 w 9144000"/>
              <a:gd name="connsiteY2" fmla="*/ 1962151 h 5143500"/>
              <a:gd name="connsiteX3" fmla="*/ 4953000 w 9144000"/>
              <a:gd name="connsiteY3" fmla="*/ 1657351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228600" y="1657351"/>
                </a:moveTo>
                <a:lnTo>
                  <a:pt x="228600" y="1962151"/>
                </a:lnTo>
                <a:lnTo>
                  <a:pt x="4953000" y="1962151"/>
                </a:lnTo>
                <a:lnTo>
                  <a:pt x="4953000" y="1657351"/>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DDCB3D37-4A8A-F476-1963-553DFA9D3F17}"/>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r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r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02171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8A34AA2B-776E-C743-BB85-F04B97E1D376}"/>
              </a:ext>
            </a:extLst>
          </p:cNvPr>
          <p:cNvSpPr/>
          <p:nvPr/>
        </p:nvSpPr>
        <p:spPr>
          <a:xfrm>
            <a:off x="0" y="-1"/>
            <a:ext cx="9144000" cy="5143500"/>
          </a:xfrm>
          <a:custGeom>
            <a:avLst/>
            <a:gdLst>
              <a:gd name="connsiteX0" fmla="*/ 228600 w 9144000"/>
              <a:gd name="connsiteY0" fmla="*/ 1352551 h 5143500"/>
              <a:gd name="connsiteX1" fmla="*/ 228600 w 9144000"/>
              <a:gd name="connsiteY1" fmla="*/ 1657351 h 5143500"/>
              <a:gd name="connsiteX2" fmla="*/ 4953000 w 9144000"/>
              <a:gd name="connsiteY2" fmla="*/ 1657351 h 5143500"/>
              <a:gd name="connsiteX3" fmla="*/ 4953000 w 9144000"/>
              <a:gd name="connsiteY3" fmla="*/ 1352551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228600" y="1352551"/>
                </a:moveTo>
                <a:lnTo>
                  <a:pt x="228600" y="1657351"/>
                </a:lnTo>
                <a:lnTo>
                  <a:pt x="4953000" y="1657351"/>
                </a:lnTo>
                <a:lnTo>
                  <a:pt x="4953000" y="1352551"/>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6583998B-6256-2C12-6ADE-EDC1A8549AA4}"/>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r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r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66356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EC25B001-13F5-B249-80B4-50A5EA0C88C3}"/>
              </a:ext>
            </a:extLst>
          </p:cNvPr>
          <p:cNvSpPr/>
          <p:nvPr/>
        </p:nvSpPr>
        <p:spPr>
          <a:xfrm>
            <a:off x="0" y="-1"/>
            <a:ext cx="9144000" cy="5143500"/>
          </a:xfrm>
          <a:custGeom>
            <a:avLst/>
            <a:gdLst>
              <a:gd name="connsiteX0" fmla="*/ 228600 w 9144000"/>
              <a:gd name="connsiteY0" fmla="*/ 1657351 h 5143500"/>
              <a:gd name="connsiteX1" fmla="*/ 228600 w 9144000"/>
              <a:gd name="connsiteY1" fmla="*/ 1962151 h 5143500"/>
              <a:gd name="connsiteX2" fmla="*/ 4953000 w 9144000"/>
              <a:gd name="connsiteY2" fmla="*/ 1962151 h 5143500"/>
              <a:gd name="connsiteX3" fmla="*/ 4953000 w 9144000"/>
              <a:gd name="connsiteY3" fmla="*/ 1657351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228600" y="1657351"/>
                </a:moveTo>
                <a:lnTo>
                  <a:pt x="228600" y="1962151"/>
                </a:lnTo>
                <a:lnTo>
                  <a:pt x="4953000" y="1962151"/>
                </a:lnTo>
                <a:lnTo>
                  <a:pt x="4953000" y="1657351"/>
                </a:lnTo>
                <a:close/>
                <a:moveTo>
                  <a:pt x="0" y="0"/>
                </a:moveTo>
                <a:lnTo>
                  <a:pt x="9144000" y="0"/>
                </a:lnTo>
                <a:lnTo>
                  <a:pt x="9144000" y="5143500"/>
                </a:lnTo>
                <a:lnTo>
                  <a:pt x="0" y="514350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3D44CDDA-668B-CEE6-5846-CB7F29874CF7}"/>
              </a:ext>
            </a:extLst>
          </p:cNvPr>
          <p:cNvSpPr/>
          <p:nvPr/>
        </p:nvSpPr>
        <p:spPr>
          <a:xfrm>
            <a:off x="228600" y="514350"/>
            <a:ext cx="7924800" cy="3693319"/>
          </a:xfrm>
          <a:prstGeom prst="rect">
            <a:avLst/>
          </a:prstGeom>
        </p:spPr>
        <p:txBody>
          <a:bodyPr wrap="square">
            <a:spAutoFit/>
          </a:bodyPr>
          <a:lstStyle/>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b70fffc</a:t>
            </a:r>
            <a:r>
              <a:rPr lang="en-US" dirty="0">
                <a:solidFill>
                  <a:srgbClr val="000000"/>
                </a:solidFill>
                <a:latin typeface="Menlo" panose="020B0609030804020204" pitchFamily="49" charset="0"/>
              </a:rPr>
              <a:t> . r Inline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7a4d940</a:t>
            </a:r>
            <a:r>
              <a:rPr lang="en-US" dirty="0">
                <a:solidFill>
                  <a:srgbClr val="000000"/>
                </a:solidFill>
                <a:latin typeface="Menlo" panose="020B0609030804020204" pitchFamily="49" charset="0"/>
              </a:rPr>
              <a:t> . r Extract Method </a:t>
            </a:r>
            <a:endParaRPr lang="en-US" dirty="0">
              <a:solidFill>
                <a:srgbClr val="2FB41D"/>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8b70b9c</a:t>
            </a:r>
            <a:r>
              <a:rPr lang="en-US" dirty="0">
                <a:solidFill>
                  <a:srgbClr val="000000"/>
                </a:solidFill>
                <a:latin typeface="Menlo" panose="020B0609030804020204" pitchFamily="49" charset="0"/>
              </a:rPr>
              <a:t> . r Extract Variable </a:t>
            </a:r>
            <a:r>
              <a:rPr lang="en-US" dirty="0">
                <a:solidFill>
                  <a:srgbClr val="2FB41D"/>
                </a:solidFill>
                <a:latin typeface="Menlo" panose="020B0609030804020204" pitchFamily="49" charset="0"/>
              </a:rPr>
              <a:t> </a:t>
            </a:r>
            <a:endParaRPr lang="en-US" dirty="0">
              <a:solidFill>
                <a:srgbClr val="000000"/>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70a73ac</a:t>
            </a:r>
            <a:r>
              <a:rPr lang="en-US" dirty="0">
                <a:solidFill>
                  <a:srgbClr val="000000"/>
                </a:solidFill>
                <a:latin typeface="Menlo" panose="020B0609030804020204" pitchFamily="49" charset="0"/>
              </a:rPr>
              <a:t> . r Deleted dead code</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2f43d6c</a:t>
            </a:r>
            <a:r>
              <a:rPr lang="en-US" dirty="0">
                <a:solidFill>
                  <a:srgbClr val="000000"/>
                </a:solidFill>
                <a:latin typeface="Menlo" panose="020B0609030804020204" pitchFamily="49" charset="0"/>
              </a:rPr>
              <a:t> ! r Simpler formula</a:t>
            </a: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89a406a</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c271979</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58ef751</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09a5ce0</a:t>
            </a:r>
            <a:r>
              <a:rPr lang="en-US" dirty="0">
                <a:solidFill>
                  <a:srgbClr val="000000"/>
                </a:solidFill>
                <a:latin typeface="Menlo" panose="020B0609030804020204" pitchFamily="49" charset="0"/>
              </a:rPr>
              <a:t> . r Rename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721a412</a:t>
            </a:r>
            <a:r>
              <a:rPr lang="en-US" dirty="0">
                <a:solidFill>
                  <a:srgbClr val="000000"/>
                </a:solidFill>
                <a:latin typeface="Menlo" panose="020B0609030804020204" pitchFamily="49" charset="0"/>
              </a:rPr>
              <a:t> ! r Extract Method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60418e8</a:t>
            </a:r>
            <a:r>
              <a:rPr lang="en-US" dirty="0">
                <a:solidFill>
                  <a:srgbClr val="000000"/>
                </a:solidFill>
                <a:latin typeface="Menlo" panose="020B0609030804020204" pitchFamily="49" charset="0"/>
              </a:rPr>
              <a:t> . r Inline </a:t>
            </a:r>
            <a:r>
              <a:rPr lang="en-US" dirty="0">
                <a:solidFill>
                  <a:srgbClr val="2FB41D"/>
                </a:solidFill>
                <a:latin typeface="Menlo" panose="020B0609030804020204" pitchFamily="49" charset="0"/>
              </a:rPr>
              <a:t> </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08917e4</a:t>
            </a:r>
            <a:r>
              <a:rPr lang="en-US" dirty="0">
                <a:solidFill>
                  <a:srgbClr val="000000"/>
                </a:solidFill>
                <a:latin typeface="Menlo" panose="020B0609030804020204" pitchFamily="49" charset="0"/>
              </a:rPr>
              <a:t> . r Joined Initiations</a:t>
            </a:r>
            <a:endParaRPr lang="en-US" dirty="0">
              <a:solidFill>
                <a:srgbClr val="400BD9"/>
              </a:solidFill>
              <a:latin typeface="Menlo" panose="020B0609030804020204" pitchFamily="49" charset="0"/>
            </a:endParaRPr>
          </a:p>
          <a:p>
            <a:r>
              <a:rPr lang="en-US" dirty="0">
                <a:solidFill>
                  <a:srgbClr val="000000"/>
                </a:solidFill>
                <a:latin typeface="Menlo" panose="020B0609030804020204" pitchFamily="49" charset="0"/>
              </a:rPr>
              <a:t>* </a:t>
            </a:r>
            <a:r>
              <a:rPr lang="en-US" dirty="0">
                <a:solidFill>
                  <a:srgbClr val="B42419"/>
                </a:solidFill>
                <a:latin typeface="Menlo" panose="020B0609030804020204" pitchFamily="49" charset="0"/>
              </a:rPr>
              <a:t>9f4ad5c</a:t>
            </a:r>
            <a:r>
              <a:rPr lang="en-US" dirty="0">
                <a:solidFill>
                  <a:srgbClr val="000000"/>
                </a:solidFill>
                <a:latin typeface="Menlo" panose="020B0609030804020204" pitchFamily="49" charset="0"/>
              </a:rPr>
              <a:t> . r Extract</a:t>
            </a:r>
            <a:endParaRPr lang="en-US"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73502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762000" y="1962150"/>
            <a:ext cx="7924800" cy="369332"/>
          </a:xfrm>
          <a:prstGeom prst="rect">
            <a:avLst/>
          </a:prstGeom>
        </p:spPr>
        <p:txBody>
          <a:bodyPr wrap="square">
            <a:spAutoFit/>
          </a:bodyPr>
          <a:lstStyle/>
          <a:p>
            <a:r>
              <a:rPr lang="en-US" dirty="0">
                <a:solidFill>
                  <a:srgbClr val="000000"/>
                </a:solidFill>
                <a:latin typeface="Menlo" panose="020B0609030804020204" pitchFamily="49" charset="0"/>
              </a:rPr>
              <a:t>voltage = (incoming * normalizer) / normalizer; </a:t>
            </a:r>
            <a:endParaRPr lang="en-US" dirty="0">
              <a:solidFill>
                <a:srgbClr val="000000"/>
              </a:solidFill>
              <a:effectLst/>
              <a:latin typeface="Menlo" panose="020B0609030804020204" pitchFamily="49" charset="0"/>
            </a:endParaRPr>
          </a:p>
        </p:txBody>
      </p:sp>
      <p:cxnSp>
        <p:nvCxnSpPr>
          <p:cNvPr id="4" name="Straight Connector 3">
            <a:extLst>
              <a:ext uri="{FF2B5EF4-FFF2-40B4-BE49-F238E27FC236}">
                <a16:creationId xmlns:a16="http://schemas.microsoft.com/office/drawing/2014/main" id="{F910BB4B-BFF2-C944-9980-5430863FB7D9}"/>
              </a:ext>
            </a:extLst>
          </p:cNvPr>
          <p:cNvCxnSpPr/>
          <p:nvPr/>
        </p:nvCxnSpPr>
        <p:spPr>
          <a:xfrm flipV="1">
            <a:off x="4114800" y="1809750"/>
            <a:ext cx="838200" cy="76200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5" name="Straight Connector 4">
            <a:extLst>
              <a:ext uri="{FF2B5EF4-FFF2-40B4-BE49-F238E27FC236}">
                <a16:creationId xmlns:a16="http://schemas.microsoft.com/office/drawing/2014/main" id="{44A09A4A-EA0C-604D-B9BA-1ECF834CF933}"/>
              </a:ext>
            </a:extLst>
          </p:cNvPr>
          <p:cNvCxnSpPr/>
          <p:nvPr/>
        </p:nvCxnSpPr>
        <p:spPr>
          <a:xfrm flipV="1">
            <a:off x="5981700" y="1833320"/>
            <a:ext cx="838200" cy="76200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6" name="Rectangle 5">
            <a:extLst>
              <a:ext uri="{FF2B5EF4-FFF2-40B4-BE49-F238E27FC236}">
                <a16:creationId xmlns:a16="http://schemas.microsoft.com/office/drawing/2014/main" id="{12C9525A-821F-4148-A0F4-0A43C1A13B22}"/>
              </a:ext>
            </a:extLst>
          </p:cNvPr>
          <p:cNvSpPr/>
          <p:nvPr/>
        </p:nvSpPr>
        <p:spPr>
          <a:xfrm>
            <a:off x="780081" y="3181350"/>
            <a:ext cx="2973891" cy="369332"/>
          </a:xfrm>
          <a:prstGeom prst="rect">
            <a:avLst/>
          </a:prstGeom>
        </p:spPr>
        <p:txBody>
          <a:bodyPr wrap="none">
            <a:spAutoFit/>
          </a:bodyPr>
          <a:lstStyle/>
          <a:p>
            <a:r>
              <a:rPr lang="en-US" dirty="0">
                <a:solidFill>
                  <a:srgbClr val="000000"/>
                </a:solidFill>
                <a:latin typeface="Menlo" panose="020B0609030804020204" pitchFamily="49" charset="0"/>
              </a:rPr>
              <a:t>voltage = incoming; </a:t>
            </a:r>
          </a:p>
        </p:txBody>
      </p:sp>
    </p:spTree>
    <p:extLst>
      <p:ext uri="{BB962C8B-B14F-4D97-AF65-F5344CB8AC3E}">
        <p14:creationId xmlns:p14="http://schemas.microsoft.com/office/powerpoint/2010/main" val="394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3505F9D-FD2B-C281-890A-1ED6EDA4C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350" y="0"/>
            <a:ext cx="60833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94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7E91C-D664-5C43-A97E-AB5C4651E888}"/>
              </a:ext>
            </a:extLst>
          </p:cNvPr>
          <p:cNvSpPr>
            <a:spLocks noGrp="1"/>
          </p:cNvSpPr>
          <p:nvPr>
            <p:ph type="ctrTitle"/>
          </p:nvPr>
        </p:nvSpPr>
        <p:spPr/>
        <p:txBody>
          <a:bodyPr/>
          <a:lstStyle/>
          <a:p>
            <a:r>
              <a:rPr lang="en-US" dirty="0"/>
              <a:t>Resources</a:t>
            </a:r>
          </a:p>
        </p:txBody>
      </p:sp>
      <p:sp>
        <p:nvSpPr>
          <p:cNvPr id="3" name="TextBox 2">
            <a:extLst>
              <a:ext uri="{FF2B5EF4-FFF2-40B4-BE49-F238E27FC236}">
                <a16:creationId xmlns:a16="http://schemas.microsoft.com/office/drawing/2014/main" id="{4349DB12-9FD2-264D-A18D-37D10DE1C9F8}"/>
              </a:ext>
            </a:extLst>
          </p:cNvPr>
          <p:cNvSpPr txBox="1"/>
          <p:nvPr/>
        </p:nvSpPr>
        <p:spPr>
          <a:xfrm>
            <a:off x="685800" y="1428750"/>
            <a:ext cx="5871800" cy="400110"/>
          </a:xfrm>
          <a:prstGeom prst="rect">
            <a:avLst/>
          </a:prstGeom>
          <a:noFill/>
        </p:spPr>
        <p:txBody>
          <a:bodyPr wrap="none" rtlCol="0">
            <a:spAutoFit/>
          </a:bodyPr>
          <a:lstStyle/>
          <a:p>
            <a:r>
              <a:rPr lang="en-US" sz="2000" dirty="0">
                <a:solidFill>
                  <a:schemeClr val="bg1"/>
                </a:solidFill>
                <a:hlinkClick r:id="rId2">
                  <a:extLst>
                    <a:ext uri="{A12FA001-AC4F-418D-AE19-62706E023703}">
                      <ahyp:hlinkClr xmlns:ahyp="http://schemas.microsoft.com/office/drawing/2018/hyperlinkcolor" val="tx"/>
                    </a:ext>
                  </a:extLst>
                </a:hlinkClick>
              </a:rPr>
              <a:t>github.com/RefactoringCombos/ArlosCommitNotation</a:t>
            </a:r>
            <a:endParaRPr lang="en-US" sz="2000" dirty="0">
              <a:solidFill>
                <a:schemeClr val="bg1"/>
              </a:solidFill>
            </a:endParaRPr>
          </a:p>
        </p:txBody>
      </p:sp>
    </p:spTree>
    <p:extLst>
      <p:ext uri="{BB962C8B-B14F-4D97-AF65-F5344CB8AC3E}">
        <p14:creationId xmlns:p14="http://schemas.microsoft.com/office/powerpoint/2010/main" val="1745689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010400" y="4781550"/>
            <a:ext cx="1752600" cy="304800"/>
          </a:xfrm>
          <a:prstGeom prst="rect">
            <a:avLst/>
          </a:prstGeom>
          <a:solidFill>
            <a:srgbClr val="0110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144000" cy="5143500"/>
          </a:xfrm>
        </p:spPr>
        <p:txBody>
          <a:bodyPr anchor="ctr">
            <a:normAutofit/>
          </a:bodyPr>
          <a:lstStyle/>
          <a:p>
            <a:pPr algn="ctr">
              <a:lnSpc>
                <a:spcPct val="70000"/>
              </a:lnSpc>
            </a:pPr>
            <a:r>
              <a:rPr lang="en-US" sz="8000" dirty="0"/>
              <a:t>Thank YOU</a:t>
            </a:r>
            <a:br>
              <a:rPr lang="en-US" sz="8000" dirty="0"/>
            </a:br>
            <a:r>
              <a:rPr lang="en-US" sz="2800" dirty="0"/>
              <a:t>(please connect via LinkedIn and Twitter)</a:t>
            </a:r>
            <a:r>
              <a:rPr lang="en-US" sz="8000" dirty="0"/>
              <a:t>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0" y="3714750"/>
            <a:ext cx="1273211" cy="1278731"/>
          </a:xfrm>
          <a:prstGeom prst="rect">
            <a:avLst/>
          </a:prstGeom>
          <a:noFill/>
          <a:ln>
            <a:noFill/>
          </a:ln>
          <a:effectLst>
            <a:glow rad="38100">
              <a:schemeClr val="bg2">
                <a:alpha val="40000"/>
              </a:schemeClr>
            </a:glow>
            <a:outerShdw dist="35921" dir="2700000" algn="ctr" rotWithShape="0">
              <a:schemeClr val="bg2"/>
            </a:outerShdw>
            <a:softEdge rad="12700"/>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TextBox 4"/>
          <p:cNvSpPr txBox="1"/>
          <p:nvPr/>
        </p:nvSpPr>
        <p:spPr>
          <a:xfrm>
            <a:off x="-609600" y="3943350"/>
            <a:ext cx="8229600" cy="1015663"/>
          </a:xfrm>
          <a:prstGeom prst="rect">
            <a:avLst/>
          </a:prstGeom>
          <a:noFill/>
        </p:spPr>
        <p:txBody>
          <a:bodyPr wrap="square" rtlCol="0">
            <a:spAutoFit/>
          </a:bodyPr>
          <a:lstStyle/>
          <a:p>
            <a:pPr algn="r">
              <a:buFont typeface="Arial"/>
              <a:buNone/>
            </a:pPr>
            <a:r>
              <a:rPr lang="en-US" sz="2400" b="1" dirty="0">
                <a:solidFill>
                  <a:srgbClr val="3399CC"/>
                </a:solidFill>
              </a:rPr>
              <a:t>@LlewellynFalco</a:t>
            </a:r>
            <a:r>
              <a:rPr lang="en-US" b="1" dirty="0">
                <a:solidFill>
                  <a:srgbClr val="3399CC"/>
                </a:solidFill>
              </a:rPr>
              <a:t>  </a:t>
            </a:r>
          </a:p>
          <a:p>
            <a:pPr algn="r">
              <a:buFont typeface="Arial"/>
              <a:buNone/>
            </a:pPr>
            <a:r>
              <a:rPr lang="en-US" dirty="0">
                <a:solidFill>
                  <a:srgbClr val="3399CC"/>
                </a:solidFill>
              </a:rPr>
              <a:t>youtube.com/isidoreus</a:t>
            </a:r>
          </a:p>
          <a:p>
            <a:pPr algn="r">
              <a:buFont typeface="Arial"/>
              <a:buNone/>
            </a:pPr>
            <a:r>
              <a:rPr lang="en-US" dirty="0">
                <a:solidFill>
                  <a:srgbClr val="3399CC"/>
                </a:solidFill>
              </a:rPr>
              <a:t>LlewellynFalco.Blogspot.com  approvaltests.com</a:t>
            </a:r>
          </a:p>
        </p:txBody>
      </p:sp>
    </p:spTree>
    <p:extLst>
      <p:ext uri="{BB962C8B-B14F-4D97-AF65-F5344CB8AC3E}">
        <p14:creationId xmlns:p14="http://schemas.microsoft.com/office/powerpoint/2010/main" val="3757993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4B6540-4A33-104A-A2B7-CED33FB8FD84}"/>
              </a:ext>
            </a:extLst>
          </p:cNvPr>
          <p:cNvGraphicFramePr>
            <a:graphicFrameLocks noGrp="1"/>
          </p:cNvGraphicFramePr>
          <p:nvPr>
            <p:extLst>
              <p:ext uri="{D42A27DB-BD31-4B8C-83A1-F6EECF244321}">
                <p14:modId xmlns:p14="http://schemas.microsoft.com/office/powerpoint/2010/main" val="218474569"/>
              </p:ext>
            </p:extLst>
          </p:nvPr>
        </p:nvGraphicFramePr>
        <p:xfrm>
          <a:off x="381000" y="742950"/>
          <a:ext cx="4038600" cy="2250112"/>
        </p:xfrm>
        <a:graphic>
          <a:graphicData uri="http://schemas.openxmlformats.org/drawingml/2006/table">
            <a:tbl>
              <a:tblPr firstRow="1" bandRow="1">
                <a:tableStyleId>{5C22544A-7EE6-4342-B048-85BDC9FD1C3A}</a:tableStyleId>
              </a:tblPr>
              <a:tblGrid>
                <a:gridCol w="932498">
                  <a:extLst>
                    <a:ext uri="{9D8B030D-6E8A-4147-A177-3AD203B41FA5}">
                      <a16:colId xmlns:a16="http://schemas.microsoft.com/office/drawing/2014/main" val="20000"/>
                    </a:ext>
                  </a:extLst>
                </a:gridCol>
                <a:gridCol w="3106102">
                  <a:extLst>
                    <a:ext uri="{9D8B030D-6E8A-4147-A177-3AD203B41FA5}">
                      <a16:colId xmlns:a16="http://schemas.microsoft.com/office/drawing/2014/main" val="20001"/>
                    </a:ext>
                  </a:extLst>
                </a:gridCol>
              </a:tblGrid>
              <a:tr h="678264">
                <a:tc>
                  <a:txBody>
                    <a:bodyPr/>
                    <a:lstStyle/>
                    <a:p>
                      <a:r>
                        <a:rPr lang="en-US" dirty="0"/>
                        <a:t>Risk Prefix</a:t>
                      </a:r>
                    </a:p>
                  </a:txBody>
                  <a:tcPr/>
                </a:tc>
                <a:tc>
                  <a:txBody>
                    <a:bodyPr/>
                    <a:lstStyle/>
                    <a:p>
                      <a:r>
                        <a:rPr lang="en-US" dirty="0"/>
                        <a:t>meaning</a:t>
                      </a:r>
                    </a:p>
                  </a:txBody>
                  <a:tcPr/>
                </a:tc>
                <a:extLst>
                  <a:ext uri="{0D108BD9-81ED-4DB2-BD59-A6C34878D82A}">
                    <a16:rowId xmlns:a16="http://schemas.microsoft.com/office/drawing/2014/main" val="10000"/>
                  </a:ext>
                </a:extLst>
              </a:tr>
              <a:tr h="392962">
                <a:tc>
                  <a:txBody>
                    <a:bodyPr/>
                    <a:lstStyle/>
                    <a:p>
                      <a:r>
                        <a:rPr lang="en-US" dirty="0"/>
                        <a:t>.</a:t>
                      </a:r>
                    </a:p>
                  </a:txBody>
                  <a:tcPr/>
                </a:tc>
                <a:tc>
                  <a:txBody>
                    <a:bodyPr/>
                    <a:lstStyle/>
                    <a:p>
                      <a:r>
                        <a:rPr lang="en-US" dirty="0"/>
                        <a:t>Impossible to affect production</a:t>
                      </a:r>
                    </a:p>
                  </a:txBody>
                  <a:tcPr/>
                </a:tc>
                <a:extLst>
                  <a:ext uri="{0D108BD9-81ED-4DB2-BD59-A6C34878D82A}">
                    <a16:rowId xmlns:a16="http://schemas.microsoft.com/office/drawing/2014/main" val="10001"/>
                  </a:ext>
                </a:extLst>
              </a:tr>
              <a:tr h="392962">
                <a:tc>
                  <a:txBody>
                    <a:bodyPr/>
                    <a:lstStyle/>
                    <a:p>
                      <a:pPr marL="0" algn="l" defTabSz="914400" rtl="0" eaLnBrk="1" latinLnBrk="0" hangingPunct="1"/>
                      <a:r>
                        <a:rPr lang="en-US" sz="1800" kern="1200" dirty="0">
                          <a:solidFill>
                            <a:schemeClr val="dk1"/>
                          </a:solidFill>
                        </a:rPr>
                        <a: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a:solidFill>
                            <a:schemeClr val="dk1"/>
                          </a:solidFill>
                        </a:rPr>
                        <a:t>Completely Tested</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92962">
                <a:tc>
                  <a:txBody>
                    <a:bodyPr/>
                    <a:lstStyle/>
                    <a:p>
                      <a:r>
                        <a:rPr lang="en-US" dirty="0"/>
                        <a:t>!</a:t>
                      </a:r>
                    </a:p>
                  </a:txBody>
                  <a:tcPr/>
                </a:tc>
                <a:tc>
                  <a:txBody>
                    <a:bodyPr/>
                    <a:lstStyle/>
                    <a:p>
                      <a:r>
                        <a:rPr lang="en-US" dirty="0"/>
                        <a:t>Single Action</a:t>
                      </a:r>
                    </a:p>
                  </a:txBody>
                  <a:tcPr/>
                </a:tc>
                <a:extLst>
                  <a:ext uri="{0D108BD9-81ED-4DB2-BD59-A6C34878D82A}">
                    <a16:rowId xmlns:a16="http://schemas.microsoft.com/office/drawing/2014/main" val="10003"/>
                  </a:ext>
                </a:extLst>
              </a:tr>
              <a:tr h="392962">
                <a:tc>
                  <a:txBody>
                    <a:bodyPr/>
                    <a:lstStyle/>
                    <a:p>
                      <a:r>
                        <a:rPr lang="en-US" dirty="0"/>
                        <a:t>@</a:t>
                      </a:r>
                    </a:p>
                  </a:txBody>
                  <a:tcPr/>
                </a:tc>
                <a:tc>
                  <a:txBody>
                    <a:bodyPr/>
                    <a:lstStyle/>
                    <a:p>
                      <a:r>
                        <a:rPr lang="en-US" dirty="0"/>
                        <a:t>Risky</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4602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4B6540-4A33-104A-A2B7-CED33FB8FD84}"/>
              </a:ext>
            </a:extLst>
          </p:cNvPr>
          <p:cNvGraphicFramePr>
            <a:graphicFrameLocks noGrp="1"/>
          </p:cNvGraphicFramePr>
          <p:nvPr>
            <p:extLst>
              <p:ext uri="{D42A27DB-BD31-4B8C-83A1-F6EECF244321}">
                <p14:modId xmlns:p14="http://schemas.microsoft.com/office/powerpoint/2010/main" val="4232816394"/>
              </p:ext>
            </p:extLst>
          </p:nvPr>
        </p:nvGraphicFramePr>
        <p:xfrm>
          <a:off x="381000" y="742950"/>
          <a:ext cx="4038600" cy="2250112"/>
        </p:xfrm>
        <a:graphic>
          <a:graphicData uri="http://schemas.openxmlformats.org/drawingml/2006/table">
            <a:tbl>
              <a:tblPr firstRow="1" bandRow="1">
                <a:tableStyleId>{5C22544A-7EE6-4342-B048-85BDC9FD1C3A}</a:tableStyleId>
              </a:tblPr>
              <a:tblGrid>
                <a:gridCol w="932498">
                  <a:extLst>
                    <a:ext uri="{9D8B030D-6E8A-4147-A177-3AD203B41FA5}">
                      <a16:colId xmlns:a16="http://schemas.microsoft.com/office/drawing/2014/main" val="20000"/>
                    </a:ext>
                  </a:extLst>
                </a:gridCol>
                <a:gridCol w="3106102">
                  <a:extLst>
                    <a:ext uri="{9D8B030D-6E8A-4147-A177-3AD203B41FA5}">
                      <a16:colId xmlns:a16="http://schemas.microsoft.com/office/drawing/2014/main" val="20001"/>
                    </a:ext>
                  </a:extLst>
                </a:gridCol>
              </a:tblGrid>
              <a:tr h="678264">
                <a:tc>
                  <a:txBody>
                    <a:bodyPr/>
                    <a:lstStyle/>
                    <a:p>
                      <a:r>
                        <a:rPr lang="en-US" dirty="0"/>
                        <a:t>Risk Prefix</a:t>
                      </a:r>
                    </a:p>
                  </a:txBody>
                  <a:tcPr/>
                </a:tc>
                <a:tc>
                  <a:txBody>
                    <a:bodyPr/>
                    <a:lstStyle/>
                    <a:p>
                      <a:r>
                        <a:rPr lang="en-US" dirty="0"/>
                        <a:t>meaning</a:t>
                      </a:r>
                    </a:p>
                  </a:txBody>
                  <a:tcPr/>
                </a:tc>
                <a:extLst>
                  <a:ext uri="{0D108BD9-81ED-4DB2-BD59-A6C34878D82A}">
                    <a16:rowId xmlns:a16="http://schemas.microsoft.com/office/drawing/2014/main" val="10000"/>
                  </a:ext>
                </a:extLst>
              </a:tr>
              <a:tr h="392962">
                <a:tc>
                  <a:txBody>
                    <a:bodyPr/>
                    <a:lstStyle/>
                    <a:p>
                      <a:r>
                        <a:rPr lang="en-US" dirty="0"/>
                        <a:t>.</a:t>
                      </a:r>
                    </a:p>
                  </a:txBody>
                  <a:tcPr/>
                </a:tc>
                <a:tc>
                  <a:txBody>
                    <a:bodyPr/>
                    <a:lstStyle/>
                    <a:p>
                      <a:r>
                        <a:rPr lang="en-US" dirty="0"/>
                        <a:t>Impossible to affect production</a:t>
                      </a:r>
                    </a:p>
                  </a:txBody>
                  <a:tcPr/>
                </a:tc>
                <a:extLst>
                  <a:ext uri="{0D108BD9-81ED-4DB2-BD59-A6C34878D82A}">
                    <a16:rowId xmlns:a16="http://schemas.microsoft.com/office/drawing/2014/main" val="10001"/>
                  </a:ext>
                </a:extLst>
              </a:tr>
              <a:tr h="392962">
                <a:tc>
                  <a:txBody>
                    <a:bodyPr/>
                    <a:lstStyle/>
                    <a:p>
                      <a:pPr marL="0" algn="l" defTabSz="914400" rtl="0" eaLnBrk="1" latinLnBrk="0" hangingPunct="1"/>
                      <a:r>
                        <a:rPr lang="en-US" sz="1800" kern="1200" dirty="0">
                          <a:solidFill>
                            <a:schemeClr val="dk1"/>
                          </a:solidFill>
                        </a:rPr>
                        <a:t>-</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US" sz="1800" kern="1200" dirty="0">
                          <a:solidFill>
                            <a:schemeClr val="dk1"/>
                          </a:solidFill>
                        </a:rPr>
                        <a:t>Unit Tested</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392962">
                <a:tc>
                  <a:txBody>
                    <a:bodyPr/>
                    <a:lstStyle/>
                    <a:p>
                      <a:r>
                        <a:rPr lang="en-US" dirty="0"/>
                        <a:t>!</a:t>
                      </a:r>
                    </a:p>
                  </a:txBody>
                  <a:tcPr/>
                </a:tc>
                <a:tc>
                  <a:txBody>
                    <a:bodyPr/>
                    <a:lstStyle/>
                    <a:p>
                      <a:r>
                        <a:rPr lang="en-US" dirty="0"/>
                        <a:t>Single Action</a:t>
                      </a:r>
                    </a:p>
                  </a:txBody>
                  <a:tcPr/>
                </a:tc>
                <a:extLst>
                  <a:ext uri="{0D108BD9-81ED-4DB2-BD59-A6C34878D82A}">
                    <a16:rowId xmlns:a16="http://schemas.microsoft.com/office/drawing/2014/main" val="10003"/>
                  </a:ext>
                </a:extLst>
              </a:tr>
              <a:tr h="392962">
                <a:tc>
                  <a:txBody>
                    <a:bodyPr/>
                    <a:lstStyle/>
                    <a:p>
                      <a:r>
                        <a:rPr lang="en-US" dirty="0"/>
                        <a:t>@</a:t>
                      </a:r>
                    </a:p>
                  </a:txBody>
                  <a:tcPr/>
                </a:tc>
                <a:tc>
                  <a:txBody>
                    <a:bodyPr/>
                    <a:lstStyle/>
                    <a:p>
                      <a:r>
                        <a:rPr lang="en-US" dirty="0"/>
                        <a:t>Risky</a:t>
                      </a:r>
                    </a:p>
                  </a:txBody>
                  <a:tcPr/>
                </a:tc>
                <a:extLst>
                  <a:ext uri="{0D108BD9-81ED-4DB2-BD59-A6C34878D82A}">
                    <a16:rowId xmlns:a16="http://schemas.microsoft.com/office/drawing/2014/main" val="10004"/>
                  </a:ext>
                </a:extLst>
              </a:tr>
            </a:tbl>
          </a:graphicData>
        </a:graphic>
      </p:graphicFrame>
      <p:graphicFrame>
        <p:nvGraphicFramePr>
          <p:cNvPr id="3" name="Table 2">
            <a:extLst>
              <a:ext uri="{FF2B5EF4-FFF2-40B4-BE49-F238E27FC236}">
                <a16:creationId xmlns:a16="http://schemas.microsoft.com/office/drawing/2014/main" id="{CEFA818C-716F-D1CD-59CA-B6945003786C}"/>
              </a:ext>
            </a:extLst>
          </p:cNvPr>
          <p:cNvGraphicFramePr>
            <a:graphicFrameLocks noGrp="1"/>
          </p:cNvGraphicFramePr>
          <p:nvPr/>
        </p:nvGraphicFramePr>
        <p:xfrm>
          <a:off x="4648200" y="742950"/>
          <a:ext cx="4038600" cy="3036036"/>
        </p:xfrm>
        <a:graphic>
          <a:graphicData uri="http://schemas.openxmlformats.org/drawingml/2006/table">
            <a:tbl>
              <a:tblPr firstRow="1" bandRow="1">
                <a:tableStyleId>{5C22544A-7EE6-4342-B048-85BDC9FD1C3A}</a:tableStyleId>
              </a:tblPr>
              <a:tblGrid>
                <a:gridCol w="932498">
                  <a:extLst>
                    <a:ext uri="{9D8B030D-6E8A-4147-A177-3AD203B41FA5}">
                      <a16:colId xmlns:a16="http://schemas.microsoft.com/office/drawing/2014/main" val="20000"/>
                    </a:ext>
                  </a:extLst>
                </a:gridCol>
                <a:gridCol w="3106102">
                  <a:extLst>
                    <a:ext uri="{9D8B030D-6E8A-4147-A177-3AD203B41FA5}">
                      <a16:colId xmlns:a16="http://schemas.microsoft.com/office/drawing/2014/main" val="20001"/>
                    </a:ext>
                  </a:extLst>
                </a:gridCol>
              </a:tblGrid>
              <a:tr h="678264">
                <a:tc>
                  <a:txBody>
                    <a:bodyPr/>
                    <a:lstStyle/>
                    <a:p>
                      <a:r>
                        <a:rPr lang="en-US" dirty="0"/>
                        <a:t>Intent Prefix</a:t>
                      </a:r>
                    </a:p>
                  </a:txBody>
                  <a:tcPr/>
                </a:tc>
                <a:tc>
                  <a:txBody>
                    <a:bodyPr/>
                    <a:lstStyle/>
                    <a:p>
                      <a:r>
                        <a:rPr lang="en-US" dirty="0"/>
                        <a:t>meaning</a:t>
                      </a:r>
                    </a:p>
                  </a:txBody>
                  <a:tcPr/>
                </a:tc>
                <a:extLst>
                  <a:ext uri="{0D108BD9-81ED-4DB2-BD59-A6C34878D82A}">
                    <a16:rowId xmlns:a16="http://schemas.microsoft.com/office/drawing/2014/main" val="10000"/>
                  </a:ext>
                </a:extLst>
              </a:tr>
              <a:tr h="392962">
                <a:tc>
                  <a:txBody>
                    <a:bodyPr/>
                    <a:lstStyle/>
                    <a:p>
                      <a:r>
                        <a:rPr lang="en-US" dirty="0"/>
                        <a:t>e</a:t>
                      </a:r>
                    </a:p>
                  </a:txBody>
                  <a:tcPr/>
                </a:tc>
                <a:tc>
                  <a:txBody>
                    <a:bodyPr/>
                    <a:lstStyle/>
                    <a:p>
                      <a:r>
                        <a:rPr lang="en-US" dirty="0"/>
                        <a:t>Environment</a:t>
                      </a:r>
                    </a:p>
                  </a:txBody>
                  <a:tcPr/>
                </a:tc>
                <a:extLst>
                  <a:ext uri="{0D108BD9-81ED-4DB2-BD59-A6C34878D82A}">
                    <a16:rowId xmlns:a16="http://schemas.microsoft.com/office/drawing/2014/main" val="10001"/>
                  </a:ext>
                </a:extLst>
              </a:tr>
              <a:tr h="392962">
                <a:tc>
                  <a:txBody>
                    <a:bodyPr/>
                    <a:lstStyle/>
                    <a:p>
                      <a:r>
                        <a:rPr lang="en-US" dirty="0"/>
                        <a:t>r</a:t>
                      </a:r>
                    </a:p>
                  </a:txBody>
                  <a:tcPr/>
                </a:tc>
                <a:tc>
                  <a:txBody>
                    <a:bodyPr/>
                    <a:lstStyle/>
                    <a:p>
                      <a:r>
                        <a:rPr lang="en-US" dirty="0"/>
                        <a:t>refactoring</a:t>
                      </a:r>
                    </a:p>
                  </a:txBody>
                  <a:tcPr/>
                </a:tc>
                <a:extLst>
                  <a:ext uri="{0D108BD9-81ED-4DB2-BD59-A6C34878D82A}">
                    <a16:rowId xmlns:a16="http://schemas.microsoft.com/office/drawing/2014/main" val="10002"/>
                  </a:ext>
                </a:extLst>
              </a:tr>
              <a:tr h="392962">
                <a:tc>
                  <a:txBody>
                    <a:bodyPr/>
                    <a:lstStyle/>
                    <a:p>
                      <a:r>
                        <a:rPr lang="en-US" dirty="0"/>
                        <a:t>d</a:t>
                      </a:r>
                    </a:p>
                  </a:txBody>
                  <a:tcPr/>
                </a:tc>
                <a:tc>
                  <a:txBody>
                    <a:bodyPr/>
                    <a:lstStyle/>
                    <a:p>
                      <a:r>
                        <a:rPr lang="en-US" dirty="0"/>
                        <a:t>documentation</a:t>
                      </a:r>
                    </a:p>
                  </a:txBody>
                  <a:tcPr/>
                </a:tc>
                <a:extLst>
                  <a:ext uri="{0D108BD9-81ED-4DB2-BD59-A6C34878D82A}">
                    <a16:rowId xmlns:a16="http://schemas.microsoft.com/office/drawing/2014/main" val="10003"/>
                  </a:ext>
                </a:extLst>
              </a:tr>
              <a:tr h="392962">
                <a:tc>
                  <a:txBody>
                    <a:bodyPr/>
                    <a:lstStyle/>
                    <a:p>
                      <a:r>
                        <a:rPr lang="en-US" dirty="0"/>
                        <a:t>t</a:t>
                      </a:r>
                    </a:p>
                  </a:txBody>
                  <a:tcPr/>
                </a:tc>
                <a:tc>
                  <a:txBody>
                    <a:bodyPr/>
                    <a:lstStyle/>
                    <a:p>
                      <a:r>
                        <a:rPr lang="en-US" dirty="0"/>
                        <a:t>Test only </a:t>
                      </a:r>
                    </a:p>
                  </a:txBody>
                  <a:tcPr/>
                </a:tc>
                <a:extLst>
                  <a:ext uri="{0D108BD9-81ED-4DB2-BD59-A6C34878D82A}">
                    <a16:rowId xmlns:a16="http://schemas.microsoft.com/office/drawing/2014/main" val="10004"/>
                  </a:ext>
                </a:extLst>
              </a:tr>
              <a:tr h="392962">
                <a:tc>
                  <a:txBody>
                    <a:bodyPr/>
                    <a:lstStyle/>
                    <a:p>
                      <a:r>
                        <a:rPr lang="en-US" dirty="0"/>
                        <a:t>B</a:t>
                      </a:r>
                    </a:p>
                  </a:txBody>
                  <a:tcPr/>
                </a:tc>
                <a:tc>
                  <a:txBody>
                    <a:bodyPr/>
                    <a:lstStyle/>
                    <a:p>
                      <a:r>
                        <a:rPr lang="en-US" dirty="0"/>
                        <a:t>Bug Fix</a:t>
                      </a:r>
                    </a:p>
                  </a:txBody>
                  <a:tcPr/>
                </a:tc>
                <a:extLst>
                  <a:ext uri="{0D108BD9-81ED-4DB2-BD59-A6C34878D82A}">
                    <a16:rowId xmlns:a16="http://schemas.microsoft.com/office/drawing/2014/main" val="2176501042"/>
                  </a:ext>
                </a:extLst>
              </a:tr>
              <a:tr h="392962">
                <a:tc>
                  <a:txBody>
                    <a:bodyPr/>
                    <a:lstStyle/>
                    <a:p>
                      <a:r>
                        <a:rPr lang="en-US" dirty="0"/>
                        <a:t>F</a:t>
                      </a:r>
                    </a:p>
                  </a:txBody>
                  <a:tcPr/>
                </a:tc>
                <a:tc>
                  <a:txBody>
                    <a:bodyPr/>
                    <a:lstStyle/>
                    <a:p>
                      <a:r>
                        <a:rPr lang="en-US" dirty="0"/>
                        <a:t>New Feature</a:t>
                      </a:r>
                    </a:p>
                  </a:txBody>
                  <a:tcPr/>
                </a:tc>
                <a:extLst>
                  <a:ext uri="{0D108BD9-81ED-4DB2-BD59-A6C34878D82A}">
                    <a16:rowId xmlns:a16="http://schemas.microsoft.com/office/drawing/2014/main" val="840230123"/>
                  </a:ext>
                </a:extLst>
              </a:tr>
            </a:tbl>
          </a:graphicData>
        </a:graphic>
      </p:graphicFrame>
    </p:spTree>
    <p:extLst>
      <p:ext uri="{BB962C8B-B14F-4D97-AF65-F5344CB8AC3E}">
        <p14:creationId xmlns:p14="http://schemas.microsoft.com/office/powerpoint/2010/main" val="352587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4B6540-4A33-104A-A2B7-CED33FB8FD84}"/>
              </a:ext>
            </a:extLst>
          </p:cNvPr>
          <p:cNvGraphicFramePr>
            <a:graphicFrameLocks noGrp="1"/>
          </p:cNvGraphicFramePr>
          <p:nvPr>
            <p:extLst>
              <p:ext uri="{D42A27DB-BD31-4B8C-83A1-F6EECF244321}">
                <p14:modId xmlns:p14="http://schemas.microsoft.com/office/powerpoint/2010/main" val="1344562242"/>
              </p:ext>
            </p:extLst>
          </p:nvPr>
        </p:nvGraphicFramePr>
        <p:xfrm>
          <a:off x="1143000" y="742950"/>
          <a:ext cx="5849303" cy="2422010"/>
        </p:xfrm>
        <a:graphic>
          <a:graphicData uri="http://schemas.openxmlformats.org/drawingml/2006/table">
            <a:tbl>
              <a:tblPr firstRow="1" bandRow="1">
                <a:solidFill>
                  <a:srgbClr val="D99694"/>
                </a:solidFill>
                <a:tableStyleId>{5C22544A-7EE6-4342-B048-85BDC9FD1C3A}</a:tableStyleId>
              </a:tblPr>
              <a:tblGrid>
                <a:gridCol w="1143000">
                  <a:extLst>
                    <a:ext uri="{9D8B030D-6E8A-4147-A177-3AD203B41FA5}">
                      <a16:colId xmlns:a16="http://schemas.microsoft.com/office/drawing/2014/main" val="3839083428"/>
                    </a:ext>
                  </a:extLst>
                </a:gridCol>
                <a:gridCol w="4706303">
                  <a:extLst>
                    <a:ext uri="{9D8B030D-6E8A-4147-A177-3AD203B41FA5}">
                      <a16:colId xmlns:a16="http://schemas.microsoft.com/office/drawing/2014/main" val="20001"/>
                    </a:ext>
                  </a:extLst>
                </a:gridCol>
              </a:tblGrid>
              <a:tr h="457200">
                <a:tc>
                  <a:txBody>
                    <a:bodyPr/>
                    <a:lstStyle/>
                    <a:p>
                      <a:r>
                        <a:rPr lang="en-US" dirty="0"/>
                        <a:t>Example</a:t>
                      </a:r>
                    </a:p>
                  </a:txBody>
                  <a:tcPr/>
                </a:tc>
                <a:tc>
                  <a:txBody>
                    <a:bodyPr/>
                    <a:lstStyle/>
                    <a:p>
                      <a:r>
                        <a:rPr lang="en-US" dirty="0"/>
                        <a:t>meaning</a:t>
                      </a:r>
                    </a:p>
                  </a:txBody>
                  <a:tcPr/>
                </a:tc>
                <a:extLst>
                  <a:ext uri="{0D108BD9-81ED-4DB2-BD59-A6C34878D82A}">
                    <a16:rowId xmlns:a16="http://schemas.microsoft.com/office/drawing/2014/main" val="10000"/>
                  </a:ext>
                </a:extLst>
              </a:tr>
              <a:tr h="392962">
                <a:tc>
                  <a:txBody>
                    <a:bodyPr/>
                    <a:lstStyle/>
                    <a:p>
                      <a:r>
                        <a:rPr lang="en-US" dirty="0"/>
                        <a:t>! F</a:t>
                      </a:r>
                    </a:p>
                  </a:txBody>
                  <a:tcPr>
                    <a:solidFill>
                      <a:schemeClr val="accent2">
                        <a:lumMod val="60000"/>
                        <a:lumOff val="40000"/>
                      </a:schemeClr>
                    </a:solidFill>
                  </a:tcPr>
                </a:tc>
                <a:tc>
                  <a:txBody>
                    <a:bodyPr/>
                    <a:lstStyle/>
                    <a:p>
                      <a:r>
                        <a:rPr lang="en-US" dirty="0"/>
                        <a:t>Feature</a:t>
                      </a:r>
                    </a:p>
                  </a:txBody>
                  <a:tcPr>
                    <a:solidFill>
                      <a:schemeClr val="accent2">
                        <a:lumMod val="60000"/>
                        <a:lumOff val="40000"/>
                      </a:schemeClr>
                    </a:solidFill>
                  </a:tcPr>
                </a:tc>
                <a:extLst>
                  <a:ext uri="{0D108BD9-81ED-4DB2-BD59-A6C34878D82A}">
                    <a16:rowId xmlns:a16="http://schemas.microsoft.com/office/drawing/2014/main" val="10001"/>
                  </a:ext>
                </a:extLst>
              </a:tr>
              <a:tr h="392962">
                <a:tc>
                  <a:txBody>
                    <a:bodyPr/>
                    <a:lstStyle/>
                    <a:p>
                      <a:r>
                        <a:rPr lang="en-US" dirty="0"/>
                        <a:t>- B</a:t>
                      </a:r>
                    </a:p>
                  </a:txBody>
                  <a:tcPr>
                    <a:solidFill>
                      <a:schemeClr val="accent2">
                        <a:lumMod val="20000"/>
                        <a:lumOff val="80000"/>
                      </a:schemeClr>
                    </a:solidFill>
                  </a:tcPr>
                </a:tc>
                <a:tc>
                  <a:txBody>
                    <a:bodyPr/>
                    <a:lstStyle/>
                    <a:p>
                      <a:r>
                        <a:rPr lang="en-US" dirty="0"/>
                        <a:t>Bug</a:t>
                      </a:r>
                    </a:p>
                  </a:txBody>
                  <a:tcPr>
                    <a:solidFill>
                      <a:schemeClr val="accent2">
                        <a:lumMod val="20000"/>
                        <a:lumOff val="80000"/>
                      </a:schemeClr>
                    </a:solidFill>
                  </a:tcPr>
                </a:tc>
                <a:extLst>
                  <a:ext uri="{0D108BD9-81ED-4DB2-BD59-A6C34878D82A}">
                    <a16:rowId xmlns:a16="http://schemas.microsoft.com/office/drawing/2014/main" val="10002"/>
                  </a:ext>
                </a:extLst>
              </a:tr>
              <a:tr h="392962">
                <a:tc>
                  <a:txBody>
                    <a:bodyPr/>
                    <a:lstStyle/>
                    <a:p>
                      <a:r>
                        <a:rPr lang="en-US" dirty="0"/>
                        <a:t>. t</a:t>
                      </a:r>
                    </a:p>
                  </a:txBody>
                  <a:tcPr/>
                </a:tc>
                <a:tc>
                  <a:txBody>
                    <a:bodyPr/>
                    <a:lstStyle/>
                    <a:p>
                      <a:r>
                        <a:rPr lang="en-US" dirty="0"/>
                        <a:t>Test</a:t>
                      </a:r>
                      <a:r>
                        <a:rPr lang="en-US" baseline="0" dirty="0"/>
                        <a:t> only</a:t>
                      </a:r>
                      <a:endParaRPr lang="en-US" dirty="0"/>
                    </a:p>
                  </a:txBody>
                  <a:tcPr/>
                </a:tc>
                <a:extLst>
                  <a:ext uri="{0D108BD9-81ED-4DB2-BD59-A6C34878D82A}">
                    <a16:rowId xmlns:a16="http://schemas.microsoft.com/office/drawing/2014/main" val="10003"/>
                  </a:ext>
                </a:extLst>
              </a:tr>
              <a:tr h="392962">
                <a:tc>
                  <a:txBody>
                    <a:bodyPr/>
                    <a:lstStyle/>
                    <a:p>
                      <a:r>
                        <a:rPr lang="en-US" dirty="0"/>
                        <a:t>. r</a:t>
                      </a:r>
                    </a:p>
                  </a:txBody>
                  <a:tcPr/>
                </a:tc>
                <a:tc>
                  <a:txBody>
                    <a:bodyPr/>
                    <a:lstStyle/>
                    <a:p>
                      <a:r>
                        <a:rPr lang="en-US" dirty="0"/>
                        <a:t>Provable</a:t>
                      </a:r>
                      <a:r>
                        <a:rPr lang="en-US" baseline="0" dirty="0"/>
                        <a:t> Refactor</a:t>
                      </a:r>
                      <a:endParaRPr lang="en-US" dirty="0"/>
                    </a:p>
                  </a:txBody>
                  <a:tcPr/>
                </a:tc>
                <a:extLst>
                  <a:ext uri="{0D108BD9-81ED-4DB2-BD59-A6C34878D82A}">
                    <a16:rowId xmlns:a16="http://schemas.microsoft.com/office/drawing/2014/main" val="10004"/>
                  </a:ext>
                </a:extLst>
              </a:tr>
              <a:tr h="392962">
                <a:tc>
                  <a:txBody>
                    <a:bodyPr/>
                    <a:lstStyle/>
                    <a:p>
                      <a:r>
                        <a:rPr lang="en-US" dirty="0"/>
                        <a:t>! r</a:t>
                      </a:r>
                    </a:p>
                  </a:txBody>
                  <a:tcPr>
                    <a:solidFill>
                      <a:schemeClr val="accent2">
                        <a:lumMod val="60000"/>
                        <a:lumOff val="40000"/>
                      </a:schemeClr>
                    </a:solidFill>
                  </a:tcPr>
                </a:tc>
                <a:tc>
                  <a:txBody>
                    <a:bodyPr/>
                    <a:lstStyle/>
                    <a:p>
                      <a:r>
                        <a:rPr lang="en-US" dirty="0"/>
                        <a:t>Refactoring</a:t>
                      </a:r>
                    </a:p>
                  </a:txBody>
                  <a:tcPr>
                    <a:solidFill>
                      <a:schemeClr val="accent2">
                        <a:lumMod val="60000"/>
                        <a:lumOff val="4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40869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2AA9F3C-0913-654B-82E8-7E7C7701442E}"/>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053513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F4D388ED-00BE-0749-B281-5CF63AB91EE0}"/>
              </a:ext>
            </a:extLst>
          </p:cNvPr>
          <p:cNvSpPr/>
          <p:nvPr/>
        </p:nvSpPr>
        <p:spPr>
          <a:xfrm>
            <a:off x="1051" y="5124"/>
            <a:ext cx="9144000" cy="5143500"/>
          </a:xfrm>
          <a:custGeom>
            <a:avLst/>
            <a:gdLst>
              <a:gd name="connsiteX0" fmla="*/ 940241 w 9144000"/>
              <a:gd name="connsiteY0" fmla="*/ 124926 h 5143500"/>
              <a:gd name="connsiteX1" fmla="*/ 940241 w 9144000"/>
              <a:gd name="connsiteY1" fmla="*/ 4933950 h 5143500"/>
              <a:gd name="connsiteX2" fmla="*/ 1096377 w 9144000"/>
              <a:gd name="connsiteY2" fmla="*/ 4933950 h 5143500"/>
              <a:gd name="connsiteX3" fmla="*/ 1096377 w 9144000"/>
              <a:gd name="connsiteY3" fmla="*/ 124926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 name="connsiteX0" fmla="*/ 940241 w 9144000"/>
              <a:gd name="connsiteY0" fmla="*/ 124926 h 5143500"/>
              <a:gd name="connsiteX1" fmla="*/ 839342 w 9144000"/>
              <a:gd name="connsiteY1" fmla="*/ 4933950 h 5143500"/>
              <a:gd name="connsiteX2" fmla="*/ 1096377 w 9144000"/>
              <a:gd name="connsiteY2" fmla="*/ 4933950 h 5143500"/>
              <a:gd name="connsiteX3" fmla="*/ 1096377 w 9144000"/>
              <a:gd name="connsiteY3" fmla="*/ 124926 h 5143500"/>
              <a:gd name="connsiteX4" fmla="*/ 940241 w 9144000"/>
              <a:gd name="connsiteY4" fmla="*/ 124926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14117 w 9144000"/>
              <a:gd name="connsiteY0" fmla="*/ 137538 h 5143500"/>
              <a:gd name="connsiteX1" fmla="*/ 839342 w 9144000"/>
              <a:gd name="connsiteY1" fmla="*/ 4933950 h 5143500"/>
              <a:gd name="connsiteX2" fmla="*/ 1096377 w 9144000"/>
              <a:gd name="connsiteY2" fmla="*/ 4933950 h 5143500"/>
              <a:gd name="connsiteX3" fmla="*/ 1096377 w 9144000"/>
              <a:gd name="connsiteY3" fmla="*/ 124926 h 5143500"/>
              <a:gd name="connsiteX4" fmla="*/ 814117 w 9144000"/>
              <a:gd name="connsiteY4" fmla="*/ 137538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33035 w 9144000"/>
              <a:gd name="connsiteY0" fmla="*/ 143844 h 5143500"/>
              <a:gd name="connsiteX1" fmla="*/ 839342 w 9144000"/>
              <a:gd name="connsiteY1" fmla="*/ 4933950 h 5143500"/>
              <a:gd name="connsiteX2" fmla="*/ 1096377 w 9144000"/>
              <a:gd name="connsiteY2" fmla="*/ 4933950 h 5143500"/>
              <a:gd name="connsiteX3" fmla="*/ 1096377 w 9144000"/>
              <a:gd name="connsiteY3" fmla="*/ 124926 h 5143500"/>
              <a:gd name="connsiteX4" fmla="*/ 833035 w 9144000"/>
              <a:gd name="connsiteY4" fmla="*/ 143844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26729 w 9144000"/>
              <a:gd name="connsiteY0" fmla="*/ 131232 h 5143500"/>
              <a:gd name="connsiteX1" fmla="*/ 839342 w 9144000"/>
              <a:gd name="connsiteY1" fmla="*/ 4933950 h 5143500"/>
              <a:gd name="connsiteX2" fmla="*/ 1096377 w 9144000"/>
              <a:gd name="connsiteY2" fmla="*/ 4933950 h 5143500"/>
              <a:gd name="connsiteX3" fmla="*/ 1096377 w 9144000"/>
              <a:gd name="connsiteY3" fmla="*/ 124926 h 5143500"/>
              <a:gd name="connsiteX4" fmla="*/ 826729 w 9144000"/>
              <a:gd name="connsiteY4" fmla="*/ 131232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5143500">
                <a:moveTo>
                  <a:pt x="826729" y="131232"/>
                </a:moveTo>
                <a:cubicBezTo>
                  <a:pt x="828831" y="1727934"/>
                  <a:pt x="837240" y="3337248"/>
                  <a:pt x="839342" y="4933950"/>
                </a:cubicBezTo>
                <a:lnTo>
                  <a:pt x="1096377" y="4933950"/>
                </a:lnTo>
                <a:lnTo>
                  <a:pt x="1096377" y="124926"/>
                </a:lnTo>
                <a:lnTo>
                  <a:pt x="826729" y="131232"/>
                </a:lnTo>
                <a:close/>
                <a:moveTo>
                  <a:pt x="0" y="0"/>
                </a:moveTo>
                <a:lnTo>
                  <a:pt x="9144000" y="0"/>
                </a:lnTo>
                <a:lnTo>
                  <a:pt x="9144000" y="5143500"/>
                </a:lnTo>
                <a:lnTo>
                  <a:pt x="0" y="5143500"/>
                </a:lnTo>
                <a:lnTo>
                  <a:pt x="0" y="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B53A4644-5E13-3C51-F506-A439BAB821F0}"/>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95061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22A77839-5ED8-5046-975A-11B46E724ADE}"/>
              </a:ext>
            </a:extLst>
          </p:cNvPr>
          <p:cNvSpPr/>
          <p:nvPr/>
        </p:nvSpPr>
        <p:spPr>
          <a:xfrm>
            <a:off x="0" y="0"/>
            <a:ext cx="9144000" cy="5143500"/>
          </a:xfrm>
          <a:custGeom>
            <a:avLst/>
            <a:gdLst>
              <a:gd name="connsiteX0" fmla="*/ 940241 w 9144000"/>
              <a:gd name="connsiteY0" fmla="*/ 285750 h 5143500"/>
              <a:gd name="connsiteX1" fmla="*/ 940241 w 9144000"/>
              <a:gd name="connsiteY1" fmla="*/ 4933950 h 5143500"/>
              <a:gd name="connsiteX2" fmla="*/ 1096377 w 9144000"/>
              <a:gd name="connsiteY2" fmla="*/ 4933950 h 5143500"/>
              <a:gd name="connsiteX3" fmla="*/ 1096377 w 9144000"/>
              <a:gd name="connsiteY3" fmla="*/ 285750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 name="connsiteX0" fmla="*/ 839342 w 9144000"/>
              <a:gd name="connsiteY0" fmla="*/ 292057 h 5143500"/>
              <a:gd name="connsiteX1" fmla="*/ 940241 w 9144000"/>
              <a:gd name="connsiteY1" fmla="*/ 4933950 h 5143500"/>
              <a:gd name="connsiteX2" fmla="*/ 1096377 w 9144000"/>
              <a:gd name="connsiteY2" fmla="*/ 4933950 h 5143500"/>
              <a:gd name="connsiteX3" fmla="*/ 1096377 w 9144000"/>
              <a:gd name="connsiteY3" fmla="*/ 285750 h 5143500"/>
              <a:gd name="connsiteX4" fmla="*/ 839342 w 9144000"/>
              <a:gd name="connsiteY4" fmla="*/ 292057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39342 w 9144000"/>
              <a:gd name="connsiteY0" fmla="*/ 292057 h 5143500"/>
              <a:gd name="connsiteX1" fmla="*/ 833036 w 9144000"/>
              <a:gd name="connsiteY1" fmla="*/ 4927643 h 5143500"/>
              <a:gd name="connsiteX2" fmla="*/ 1096377 w 9144000"/>
              <a:gd name="connsiteY2" fmla="*/ 4933950 h 5143500"/>
              <a:gd name="connsiteX3" fmla="*/ 1096377 w 9144000"/>
              <a:gd name="connsiteY3" fmla="*/ 285750 h 5143500"/>
              <a:gd name="connsiteX4" fmla="*/ 839342 w 9144000"/>
              <a:gd name="connsiteY4" fmla="*/ 292057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39342 w 9144000"/>
              <a:gd name="connsiteY0" fmla="*/ 292057 h 5143500"/>
              <a:gd name="connsiteX1" fmla="*/ 858260 w 9144000"/>
              <a:gd name="connsiteY1" fmla="*/ 4927643 h 5143500"/>
              <a:gd name="connsiteX2" fmla="*/ 1096377 w 9144000"/>
              <a:gd name="connsiteY2" fmla="*/ 4933950 h 5143500"/>
              <a:gd name="connsiteX3" fmla="*/ 1096377 w 9144000"/>
              <a:gd name="connsiteY3" fmla="*/ 285750 h 5143500"/>
              <a:gd name="connsiteX4" fmla="*/ 839342 w 9144000"/>
              <a:gd name="connsiteY4" fmla="*/ 292057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39342 w 9144000"/>
              <a:gd name="connsiteY0" fmla="*/ 292057 h 5143500"/>
              <a:gd name="connsiteX1" fmla="*/ 839342 w 9144000"/>
              <a:gd name="connsiteY1" fmla="*/ 4933949 h 5143500"/>
              <a:gd name="connsiteX2" fmla="*/ 1096377 w 9144000"/>
              <a:gd name="connsiteY2" fmla="*/ 4933950 h 5143500"/>
              <a:gd name="connsiteX3" fmla="*/ 1096377 w 9144000"/>
              <a:gd name="connsiteY3" fmla="*/ 285750 h 5143500"/>
              <a:gd name="connsiteX4" fmla="*/ 839342 w 9144000"/>
              <a:gd name="connsiteY4" fmla="*/ 292057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5143500">
                <a:moveTo>
                  <a:pt x="839342" y="292057"/>
                </a:moveTo>
                <a:lnTo>
                  <a:pt x="839342" y="4933949"/>
                </a:lnTo>
                <a:lnTo>
                  <a:pt x="1096377" y="4933950"/>
                </a:lnTo>
                <a:lnTo>
                  <a:pt x="1096377" y="285750"/>
                </a:lnTo>
                <a:cubicBezTo>
                  <a:pt x="1044332" y="285750"/>
                  <a:pt x="891387" y="292057"/>
                  <a:pt x="839342" y="292057"/>
                </a:cubicBezTo>
                <a:close/>
                <a:moveTo>
                  <a:pt x="0" y="0"/>
                </a:moveTo>
                <a:lnTo>
                  <a:pt x="9144000" y="0"/>
                </a:lnTo>
                <a:lnTo>
                  <a:pt x="9144000" y="5143500"/>
                </a:lnTo>
                <a:lnTo>
                  <a:pt x="0" y="5143500"/>
                </a:lnTo>
                <a:lnTo>
                  <a:pt x="0" y="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135A0055-AC99-6A09-EC70-080BC30926A3}"/>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339759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36736E26-042E-0945-BB5E-A3E70178F6A7}"/>
              </a:ext>
            </a:extLst>
          </p:cNvPr>
          <p:cNvSpPr/>
          <p:nvPr/>
        </p:nvSpPr>
        <p:spPr>
          <a:xfrm>
            <a:off x="0" y="-1"/>
            <a:ext cx="9144000" cy="5143500"/>
          </a:xfrm>
          <a:custGeom>
            <a:avLst/>
            <a:gdLst>
              <a:gd name="connsiteX0" fmla="*/ 940241 w 9144000"/>
              <a:gd name="connsiteY0" fmla="*/ 124926 h 5143500"/>
              <a:gd name="connsiteX1" fmla="*/ 940241 w 9144000"/>
              <a:gd name="connsiteY1" fmla="*/ 285749 h 5143500"/>
              <a:gd name="connsiteX2" fmla="*/ 1096377 w 9144000"/>
              <a:gd name="connsiteY2" fmla="*/ 285749 h 5143500"/>
              <a:gd name="connsiteX3" fmla="*/ 1096377 w 9144000"/>
              <a:gd name="connsiteY3" fmla="*/ 124926 h 5143500"/>
              <a:gd name="connsiteX4" fmla="*/ 0 w 9144000"/>
              <a:gd name="connsiteY4" fmla="*/ 0 h 5143500"/>
              <a:gd name="connsiteX5" fmla="*/ 9144000 w 9144000"/>
              <a:gd name="connsiteY5" fmla="*/ 0 h 5143500"/>
              <a:gd name="connsiteX6" fmla="*/ 9144000 w 9144000"/>
              <a:gd name="connsiteY6" fmla="*/ 5143500 h 5143500"/>
              <a:gd name="connsiteX7" fmla="*/ 0 w 9144000"/>
              <a:gd name="connsiteY7" fmla="*/ 5143500 h 5143500"/>
              <a:gd name="connsiteX0" fmla="*/ 940241 w 9144000"/>
              <a:gd name="connsiteY0" fmla="*/ 124926 h 5143500"/>
              <a:gd name="connsiteX1" fmla="*/ 845648 w 9144000"/>
              <a:gd name="connsiteY1" fmla="*/ 304668 h 5143500"/>
              <a:gd name="connsiteX2" fmla="*/ 1096377 w 9144000"/>
              <a:gd name="connsiteY2" fmla="*/ 285749 h 5143500"/>
              <a:gd name="connsiteX3" fmla="*/ 1096377 w 9144000"/>
              <a:gd name="connsiteY3" fmla="*/ 124926 h 5143500"/>
              <a:gd name="connsiteX4" fmla="*/ 940241 w 9144000"/>
              <a:gd name="connsiteY4" fmla="*/ 124926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58260 w 9144000"/>
              <a:gd name="connsiteY0" fmla="*/ 124926 h 5143500"/>
              <a:gd name="connsiteX1" fmla="*/ 845648 w 9144000"/>
              <a:gd name="connsiteY1" fmla="*/ 304668 h 5143500"/>
              <a:gd name="connsiteX2" fmla="*/ 1096377 w 9144000"/>
              <a:gd name="connsiteY2" fmla="*/ 285749 h 5143500"/>
              <a:gd name="connsiteX3" fmla="*/ 1096377 w 9144000"/>
              <a:gd name="connsiteY3" fmla="*/ 124926 h 5143500"/>
              <a:gd name="connsiteX4" fmla="*/ 858260 w 9144000"/>
              <a:gd name="connsiteY4" fmla="*/ 124926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 name="connsiteX0" fmla="*/ 858260 w 9144000"/>
              <a:gd name="connsiteY0" fmla="*/ 124926 h 5143500"/>
              <a:gd name="connsiteX1" fmla="*/ 845648 w 9144000"/>
              <a:gd name="connsiteY1" fmla="*/ 285749 h 5143500"/>
              <a:gd name="connsiteX2" fmla="*/ 1096377 w 9144000"/>
              <a:gd name="connsiteY2" fmla="*/ 285749 h 5143500"/>
              <a:gd name="connsiteX3" fmla="*/ 1096377 w 9144000"/>
              <a:gd name="connsiteY3" fmla="*/ 124926 h 5143500"/>
              <a:gd name="connsiteX4" fmla="*/ 858260 w 9144000"/>
              <a:gd name="connsiteY4" fmla="*/ 124926 h 5143500"/>
              <a:gd name="connsiteX5" fmla="*/ 0 w 9144000"/>
              <a:gd name="connsiteY5" fmla="*/ 0 h 5143500"/>
              <a:gd name="connsiteX6" fmla="*/ 9144000 w 9144000"/>
              <a:gd name="connsiteY6" fmla="*/ 0 h 5143500"/>
              <a:gd name="connsiteX7" fmla="*/ 9144000 w 9144000"/>
              <a:gd name="connsiteY7" fmla="*/ 5143500 h 5143500"/>
              <a:gd name="connsiteX8" fmla="*/ 0 w 9144000"/>
              <a:gd name="connsiteY8" fmla="*/ 5143500 h 5143500"/>
              <a:gd name="connsiteX9" fmla="*/ 0 w 9144000"/>
              <a:gd name="connsiteY9" fmla="*/ 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44000" h="5143500">
                <a:moveTo>
                  <a:pt x="858260" y="124926"/>
                </a:moveTo>
                <a:lnTo>
                  <a:pt x="845648" y="285749"/>
                </a:lnTo>
                <a:lnTo>
                  <a:pt x="1096377" y="285749"/>
                </a:lnTo>
                <a:lnTo>
                  <a:pt x="1096377" y="124926"/>
                </a:lnTo>
                <a:lnTo>
                  <a:pt x="858260" y="124926"/>
                </a:lnTo>
                <a:close/>
                <a:moveTo>
                  <a:pt x="0" y="0"/>
                </a:moveTo>
                <a:lnTo>
                  <a:pt x="9144000" y="0"/>
                </a:lnTo>
                <a:lnTo>
                  <a:pt x="9144000" y="5143500"/>
                </a:lnTo>
                <a:lnTo>
                  <a:pt x="0" y="5143500"/>
                </a:lnTo>
                <a:lnTo>
                  <a:pt x="0" y="0"/>
                </a:lnTo>
                <a:close/>
              </a:path>
            </a:pathLst>
          </a:custGeom>
          <a:solidFill>
            <a:srgbClr val="000000">
              <a:alpha val="5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9802BAE0-A8CB-DE25-0982-82E84E9D359F}"/>
              </a:ext>
            </a:extLst>
          </p:cNvPr>
          <p:cNvSpPr/>
          <p:nvPr/>
        </p:nvSpPr>
        <p:spPr>
          <a:xfrm>
            <a:off x="152400" y="124926"/>
            <a:ext cx="7924800" cy="4893647"/>
          </a:xfrm>
          <a:prstGeom prst="rect">
            <a:avLst/>
          </a:prstGeom>
        </p:spPr>
        <p:txBody>
          <a:bodyPr wrap="square">
            <a:spAutoFit/>
          </a:bodyPr>
          <a:lstStyle/>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7eb8bac</a:t>
            </a:r>
            <a:r>
              <a:rPr lang="en-US" sz="800" dirty="0">
                <a:solidFill>
                  <a:srgbClr val="000000"/>
                </a:solidFill>
                <a:latin typeface="Menlo" panose="020B0609030804020204" pitchFamily="49" charset="0"/>
              </a:rPr>
              <a:t> !</a:t>
            </a:r>
            <a:r>
              <a:rPr lang="en-US" sz="800" dirty="0">
                <a:solidFill>
                  <a:srgbClr val="9FA01C"/>
                </a:solidFill>
                <a:latin typeface="Menlo" panose="020B0609030804020204" pitchFamily="49" charset="0"/>
              </a:rPr>
              <a:t> </a:t>
            </a:r>
            <a:r>
              <a:rPr lang="en-US" sz="800" dirty="0">
                <a:solidFill>
                  <a:srgbClr val="000000"/>
                </a:solidFill>
                <a:latin typeface="Menlo" panose="020B0609030804020204" pitchFamily="49" charset="0"/>
              </a:rPr>
              <a:t>F Conjured items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9FA01C"/>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102edc6</a:t>
            </a:r>
            <a:r>
              <a:rPr lang="en-US" sz="800" dirty="0">
                <a:solidFill>
                  <a:srgbClr val="000000"/>
                </a:solidFill>
                <a:latin typeface="Menlo" panose="020B0609030804020204" pitchFamily="49" charset="0"/>
              </a:rPr>
              <a:t> . r public static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b70fffc</a:t>
            </a:r>
            <a:r>
              <a:rPr lang="en-US" sz="800" dirty="0">
                <a:solidFill>
                  <a:srgbClr val="000000"/>
                </a:solidFill>
                <a:latin typeface="Menlo" panose="020B0609030804020204" pitchFamily="49" charset="0"/>
              </a:rPr>
              <a:t> . r   Inline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7a4d940</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8b70b9c</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70a73ac</a:t>
            </a:r>
            <a:r>
              <a:rPr lang="en-US" sz="800" dirty="0">
                <a:solidFill>
                  <a:srgbClr val="000000"/>
                </a:solidFill>
                <a:latin typeface="Menlo" panose="020B0609030804020204" pitchFamily="49" charset="0"/>
              </a:rPr>
              <a:t> . r looped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64e736c</a:t>
            </a:r>
            <a:r>
              <a:rPr lang="en-US" sz="800" dirty="0">
                <a:solidFill>
                  <a:srgbClr val="000000"/>
                </a:solidFill>
                <a:latin typeface="Menlo" panose="020B0609030804020204" pitchFamily="49" charset="0"/>
              </a:rPr>
              <a:t> . r looping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7659cc8</a:t>
            </a:r>
            <a:r>
              <a:rPr lang="en-US" sz="800" dirty="0">
                <a:solidFill>
                  <a:srgbClr val="000000"/>
                </a:solidFill>
                <a:latin typeface="Menlo" panose="020B0609030804020204" pitchFamily="49" charset="0"/>
              </a:rPr>
              <a:t> . r to many of 1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e68d810</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2f43d6c</a:t>
            </a:r>
            <a:r>
              <a:rPr lang="en-US" sz="800" dirty="0">
                <a:solidFill>
                  <a:srgbClr val="000000"/>
                </a:solidFill>
                <a:latin typeface="Menlo" panose="020B0609030804020204" pitchFamily="49" charset="0"/>
              </a:rPr>
              <a:t> . r implementing item updater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b42cbcf</a:t>
            </a:r>
            <a:r>
              <a:rPr lang="en-US" sz="800" dirty="0">
                <a:solidFill>
                  <a:srgbClr val="000000"/>
                </a:solidFill>
                <a:latin typeface="Menlo" panose="020B0609030804020204" pitchFamily="49" charset="0"/>
              </a:rPr>
              <a:t> . r added item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f9a9ffa</a:t>
            </a:r>
            <a:r>
              <a:rPr lang="en-US" sz="800" dirty="0">
                <a:solidFill>
                  <a:srgbClr val="000000"/>
                </a:solidFill>
                <a:latin typeface="Menlo" panose="020B0609030804020204" pitchFamily="49" charset="0"/>
              </a:rPr>
              <a:t> . r interface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89a406a</a:t>
            </a:r>
            <a:r>
              <a:rPr lang="en-US" sz="800" dirty="0">
                <a:solidFill>
                  <a:srgbClr val="000000"/>
                </a:solidFill>
                <a:latin typeface="Menlo" panose="020B0609030804020204" pitchFamily="49" charset="0"/>
              </a:rPr>
              <a:t> . r public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342e2c1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c271979</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58ef751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09a5ce0</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721a412</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60418e8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08917e4</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7eb3018</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a1c5b36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96ad3f1</a:t>
            </a:r>
            <a:r>
              <a:rPr lang="en-US" sz="800" dirty="0">
                <a:solidFill>
                  <a:srgbClr val="000000"/>
                </a:solidFill>
                <a:latin typeface="Menlo" panose="020B0609030804020204" pitchFamily="49" charset="0"/>
              </a:rPr>
              <a:t> . r   Rename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30244ee</a:t>
            </a:r>
            <a:r>
              <a:rPr lang="en-US" sz="800" dirty="0">
                <a:solidFill>
                  <a:srgbClr val="000000"/>
                </a:solidFill>
                <a:latin typeface="Menlo" panose="020B0609030804020204" pitchFamily="49" charset="0"/>
              </a:rPr>
              <a:t> . r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5335fa6</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9f4ad5c</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a:t>
            </a:r>
            <a:r>
              <a:rPr lang="en-US" sz="800" dirty="0">
                <a:solidFill>
                  <a:srgbClr val="000000"/>
                </a:solidFill>
                <a:latin typeface="Menlo" panose="020B0609030804020204" pitchFamily="49" charset="0"/>
              </a:rPr>
              <a:t>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400BD9"/>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37c416c</a:t>
            </a:r>
            <a:r>
              <a:rPr lang="en-US" sz="800" dirty="0">
                <a:solidFill>
                  <a:srgbClr val="000000"/>
                </a:solidFill>
                <a:latin typeface="Menlo" panose="020B0609030804020204" pitchFamily="49" charset="0"/>
              </a:rPr>
              <a:t> . r added dead code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58f7f97</a:t>
            </a:r>
            <a:r>
              <a:rPr lang="en-US" sz="800" dirty="0">
                <a:solidFill>
                  <a:srgbClr val="000000"/>
                </a:solidFill>
                <a:latin typeface="Menlo" panose="020B0609030804020204" pitchFamily="49" charset="0"/>
              </a:rPr>
              <a:t> . r </a:t>
            </a:r>
            <a:r>
              <a:rPr lang="en-US" sz="800" dirty="0" err="1">
                <a:solidFill>
                  <a:srgbClr val="000000"/>
                </a:solidFill>
                <a:latin typeface="Menlo" panose="020B0609030804020204" pitchFamily="49" charset="0"/>
              </a:rPr>
              <a:t>seperated</a:t>
            </a:r>
            <a:r>
              <a:rPr lang="en-US" sz="800" dirty="0">
                <a:solidFill>
                  <a:srgbClr val="000000"/>
                </a:solidFill>
                <a:latin typeface="Menlo" panose="020B0609030804020204" pitchFamily="49" charset="0"/>
              </a:rPr>
              <a:t> class </a:t>
            </a:r>
            <a:r>
              <a:rPr lang="en-US" sz="800" dirty="0">
                <a:solidFill>
                  <a:srgbClr val="2FB41D"/>
                </a:solidFill>
                <a:latin typeface="Menlo" panose="020B0609030804020204" pitchFamily="49" charset="0"/>
              </a:rPr>
              <a:t>(20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6d8f385</a:t>
            </a:r>
            <a:r>
              <a:rPr lang="en-US" sz="800" dirty="0">
                <a:solidFill>
                  <a:srgbClr val="000000"/>
                </a:solidFill>
                <a:latin typeface="Menlo" panose="020B0609030804020204" pitchFamily="49" charset="0"/>
              </a:rPr>
              <a:t> . r aged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ca0c832</a:t>
            </a:r>
            <a:r>
              <a:rPr lang="en-US" sz="800" dirty="0">
                <a:solidFill>
                  <a:srgbClr val="000000"/>
                </a:solidFill>
                <a:latin typeface="Menlo" panose="020B0609030804020204" pitchFamily="49" charset="0"/>
              </a:rPr>
              <a:t> . r   Extract Variable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f466a84</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64c2738</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2501cd3</a:t>
            </a:r>
            <a:r>
              <a:rPr lang="en-US" sz="800" dirty="0">
                <a:solidFill>
                  <a:srgbClr val="000000"/>
                </a:solidFill>
                <a:latin typeface="Menlo" panose="020B0609030804020204" pitchFamily="49" charset="0"/>
              </a:rPr>
              <a:t> . r extract superclass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c76b23f</a:t>
            </a:r>
            <a:r>
              <a:rPr lang="en-US" sz="800" dirty="0">
                <a:solidFill>
                  <a:srgbClr val="000000"/>
                </a:solidFill>
                <a:latin typeface="Menlo" panose="020B0609030804020204" pitchFamily="49" charset="0"/>
              </a:rPr>
              <a:t> . r extracted Brie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7165da3</a:t>
            </a:r>
            <a:r>
              <a:rPr lang="en-US" sz="800" dirty="0">
                <a:solidFill>
                  <a:srgbClr val="000000"/>
                </a:solidFill>
                <a:latin typeface="Menlo" panose="020B0609030804020204" pitchFamily="49" charset="0"/>
              </a:rPr>
              <a:t> . r   Delete Clutter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09b4675</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11fcb91</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latin typeface="Menlo" panose="020B0609030804020204" pitchFamily="49" charset="0"/>
            </a:endParaRPr>
          </a:p>
          <a:p>
            <a:r>
              <a:rPr lang="en-US" sz="800" dirty="0">
                <a:solidFill>
                  <a:srgbClr val="000000"/>
                </a:solidFill>
                <a:latin typeface="Menlo" panose="020B0609030804020204" pitchFamily="49" charset="0"/>
              </a:rPr>
              <a:t>* </a:t>
            </a:r>
            <a:r>
              <a:rPr lang="en-US" sz="800" dirty="0">
                <a:solidFill>
                  <a:srgbClr val="B42419"/>
                </a:solidFill>
                <a:latin typeface="Menlo" panose="020B0609030804020204" pitchFamily="49" charset="0"/>
              </a:rPr>
              <a:t>c1def3d</a:t>
            </a:r>
            <a:r>
              <a:rPr lang="en-US" sz="800" dirty="0">
                <a:solidFill>
                  <a:srgbClr val="000000"/>
                </a:solidFill>
                <a:latin typeface="Menlo" panose="020B0609030804020204" pitchFamily="49" charset="0"/>
              </a:rPr>
              <a:t> . r   Extract Method </a:t>
            </a:r>
            <a:r>
              <a:rPr lang="en-US" sz="800" dirty="0">
                <a:solidFill>
                  <a:srgbClr val="2FB41D"/>
                </a:solidFill>
                <a:latin typeface="Menlo" panose="020B0609030804020204" pitchFamily="49" charset="0"/>
              </a:rPr>
              <a:t>(21 hours ago) </a:t>
            </a:r>
            <a:r>
              <a:rPr lang="en-US" sz="800" b="1" dirty="0">
                <a:solidFill>
                  <a:srgbClr val="400BD9"/>
                </a:solidFill>
                <a:latin typeface="Menlo" panose="020B0609030804020204" pitchFamily="49" charset="0"/>
              </a:rPr>
              <a:t>&lt;Llewellyn Falco&gt;</a:t>
            </a:r>
            <a:endParaRPr lang="en-US" sz="8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26445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social media post&#10;&#10;Description automatically generated">
            <a:extLst>
              <a:ext uri="{FF2B5EF4-FFF2-40B4-BE49-F238E27FC236}">
                <a16:creationId xmlns:a16="http://schemas.microsoft.com/office/drawing/2014/main" id="{C2EF9FB6-B7DC-2142-A103-05B6BB4A85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401" y="0"/>
            <a:ext cx="5333197" cy="5143500"/>
          </a:xfrm>
          <a:prstGeom prst="rect">
            <a:avLst/>
          </a:prstGeom>
        </p:spPr>
      </p:pic>
    </p:spTree>
    <p:extLst>
      <p:ext uri="{BB962C8B-B14F-4D97-AF65-F5344CB8AC3E}">
        <p14:creationId xmlns:p14="http://schemas.microsoft.com/office/powerpoint/2010/main" val="436690517"/>
      </p:ext>
    </p:extLst>
  </p:cSld>
  <p:clrMapOvr>
    <a:masterClrMapping/>
  </p:clrMapOvr>
</p:sld>
</file>

<file path=ppt/theme/theme1.xml><?xml version="1.0" encoding="utf-8"?>
<a:theme xmlns:a="http://schemas.openxmlformats.org/drawingml/2006/main" name="Q1_Kickoff-PPT-Templat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Q1_Kickoff-PPT-Template-2</Template>
  <TotalTime>1548</TotalTime>
  <Words>2652</Words>
  <Application>Microsoft Macintosh PowerPoint</Application>
  <PresentationFormat>On-screen Show (16:9)</PresentationFormat>
  <Paragraphs>259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Menlo</vt:lpstr>
      <vt:lpstr>Q1_Kickoff-PPT-Template-2</vt:lpstr>
      <vt:lpstr>Arlo Git Notation github.com/RefactoringCombos/ArlosCommitNotation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Resources</vt:lpstr>
      <vt:lpstr>Thank YOU (please connect via LinkedIn and Twitter) </vt:lpstr>
    </vt:vector>
  </TitlesOfParts>
  <Manager/>
  <Company>Spun Labs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Llewellyn Falco</dc:creator>
  <cp:keywords/>
  <dc:description/>
  <cp:lastModifiedBy>Llewellyn Falco</cp:lastModifiedBy>
  <cp:revision>97</cp:revision>
  <dcterms:created xsi:type="dcterms:W3CDTF">2016-01-26T00:10:02Z</dcterms:created>
  <dcterms:modified xsi:type="dcterms:W3CDTF">2023-08-18T18:09:37Z</dcterms:modified>
  <cp:category/>
</cp:coreProperties>
</file>