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5" r:id="rId2"/>
    <p:sldId id="325" r:id="rId3"/>
    <p:sldId id="307" r:id="rId4"/>
    <p:sldId id="316" r:id="rId5"/>
    <p:sldId id="321" r:id="rId6"/>
    <p:sldId id="322" r:id="rId7"/>
    <p:sldId id="323" r:id="rId8"/>
    <p:sldId id="324" r:id="rId9"/>
    <p:sldId id="317" r:id="rId10"/>
    <p:sldId id="28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020"/>
    <a:srgbClr val="3F3F3F"/>
    <a:srgbClr val="10253A"/>
    <a:srgbClr val="0F54A1"/>
    <a:srgbClr val="146BCD"/>
    <a:srgbClr val="CF00C2"/>
    <a:srgbClr val="AB57FF"/>
    <a:srgbClr val="9933FF"/>
    <a:srgbClr val="6633FF"/>
    <a:srgbClr val="FB00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84" autoAdjust="0"/>
    <p:restoredTop sz="93605"/>
  </p:normalViewPr>
  <p:slideViewPr>
    <p:cSldViewPr>
      <p:cViewPr varScale="1">
        <p:scale>
          <a:sx n="160" d="100"/>
          <a:sy n="160" d="100"/>
        </p:scale>
        <p:origin x="1088" y="168"/>
      </p:cViewPr>
      <p:guideLst>
        <p:guide orient="horz" pos="2160"/>
        <p:guide pos="2880"/>
        <p:guide orient="horz" pos="162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12/3/24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AF69FF-2872-D347-BEBD-3F983EC9ED0B}" type="slidenum">
              <a:rPr lang="en-US" smtClean="0"/>
              <a:t>1</a:t>
            </a:fld>
            <a:endParaRPr lang="en-US"/>
          </a:p>
        </p:txBody>
      </p:sp>
    </p:spTree>
    <p:extLst>
      <p:ext uri="{BB962C8B-B14F-4D97-AF65-F5344CB8AC3E}">
        <p14:creationId xmlns:p14="http://schemas.microsoft.com/office/powerpoint/2010/main" val="362913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AF69FF-2872-D347-BEBD-3F983EC9ED0B}" type="slidenum">
              <a:rPr lang="en-US" smtClean="0"/>
              <a:t>3</a:t>
            </a:fld>
            <a:endParaRPr lang="en-US"/>
          </a:p>
        </p:txBody>
      </p:sp>
    </p:spTree>
    <p:extLst>
      <p:ext uri="{BB962C8B-B14F-4D97-AF65-F5344CB8AC3E}">
        <p14:creationId xmlns:p14="http://schemas.microsoft.com/office/powerpoint/2010/main" val="54702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AF69FF-2872-D347-BEBD-3F983EC9ED0B}" type="slidenum">
              <a:rPr lang="en-US" smtClean="0"/>
              <a:t>4</a:t>
            </a:fld>
            <a:endParaRPr lang="en-US"/>
          </a:p>
        </p:txBody>
      </p:sp>
    </p:spTree>
    <p:extLst>
      <p:ext uri="{BB962C8B-B14F-4D97-AF65-F5344CB8AC3E}">
        <p14:creationId xmlns:p14="http://schemas.microsoft.com/office/powerpoint/2010/main" val="40621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AF69FF-2872-D347-BEBD-3F983EC9ED0B}" type="slidenum">
              <a:rPr lang="en-US" smtClean="0"/>
              <a:t>5</a:t>
            </a:fld>
            <a:endParaRPr lang="en-US"/>
          </a:p>
        </p:txBody>
      </p:sp>
    </p:spTree>
    <p:extLst>
      <p:ext uri="{BB962C8B-B14F-4D97-AF65-F5344CB8AC3E}">
        <p14:creationId xmlns:p14="http://schemas.microsoft.com/office/powerpoint/2010/main" val="135351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AF69FF-2872-D347-BEBD-3F983EC9ED0B}" type="slidenum">
              <a:rPr lang="en-US" smtClean="0"/>
              <a:t>6</a:t>
            </a:fld>
            <a:endParaRPr lang="en-US"/>
          </a:p>
        </p:txBody>
      </p:sp>
    </p:spTree>
    <p:extLst>
      <p:ext uri="{BB962C8B-B14F-4D97-AF65-F5344CB8AC3E}">
        <p14:creationId xmlns:p14="http://schemas.microsoft.com/office/powerpoint/2010/main" val="3368333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AF69FF-2872-D347-BEBD-3F983EC9ED0B}" type="slidenum">
              <a:rPr lang="en-US" smtClean="0"/>
              <a:t>7</a:t>
            </a:fld>
            <a:endParaRPr lang="en-US"/>
          </a:p>
        </p:txBody>
      </p:sp>
    </p:spTree>
    <p:extLst>
      <p:ext uri="{BB962C8B-B14F-4D97-AF65-F5344CB8AC3E}">
        <p14:creationId xmlns:p14="http://schemas.microsoft.com/office/powerpoint/2010/main" val="345139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AF69FF-2872-D347-BEBD-3F983EC9ED0B}" type="slidenum">
              <a:rPr lang="en-US" smtClean="0"/>
              <a:t>8</a:t>
            </a:fld>
            <a:endParaRPr lang="en-US"/>
          </a:p>
        </p:txBody>
      </p:sp>
    </p:spTree>
    <p:extLst>
      <p:ext uri="{BB962C8B-B14F-4D97-AF65-F5344CB8AC3E}">
        <p14:creationId xmlns:p14="http://schemas.microsoft.com/office/powerpoint/2010/main" val="1528952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1AF69FF-2872-D347-BEBD-3F983EC9ED0B}" type="slidenum">
              <a:rPr lang="en-US" smtClean="0"/>
              <a:t>9</a:t>
            </a:fld>
            <a:endParaRPr lang="en-US"/>
          </a:p>
        </p:txBody>
      </p:sp>
    </p:spTree>
    <p:extLst>
      <p:ext uri="{BB962C8B-B14F-4D97-AF65-F5344CB8AC3E}">
        <p14:creationId xmlns:p14="http://schemas.microsoft.com/office/powerpoint/2010/main" val="2855007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84940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12/3/24</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41462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346584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a:solidFill>
                  <a:srgbClr val="D9D9D9"/>
                </a:solidFill>
                <a:latin typeface="Calibri"/>
                <a:cs typeface="Calibri"/>
              </a:rPr>
              <a:t>Insert List Title Here</a:t>
            </a: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2083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369160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a:t>Two columns of content to display? Consider this alternate format to present your key points. Try to keep your on screen descriptions short and to the point, expanding upon them in your word track. Text is 24 pts.</a:t>
            </a:r>
          </a:p>
        </p:txBody>
      </p:sp>
    </p:spTree>
    <p:extLst>
      <p:ext uri="{BB962C8B-B14F-4D97-AF65-F5344CB8AC3E}">
        <p14:creationId xmlns:p14="http://schemas.microsoft.com/office/powerpoint/2010/main" val="410640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101515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 (Gray, 32 </a:t>
            </a:r>
            <a:r>
              <a:rPr lang="en-US" dirty="0" err="1"/>
              <a:t>pt</a:t>
            </a:r>
            <a:r>
              <a:rPr lang="en-US" dirty="0"/>
              <a:t>)</a:t>
            </a:r>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file://localhost/Volumes/art/Corporate/Events/2017/Kickoff/PPT/Awards/back_1.jpg"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4" r:link="rId15">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a:solidFill>
                  <a:srgbClr val="3F3F3F"/>
                </a:solidFill>
              </a:rPr>
              <a:t>@LlewellynFalco</a:t>
            </a: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2" r:id="rId12"/>
  </p:sldLayoutIdLst>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216440" y="1123950"/>
            <a:ext cx="8677411" cy="2895600"/>
            <a:chOff x="156978" y="487848"/>
            <a:chExt cx="15709092" cy="5242030"/>
          </a:xfrm>
        </p:grpSpPr>
        <p:sp>
          <p:nvSpPr>
            <p:cNvPr id="36" name="Rectangle 35"/>
            <p:cNvSpPr/>
            <p:nvPr/>
          </p:nvSpPr>
          <p:spPr>
            <a:xfrm>
              <a:off x="639942" y="4898881"/>
              <a:ext cx="5935876" cy="646331"/>
            </a:xfrm>
            <a:prstGeom prst="rect">
              <a:avLst/>
            </a:prstGeom>
          </p:spPr>
          <p:txBody>
            <a:bodyPr wrap="square">
              <a:spAutoFit/>
            </a:bodyPr>
            <a:lstStyle/>
            <a:p>
              <a:pPr algn="ctr"/>
              <a:r>
                <a:rPr lang="en-US" sz="1200" b="1" dirty="0">
                  <a:solidFill>
                    <a:srgbClr val="A6A6A6"/>
                  </a:solidFill>
                  <a:latin typeface="Courier"/>
                  <a:cs typeface="Courier"/>
                </a:rPr>
                <a:t>DoSomething</a:t>
              </a:r>
            </a:p>
            <a:p>
              <a:pPr algn="ctr"/>
              <a:r>
                <a:rPr lang="en-US" sz="1200" b="1" dirty="0">
                  <a:solidFill>
                    <a:srgbClr val="A6A6A6"/>
                  </a:solidFill>
                  <a:latin typeface="Courier"/>
                  <a:cs typeface="Courier"/>
                </a:rPr>
                <a:t>EvilTo</a:t>
              </a:r>
            </a:p>
            <a:p>
              <a:pPr algn="ctr"/>
              <a:r>
                <a:rPr lang="en-US" sz="1200" b="1" dirty="0">
                  <a:solidFill>
                    <a:srgbClr val="A6A6A6"/>
                  </a:solidFill>
                  <a:latin typeface="Courier"/>
                  <a:cs typeface="Courier"/>
                </a:rPr>
                <a:t>Database()</a:t>
              </a:r>
            </a:p>
          </p:txBody>
        </p:sp>
        <p:sp>
          <p:nvSpPr>
            <p:cNvPr id="37" name="Rectangle 36"/>
            <p:cNvSpPr/>
            <p:nvPr/>
          </p:nvSpPr>
          <p:spPr>
            <a:xfrm>
              <a:off x="156978" y="4898882"/>
              <a:ext cx="2354092" cy="501463"/>
            </a:xfrm>
            <a:prstGeom prst="rect">
              <a:avLst/>
            </a:prstGeom>
          </p:spPr>
          <p:txBody>
            <a:bodyPr wrap="none">
              <a:spAutoFit/>
            </a:bodyPr>
            <a:lstStyle/>
            <a:p>
              <a:pPr algn="ctr"/>
              <a:r>
                <a:rPr lang="en-US" sz="1200" b="1" dirty="0">
                  <a:solidFill>
                    <a:srgbClr val="A6A6A6"/>
                  </a:solidFill>
                  <a:latin typeface="Courier"/>
                  <a:cs typeface="Courier"/>
                </a:rPr>
                <a:t>Applesauce()</a:t>
              </a:r>
            </a:p>
          </p:txBody>
        </p:sp>
        <p:sp>
          <p:nvSpPr>
            <p:cNvPr id="38" name="Rectangle 37"/>
            <p:cNvSpPr/>
            <p:nvPr/>
          </p:nvSpPr>
          <p:spPr>
            <a:xfrm>
              <a:off x="4842282" y="4529549"/>
              <a:ext cx="3055508" cy="1200329"/>
            </a:xfrm>
            <a:prstGeom prst="rect">
              <a:avLst/>
            </a:prstGeom>
          </p:spPr>
          <p:txBody>
            <a:bodyPr wrap="square">
              <a:spAutoFit/>
            </a:bodyPr>
            <a:lstStyle/>
            <a:p>
              <a:pPr algn="ctr"/>
              <a:r>
                <a:rPr lang="en-US" sz="1200" b="1" dirty="0">
                  <a:solidFill>
                    <a:srgbClr val="A6A6A6"/>
                  </a:solidFill>
                  <a:latin typeface="Courier"/>
                  <a:cs typeface="Courier"/>
                </a:rPr>
                <a:t>ParseXml</a:t>
              </a:r>
            </a:p>
            <a:p>
              <a:pPr algn="ctr"/>
              <a:r>
                <a:rPr lang="en-US" sz="1200" b="1" dirty="0">
                  <a:solidFill>
                    <a:srgbClr val="A6A6A6"/>
                  </a:solidFill>
                  <a:latin typeface="Courier"/>
                  <a:cs typeface="Courier"/>
                </a:rPr>
                <a:t>AndStoreFlight</a:t>
              </a:r>
            </a:p>
            <a:p>
              <a:pPr algn="ctr"/>
              <a:r>
                <a:rPr lang="en-US" sz="1200" b="1" dirty="0">
                  <a:solidFill>
                    <a:srgbClr val="A6A6A6"/>
                  </a:solidFill>
                  <a:latin typeface="Courier"/>
                  <a:cs typeface="Courier"/>
                </a:rPr>
                <a:t>ToDatabase</a:t>
              </a:r>
            </a:p>
            <a:p>
              <a:pPr algn="ctr"/>
              <a:r>
                <a:rPr lang="en-US" sz="1200" b="1" dirty="0">
                  <a:solidFill>
                    <a:srgbClr val="A6A6A6"/>
                  </a:solidFill>
                  <a:latin typeface="Courier"/>
                  <a:cs typeface="Courier"/>
                </a:rPr>
                <a:t>AndLocalCache</a:t>
              </a:r>
            </a:p>
            <a:p>
              <a:pPr algn="ctr"/>
              <a:r>
                <a:rPr lang="en-US" sz="1200" b="1" dirty="0">
                  <a:solidFill>
                    <a:srgbClr val="A6A6A6"/>
                  </a:solidFill>
                  <a:latin typeface="Courier"/>
                  <a:cs typeface="Courier"/>
                </a:rPr>
                <a:t>AndStart</a:t>
              </a:r>
            </a:p>
            <a:p>
              <a:pPr algn="ctr"/>
              <a:r>
                <a:rPr lang="en-US" sz="1200" b="1" dirty="0">
                  <a:solidFill>
                    <a:srgbClr val="A6A6A6"/>
                  </a:solidFill>
                  <a:latin typeface="Courier"/>
                  <a:cs typeface="Courier"/>
                </a:rPr>
                <a:t>Processing()</a:t>
              </a:r>
            </a:p>
          </p:txBody>
        </p:sp>
        <p:sp>
          <p:nvSpPr>
            <p:cNvPr id="39" name="Rectangle 38"/>
            <p:cNvSpPr/>
            <p:nvPr/>
          </p:nvSpPr>
          <p:spPr>
            <a:xfrm>
              <a:off x="7041349" y="4898881"/>
              <a:ext cx="4329218" cy="830997"/>
            </a:xfrm>
            <a:prstGeom prst="rect">
              <a:avLst/>
            </a:prstGeom>
          </p:spPr>
          <p:txBody>
            <a:bodyPr wrap="square">
              <a:spAutoFit/>
            </a:bodyPr>
            <a:lstStyle/>
            <a:p>
              <a:pPr algn="ctr"/>
              <a:r>
                <a:rPr lang="en-US" sz="1200" b="1" dirty="0">
                  <a:solidFill>
                    <a:srgbClr val="A6A6A6"/>
                  </a:solidFill>
                  <a:latin typeface="Courier"/>
                  <a:cs typeface="Courier"/>
                </a:rPr>
                <a:t>StoreFlight</a:t>
              </a:r>
            </a:p>
            <a:p>
              <a:pPr algn="ctr"/>
              <a:r>
                <a:rPr lang="en-US" sz="1200" b="1" dirty="0">
                  <a:solidFill>
                    <a:srgbClr val="A6A6A6"/>
                  </a:solidFill>
                  <a:latin typeface="Courier"/>
                  <a:cs typeface="Courier"/>
                </a:rPr>
                <a:t>ToDatabase</a:t>
              </a:r>
            </a:p>
            <a:p>
              <a:pPr algn="ctr"/>
              <a:r>
                <a:rPr lang="en-US" sz="1200" b="1" dirty="0">
                  <a:solidFill>
                    <a:srgbClr val="A6A6A6"/>
                  </a:solidFill>
                  <a:latin typeface="Courier"/>
                  <a:cs typeface="Courier"/>
                </a:rPr>
                <a:t>AndStart</a:t>
              </a:r>
            </a:p>
            <a:p>
              <a:pPr algn="ctr"/>
              <a:r>
                <a:rPr lang="en-US" sz="1200" b="1" dirty="0">
                  <a:solidFill>
                    <a:srgbClr val="A6A6A6"/>
                  </a:solidFill>
                  <a:latin typeface="Courier"/>
                  <a:cs typeface="Courier"/>
                </a:rPr>
                <a:t>Processing()</a:t>
              </a:r>
            </a:p>
          </p:txBody>
        </p:sp>
        <p:sp>
          <p:nvSpPr>
            <p:cNvPr id="40" name="Rectangle 39"/>
            <p:cNvSpPr/>
            <p:nvPr/>
          </p:nvSpPr>
          <p:spPr>
            <a:xfrm>
              <a:off x="9569500" y="4842911"/>
              <a:ext cx="3602134" cy="646331"/>
            </a:xfrm>
            <a:prstGeom prst="rect">
              <a:avLst/>
            </a:prstGeom>
          </p:spPr>
          <p:txBody>
            <a:bodyPr wrap="square">
              <a:spAutoFit/>
            </a:bodyPr>
            <a:lstStyle/>
            <a:p>
              <a:pPr algn="ctr"/>
              <a:r>
                <a:rPr lang="en-US" sz="1200" b="1" dirty="0">
                  <a:solidFill>
                    <a:srgbClr val="A6A6A6"/>
                  </a:solidFill>
                  <a:latin typeface="Courier"/>
                  <a:cs typeface="Courier"/>
                </a:rPr>
                <a:t>Begin</a:t>
              </a:r>
            </a:p>
            <a:p>
              <a:pPr algn="ctr"/>
              <a:r>
                <a:rPr lang="en-US" sz="1200" b="1" dirty="0">
                  <a:solidFill>
                    <a:srgbClr val="A6A6A6"/>
                  </a:solidFill>
                  <a:latin typeface="Courier"/>
                  <a:cs typeface="Courier"/>
                </a:rPr>
                <a:t>Tracking</a:t>
              </a:r>
            </a:p>
            <a:p>
              <a:pPr algn="ctr"/>
              <a:r>
                <a:rPr lang="en-US" sz="1200" b="1" dirty="0">
                  <a:solidFill>
                    <a:srgbClr val="A6A6A6"/>
                  </a:solidFill>
                  <a:latin typeface="Courier"/>
                  <a:cs typeface="Courier"/>
                </a:rPr>
                <a:t>Flight()</a:t>
              </a:r>
            </a:p>
          </p:txBody>
        </p:sp>
        <p:sp>
          <p:nvSpPr>
            <p:cNvPr id="41" name="Chevron 40"/>
            <p:cNvSpPr/>
            <p:nvPr/>
          </p:nvSpPr>
          <p:spPr>
            <a:xfrm>
              <a:off x="10349105" y="1640385"/>
              <a:ext cx="3213532" cy="2920473"/>
            </a:xfrm>
            <a:prstGeom prst="chevron">
              <a:avLst/>
            </a:prstGeom>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2000" dirty="0"/>
                <a:t>         Intent</a:t>
              </a:r>
            </a:p>
          </p:txBody>
        </p:sp>
        <p:sp>
          <p:nvSpPr>
            <p:cNvPr id="42" name="Chevron 41"/>
            <p:cNvSpPr/>
            <p:nvPr/>
          </p:nvSpPr>
          <p:spPr>
            <a:xfrm>
              <a:off x="3120115" y="1640385"/>
              <a:ext cx="3517027" cy="2920473"/>
            </a:xfrm>
            <a:prstGeom prst="chevron">
              <a:avLst/>
            </a:prstGeom>
          </p:spPr>
          <p:style>
            <a:lnRef idx="1">
              <a:schemeClr val="accent2"/>
            </a:lnRef>
            <a:fillRef idx="3">
              <a:schemeClr val="accent2"/>
            </a:fillRef>
            <a:effectRef idx="2">
              <a:schemeClr val="accent2"/>
            </a:effectRef>
            <a:fontRef idx="minor">
              <a:schemeClr val="lt1"/>
            </a:fontRef>
          </p:style>
          <p:txBody>
            <a:bodyPr wrap="none" lIns="0" rIns="0" rtlCol="0" anchor="ctr"/>
            <a:lstStyle/>
            <a:p>
              <a:pPr algn="ctr"/>
              <a:r>
                <a:rPr lang="en-US" sz="2000" dirty="0"/>
                <a:t>         Honest</a:t>
              </a:r>
            </a:p>
          </p:txBody>
        </p:sp>
        <p:sp>
          <p:nvSpPr>
            <p:cNvPr id="43" name="Chevron 42"/>
            <p:cNvSpPr/>
            <p:nvPr/>
          </p:nvSpPr>
          <p:spPr>
            <a:xfrm>
              <a:off x="5302432" y="1640385"/>
              <a:ext cx="4014548" cy="2920473"/>
            </a:xfrm>
            <a:prstGeom prst="chevron">
              <a:avLst/>
            </a:prstGeom>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dirty="0"/>
                <a:t>Honest  &amp; </a:t>
              </a:r>
            </a:p>
            <a:p>
              <a:r>
                <a:rPr lang="en-US" dirty="0"/>
                <a:t>Complete</a:t>
              </a:r>
            </a:p>
          </p:txBody>
        </p:sp>
        <p:sp>
          <p:nvSpPr>
            <p:cNvPr id="44" name="Chevron 43"/>
            <p:cNvSpPr/>
            <p:nvPr/>
          </p:nvSpPr>
          <p:spPr>
            <a:xfrm>
              <a:off x="8022934" y="1640385"/>
              <a:ext cx="3671158" cy="2920473"/>
            </a:xfrm>
            <a:prstGeom prst="chevron">
              <a:avLst/>
            </a:prstGeom>
            <a:gradFill flip="none" rotWithShape="1">
              <a:gsLst>
                <a:gs pos="0">
                  <a:srgbClr val="EDC326"/>
                </a:gs>
                <a:gs pos="100000">
                  <a:srgbClr val="FFDD17"/>
                </a:gs>
              </a:gsLst>
              <a:lin ang="16200000" scaled="0"/>
              <a:tileRect/>
            </a:gradFill>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dirty="0"/>
                <a:t>Does the </a:t>
              </a:r>
            </a:p>
            <a:p>
              <a:r>
                <a:rPr lang="en-US" dirty="0"/>
                <a:t>Right Thing</a:t>
              </a:r>
            </a:p>
            <a:p>
              <a:endParaRPr lang="en-US" dirty="0"/>
            </a:p>
          </p:txBody>
        </p:sp>
        <p:sp>
          <p:nvSpPr>
            <p:cNvPr id="45" name="Chevron 44"/>
            <p:cNvSpPr/>
            <p:nvPr/>
          </p:nvSpPr>
          <p:spPr>
            <a:xfrm>
              <a:off x="12211344" y="1640385"/>
              <a:ext cx="3654726" cy="2920473"/>
            </a:xfrm>
            <a:prstGeom prst="chevron">
              <a:avLst/>
            </a:prstGeom>
            <a:gradFill flip="none" rotWithShape="1">
              <a:gsLst>
                <a:gs pos="0">
                  <a:srgbClr val="29923D"/>
                </a:gs>
                <a:gs pos="100000">
                  <a:srgbClr val="39CC56"/>
                </a:gs>
              </a:gsLst>
              <a:lin ang="16200000" scaled="0"/>
              <a:tileRect/>
            </a:gradFill>
          </p:spPr>
          <p:style>
            <a:lnRef idx="1">
              <a:schemeClr val="accent3"/>
            </a:lnRef>
            <a:fillRef idx="3">
              <a:schemeClr val="accent3"/>
            </a:fillRef>
            <a:effectRef idx="2">
              <a:schemeClr val="accent3"/>
            </a:effectRef>
            <a:fontRef idx="minor">
              <a:schemeClr val="lt1"/>
            </a:fontRef>
          </p:style>
          <p:txBody>
            <a:bodyPr wrap="none" lIns="0" rIns="0" rtlCol="0" anchor="ctr"/>
            <a:lstStyle/>
            <a:p>
              <a:r>
                <a:rPr lang="en-US" sz="1500" dirty="0"/>
                <a:t>Domain </a:t>
              </a:r>
            </a:p>
            <a:p>
              <a:r>
                <a:rPr lang="en-US" sz="1500" dirty="0"/>
                <a:t>Abstraction</a:t>
              </a:r>
            </a:p>
          </p:txBody>
        </p:sp>
        <p:sp>
          <p:nvSpPr>
            <p:cNvPr id="46" name="Rectangle 45"/>
            <p:cNvSpPr/>
            <p:nvPr/>
          </p:nvSpPr>
          <p:spPr>
            <a:xfrm>
              <a:off x="12024296" y="4883201"/>
              <a:ext cx="3692985" cy="646331"/>
            </a:xfrm>
            <a:prstGeom prst="rect">
              <a:avLst/>
            </a:prstGeom>
          </p:spPr>
          <p:txBody>
            <a:bodyPr wrap="square">
              <a:spAutoFit/>
            </a:bodyPr>
            <a:lstStyle/>
            <a:p>
              <a:pPr algn="ctr"/>
              <a:r>
                <a:rPr lang="en-US" sz="1200" b="1" dirty="0">
                  <a:solidFill>
                    <a:schemeClr val="tx1">
                      <a:lumMod val="50000"/>
                      <a:lumOff val="50000"/>
                    </a:schemeClr>
                  </a:solidFill>
                  <a:latin typeface="Courier"/>
                  <a:cs typeface="Courier"/>
                </a:rPr>
                <a:t>Monitoring</a:t>
              </a:r>
            </a:p>
            <a:p>
              <a:pPr algn="ctr"/>
              <a:r>
                <a:rPr lang="en-US" sz="1200" b="1" dirty="0">
                  <a:solidFill>
                    <a:schemeClr val="tx1">
                      <a:lumMod val="50000"/>
                      <a:lumOff val="50000"/>
                    </a:schemeClr>
                  </a:solidFill>
                  <a:latin typeface="Courier"/>
                  <a:cs typeface="Courier"/>
                </a:rPr>
                <a:t>Panel</a:t>
              </a:r>
            </a:p>
            <a:p>
              <a:pPr algn="ctr"/>
              <a:r>
                <a:rPr lang="en-US" sz="1200" b="1" dirty="0">
                  <a:solidFill>
                    <a:srgbClr val="A6A6A6"/>
                  </a:solidFill>
                  <a:latin typeface="Courier"/>
                  <a:cs typeface="Courier"/>
                </a:rPr>
                <a:t>.Add(</a:t>
              </a:r>
              <a:r>
                <a:rPr lang="en-US" sz="1200" b="1" dirty="0">
                  <a:solidFill>
                    <a:srgbClr val="7F7F7F"/>
                  </a:solidFill>
                  <a:latin typeface="Courier"/>
                  <a:cs typeface="Courier"/>
                </a:rPr>
                <a:t>flight</a:t>
              </a:r>
              <a:r>
                <a:rPr lang="en-US" sz="1200" b="1" dirty="0">
                  <a:solidFill>
                    <a:srgbClr val="A6A6A6"/>
                  </a:solidFill>
                  <a:latin typeface="Courier"/>
                  <a:cs typeface="Courier"/>
                </a:rPr>
                <a:t>)</a:t>
              </a:r>
            </a:p>
          </p:txBody>
        </p:sp>
        <p:sp>
          <p:nvSpPr>
            <p:cNvPr id="47" name="Rectangle 46"/>
            <p:cNvSpPr/>
            <p:nvPr/>
          </p:nvSpPr>
          <p:spPr>
            <a:xfrm>
              <a:off x="1523562" y="487848"/>
              <a:ext cx="12766163" cy="461665"/>
            </a:xfrm>
            <a:prstGeom prst="rect">
              <a:avLst/>
            </a:prstGeom>
          </p:spPr>
          <p:txBody>
            <a:bodyPr wrap="square">
              <a:spAutoFit/>
            </a:bodyPr>
            <a:lstStyle/>
            <a:p>
              <a:pPr algn="ctr"/>
              <a:r>
                <a:rPr lang="en-US" sz="2400" dirty="0">
                  <a:solidFill>
                    <a:schemeClr val="bg1">
                      <a:lumMod val="65000"/>
                    </a:schemeClr>
                  </a:solidFill>
                  <a:latin typeface="Iowan Old Style Black"/>
                  <a:cs typeface="Iowan Old Style Black"/>
                </a:rPr>
                <a:t>The 7 stages of naming </a:t>
              </a:r>
            </a:p>
          </p:txBody>
        </p:sp>
        <p:sp>
          <p:nvSpPr>
            <p:cNvPr id="48" name="Rectangle 47"/>
            <p:cNvSpPr/>
            <p:nvPr/>
          </p:nvSpPr>
          <p:spPr>
            <a:xfrm>
              <a:off x="7733882" y="3423358"/>
              <a:ext cx="2979428" cy="646331"/>
            </a:xfrm>
            <a:prstGeom prst="rect">
              <a:avLst/>
            </a:prstGeom>
          </p:spPr>
          <p:txBody>
            <a:bodyPr wrap="square">
              <a:spAutoFit/>
            </a:bodyPr>
            <a:lstStyle/>
            <a:p>
              <a:r>
                <a:rPr lang="en-US" sz="1200" b="1" dirty="0">
                  <a:solidFill>
                    <a:schemeClr val="tx1">
                      <a:lumMod val="75000"/>
                      <a:lumOff val="25000"/>
                    </a:schemeClr>
                  </a:solidFill>
                  <a:latin typeface="Courier"/>
                  <a:cs typeface="Courier"/>
                </a:rPr>
                <a:t>        </a:t>
              </a:r>
              <a:r>
                <a:rPr lang="en-US" sz="1200" b="1" dirty="0">
                  <a:solidFill>
                    <a:srgbClr val="7F7F7F"/>
                  </a:solidFill>
                  <a:latin typeface="Courier"/>
                  <a:cs typeface="Courier"/>
                </a:rPr>
                <a:t>Start</a:t>
              </a:r>
            </a:p>
            <a:p>
              <a:pPr algn="ctr"/>
              <a:r>
                <a:rPr lang="en-US" sz="1200" b="1" dirty="0">
                  <a:solidFill>
                    <a:srgbClr val="7F7F7F"/>
                  </a:solidFill>
                  <a:latin typeface="Courier"/>
                  <a:cs typeface="Courier"/>
                </a:rPr>
                <a:t>    Structural</a:t>
              </a:r>
              <a:r>
                <a:rPr lang="en-US" sz="1200" b="1" dirty="0">
                  <a:solidFill>
                    <a:schemeClr val="tx1">
                      <a:lumMod val="75000"/>
                      <a:lumOff val="25000"/>
                    </a:schemeClr>
                  </a:solidFill>
                  <a:latin typeface="Courier"/>
                  <a:cs typeface="Courier"/>
                </a:rPr>
                <a:t> </a:t>
              </a:r>
            </a:p>
            <a:p>
              <a:pPr algn="ctr"/>
              <a:r>
                <a:rPr lang="en-US" sz="1200" b="1" dirty="0">
                  <a:solidFill>
                    <a:schemeClr val="tx1">
                      <a:lumMod val="75000"/>
                      <a:lumOff val="25000"/>
                    </a:schemeClr>
                  </a:solidFill>
                  <a:latin typeface="Courier"/>
                  <a:cs typeface="Courier"/>
                </a:rPr>
                <a:t>Refactoring </a:t>
              </a:r>
            </a:p>
          </p:txBody>
        </p:sp>
        <p:sp>
          <p:nvSpPr>
            <p:cNvPr id="49" name="Rectangle 48"/>
            <p:cNvSpPr/>
            <p:nvPr/>
          </p:nvSpPr>
          <p:spPr>
            <a:xfrm>
              <a:off x="9044868" y="1217439"/>
              <a:ext cx="2979428" cy="246221"/>
            </a:xfrm>
            <a:prstGeom prst="rect">
              <a:avLst/>
            </a:prstGeom>
          </p:spPr>
          <p:txBody>
            <a:bodyPr wrap="square">
              <a:spAutoFit/>
            </a:bodyPr>
            <a:lstStyle/>
            <a:p>
              <a:pPr algn="ctr"/>
              <a:r>
                <a:rPr lang="en-US" sz="1000" dirty="0">
                  <a:solidFill>
                    <a:srgbClr val="A6A6A6"/>
                  </a:solidFill>
                  <a:latin typeface="Courier"/>
                  <a:cs typeface="Courier"/>
                </a:rPr>
                <a:t>By ArloBelshee</a:t>
              </a:r>
            </a:p>
          </p:txBody>
        </p:sp>
        <p:sp>
          <p:nvSpPr>
            <p:cNvPr id="50" name="Pentagon 49"/>
            <p:cNvSpPr/>
            <p:nvPr/>
          </p:nvSpPr>
          <p:spPr>
            <a:xfrm>
              <a:off x="178992" y="1665202"/>
              <a:ext cx="1652999" cy="2920473"/>
            </a:xfrm>
            <a:prstGeom prst="homePlate">
              <a:avLst>
                <a:gd name="adj" fmla="val 85329"/>
              </a:avLst>
            </a:prstGeom>
            <a:gradFill>
              <a:gsLst>
                <a:gs pos="0">
                  <a:schemeClr val="tx1">
                    <a:lumMod val="85000"/>
                    <a:lumOff val="15000"/>
                  </a:schemeClr>
                </a:gs>
                <a:gs pos="100000">
                  <a:schemeClr val="bg1">
                    <a:lumMod val="75000"/>
                  </a:schemeClr>
                </a:gs>
              </a:gsLst>
            </a:gradFill>
          </p:spPr>
          <p:style>
            <a:lnRef idx="1">
              <a:schemeClr val="accent2"/>
            </a:lnRef>
            <a:fillRef idx="3">
              <a:schemeClr val="accent2"/>
            </a:fillRef>
            <a:effectRef idx="2">
              <a:schemeClr val="accent2"/>
            </a:effectRef>
            <a:fontRef idx="minor">
              <a:schemeClr val="lt1"/>
            </a:fontRef>
          </p:style>
          <p:txBody>
            <a:bodyPr vert="vert270" rtlCol="0" anchor="ctr"/>
            <a:lstStyle/>
            <a:p>
              <a:pPr algn="ctr"/>
              <a:r>
                <a:rPr lang="en-US" sz="2000" dirty="0"/>
                <a:t> Missing</a:t>
              </a:r>
            </a:p>
          </p:txBody>
        </p:sp>
        <p:sp>
          <p:nvSpPr>
            <p:cNvPr id="51" name="Chevron 50"/>
            <p:cNvSpPr/>
            <p:nvPr/>
          </p:nvSpPr>
          <p:spPr>
            <a:xfrm>
              <a:off x="555636" y="1656550"/>
              <a:ext cx="3913134" cy="2920473"/>
            </a:xfrm>
            <a:prstGeom prst="chevron">
              <a:avLst/>
            </a:prstGeom>
            <a:gradFill>
              <a:gsLst>
                <a:gs pos="0">
                  <a:srgbClr val="800000"/>
                </a:gs>
                <a:gs pos="100000">
                  <a:schemeClr val="accent2"/>
                </a:gs>
              </a:gsLst>
            </a:gradFill>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t>           Nonsense</a:t>
              </a:r>
            </a:p>
          </p:txBody>
        </p:sp>
      </p:grpSp>
    </p:spTree>
    <p:extLst>
      <p:ext uri="{BB962C8B-B14F-4D97-AF65-F5344CB8AC3E}">
        <p14:creationId xmlns:p14="http://schemas.microsoft.com/office/powerpoint/2010/main" val="290194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ctr">
            <a:normAutofit/>
          </a:bodyPr>
          <a:lstStyle/>
          <a:p>
            <a:pPr algn="ctr">
              <a:lnSpc>
                <a:spcPct val="70000"/>
              </a:lnSpc>
            </a:pPr>
            <a:r>
              <a:rPr lang="en-US" sz="8000" dirty="0"/>
              <a:t>Thank YOU</a:t>
            </a:r>
            <a:br>
              <a:rPr lang="en-US" sz="8000" dirty="0"/>
            </a:br>
            <a:r>
              <a:rPr lang="en-US" sz="2800" dirty="0"/>
              <a:t>(please connect via LinkedIn and Twitter)</a:t>
            </a:r>
            <a:r>
              <a:rPr lang="en-US" sz="8000" dirty="0"/>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youtube.com/isidoreus</a:t>
            </a:r>
          </a:p>
          <a:p>
            <a:pPr algn="r">
              <a:buFont typeface="Arial"/>
              <a:buNone/>
            </a:pPr>
            <a:r>
              <a:rPr lang="en-US" dirty="0">
                <a:solidFill>
                  <a:srgbClr val="3399CC"/>
                </a:solidFill>
              </a:rPr>
              <a:t>LlewellynFalco.Blogspot.com  approvaltests.com</a:t>
            </a:r>
          </a:p>
        </p:txBody>
      </p:sp>
    </p:spTree>
    <p:extLst>
      <p:ext uri="{BB962C8B-B14F-4D97-AF65-F5344CB8AC3E}">
        <p14:creationId xmlns:p14="http://schemas.microsoft.com/office/powerpoint/2010/main" val="37579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52" name="Group 51"/>
          <p:cNvGrpSpPr/>
          <p:nvPr/>
        </p:nvGrpSpPr>
        <p:grpSpPr>
          <a:xfrm>
            <a:off x="1458235" y="1534846"/>
            <a:ext cx="7435616" cy="2839081"/>
            <a:chOff x="178992" y="487848"/>
            <a:chExt cx="15687078" cy="5989669"/>
          </a:xfrm>
        </p:grpSpPr>
        <p:sp>
          <p:nvSpPr>
            <p:cNvPr id="36" name="Rectangle 35"/>
            <p:cNvSpPr/>
            <p:nvPr/>
          </p:nvSpPr>
          <p:spPr>
            <a:xfrm>
              <a:off x="639941" y="4898880"/>
              <a:ext cx="5935876" cy="1071382"/>
            </a:xfrm>
            <a:prstGeom prst="rect">
              <a:avLst/>
            </a:prstGeom>
          </p:spPr>
          <p:txBody>
            <a:bodyPr wrap="square">
              <a:spAutoFit/>
            </a:bodyPr>
            <a:lstStyle/>
            <a:p>
              <a:pPr algn="ctr"/>
              <a:r>
                <a:rPr lang="en-US" sz="900" b="1" dirty="0">
                  <a:solidFill>
                    <a:srgbClr val="A6A6A6"/>
                  </a:solidFill>
                  <a:latin typeface="Courier"/>
                  <a:cs typeface="Courier"/>
                </a:rPr>
                <a:t>DoSomething</a:t>
              </a:r>
            </a:p>
            <a:p>
              <a:pPr algn="ctr"/>
              <a:r>
                <a:rPr lang="en-US" sz="900" b="1" dirty="0">
                  <a:solidFill>
                    <a:srgbClr val="A6A6A6"/>
                  </a:solidFill>
                  <a:latin typeface="Courier"/>
                  <a:cs typeface="Courier"/>
                </a:rPr>
                <a:t>EvilTo</a:t>
              </a:r>
            </a:p>
            <a:p>
              <a:pPr algn="ctr"/>
              <a:r>
                <a:rPr lang="en-US" sz="900" b="1" dirty="0">
                  <a:solidFill>
                    <a:srgbClr val="A6A6A6"/>
                  </a:solidFill>
                  <a:latin typeface="Courier"/>
                  <a:cs typeface="Courier"/>
                </a:rPr>
                <a:t>Database()</a:t>
              </a:r>
            </a:p>
          </p:txBody>
        </p:sp>
        <p:sp>
          <p:nvSpPr>
            <p:cNvPr id="37" name="Rectangle 36"/>
            <p:cNvSpPr/>
            <p:nvPr/>
          </p:nvSpPr>
          <p:spPr>
            <a:xfrm>
              <a:off x="266700" y="4898882"/>
              <a:ext cx="2134648" cy="486991"/>
            </a:xfrm>
            <a:prstGeom prst="rect">
              <a:avLst/>
            </a:prstGeom>
          </p:spPr>
          <p:txBody>
            <a:bodyPr wrap="none">
              <a:spAutoFit/>
            </a:bodyPr>
            <a:lstStyle/>
            <a:p>
              <a:pPr algn="ctr"/>
              <a:r>
                <a:rPr lang="en-US" sz="900" b="1" dirty="0">
                  <a:solidFill>
                    <a:srgbClr val="A6A6A6"/>
                  </a:solidFill>
                  <a:latin typeface="Courier"/>
                  <a:cs typeface="Courier"/>
                </a:rPr>
                <a:t>Applesauce()</a:t>
              </a:r>
            </a:p>
          </p:txBody>
        </p:sp>
        <p:sp>
          <p:nvSpPr>
            <p:cNvPr id="38" name="Rectangle 37"/>
            <p:cNvSpPr/>
            <p:nvPr/>
          </p:nvSpPr>
          <p:spPr>
            <a:xfrm>
              <a:off x="4842282" y="4529548"/>
              <a:ext cx="3055507" cy="1947969"/>
            </a:xfrm>
            <a:prstGeom prst="rect">
              <a:avLst/>
            </a:prstGeom>
          </p:spPr>
          <p:txBody>
            <a:bodyPr wrap="square">
              <a:spAutoFit/>
            </a:bodyPr>
            <a:lstStyle/>
            <a:p>
              <a:pPr algn="ctr"/>
              <a:r>
                <a:rPr lang="en-US" sz="900" b="1" dirty="0">
                  <a:solidFill>
                    <a:srgbClr val="A6A6A6"/>
                  </a:solidFill>
                  <a:latin typeface="Courier"/>
                  <a:cs typeface="Courier"/>
                </a:rPr>
                <a:t>ParseXml</a:t>
              </a:r>
            </a:p>
            <a:p>
              <a:pPr algn="ctr"/>
              <a:r>
                <a:rPr lang="en-US" sz="900" b="1" dirty="0">
                  <a:solidFill>
                    <a:srgbClr val="A6A6A6"/>
                  </a:solidFill>
                  <a:latin typeface="Courier"/>
                  <a:cs typeface="Courier"/>
                </a:rPr>
                <a:t>AndStoreFlight</a:t>
              </a:r>
            </a:p>
            <a:p>
              <a:pPr algn="ctr"/>
              <a:r>
                <a:rPr lang="en-US" sz="900" b="1" dirty="0">
                  <a:solidFill>
                    <a:srgbClr val="A6A6A6"/>
                  </a:solidFill>
                  <a:latin typeface="Courier"/>
                  <a:cs typeface="Courier"/>
                </a:rPr>
                <a:t>ToDatabase</a:t>
              </a:r>
            </a:p>
            <a:p>
              <a:pPr algn="ctr"/>
              <a:r>
                <a:rPr lang="en-US" sz="900" b="1" dirty="0">
                  <a:solidFill>
                    <a:srgbClr val="A6A6A6"/>
                  </a:solidFill>
                  <a:latin typeface="Courier"/>
                  <a:cs typeface="Courier"/>
                </a:rPr>
                <a:t>AndLocalCache</a:t>
              </a:r>
            </a:p>
            <a:p>
              <a:pPr algn="ctr"/>
              <a:r>
                <a:rPr lang="en-US" sz="900" b="1" dirty="0">
                  <a:solidFill>
                    <a:srgbClr val="A6A6A6"/>
                  </a:solidFill>
                  <a:latin typeface="Courier"/>
                  <a:cs typeface="Courier"/>
                </a:rPr>
                <a:t>AndStart</a:t>
              </a:r>
            </a:p>
            <a:p>
              <a:pPr algn="ctr"/>
              <a:r>
                <a:rPr lang="en-US" sz="900" b="1" dirty="0">
                  <a:solidFill>
                    <a:srgbClr val="A6A6A6"/>
                  </a:solidFill>
                  <a:latin typeface="Courier"/>
                  <a:cs typeface="Courier"/>
                </a:rPr>
                <a:t>Processing()</a:t>
              </a:r>
            </a:p>
          </p:txBody>
        </p:sp>
        <p:sp>
          <p:nvSpPr>
            <p:cNvPr id="39" name="Rectangle 38"/>
            <p:cNvSpPr/>
            <p:nvPr/>
          </p:nvSpPr>
          <p:spPr>
            <a:xfrm>
              <a:off x="7041348" y="4898880"/>
              <a:ext cx="4329218" cy="1363578"/>
            </a:xfrm>
            <a:prstGeom prst="rect">
              <a:avLst/>
            </a:prstGeom>
          </p:spPr>
          <p:txBody>
            <a:bodyPr wrap="square">
              <a:spAutoFit/>
            </a:bodyPr>
            <a:lstStyle/>
            <a:p>
              <a:pPr algn="ctr"/>
              <a:r>
                <a:rPr lang="en-US" sz="900" b="1" dirty="0">
                  <a:solidFill>
                    <a:srgbClr val="A6A6A6"/>
                  </a:solidFill>
                  <a:latin typeface="Courier"/>
                  <a:cs typeface="Courier"/>
                </a:rPr>
                <a:t>StoreFlight</a:t>
              </a:r>
            </a:p>
            <a:p>
              <a:pPr algn="ctr"/>
              <a:r>
                <a:rPr lang="en-US" sz="900" b="1" dirty="0">
                  <a:solidFill>
                    <a:srgbClr val="A6A6A6"/>
                  </a:solidFill>
                  <a:latin typeface="Courier"/>
                  <a:cs typeface="Courier"/>
                </a:rPr>
                <a:t>ToDatabase</a:t>
              </a:r>
            </a:p>
            <a:p>
              <a:pPr algn="ctr"/>
              <a:r>
                <a:rPr lang="en-US" sz="900" b="1" dirty="0">
                  <a:solidFill>
                    <a:srgbClr val="A6A6A6"/>
                  </a:solidFill>
                  <a:latin typeface="Courier"/>
                  <a:cs typeface="Courier"/>
                </a:rPr>
                <a:t>AndStart</a:t>
              </a:r>
            </a:p>
            <a:p>
              <a:pPr algn="ctr"/>
              <a:r>
                <a:rPr lang="en-US" sz="900" b="1" dirty="0">
                  <a:solidFill>
                    <a:srgbClr val="A6A6A6"/>
                  </a:solidFill>
                  <a:latin typeface="Courier"/>
                  <a:cs typeface="Courier"/>
                </a:rPr>
                <a:t>Processing()</a:t>
              </a:r>
            </a:p>
          </p:txBody>
        </p:sp>
        <p:sp>
          <p:nvSpPr>
            <p:cNvPr id="40" name="Rectangle 39"/>
            <p:cNvSpPr/>
            <p:nvPr/>
          </p:nvSpPr>
          <p:spPr>
            <a:xfrm>
              <a:off x="9569499" y="4842911"/>
              <a:ext cx="3602134" cy="1071382"/>
            </a:xfrm>
            <a:prstGeom prst="rect">
              <a:avLst/>
            </a:prstGeom>
          </p:spPr>
          <p:txBody>
            <a:bodyPr wrap="square">
              <a:spAutoFit/>
            </a:bodyPr>
            <a:lstStyle/>
            <a:p>
              <a:pPr algn="ctr"/>
              <a:r>
                <a:rPr lang="en-US" sz="900" b="1" dirty="0">
                  <a:solidFill>
                    <a:srgbClr val="A6A6A6"/>
                  </a:solidFill>
                  <a:latin typeface="Courier"/>
                  <a:cs typeface="Courier"/>
                </a:rPr>
                <a:t>Begin</a:t>
              </a:r>
            </a:p>
            <a:p>
              <a:pPr algn="ctr"/>
              <a:r>
                <a:rPr lang="en-US" sz="900" b="1" dirty="0">
                  <a:solidFill>
                    <a:srgbClr val="A6A6A6"/>
                  </a:solidFill>
                  <a:latin typeface="Courier"/>
                  <a:cs typeface="Courier"/>
                </a:rPr>
                <a:t>Tracking</a:t>
              </a:r>
            </a:p>
            <a:p>
              <a:pPr algn="ctr"/>
              <a:r>
                <a:rPr lang="en-US" sz="900" b="1" dirty="0">
                  <a:solidFill>
                    <a:srgbClr val="A6A6A6"/>
                  </a:solidFill>
                  <a:latin typeface="Courier"/>
                  <a:cs typeface="Courier"/>
                </a:rPr>
                <a:t>Flight()</a:t>
              </a:r>
            </a:p>
          </p:txBody>
        </p:sp>
        <p:sp>
          <p:nvSpPr>
            <p:cNvPr id="41" name="Chevron 40"/>
            <p:cNvSpPr/>
            <p:nvPr/>
          </p:nvSpPr>
          <p:spPr>
            <a:xfrm>
              <a:off x="10349105" y="1640385"/>
              <a:ext cx="3213532" cy="2920473"/>
            </a:xfrm>
            <a:prstGeom prst="chevron">
              <a:avLst/>
            </a:prstGeom>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1600" dirty="0"/>
                <a:t>         Intent</a:t>
              </a:r>
            </a:p>
          </p:txBody>
        </p:sp>
        <p:sp>
          <p:nvSpPr>
            <p:cNvPr id="42" name="Chevron 41"/>
            <p:cNvSpPr/>
            <p:nvPr/>
          </p:nvSpPr>
          <p:spPr>
            <a:xfrm>
              <a:off x="3120115" y="1640385"/>
              <a:ext cx="3517027" cy="2920473"/>
            </a:xfrm>
            <a:prstGeom prst="chevron">
              <a:avLst/>
            </a:prstGeom>
          </p:spPr>
          <p:style>
            <a:lnRef idx="1">
              <a:schemeClr val="accent2"/>
            </a:lnRef>
            <a:fillRef idx="3">
              <a:schemeClr val="accent2"/>
            </a:fillRef>
            <a:effectRef idx="2">
              <a:schemeClr val="accent2"/>
            </a:effectRef>
            <a:fontRef idx="minor">
              <a:schemeClr val="lt1"/>
            </a:fontRef>
          </p:style>
          <p:txBody>
            <a:bodyPr wrap="none" lIns="0" rIns="0" rtlCol="0" anchor="ctr"/>
            <a:lstStyle/>
            <a:p>
              <a:pPr algn="ctr"/>
              <a:r>
                <a:rPr lang="en-US" sz="1600" dirty="0"/>
                <a:t>         Honest</a:t>
              </a:r>
            </a:p>
          </p:txBody>
        </p:sp>
        <p:sp>
          <p:nvSpPr>
            <p:cNvPr id="43" name="Chevron 42"/>
            <p:cNvSpPr/>
            <p:nvPr/>
          </p:nvSpPr>
          <p:spPr>
            <a:xfrm>
              <a:off x="5302432" y="1640385"/>
              <a:ext cx="4014548" cy="2920473"/>
            </a:xfrm>
            <a:prstGeom prst="chevron">
              <a:avLst/>
            </a:prstGeom>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sz="1400" dirty="0"/>
                <a:t>Honest  &amp; </a:t>
              </a:r>
            </a:p>
            <a:p>
              <a:r>
                <a:rPr lang="en-US" sz="1400" dirty="0"/>
                <a:t>Complete</a:t>
              </a:r>
            </a:p>
          </p:txBody>
        </p:sp>
        <p:sp>
          <p:nvSpPr>
            <p:cNvPr id="44" name="Chevron 43"/>
            <p:cNvSpPr/>
            <p:nvPr/>
          </p:nvSpPr>
          <p:spPr>
            <a:xfrm>
              <a:off x="8022934" y="1640385"/>
              <a:ext cx="3671158" cy="2920473"/>
            </a:xfrm>
            <a:prstGeom prst="chevron">
              <a:avLst/>
            </a:prstGeom>
            <a:gradFill flip="none" rotWithShape="1">
              <a:gsLst>
                <a:gs pos="0">
                  <a:srgbClr val="EDC326"/>
                </a:gs>
                <a:gs pos="100000">
                  <a:srgbClr val="FFDD17"/>
                </a:gs>
              </a:gsLst>
              <a:lin ang="16200000" scaled="0"/>
              <a:tileRect/>
            </a:gradFill>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sz="1400" dirty="0"/>
                <a:t>Does the </a:t>
              </a:r>
            </a:p>
            <a:p>
              <a:r>
                <a:rPr lang="en-US" sz="1400" dirty="0"/>
                <a:t>Right Thing</a:t>
              </a:r>
            </a:p>
            <a:p>
              <a:endParaRPr lang="en-US" sz="1400" dirty="0"/>
            </a:p>
          </p:txBody>
        </p:sp>
        <p:sp>
          <p:nvSpPr>
            <p:cNvPr id="45" name="Chevron 44"/>
            <p:cNvSpPr/>
            <p:nvPr/>
          </p:nvSpPr>
          <p:spPr>
            <a:xfrm>
              <a:off x="12211344" y="1640385"/>
              <a:ext cx="3654726" cy="2920473"/>
            </a:xfrm>
            <a:prstGeom prst="chevron">
              <a:avLst/>
            </a:prstGeom>
            <a:gradFill flip="none" rotWithShape="1">
              <a:gsLst>
                <a:gs pos="0">
                  <a:srgbClr val="29923D"/>
                </a:gs>
                <a:gs pos="100000">
                  <a:srgbClr val="39CC56"/>
                </a:gs>
              </a:gsLst>
              <a:lin ang="16200000" scaled="0"/>
              <a:tileRect/>
            </a:gradFill>
          </p:spPr>
          <p:style>
            <a:lnRef idx="1">
              <a:schemeClr val="accent3"/>
            </a:lnRef>
            <a:fillRef idx="3">
              <a:schemeClr val="accent3"/>
            </a:fillRef>
            <a:effectRef idx="2">
              <a:schemeClr val="accent3"/>
            </a:effectRef>
            <a:fontRef idx="minor">
              <a:schemeClr val="lt1"/>
            </a:fontRef>
          </p:style>
          <p:txBody>
            <a:bodyPr wrap="none" lIns="0" rIns="0" rtlCol="0" anchor="ctr"/>
            <a:lstStyle/>
            <a:p>
              <a:r>
                <a:rPr lang="en-US" sz="1200" dirty="0"/>
                <a:t>Domain </a:t>
              </a:r>
            </a:p>
            <a:p>
              <a:r>
                <a:rPr lang="en-US" sz="1200" dirty="0"/>
                <a:t>Abstraction</a:t>
              </a:r>
            </a:p>
          </p:txBody>
        </p:sp>
        <p:sp>
          <p:nvSpPr>
            <p:cNvPr id="46" name="Rectangle 45"/>
            <p:cNvSpPr/>
            <p:nvPr/>
          </p:nvSpPr>
          <p:spPr>
            <a:xfrm>
              <a:off x="12024297" y="4883201"/>
              <a:ext cx="3692985" cy="1071382"/>
            </a:xfrm>
            <a:prstGeom prst="rect">
              <a:avLst/>
            </a:prstGeom>
          </p:spPr>
          <p:txBody>
            <a:bodyPr wrap="square">
              <a:spAutoFit/>
            </a:bodyPr>
            <a:lstStyle/>
            <a:p>
              <a:pPr algn="ctr"/>
              <a:r>
                <a:rPr lang="en-US" sz="900" b="1" dirty="0">
                  <a:solidFill>
                    <a:schemeClr val="tx1">
                      <a:lumMod val="50000"/>
                      <a:lumOff val="50000"/>
                    </a:schemeClr>
                  </a:solidFill>
                  <a:latin typeface="Courier"/>
                  <a:cs typeface="Courier"/>
                </a:rPr>
                <a:t>Monitoring</a:t>
              </a:r>
            </a:p>
            <a:p>
              <a:pPr algn="ctr"/>
              <a:r>
                <a:rPr lang="en-US" sz="900" b="1" dirty="0">
                  <a:solidFill>
                    <a:schemeClr val="tx1">
                      <a:lumMod val="50000"/>
                      <a:lumOff val="50000"/>
                    </a:schemeClr>
                  </a:solidFill>
                  <a:latin typeface="Courier"/>
                  <a:cs typeface="Courier"/>
                </a:rPr>
                <a:t>Panel</a:t>
              </a:r>
            </a:p>
            <a:p>
              <a:pPr algn="ctr"/>
              <a:r>
                <a:rPr lang="en-US" sz="900" b="1" dirty="0">
                  <a:solidFill>
                    <a:srgbClr val="A6A6A6"/>
                  </a:solidFill>
                  <a:latin typeface="Courier"/>
                  <a:cs typeface="Courier"/>
                </a:rPr>
                <a:t>.Add(</a:t>
              </a:r>
              <a:r>
                <a:rPr lang="en-US" sz="900" b="1" dirty="0">
                  <a:solidFill>
                    <a:srgbClr val="7F7F7F"/>
                  </a:solidFill>
                  <a:latin typeface="Courier"/>
                  <a:cs typeface="Courier"/>
                </a:rPr>
                <a:t>flight</a:t>
              </a:r>
              <a:r>
                <a:rPr lang="en-US" sz="900" b="1" dirty="0">
                  <a:solidFill>
                    <a:srgbClr val="A6A6A6"/>
                  </a:solidFill>
                  <a:latin typeface="Courier"/>
                  <a:cs typeface="Courier"/>
                </a:rPr>
                <a:t>)</a:t>
              </a:r>
            </a:p>
          </p:txBody>
        </p:sp>
        <p:sp>
          <p:nvSpPr>
            <p:cNvPr id="47" name="Rectangle 46"/>
            <p:cNvSpPr/>
            <p:nvPr/>
          </p:nvSpPr>
          <p:spPr>
            <a:xfrm>
              <a:off x="1523562" y="487848"/>
              <a:ext cx="12766163" cy="461665"/>
            </a:xfrm>
            <a:prstGeom prst="rect">
              <a:avLst/>
            </a:prstGeom>
          </p:spPr>
          <p:txBody>
            <a:bodyPr wrap="square">
              <a:spAutoFit/>
            </a:bodyPr>
            <a:lstStyle/>
            <a:p>
              <a:pPr algn="ctr"/>
              <a:r>
                <a:rPr lang="en-US" sz="2400" dirty="0">
                  <a:solidFill>
                    <a:schemeClr val="bg1">
                      <a:lumMod val="65000"/>
                    </a:schemeClr>
                  </a:solidFill>
                  <a:latin typeface="Iowan Old Style Black"/>
                  <a:cs typeface="Iowan Old Style Black"/>
                </a:rPr>
                <a:t>The 7 stages of naming </a:t>
              </a:r>
            </a:p>
          </p:txBody>
        </p:sp>
        <p:sp>
          <p:nvSpPr>
            <p:cNvPr id="48" name="Rectangle 47"/>
            <p:cNvSpPr/>
            <p:nvPr/>
          </p:nvSpPr>
          <p:spPr>
            <a:xfrm>
              <a:off x="7733881" y="3423358"/>
              <a:ext cx="2979429" cy="1168781"/>
            </a:xfrm>
            <a:prstGeom prst="rect">
              <a:avLst/>
            </a:prstGeom>
          </p:spPr>
          <p:txBody>
            <a:bodyPr wrap="square">
              <a:spAutoFit/>
            </a:bodyPr>
            <a:lstStyle/>
            <a:p>
              <a:r>
                <a:rPr lang="en-US" sz="1000" b="1" dirty="0">
                  <a:solidFill>
                    <a:schemeClr val="tx1">
                      <a:lumMod val="75000"/>
                      <a:lumOff val="25000"/>
                    </a:schemeClr>
                  </a:solidFill>
                  <a:latin typeface="Courier"/>
                  <a:cs typeface="Courier"/>
                </a:rPr>
                <a:t>        </a:t>
              </a:r>
              <a:r>
                <a:rPr lang="en-US" sz="1000" b="1" dirty="0">
                  <a:solidFill>
                    <a:srgbClr val="7F7F7F"/>
                  </a:solidFill>
                  <a:latin typeface="Courier"/>
                  <a:cs typeface="Courier"/>
                </a:rPr>
                <a:t>Start</a:t>
              </a:r>
            </a:p>
            <a:p>
              <a:pPr algn="ctr"/>
              <a:r>
                <a:rPr lang="en-US" sz="1000" b="1" dirty="0">
                  <a:solidFill>
                    <a:srgbClr val="7F7F7F"/>
                  </a:solidFill>
                  <a:latin typeface="Courier"/>
                  <a:cs typeface="Courier"/>
                </a:rPr>
                <a:t>    </a:t>
              </a:r>
              <a:r>
                <a:rPr lang="en-US" sz="800" b="1" dirty="0">
                  <a:solidFill>
                    <a:srgbClr val="7F7F7F"/>
                  </a:solidFill>
                  <a:latin typeface="Courier"/>
                  <a:cs typeface="Courier"/>
                </a:rPr>
                <a:t>Structural</a:t>
              </a:r>
              <a:r>
                <a:rPr lang="en-US" sz="1000" b="1" dirty="0">
                  <a:solidFill>
                    <a:schemeClr val="tx1">
                      <a:lumMod val="75000"/>
                      <a:lumOff val="25000"/>
                    </a:schemeClr>
                  </a:solidFill>
                  <a:latin typeface="Courier"/>
                  <a:cs typeface="Courier"/>
                </a:rPr>
                <a:t> </a:t>
              </a:r>
            </a:p>
            <a:p>
              <a:pPr algn="ctr"/>
              <a:r>
                <a:rPr lang="en-US" sz="1000" b="1" dirty="0">
                  <a:solidFill>
                    <a:schemeClr val="tx1">
                      <a:lumMod val="75000"/>
                      <a:lumOff val="25000"/>
                    </a:schemeClr>
                  </a:solidFill>
                  <a:latin typeface="Courier"/>
                  <a:cs typeface="Courier"/>
                </a:rPr>
                <a:t>Refactoring </a:t>
              </a:r>
            </a:p>
          </p:txBody>
        </p:sp>
        <p:sp>
          <p:nvSpPr>
            <p:cNvPr id="49" name="Rectangle 48"/>
            <p:cNvSpPr/>
            <p:nvPr/>
          </p:nvSpPr>
          <p:spPr>
            <a:xfrm>
              <a:off x="9044868" y="1217439"/>
              <a:ext cx="2979428" cy="246221"/>
            </a:xfrm>
            <a:prstGeom prst="rect">
              <a:avLst/>
            </a:prstGeom>
          </p:spPr>
          <p:txBody>
            <a:bodyPr wrap="square">
              <a:spAutoFit/>
            </a:bodyPr>
            <a:lstStyle/>
            <a:p>
              <a:pPr algn="ctr"/>
              <a:r>
                <a:rPr lang="en-US" sz="1000" dirty="0">
                  <a:solidFill>
                    <a:srgbClr val="A6A6A6"/>
                  </a:solidFill>
                  <a:latin typeface="Courier"/>
                  <a:cs typeface="Courier"/>
                </a:rPr>
                <a:t>By ArloBelshee</a:t>
              </a:r>
            </a:p>
          </p:txBody>
        </p:sp>
        <p:sp>
          <p:nvSpPr>
            <p:cNvPr id="50" name="Pentagon 49"/>
            <p:cNvSpPr/>
            <p:nvPr/>
          </p:nvSpPr>
          <p:spPr>
            <a:xfrm>
              <a:off x="178992" y="1665202"/>
              <a:ext cx="1652999" cy="2920473"/>
            </a:xfrm>
            <a:prstGeom prst="homePlate">
              <a:avLst>
                <a:gd name="adj" fmla="val 85329"/>
              </a:avLst>
            </a:prstGeom>
            <a:gradFill>
              <a:gsLst>
                <a:gs pos="0">
                  <a:schemeClr val="tx1">
                    <a:lumMod val="85000"/>
                    <a:lumOff val="15000"/>
                  </a:schemeClr>
                </a:gs>
                <a:gs pos="100000">
                  <a:schemeClr val="bg1">
                    <a:lumMod val="75000"/>
                  </a:schemeClr>
                </a:gs>
              </a:gsLst>
            </a:gradFill>
          </p:spPr>
          <p:style>
            <a:lnRef idx="1">
              <a:schemeClr val="accent2"/>
            </a:lnRef>
            <a:fillRef idx="3">
              <a:schemeClr val="accent2"/>
            </a:fillRef>
            <a:effectRef idx="2">
              <a:schemeClr val="accent2"/>
            </a:effectRef>
            <a:fontRef idx="minor">
              <a:schemeClr val="lt1"/>
            </a:fontRef>
          </p:style>
          <p:txBody>
            <a:bodyPr vert="vert270" rtlCol="0" anchor="ctr"/>
            <a:lstStyle/>
            <a:p>
              <a:pPr algn="ctr"/>
              <a:r>
                <a:rPr lang="en-US" sz="1600" dirty="0"/>
                <a:t> Missing</a:t>
              </a:r>
            </a:p>
          </p:txBody>
        </p:sp>
        <p:sp>
          <p:nvSpPr>
            <p:cNvPr id="51" name="Chevron 50"/>
            <p:cNvSpPr/>
            <p:nvPr/>
          </p:nvSpPr>
          <p:spPr>
            <a:xfrm>
              <a:off x="555636" y="1656550"/>
              <a:ext cx="3913134" cy="2920473"/>
            </a:xfrm>
            <a:prstGeom prst="chevron">
              <a:avLst/>
            </a:prstGeom>
            <a:gradFill>
              <a:gsLst>
                <a:gs pos="0">
                  <a:srgbClr val="800000"/>
                </a:gs>
                <a:gs pos="100000">
                  <a:schemeClr val="accent2"/>
                </a:gs>
              </a:gsLst>
            </a:gradFill>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1600" dirty="0"/>
                <a:t>           Nonsense</a:t>
              </a:r>
            </a:p>
          </p:txBody>
        </p:sp>
      </p:grpSp>
      <p:sp>
        <p:nvSpPr>
          <p:cNvPr id="2" name="Pentagon 1">
            <a:extLst>
              <a:ext uri="{FF2B5EF4-FFF2-40B4-BE49-F238E27FC236}">
                <a16:creationId xmlns:a16="http://schemas.microsoft.com/office/drawing/2014/main" id="{B53FABC9-0EED-B823-6B1E-0FA9AA2B66B0}"/>
              </a:ext>
            </a:extLst>
          </p:cNvPr>
          <p:cNvSpPr/>
          <p:nvPr/>
        </p:nvSpPr>
        <p:spPr>
          <a:xfrm rot="10800000">
            <a:off x="208411" y="2088804"/>
            <a:ext cx="1190506" cy="1384293"/>
          </a:xfrm>
          <a:prstGeom prst="homePlate">
            <a:avLst>
              <a:gd name="adj" fmla="val 85329"/>
            </a:avLst>
          </a:prstGeom>
          <a:solidFill>
            <a:schemeClr val="accent4">
              <a:lumMod val="50000"/>
            </a:schemeClr>
          </a:solidFill>
          <a:ln>
            <a:solidFill>
              <a:srgbClr val="7030A0"/>
            </a:solidFill>
          </a:ln>
        </p:spPr>
        <p:style>
          <a:lnRef idx="1">
            <a:schemeClr val="accent2"/>
          </a:lnRef>
          <a:fillRef idx="3">
            <a:schemeClr val="accent2"/>
          </a:fillRef>
          <a:effectRef idx="2">
            <a:schemeClr val="accent2"/>
          </a:effectRef>
          <a:fontRef idx="minor">
            <a:schemeClr val="lt1"/>
          </a:fontRef>
        </p:style>
        <p:txBody>
          <a:bodyPr vert="vert270" rtlCol="0" anchor="ctr"/>
          <a:lstStyle/>
          <a:p>
            <a:pPr algn="ctr"/>
            <a:r>
              <a:rPr lang="en-US" sz="1600" dirty="0"/>
              <a:t> Misleading</a:t>
            </a:r>
          </a:p>
        </p:txBody>
      </p:sp>
    </p:spTree>
    <p:extLst>
      <p:ext uri="{BB962C8B-B14F-4D97-AF65-F5344CB8AC3E}">
        <p14:creationId xmlns:p14="http://schemas.microsoft.com/office/powerpoint/2010/main" val="385638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6234042" y="2310140"/>
            <a:ext cx="2762296" cy="523220"/>
          </a:xfrm>
          <a:prstGeom prst="rect">
            <a:avLst/>
          </a:prstGeom>
        </p:spPr>
        <p:txBody>
          <a:bodyPr wrap="none">
            <a:spAutoFit/>
          </a:bodyPr>
          <a:lstStyle/>
          <a:p>
            <a:pPr algn="ctr"/>
            <a:r>
              <a:rPr lang="en-US" sz="2800" b="1" dirty="0">
                <a:solidFill>
                  <a:srgbClr val="A6A6A6"/>
                </a:solidFill>
                <a:latin typeface="Courier"/>
                <a:cs typeface="Courier"/>
              </a:rPr>
              <a:t>Applesauce()</a:t>
            </a:r>
          </a:p>
        </p:txBody>
      </p:sp>
      <p:sp>
        <p:nvSpPr>
          <p:cNvPr id="50" name="Pentagon 49"/>
          <p:cNvSpPr/>
          <p:nvPr/>
        </p:nvSpPr>
        <p:spPr>
          <a:xfrm>
            <a:off x="228600" y="1774298"/>
            <a:ext cx="913086" cy="1613215"/>
          </a:xfrm>
          <a:prstGeom prst="homePlate">
            <a:avLst>
              <a:gd name="adj" fmla="val 85329"/>
            </a:avLst>
          </a:prstGeom>
          <a:gradFill>
            <a:gsLst>
              <a:gs pos="0">
                <a:schemeClr val="tx1">
                  <a:lumMod val="85000"/>
                  <a:lumOff val="15000"/>
                </a:schemeClr>
              </a:gs>
              <a:gs pos="100000">
                <a:schemeClr val="bg1">
                  <a:lumMod val="75000"/>
                </a:schemeClr>
              </a:gs>
            </a:gsLst>
          </a:gradFill>
        </p:spPr>
        <p:style>
          <a:lnRef idx="1">
            <a:schemeClr val="accent2"/>
          </a:lnRef>
          <a:fillRef idx="3">
            <a:schemeClr val="accent2"/>
          </a:fillRef>
          <a:effectRef idx="2">
            <a:schemeClr val="accent2"/>
          </a:effectRef>
          <a:fontRef idx="minor">
            <a:schemeClr val="lt1"/>
          </a:fontRef>
        </p:style>
        <p:txBody>
          <a:bodyPr vert="vert270" rtlCol="0" anchor="ctr"/>
          <a:lstStyle/>
          <a:p>
            <a:pPr algn="ctr"/>
            <a:r>
              <a:rPr lang="en-US" sz="2000" dirty="0"/>
              <a:t> Missing</a:t>
            </a:r>
          </a:p>
        </p:txBody>
      </p:sp>
      <p:sp>
        <p:nvSpPr>
          <p:cNvPr id="51" name="Chevron 50"/>
          <p:cNvSpPr/>
          <p:nvPr/>
        </p:nvSpPr>
        <p:spPr>
          <a:xfrm>
            <a:off x="436651" y="1769519"/>
            <a:ext cx="2161543" cy="1613215"/>
          </a:xfrm>
          <a:prstGeom prst="chevron">
            <a:avLst/>
          </a:prstGeom>
          <a:gradFill>
            <a:gsLst>
              <a:gs pos="0">
                <a:srgbClr val="800000"/>
              </a:gs>
              <a:gs pos="100000">
                <a:schemeClr val="accent2"/>
              </a:gs>
            </a:gsLst>
          </a:gradFill>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t>           Nonsense</a:t>
            </a:r>
          </a:p>
        </p:txBody>
      </p:sp>
      <p:sp>
        <p:nvSpPr>
          <p:cNvPr id="21" name="TextBox 20"/>
          <p:cNvSpPr txBox="1"/>
          <p:nvPr/>
        </p:nvSpPr>
        <p:spPr>
          <a:xfrm>
            <a:off x="2895600" y="1885950"/>
            <a:ext cx="2924394" cy="2246770"/>
          </a:xfrm>
          <a:prstGeom prst="rect">
            <a:avLst/>
          </a:prstGeom>
          <a:noFill/>
        </p:spPr>
        <p:txBody>
          <a:bodyPr wrap="square" rtlCol="0">
            <a:spAutoFit/>
          </a:bodyPr>
          <a:lstStyle/>
          <a:p>
            <a:r>
              <a:rPr lang="en-US" sz="400" dirty="0">
                <a:solidFill>
                  <a:schemeClr val="bg1">
                    <a:lumMod val="50000"/>
                  </a:schemeClr>
                </a:solidFill>
                <a:latin typeface="Handwriting - Dakota"/>
                <a:cs typeface="Handwriting - Dakota"/>
              </a:rPr>
              <a:t> // If a license key has been located...</a:t>
            </a:r>
          </a:p>
          <a:p>
            <a:r>
              <a:rPr lang="en-US" sz="400" dirty="0">
                <a:solidFill>
                  <a:schemeClr val="bg1">
                    <a:lumMod val="50000"/>
                  </a:schemeClr>
                </a:solidFill>
                <a:latin typeface="Handwriting - Dakota"/>
                <a:cs typeface="Handwriting - Dakota"/>
              </a:rPr>
              <a:t> if (licenseKey != null) {</a:t>
            </a:r>
          </a:p>
          <a:p>
            <a:r>
              <a:rPr lang="en-US" sz="400" dirty="0">
                <a:solidFill>
                  <a:schemeClr val="bg1">
                    <a:lumMod val="50000"/>
                  </a:schemeClr>
                </a:solidFill>
                <a:latin typeface="Handwriting - Dakota"/>
                <a:cs typeface="Handwriting - Dakota"/>
              </a:rPr>
              <a:t>   // Decrypt</a:t>
            </a:r>
          </a:p>
          <a:p>
            <a:r>
              <a:rPr lang="en-US" sz="400" dirty="0">
                <a:solidFill>
                  <a:schemeClr val="bg1">
                    <a:lumMod val="50000"/>
                  </a:schemeClr>
                </a:solidFill>
                <a:latin typeface="Handwriting - Dakota"/>
                <a:cs typeface="Handwriting - Dakota"/>
              </a:rPr>
              <a:t>   licenseKey = ActiproLicenseProvider.DecryptString(licenseKey, encryptionKey);</a:t>
            </a:r>
          </a:p>
          <a:p>
            <a:endParaRPr lang="en-US" sz="400" dirty="0">
              <a:solidFill>
                <a:schemeClr val="bg1">
                  <a:lumMod val="50000"/>
                </a:schemeClr>
              </a:solidFill>
              <a:latin typeface="Handwriting - Dakota"/>
              <a:cs typeface="Handwriting - Dakota"/>
            </a:endParaRPr>
          </a:p>
          <a:p>
            <a:r>
              <a:rPr lang="en-US" sz="400" dirty="0">
                <a:solidFill>
                  <a:schemeClr val="bg1">
                    <a:lumMod val="50000"/>
                  </a:schemeClr>
                </a:solidFill>
                <a:latin typeface="Handwriting - Dakota"/>
                <a:cs typeface="Handwriting - Dakota"/>
              </a:rPr>
              <a:t>   // Find the licensee and license key</a:t>
            </a:r>
          </a:p>
          <a:p>
            <a:r>
              <a:rPr lang="en-US" sz="400" dirty="0">
                <a:solidFill>
                  <a:schemeClr val="bg1">
                    <a:lumMod val="50000"/>
                  </a:schemeClr>
                </a:solidFill>
                <a:latin typeface="Handwriting - Dakota"/>
                <a:cs typeface="Handwriting - Dakota"/>
              </a:rPr>
              <a:t>   string[] licenseKeyData = licenseKey.Split(new Char[] { ';' });</a:t>
            </a:r>
          </a:p>
          <a:p>
            <a:r>
              <a:rPr lang="en-US" sz="400" dirty="0">
                <a:solidFill>
                  <a:schemeClr val="bg1">
                    <a:lumMod val="50000"/>
                  </a:schemeClr>
                </a:solidFill>
                <a:latin typeface="Handwriting - Dakota"/>
                <a:cs typeface="Handwriting - Dakota"/>
              </a:rPr>
              <a:t>   if (BrowserInteropHelper.IsBrowserHosted) {</a:t>
            </a:r>
          </a:p>
          <a:p>
            <a:r>
              <a:rPr lang="en-US" sz="400" dirty="0">
                <a:solidFill>
                  <a:schemeClr val="bg1">
                    <a:lumMod val="50000"/>
                  </a:schemeClr>
                </a:solidFill>
                <a:latin typeface="Handwriting - Dakota"/>
                <a:cs typeface="Handwriting - Dakota"/>
              </a:rPr>
              <a:t>     // XBAP licensing uses required assembly / licensee / license key</a:t>
            </a:r>
          </a:p>
          <a:p>
            <a:endParaRPr lang="en-US" sz="400" dirty="0">
              <a:solidFill>
                <a:schemeClr val="bg1">
                  <a:lumMod val="50000"/>
                </a:schemeClr>
              </a:solidFill>
              <a:latin typeface="Handwriting - Dakota"/>
              <a:cs typeface="Handwriting - Dakota"/>
            </a:endParaRPr>
          </a:p>
          <a:p>
            <a:r>
              <a:rPr lang="en-US" sz="400" dirty="0">
                <a:solidFill>
                  <a:schemeClr val="bg1">
                    <a:lumMod val="50000"/>
                  </a:schemeClr>
                </a:solidFill>
                <a:latin typeface="Handwriting - Dakota"/>
                <a:cs typeface="Handwriting - Dakota"/>
              </a:rPr>
              <a:t>     // Ensure that the specified assembly is in the AppDomain</a:t>
            </a:r>
          </a:p>
          <a:p>
            <a:r>
              <a:rPr lang="en-US" sz="400" dirty="0">
                <a:solidFill>
                  <a:schemeClr val="bg1">
                    <a:lumMod val="50000"/>
                  </a:schemeClr>
                </a:solidFill>
                <a:latin typeface="Handwriting - Dakota"/>
                <a:cs typeface="Handwriting - Dakota"/>
              </a:rPr>
              <a:t>     string requiredAssemblyName = licenseKeyData[0].Trim();</a:t>
            </a:r>
          </a:p>
          <a:p>
            <a:r>
              <a:rPr lang="en-US" sz="400" dirty="0">
                <a:solidFill>
                  <a:schemeClr val="bg1">
                    <a:lumMod val="50000"/>
                  </a:schemeClr>
                </a:solidFill>
                <a:latin typeface="Handwriting - Dakota"/>
                <a:cs typeface="Handwriting - Dakota"/>
              </a:rPr>
              <a:t>     Assembly[] assemblies = AppDomain.CurrentDomain.GetAssemblies();</a:t>
            </a:r>
          </a:p>
          <a:p>
            <a:r>
              <a:rPr lang="en-US" sz="400" dirty="0">
                <a:solidFill>
                  <a:schemeClr val="bg1">
                    <a:lumMod val="50000"/>
                  </a:schemeClr>
                </a:solidFill>
                <a:latin typeface="Handwriting - Dakota"/>
                <a:cs typeface="Handwriting - Dakota"/>
              </a:rPr>
              <a:t>     bool assemblyFound = false;</a:t>
            </a:r>
          </a:p>
          <a:p>
            <a:r>
              <a:rPr lang="en-US" sz="400" dirty="0">
                <a:solidFill>
                  <a:schemeClr val="bg1">
                    <a:lumMod val="50000"/>
                  </a:schemeClr>
                </a:solidFill>
                <a:latin typeface="Handwriting - Dakota"/>
                <a:cs typeface="Handwriting - Dakota"/>
              </a:rPr>
              <a:t>     foreach (Assembly loadedAssembly in assemblies) {</a:t>
            </a:r>
          </a:p>
          <a:p>
            <a:r>
              <a:rPr lang="en-US" sz="400" dirty="0">
                <a:solidFill>
                  <a:schemeClr val="bg1">
                    <a:lumMod val="50000"/>
                  </a:schemeClr>
                </a:solidFill>
                <a:latin typeface="Handwriting - Dakota"/>
                <a:cs typeface="Handwriting - Dakota"/>
              </a:rPr>
              <a:t>       if (loadedAssembly.FullName.StartsWith(requiredAssemblyName + ",", StringCompari</a:t>
            </a:r>
          </a:p>
          <a:p>
            <a:r>
              <a:rPr lang="en-US" sz="400" dirty="0">
                <a:solidFill>
                  <a:schemeClr val="bg1">
                    <a:lumMod val="50000"/>
                  </a:schemeClr>
                </a:solidFill>
                <a:latin typeface="Handwriting - Dakota"/>
                <a:cs typeface="Handwriting - Dakota"/>
              </a:rPr>
              <a:t>         assemblyFound = true;</a:t>
            </a:r>
          </a:p>
          <a:p>
            <a:r>
              <a:rPr lang="en-US" sz="400" dirty="0">
                <a:solidFill>
                  <a:schemeClr val="bg1">
                    <a:lumMod val="50000"/>
                  </a:schemeClr>
                </a:solidFill>
                <a:latin typeface="Handwriting - Dakota"/>
                <a:cs typeface="Handwriting - Dakota"/>
              </a:rPr>
              <a:t>         break;</a:t>
            </a:r>
          </a:p>
          <a:p>
            <a:r>
              <a:rPr lang="en-US" sz="400" dirty="0">
                <a:solidFill>
                  <a:schemeClr val="bg1">
                    <a:lumMod val="50000"/>
                  </a:schemeClr>
                </a:solidFill>
                <a:latin typeface="Handwriting - Dakota"/>
                <a:cs typeface="Handwriting - Dakota"/>
              </a:rPr>
              <a:t>       }</a:t>
            </a:r>
          </a:p>
          <a:p>
            <a:r>
              <a:rPr lang="en-US" sz="400" dirty="0">
                <a:solidFill>
                  <a:schemeClr val="bg1">
                    <a:lumMod val="50000"/>
                  </a:schemeClr>
                </a:solidFill>
                <a:latin typeface="Handwriting - Dakota"/>
                <a:cs typeface="Handwriting - Dakota"/>
              </a:rPr>
              <a:t>     }</a:t>
            </a:r>
          </a:p>
          <a:p>
            <a:endParaRPr lang="en-US" sz="400" dirty="0">
              <a:solidFill>
                <a:schemeClr val="bg1">
                  <a:lumMod val="50000"/>
                </a:schemeClr>
              </a:solidFill>
              <a:latin typeface="Handwriting - Dakota"/>
              <a:cs typeface="Handwriting - Dakota"/>
            </a:endParaRPr>
          </a:p>
          <a:p>
            <a:r>
              <a:rPr lang="en-US" sz="400" dirty="0">
                <a:solidFill>
                  <a:schemeClr val="bg1">
                    <a:lumMod val="50000"/>
                  </a:schemeClr>
                </a:solidFill>
                <a:latin typeface="Handwriting - Dakota"/>
                <a:cs typeface="Handwriting - Dakota"/>
              </a:rPr>
              <a:t>     if ((assemblyFound) &amp;&amp; (plainTextLicensee == licenseKeyData[2]) &amp;&amp; (String.Compare</a:t>
            </a:r>
          </a:p>
          <a:p>
            <a:r>
              <a:rPr lang="en-US" sz="400" dirty="0">
                <a:solidFill>
                  <a:schemeClr val="bg1">
                    <a:lumMod val="50000"/>
                  </a:schemeClr>
                </a:solidFill>
                <a:latin typeface="Handwriting - Dakota"/>
                <a:cs typeface="Handwriting - Dakota"/>
              </a:rPr>
              <a:t>       // Assembly was found so use license data</a:t>
            </a:r>
          </a:p>
          <a:p>
            <a:r>
              <a:rPr lang="en-US" sz="400" dirty="0">
                <a:solidFill>
                  <a:schemeClr val="bg1">
                    <a:lumMod val="50000"/>
                  </a:schemeClr>
                </a:solidFill>
                <a:latin typeface="Handwriting - Dakota"/>
                <a:cs typeface="Handwriting - Dakota"/>
              </a:rPr>
              <a:t>       licensee = licenseKeyData[2];</a:t>
            </a:r>
          </a:p>
          <a:p>
            <a:r>
              <a:rPr lang="en-US" sz="400" dirty="0">
                <a:solidFill>
                  <a:schemeClr val="bg1">
                    <a:lumMod val="50000"/>
                  </a:schemeClr>
                </a:solidFill>
                <a:latin typeface="Handwriting - Dakota"/>
                <a:cs typeface="Handwriting - Dakota"/>
              </a:rPr>
              <a:t>       licenseKey = licenseKeyData[1];</a:t>
            </a:r>
          </a:p>
          <a:p>
            <a:r>
              <a:rPr lang="en-US" sz="400" dirty="0">
                <a:solidFill>
                  <a:schemeClr val="bg1">
                    <a:lumMod val="50000"/>
                  </a:schemeClr>
                </a:solidFill>
                <a:latin typeface="Handwriting - Dakota"/>
                <a:cs typeface="Handwriting - Dakota"/>
              </a:rPr>
              <a:t>       sourceLocation = ActiproLicenseSourceLocation.AssemblySavedContext;</a:t>
            </a:r>
          </a:p>
          <a:p>
            <a:r>
              <a:rPr lang="en-US" sz="400" dirty="0">
                <a:solidFill>
                  <a:schemeClr val="bg1">
                    <a:lumMod val="50000"/>
                  </a:schemeClr>
                </a:solidFill>
                <a:latin typeface="Handwriting - Dakota"/>
                <a:cs typeface="Handwriting - Dakota"/>
              </a:rPr>
              <a:t>     }</a:t>
            </a:r>
          </a:p>
          <a:p>
            <a:r>
              <a:rPr lang="en-US" sz="400" dirty="0">
                <a:solidFill>
                  <a:schemeClr val="bg1">
                    <a:lumMod val="50000"/>
                  </a:schemeClr>
                </a:solidFill>
                <a:latin typeface="Handwriting - Dakota"/>
                <a:cs typeface="Handwriting - Dakota"/>
              </a:rPr>
              <a:t>   }</a:t>
            </a:r>
          </a:p>
          <a:p>
            <a:r>
              <a:rPr lang="en-US" sz="400" dirty="0">
                <a:solidFill>
                  <a:schemeClr val="bg1">
                    <a:lumMod val="50000"/>
                  </a:schemeClr>
                </a:solidFill>
                <a:latin typeface="Handwriting - Dakota"/>
                <a:cs typeface="Handwriting - Dakota"/>
              </a:rPr>
              <a:t>   else {</a:t>
            </a:r>
          </a:p>
          <a:p>
            <a:r>
              <a:rPr lang="en-US" sz="400" dirty="0">
                <a:solidFill>
                  <a:schemeClr val="bg1">
                    <a:lumMod val="50000"/>
                  </a:schemeClr>
                </a:solidFill>
                <a:latin typeface="Handwriting - Dakota"/>
                <a:cs typeface="Handwriting - Dakota"/>
              </a:rPr>
              <a:t>     // Regular licensing just uses licensee / license key</a:t>
            </a:r>
          </a:p>
          <a:p>
            <a:r>
              <a:rPr lang="en-US" sz="400" dirty="0">
                <a:solidFill>
                  <a:schemeClr val="bg1">
                    <a:lumMod val="50000"/>
                  </a:schemeClr>
                </a:solidFill>
                <a:latin typeface="Handwriting - Dakota"/>
                <a:cs typeface="Handwriting - Dakota"/>
              </a:rPr>
              <a:t>     licensee = licenseKeyData[1];</a:t>
            </a:r>
          </a:p>
          <a:p>
            <a:r>
              <a:rPr lang="en-US" sz="400" dirty="0">
                <a:solidFill>
                  <a:schemeClr val="bg1">
                    <a:lumMod val="50000"/>
                  </a:schemeClr>
                </a:solidFill>
                <a:latin typeface="Handwriting - Dakota"/>
                <a:cs typeface="Handwriting - Dakota"/>
              </a:rPr>
              <a:t>     licenseKey = licenseKeyData[0];</a:t>
            </a:r>
          </a:p>
          <a:p>
            <a:r>
              <a:rPr lang="en-US" sz="400" dirty="0">
                <a:solidFill>
                  <a:schemeClr val="bg1">
                    <a:lumMod val="50000"/>
                  </a:schemeClr>
                </a:solidFill>
                <a:latin typeface="Handwriting - Dakota"/>
                <a:cs typeface="Handwriting - Dakota"/>
              </a:rPr>
              <a:t>     sourceLocation = ActiproLicenseSourceLocation.AssemblySavedContext;</a:t>
            </a:r>
          </a:p>
          <a:p>
            <a:r>
              <a:rPr lang="en-US" sz="400" dirty="0">
                <a:solidFill>
                  <a:schemeClr val="bg1">
                    <a:lumMod val="50000"/>
                  </a:schemeClr>
                </a:solidFill>
                <a:latin typeface="Handwriting - Dakota"/>
                <a:cs typeface="Handwriting - Dakota"/>
              </a:rPr>
              <a:t>   }</a:t>
            </a:r>
          </a:p>
          <a:p>
            <a:endParaRPr lang="en-US" sz="400" dirty="0">
              <a:solidFill>
                <a:schemeClr val="bg1">
                  <a:lumMod val="50000"/>
                </a:schemeClr>
              </a:solidFill>
              <a:latin typeface="Handwriting - Dakota"/>
              <a:cs typeface="Handwriting - Dakota"/>
            </a:endParaRPr>
          </a:p>
        </p:txBody>
      </p:sp>
      <p:sp>
        <p:nvSpPr>
          <p:cNvPr id="2" name="Striped Right Arrow 1"/>
          <p:cNvSpPr/>
          <p:nvPr/>
        </p:nvSpPr>
        <p:spPr>
          <a:xfrm>
            <a:off x="5334000" y="2266950"/>
            <a:ext cx="762000" cy="609600"/>
          </a:xfrm>
          <a:prstGeom prst="stripedRightArrow">
            <a:avLst/>
          </a:prstGeom>
          <a:solidFill>
            <a:schemeClr val="bg1">
              <a:lumMod val="8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914400" y="57150"/>
            <a:ext cx="7051793" cy="584776"/>
          </a:xfrm>
          <a:prstGeom prst="rect">
            <a:avLst/>
          </a:prstGeom>
        </p:spPr>
        <p:txBody>
          <a:bodyPr wrap="square">
            <a:spAutoFit/>
          </a:bodyPr>
          <a:lstStyle/>
          <a:p>
            <a:pPr algn="ctr"/>
            <a:r>
              <a:rPr lang="en-US" sz="3200" dirty="0">
                <a:solidFill>
                  <a:schemeClr val="bg1">
                    <a:lumMod val="65000"/>
                  </a:schemeClr>
                </a:solidFill>
                <a:latin typeface="Iowan Old Style Black"/>
                <a:cs typeface="Iowan Old Style Black"/>
              </a:rPr>
              <a:t>The 7 stages of naming </a:t>
            </a:r>
          </a:p>
        </p:txBody>
      </p:sp>
    </p:spTree>
    <p:extLst>
      <p:ext uri="{BB962C8B-B14F-4D97-AF65-F5344CB8AC3E}">
        <p14:creationId xmlns:p14="http://schemas.microsoft.com/office/powerpoint/2010/main" val="419771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7010400" y="2038350"/>
            <a:ext cx="1983468" cy="923330"/>
          </a:xfrm>
          <a:prstGeom prst="rect">
            <a:avLst/>
          </a:prstGeom>
        </p:spPr>
        <p:txBody>
          <a:bodyPr wrap="square">
            <a:spAutoFit/>
          </a:bodyPr>
          <a:lstStyle/>
          <a:p>
            <a:pPr algn="ctr"/>
            <a:r>
              <a:rPr lang="en-US" b="1" dirty="0">
                <a:solidFill>
                  <a:srgbClr val="A6A6A6"/>
                </a:solidFill>
                <a:latin typeface="Courier"/>
                <a:cs typeface="Courier"/>
              </a:rPr>
              <a:t>DoSomething</a:t>
            </a:r>
          </a:p>
          <a:p>
            <a:pPr algn="ctr"/>
            <a:r>
              <a:rPr lang="en-US" b="1" dirty="0">
                <a:solidFill>
                  <a:srgbClr val="A6A6A6"/>
                </a:solidFill>
                <a:latin typeface="Courier"/>
                <a:cs typeface="Courier"/>
              </a:rPr>
              <a:t>EvilTo</a:t>
            </a:r>
          </a:p>
          <a:p>
            <a:pPr algn="ctr"/>
            <a:r>
              <a:rPr lang="en-US" b="1" dirty="0">
                <a:solidFill>
                  <a:srgbClr val="A6A6A6"/>
                </a:solidFill>
                <a:latin typeface="Courier"/>
                <a:cs typeface="Courier"/>
              </a:rPr>
              <a:t>Database()</a:t>
            </a:r>
          </a:p>
        </p:txBody>
      </p:sp>
      <p:sp>
        <p:nvSpPr>
          <p:cNvPr id="42" name="Chevron 41"/>
          <p:cNvSpPr/>
          <p:nvPr/>
        </p:nvSpPr>
        <p:spPr>
          <a:xfrm>
            <a:off x="1853222" y="1760590"/>
            <a:ext cx="1942741" cy="1613215"/>
          </a:xfrm>
          <a:prstGeom prst="chevron">
            <a:avLst/>
          </a:prstGeom>
        </p:spPr>
        <p:style>
          <a:lnRef idx="1">
            <a:schemeClr val="accent2"/>
          </a:lnRef>
          <a:fillRef idx="3">
            <a:schemeClr val="accent2"/>
          </a:fillRef>
          <a:effectRef idx="2">
            <a:schemeClr val="accent2"/>
          </a:effectRef>
          <a:fontRef idx="minor">
            <a:schemeClr val="lt1"/>
          </a:fontRef>
        </p:style>
        <p:txBody>
          <a:bodyPr wrap="none" lIns="0" rIns="0" rtlCol="0" anchor="ctr"/>
          <a:lstStyle/>
          <a:p>
            <a:pPr algn="ctr"/>
            <a:r>
              <a:rPr lang="en-US" sz="2000" dirty="0"/>
              <a:t>         Honest</a:t>
            </a:r>
          </a:p>
        </p:txBody>
      </p:sp>
      <p:sp>
        <p:nvSpPr>
          <p:cNvPr id="47" name="Rectangle 46"/>
          <p:cNvSpPr/>
          <p:nvPr/>
        </p:nvSpPr>
        <p:spPr>
          <a:xfrm>
            <a:off x="914400" y="57150"/>
            <a:ext cx="7051793" cy="584776"/>
          </a:xfrm>
          <a:prstGeom prst="rect">
            <a:avLst/>
          </a:prstGeom>
        </p:spPr>
        <p:txBody>
          <a:bodyPr wrap="square">
            <a:spAutoFit/>
          </a:bodyPr>
          <a:lstStyle/>
          <a:p>
            <a:pPr algn="ctr"/>
            <a:r>
              <a:rPr lang="en-US" sz="3200" dirty="0">
                <a:solidFill>
                  <a:schemeClr val="bg1">
                    <a:lumMod val="65000"/>
                  </a:schemeClr>
                </a:solidFill>
                <a:latin typeface="Iowan Old Style Black"/>
                <a:cs typeface="Iowan Old Style Black"/>
              </a:rPr>
              <a:t>The 7 stages of naming </a:t>
            </a:r>
          </a:p>
        </p:txBody>
      </p:sp>
      <p:sp>
        <p:nvSpPr>
          <p:cNvPr id="51" name="Chevron 50"/>
          <p:cNvSpPr/>
          <p:nvPr/>
        </p:nvSpPr>
        <p:spPr>
          <a:xfrm>
            <a:off x="436651" y="1769519"/>
            <a:ext cx="2161543" cy="1613215"/>
          </a:xfrm>
          <a:prstGeom prst="chevron">
            <a:avLst/>
          </a:prstGeom>
          <a:gradFill>
            <a:gsLst>
              <a:gs pos="0">
                <a:srgbClr val="800000"/>
              </a:gs>
              <a:gs pos="100000">
                <a:schemeClr val="accent2"/>
              </a:gs>
            </a:gsLst>
          </a:gradFill>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t>           Nonsense</a:t>
            </a:r>
          </a:p>
        </p:txBody>
      </p:sp>
      <p:sp>
        <p:nvSpPr>
          <p:cNvPr id="18" name="Rectangle 17"/>
          <p:cNvSpPr/>
          <p:nvPr/>
        </p:nvSpPr>
        <p:spPr>
          <a:xfrm>
            <a:off x="3834801" y="2315349"/>
            <a:ext cx="1838965" cy="369332"/>
          </a:xfrm>
          <a:prstGeom prst="rect">
            <a:avLst/>
          </a:prstGeom>
        </p:spPr>
        <p:txBody>
          <a:bodyPr wrap="none">
            <a:spAutoFit/>
          </a:bodyPr>
          <a:lstStyle/>
          <a:p>
            <a:pPr algn="ctr"/>
            <a:r>
              <a:rPr lang="en-US" b="1" dirty="0">
                <a:solidFill>
                  <a:srgbClr val="A6A6A6"/>
                </a:solidFill>
                <a:latin typeface="Courier"/>
                <a:cs typeface="Courier"/>
              </a:rPr>
              <a:t>Applesauce()</a:t>
            </a:r>
          </a:p>
        </p:txBody>
      </p:sp>
      <p:sp>
        <p:nvSpPr>
          <p:cNvPr id="19" name="Striped Right Arrow 18"/>
          <p:cNvSpPr/>
          <p:nvPr/>
        </p:nvSpPr>
        <p:spPr>
          <a:xfrm>
            <a:off x="5859182" y="2195215"/>
            <a:ext cx="762000" cy="609600"/>
          </a:xfrm>
          <a:prstGeom prst="stripedRightArrow">
            <a:avLst/>
          </a:prstGeom>
          <a:solidFill>
            <a:schemeClr val="bg1">
              <a:lumMod val="8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66063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629400" y="1657350"/>
            <a:ext cx="2364468" cy="1754327"/>
          </a:xfrm>
          <a:prstGeom prst="rect">
            <a:avLst/>
          </a:prstGeom>
        </p:spPr>
        <p:txBody>
          <a:bodyPr wrap="square">
            <a:spAutoFit/>
          </a:bodyPr>
          <a:lstStyle/>
          <a:p>
            <a:pPr algn="ctr"/>
            <a:r>
              <a:rPr lang="en-US" b="1" dirty="0">
                <a:solidFill>
                  <a:srgbClr val="A6A6A6"/>
                </a:solidFill>
                <a:latin typeface="Courier"/>
                <a:cs typeface="Courier"/>
              </a:rPr>
              <a:t>ParseXml</a:t>
            </a:r>
          </a:p>
          <a:p>
            <a:pPr algn="ctr"/>
            <a:r>
              <a:rPr lang="en-US" b="1" dirty="0">
                <a:solidFill>
                  <a:srgbClr val="A6A6A6"/>
                </a:solidFill>
                <a:latin typeface="Courier"/>
                <a:cs typeface="Courier"/>
              </a:rPr>
              <a:t>AndStoreFlight</a:t>
            </a:r>
          </a:p>
          <a:p>
            <a:pPr algn="ctr"/>
            <a:r>
              <a:rPr lang="en-US" b="1" dirty="0">
                <a:solidFill>
                  <a:srgbClr val="A6A6A6"/>
                </a:solidFill>
                <a:latin typeface="Courier"/>
                <a:cs typeface="Courier"/>
              </a:rPr>
              <a:t>ToDatabase</a:t>
            </a:r>
          </a:p>
          <a:p>
            <a:pPr algn="ctr"/>
            <a:r>
              <a:rPr lang="en-US" b="1" dirty="0">
                <a:solidFill>
                  <a:srgbClr val="A6A6A6"/>
                </a:solidFill>
                <a:latin typeface="Courier"/>
                <a:cs typeface="Courier"/>
              </a:rPr>
              <a:t>AndLocalCache</a:t>
            </a:r>
          </a:p>
          <a:p>
            <a:pPr algn="ctr"/>
            <a:r>
              <a:rPr lang="en-US" b="1" dirty="0">
                <a:solidFill>
                  <a:srgbClr val="A6A6A6"/>
                </a:solidFill>
                <a:latin typeface="Courier"/>
                <a:cs typeface="Courier"/>
              </a:rPr>
              <a:t>AndStart</a:t>
            </a:r>
          </a:p>
          <a:p>
            <a:pPr algn="ctr"/>
            <a:r>
              <a:rPr lang="en-US" b="1" dirty="0">
                <a:solidFill>
                  <a:srgbClr val="A6A6A6"/>
                </a:solidFill>
                <a:latin typeface="Courier"/>
                <a:cs typeface="Courier"/>
              </a:rPr>
              <a:t>Processing()</a:t>
            </a:r>
          </a:p>
        </p:txBody>
      </p:sp>
      <p:sp>
        <p:nvSpPr>
          <p:cNvPr id="47" name="Rectangle 46"/>
          <p:cNvSpPr/>
          <p:nvPr/>
        </p:nvSpPr>
        <p:spPr>
          <a:xfrm>
            <a:off x="914400" y="57150"/>
            <a:ext cx="7051793" cy="584776"/>
          </a:xfrm>
          <a:prstGeom prst="rect">
            <a:avLst/>
          </a:prstGeom>
        </p:spPr>
        <p:txBody>
          <a:bodyPr wrap="square">
            <a:spAutoFit/>
          </a:bodyPr>
          <a:lstStyle/>
          <a:p>
            <a:pPr algn="ctr"/>
            <a:r>
              <a:rPr lang="en-US" sz="3200" dirty="0">
                <a:solidFill>
                  <a:schemeClr val="bg1">
                    <a:lumMod val="65000"/>
                  </a:schemeClr>
                </a:solidFill>
                <a:latin typeface="Iowan Old Style Black"/>
                <a:cs typeface="Iowan Old Style Black"/>
              </a:rPr>
              <a:t>The 7 stages of naming </a:t>
            </a:r>
          </a:p>
        </p:txBody>
      </p:sp>
      <p:sp>
        <p:nvSpPr>
          <p:cNvPr id="19" name="Striped Right Arrow 18"/>
          <p:cNvSpPr/>
          <p:nvPr/>
        </p:nvSpPr>
        <p:spPr>
          <a:xfrm>
            <a:off x="5859182" y="2195215"/>
            <a:ext cx="762000" cy="609600"/>
          </a:xfrm>
          <a:prstGeom prst="stripedRightArrow">
            <a:avLst/>
          </a:prstGeom>
          <a:solidFill>
            <a:schemeClr val="bg1">
              <a:lumMod val="8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Chevron 7"/>
          <p:cNvSpPr/>
          <p:nvPr/>
        </p:nvSpPr>
        <p:spPr>
          <a:xfrm>
            <a:off x="228600" y="1760590"/>
            <a:ext cx="1942741" cy="1613215"/>
          </a:xfrm>
          <a:prstGeom prst="chevron">
            <a:avLst/>
          </a:prstGeom>
        </p:spPr>
        <p:style>
          <a:lnRef idx="1">
            <a:schemeClr val="accent2"/>
          </a:lnRef>
          <a:fillRef idx="3">
            <a:schemeClr val="accent2"/>
          </a:fillRef>
          <a:effectRef idx="2">
            <a:schemeClr val="accent2"/>
          </a:effectRef>
          <a:fontRef idx="minor">
            <a:schemeClr val="lt1"/>
          </a:fontRef>
        </p:style>
        <p:txBody>
          <a:bodyPr wrap="none" lIns="0" rIns="0" rtlCol="0" anchor="ctr"/>
          <a:lstStyle/>
          <a:p>
            <a:pPr algn="ctr"/>
            <a:r>
              <a:rPr lang="en-US" sz="2000" dirty="0"/>
              <a:t>         Honest</a:t>
            </a:r>
          </a:p>
        </p:txBody>
      </p:sp>
      <p:sp>
        <p:nvSpPr>
          <p:cNvPr id="9" name="Chevron 8"/>
          <p:cNvSpPr/>
          <p:nvPr/>
        </p:nvSpPr>
        <p:spPr>
          <a:xfrm>
            <a:off x="1434072" y="1760590"/>
            <a:ext cx="2217562" cy="1613215"/>
          </a:xfrm>
          <a:prstGeom prst="chevron">
            <a:avLst/>
          </a:prstGeom>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dirty="0"/>
              <a:t>Honest  &amp; </a:t>
            </a:r>
          </a:p>
          <a:p>
            <a:r>
              <a:rPr lang="en-US" dirty="0"/>
              <a:t>Complete</a:t>
            </a:r>
          </a:p>
        </p:txBody>
      </p:sp>
      <p:sp>
        <p:nvSpPr>
          <p:cNvPr id="10" name="Rectangle 9"/>
          <p:cNvSpPr/>
          <p:nvPr/>
        </p:nvSpPr>
        <p:spPr>
          <a:xfrm>
            <a:off x="3733800" y="2038350"/>
            <a:ext cx="1983468" cy="923330"/>
          </a:xfrm>
          <a:prstGeom prst="rect">
            <a:avLst/>
          </a:prstGeom>
        </p:spPr>
        <p:txBody>
          <a:bodyPr wrap="square">
            <a:spAutoFit/>
          </a:bodyPr>
          <a:lstStyle/>
          <a:p>
            <a:pPr algn="ctr"/>
            <a:r>
              <a:rPr lang="en-US" b="1" dirty="0">
                <a:solidFill>
                  <a:srgbClr val="A6A6A6"/>
                </a:solidFill>
                <a:latin typeface="Courier"/>
                <a:cs typeface="Courier"/>
              </a:rPr>
              <a:t>DoSomething</a:t>
            </a:r>
          </a:p>
          <a:p>
            <a:pPr algn="ctr"/>
            <a:r>
              <a:rPr lang="en-US" b="1" dirty="0">
                <a:solidFill>
                  <a:srgbClr val="A6A6A6"/>
                </a:solidFill>
                <a:latin typeface="Courier"/>
                <a:cs typeface="Courier"/>
              </a:rPr>
              <a:t>EvilTo</a:t>
            </a:r>
          </a:p>
          <a:p>
            <a:pPr algn="ctr"/>
            <a:r>
              <a:rPr lang="en-US" b="1" dirty="0">
                <a:solidFill>
                  <a:srgbClr val="A6A6A6"/>
                </a:solidFill>
                <a:latin typeface="Courier"/>
                <a:cs typeface="Courier"/>
              </a:rPr>
              <a:t>Database()</a:t>
            </a:r>
          </a:p>
        </p:txBody>
      </p:sp>
    </p:spTree>
    <p:extLst>
      <p:ext uri="{BB962C8B-B14F-4D97-AF65-F5344CB8AC3E}">
        <p14:creationId xmlns:p14="http://schemas.microsoft.com/office/powerpoint/2010/main" val="237257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6629400" y="1981021"/>
            <a:ext cx="2364468" cy="1200329"/>
          </a:xfrm>
          <a:prstGeom prst="rect">
            <a:avLst/>
          </a:prstGeom>
        </p:spPr>
        <p:txBody>
          <a:bodyPr wrap="square">
            <a:spAutoFit/>
          </a:bodyPr>
          <a:lstStyle/>
          <a:p>
            <a:pPr algn="ctr"/>
            <a:r>
              <a:rPr lang="en-US" b="1" dirty="0">
                <a:solidFill>
                  <a:srgbClr val="A6A6A6"/>
                </a:solidFill>
                <a:latin typeface="Courier"/>
                <a:cs typeface="Courier"/>
              </a:rPr>
              <a:t>StoreFlight</a:t>
            </a:r>
          </a:p>
          <a:p>
            <a:pPr algn="ctr"/>
            <a:r>
              <a:rPr lang="en-US" b="1" dirty="0">
                <a:solidFill>
                  <a:srgbClr val="A6A6A6"/>
                </a:solidFill>
                <a:latin typeface="Courier"/>
                <a:cs typeface="Courier"/>
              </a:rPr>
              <a:t>ToDatabase</a:t>
            </a:r>
          </a:p>
          <a:p>
            <a:pPr algn="ctr"/>
            <a:r>
              <a:rPr lang="en-US" b="1" dirty="0">
                <a:solidFill>
                  <a:srgbClr val="A6A6A6"/>
                </a:solidFill>
                <a:latin typeface="Courier"/>
                <a:cs typeface="Courier"/>
              </a:rPr>
              <a:t>AndStart</a:t>
            </a:r>
          </a:p>
          <a:p>
            <a:pPr algn="ctr"/>
            <a:r>
              <a:rPr lang="en-US" b="1" dirty="0">
                <a:solidFill>
                  <a:srgbClr val="A6A6A6"/>
                </a:solidFill>
                <a:latin typeface="Courier"/>
                <a:cs typeface="Courier"/>
              </a:rPr>
              <a:t>Processing()</a:t>
            </a:r>
          </a:p>
        </p:txBody>
      </p:sp>
      <p:sp>
        <p:nvSpPr>
          <p:cNvPr id="47" name="Rectangle 46"/>
          <p:cNvSpPr/>
          <p:nvPr/>
        </p:nvSpPr>
        <p:spPr>
          <a:xfrm>
            <a:off x="914400" y="57150"/>
            <a:ext cx="7051793" cy="584776"/>
          </a:xfrm>
          <a:prstGeom prst="rect">
            <a:avLst/>
          </a:prstGeom>
        </p:spPr>
        <p:txBody>
          <a:bodyPr wrap="square">
            <a:spAutoFit/>
          </a:bodyPr>
          <a:lstStyle/>
          <a:p>
            <a:pPr algn="ctr"/>
            <a:r>
              <a:rPr lang="en-US" sz="3200" dirty="0">
                <a:solidFill>
                  <a:schemeClr val="bg1">
                    <a:lumMod val="65000"/>
                  </a:schemeClr>
                </a:solidFill>
                <a:latin typeface="Iowan Old Style Black"/>
                <a:cs typeface="Iowan Old Style Black"/>
              </a:rPr>
              <a:t>The 7 stages of naming </a:t>
            </a:r>
          </a:p>
        </p:txBody>
      </p:sp>
      <p:sp>
        <p:nvSpPr>
          <p:cNvPr id="19" name="Striped Right Arrow 18"/>
          <p:cNvSpPr/>
          <p:nvPr/>
        </p:nvSpPr>
        <p:spPr>
          <a:xfrm>
            <a:off x="5859182" y="2195215"/>
            <a:ext cx="762000" cy="609600"/>
          </a:xfrm>
          <a:prstGeom prst="stripedRightArrow">
            <a:avLst/>
          </a:prstGeom>
          <a:solidFill>
            <a:schemeClr val="bg1">
              <a:lumMod val="8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Chevron 10"/>
          <p:cNvSpPr/>
          <p:nvPr/>
        </p:nvSpPr>
        <p:spPr>
          <a:xfrm>
            <a:off x="76200" y="1733550"/>
            <a:ext cx="2217562" cy="1613215"/>
          </a:xfrm>
          <a:prstGeom prst="chevron">
            <a:avLst/>
          </a:prstGeom>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dirty="0"/>
              <a:t>Honest  &amp; </a:t>
            </a:r>
          </a:p>
          <a:p>
            <a:r>
              <a:rPr lang="en-US" dirty="0"/>
              <a:t>Complete</a:t>
            </a:r>
          </a:p>
        </p:txBody>
      </p:sp>
      <p:sp>
        <p:nvSpPr>
          <p:cNvPr id="12" name="Chevron 11"/>
          <p:cNvSpPr/>
          <p:nvPr/>
        </p:nvSpPr>
        <p:spPr>
          <a:xfrm>
            <a:off x="1578955" y="1733550"/>
            <a:ext cx="2027880" cy="1613215"/>
          </a:xfrm>
          <a:prstGeom prst="chevron">
            <a:avLst/>
          </a:prstGeom>
          <a:gradFill flip="none" rotWithShape="1">
            <a:gsLst>
              <a:gs pos="0">
                <a:srgbClr val="EDC326"/>
              </a:gs>
              <a:gs pos="100000">
                <a:srgbClr val="FFDD17"/>
              </a:gs>
            </a:gsLst>
            <a:lin ang="16200000" scaled="0"/>
            <a:tileRect/>
          </a:gradFill>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dirty="0"/>
              <a:t>Does the </a:t>
            </a:r>
          </a:p>
          <a:p>
            <a:r>
              <a:rPr lang="en-US" dirty="0"/>
              <a:t>Right Thing</a:t>
            </a:r>
          </a:p>
          <a:p>
            <a:endParaRPr lang="en-US" dirty="0"/>
          </a:p>
        </p:txBody>
      </p:sp>
      <p:sp>
        <p:nvSpPr>
          <p:cNvPr id="13" name="Rectangle 12"/>
          <p:cNvSpPr/>
          <p:nvPr/>
        </p:nvSpPr>
        <p:spPr>
          <a:xfrm>
            <a:off x="1419287" y="2718431"/>
            <a:ext cx="1645781" cy="357021"/>
          </a:xfrm>
          <a:prstGeom prst="rect">
            <a:avLst/>
          </a:prstGeom>
        </p:spPr>
        <p:txBody>
          <a:bodyPr wrap="square">
            <a:spAutoFit/>
          </a:bodyPr>
          <a:lstStyle/>
          <a:p>
            <a:r>
              <a:rPr lang="en-US" sz="1200" b="1" dirty="0">
                <a:solidFill>
                  <a:schemeClr val="tx1">
                    <a:lumMod val="75000"/>
                    <a:lumOff val="25000"/>
                  </a:schemeClr>
                </a:solidFill>
                <a:latin typeface="Courier"/>
                <a:cs typeface="Courier"/>
              </a:rPr>
              <a:t>        </a:t>
            </a:r>
            <a:r>
              <a:rPr lang="en-US" sz="1200" b="1" dirty="0">
                <a:solidFill>
                  <a:srgbClr val="7F7F7F"/>
                </a:solidFill>
                <a:latin typeface="Courier"/>
                <a:cs typeface="Courier"/>
              </a:rPr>
              <a:t>Start</a:t>
            </a:r>
          </a:p>
          <a:p>
            <a:pPr algn="ctr"/>
            <a:r>
              <a:rPr lang="en-US" sz="1200" b="1" dirty="0">
                <a:solidFill>
                  <a:srgbClr val="7F7F7F"/>
                </a:solidFill>
                <a:latin typeface="Courier"/>
                <a:cs typeface="Courier"/>
              </a:rPr>
              <a:t>    Structural</a:t>
            </a:r>
            <a:r>
              <a:rPr lang="en-US" sz="1200" b="1" dirty="0">
                <a:solidFill>
                  <a:schemeClr val="tx1">
                    <a:lumMod val="75000"/>
                    <a:lumOff val="25000"/>
                  </a:schemeClr>
                </a:solidFill>
                <a:latin typeface="Courier"/>
                <a:cs typeface="Courier"/>
              </a:rPr>
              <a:t> </a:t>
            </a:r>
          </a:p>
          <a:p>
            <a:pPr algn="ctr"/>
            <a:r>
              <a:rPr lang="en-US" sz="1200" b="1" dirty="0">
                <a:solidFill>
                  <a:schemeClr val="tx1">
                    <a:lumMod val="75000"/>
                    <a:lumOff val="25000"/>
                  </a:schemeClr>
                </a:solidFill>
                <a:latin typeface="Courier"/>
                <a:cs typeface="Courier"/>
              </a:rPr>
              <a:t>Refactoring </a:t>
            </a:r>
          </a:p>
        </p:txBody>
      </p:sp>
      <p:sp>
        <p:nvSpPr>
          <p:cNvPr id="17" name="Rectangle 16"/>
          <p:cNvSpPr/>
          <p:nvPr/>
        </p:nvSpPr>
        <p:spPr>
          <a:xfrm>
            <a:off x="3505200" y="1733550"/>
            <a:ext cx="2364468" cy="1754327"/>
          </a:xfrm>
          <a:prstGeom prst="rect">
            <a:avLst/>
          </a:prstGeom>
        </p:spPr>
        <p:txBody>
          <a:bodyPr wrap="square">
            <a:spAutoFit/>
          </a:bodyPr>
          <a:lstStyle/>
          <a:p>
            <a:pPr algn="ctr"/>
            <a:r>
              <a:rPr lang="en-US" b="1" dirty="0">
                <a:solidFill>
                  <a:srgbClr val="FFFFFF"/>
                </a:solidFill>
                <a:latin typeface="Courier"/>
                <a:cs typeface="Courier"/>
              </a:rPr>
              <a:t>ParseXml</a:t>
            </a:r>
          </a:p>
          <a:p>
            <a:pPr algn="ctr"/>
            <a:r>
              <a:rPr lang="en-US" b="1" dirty="0">
                <a:solidFill>
                  <a:srgbClr val="FFFFFF"/>
                </a:solidFill>
                <a:latin typeface="Courier"/>
                <a:cs typeface="Courier"/>
              </a:rPr>
              <a:t>And</a:t>
            </a:r>
            <a:r>
              <a:rPr lang="en-US" b="1" dirty="0">
                <a:solidFill>
                  <a:srgbClr val="A6A6A6"/>
                </a:solidFill>
                <a:latin typeface="Courier"/>
                <a:cs typeface="Courier"/>
              </a:rPr>
              <a:t>StoreFlight</a:t>
            </a:r>
          </a:p>
          <a:p>
            <a:pPr algn="ctr"/>
            <a:r>
              <a:rPr lang="en-US" b="1" dirty="0">
                <a:solidFill>
                  <a:srgbClr val="A6A6A6"/>
                </a:solidFill>
                <a:latin typeface="Courier"/>
                <a:cs typeface="Courier"/>
              </a:rPr>
              <a:t>ToDatabase</a:t>
            </a:r>
          </a:p>
          <a:p>
            <a:pPr algn="ctr"/>
            <a:r>
              <a:rPr lang="en-US" b="1" dirty="0">
                <a:solidFill>
                  <a:srgbClr val="FFFFFF"/>
                </a:solidFill>
                <a:latin typeface="Courier"/>
                <a:cs typeface="Courier"/>
              </a:rPr>
              <a:t>AndLocalCache</a:t>
            </a:r>
          </a:p>
          <a:p>
            <a:pPr algn="ctr"/>
            <a:r>
              <a:rPr lang="en-US" b="1" dirty="0">
                <a:solidFill>
                  <a:srgbClr val="A6A6A6"/>
                </a:solidFill>
                <a:latin typeface="Courier"/>
                <a:cs typeface="Courier"/>
              </a:rPr>
              <a:t>AndStart</a:t>
            </a:r>
          </a:p>
          <a:p>
            <a:pPr algn="ctr"/>
            <a:r>
              <a:rPr lang="en-US" b="1" dirty="0">
                <a:solidFill>
                  <a:srgbClr val="A6A6A6"/>
                </a:solidFill>
                <a:latin typeface="Courier"/>
                <a:cs typeface="Courier"/>
              </a:rPr>
              <a:t>Processing()</a:t>
            </a:r>
          </a:p>
        </p:txBody>
      </p:sp>
    </p:spTree>
    <p:extLst>
      <p:ext uri="{BB962C8B-B14F-4D97-AF65-F5344CB8AC3E}">
        <p14:creationId xmlns:p14="http://schemas.microsoft.com/office/powerpoint/2010/main" val="240681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914400" y="57150"/>
            <a:ext cx="7051793" cy="584776"/>
          </a:xfrm>
          <a:prstGeom prst="rect">
            <a:avLst/>
          </a:prstGeom>
        </p:spPr>
        <p:txBody>
          <a:bodyPr wrap="square">
            <a:spAutoFit/>
          </a:bodyPr>
          <a:lstStyle/>
          <a:p>
            <a:pPr algn="ctr"/>
            <a:r>
              <a:rPr lang="en-US" sz="3200" dirty="0">
                <a:solidFill>
                  <a:schemeClr val="bg1">
                    <a:lumMod val="65000"/>
                  </a:schemeClr>
                </a:solidFill>
                <a:latin typeface="Iowan Old Style Black"/>
                <a:cs typeface="Iowan Old Style Black"/>
              </a:rPr>
              <a:t>The 7 stages of naming </a:t>
            </a:r>
          </a:p>
        </p:txBody>
      </p:sp>
      <p:sp>
        <p:nvSpPr>
          <p:cNvPr id="19" name="Striped Right Arrow 18"/>
          <p:cNvSpPr/>
          <p:nvPr/>
        </p:nvSpPr>
        <p:spPr>
          <a:xfrm>
            <a:off x="5859182" y="2195215"/>
            <a:ext cx="762000" cy="609600"/>
          </a:xfrm>
          <a:prstGeom prst="stripedRightArrow">
            <a:avLst/>
          </a:prstGeom>
          <a:solidFill>
            <a:schemeClr val="bg1">
              <a:lumMod val="8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Chevron 8"/>
          <p:cNvSpPr/>
          <p:nvPr/>
        </p:nvSpPr>
        <p:spPr>
          <a:xfrm>
            <a:off x="1437333" y="1760590"/>
            <a:ext cx="1775096" cy="1613215"/>
          </a:xfrm>
          <a:prstGeom prst="chevron">
            <a:avLst/>
          </a:prstGeom>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2000" dirty="0"/>
              <a:t>         Intent</a:t>
            </a:r>
          </a:p>
        </p:txBody>
      </p:sp>
      <p:sp>
        <p:nvSpPr>
          <p:cNvPr id="10" name="Chevron 9"/>
          <p:cNvSpPr/>
          <p:nvPr/>
        </p:nvSpPr>
        <p:spPr>
          <a:xfrm>
            <a:off x="152400" y="1760590"/>
            <a:ext cx="2027880" cy="1613215"/>
          </a:xfrm>
          <a:prstGeom prst="chevron">
            <a:avLst/>
          </a:prstGeom>
          <a:gradFill flip="none" rotWithShape="1">
            <a:gsLst>
              <a:gs pos="0">
                <a:srgbClr val="EDC326"/>
              </a:gs>
              <a:gs pos="100000">
                <a:srgbClr val="FFDD17"/>
              </a:gs>
            </a:gsLst>
            <a:lin ang="16200000" scaled="0"/>
            <a:tileRect/>
          </a:gradFill>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dirty="0"/>
              <a:t>Does the </a:t>
            </a:r>
          </a:p>
          <a:p>
            <a:r>
              <a:rPr lang="en-US" dirty="0"/>
              <a:t>Right Thing</a:t>
            </a:r>
          </a:p>
          <a:p>
            <a:endParaRPr lang="en-US" dirty="0"/>
          </a:p>
        </p:txBody>
      </p:sp>
      <p:sp>
        <p:nvSpPr>
          <p:cNvPr id="15" name="Rectangle 14"/>
          <p:cNvSpPr/>
          <p:nvPr/>
        </p:nvSpPr>
        <p:spPr>
          <a:xfrm>
            <a:off x="3352800" y="2038350"/>
            <a:ext cx="2364468" cy="1200329"/>
          </a:xfrm>
          <a:prstGeom prst="rect">
            <a:avLst/>
          </a:prstGeom>
        </p:spPr>
        <p:txBody>
          <a:bodyPr wrap="square">
            <a:spAutoFit/>
          </a:bodyPr>
          <a:lstStyle/>
          <a:p>
            <a:pPr algn="ctr"/>
            <a:r>
              <a:rPr lang="en-US" b="1" dirty="0">
                <a:solidFill>
                  <a:srgbClr val="A6A6A6"/>
                </a:solidFill>
                <a:latin typeface="Courier"/>
                <a:cs typeface="Courier"/>
              </a:rPr>
              <a:t>StoreFlight</a:t>
            </a:r>
          </a:p>
          <a:p>
            <a:pPr algn="ctr"/>
            <a:r>
              <a:rPr lang="en-US" b="1" dirty="0">
                <a:solidFill>
                  <a:srgbClr val="A6A6A6"/>
                </a:solidFill>
                <a:latin typeface="Courier"/>
                <a:cs typeface="Courier"/>
              </a:rPr>
              <a:t>ToDatabase</a:t>
            </a:r>
          </a:p>
          <a:p>
            <a:pPr algn="ctr"/>
            <a:r>
              <a:rPr lang="en-US" b="1" dirty="0">
                <a:solidFill>
                  <a:srgbClr val="A6A6A6"/>
                </a:solidFill>
                <a:latin typeface="Courier"/>
                <a:cs typeface="Courier"/>
              </a:rPr>
              <a:t>AndStart</a:t>
            </a:r>
          </a:p>
          <a:p>
            <a:pPr algn="ctr"/>
            <a:r>
              <a:rPr lang="en-US" b="1" dirty="0">
                <a:solidFill>
                  <a:srgbClr val="A6A6A6"/>
                </a:solidFill>
                <a:latin typeface="Courier"/>
                <a:cs typeface="Courier"/>
              </a:rPr>
              <a:t>Processing()</a:t>
            </a:r>
          </a:p>
        </p:txBody>
      </p:sp>
      <p:sp>
        <p:nvSpPr>
          <p:cNvPr id="8" name="Rectangle 7"/>
          <p:cNvSpPr/>
          <p:nvPr/>
        </p:nvSpPr>
        <p:spPr>
          <a:xfrm>
            <a:off x="6775368" y="2038350"/>
            <a:ext cx="2364468" cy="923330"/>
          </a:xfrm>
          <a:prstGeom prst="rect">
            <a:avLst/>
          </a:prstGeom>
        </p:spPr>
        <p:txBody>
          <a:bodyPr wrap="square">
            <a:spAutoFit/>
          </a:bodyPr>
          <a:lstStyle/>
          <a:p>
            <a:pPr algn="ctr"/>
            <a:r>
              <a:rPr lang="en-US" b="1" dirty="0">
                <a:solidFill>
                  <a:srgbClr val="A6A6A6"/>
                </a:solidFill>
                <a:latin typeface="Courier"/>
                <a:cs typeface="Courier"/>
              </a:rPr>
              <a:t>Begin</a:t>
            </a:r>
          </a:p>
          <a:p>
            <a:pPr algn="ctr"/>
            <a:r>
              <a:rPr lang="en-US" b="1" dirty="0">
                <a:solidFill>
                  <a:srgbClr val="A6A6A6"/>
                </a:solidFill>
                <a:latin typeface="Courier"/>
                <a:cs typeface="Courier"/>
              </a:rPr>
              <a:t>Tracking</a:t>
            </a:r>
          </a:p>
          <a:p>
            <a:pPr algn="ctr"/>
            <a:r>
              <a:rPr lang="en-US" b="1" dirty="0">
                <a:solidFill>
                  <a:srgbClr val="A6A6A6"/>
                </a:solidFill>
                <a:latin typeface="Courier"/>
                <a:cs typeface="Courier"/>
              </a:rPr>
              <a:t>Flight()</a:t>
            </a:r>
          </a:p>
        </p:txBody>
      </p:sp>
    </p:spTree>
    <p:extLst>
      <p:ext uri="{BB962C8B-B14F-4D97-AF65-F5344CB8AC3E}">
        <p14:creationId xmlns:p14="http://schemas.microsoft.com/office/powerpoint/2010/main" val="7498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914400" y="57150"/>
            <a:ext cx="7051793" cy="584776"/>
          </a:xfrm>
          <a:prstGeom prst="rect">
            <a:avLst/>
          </a:prstGeom>
        </p:spPr>
        <p:txBody>
          <a:bodyPr wrap="square">
            <a:spAutoFit/>
          </a:bodyPr>
          <a:lstStyle/>
          <a:p>
            <a:pPr algn="ctr"/>
            <a:r>
              <a:rPr lang="en-US" sz="3200" dirty="0">
                <a:solidFill>
                  <a:schemeClr val="bg1">
                    <a:lumMod val="65000"/>
                  </a:schemeClr>
                </a:solidFill>
                <a:latin typeface="Iowan Old Style Black"/>
                <a:cs typeface="Iowan Old Style Black"/>
              </a:rPr>
              <a:t>The 7 stages of naming </a:t>
            </a:r>
          </a:p>
        </p:txBody>
      </p:sp>
      <p:sp>
        <p:nvSpPr>
          <p:cNvPr id="19" name="Striped Right Arrow 18"/>
          <p:cNvSpPr/>
          <p:nvPr/>
        </p:nvSpPr>
        <p:spPr>
          <a:xfrm>
            <a:off x="5859182" y="2195215"/>
            <a:ext cx="762000" cy="609600"/>
          </a:xfrm>
          <a:prstGeom prst="stripedRightArrow">
            <a:avLst/>
          </a:prstGeom>
          <a:solidFill>
            <a:schemeClr val="bg1">
              <a:lumMod val="8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Chevron 7"/>
          <p:cNvSpPr/>
          <p:nvPr/>
        </p:nvSpPr>
        <p:spPr>
          <a:xfrm>
            <a:off x="228600" y="1760590"/>
            <a:ext cx="1775096" cy="1613215"/>
          </a:xfrm>
          <a:prstGeom prst="chevron">
            <a:avLst/>
          </a:prstGeom>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2000" dirty="0"/>
              <a:t>         Intent</a:t>
            </a:r>
          </a:p>
        </p:txBody>
      </p:sp>
      <p:sp>
        <p:nvSpPr>
          <p:cNvPr id="11" name="Chevron 10"/>
          <p:cNvSpPr/>
          <p:nvPr/>
        </p:nvSpPr>
        <p:spPr>
          <a:xfrm>
            <a:off x="1257267" y="1760590"/>
            <a:ext cx="2018803" cy="1613215"/>
          </a:xfrm>
          <a:prstGeom prst="chevron">
            <a:avLst/>
          </a:prstGeom>
          <a:gradFill flip="none" rotWithShape="1">
            <a:gsLst>
              <a:gs pos="0">
                <a:srgbClr val="29923D"/>
              </a:gs>
              <a:gs pos="100000">
                <a:srgbClr val="39CC56"/>
              </a:gs>
            </a:gsLst>
            <a:lin ang="16200000" scaled="0"/>
            <a:tileRect/>
          </a:gradFill>
        </p:spPr>
        <p:style>
          <a:lnRef idx="1">
            <a:schemeClr val="accent3"/>
          </a:lnRef>
          <a:fillRef idx="3">
            <a:schemeClr val="accent3"/>
          </a:fillRef>
          <a:effectRef idx="2">
            <a:schemeClr val="accent3"/>
          </a:effectRef>
          <a:fontRef idx="minor">
            <a:schemeClr val="lt1"/>
          </a:fontRef>
        </p:style>
        <p:txBody>
          <a:bodyPr wrap="none" lIns="0" rIns="0" rtlCol="0" anchor="ctr"/>
          <a:lstStyle/>
          <a:p>
            <a:r>
              <a:rPr lang="en-US" sz="1500" dirty="0"/>
              <a:t>Domain </a:t>
            </a:r>
          </a:p>
          <a:p>
            <a:r>
              <a:rPr lang="en-US" sz="1500" dirty="0"/>
              <a:t>Abstraction</a:t>
            </a:r>
          </a:p>
        </p:txBody>
      </p:sp>
      <p:sp>
        <p:nvSpPr>
          <p:cNvPr id="12" name="Rectangle 11"/>
          <p:cNvSpPr/>
          <p:nvPr/>
        </p:nvSpPr>
        <p:spPr>
          <a:xfrm>
            <a:off x="3429000" y="2114550"/>
            <a:ext cx="2364468" cy="923330"/>
          </a:xfrm>
          <a:prstGeom prst="rect">
            <a:avLst/>
          </a:prstGeom>
        </p:spPr>
        <p:txBody>
          <a:bodyPr wrap="square">
            <a:spAutoFit/>
          </a:bodyPr>
          <a:lstStyle/>
          <a:p>
            <a:pPr algn="ctr"/>
            <a:r>
              <a:rPr lang="en-US" b="1" dirty="0">
                <a:solidFill>
                  <a:srgbClr val="A6A6A6"/>
                </a:solidFill>
                <a:latin typeface="Courier"/>
                <a:cs typeface="Courier"/>
              </a:rPr>
              <a:t>Begin</a:t>
            </a:r>
          </a:p>
          <a:p>
            <a:pPr algn="ctr"/>
            <a:r>
              <a:rPr lang="en-US" b="1" dirty="0">
                <a:solidFill>
                  <a:srgbClr val="A6A6A6"/>
                </a:solidFill>
                <a:latin typeface="Courier"/>
                <a:cs typeface="Courier"/>
              </a:rPr>
              <a:t>Tracking</a:t>
            </a:r>
          </a:p>
          <a:p>
            <a:pPr algn="ctr"/>
            <a:r>
              <a:rPr lang="en-US" b="1" dirty="0">
                <a:solidFill>
                  <a:srgbClr val="A6A6A6"/>
                </a:solidFill>
                <a:latin typeface="Courier"/>
                <a:cs typeface="Courier"/>
              </a:rPr>
              <a:t>Flight()</a:t>
            </a:r>
          </a:p>
        </p:txBody>
      </p:sp>
      <p:sp>
        <p:nvSpPr>
          <p:cNvPr id="9" name="Rectangle 8"/>
          <p:cNvSpPr/>
          <p:nvPr/>
        </p:nvSpPr>
        <p:spPr>
          <a:xfrm>
            <a:off x="6629400" y="2114550"/>
            <a:ext cx="2364468" cy="923330"/>
          </a:xfrm>
          <a:prstGeom prst="rect">
            <a:avLst/>
          </a:prstGeom>
        </p:spPr>
        <p:txBody>
          <a:bodyPr wrap="square">
            <a:spAutoFit/>
          </a:bodyPr>
          <a:lstStyle/>
          <a:p>
            <a:pPr algn="ctr"/>
            <a:r>
              <a:rPr lang="en-US" b="1" dirty="0">
                <a:solidFill>
                  <a:schemeClr val="tx1">
                    <a:lumMod val="50000"/>
                    <a:lumOff val="50000"/>
                  </a:schemeClr>
                </a:solidFill>
                <a:latin typeface="Courier"/>
                <a:cs typeface="Courier"/>
              </a:rPr>
              <a:t>Monitoring</a:t>
            </a:r>
          </a:p>
          <a:p>
            <a:pPr algn="ctr"/>
            <a:r>
              <a:rPr lang="en-US" b="1" dirty="0">
                <a:solidFill>
                  <a:schemeClr val="tx1">
                    <a:lumMod val="50000"/>
                    <a:lumOff val="50000"/>
                  </a:schemeClr>
                </a:solidFill>
                <a:latin typeface="Courier"/>
                <a:cs typeface="Courier"/>
              </a:rPr>
              <a:t>Panel</a:t>
            </a:r>
          </a:p>
          <a:p>
            <a:pPr algn="ctr"/>
            <a:r>
              <a:rPr lang="en-US" b="1" dirty="0">
                <a:solidFill>
                  <a:srgbClr val="A6A6A6"/>
                </a:solidFill>
                <a:latin typeface="Courier"/>
                <a:cs typeface="Courier"/>
              </a:rPr>
              <a:t>.Add(</a:t>
            </a:r>
            <a:r>
              <a:rPr lang="en-US" b="1" dirty="0">
                <a:solidFill>
                  <a:srgbClr val="7F7F7F"/>
                </a:solidFill>
                <a:latin typeface="Courier"/>
                <a:cs typeface="Courier"/>
              </a:rPr>
              <a:t>flight</a:t>
            </a:r>
            <a:r>
              <a:rPr lang="en-US" b="1" dirty="0">
                <a:solidFill>
                  <a:srgbClr val="A6A6A6"/>
                </a:solidFill>
                <a:latin typeface="Courier"/>
                <a:cs typeface="Courier"/>
              </a:rPr>
              <a:t>)</a:t>
            </a:r>
          </a:p>
        </p:txBody>
      </p:sp>
    </p:spTree>
    <p:extLst>
      <p:ext uri="{BB962C8B-B14F-4D97-AF65-F5344CB8AC3E}">
        <p14:creationId xmlns:p14="http://schemas.microsoft.com/office/powerpoint/2010/main" val="188293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83220" y="3560523"/>
            <a:ext cx="3278868" cy="357021"/>
          </a:xfrm>
          <a:prstGeom prst="rect">
            <a:avLst/>
          </a:prstGeom>
        </p:spPr>
        <p:txBody>
          <a:bodyPr wrap="square">
            <a:spAutoFit/>
          </a:bodyPr>
          <a:lstStyle/>
          <a:p>
            <a:pPr algn="ctr"/>
            <a:r>
              <a:rPr lang="en-US" sz="1200" b="1" dirty="0">
                <a:solidFill>
                  <a:srgbClr val="A6A6A6"/>
                </a:solidFill>
                <a:latin typeface="Courier"/>
                <a:cs typeface="Courier"/>
              </a:rPr>
              <a:t>DoSomething</a:t>
            </a:r>
          </a:p>
          <a:p>
            <a:pPr algn="ctr"/>
            <a:r>
              <a:rPr lang="en-US" sz="1200" b="1" dirty="0">
                <a:solidFill>
                  <a:srgbClr val="A6A6A6"/>
                </a:solidFill>
                <a:latin typeface="Courier"/>
                <a:cs typeface="Courier"/>
              </a:rPr>
              <a:t>EvilTo</a:t>
            </a:r>
          </a:p>
          <a:p>
            <a:pPr algn="ctr"/>
            <a:r>
              <a:rPr lang="en-US" sz="1200" b="1" dirty="0">
                <a:solidFill>
                  <a:srgbClr val="A6A6A6"/>
                </a:solidFill>
                <a:latin typeface="Courier"/>
                <a:cs typeface="Courier"/>
              </a:rPr>
              <a:t>Database()</a:t>
            </a:r>
          </a:p>
        </p:txBody>
      </p:sp>
      <p:sp>
        <p:nvSpPr>
          <p:cNvPr id="37" name="Rectangle 36"/>
          <p:cNvSpPr/>
          <p:nvPr/>
        </p:nvSpPr>
        <p:spPr>
          <a:xfrm>
            <a:off x="216440" y="3560523"/>
            <a:ext cx="1300357" cy="276999"/>
          </a:xfrm>
          <a:prstGeom prst="rect">
            <a:avLst/>
          </a:prstGeom>
        </p:spPr>
        <p:txBody>
          <a:bodyPr wrap="none">
            <a:spAutoFit/>
          </a:bodyPr>
          <a:lstStyle/>
          <a:p>
            <a:pPr algn="ctr"/>
            <a:r>
              <a:rPr lang="en-US" sz="1200" b="1" dirty="0">
                <a:solidFill>
                  <a:srgbClr val="A6A6A6"/>
                </a:solidFill>
                <a:latin typeface="Courier"/>
                <a:cs typeface="Courier"/>
              </a:rPr>
              <a:t>Applesauce()</a:t>
            </a:r>
          </a:p>
        </p:txBody>
      </p:sp>
      <p:sp>
        <p:nvSpPr>
          <p:cNvPr id="38" name="Rectangle 37"/>
          <p:cNvSpPr/>
          <p:nvPr/>
        </p:nvSpPr>
        <p:spPr>
          <a:xfrm>
            <a:off x="2804515" y="3356511"/>
            <a:ext cx="1687806" cy="663039"/>
          </a:xfrm>
          <a:prstGeom prst="rect">
            <a:avLst/>
          </a:prstGeom>
        </p:spPr>
        <p:txBody>
          <a:bodyPr wrap="square">
            <a:spAutoFit/>
          </a:bodyPr>
          <a:lstStyle/>
          <a:p>
            <a:pPr algn="ctr"/>
            <a:r>
              <a:rPr lang="en-US" sz="1200" b="1" dirty="0">
                <a:solidFill>
                  <a:srgbClr val="A6A6A6"/>
                </a:solidFill>
                <a:latin typeface="Courier"/>
                <a:cs typeface="Courier"/>
              </a:rPr>
              <a:t>ParseXml</a:t>
            </a:r>
          </a:p>
          <a:p>
            <a:pPr algn="ctr"/>
            <a:r>
              <a:rPr lang="en-US" sz="1200" b="1" dirty="0">
                <a:solidFill>
                  <a:srgbClr val="A6A6A6"/>
                </a:solidFill>
                <a:latin typeface="Courier"/>
                <a:cs typeface="Courier"/>
              </a:rPr>
              <a:t>AndStoreFlight</a:t>
            </a:r>
          </a:p>
          <a:p>
            <a:pPr algn="ctr"/>
            <a:r>
              <a:rPr lang="en-US" sz="1200" b="1" dirty="0">
                <a:solidFill>
                  <a:srgbClr val="A6A6A6"/>
                </a:solidFill>
                <a:latin typeface="Courier"/>
                <a:cs typeface="Courier"/>
              </a:rPr>
              <a:t>ToDatabase</a:t>
            </a:r>
          </a:p>
          <a:p>
            <a:pPr algn="ctr"/>
            <a:r>
              <a:rPr lang="en-US" sz="1200" b="1" dirty="0">
                <a:solidFill>
                  <a:srgbClr val="A6A6A6"/>
                </a:solidFill>
                <a:latin typeface="Courier"/>
                <a:cs typeface="Courier"/>
              </a:rPr>
              <a:t>AndLocalCache</a:t>
            </a:r>
          </a:p>
          <a:p>
            <a:pPr algn="ctr"/>
            <a:r>
              <a:rPr lang="en-US" sz="1200" b="1" dirty="0">
                <a:solidFill>
                  <a:srgbClr val="A6A6A6"/>
                </a:solidFill>
                <a:latin typeface="Courier"/>
                <a:cs typeface="Courier"/>
              </a:rPr>
              <a:t>AndStart</a:t>
            </a:r>
          </a:p>
          <a:p>
            <a:pPr algn="ctr"/>
            <a:r>
              <a:rPr lang="en-US" sz="1200" b="1" dirty="0">
                <a:solidFill>
                  <a:srgbClr val="A6A6A6"/>
                </a:solidFill>
                <a:latin typeface="Courier"/>
                <a:cs typeface="Courier"/>
              </a:rPr>
              <a:t>Processing()</a:t>
            </a:r>
          </a:p>
        </p:txBody>
      </p:sp>
      <p:sp>
        <p:nvSpPr>
          <p:cNvPr id="39" name="Rectangle 38"/>
          <p:cNvSpPr/>
          <p:nvPr/>
        </p:nvSpPr>
        <p:spPr>
          <a:xfrm>
            <a:off x="4019239" y="3560523"/>
            <a:ext cx="2391380" cy="459027"/>
          </a:xfrm>
          <a:prstGeom prst="rect">
            <a:avLst/>
          </a:prstGeom>
        </p:spPr>
        <p:txBody>
          <a:bodyPr wrap="square">
            <a:spAutoFit/>
          </a:bodyPr>
          <a:lstStyle/>
          <a:p>
            <a:pPr algn="ctr"/>
            <a:r>
              <a:rPr lang="en-US" sz="1200" b="1" dirty="0">
                <a:solidFill>
                  <a:srgbClr val="A6A6A6"/>
                </a:solidFill>
                <a:latin typeface="Courier"/>
                <a:cs typeface="Courier"/>
              </a:rPr>
              <a:t>StoreFlight</a:t>
            </a:r>
          </a:p>
          <a:p>
            <a:pPr algn="ctr"/>
            <a:r>
              <a:rPr lang="en-US" sz="1200" b="1" dirty="0">
                <a:solidFill>
                  <a:srgbClr val="A6A6A6"/>
                </a:solidFill>
                <a:latin typeface="Courier"/>
                <a:cs typeface="Courier"/>
              </a:rPr>
              <a:t>ToDatabase</a:t>
            </a:r>
          </a:p>
          <a:p>
            <a:pPr algn="ctr"/>
            <a:r>
              <a:rPr lang="en-US" sz="1200" b="1" dirty="0">
                <a:solidFill>
                  <a:srgbClr val="A6A6A6"/>
                </a:solidFill>
                <a:latin typeface="Courier"/>
                <a:cs typeface="Courier"/>
              </a:rPr>
              <a:t>AndStart</a:t>
            </a:r>
          </a:p>
          <a:p>
            <a:pPr algn="ctr"/>
            <a:r>
              <a:rPr lang="en-US" sz="1200" b="1" dirty="0">
                <a:solidFill>
                  <a:srgbClr val="A6A6A6"/>
                </a:solidFill>
                <a:latin typeface="Courier"/>
                <a:cs typeface="Courier"/>
              </a:rPr>
              <a:t>Processing()</a:t>
            </a:r>
          </a:p>
        </p:txBody>
      </p:sp>
      <p:sp>
        <p:nvSpPr>
          <p:cNvPr id="40" name="Rectangle 39"/>
          <p:cNvSpPr/>
          <p:nvPr/>
        </p:nvSpPr>
        <p:spPr>
          <a:xfrm>
            <a:off x="5415743" y="3529606"/>
            <a:ext cx="1989752" cy="357021"/>
          </a:xfrm>
          <a:prstGeom prst="rect">
            <a:avLst/>
          </a:prstGeom>
        </p:spPr>
        <p:txBody>
          <a:bodyPr wrap="square">
            <a:spAutoFit/>
          </a:bodyPr>
          <a:lstStyle/>
          <a:p>
            <a:pPr algn="ctr"/>
            <a:r>
              <a:rPr lang="en-US" sz="1200" b="1" dirty="0">
                <a:solidFill>
                  <a:srgbClr val="A6A6A6"/>
                </a:solidFill>
                <a:latin typeface="Courier"/>
                <a:cs typeface="Courier"/>
              </a:rPr>
              <a:t>Begin</a:t>
            </a:r>
          </a:p>
          <a:p>
            <a:pPr algn="ctr"/>
            <a:r>
              <a:rPr lang="en-US" sz="1200" b="1" dirty="0">
                <a:solidFill>
                  <a:srgbClr val="A6A6A6"/>
                </a:solidFill>
                <a:latin typeface="Courier"/>
                <a:cs typeface="Courier"/>
              </a:rPr>
              <a:t>Tracking</a:t>
            </a:r>
          </a:p>
          <a:p>
            <a:pPr algn="ctr"/>
            <a:r>
              <a:rPr lang="en-US" sz="1200" b="1" dirty="0">
                <a:solidFill>
                  <a:srgbClr val="A6A6A6"/>
                </a:solidFill>
                <a:latin typeface="Courier"/>
                <a:cs typeface="Courier"/>
              </a:rPr>
              <a:t>Flight()</a:t>
            </a:r>
          </a:p>
        </p:txBody>
      </p:sp>
      <p:sp>
        <p:nvSpPr>
          <p:cNvPr id="41" name="Chevron 40"/>
          <p:cNvSpPr/>
          <p:nvPr/>
        </p:nvSpPr>
        <p:spPr>
          <a:xfrm>
            <a:off x="5846382" y="1760590"/>
            <a:ext cx="1775096" cy="1613215"/>
          </a:xfrm>
          <a:prstGeom prst="chevron">
            <a:avLst/>
          </a:prstGeom>
        </p:spPr>
        <p:style>
          <a:lnRef idx="1">
            <a:schemeClr val="accent1"/>
          </a:lnRef>
          <a:fillRef idx="3">
            <a:schemeClr val="accent1"/>
          </a:fillRef>
          <a:effectRef idx="2">
            <a:schemeClr val="accent1"/>
          </a:effectRef>
          <a:fontRef idx="minor">
            <a:schemeClr val="lt1"/>
          </a:fontRef>
        </p:style>
        <p:txBody>
          <a:bodyPr wrap="none" lIns="0" rIns="0" rtlCol="0" anchor="ctr"/>
          <a:lstStyle/>
          <a:p>
            <a:pPr algn="ctr"/>
            <a:r>
              <a:rPr lang="en-US" sz="2000" dirty="0"/>
              <a:t>         Intent</a:t>
            </a:r>
          </a:p>
        </p:txBody>
      </p:sp>
      <p:sp>
        <p:nvSpPr>
          <p:cNvPr id="42" name="Chevron 41"/>
          <p:cNvSpPr/>
          <p:nvPr/>
        </p:nvSpPr>
        <p:spPr>
          <a:xfrm>
            <a:off x="1853222" y="1760590"/>
            <a:ext cx="1942741" cy="1613215"/>
          </a:xfrm>
          <a:prstGeom prst="chevron">
            <a:avLst/>
          </a:prstGeom>
        </p:spPr>
        <p:style>
          <a:lnRef idx="1">
            <a:schemeClr val="accent2"/>
          </a:lnRef>
          <a:fillRef idx="3">
            <a:schemeClr val="accent2"/>
          </a:fillRef>
          <a:effectRef idx="2">
            <a:schemeClr val="accent2"/>
          </a:effectRef>
          <a:fontRef idx="minor">
            <a:schemeClr val="lt1"/>
          </a:fontRef>
        </p:style>
        <p:txBody>
          <a:bodyPr wrap="none" lIns="0" rIns="0" rtlCol="0" anchor="ctr"/>
          <a:lstStyle/>
          <a:p>
            <a:pPr algn="ctr"/>
            <a:r>
              <a:rPr lang="en-US" sz="2000" dirty="0"/>
              <a:t>         Honest</a:t>
            </a:r>
          </a:p>
        </p:txBody>
      </p:sp>
      <p:sp>
        <p:nvSpPr>
          <p:cNvPr id="43" name="Chevron 42"/>
          <p:cNvSpPr/>
          <p:nvPr/>
        </p:nvSpPr>
        <p:spPr>
          <a:xfrm>
            <a:off x="3058694" y="1760590"/>
            <a:ext cx="2217562" cy="1613215"/>
          </a:xfrm>
          <a:prstGeom prst="chevron">
            <a:avLst/>
          </a:prstGeom>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dirty="0"/>
              <a:t>Honest  &amp; </a:t>
            </a:r>
          </a:p>
          <a:p>
            <a:r>
              <a:rPr lang="en-US" dirty="0"/>
              <a:t>Complete</a:t>
            </a:r>
          </a:p>
        </p:txBody>
      </p:sp>
      <p:sp>
        <p:nvSpPr>
          <p:cNvPr id="44" name="Chevron 43"/>
          <p:cNvSpPr/>
          <p:nvPr/>
        </p:nvSpPr>
        <p:spPr>
          <a:xfrm>
            <a:off x="4561449" y="1760590"/>
            <a:ext cx="2027880" cy="1613215"/>
          </a:xfrm>
          <a:prstGeom prst="chevron">
            <a:avLst/>
          </a:prstGeom>
          <a:gradFill flip="none" rotWithShape="1">
            <a:gsLst>
              <a:gs pos="0">
                <a:srgbClr val="EDC326"/>
              </a:gs>
              <a:gs pos="100000">
                <a:srgbClr val="FFDD17"/>
              </a:gs>
            </a:gsLst>
            <a:lin ang="16200000" scaled="0"/>
            <a:tileRect/>
          </a:gradFill>
        </p:spPr>
        <p:style>
          <a:lnRef idx="1">
            <a:schemeClr val="accent6"/>
          </a:lnRef>
          <a:fillRef idx="3">
            <a:schemeClr val="accent6"/>
          </a:fillRef>
          <a:effectRef idx="2">
            <a:schemeClr val="accent6"/>
          </a:effectRef>
          <a:fontRef idx="minor">
            <a:schemeClr val="lt1"/>
          </a:fontRef>
        </p:style>
        <p:txBody>
          <a:bodyPr wrap="none" lIns="0" rIns="0" rtlCol="0" anchor="ctr"/>
          <a:lstStyle/>
          <a:p>
            <a:r>
              <a:rPr lang="en-US" dirty="0"/>
              <a:t>Does the </a:t>
            </a:r>
          </a:p>
          <a:p>
            <a:r>
              <a:rPr lang="en-US" dirty="0"/>
              <a:t>Right Thing</a:t>
            </a:r>
          </a:p>
          <a:p>
            <a:endParaRPr lang="en-US" dirty="0"/>
          </a:p>
        </p:txBody>
      </p:sp>
      <p:sp>
        <p:nvSpPr>
          <p:cNvPr id="45" name="Chevron 44"/>
          <p:cNvSpPr/>
          <p:nvPr/>
        </p:nvSpPr>
        <p:spPr>
          <a:xfrm>
            <a:off x="6875049" y="1760590"/>
            <a:ext cx="2018803" cy="1613215"/>
          </a:xfrm>
          <a:prstGeom prst="chevron">
            <a:avLst/>
          </a:prstGeom>
          <a:gradFill flip="none" rotWithShape="1">
            <a:gsLst>
              <a:gs pos="0">
                <a:srgbClr val="29923D"/>
              </a:gs>
              <a:gs pos="100000">
                <a:srgbClr val="39CC56"/>
              </a:gs>
            </a:gsLst>
            <a:lin ang="16200000" scaled="0"/>
            <a:tileRect/>
          </a:gradFill>
        </p:spPr>
        <p:style>
          <a:lnRef idx="1">
            <a:schemeClr val="accent3"/>
          </a:lnRef>
          <a:fillRef idx="3">
            <a:schemeClr val="accent3"/>
          </a:fillRef>
          <a:effectRef idx="2">
            <a:schemeClr val="accent3"/>
          </a:effectRef>
          <a:fontRef idx="minor">
            <a:schemeClr val="lt1"/>
          </a:fontRef>
        </p:style>
        <p:txBody>
          <a:bodyPr wrap="none" lIns="0" rIns="0" rtlCol="0" anchor="ctr"/>
          <a:lstStyle/>
          <a:p>
            <a:r>
              <a:rPr lang="en-US" sz="1500" dirty="0"/>
              <a:t>Domain </a:t>
            </a:r>
          </a:p>
          <a:p>
            <a:r>
              <a:rPr lang="en-US" sz="1500" dirty="0"/>
              <a:t>Abstraction</a:t>
            </a:r>
          </a:p>
        </p:txBody>
      </p:sp>
      <p:sp>
        <p:nvSpPr>
          <p:cNvPr id="46" name="Rectangle 45"/>
          <p:cNvSpPr/>
          <p:nvPr/>
        </p:nvSpPr>
        <p:spPr>
          <a:xfrm>
            <a:off x="6771727" y="3551861"/>
            <a:ext cx="2039937" cy="357021"/>
          </a:xfrm>
          <a:prstGeom prst="rect">
            <a:avLst/>
          </a:prstGeom>
        </p:spPr>
        <p:txBody>
          <a:bodyPr wrap="square">
            <a:spAutoFit/>
          </a:bodyPr>
          <a:lstStyle/>
          <a:p>
            <a:pPr algn="ctr"/>
            <a:r>
              <a:rPr lang="en-US" sz="1200" b="1" dirty="0">
                <a:solidFill>
                  <a:schemeClr val="tx1">
                    <a:lumMod val="50000"/>
                    <a:lumOff val="50000"/>
                  </a:schemeClr>
                </a:solidFill>
                <a:latin typeface="Courier"/>
                <a:cs typeface="Courier"/>
              </a:rPr>
              <a:t>Monitoring</a:t>
            </a:r>
          </a:p>
          <a:p>
            <a:pPr algn="ctr"/>
            <a:r>
              <a:rPr lang="en-US" sz="1200" b="1" dirty="0">
                <a:solidFill>
                  <a:schemeClr val="tx1">
                    <a:lumMod val="50000"/>
                    <a:lumOff val="50000"/>
                  </a:schemeClr>
                </a:solidFill>
                <a:latin typeface="Courier"/>
                <a:cs typeface="Courier"/>
              </a:rPr>
              <a:t>Panel</a:t>
            </a:r>
          </a:p>
          <a:p>
            <a:pPr algn="ctr"/>
            <a:r>
              <a:rPr lang="en-US" sz="1200" b="1" dirty="0">
                <a:solidFill>
                  <a:srgbClr val="A6A6A6"/>
                </a:solidFill>
                <a:latin typeface="Courier"/>
                <a:cs typeface="Courier"/>
              </a:rPr>
              <a:t>.Add(</a:t>
            </a:r>
            <a:r>
              <a:rPr lang="en-US" sz="1200" b="1" dirty="0">
                <a:solidFill>
                  <a:srgbClr val="7F7F7F"/>
                </a:solidFill>
                <a:latin typeface="Courier"/>
                <a:cs typeface="Courier"/>
              </a:rPr>
              <a:t>flight</a:t>
            </a:r>
            <a:r>
              <a:rPr lang="en-US" sz="1200" b="1" dirty="0">
                <a:solidFill>
                  <a:srgbClr val="A6A6A6"/>
                </a:solidFill>
                <a:latin typeface="Courier"/>
                <a:cs typeface="Courier"/>
              </a:rPr>
              <a:t>)</a:t>
            </a:r>
          </a:p>
        </p:txBody>
      </p:sp>
      <p:sp>
        <p:nvSpPr>
          <p:cNvPr id="47" name="Rectangle 46"/>
          <p:cNvSpPr/>
          <p:nvPr/>
        </p:nvSpPr>
        <p:spPr>
          <a:xfrm>
            <a:off x="971316" y="1123950"/>
            <a:ext cx="7051793" cy="255015"/>
          </a:xfrm>
          <a:prstGeom prst="rect">
            <a:avLst/>
          </a:prstGeom>
        </p:spPr>
        <p:txBody>
          <a:bodyPr wrap="square">
            <a:spAutoFit/>
          </a:bodyPr>
          <a:lstStyle/>
          <a:p>
            <a:pPr algn="ctr"/>
            <a:r>
              <a:rPr lang="en-US" sz="2400" dirty="0">
                <a:solidFill>
                  <a:schemeClr val="bg1">
                    <a:lumMod val="65000"/>
                  </a:schemeClr>
                </a:solidFill>
                <a:latin typeface="Iowan Old Style Black"/>
                <a:cs typeface="Iowan Old Style Black"/>
              </a:rPr>
              <a:t>The 7 stages of naming </a:t>
            </a:r>
          </a:p>
        </p:txBody>
      </p:sp>
      <p:sp>
        <p:nvSpPr>
          <p:cNvPr id="48" name="Rectangle 47"/>
          <p:cNvSpPr/>
          <p:nvPr/>
        </p:nvSpPr>
        <p:spPr>
          <a:xfrm>
            <a:off x="4401781" y="2745471"/>
            <a:ext cx="1645781" cy="357021"/>
          </a:xfrm>
          <a:prstGeom prst="rect">
            <a:avLst/>
          </a:prstGeom>
        </p:spPr>
        <p:txBody>
          <a:bodyPr wrap="square">
            <a:spAutoFit/>
          </a:bodyPr>
          <a:lstStyle/>
          <a:p>
            <a:r>
              <a:rPr lang="en-US" sz="1200" b="1" dirty="0">
                <a:solidFill>
                  <a:schemeClr val="tx1">
                    <a:lumMod val="75000"/>
                    <a:lumOff val="25000"/>
                  </a:schemeClr>
                </a:solidFill>
                <a:latin typeface="Courier"/>
                <a:cs typeface="Courier"/>
              </a:rPr>
              <a:t>        </a:t>
            </a:r>
            <a:r>
              <a:rPr lang="en-US" sz="1200" b="1" dirty="0">
                <a:solidFill>
                  <a:srgbClr val="7F7F7F"/>
                </a:solidFill>
                <a:latin typeface="Courier"/>
                <a:cs typeface="Courier"/>
              </a:rPr>
              <a:t>Start</a:t>
            </a:r>
          </a:p>
          <a:p>
            <a:pPr algn="ctr"/>
            <a:r>
              <a:rPr lang="en-US" sz="1200" b="1" dirty="0">
                <a:solidFill>
                  <a:srgbClr val="7F7F7F"/>
                </a:solidFill>
                <a:latin typeface="Courier"/>
                <a:cs typeface="Courier"/>
              </a:rPr>
              <a:t>    Structural</a:t>
            </a:r>
            <a:r>
              <a:rPr lang="en-US" sz="1200" b="1" dirty="0">
                <a:solidFill>
                  <a:schemeClr val="tx1">
                    <a:lumMod val="75000"/>
                    <a:lumOff val="25000"/>
                  </a:schemeClr>
                </a:solidFill>
                <a:latin typeface="Courier"/>
                <a:cs typeface="Courier"/>
              </a:rPr>
              <a:t> </a:t>
            </a:r>
          </a:p>
          <a:p>
            <a:pPr algn="ctr"/>
            <a:r>
              <a:rPr lang="en-US" sz="1200" b="1" dirty="0">
                <a:solidFill>
                  <a:schemeClr val="tx1">
                    <a:lumMod val="75000"/>
                    <a:lumOff val="25000"/>
                  </a:schemeClr>
                </a:solidFill>
                <a:latin typeface="Courier"/>
                <a:cs typeface="Courier"/>
              </a:rPr>
              <a:t>Refactoring </a:t>
            </a:r>
          </a:p>
        </p:txBody>
      </p:sp>
      <p:sp>
        <p:nvSpPr>
          <p:cNvPr id="49" name="Rectangle 48"/>
          <p:cNvSpPr/>
          <p:nvPr/>
        </p:nvSpPr>
        <p:spPr>
          <a:xfrm>
            <a:off x="5125946" y="1526963"/>
            <a:ext cx="1645781" cy="136008"/>
          </a:xfrm>
          <a:prstGeom prst="rect">
            <a:avLst/>
          </a:prstGeom>
        </p:spPr>
        <p:txBody>
          <a:bodyPr wrap="square">
            <a:spAutoFit/>
          </a:bodyPr>
          <a:lstStyle/>
          <a:p>
            <a:pPr algn="ctr"/>
            <a:r>
              <a:rPr lang="en-US" sz="1000" dirty="0">
                <a:solidFill>
                  <a:srgbClr val="A6A6A6"/>
                </a:solidFill>
                <a:latin typeface="Courier"/>
                <a:cs typeface="Courier"/>
              </a:rPr>
              <a:t>By ArloBelshee</a:t>
            </a:r>
          </a:p>
        </p:txBody>
      </p:sp>
      <p:sp>
        <p:nvSpPr>
          <p:cNvPr id="50" name="Pentagon 49"/>
          <p:cNvSpPr/>
          <p:nvPr/>
        </p:nvSpPr>
        <p:spPr>
          <a:xfrm>
            <a:off x="228600" y="1774298"/>
            <a:ext cx="913086" cy="1613215"/>
          </a:xfrm>
          <a:prstGeom prst="homePlate">
            <a:avLst>
              <a:gd name="adj" fmla="val 85329"/>
            </a:avLst>
          </a:prstGeom>
          <a:gradFill>
            <a:gsLst>
              <a:gs pos="0">
                <a:schemeClr val="tx1">
                  <a:lumMod val="85000"/>
                  <a:lumOff val="15000"/>
                </a:schemeClr>
              </a:gs>
              <a:gs pos="100000">
                <a:schemeClr val="bg1">
                  <a:lumMod val="75000"/>
                </a:schemeClr>
              </a:gs>
            </a:gsLst>
          </a:gradFill>
        </p:spPr>
        <p:style>
          <a:lnRef idx="1">
            <a:schemeClr val="accent2"/>
          </a:lnRef>
          <a:fillRef idx="3">
            <a:schemeClr val="accent2"/>
          </a:fillRef>
          <a:effectRef idx="2">
            <a:schemeClr val="accent2"/>
          </a:effectRef>
          <a:fontRef idx="minor">
            <a:schemeClr val="lt1"/>
          </a:fontRef>
        </p:style>
        <p:txBody>
          <a:bodyPr vert="vert270" rtlCol="0" anchor="ctr"/>
          <a:lstStyle/>
          <a:p>
            <a:pPr algn="ctr"/>
            <a:r>
              <a:rPr lang="en-US" sz="2000" dirty="0"/>
              <a:t> Missing</a:t>
            </a:r>
          </a:p>
        </p:txBody>
      </p:sp>
      <p:sp>
        <p:nvSpPr>
          <p:cNvPr id="51" name="Chevron 50"/>
          <p:cNvSpPr/>
          <p:nvPr/>
        </p:nvSpPr>
        <p:spPr>
          <a:xfrm>
            <a:off x="436651" y="1769519"/>
            <a:ext cx="2161543" cy="1613215"/>
          </a:xfrm>
          <a:prstGeom prst="chevron">
            <a:avLst/>
          </a:prstGeom>
          <a:gradFill>
            <a:gsLst>
              <a:gs pos="0">
                <a:srgbClr val="800000"/>
              </a:gs>
              <a:gs pos="100000">
                <a:schemeClr val="accent2"/>
              </a:gs>
            </a:gsLst>
          </a:gradFill>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en-US" sz="2000" dirty="0"/>
              <a:t>           Nonsense</a:t>
            </a:r>
          </a:p>
        </p:txBody>
      </p:sp>
    </p:spTree>
    <p:extLst>
      <p:ext uri="{BB962C8B-B14F-4D97-AF65-F5344CB8AC3E}">
        <p14:creationId xmlns:p14="http://schemas.microsoft.com/office/powerpoint/2010/main" val="719769815"/>
      </p:ext>
    </p:extLst>
  </p:cSld>
  <p:clrMapOvr>
    <a:masterClrMapping/>
  </p:clrMapOvr>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992</TotalTime>
  <Words>561</Words>
  <Application>Microsoft Macintosh PowerPoint</Application>
  <PresentationFormat>On-screen Show (16:9)</PresentationFormat>
  <Paragraphs>215</Paragraphs>
  <Slides>10</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Handwriting - Dakota</vt:lpstr>
      <vt:lpstr>Iowan Old Style Black</vt:lpstr>
      <vt:lpstr>Arial</vt:lpstr>
      <vt:lpstr>Calibri</vt:lpstr>
      <vt:lpstr>Courier</vt:lpstr>
      <vt:lpstr>Q1_Kickoff-PPT-Template-2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(please connect via LinkedIn and Twitter) </vt:lpstr>
    </vt:vector>
  </TitlesOfParts>
  <Manager/>
  <Company>Spun Labs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Falco, Llewellyn</cp:lastModifiedBy>
  <cp:revision>86</cp:revision>
  <dcterms:created xsi:type="dcterms:W3CDTF">2016-01-26T00:10:02Z</dcterms:created>
  <dcterms:modified xsi:type="dcterms:W3CDTF">2024-12-03T22:20:04Z</dcterms:modified>
  <cp:category/>
</cp:coreProperties>
</file>