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7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5CD2-54FF-9D43-AC92-EE3B66449C3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332D6-6A77-EF4D-A47E-1082F7CB0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32D6-6A77-EF4D-A47E-1082F7CB0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32D6-6A77-EF4D-A47E-1082F7CB0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32D6-6A77-EF4D-A47E-1082F7CB0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32D6-6A77-EF4D-A47E-1082F7CB0B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32D6-6A77-EF4D-A47E-1082F7CB0B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E636DF1-265E-064E-8AC9-F857EE814EA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9449228-39DC-FE4A-B3CE-3BC69131BE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vs</a:t>
            </a:r>
            <a:r>
              <a:rPr lang="en-US" dirty="0" smtClean="0"/>
              <a:t>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Llewellyn 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2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7240" y="1009650"/>
            <a:ext cx="7543800" cy="1743075"/>
          </a:xfrm>
        </p:spPr>
        <p:txBody>
          <a:bodyPr/>
          <a:lstStyle/>
          <a:p>
            <a:r>
              <a:rPr lang="en-US" dirty="0" smtClean="0"/>
              <a:t>1) Language</a:t>
            </a:r>
            <a:br>
              <a:rPr lang="en-US" dirty="0" smtClean="0"/>
            </a:br>
            <a:r>
              <a:rPr lang="en-US" dirty="0" smtClean="0"/>
              <a:t>2)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b="1" dirty="0" smtClean="0"/>
              <a:t>assertEquals(count,5)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b="1" dirty="0" smtClean="0"/>
              <a:t>$(count).should_be(5)</a:t>
            </a:r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1)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3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9" y="219075"/>
            <a:ext cx="7543800" cy="685800"/>
          </a:xfrm>
        </p:spPr>
        <p:txBody>
          <a:bodyPr/>
          <a:lstStyle/>
          <a:p>
            <a:r>
              <a:rPr lang="en-US" dirty="0" smtClean="0"/>
              <a:t>Granularity of Test?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86340" y="1305899"/>
            <a:ext cx="2679031" cy="19611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53732" y="1594656"/>
            <a:ext cx="497305" cy="300790"/>
          </a:xfrm>
          <a:prstGeom prst="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16720" y="2839923"/>
            <a:ext cx="497305" cy="300790"/>
          </a:xfrm>
          <a:prstGeom prst="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817373" y="1665995"/>
            <a:ext cx="3803221" cy="1458413"/>
          </a:xfrm>
          <a:custGeom>
            <a:avLst/>
            <a:gdLst>
              <a:gd name="connsiteX0" fmla="*/ 0 w 3803221"/>
              <a:gd name="connsiteY0" fmla="*/ 145513 h 1944550"/>
              <a:gd name="connsiteX1" fmla="*/ 3593432 w 3803221"/>
              <a:gd name="connsiteY1" fmla="*/ 1845976 h 1944550"/>
              <a:gd name="connsiteX2" fmla="*/ 3368842 w 3803221"/>
              <a:gd name="connsiteY2" fmla="*/ 1749724 h 1944550"/>
              <a:gd name="connsiteX3" fmla="*/ 3304674 w 3803221"/>
              <a:gd name="connsiteY3" fmla="*/ 1829934 h 1944550"/>
              <a:gd name="connsiteX4" fmla="*/ 2887579 w 3803221"/>
              <a:gd name="connsiteY4" fmla="*/ 1605345 h 1944550"/>
              <a:gd name="connsiteX5" fmla="*/ 1315453 w 3803221"/>
              <a:gd name="connsiteY5" fmla="*/ 113429 h 1944550"/>
              <a:gd name="connsiteX6" fmla="*/ 1138990 w 3803221"/>
              <a:gd name="connsiteY6" fmla="*/ 450313 h 1944550"/>
              <a:gd name="connsiteX7" fmla="*/ 1090864 w 3803221"/>
              <a:gd name="connsiteY7" fmla="*/ 594692 h 1944550"/>
              <a:gd name="connsiteX8" fmla="*/ 689811 w 3803221"/>
              <a:gd name="connsiteY8" fmla="*/ 418229 h 1944550"/>
              <a:gd name="connsiteX9" fmla="*/ 641685 w 3803221"/>
              <a:gd name="connsiteY9" fmla="*/ 97387 h 1944550"/>
              <a:gd name="connsiteX10" fmla="*/ 385011 w 3803221"/>
              <a:gd name="connsiteY10" fmla="*/ 1134 h 1944550"/>
              <a:gd name="connsiteX11" fmla="*/ 224590 w 3803221"/>
              <a:gd name="connsiteY11" fmla="*/ 145513 h 19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3221" h="1944550">
                <a:moveTo>
                  <a:pt x="0" y="145513"/>
                </a:moveTo>
                <a:lnTo>
                  <a:pt x="3593432" y="1845976"/>
                </a:lnTo>
                <a:cubicBezTo>
                  <a:pt x="4154906" y="2113344"/>
                  <a:pt x="3416968" y="1752398"/>
                  <a:pt x="3368842" y="1749724"/>
                </a:cubicBezTo>
                <a:cubicBezTo>
                  <a:pt x="3320716" y="1747050"/>
                  <a:pt x="3384885" y="1853997"/>
                  <a:pt x="3304674" y="1829934"/>
                </a:cubicBezTo>
                <a:cubicBezTo>
                  <a:pt x="3224464" y="1805871"/>
                  <a:pt x="3219116" y="1891429"/>
                  <a:pt x="2887579" y="1605345"/>
                </a:cubicBezTo>
                <a:cubicBezTo>
                  <a:pt x="2556042" y="1319261"/>
                  <a:pt x="1606885" y="305934"/>
                  <a:pt x="1315453" y="113429"/>
                </a:cubicBezTo>
                <a:cubicBezTo>
                  <a:pt x="1024022" y="-79076"/>
                  <a:pt x="1176422" y="370103"/>
                  <a:pt x="1138990" y="450313"/>
                </a:cubicBezTo>
                <a:cubicBezTo>
                  <a:pt x="1101559" y="530524"/>
                  <a:pt x="1165727" y="600039"/>
                  <a:pt x="1090864" y="594692"/>
                </a:cubicBezTo>
                <a:cubicBezTo>
                  <a:pt x="1016001" y="589345"/>
                  <a:pt x="764674" y="501113"/>
                  <a:pt x="689811" y="418229"/>
                </a:cubicBezTo>
                <a:cubicBezTo>
                  <a:pt x="614948" y="335345"/>
                  <a:pt x="692485" y="166903"/>
                  <a:pt x="641685" y="97387"/>
                </a:cubicBezTo>
                <a:cubicBezTo>
                  <a:pt x="590885" y="27871"/>
                  <a:pt x="454527" y="-6887"/>
                  <a:pt x="385011" y="1134"/>
                </a:cubicBezTo>
                <a:cubicBezTo>
                  <a:pt x="315495" y="9155"/>
                  <a:pt x="224590" y="145513"/>
                  <a:pt x="224590" y="145513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Connector 22"/>
          <p:cNvCxnSpPr>
            <a:stCxn id="5" idx="0"/>
            <a:endCxn id="5" idx="2"/>
          </p:cNvCxnSpPr>
          <p:nvPr/>
        </p:nvCxnSpPr>
        <p:spPr bwMode="auto">
          <a:xfrm>
            <a:off x="3525855" y="1305899"/>
            <a:ext cx="0" cy="19611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5" idx="1"/>
            <a:endCxn id="5" idx="3"/>
          </p:cNvCxnSpPr>
          <p:nvPr/>
        </p:nvCxnSpPr>
        <p:spPr bwMode="auto">
          <a:xfrm>
            <a:off x="2186340" y="2286471"/>
            <a:ext cx="26790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202384" y="1847318"/>
            <a:ext cx="26790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186340" y="2755702"/>
            <a:ext cx="26790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191603" y="1335977"/>
            <a:ext cx="0" cy="19611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844065" y="1305898"/>
            <a:ext cx="0" cy="19611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Freeform 46"/>
          <p:cNvSpPr/>
          <p:nvPr/>
        </p:nvSpPr>
        <p:spPr>
          <a:xfrm>
            <a:off x="158200" y="1560212"/>
            <a:ext cx="4331369" cy="1847473"/>
          </a:xfrm>
          <a:custGeom>
            <a:avLst/>
            <a:gdLst>
              <a:gd name="connsiteX0" fmla="*/ 0 w 4331369"/>
              <a:gd name="connsiteY0" fmla="*/ 238012 h 2463297"/>
              <a:gd name="connsiteX1" fmla="*/ 3368842 w 4331369"/>
              <a:gd name="connsiteY1" fmla="*/ 157802 h 2463297"/>
              <a:gd name="connsiteX2" fmla="*/ 3288632 w 4331369"/>
              <a:gd name="connsiteY2" fmla="*/ 2050770 h 2463297"/>
              <a:gd name="connsiteX3" fmla="*/ 4331369 w 4331369"/>
              <a:gd name="connsiteY3" fmla="*/ 2002644 h 24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69" h="2463297">
                <a:moveTo>
                  <a:pt x="0" y="238012"/>
                </a:moveTo>
                <a:cubicBezTo>
                  <a:pt x="1410368" y="46844"/>
                  <a:pt x="2820737" y="-144324"/>
                  <a:pt x="3368842" y="157802"/>
                </a:cubicBezTo>
                <a:cubicBezTo>
                  <a:pt x="3916947" y="459928"/>
                  <a:pt x="3128211" y="1743296"/>
                  <a:pt x="3288632" y="2050770"/>
                </a:cubicBezTo>
                <a:cubicBezTo>
                  <a:pt x="3449053" y="2358244"/>
                  <a:pt x="3932990" y="2823465"/>
                  <a:pt x="4331369" y="2002644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1352149" y="1610455"/>
            <a:ext cx="4523874" cy="1427089"/>
          </a:xfrm>
          <a:custGeom>
            <a:avLst/>
            <a:gdLst>
              <a:gd name="connsiteX0" fmla="*/ 0 w 4379495"/>
              <a:gd name="connsiteY0" fmla="*/ 241071 h 2297833"/>
              <a:gd name="connsiteX1" fmla="*/ 3080085 w 4379495"/>
              <a:gd name="connsiteY1" fmla="*/ 160861 h 2297833"/>
              <a:gd name="connsiteX2" fmla="*/ 3400927 w 4379495"/>
              <a:gd name="connsiteY2" fmla="*/ 2085913 h 2297833"/>
              <a:gd name="connsiteX3" fmla="*/ 4379495 w 4379495"/>
              <a:gd name="connsiteY3" fmla="*/ 1684861 h 2297833"/>
              <a:gd name="connsiteX0" fmla="*/ 0 w 4379495"/>
              <a:gd name="connsiteY0" fmla="*/ 200221 h 2029767"/>
              <a:gd name="connsiteX1" fmla="*/ 3080085 w 4379495"/>
              <a:gd name="connsiteY1" fmla="*/ 120011 h 2029767"/>
              <a:gd name="connsiteX2" fmla="*/ 3015917 w 4379495"/>
              <a:gd name="connsiteY2" fmla="*/ 1483589 h 2029767"/>
              <a:gd name="connsiteX3" fmla="*/ 4379495 w 4379495"/>
              <a:gd name="connsiteY3" fmla="*/ 1644011 h 2029767"/>
              <a:gd name="connsiteX0" fmla="*/ 0 w 4379495"/>
              <a:gd name="connsiteY0" fmla="*/ 208350 h 2070490"/>
              <a:gd name="connsiteX1" fmla="*/ 3080085 w 4379495"/>
              <a:gd name="connsiteY1" fmla="*/ 128140 h 2070490"/>
              <a:gd name="connsiteX2" fmla="*/ 3192380 w 4379495"/>
              <a:gd name="connsiteY2" fmla="*/ 1604013 h 2070490"/>
              <a:gd name="connsiteX3" fmla="*/ 4379495 w 4379495"/>
              <a:gd name="connsiteY3" fmla="*/ 1652140 h 2070490"/>
              <a:gd name="connsiteX0" fmla="*/ 0 w 4379495"/>
              <a:gd name="connsiteY0" fmla="*/ 208350 h 2031293"/>
              <a:gd name="connsiteX1" fmla="*/ 3080085 w 4379495"/>
              <a:gd name="connsiteY1" fmla="*/ 128140 h 2031293"/>
              <a:gd name="connsiteX2" fmla="*/ 3192380 w 4379495"/>
              <a:gd name="connsiteY2" fmla="*/ 1604013 h 2031293"/>
              <a:gd name="connsiteX3" fmla="*/ 4379495 w 4379495"/>
              <a:gd name="connsiteY3" fmla="*/ 1652140 h 2031293"/>
              <a:gd name="connsiteX0" fmla="*/ 0 w 4523874"/>
              <a:gd name="connsiteY0" fmla="*/ 208350 h 2166826"/>
              <a:gd name="connsiteX1" fmla="*/ 3080085 w 4523874"/>
              <a:gd name="connsiteY1" fmla="*/ 128140 h 2166826"/>
              <a:gd name="connsiteX2" fmla="*/ 3192380 w 4523874"/>
              <a:gd name="connsiteY2" fmla="*/ 1604013 h 2166826"/>
              <a:gd name="connsiteX3" fmla="*/ 4523874 w 4523874"/>
              <a:gd name="connsiteY3" fmla="*/ 1780477 h 2166826"/>
              <a:gd name="connsiteX0" fmla="*/ 0 w 4523874"/>
              <a:gd name="connsiteY0" fmla="*/ 208350 h 1797767"/>
              <a:gd name="connsiteX1" fmla="*/ 3080085 w 4523874"/>
              <a:gd name="connsiteY1" fmla="*/ 128140 h 1797767"/>
              <a:gd name="connsiteX2" fmla="*/ 3192380 w 4523874"/>
              <a:gd name="connsiteY2" fmla="*/ 1604013 h 1797767"/>
              <a:gd name="connsiteX3" fmla="*/ 4523874 w 4523874"/>
              <a:gd name="connsiteY3" fmla="*/ 1780477 h 1797767"/>
              <a:gd name="connsiteX0" fmla="*/ 0 w 4523874"/>
              <a:gd name="connsiteY0" fmla="*/ 220004 h 1902785"/>
              <a:gd name="connsiteX1" fmla="*/ 3080085 w 4523874"/>
              <a:gd name="connsiteY1" fmla="*/ 139794 h 1902785"/>
              <a:gd name="connsiteX2" fmla="*/ 3208423 w 4523874"/>
              <a:gd name="connsiteY2" fmla="*/ 1776088 h 1902785"/>
              <a:gd name="connsiteX3" fmla="*/ 4523874 w 4523874"/>
              <a:gd name="connsiteY3" fmla="*/ 1792131 h 190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874" h="1902785">
                <a:moveTo>
                  <a:pt x="0" y="220004"/>
                </a:moveTo>
                <a:cubicBezTo>
                  <a:pt x="1256632" y="26162"/>
                  <a:pt x="2545348" y="-119553"/>
                  <a:pt x="3080085" y="139794"/>
                </a:cubicBezTo>
                <a:cubicBezTo>
                  <a:pt x="3614822" y="399141"/>
                  <a:pt x="2967792" y="1500699"/>
                  <a:pt x="3208423" y="1776088"/>
                </a:cubicBezTo>
                <a:cubicBezTo>
                  <a:pt x="3449054" y="2051477"/>
                  <a:pt x="3606800" y="1792130"/>
                  <a:pt x="4523874" y="1792131"/>
                </a:cubicBezTo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850506" y="1601617"/>
            <a:ext cx="361504" cy="169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868653" y="3017522"/>
            <a:ext cx="231006" cy="1083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3259976" y="2260180"/>
            <a:ext cx="63611" cy="477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483935" y="2368518"/>
            <a:ext cx="63611" cy="477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816048" y="2052466"/>
            <a:ext cx="63611" cy="477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331040" y="1825861"/>
            <a:ext cx="63611" cy="477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159770" y="2678606"/>
            <a:ext cx="63611" cy="477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271084" y="2732275"/>
            <a:ext cx="63611" cy="477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967952" y="1867459"/>
            <a:ext cx="1442032" cy="857852"/>
            <a:chOff x="4520813" y="1790229"/>
            <a:chExt cx="3296651" cy="2614863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882660" y="1790229"/>
              <a:ext cx="2679031" cy="261486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50050" y="2175239"/>
              <a:ext cx="497305" cy="401053"/>
            </a:xfrm>
            <a:prstGeom prst="rect">
              <a:avLst/>
            </a:prstGeom>
            <a:solidFill>
              <a:schemeClr val="accent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313038" y="3835597"/>
              <a:ext cx="497305" cy="401053"/>
            </a:xfrm>
            <a:prstGeom prst="rect">
              <a:avLst/>
            </a:prstGeom>
            <a:solidFill>
              <a:schemeClr val="accent3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520813" y="2134157"/>
              <a:ext cx="3296651" cy="20614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Rectangle 2"/>
          <p:cNvSpPr/>
          <p:nvPr/>
        </p:nvSpPr>
        <p:spPr>
          <a:xfrm>
            <a:off x="2242078" y="1223269"/>
            <a:ext cx="646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12010" y="1715176"/>
            <a:ext cx="646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5525" y="1697431"/>
            <a:ext cx="646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00989" y="2155405"/>
            <a:ext cx="646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1255" y="2148704"/>
            <a:ext cx="646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65036" y="2164930"/>
            <a:ext cx="646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22158" y="2652251"/>
            <a:ext cx="646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898" y="3724275"/>
            <a:ext cx="173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Specification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1898" y="3986342"/>
            <a:ext cx="13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 Feedback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1898" y="4248408"/>
            <a:ext cx="155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Regression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1899" y="4510475"/>
            <a:ext cx="164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Granularity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54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1" grpId="0" animBg="1"/>
      <p:bldP spid="22" grpId="0" animBg="1"/>
      <p:bldP spid="24" grpId="0" animBg="1"/>
      <p:bldP spid="30" grpId="0" animBg="1"/>
      <p:bldP spid="31" grpId="0" animBg="1"/>
      <p:bldP spid="32" grpId="0" animBg="1"/>
      <p:bldP spid="3" grpId="0"/>
      <p:bldP spid="33" grpId="0"/>
      <p:bldP spid="37" grpId="0"/>
      <p:bldP spid="39" grpId="0"/>
      <p:bldP spid="40" grpId="0"/>
      <p:bldP spid="41" grpId="0"/>
      <p:bldP spid="42" grpId="0"/>
      <p:bldP spid="4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2040" y="466725"/>
            <a:ext cx="7543800" cy="685800"/>
          </a:xfrm>
        </p:spPr>
        <p:txBody>
          <a:bodyPr anchor="ctr"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orient="vert" idx="1"/>
          </p:nvPr>
        </p:nvSpPr>
        <p:spPr>
          <a:xfrm rot="16200000">
            <a:off x="5676906" y="476930"/>
            <a:ext cx="2400298" cy="3187702"/>
          </a:xfrm>
        </p:spPr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en-US" b="1" dirty="0" smtClean="0"/>
              <a:t>Bubble sort</a:t>
            </a:r>
          </a:p>
          <a:p>
            <a:pPr marL="18288" indent="0">
              <a:buNone/>
            </a:pPr>
            <a:r>
              <a:rPr lang="en-US" b="1" dirty="0" smtClean="0"/>
              <a:t>Selection sort</a:t>
            </a:r>
          </a:p>
          <a:p>
            <a:pPr marL="18288" indent="0">
              <a:buNone/>
            </a:pPr>
            <a:r>
              <a:rPr lang="en-US" b="1" dirty="0" smtClean="0"/>
              <a:t>Insertion sort</a:t>
            </a:r>
          </a:p>
          <a:p>
            <a:pPr marL="18288" indent="0">
              <a:buNone/>
            </a:pPr>
            <a:r>
              <a:rPr lang="en-US" b="1" dirty="0" smtClean="0"/>
              <a:t>Shell sort</a:t>
            </a:r>
          </a:p>
          <a:p>
            <a:pPr marL="18288" indent="0">
              <a:buNone/>
            </a:pPr>
            <a:r>
              <a:rPr lang="en-US" b="1" dirty="0" smtClean="0"/>
              <a:t>Comb sort</a:t>
            </a:r>
          </a:p>
          <a:p>
            <a:pPr marL="18288" indent="0">
              <a:buNone/>
            </a:pPr>
            <a:r>
              <a:rPr lang="en-US" b="1" dirty="0" smtClean="0"/>
              <a:t>Merge sort</a:t>
            </a:r>
          </a:p>
          <a:p>
            <a:pPr marL="18288" indent="0">
              <a:buNone/>
            </a:pPr>
            <a:r>
              <a:rPr lang="en-US" b="1" dirty="0" smtClean="0"/>
              <a:t>Quicksort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84200" y="18517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" indent="0">
              <a:buNone/>
            </a:pPr>
            <a:r>
              <a:rPr lang="en-US" b="1" dirty="0" smtClean="0">
                <a:solidFill>
                  <a:srgbClr val="FF3400"/>
                </a:solidFill>
              </a:rPr>
              <a:t>Given </a:t>
            </a:r>
            <a:r>
              <a:rPr lang="en-US" b="1" dirty="0" smtClean="0"/>
              <a:t>a list of numbers</a:t>
            </a:r>
          </a:p>
          <a:p>
            <a:pPr marL="18288" indent="0">
              <a:buNone/>
            </a:pPr>
            <a:r>
              <a:rPr lang="en-US" b="1" dirty="0">
                <a:solidFill>
                  <a:srgbClr val="FF3400"/>
                </a:solidFill>
              </a:rPr>
              <a:t>When</a:t>
            </a:r>
            <a:r>
              <a:rPr lang="en-US" b="1" dirty="0" smtClean="0"/>
              <a:t> I sort the list</a:t>
            </a:r>
          </a:p>
          <a:p>
            <a:pPr marL="18288" indent="0">
              <a:buNone/>
            </a:pPr>
            <a:r>
              <a:rPr lang="en-US" b="1" dirty="0">
                <a:solidFill>
                  <a:srgbClr val="FF3400"/>
                </a:solidFill>
              </a:rPr>
              <a:t>Then</a:t>
            </a:r>
            <a:r>
              <a:rPr lang="en-US" b="1" dirty="0" smtClean="0"/>
              <a:t> the list will be in numerical order</a:t>
            </a:r>
          </a:p>
        </p:txBody>
      </p:sp>
    </p:spTree>
    <p:extLst>
      <p:ext uri="{BB962C8B-B14F-4D97-AF65-F5344CB8AC3E}">
        <p14:creationId xmlns:p14="http://schemas.microsoft.com/office/powerpoint/2010/main" val="295538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85</TotalTime>
  <Words>89</Words>
  <Application>Microsoft Macintosh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BDD vs TDD</vt:lpstr>
      <vt:lpstr>1) Language 2) Scope</vt:lpstr>
      <vt:lpstr>1) Language</vt:lpstr>
      <vt:lpstr>Granularity of Test?</vt:lpstr>
      <vt:lpstr>Sorting</vt:lpstr>
    </vt:vector>
  </TitlesOfParts>
  <Company>Spun Laboratories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vs TDD</dc:title>
  <dc:creator>LLEWELLYN FALCO</dc:creator>
  <cp:lastModifiedBy>LLEWELLYN FALCO</cp:lastModifiedBy>
  <cp:revision>6</cp:revision>
  <dcterms:created xsi:type="dcterms:W3CDTF">2013-01-23T22:53:55Z</dcterms:created>
  <dcterms:modified xsi:type="dcterms:W3CDTF">2013-01-24T00:19:26Z</dcterms:modified>
</cp:coreProperties>
</file>