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309" r:id="rId3"/>
    <p:sldId id="313" r:id="rId4"/>
    <p:sldId id="259" r:id="rId5"/>
    <p:sldId id="312" r:id="rId6"/>
    <p:sldId id="284" r:id="rId7"/>
    <p:sldId id="285" r:id="rId8"/>
    <p:sldId id="286" r:id="rId9"/>
    <p:sldId id="287" r:id="rId10"/>
    <p:sldId id="293" r:id="rId11"/>
    <p:sldId id="305" r:id="rId12"/>
    <p:sldId id="300" r:id="rId13"/>
    <p:sldId id="289" r:id="rId14"/>
    <p:sldId id="290" r:id="rId15"/>
    <p:sldId id="291" r:id="rId16"/>
    <p:sldId id="294" r:id="rId17"/>
    <p:sldId id="301" r:id="rId18"/>
    <p:sldId id="295" r:id="rId19"/>
    <p:sldId id="288" r:id="rId20"/>
    <p:sldId id="296" r:id="rId21"/>
    <p:sldId id="314" r:id="rId22"/>
    <p:sldId id="297" r:id="rId23"/>
    <p:sldId id="298" r:id="rId24"/>
    <p:sldId id="306" r:id="rId25"/>
    <p:sldId id="302" r:id="rId26"/>
    <p:sldId id="308" r:id="rId27"/>
    <p:sldId id="307" r:id="rId28"/>
    <p:sldId id="304" r:id="rId29"/>
    <p:sldId id="311" r:id="rId30"/>
    <p:sldId id="278" r:id="rId31"/>
    <p:sldId id="281" r:id="rId32"/>
  </p:sldIdLst>
  <p:sldSz cx="9144000" cy="5143500" type="screen16x9"/>
  <p:notesSz cx="6858000" cy="9144000"/>
  <p:embeddedFontLst>
    <p:embeddedFont>
      <p:font typeface="Comic Neue" pitchFamily="2" charset="0"/>
      <p:regular r:id="rId34"/>
      <p:bold r:id="rId35"/>
      <p:italic r:id="rId36"/>
      <p:boldItalic r:id="rId37"/>
    </p:embeddedFont>
    <p:embeddedFont>
      <p:font typeface="Fira Code" panose="020B0509050000020004" pitchFamily="49" charset="0"/>
      <p:regular r:id="rId38"/>
      <p:bold r:id="rId39"/>
    </p:embeddedFont>
    <p:embeddedFont>
      <p:font typeface="Titillium Web" pitchFamily="2" charset="77"/>
      <p:regular r:id="rId40"/>
      <p:bold r:id="rId41"/>
      <p:italic r:id="rId42"/>
      <p:boldItalic r:id="rId43"/>
    </p:embeddedFont>
    <p:embeddedFont>
      <p:font typeface="Titillium Web ExtraLight" pitchFamily="2" charset="77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566F9A7-7389-C14F-9610-D7334C227D4E}">
          <p14:sldIdLst>
            <p14:sldId id="256"/>
            <p14:sldId id="309"/>
            <p14:sldId id="313"/>
            <p14:sldId id="259"/>
          </p14:sldIdLst>
        </p14:section>
        <p14:section name="Identity" id="{956A0EDA-31B8-A049-8407-415F62810237}">
          <p14:sldIdLst>
            <p14:sldId id="312"/>
            <p14:sldId id="284"/>
            <p14:sldId id="285"/>
            <p14:sldId id="286"/>
            <p14:sldId id="287"/>
            <p14:sldId id="293"/>
            <p14:sldId id="305"/>
          </p14:sldIdLst>
        </p14:section>
        <p14:section name="Tooling" id="{C2CBA85E-28DD-AD4F-B384-6C997FB99CC6}">
          <p14:sldIdLst>
            <p14:sldId id="300"/>
            <p14:sldId id="289"/>
            <p14:sldId id="290"/>
            <p14:sldId id="291"/>
            <p14:sldId id="294"/>
          </p14:sldIdLst>
        </p14:section>
        <p14:section name="Inverse Refactoring" id="{BCFAC250-DE6C-B345-B47D-86E66D54DE45}">
          <p14:sldIdLst>
            <p14:sldId id="301"/>
            <p14:sldId id="295"/>
            <p14:sldId id="288"/>
            <p14:sldId id="296"/>
            <p14:sldId id="314"/>
            <p14:sldId id="297"/>
            <p14:sldId id="298"/>
            <p14:sldId id="306"/>
            <p14:sldId id="302"/>
            <p14:sldId id="308"/>
            <p14:sldId id="307"/>
            <p14:sldId id="304"/>
            <p14:sldId id="311"/>
          </p14:sldIdLst>
        </p14:section>
        <p14:section name="Ending" id="{EEB1C2F1-71F7-BF4D-B7CC-E333F344299D}">
          <p14:sldIdLst>
            <p14:sldId id="278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4E96B8-8561-4461-A6BF-B4E181D429FF}">
  <a:tblStyle styleId="{334E96B8-8561-4461-A6BF-B4E181D429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90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29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534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12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89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648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675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36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597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47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07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8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430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79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06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99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if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Provable Refactoring </a:t>
            </a:r>
            <a:br>
              <a:rPr lang="en" dirty="0"/>
            </a:br>
            <a:r>
              <a:rPr lang="en" dirty="0"/>
              <a:t>by Inverse   </a:t>
            </a:r>
            <a:r>
              <a:rPr lang="en" sz="2400" b="1" dirty="0"/>
              <a:t>R(R</a:t>
            </a:r>
            <a:r>
              <a:rPr lang="en" sz="2000" b="1" baseline="30000" dirty="0"/>
              <a:t>-1</a:t>
            </a:r>
            <a:r>
              <a:rPr lang="en" sz="2400" b="1" dirty="0"/>
              <a:t>(code))</a:t>
            </a:r>
            <a:endParaRPr b="1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0FC91-D169-8449-9F22-61488B7B7C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31D1D-C5E6-0B46-ABE1-9E06615CA489}"/>
              </a:ext>
            </a:extLst>
          </p:cNvPr>
          <p:cNvSpPr txBox="1"/>
          <p:nvPr/>
        </p:nvSpPr>
        <p:spPr>
          <a:xfrm>
            <a:off x="2143430" y="2138516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mic Neue" pitchFamily="2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A1245-FCE9-DB42-A510-A79D67F96A32}"/>
              </a:ext>
            </a:extLst>
          </p:cNvPr>
          <p:cNvSpPr txBox="1"/>
          <p:nvPr/>
        </p:nvSpPr>
        <p:spPr>
          <a:xfrm>
            <a:off x="5378247" y="2153264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600">
                <a:solidFill>
                  <a:schemeClr val="bg1"/>
                </a:solidFill>
                <a:latin typeface="Comic Neue" pitchFamily="2" charset="0"/>
              </a:defRPr>
            </a:lvl1pPr>
          </a:lstStyle>
          <a:p>
            <a:r>
              <a:rPr lang="en-US" dirty="0"/>
              <a:t>A’</a:t>
            </a:r>
          </a:p>
        </p:txBody>
      </p:sp>
      <p:sp>
        <p:nvSpPr>
          <p:cNvPr id="16" name="Curved Right Arrow 15">
            <a:extLst>
              <a:ext uri="{FF2B5EF4-FFF2-40B4-BE49-F238E27FC236}">
                <a16:creationId xmlns:a16="http://schemas.microsoft.com/office/drawing/2014/main" id="{A13622C4-8CFC-5148-A8E3-18EC5FE581D2}"/>
              </a:ext>
            </a:extLst>
          </p:cNvPr>
          <p:cNvSpPr/>
          <p:nvPr/>
        </p:nvSpPr>
        <p:spPr>
          <a:xfrm rot="16200000" flipH="1">
            <a:off x="3741172" y="-290052"/>
            <a:ext cx="1327355" cy="3696932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28720-E804-D146-ACEE-0F6CD6A0ACB2}"/>
              </a:ext>
            </a:extLst>
          </p:cNvPr>
          <p:cNvSpPr txBox="1"/>
          <p:nvPr/>
        </p:nvSpPr>
        <p:spPr>
          <a:xfrm>
            <a:off x="3849327" y="211148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mic Neue" pitchFamily="2" charset="0"/>
              </a:rPr>
              <a:t>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A1AED-CDC0-EA4F-BF04-DAAA36EF2372}"/>
              </a:ext>
            </a:extLst>
          </p:cNvPr>
          <p:cNvSpPr txBox="1"/>
          <p:nvPr/>
        </p:nvSpPr>
        <p:spPr>
          <a:xfrm>
            <a:off x="3731072" y="5359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Neue" pitchFamily="2" charset="0"/>
              </a:rPr>
              <a:t>Provable</a:t>
            </a:r>
          </a:p>
        </p:txBody>
      </p:sp>
    </p:spTree>
    <p:extLst>
      <p:ext uri="{BB962C8B-B14F-4D97-AF65-F5344CB8AC3E}">
        <p14:creationId xmlns:p14="http://schemas.microsoft.com/office/powerpoint/2010/main" val="319874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0FC91-D169-8449-9F22-61488B7B7C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31D1D-C5E6-0B46-ABE1-9E06615CA489}"/>
              </a:ext>
            </a:extLst>
          </p:cNvPr>
          <p:cNvSpPr txBox="1"/>
          <p:nvPr/>
        </p:nvSpPr>
        <p:spPr>
          <a:xfrm>
            <a:off x="2143430" y="2138516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mic Neue" pitchFamily="2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A1245-FCE9-DB42-A510-A79D67F96A32}"/>
              </a:ext>
            </a:extLst>
          </p:cNvPr>
          <p:cNvSpPr txBox="1"/>
          <p:nvPr/>
        </p:nvSpPr>
        <p:spPr>
          <a:xfrm>
            <a:off x="2143430" y="2126228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600">
                <a:solidFill>
                  <a:schemeClr val="bg1"/>
                </a:solidFill>
                <a:latin typeface="Comic Neue" pitchFamily="2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6" name="Curved Right Arrow 15">
            <a:extLst>
              <a:ext uri="{FF2B5EF4-FFF2-40B4-BE49-F238E27FC236}">
                <a16:creationId xmlns:a16="http://schemas.microsoft.com/office/drawing/2014/main" id="{A13622C4-8CFC-5148-A8E3-18EC5FE581D2}"/>
              </a:ext>
            </a:extLst>
          </p:cNvPr>
          <p:cNvSpPr/>
          <p:nvPr/>
        </p:nvSpPr>
        <p:spPr>
          <a:xfrm flipH="1">
            <a:off x="2894986" y="2035275"/>
            <a:ext cx="1677014" cy="2015613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57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826936" y="1857000"/>
            <a:ext cx="7490228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4800" dirty="0"/>
              <a:t>Provable Refactoring </a:t>
            </a:r>
          </a:p>
          <a:p>
            <a:pPr marL="0" lvl="0" indent="0">
              <a:buNone/>
            </a:pPr>
            <a:r>
              <a:rPr lang="en-US" sz="4800" dirty="0"/>
              <a:t>via </a:t>
            </a:r>
          </a:p>
          <a:p>
            <a:pPr marL="0" lvl="0" indent="0">
              <a:buNone/>
            </a:pPr>
            <a:r>
              <a:rPr lang="en-US" sz="4800" dirty="0"/>
              <a:t>Tooling </a:t>
            </a:r>
            <a:endParaRPr sz="4800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82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0B6CE2-4D59-1C4F-A8EC-4F8C92DA7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093"/>
            <a:ext cx="9144000" cy="40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E2E7B8-A044-2E4B-AA37-C7FFE619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7092"/>
            <a:ext cx="10780397" cy="4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73C9C-0CEF-C94B-A1CF-E83AE26FDC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B2B2A-A45B-C043-9C44-07388461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552" y="1545303"/>
            <a:ext cx="9259552" cy="20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8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0FC91-D169-8449-9F22-61488B7B7C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31D1D-C5E6-0B46-ABE1-9E06615CA489}"/>
              </a:ext>
            </a:extLst>
          </p:cNvPr>
          <p:cNvSpPr txBox="1"/>
          <p:nvPr/>
        </p:nvSpPr>
        <p:spPr>
          <a:xfrm>
            <a:off x="2143430" y="2138516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mic Neue" pitchFamily="2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A1245-FCE9-DB42-A510-A79D67F96A32}"/>
              </a:ext>
            </a:extLst>
          </p:cNvPr>
          <p:cNvSpPr txBox="1"/>
          <p:nvPr/>
        </p:nvSpPr>
        <p:spPr>
          <a:xfrm>
            <a:off x="5378247" y="2153264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600">
                <a:solidFill>
                  <a:schemeClr val="bg1"/>
                </a:solidFill>
                <a:latin typeface="Comic Neue" pitchFamily="2" charset="0"/>
              </a:defRPr>
            </a:lvl1pPr>
          </a:lstStyle>
          <a:p>
            <a:r>
              <a:rPr lang="en-US" dirty="0"/>
              <a:t>A’</a:t>
            </a:r>
          </a:p>
        </p:txBody>
      </p:sp>
      <p:sp>
        <p:nvSpPr>
          <p:cNvPr id="16" name="Curved Right Arrow 15">
            <a:extLst>
              <a:ext uri="{FF2B5EF4-FFF2-40B4-BE49-F238E27FC236}">
                <a16:creationId xmlns:a16="http://schemas.microsoft.com/office/drawing/2014/main" id="{A13622C4-8CFC-5148-A8E3-18EC5FE581D2}"/>
              </a:ext>
            </a:extLst>
          </p:cNvPr>
          <p:cNvSpPr/>
          <p:nvPr/>
        </p:nvSpPr>
        <p:spPr>
          <a:xfrm rot="16200000" flipH="1">
            <a:off x="3741172" y="-290052"/>
            <a:ext cx="1327355" cy="3696932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28720-E804-D146-ACEE-0F6CD6A0ACB2}"/>
              </a:ext>
            </a:extLst>
          </p:cNvPr>
          <p:cNvSpPr txBox="1"/>
          <p:nvPr/>
        </p:nvSpPr>
        <p:spPr>
          <a:xfrm>
            <a:off x="3849327" y="211148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mic Neue" pitchFamily="2" charset="0"/>
              </a:rPr>
              <a:t>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A1AED-CDC0-EA4F-BF04-DAAA36EF2372}"/>
              </a:ext>
            </a:extLst>
          </p:cNvPr>
          <p:cNvSpPr txBox="1"/>
          <p:nvPr/>
        </p:nvSpPr>
        <p:spPr>
          <a:xfrm>
            <a:off x="3731072" y="5359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Neue" pitchFamily="2" charset="0"/>
              </a:rPr>
              <a:t>Provable</a:t>
            </a:r>
          </a:p>
        </p:txBody>
      </p:sp>
    </p:spTree>
    <p:extLst>
      <p:ext uri="{BB962C8B-B14F-4D97-AF65-F5344CB8AC3E}">
        <p14:creationId xmlns:p14="http://schemas.microsoft.com/office/powerpoint/2010/main" val="11016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826936" y="1857000"/>
            <a:ext cx="7490228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/>
              <a:t>Provable Inverse Refactoring</a:t>
            </a:r>
            <a:endParaRPr sz="4800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89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135184-B71C-0547-A02A-E0FC762E404D}"/>
              </a:ext>
            </a:extLst>
          </p:cNvPr>
          <p:cNvSpPr/>
          <p:nvPr/>
        </p:nvSpPr>
        <p:spPr>
          <a:xfrm>
            <a:off x="137160" y="1523588"/>
            <a:ext cx="8869680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Fira Code" panose="020B0509050000020004" pitchFamily="49" charset="0"/>
              </a:rPr>
              <a:t>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private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void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</a:rPr>
              <a:t>updateQuality</a:t>
            </a:r>
            <a:r>
              <a:rPr lang="en-US" dirty="0">
                <a:latin typeface="Fira Code" panose="020B0509050000020004" pitchFamily="49" charset="0"/>
              </a:rPr>
              <a:t>(Item 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  <a:p>
            <a:r>
              <a:rPr lang="en-US" dirty="0">
                <a:latin typeface="Fira Code" panose="020B0509050000020004" pitchFamily="49" charset="0"/>
              </a:rPr>
              <a:t>    {</a:t>
            </a:r>
          </a:p>
          <a:p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latin typeface="Fira Code" panose="020B0509050000020004" pitchFamily="49" charset="0"/>
              </a:rPr>
              <a:t>updateAgain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);</a:t>
            </a:r>
          </a:p>
          <a:p>
            <a:r>
              <a:rPr lang="en-US" dirty="0">
                <a:latin typeface="Fira Code" panose="020B0509050000020004" pitchFamily="49" charset="0"/>
              </a:rPr>
              <a:t>    }</a:t>
            </a:r>
          </a:p>
          <a:p>
            <a:br>
              <a:rPr lang="en-US" dirty="0">
                <a:latin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</a:rPr>
              <a:t>   </a:t>
            </a:r>
            <a:endParaRPr lang="en-US" dirty="0"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632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0AF382-909C-9E4F-A9C9-DD3E00C59A14}"/>
              </a:ext>
            </a:extLst>
          </p:cNvPr>
          <p:cNvSpPr/>
          <p:nvPr/>
        </p:nvSpPr>
        <p:spPr>
          <a:xfrm>
            <a:off x="137160" y="1100807"/>
            <a:ext cx="8869680" cy="33239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br>
              <a:rPr lang="en-US" dirty="0">
                <a:latin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</a:rPr>
              <a:t>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private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void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</a:rPr>
              <a:t>updateQuality</a:t>
            </a:r>
            <a:r>
              <a:rPr lang="en-US" dirty="0">
                <a:latin typeface="Fira Code" panose="020B0509050000020004" pitchFamily="49" charset="0"/>
              </a:rPr>
              <a:t>(Item 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  <a:p>
            <a:r>
              <a:rPr lang="en-US" dirty="0">
                <a:latin typeface="Fira Code" panose="020B0509050000020004" pitchFamily="49" charset="0"/>
              </a:rPr>
              <a:t>    {</a:t>
            </a:r>
          </a:p>
          <a:p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	if</a:t>
            </a:r>
            <a:r>
              <a:rPr lang="en-US" dirty="0">
                <a:latin typeface="Fira Code" panose="020B05090500000200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false</a:t>
            </a:r>
            <a:r>
              <a:rPr lang="en-US" dirty="0">
                <a:latin typeface="Fira Code" panose="020B0509050000020004" pitchFamily="49" charset="0"/>
              </a:rPr>
              <a:t>)</a:t>
            </a:r>
            <a:endParaRPr lang="en-US" dirty="0">
              <a:solidFill>
                <a:srgbClr val="7F0055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</a:rPr>
              <a:t>   	{</a:t>
            </a:r>
          </a:p>
          <a:p>
            <a:r>
              <a:rPr lang="en-US" dirty="0">
                <a:latin typeface="Fira Code" panose="020B0509050000020004" pitchFamily="49" charset="0"/>
              </a:rPr>
              <a:t>   	}</a:t>
            </a:r>
          </a:p>
          <a:p>
            <a:r>
              <a:rPr lang="en-US" dirty="0">
                <a:latin typeface="Fira Code" panose="020B0509050000020004" pitchFamily="49" charset="0"/>
              </a:rPr>
              <a:t>  	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else</a:t>
            </a:r>
            <a:endParaRPr lang="en-US" dirty="0">
              <a:latin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</a:rPr>
              <a:t>   	{</a:t>
            </a:r>
          </a:p>
          <a:p>
            <a:r>
              <a:rPr lang="en-US" dirty="0">
                <a:latin typeface="Fira Code" panose="020B0509050000020004" pitchFamily="49" charset="0"/>
              </a:rPr>
              <a:t>    	}</a:t>
            </a:r>
          </a:p>
          <a:p>
            <a:r>
              <a:rPr lang="en-US" dirty="0">
                <a:latin typeface="Fira Code" panose="020B0509050000020004" pitchFamily="49" charset="0"/>
              </a:rPr>
              <a:t>	</a:t>
            </a:r>
            <a:r>
              <a:rPr lang="en-US" dirty="0" err="1">
                <a:latin typeface="Fira Code" panose="020B0509050000020004" pitchFamily="49" charset="0"/>
              </a:rPr>
              <a:t>updateAgain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);</a:t>
            </a:r>
          </a:p>
          <a:p>
            <a:r>
              <a:rPr lang="en-US" dirty="0">
                <a:latin typeface="Fira Code" panose="020B0509050000020004" pitchFamily="49" charset="0"/>
              </a:rPr>
              <a:t>    }</a:t>
            </a:r>
          </a:p>
          <a:p>
            <a:br>
              <a:rPr lang="en-US" dirty="0">
                <a:latin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</a:rPr>
              <a:t>   </a:t>
            </a:r>
            <a:endParaRPr lang="en-US" dirty="0"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9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Provable </a:t>
            </a:r>
            <a:r>
              <a:rPr lang="en" dirty="0" err="1"/>
              <a:t>Undos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807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0FC91-D169-8449-9F22-61488B7B7C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31D1D-C5E6-0B46-ABE1-9E06615CA489}"/>
              </a:ext>
            </a:extLst>
          </p:cNvPr>
          <p:cNvSpPr txBox="1"/>
          <p:nvPr/>
        </p:nvSpPr>
        <p:spPr>
          <a:xfrm>
            <a:off x="2143430" y="2138516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mic Neue" pitchFamily="2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A1245-FCE9-DB42-A510-A79D67F96A32}"/>
              </a:ext>
            </a:extLst>
          </p:cNvPr>
          <p:cNvSpPr txBox="1"/>
          <p:nvPr/>
        </p:nvSpPr>
        <p:spPr>
          <a:xfrm>
            <a:off x="5378247" y="2153264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600">
                <a:solidFill>
                  <a:schemeClr val="bg1"/>
                </a:solidFill>
                <a:latin typeface="Comic Neue" pitchFamily="2" charset="0"/>
              </a:defRPr>
            </a:lvl1pPr>
          </a:lstStyle>
          <a:p>
            <a:r>
              <a:rPr lang="en-US" dirty="0"/>
              <a:t>A’</a:t>
            </a:r>
          </a:p>
        </p:txBody>
      </p:sp>
      <p:sp>
        <p:nvSpPr>
          <p:cNvPr id="16" name="Curved Right Arrow 15">
            <a:extLst>
              <a:ext uri="{FF2B5EF4-FFF2-40B4-BE49-F238E27FC236}">
                <a16:creationId xmlns:a16="http://schemas.microsoft.com/office/drawing/2014/main" id="{A13622C4-8CFC-5148-A8E3-18EC5FE581D2}"/>
              </a:ext>
            </a:extLst>
          </p:cNvPr>
          <p:cNvSpPr/>
          <p:nvPr/>
        </p:nvSpPr>
        <p:spPr>
          <a:xfrm rot="16200000" flipH="1">
            <a:off x="3741172" y="-290052"/>
            <a:ext cx="1327355" cy="3696932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A1AED-CDC0-EA4F-BF04-DAAA36EF2372}"/>
              </a:ext>
            </a:extLst>
          </p:cNvPr>
          <p:cNvSpPr txBox="1"/>
          <p:nvPr/>
        </p:nvSpPr>
        <p:spPr>
          <a:xfrm>
            <a:off x="3972230" y="48362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Neue" pitchFamily="2" charset="0"/>
              </a:rPr>
              <a:t>?!?!</a:t>
            </a:r>
          </a:p>
        </p:txBody>
      </p:sp>
    </p:spTree>
    <p:extLst>
      <p:ext uri="{BB962C8B-B14F-4D97-AF65-F5344CB8AC3E}">
        <p14:creationId xmlns:p14="http://schemas.microsoft.com/office/powerpoint/2010/main" val="124265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0B6CE2-4D59-1C4F-A8EC-4F8C92DA7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093"/>
            <a:ext cx="9144000" cy="40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7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E2E7B8-A044-2E4B-AA37-C7FFE619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7092"/>
            <a:ext cx="10780397" cy="4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73C9C-0CEF-C94B-A1CF-E83AE26FDC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B2B2A-A45B-C043-9C44-07388461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552" y="1545303"/>
            <a:ext cx="9259552" cy="20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87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C31D1D-C5E6-0B46-ABE1-9E06615CA489}"/>
              </a:ext>
            </a:extLst>
          </p:cNvPr>
          <p:cNvSpPr txBox="1"/>
          <p:nvPr/>
        </p:nvSpPr>
        <p:spPr>
          <a:xfrm>
            <a:off x="117981" y="172556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mic Neue" pitchFamily="2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A1245-FCE9-DB42-A510-A79D67F96A32}"/>
              </a:ext>
            </a:extLst>
          </p:cNvPr>
          <p:cNvSpPr txBox="1"/>
          <p:nvPr/>
        </p:nvSpPr>
        <p:spPr>
          <a:xfrm>
            <a:off x="3352798" y="1740308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600">
                <a:solidFill>
                  <a:schemeClr val="bg1"/>
                </a:solidFill>
                <a:latin typeface="Comic Neue" pitchFamily="2" charset="0"/>
              </a:defRPr>
            </a:lvl1pPr>
          </a:lstStyle>
          <a:p>
            <a:r>
              <a:rPr lang="en-US" dirty="0"/>
              <a:t>A’</a:t>
            </a:r>
          </a:p>
        </p:txBody>
      </p:sp>
      <p:sp>
        <p:nvSpPr>
          <p:cNvPr id="16" name="Curved Right Arrow 15">
            <a:extLst>
              <a:ext uri="{FF2B5EF4-FFF2-40B4-BE49-F238E27FC236}">
                <a16:creationId xmlns:a16="http://schemas.microsoft.com/office/drawing/2014/main" id="{A13622C4-8CFC-5148-A8E3-18EC5FE581D2}"/>
              </a:ext>
            </a:extLst>
          </p:cNvPr>
          <p:cNvSpPr/>
          <p:nvPr/>
        </p:nvSpPr>
        <p:spPr>
          <a:xfrm rot="16200000" flipH="1">
            <a:off x="1715723" y="-703008"/>
            <a:ext cx="1327355" cy="3696932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28720-E804-D146-ACEE-0F6CD6A0ACB2}"/>
              </a:ext>
            </a:extLst>
          </p:cNvPr>
          <p:cNvSpPr txBox="1"/>
          <p:nvPr/>
        </p:nvSpPr>
        <p:spPr>
          <a:xfrm>
            <a:off x="4916135" y="1716837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mic Neue" pitchFamily="2" charset="0"/>
              </a:rPr>
              <a:t>≈</a:t>
            </a: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6D92602E-C0E1-544B-B50E-6CB9BABD907D}"/>
              </a:ext>
            </a:extLst>
          </p:cNvPr>
          <p:cNvSpPr/>
          <p:nvPr/>
        </p:nvSpPr>
        <p:spPr>
          <a:xfrm rot="16200000">
            <a:off x="4837467" y="1882876"/>
            <a:ext cx="1327355" cy="3696932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67126-AB64-B64F-A1B5-82CB0C1BDFF9}"/>
              </a:ext>
            </a:extLst>
          </p:cNvPr>
          <p:cNvSpPr txBox="1"/>
          <p:nvPr/>
        </p:nvSpPr>
        <p:spPr>
          <a:xfrm>
            <a:off x="4916135" y="450500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Neue" pitchFamily="2" charset="0"/>
              </a:rPr>
              <a:t>Provable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19ED28-6E80-FD4C-9586-139C30C9FEBE}"/>
              </a:ext>
            </a:extLst>
          </p:cNvPr>
          <p:cNvSpPr txBox="1"/>
          <p:nvPr/>
        </p:nvSpPr>
        <p:spPr>
          <a:xfrm>
            <a:off x="6518803" y="1740308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600">
                <a:solidFill>
                  <a:schemeClr val="bg1"/>
                </a:solidFill>
                <a:latin typeface="Comic Neue" pitchFamily="2" charset="0"/>
              </a:defRPr>
            </a:lvl1pPr>
          </a:lstStyle>
          <a:p>
            <a:r>
              <a:rPr lang="en-US" dirty="0"/>
              <a:t>A’’</a:t>
            </a:r>
          </a:p>
        </p:txBody>
      </p:sp>
    </p:spTree>
    <p:extLst>
      <p:ext uri="{BB962C8B-B14F-4D97-AF65-F5344CB8AC3E}">
        <p14:creationId xmlns:p14="http://schemas.microsoft.com/office/powerpoint/2010/main" val="33315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/>
      <p:bldP spid="8" grpId="0" animBg="1"/>
      <p:bldP spid="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27458-1A6F-F044-ADBA-BEA90A65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9" y="1441450"/>
            <a:ext cx="62992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7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C31D1D-C5E6-0B46-ABE1-9E06615CA489}"/>
              </a:ext>
            </a:extLst>
          </p:cNvPr>
          <p:cNvSpPr txBox="1"/>
          <p:nvPr/>
        </p:nvSpPr>
        <p:spPr>
          <a:xfrm>
            <a:off x="117981" y="172556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mic Neue" pitchFamily="2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A1245-FCE9-DB42-A510-A79D67F96A32}"/>
              </a:ext>
            </a:extLst>
          </p:cNvPr>
          <p:cNvSpPr txBox="1"/>
          <p:nvPr/>
        </p:nvSpPr>
        <p:spPr>
          <a:xfrm>
            <a:off x="3352798" y="1740308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600">
                <a:solidFill>
                  <a:schemeClr val="bg1"/>
                </a:solidFill>
                <a:latin typeface="Comic Neue" pitchFamily="2" charset="0"/>
              </a:defRPr>
            </a:lvl1pPr>
          </a:lstStyle>
          <a:p>
            <a:r>
              <a:rPr lang="en-US" dirty="0"/>
              <a:t>A’</a:t>
            </a:r>
          </a:p>
        </p:txBody>
      </p:sp>
      <p:sp>
        <p:nvSpPr>
          <p:cNvPr id="16" name="Curved Right Arrow 15">
            <a:extLst>
              <a:ext uri="{FF2B5EF4-FFF2-40B4-BE49-F238E27FC236}">
                <a16:creationId xmlns:a16="http://schemas.microsoft.com/office/drawing/2014/main" id="{A13622C4-8CFC-5148-A8E3-18EC5FE581D2}"/>
              </a:ext>
            </a:extLst>
          </p:cNvPr>
          <p:cNvSpPr/>
          <p:nvPr/>
        </p:nvSpPr>
        <p:spPr>
          <a:xfrm rot="16200000" flipH="1">
            <a:off x="1715723" y="-703008"/>
            <a:ext cx="1327355" cy="3696932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28720-E804-D146-ACEE-0F6CD6A0ACB2}"/>
              </a:ext>
            </a:extLst>
          </p:cNvPr>
          <p:cNvSpPr txBox="1"/>
          <p:nvPr/>
        </p:nvSpPr>
        <p:spPr>
          <a:xfrm>
            <a:off x="4916135" y="1716837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mic Neue" pitchFamily="2" charset="0"/>
              </a:rPr>
              <a:t>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A1AED-CDC0-EA4F-BF04-DAAA36EF2372}"/>
              </a:ext>
            </a:extLst>
          </p:cNvPr>
          <p:cNvSpPr txBox="1"/>
          <p:nvPr/>
        </p:nvSpPr>
        <p:spPr>
          <a:xfrm>
            <a:off x="1705623" y="12296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Neue" pitchFamily="2" charset="0"/>
              </a:rPr>
              <a:t>Provable</a:t>
            </a: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6D92602E-C0E1-544B-B50E-6CB9BABD907D}"/>
              </a:ext>
            </a:extLst>
          </p:cNvPr>
          <p:cNvSpPr/>
          <p:nvPr/>
        </p:nvSpPr>
        <p:spPr>
          <a:xfrm rot="16200000">
            <a:off x="4837467" y="1882876"/>
            <a:ext cx="1327355" cy="3696932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67126-AB64-B64F-A1B5-82CB0C1BDFF9}"/>
              </a:ext>
            </a:extLst>
          </p:cNvPr>
          <p:cNvSpPr txBox="1"/>
          <p:nvPr/>
        </p:nvSpPr>
        <p:spPr>
          <a:xfrm>
            <a:off x="4916135" y="450500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Neue" pitchFamily="2" charset="0"/>
              </a:rPr>
              <a:t>Provable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19ED28-6E80-FD4C-9586-139C30C9FEBE}"/>
              </a:ext>
            </a:extLst>
          </p:cNvPr>
          <p:cNvSpPr txBox="1"/>
          <p:nvPr/>
        </p:nvSpPr>
        <p:spPr>
          <a:xfrm>
            <a:off x="6518803" y="1740308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600">
                <a:solidFill>
                  <a:schemeClr val="bg1"/>
                </a:solidFill>
                <a:latin typeface="Comic Neue" pitchFamily="2" charset="0"/>
              </a:defRPr>
            </a:lvl1pPr>
          </a:lstStyle>
          <a:p>
            <a:r>
              <a:rPr lang="en-US" dirty="0"/>
              <a:t>A’’</a:t>
            </a:r>
          </a:p>
        </p:txBody>
      </p:sp>
    </p:spTree>
    <p:extLst>
      <p:ext uri="{BB962C8B-B14F-4D97-AF65-F5344CB8AC3E}">
        <p14:creationId xmlns:p14="http://schemas.microsoft.com/office/powerpoint/2010/main" val="938527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C31D1D-C5E6-0B46-ABE1-9E06615CA489}"/>
              </a:ext>
            </a:extLst>
          </p:cNvPr>
          <p:cNvSpPr txBox="1"/>
          <p:nvPr/>
        </p:nvSpPr>
        <p:spPr>
          <a:xfrm>
            <a:off x="117981" y="172556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mic Neue" pitchFamily="2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A1245-FCE9-DB42-A510-A79D67F96A32}"/>
              </a:ext>
            </a:extLst>
          </p:cNvPr>
          <p:cNvSpPr txBox="1"/>
          <p:nvPr/>
        </p:nvSpPr>
        <p:spPr>
          <a:xfrm>
            <a:off x="3352798" y="1740308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600">
                <a:solidFill>
                  <a:schemeClr val="bg1"/>
                </a:solidFill>
                <a:latin typeface="Comic Neue" pitchFamily="2" charset="0"/>
              </a:defRPr>
            </a:lvl1pPr>
          </a:lstStyle>
          <a:p>
            <a:r>
              <a:rPr lang="en-US" dirty="0"/>
              <a:t>A’</a:t>
            </a:r>
          </a:p>
        </p:txBody>
      </p:sp>
      <p:sp>
        <p:nvSpPr>
          <p:cNvPr id="16" name="Curved Right Arrow 15">
            <a:extLst>
              <a:ext uri="{FF2B5EF4-FFF2-40B4-BE49-F238E27FC236}">
                <a16:creationId xmlns:a16="http://schemas.microsoft.com/office/drawing/2014/main" id="{A13622C4-8CFC-5148-A8E3-18EC5FE581D2}"/>
              </a:ext>
            </a:extLst>
          </p:cNvPr>
          <p:cNvSpPr/>
          <p:nvPr/>
        </p:nvSpPr>
        <p:spPr>
          <a:xfrm rot="16200000" flipH="1">
            <a:off x="1715723" y="-703008"/>
            <a:ext cx="1327355" cy="3696932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28720-E804-D146-ACEE-0F6CD6A0ACB2}"/>
              </a:ext>
            </a:extLst>
          </p:cNvPr>
          <p:cNvSpPr txBox="1"/>
          <p:nvPr/>
        </p:nvSpPr>
        <p:spPr>
          <a:xfrm>
            <a:off x="1823878" y="1698524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mic Neue" pitchFamily="2" charset="0"/>
              </a:rPr>
              <a:t>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A1AED-CDC0-EA4F-BF04-DAAA36EF2372}"/>
              </a:ext>
            </a:extLst>
          </p:cNvPr>
          <p:cNvSpPr txBox="1"/>
          <p:nvPr/>
        </p:nvSpPr>
        <p:spPr>
          <a:xfrm>
            <a:off x="1705623" y="12296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Neue" pitchFamily="2" charset="0"/>
              </a:rPr>
              <a:t>Provable</a:t>
            </a: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6D92602E-C0E1-544B-B50E-6CB9BABD907D}"/>
              </a:ext>
            </a:extLst>
          </p:cNvPr>
          <p:cNvSpPr/>
          <p:nvPr/>
        </p:nvSpPr>
        <p:spPr>
          <a:xfrm rot="5400000" flipH="1">
            <a:off x="1484665" y="1962263"/>
            <a:ext cx="1327355" cy="3696932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67126-AB64-B64F-A1B5-82CB0C1BDFF9}"/>
              </a:ext>
            </a:extLst>
          </p:cNvPr>
          <p:cNvSpPr txBox="1"/>
          <p:nvPr/>
        </p:nvSpPr>
        <p:spPr>
          <a:xfrm>
            <a:off x="1651547" y="450500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Neue" pitchFamily="2" charset="0"/>
              </a:rPr>
              <a:t>Provable</a:t>
            </a:r>
          </a:p>
        </p:txBody>
      </p:sp>
    </p:spTree>
    <p:extLst>
      <p:ext uri="{BB962C8B-B14F-4D97-AF65-F5344CB8AC3E}">
        <p14:creationId xmlns:p14="http://schemas.microsoft.com/office/powerpoint/2010/main" val="4244940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213984-2DC2-954F-85AA-5601F218C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02560-E4D2-BA43-9C6A-D6E98AF3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16" y="972982"/>
            <a:ext cx="6915351" cy="294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03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66977" y="262024"/>
            <a:ext cx="8977023" cy="4564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9144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4800" dirty="0"/>
              <a:t>Create Check Point</a:t>
            </a:r>
          </a:p>
          <a:p>
            <a:pPr marL="914400" lvl="0" indent="-9144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4800" dirty="0"/>
              <a:t>Do unprovable refactoring</a:t>
            </a:r>
          </a:p>
          <a:p>
            <a:pPr marL="914400" lvl="0" indent="-9144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4800" dirty="0"/>
              <a:t>Undo Via provable refactoring</a:t>
            </a:r>
          </a:p>
          <a:p>
            <a:pPr marL="914400" lvl="0" indent="-9144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4800" dirty="0"/>
              <a:t>Verify identical to check point</a:t>
            </a:r>
          </a:p>
          <a:p>
            <a:pPr marL="914400" lvl="0" indent="-9144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4800" dirty="0"/>
              <a:t>Undo</a:t>
            </a:r>
          </a:p>
          <a:p>
            <a:pPr marL="914400" lvl="0" indent="-9144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sz="4800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368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Ctrl + Z is a valid refactoring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711709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4443738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dirty="0"/>
              <a:t>@</a:t>
            </a:r>
            <a:r>
              <a:rPr lang="en" dirty="0" err="1"/>
              <a:t>LlewellynFalco</a:t>
            </a:r>
            <a:endParaRPr lang="e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dirty="0" err="1"/>
              <a:t>LlewellynFalco.BlogSpot.com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4CEF6-36F6-4B4F-A91B-B65335BBB21C}"/>
              </a:ext>
            </a:extLst>
          </p:cNvPr>
          <p:cNvSpPr/>
          <p:nvPr/>
        </p:nvSpPr>
        <p:spPr>
          <a:xfrm>
            <a:off x="114505" y="4746627"/>
            <a:ext cx="343715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dirty="0">
                <a:solidFill>
                  <a:schemeClr val="bg1"/>
                </a:solidFill>
              </a:rPr>
              <a:t>Presentation template by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38F75-14D9-B34E-BA59-97C51B7BD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22" t="19014" r="18848" b="37739"/>
          <a:stretch/>
        </p:blipFill>
        <p:spPr>
          <a:xfrm>
            <a:off x="5546725" y="544875"/>
            <a:ext cx="3054159" cy="404937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6E86B6"/>
        </a:soli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shapes. </a:t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tillium Web"/>
              <a:buChar char="●"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tillium Web"/>
              <a:buChar char="●"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035" name="Google Shape;1035;p40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036" name="Google Shape;1036;p4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40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1051" name="Google Shape;1051;p4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057" name="Google Shape;1057;p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40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0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4" name="Google Shape;1064;p40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065" name="Google Shape;1065;p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40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40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071" name="Google Shape;1071;p4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0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079" name="Google Shape;1079;p4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40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0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0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0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40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088" name="Google Shape;1088;p4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0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091" name="Google Shape;1091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0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1094" name="Google Shape;1094;p40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1098" name="Google Shape;1098;p4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1106" name="Google Shape;1106;p4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1113" name="Google Shape;1113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40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8" name="Google Shape;1118;p40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1119" name="Google Shape;1119;p4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40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1122" name="Google Shape;1122;p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0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1128" name="Google Shape;1128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0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1131" name="Google Shape;1131;p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1139" name="Google Shape;1139;p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0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1145" name="Google Shape;1145;p4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0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1154" name="Google Shape;1154;p4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40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1159" name="Google Shape;1159;p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40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1164" name="Google Shape;1164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40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1169" name="Google Shape;1169;p4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4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1172" name="Google Shape;1172;p4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40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1175" name="Google Shape;1175;p4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7" name="Google Shape;1177;p40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8" name="Google Shape;1178;p40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1179" name="Google Shape;1179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0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1182" name="Google Shape;1182;p4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40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0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2" name="Google Shape;1192;p40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1193" name="Google Shape;1193;p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5" name="Google Shape;1195;p40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6" name="Google Shape;1196;p40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1197" name="Google Shape;1197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40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1200" name="Google Shape;1200;p4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0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1205" name="Google Shape;1205;p4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8" name="Google Shape;1208;p40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9" name="Google Shape;1209;p40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1210" name="Google Shape;1210;p4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0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1217" name="Google Shape;1217;p4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40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1227" name="Google Shape;1227;p4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0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1231" name="Google Shape;1231;p4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40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1235" name="Google Shape;1235;p4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40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1241" name="Google Shape;1241;p4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40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1244" name="Google Shape;1244;p4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1" name="Google Shape;1251;p40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1252" name="Google Shape;1252;p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40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259" name="Google Shape;1259;p4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40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262" name="Google Shape;1262;p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6" name="Google Shape;1266;p40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40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40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40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0" name="Google Shape;1270;p40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271" name="Google Shape;1271;p4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0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280" name="Google Shape;1280;p4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0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283" name="Google Shape;1283;p4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40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290" name="Google Shape;1290;p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40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298" name="Google Shape;1298;p4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0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302" name="Google Shape;1302;p4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40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309" name="Google Shape;1309;p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2" name="Google Shape;1312;p40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313" name="Google Shape;1313;p4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40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317" name="Google Shape;1317;p4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40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323" name="Google Shape;1323;p4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40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351" name="Google Shape;1351;p4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40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375" name="Google Shape;1375;p4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40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390" name="Google Shape;1390;p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40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394" name="Google Shape;1394;p40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40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401" name="Google Shape;1401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40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410" name="Google Shape;1410;p4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40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414" name="Google Shape;1414;p40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40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420" name="Google Shape;1420;p4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40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428" name="Google Shape;1428;p4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40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435" name="Google Shape;1435;p4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40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445" name="Google Shape;1445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40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457" name="Google Shape;1457;p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40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463" name="Google Shape;1463;p4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40"/>
          <p:cNvGrpSpPr/>
          <p:nvPr/>
        </p:nvGrpSpPr>
        <p:grpSpPr>
          <a:xfrm>
            <a:off x="7243894" y="1955800"/>
            <a:ext cx="433992" cy="422729"/>
            <a:chOff x="5916675" y="927975"/>
            <a:chExt cx="516350" cy="502950"/>
          </a:xfrm>
        </p:grpSpPr>
        <p:sp>
          <p:nvSpPr>
            <p:cNvPr id="1471" name="Google Shape;1471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40"/>
          <p:cNvGrpSpPr/>
          <p:nvPr/>
        </p:nvGrpSpPr>
        <p:grpSpPr>
          <a:xfrm>
            <a:off x="6359914" y="2661702"/>
            <a:ext cx="1079481" cy="1051467"/>
            <a:chOff x="5916675" y="927975"/>
            <a:chExt cx="516350" cy="502950"/>
          </a:xfrm>
        </p:grpSpPr>
        <p:sp>
          <p:nvSpPr>
            <p:cNvPr id="1474" name="Google Shape;1474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40"/>
          <p:cNvGrpSpPr/>
          <p:nvPr/>
        </p:nvGrpSpPr>
        <p:grpSpPr>
          <a:xfrm>
            <a:off x="6360057" y="1955800"/>
            <a:ext cx="433992" cy="422729"/>
            <a:chOff x="5916675" y="927975"/>
            <a:chExt cx="516350" cy="502950"/>
          </a:xfrm>
        </p:grpSpPr>
        <p:sp>
          <p:nvSpPr>
            <p:cNvPr id="1477" name="Google Shape;1477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9" name="Google Shape;1479;p40"/>
          <p:cNvSpPr/>
          <p:nvPr/>
        </p:nvSpPr>
        <p:spPr>
          <a:xfrm>
            <a:off x="7436055" y="21921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0"/>
          <p:cNvSpPr/>
          <p:nvPr/>
        </p:nvSpPr>
        <p:spPr>
          <a:xfrm>
            <a:off x="6552218" y="21921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40"/>
          <p:cNvSpPr/>
          <p:nvPr/>
        </p:nvSpPr>
        <p:spPr>
          <a:xfrm>
            <a:off x="6837753" y="32497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4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826936" y="1857000"/>
            <a:ext cx="7490228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/>
              <a:t>Safety First</a:t>
            </a:r>
            <a:endParaRPr sz="4800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826936" y="1857000"/>
            <a:ext cx="7490228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/>
              <a:t>The identity refactoring</a:t>
            </a:r>
            <a:endParaRPr sz="4800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9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135184-B71C-0547-A02A-E0FC762E404D}"/>
              </a:ext>
            </a:extLst>
          </p:cNvPr>
          <p:cNvSpPr/>
          <p:nvPr/>
        </p:nvSpPr>
        <p:spPr>
          <a:xfrm>
            <a:off x="137160" y="117575"/>
            <a:ext cx="8869680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Fira Code" panose="020B0509050000020004" pitchFamily="49" charset="0"/>
              </a:rPr>
              <a:t>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public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void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</a:rPr>
              <a:t>updateQuality</a:t>
            </a:r>
            <a:r>
              <a:rPr lang="en-US" dirty="0">
                <a:latin typeface="Fira Code" panose="020B0509050000020004" pitchFamily="49" charset="0"/>
              </a:rPr>
              <a:t>() {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for</a:t>
            </a:r>
            <a:r>
              <a:rPr lang="en-US" dirty="0">
                <a:latin typeface="Fira Code" panose="020B05090500000200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</a:t>
            </a:r>
            <a:r>
              <a:rPr lang="en-US" dirty="0">
                <a:latin typeface="Fira Code" panose="020B0509050000020004" pitchFamily="49" charset="0"/>
              </a:rPr>
              <a:t> = 0; 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</a:t>
            </a:r>
            <a:r>
              <a:rPr lang="en-US" dirty="0">
                <a:latin typeface="Fira Code" panose="020B0509050000020004" pitchFamily="49" charset="0"/>
              </a:rPr>
              <a:t> &lt; 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items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length</a:t>
            </a:r>
            <a:r>
              <a:rPr lang="en-US" dirty="0">
                <a:latin typeface="Fira Code" panose="020B0509050000020004" pitchFamily="49" charset="0"/>
              </a:rPr>
              <a:t>; 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</a:t>
            </a:r>
            <a:r>
              <a:rPr lang="en-US" dirty="0">
                <a:latin typeface="Fira Code" panose="020B0509050000020004" pitchFamily="49" charset="0"/>
              </a:rPr>
              <a:t>++) {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  Item 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Fira Code" panose="020B0509050000020004" pitchFamily="49" charset="0"/>
              </a:rPr>
              <a:t>items</a:t>
            </a:r>
            <a:r>
              <a:rPr lang="en-US" dirty="0">
                <a:latin typeface="Fira Code" panose="020B05090500000200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</a:t>
            </a:r>
            <a:r>
              <a:rPr lang="en-US" dirty="0">
                <a:latin typeface="Fira Code" panose="020B0509050000020004" pitchFamily="49" charset="0"/>
              </a:rPr>
              <a:t>];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  </a:t>
            </a:r>
            <a:r>
              <a:rPr lang="en-US" dirty="0" err="1">
                <a:latin typeface="Fira Code" panose="020B0509050000020004" pitchFamily="49" charset="0"/>
              </a:rPr>
              <a:t>updateQuality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);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}</a:t>
            </a:r>
          </a:p>
          <a:p>
            <a:r>
              <a:rPr lang="en-US" dirty="0">
                <a:latin typeface="Fira Code" panose="020B0509050000020004" pitchFamily="49" charset="0"/>
              </a:rPr>
              <a:t>    }</a:t>
            </a:r>
          </a:p>
          <a:p>
            <a:br>
              <a:rPr lang="en-US" dirty="0">
                <a:latin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</a:rPr>
              <a:t>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private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void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</a:rPr>
              <a:t>updateQuality</a:t>
            </a:r>
            <a:r>
              <a:rPr lang="en-US" dirty="0">
                <a:latin typeface="Fira Code" panose="020B0509050000020004" pitchFamily="49" charset="0"/>
              </a:rPr>
              <a:t>(Item 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  <a:p>
            <a:r>
              <a:rPr lang="en-US" dirty="0">
                <a:latin typeface="Fira Code" panose="020B0509050000020004" pitchFamily="49" charset="0"/>
              </a:rPr>
              <a:t>    {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</a:t>
            </a:r>
            <a:r>
              <a:rPr lang="en-US" dirty="0" err="1">
                <a:latin typeface="Fira Code" panose="020B0509050000020004" pitchFamily="49" charset="0"/>
              </a:rPr>
              <a:t>updateAgain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);</a:t>
            </a:r>
          </a:p>
          <a:p>
            <a:r>
              <a:rPr lang="en-US" dirty="0">
                <a:latin typeface="Fira Code" panose="020B0509050000020004" pitchFamily="49" charset="0"/>
              </a:rPr>
              <a:t>    }</a:t>
            </a:r>
          </a:p>
          <a:p>
            <a:br>
              <a:rPr lang="en-US" dirty="0">
                <a:latin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</a:rPr>
              <a:t>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private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void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</a:rPr>
              <a:t>updateAgain</a:t>
            </a:r>
            <a:r>
              <a:rPr lang="en-US" dirty="0">
                <a:latin typeface="Fira Code" panose="020B0509050000020004" pitchFamily="49" charset="0"/>
              </a:rPr>
              <a:t>(Item 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  <a:p>
            <a:r>
              <a:rPr lang="en-US" dirty="0">
                <a:latin typeface="Fira Code" panose="020B0509050000020004" pitchFamily="49" charset="0"/>
              </a:rPr>
              <a:t>    {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if</a:t>
            </a:r>
            <a:r>
              <a:rPr lang="en-US" dirty="0">
                <a:latin typeface="Fira Code" panose="020B0509050000020004" pitchFamily="49" charset="0"/>
              </a:rPr>
              <a:t> (!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name</a:t>
            </a:r>
            <a:r>
              <a:rPr lang="en-US" dirty="0" err="1">
                <a:latin typeface="Fira Code" panose="020B0509050000020004" pitchFamily="49" charset="0"/>
              </a:rPr>
              <a:t>.equals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Fira Code" panose="020B0509050000020004" pitchFamily="49" charset="0"/>
              </a:rPr>
              <a:t>"Aged Brie"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    &amp;&amp; !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name</a:t>
            </a:r>
            <a:r>
              <a:rPr lang="en-US" dirty="0" err="1">
                <a:latin typeface="Fira Code" panose="020B0509050000020004" pitchFamily="49" charset="0"/>
              </a:rPr>
              <a:t>.equals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Fira Code" panose="020B0509050000020004" pitchFamily="49" charset="0"/>
              </a:rPr>
              <a:t>"Backstage passes to a TAFKAL80ETC concert"</a:t>
            </a:r>
            <a:r>
              <a:rPr lang="en-US" dirty="0">
                <a:latin typeface="Fira Code" panose="020B0509050000020004" pitchFamily="49" charset="0"/>
              </a:rPr>
              <a:t>)) {</a:t>
            </a:r>
            <a:endParaRPr lang="en-US" dirty="0">
              <a:solidFill>
                <a:srgbClr val="2A00FF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</a:rPr>
              <a:t>      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if</a:t>
            </a:r>
            <a:r>
              <a:rPr lang="en-US" dirty="0">
                <a:latin typeface="Fira Code" panose="020B05090500000200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quality</a:t>
            </a:r>
            <a:r>
              <a:rPr lang="en-US" dirty="0">
                <a:latin typeface="Fira Code" panose="020B0509050000020004" pitchFamily="49" charset="0"/>
              </a:rPr>
              <a:t> &gt; 0) {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if</a:t>
            </a:r>
            <a:r>
              <a:rPr lang="en-US" dirty="0">
                <a:latin typeface="Fira Code" panose="020B0509050000020004" pitchFamily="49" charset="0"/>
              </a:rPr>
              <a:t> (!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name</a:t>
            </a:r>
            <a:r>
              <a:rPr lang="en-US" dirty="0" err="1">
                <a:latin typeface="Fira Code" panose="020B0509050000020004" pitchFamily="49" charset="0"/>
              </a:rPr>
              <a:t>.equals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Fira Code" panose="020B05090500000200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Fira Code" panose="020B0509050000020004" pitchFamily="49" charset="0"/>
              </a:rPr>
              <a:t>Sulfuras</a:t>
            </a:r>
            <a:r>
              <a:rPr lang="en-US" dirty="0">
                <a:solidFill>
                  <a:srgbClr val="2A00FF"/>
                </a:solidFill>
                <a:latin typeface="Fira Code" panose="020B0509050000020004" pitchFamily="49" charset="0"/>
              </a:rPr>
              <a:t>, Hand of </a:t>
            </a:r>
            <a:r>
              <a:rPr lang="en-US" dirty="0" err="1">
                <a:solidFill>
                  <a:srgbClr val="2A00FF"/>
                </a:solidFill>
                <a:latin typeface="Fira Code" panose="020B0509050000020004" pitchFamily="49" charset="0"/>
              </a:rPr>
              <a:t>Ragnaros</a:t>
            </a:r>
            <a:r>
              <a:rPr lang="en-US" dirty="0">
                <a:solidFill>
                  <a:srgbClr val="2A00FF"/>
                </a:solidFill>
                <a:latin typeface="Fira Code" panose="020B0509050000020004" pitchFamily="49" charset="0"/>
              </a:rPr>
              <a:t>"</a:t>
            </a:r>
            <a:r>
              <a:rPr lang="en-US" dirty="0">
                <a:latin typeface="Fira Code" panose="020B0509050000020004" pitchFamily="49" charset="0"/>
              </a:rPr>
              <a:t>)) {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        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quality</a:t>
            </a:r>
            <a:r>
              <a:rPr lang="en-US" dirty="0">
                <a:latin typeface="Fira Code" panose="020B05090500000200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quality</a:t>
            </a:r>
            <a:r>
              <a:rPr lang="en-US" dirty="0">
                <a:latin typeface="Fira Code" panose="020B0509050000020004" pitchFamily="49" charset="0"/>
              </a:rPr>
              <a:t> - 1;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    }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}</a:t>
            </a:r>
            <a:endParaRPr lang="en-US" dirty="0"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5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826936" y="1857000"/>
            <a:ext cx="7490228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/>
              <a:t>Do nothing</a:t>
            </a:r>
            <a:endParaRPr sz="4800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89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135184-B71C-0547-A02A-E0FC762E404D}"/>
              </a:ext>
            </a:extLst>
          </p:cNvPr>
          <p:cNvSpPr/>
          <p:nvPr/>
        </p:nvSpPr>
        <p:spPr>
          <a:xfrm>
            <a:off x="137160" y="117575"/>
            <a:ext cx="8869680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Fira Code" panose="020B0509050000020004" pitchFamily="49" charset="0"/>
              </a:rPr>
              <a:t>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public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void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</a:rPr>
              <a:t>updateQuality</a:t>
            </a:r>
            <a:r>
              <a:rPr lang="en-US" dirty="0">
                <a:latin typeface="Fira Code" panose="020B0509050000020004" pitchFamily="49" charset="0"/>
              </a:rPr>
              <a:t>() {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for</a:t>
            </a:r>
            <a:r>
              <a:rPr lang="en-US" dirty="0">
                <a:latin typeface="Fira Code" panose="020B05090500000200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</a:t>
            </a:r>
            <a:r>
              <a:rPr lang="en-US" dirty="0">
                <a:latin typeface="Fira Code" panose="020B0509050000020004" pitchFamily="49" charset="0"/>
              </a:rPr>
              <a:t> = 0; 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</a:t>
            </a:r>
            <a:r>
              <a:rPr lang="en-US" dirty="0">
                <a:latin typeface="Fira Code" panose="020B0509050000020004" pitchFamily="49" charset="0"/>
              </a:rPr>
              <a:t> &lt; 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items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length</a:t>
            </a:r>
            <a:r>
              <a:rPr lang="en-US" dirty="0">
                <a:latin typeface="Fira Code" panose="020B0509050000020004" pitchFamily="49" charset="0"/>
              </a:rPr>
              <a:t>; 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</a:t>
            </a:r>
            <a:r>
              <a:rPr lang="en-US" dirty="0">
                <a:latin typeface="Fira Code" panose="020B0509050000020004" pitchFamily="49" charset="0"/>
              </a:rPr>
              <a:t>++) {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  Item 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Fira Code" panose="020B0509050000020004" pitchFamily="49" charset="0"/>
              </a:rPr>
              <a:t>items</a:t>
            </a:r>
            <a:r>
              <a:rPr lang="en-US" dirty="0">
                <a:latin typeface="Fira Code" panose="020B05090500000200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</a:t>
            </a:r>
            <a:r>
              <a:rPr lang="en-US" dirty="0">
                <a:latin typeface="Fira Code" panose="020B0509050000020004" pitchFamily="49" charset="0"/>
              </a:rPr>
              <a:t>];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  </a:t>
            </a:r>
            <a:r>
              <a:rPr lang="en-US" dirty="0" err="1">
                <a:latin typeface="Fira Code" panose="020B0509050000020004" pitchFamily="49" charset="0"/>
              </a:rPr>
              <a:t>updateQuality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);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}</a:t>
            </a:r>
          </a:p>
          <a:p>
            <a:r>
              <a:rPr lang="en-US" dirty="0">
                <a:latin typeface="Fira Code" panose="020B0509050000020004" pitchFamily="49" charset="0"/>
              </a:rPr>
              <a:t>    }</a:t>
            </a:r>
          </a:p>
          <a:p>
            <a:br>
              <a:rPr lang="en-US" dirty="0">
                <a:latin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</a:rPr>
              <a:t>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private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void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</a:rPr>
              <a:t>updateQuality</a:t>
            </a:r>
            <a:r>
              <a:rPr lang="en-US" dirty="0">
                <a:latin typeface="Fira Code" panose="020B0509050000020004" pitchFamily="49" charset="0"/>
              </a:rPr>
              <a:t>(Item 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  <a:p>
            <a:r>
              <a:rPr lang="en-US" dirty="0">
                <a:latin typeface="Fira Code" panose="020B0509050000020004" pitchFamily="49" charset="0"/>
              </a:rPr>
              <a:t>    {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</a:t>
            </a:r>
            <a:r>
              <a:rPr lang="en-US" dirty="0" err="1">
                <a:latin typeface="Fira Code" panose="020B0509050000020004" pitchFamily="49" charset="0"/>
              </a:rPr>
              <a:t>updateAgain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);</a:t>
            </a:r>
          </a:p>
          <a:p>
            <a:r>
              <a:rPr lang="en-US" dirty="0">
                <a:latin typeface="Fira Code" panose="020B0509050000020004" pitchFamily="49" charset="0"/>
              </a:rPr>
              <a:t>    }</a:t>
            </a:r>
          </a:p>
          <a:p>
            <a:br>
              <a:rPr lang="en-US" dirty="0">
                <a:latin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</a:rPr>
              <a:t>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private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void</a:t>
            </a:r>
            <a:r>
              <a:rPr lang="en-US" dirty="0">
                <a:latin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</a:rPr>
              <a:t>updateAgain</a:t>
            </a:r>
            <a:r>
              <a:rPr lang="en-US" dirty="0">
                <a:latin typeface="Fira Code" panose="020B0509050000020004" pitchFamily="49" charset="0"/>
              </a:rPr>
              <a:t>(Item </a:t>
            </a:r>
            <a:r>
              <a:rPr lang="en-US" dirty="0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  <a:p>
            <a:r>
              <a:rPr lang="en-US" dirty="0">
                <a:latin typeface="Fira Code" panose="020B0509050000020004" pitchFamily="49" charset="0"/>
              </a:rPr>
              <a:t>    {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if</a:t>
            </a:r>
            <a:r>
              <a:rPr lang="en-US" dirty="0">
                <a:latin typeface="Fira Code" panose="020B0509050000020004" pitchFamily="49" charset="0"/>
              </a:rPr>
              <a:t> (!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name</a:t>
            </a:r>
            <a:r>
              <a:rPr lang="en-US" dirty="0" err="1">
                <a:latin typeface="Fira Code" panose="020B0509050000020004" pitchFamily="49" charset="0"/>
              </a:rPr>
              <a:t>.equals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Fira Code" panose="020B0509050000020004" pitchFamily="49" charset="0"/>
              </a:rPr>
              <a:t>"Aged Brie"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    &amp;&amp; !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name</a:t>
            </a:r>
            <a:r>
              <a:rPr lang="en-US" dirty="0" err="1">
                <a:latin typeface="Fira Code" panose="020B0509050000020004" pitchFamily="49" charset="0"/>
              </a:rPr>
              <a:t>.equals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Fira Code" panose="020B0509050000020004" pitchFamily="49" charset="0"/>
              </a:rPr>
              <a:t>"Backstage passes to a TAFKAL80ETC concert"</a:t>
            </a:r>
            <a:r>
              <a:rPr lang="en-US" dirty="0">
                <a:latin typeface="Fira Code" panose="020B0509050000020004" pitchFamily="49" charset="0"/>
              </a:rPr>
              <a:t>)) {</a:t>
            </a:r>
            <a:endParaRPr lang="en-US" dirty="0">
              <a:solidFill>
                <a:srgbClr val="2A00FF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</a:rPr>
              <a:t>      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if</a:t>
            </a:r>
            <a:r>
              <a:rPr lang="en-US" dirty="0">
                <a:latin typeface="Fira Code" panose="020B05090500000200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quality</a:t>
            </a:r>
            <a:r>
              <a:rPr lang="en-US" dirty="0">
                <a:latin typeface="Fira Code" panose="020B0509050000020004" pitchFamily="49" charset="0"/>
              </a:rPr>
              <a:t> &gt; 0) {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    </a:t>
            </a:r>
            <a:r>
              <a:rPr lang="en-US" b="1" dirty="0">
                <a:solidFill>
                  <a:srgbClr val="7F0055"/>
                </a:solidFill>
                <a:latin typeface="Fira Code" panose="020B0509050000020004" pitchFamily="49" charset="0"/>
              </a:rPr>
              <a:t>if</a:t>
            </a:r>
            <a:r>
              <a:rPr lang="en-US" dirty="0">
                <a:latin typeface="Fira Code" panose="020B0509050000020004" pitchFamily="49" charset="0"/>
              </a:rPr>
              <a:t> (!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name</a:t>
            </a:r>
            <a:r>
              <a:rPr lang="en-US" dirty="0" err="1">
                <a:latin typeface="Fira Code" panose="020B0509050000020004" pitchFamily="49" charset="0"/>
              </a:rPr>
              <a:t>.equals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Fira Code" panose="020B05090500000200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Fira Code" panose="020B0509050000020004" pitchFamily="49" charset="0"/>
              </a:rPr>
              <a:t>Sulfuras</a:t>
            </a:r>
            <a:r>
              <a:rPr lang="en-US" dirty="0">
                <a:solidFill>
                  <a:srgbClr val="2A00FF"/>
                </a:solidFill>
                <a:latin typeface="Fira Code" panose="020B0509050000020004" pitchFamily="49" charset="0"/>
              </a:rPr>
              <a:t>, Hand of </a:t>
            </a:r>
            <a:r>
              <a:rPr lang="en-US" dirty="0" err="1">
                <a:solidFill>
                  <a:srgbClr val="2A00FF"/>
                </a:solidFill>
                <a:latin typeface="Fira Code" panose="020B0509050000020004" pitchFamily="49" charset="0"/>
              </a:rPr>
              <a:t>Ragnaros</a:t>
            </a:r>
            <a:r>
              <a:rPr lang="en-US" dirty="0">
                <a:solidFill>
                  <a:srgbClr val="2A00FF"/>
                </a:solidFill>
                <a:latin typeface="Fira Code" panose="020B0509050000020004" pitchFamily="49" charset="0"/>
              </a:rPr>
              <a:t>"</a:t>
            </a:r>
            <a:r>
              <a:rPr lang="en-US" dirty="0">
                <a:latin typeface="Fira Code" panose="020B0509050000020004" pitchFamily="49" charset="0"/>
              </a:rPr>
              <a:t>)) {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        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quality</a:t>
            </a:r>
            <a:r>
              <a:rPr lang="en-US" dirty="0">
                <a:latin typeface="Fira Code" panose="020B05090500000200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Fira Code" panose="020B0509050000020004" pitchFamily="49" charset="0"/>
              </a:rPr>
              <a:t>item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Fira Code" panose="020B0509050000020004" pitchFamily="49" charset="0"/>
              </a:rPr>
              <a:t>quality</a:t>
            </a:r>
            <a:r>
              <a:rPr lang="en-US" dirty="0">
                <a:latin typeface="Fira Code" panose="020B0509050000020004" pitchFamily="49" charset="0"/>
              </a:rPr>
              <a:t> - 1;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    }</a:t>
            </a:r>
          </a:p>
          <a:p>
            <a:r>
              <a:rPr lang="en-US" dirty="0">
                <a:latin typeface="Fira Code" panose="020B0509050000020004" pitchFamily="49" charset="0"/>
              </a:rPr>
              <a:t>          }</a:t>
            </a:r>
            <a:endParaRPr lang="en-US" dirty="0"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27458-1A6F-F044-ADBA-BEA90A65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9" y="1441450"/>
            <a:ext cx="62992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82141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807</Words>
  <Application>Microsoft Macintosh PowerPoint</Application>
  <PresentationFormat>On-screen Show (16:9)</PresentationFormat>
  <Paragraphs>135</Paragraphs>
  <Slides>31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Titillium Web</vt:lpstr>
      <vt:lpstr>Arial</vt:lpstr>
      <vt:lpstr>Titillium Web ExtraLight</vt:lpstr>
      <vt:lpstr>Fira Code</vt:lpstr>
      <vt:lpstr>Comic Neue</vt:lpstr>
      <vt:lpstr>Thaliard template</vt:lpstr>
      <vt:lpstr>Provable Refactoring  by Inverse   R(R-1(code))</vt:lpstr>
      <vt:lpstr>Provable Undos</vt:lpstr>
      <vt:lpstr>Ctrl + Z is a valid refactoring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Llewellyn Falco</cp:lastModifiedBy>
  <cp:revision>14</cp:revision>
  <dcterms:modified xsi:type="dcterms:W3CDTF">2020-03-06T22:35:30Z</dcterms:modified>
</cp:coreProperties>
</file>