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4"/>
  </p:notesMasterIdLst>
  <p:handoutMasterIdLst>
    <p:handoutMasterId r:id="rId35"/>
  </p:handoutMasterIdLst>
  <p:sldIdLst>
    <p:sldId id="336" r:id="rId2"/>
    <p:sldId id="330" r:id="rId3"/>
    <p:sldId id="331" r:id="rId4"/>
    <p:sldId id="300" r:id="rId5"/>
    <p:sldId id="335" r:id="rId6"/>
    <p:sldId id="304" r:id="rId7"/>
    <p:sldId id="284" r:id="rId8"/>
    <p:sldId id="299" r:id="rId9"/>
    <p:sldId id="332" r:id="rId10"/>
    <p:sldId id="305" r:id="rId11"/>
    <p:sldId id="320" r:id="rId12"/>
    <p:sldId id="324" r:id="rId13"/>
    <p:sldId id="318" r:id="rId14"/>
    <p:sldId id="306" r:id="rId15"/>
    <p:sldId id="307" r:id="rId16"/>
    <p:sldId id="310" r:id="rId17"/>
    <p:sldId id="325" r:id="rId18"/>
    <p:sldId id="326" r:id="rId19"/>
    <p:sldId id="309" r:id="rId20"/>
    <p:sldId id="328" r:id="rId21"/>
    <p:sldId id="323" r:id="rId22"/>
    <p:sldId id="338" r:id="rId23"/>
    <p:sldId id="339" r:id="rId24"/>
    <p:sldId id="340" r:id="rId25"/>
    <p:sldId id="337" r:id="rId26"/>
    <p:sldId id="322" r:id="rId27"/>
    <p:sldId id="327" r:id="rId28"/>
    <p:sldId id="319" r:id="rId29"/>
    <p:sldId id="315" r:id="rId30"/>
    <p:sldId id="316" r:id="rId31"/>
    <p:sldId id="343" r:id="rId32"/>
    <p:sldId id="342" r:id="rId33"/>
  </p:sldIdLst>
  <p:sldSz cx="9144000" cy="5143500" type="screen16x9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371E"/>
    <a:srgbClr val="B600B9"/>
    <a:srgbClr val="00CA00"/>
    <a:srgbClr val="FF0000"/>
    <a:srgbClr val="F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2952" y="-12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1F40F-6070-4939-8EC2-261F1C97F0A8}" type="datetimeFigureOut">
              <a:rPr lang="en-US" smtClean="0"/>
              <a:pPr/>
              <a:t>11/17/13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A56AF-E8D4-43B1-BC36-B3BD60AF57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7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491C0678-F960-4D1E-AEDB-C5629DF04712}" type="datetimeFigureOut">
              <a:rPr lang="en-US" smtClean="0"/>
              <a:pPr/>
              <a:t>11/17/13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696913"/>
            <a:ext cx="618807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037B5399-2806-4D70-A5FA-7E06678CDD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73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11/17/13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-377199" y="1924115"/>
            <a:ext cx="8256028" cy="638423"/>
          </a:xfrm>
          <a:solidFill>
            <a:schemeClr val="accent2"/>
          </a:solidFill>
        </p:spPr>
        <p:txBody>
          <a:bodyPr>
            <a:normAutofit/>
          </a:bodyPr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96612" y="2564010"/>
            <a:ext cx="6400800" cy="552372"/>
          </a:xfrm>
          <a:solidFill>
            <a:schemeClr val="bg2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74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11/17/13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040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11/17/13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418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11/17/13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72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859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11/17/13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301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44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  <a:latin typeface="Gill Sans" charset="0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11/17/13</a:t>
            </a:fld>
            <a:endParaRPr lang="en-US">
              <a:solidFill>
                <a:srgbClr val="808080">
                  <a:tint val="75000"/>
                </a:srgbClr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808080">
                  <a:tint val="75000"/>
                </a:srgbClr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  <a:latin typeface="Gill Sans" charset="0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808080">
                  <a:tint val="75000"/>
                </a:srgbClr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42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3" r:id="rId2"/>
    <p:sldLayoutId id="2147483704" r:id="rId3"/>
    <p:sldLayoutId id="2147483705" r:id="rId4"/>
    <p:sldLayoutId id="2147483707" r:id="rId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chemeClr val="accent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effectLst/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effectLst/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effectLst/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 smtClean="0"/>
              <a:t>The Big Data Revolution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25529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37403" y="-285750"/>
            <a:ext cx="9144000" cy="5143500"/>
          </a:xfrm>
        </p:spPr>
        <p:txBody>
          <a:bodyPr anchor="t">
            <a:noAutofit/>
          </a:bodyPr>
          <a:lstStyle/>
          <a:p>
            <a:pPr algn="ctr"/>
            <a:r>
              <a:rPr lang="en-US" sz="8000" dirty="0"/>
              <a:t>C</a:t>
            </a:r>
            <a:r>
              <a:rPr lang="en-US" sz="8000" dirty="0" smtClean="0"/>
              <a:t>PU</a:t>
            </a:r>
            <a:endParaRPr lang="en-US" sz="8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9150"/>
            <a:ext cx="9144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37403" y="-285750"/>
            <a:ext cx="9144000" cy="5143500"/>
          </a:xfrm>
        </p:spPr>
        <p:txBody>
          <a:bodyPr anchor="t">
            <a:noAutofit/>
          </a:bodyPr>
          <a:lstStyle/>
          <a:p>
            <a:pPr algn="ctr"/>
            <a:r>
              <a:rPr lang="en-US" sz="8000" dirty="0" smtClean="0"/>
              <a:t>GPU</a:t>
            </a:r>
            <a:endParaRPr lang="en-US" sz="8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0590"/>
            <a:ext cx="9144000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02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050"/>
            <a:ext cx="9144000" cy="565617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37403" y="-285750"/>
            <a:ext cx="9144000" cy="5143500"/>
          </a:xfrm>
        </p:spPr>
        <p:txBody>
          <a:bodyPr anchor="t">
            <a:noAutofit/>
          </a:bodyPr>
          <a:lstStyle/>
          <a:p>
            <a:pPr algn="ctr"/>
            <a:r>
              <a:rPr lang="en-US" sz="8000" dirty="0" smtClean="0"/>
              <a:t>Quantum</a:t>
            </a:r>
            <a:endParaRPr lang="en-US" sz="8000" dirty="0"/>
          </a:p>
        </p:txBody>
      </p:sp>
      <p:sp>
        <p:nvSpPr>
          <p:cNvPr id="3" name="TextBox 2"/>
          <p:cNvSpPr txBox="1"/>
          <p:nvPr/>
        </p:nvSpPr>
        <p:spPr>
          <a:xfrm>
            <a:off x="1905000" y="1276350"/>
            <a:ext cx="701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b="1" dirty="0">
                <a:solidFill>
                  <a:srgbClr val="00CA00"/>
                </a:solidFill>
              </a:rPr>
              <a:t>3,000,000,000,000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5000" y="2278618"/>
            <a:ext cx="701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b="1" dirty="0" smtClean="0">
                <a:solidFill>
                  <a:srgbClr val="00CA00"/>
                </a:solidFill>
              </a:rPr>
              <a:t>,</a:t>
            </a:r>
            <a:r>
              <a:rPr lang="en-US" sz="6600" b="1" dirty="0">
                <a:solidFill>
                  <a:srgbClr val="00CA00"/>
                </a:solidFill>
              </a:rPr>
              <a:t>000,000,000,000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5000" y="3280886"/>
            <a:ext cx="701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b="1" dirty="0" smtClean="0">
                <a:solidFill>
                  <a:srgbClr val="00CA00"/>
                </a:solidFill>
              </a:rPr>
              <a:t>,</a:t>
            </a:r>
            <a:r>
              <a:rPr lang="en-US" sz="6600" b="1" dirty="0">
                <a:solidFill>
                  <a:srgbClr val="00CA00"/>
                </a:solidFill>
              </a:rPr>
              <a:t>000,000,000,000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5000" y="4283154"/>
            <a:ext cx="701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b="1" dirty="0" smtClean="0">
                <a:solidFill>
                  <a:srgbClr val="00CA00"/>
                </a:solidFill>
              </a:rPr>
              <a:t>,</a:t>
            </a:r>
            <a:r>
              <a:rPr lang="en-US" sz="6600" b="1" dirty="0">
                <a:solidFill>
                  <a:srgbClr val="00CA00"/>
                </a:solidFill>
              </a:rPr>
              <a:t>000,000,000,000</a:t>
            </a:r>
          </a:p>
        </p:txBody>
      </p:sp>
    </p:spTree>
    <p:extLst>
      <p:ext uri="{BB962C8B-B14F-4D97-AF65-F5344CB8AC3E}">
        <p14:creationId xmlns:p14="http://schemas.microsoft.com/office/powerpoint/2010/main" val="441163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 smtClean="0"/>
              <a:t>Prime Factors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125389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 smtClean="0"/>
              <a:t>What are the prime </a:t>
            </a:r>
            <a:r>
              <a:rPr lang="en-US" sz="8000" dirty="0"/>
              <a:t>factors of</a:t>
            </a:r>
            <a:br>
              <a:rPr lang="en-US" sz="8000" dirty="0"/>
            </a:br>
            <a:r>
              <a:rPr lang="en-US" sz="3600" dirty="0" smtClean="0"/>
              <a:t>43143988327398957279342419750374600193</a:t>
            </a:r>
            <a:br>
              <a:rPr lang="en-US" sz="3600" dirty="0" smtClean="0"/>
            </a:br>
            <a:r>
              <a:rPr lang="en-US" sz="3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79730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 smtClean="0"/>
              <a:t>Does </a:t>
            </a:r>
            <a:r>
              <a:rPr lang="en-US" sz="8000" dirty="0"/>
              <a:t/>
            </a:r>
            <a:br>
              <a:rPr lang="en-US" sz="8000" dirty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3600" dirty="0" smtClean="0"/>
              <a:t>32753465664812 * 1432432534762432</a:t>
            </a:r>
            <a:br>
              <a:rPr lang="en-US" sz="3600" dirty="0" smtClean="0"/>
            </a:br>
            <a:r>
              <a:rPr lang="en-US" sz="3600" dirty="0" smtClean="0"/>
              <a:t>=</a:t>
            </a:r>
            <a:br>
              <a:rPr lang="en-US" sz="3600" dirty="0" smtClean="0"/>
            </a:br>
            <a:r>
              <a:rPr lang="en-US" sz="3600" dirty="0" smtClean="0"/>
              <a:t>43143988327398957279342419750374600193</a:t>
            </a:r>
            <a:br>
              <a:rPr lang="en-US" sz="3600" dirty="0" smtClean="0"/>
            </a:br>
            <a:r>
              <a:rPr lang="en-US" sz="3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01160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6240" y="2114550"/>
            <a:ext cx="1295400" cy="12536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722120" y="2114550"/>
            <a:ext cx="1295400" cy="12536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0" y="2114550"/>
            <a:ext cx="1295400" cy="12536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2040" y="2114550"/>
            <a:ext cx="1295400" cy="12536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217920" y="2114550"/>
            <a:ext cx="1295400" cy="12536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543800" y="2114550"/>
            <a:ext cx="1295400" cy="12536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 rot="16200000">
            <a:off x="2133600" y="-19050"/>
            <a:ext cx="381000" cy="3733800"/>
          </a:xfrm>
          <a:prstGeom prst="rightBrace">
            <a:avLst>
              <a:gd name="adj1" fmla="val 130212"/>
              <a:gd name="adj2" fmla="val 505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 rot="16200000">
            <a:off x="6629400" y="-19050"/>
            <a:ext cx="381000" cy="3733800"/>
          </a:xfrm>
          <a:prstGeom prst="rightBrace">
            <a:avLst>
              <a:gd name="adj1" fmla="val 130212"/>
              <a:gd name="adj2" fmla="val 505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57400" y="1200150"/>
            <a:ext cx="469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1st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29400" y="1200150"/>
            <a:ext cx="46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endParaRPr lang="en-US" dirty="0" smtClean="0"/>
          </a:p>
        </p:txBody>
      </p:sp>
      <p:sp>
        <p:nvSpPr>
          <p:cNvPr id="20" name="Up Arrow 19"/>
          <p:cNvSpPr/>
          <p:nvPr/>
        </p:nvSpPr>
        <p:spPr>
          <a:xfrm>
            <a:off x="685800" y="2190750"/>
            <a:ext cx="737616" cy="1066800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>
            <a:off x="1981200" y="2190750"/>
            <a:ext cx="737616" cy="1066800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>
            <a:off x="3352800" y="2190750"/>
            <a:ext cx="737616" cy="1066800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5181600" y="2190750"/>
            <a:ext cx="737616" cy="1066800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6501384" y="2190750"/>
            <a:ext cx="737616" cy="1066800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>
            <a:off x="7848600" y="2190750"/>
            <a:ext cx="737616" cy="1066800"/>
          </a:xfrm>
          <a:prstGeom prst="upArrow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65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459" y="2038350"/>
            <a:ext cx="8991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onsolas"/>
                <a:cs typeface="Consolas"/>
              </a:rPr>
              <a:t>Probability </a:t>
            </a:r>
            <a:r>
              <a:rPr lang="en-US" sz="3200" dirty="0" smtClean="0">
                <a:solidFill>
                  <a:schemeClr val="accent2"/>
                </a:solidFill>
                <a:latin typeface="Consolas"/>
                <a:cs typeface="Consolas"/>
              </a:rPr>
              <a:t>Calculate(Bit[</a:t>
            </a:r>
            <a:r>
              <a:rPr lang="en-US" sz="3200" dirty="0">
                <a:solidFill>
                  <a:schemeClr val="accent2"/>
                </a:solidFill>
                <a:latin typeface="Consolas"/>
                <a:cs typeface="Consolas"/>
              </a:rPr>
              <a:t>] scenario)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598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94" y="1428750"/>
            <a:ext cx="91171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F6EC3"/>
                </a:solidFill>
                <a:latin typeface="Consolas"/>
                <a:cs typeface="Consolas"/>
              </a:rPr>
              <a:t>Probability </a:t>
            </a:r>
            <a:r>
              <a:rPr lang="en-US" sz="3200" dirty="0" smtClean="0">
                <a:solidFill>
                  <a:srgbClr val="2F6EC3"/>
                </a:solidFill>
                <a:latin typeface="Consolas"/>
                <a:cs typeface="Consolas"/>
              </a:rPr>
              <a:t>Calculate(Bit[</a:t>
            </a:r>
            <a:r>
              <a:rPr lang="en-US" sz="3200" dirty="0">
                <a:solidFill>
                  <a:srgbClr val="2F6EC3"/>
                </a:solidFill>
                <a:latin typeface="Consolas"/>
                <a:cs typeface="Consolas"/>
              </a:rPr>
              <a:t>] scenario</a:t>
            </a:r>
            <a:r>
              <a:rPr lang="en-US" sz="3200" dirty="0" smtClean="0">
                <a:solidFill>
                  <a:srgbClr val="2F6EC3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3200" dirty="0" smtClean="0">
                <a:solidFill>
                  <a:srgbClr val="2F6EC3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sz="3200" dirty="0">
                <a:solidFill>
                  <a:srgbClr val="2F6EC3"/>
                </a:solidFill>
                <a:latin typeface="Consolas"/>
                <a:cs typeface="Consolas"/>
              </a:rPr>
              <a:t> </a:t>
            </a:r>
            <a:r>
              <a:rPr lang="en-US" sz="3200" dirty="0" smtClean="0">
                <a:solidFill>
                  <a:srgbClr val="2F6EC3"/>
                </a:solidFill>
                <a:latin typeface="Consolas"/>
                <a:cs typeface="Consolas"/>
              </a:rPr>
              <a:t>  </a:t>
            </a:r>
            <a:r>
              <a:rPr lang="en-US" sz="3200" dirty="0" err="1" smtClean="0">
                <a:solidFill>
                  <a:srgbClr val="2F6EC3"/>
                </a:solidFill>
                <a:latin typeface="Consolas"/>
                <a:cs typeface="Consolas"/>
              </a:rPr>
              <a:t>var</a:t>
            </a:r>
            <a:r>
              <a:rPr lang="en-US" sz="3200" dirty="0" smtClean="0">
                <a:solidFill>
                  <a:srgbClr val="2F6EC3"/>
                </a:solidFill>
                <a:latin typeface="Consolas"/>
                <a:cs typeface="Consolas"/>
              </a:rPr>
              <a:t> </a:t>
            </a:r>
            <a:r>
              <a:rPr lang="en-US" sz="3200" dirty="0" err="1" smtClean="0">
                <a:solidFill>
                  <a:srgbClr val="2F6EC3"/>
                </a:solidFill>
                <a:latin typeface="Consolas"/>
                <a:cs typeface="Consolas"/>
              </a:rPr>
              <a:t>myScenario</a:t>
            </a:r>
            <a:r>
              <a:rPr lang="en-US" sz="3200" dirty="0" smtClean="0">
                <a:solidFill>
                  <a:srgbClr val="2F6EC3"/>
                </a:solidFill>
                <a:latin typeface="Consolas"/>
                <a:cs typeface="Consolas"/>
              </a:rPr>
              <a:t> = Transform(scenario);</a:t>
            </a:r>
          </a:p>
          <a:p>
            <a:r>
              <a:rPr lang="en-US" sz="3200" dirty="0" smtClean="0">
                <a:solidFill>
                  <a:srgbClr val="2F6EC3"/>
                </a:solidFill>
                <a:latin typeface="Consolas"/>
                <a:cs typeface="Consolas"/>
              </a:rPr>
              <a:t>   Return </a:t>
            </a:r>
            <a:r>
              <a:rPr lang="en-US" sz="3200" dirty="0" err="1" smtClean="0">
                <a:solidFill>
                  <a:srgbClr val="2F6EC3"/>
                </a:solidFill>
                <a:latin typeface="Consolas"/>
                <a:cs typeface="Consolas"/>
              </a:rPr>
              <a:t>CalculateFor</a:t>
            </a:r>
            <a:r>
              <a:rPr lang="en-US" sz="3200" dirty="0" smtClean="0">
                <a:solidFill>
                  <a:srgbClr val="2F6EC3"/>
                </a:solidFill>
                <a:latin typeface="Consolas"/>
                <a:cs typeface="Consolas"/>
              </a:rPr>
              <a:t>(</a:t>
            </a:r>
            <a:r>
              <a:rPr lang="en-US" sz="3200" dirty="0" err="1" smtClean="0">
                <a:solidFill>
                  <a:srgbClr val="2F6EC3"/>
                </a:solidFill>
                <a:latin typeface="Consolas"/>
                <a:cs typeface="Consolas"/>
              </a:rPr>
              <a:t>myScenario</a:t>
            </a:r>
            <a:r>
              <a:rPr lang="en-US" sz="3200" dirty="0" smtClean="0">
                <a:solidFill>
                  <a:srgbClr val="2F6EC3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sz="3200" dirty="0" smtClean="0">
                <a:solidFill>
                  <a:srgbClr val="2F6EC3"/>
                </a:solidFill>
                <a:latin typeface="Consolas"/>
                <a:cs typeface="Consolas"/>
              </a:rPr>
              <a:t>}</a:t>
            </a:r>
            <a:endParaRPr lang="en-US" sz="3200" dirty="0">
              <a:solidFill>
                <a:srgbClr val="2F6E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163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 smtClean="0"/>
              <a:t>6 </a:t>
            </a:r>
            <a:r>
              <a:rPr lang="en-US" sz="8000" dirty="0" err="1" smtClean="0"/>
              <a:t>QuBIT</a:t>
            </a:r>
            <a:r>
              <a:rPr lang="en-US" sz="8000" dirty="0" smtClean="0"/>
              <a:t> 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76227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453" y="964109"/>
            <a:ext cx="2636750" cy="2343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9400" y="3402509"/>
            <a:ext cx="33828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cap="all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Hard Drives</a:t>
            </a:r>
          </a:p>
        </p:txBody>
      </p:sp>
    </p:spTree>
    <p:extLst>
      <p:ext uri="{BB962C8B-B14F-4D97-AF65-F5344CB8AC3E}">
        <p14:creationId xmlns:p14="http://schemas.microsoft.com/office/powerpoint/2010/main" val="1187800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 smtClean="0"/>
              <a:t>What are the prime </a:t>
            </a:r>
            <a:r>
              <a:rPr lang="en-US" sz="8000" dirty="0"/>
              <a:t>factors </a:t>
            </a:r>
            <a:r>
              <a:rPr lang="en-US" sz="8000" dirty="0" smtClean="0"/>
              <a:t>of 35?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38560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Brace 15"/>
          <p:cNvSpPr/>
          <p:nvPr/>
        </p:nvSpPr>
        <p:spPr>
          <a:xfrm rot="16200000">
            <a:off x="2133600" y="-1162050"/>
            <a:ext cx="381000" cy="3733800"/>
          </a:xfrm>
          <a:prstGeom prst="rightBrace">
            <a:avLst>
              <a:gd name="adj1" fmla="val 130212"/>
              <a:gd name="adj2" fmla="val 505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 rot="16200000">
            <a:off x="6629400" y="-1162050"/>
            <a:ext cx="381000" cy="3733800"/>
          </a:xfrm>
          <a:prstGeom prst="rightBrace">
            <a:avLst>
              <a:gd name="adj1" fmla="val 130212"/>
              <a:gd name="adj2" fmla="val 505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57400" y="57150"/>
            <a:ext cx="469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1st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29400" y="57150"/>
            <a:ext cx="469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st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 flipV="1">
            <a:off x="736600" y="1701596"/>
            <a:ext cx="101600" cy="98322"/>
            <a:chOff x="167640" y="361950"/>
            <a:chExt cx="1295400" cy="1253613"/>
          </a:xfrm>
        </p:grpSpPr>
        <p:sp>
          <p:nvSpPr>
            <p:cNvPr id="3" name="Oval 2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1905000" y="3486150"/>
            <a:ext cx="70464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cap="all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5</a:t>
            </a:r>
            <a:endParaRPr lang="en-US" sz="8000" b="1" cap="all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77000" y="3486150"/>
            <a:ext cx="70464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cap="all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7</a:t>
            </a:r>
            <a:endParaRPr lang="en-US" sz="8000" b="1" cap="all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8000" y="196215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98600" y="196215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489200" y="196215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79800" y="196215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33400" y="3421618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524000" y="3421618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514600" y="3421618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505200" y="3421618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11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 flipV="1">
            <a:off x="1727200" y="1701596"/>
            <a:ext cx="101600" cy="98322"/>
            <a:chOff x="167640" y="361950"/>
            <a:chExt cx="1295400" cy="1253613"/>
          </a:xfrm>
        </p:grpSpPr>
        <p:sp>
          <p:nvSpPr>
            <p:cNvPr id="37" name="Oval 36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Up Arrow 37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 flipH="1">
            <a:off x="2707640" y="1691763"/>
            <a:ext cx="121920" cy="117988"/>
            <a:chOff x="167640" y="361950"/>
            <a:chExt cx="1295400" cy="1253613"/>
          </a:xfrm>
        </p:grpSpPr>
        <p:sp>
          <p:nvSpPr>
            <p:cNvPr id="40" name="Oval 39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Up Arrow 40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flipV="1">
            <a:off x="3708400" y="1701596"/>
            <a:ext cx="101600" cy="98322"/>
            <a:chOff x="167640" y="361950"/>
            <a:chExt cx="1295400" cy="1253613"/>
          </a:xfrm>
        </p:grpSpPr>
        <p:sp>
          <p:nvSpPr>
            <p:cNvPr id="43" name="Oval 42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Up Arrow 43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346200" y="2704487"/>
            <a:ext cx="863600" cy="835740"/>
            <a:chOff x="167640" y="361950"/>
            <a:chExt cx="1295400" cy="1253613"/>
          </a:xfrm>
        </p:grpSpPr>
        <p:sp>
          <p:nvSpPr>
            <p:cNvPr id="49" name="Oval 48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Up Arrow 49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 flipV="1">
            <a:off x="2717800" y="3073196"/>
            <a:ext cx="101600" cy="98322"/>
            <a:chOff x="167640" y="361950"/>
            <a:chExt cx="1295400" cy="1253613"/>
          </a:xfrm>
        </p:grpSpPr>
        <p:sp>
          <p:nvSpPr>
            <p:cNvPr id="52" name="Oval 51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Up Arrow 52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698240" y="3063363"/>
            <a:ext cx="121920" cy="117988"/>
            <a:chOff x="167640" y="361950"/>
            <a:chExt cx="1295400" cy="1253613"/>
          </a:xfrm>
        </p:grpSpPr>
        <p:sp>
          <p:nvSpPr>
            <p:cNvPr id="55" name="Oval 54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Up Arrow 55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851400" y="196215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842000" y="196215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001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832600" y="196215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823200" y="196215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876800" y="3421618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867400" y="3421618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858000" y="3421618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848600" y="3421618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11</a:t>
            </a:r>
            <a:endParaRPr lang="en-US" dirty="0"/>
          </a:p>
        </p:txBody>
      </p:sp>
      <p:grpSp>
        <p:nvGrpSpPr>
          <p:cNvPr id="86" name="Group 85"/>
          <p:cNvGrpSpPr/>
          <p:nvPr/>
        </p:nvGrpSpPr>
        <p:grpSpPr>
          <a:xfrm>
            <a:off x="7670800" y="2704485"/>
            <a:ext cx="863600" cy="835744"/>
            <a:chOff x="167640" y="361950"/>
            <a:chExt cx="1295400" cy="1253613"/>
          </a:xfrm>
        </p:grpSpPr>
        <p:sp>
          <p:nvSpPr>
            <p:cNvPr id="87" name="Oval 86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Up Arrow 87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 flipV="1">
            <a:off x="762000" y="3105150"/>
            <a:ext cx="101600" cy="98322"/>
            <a:chOff x="167640" y="361950"/>
            <a:chExt cx="1295400" cy="1253613"/>
          </a:xfrm>
        </p:grpSpPr>
        <p:sp>
          <p:nvSpPr>
            <p:cNvPr id="90" name="Oval 89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Up Arrow 90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 flipV="1">
            <a:off x="5029200" y="1657350"/>
            <a:ext cx="101600" cy="98322"/>
            <a:chOff x="167640" y="361950"/>
            <a:chExt cx="1295400" cy="1253613"/>
          </a:xfrm>
        </p:grpSpPr>
        <p:sp>
          <p:nvSpPr>
            <p:cNvPr id="93" name="Oval 92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Up Arrow 93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 flipV="1">
            <a:off x="6019800" y="1657350"/>
            <a:ext cx="101600" cy="98322"/>
            <a:chOff x="167640" y="361950"/>
            <a:chExt cx="1295400" cy="1253613"/>
          </a:xfrm>
        </p:grpSpPr>
        <p:sp>
          <p:nvSpPr>
            <p:cNvPr id="96" name="Oval 95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Up Arrow 96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 flipH="1">
            <a:off x="7000240" y="1647517"/>
            <a:ext cx="121920" cy="117988"/>
            <a:chOff x="167640" y="361950"/>
            <a:chExt cx="1295400" cy="1253613"/>
          </a:xfrm>
        </p:grpSpPr>
        <p:sp>
          <p:nvSpPr>
            <p:cNvPr id="99" name="Oval 98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Up Arrow 99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 flipV="1">
            <a:off x="8001000" y="1657350"/>
            <a:ext cx="101600" cy="98322"/>
            <a:chOff x="167640" y="361950"/>
            <a:chExt cx="1295400" cy="1253613"/>
          </a:xfrm>
        </p:grpSpPr>
        <p:sp>
          <p:nvSpPr>
            <p:cNvPr id="102" name="Oval 101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Up Arrow 102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 flipV="1">
            <a:off x="5105400" y="3105150"/>
            <a:ext cx="101600" cy="98322"/>
            <a:chOff x="167640" y="361950"/>
            <a:chExt cx="1295400" cy="1253613"/>
          </a:xfrm>
        </p:grpSpPr>
        <p:sp>
          <p:nvSpPr>
            <p:cNvPr id="105" name="Oval 104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Up Arrow 105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 flipV="1">
            <a:off x="6096000" y="3105150"/>
            <a:ext cx="101600" cy="98322"/>
            <a:chOff x="167640" y="361950"/>
            <a:chExt cx="1295400" cy="1253613"/>
          </a:xfrm>
        </p:grpSpPr>
        <p:sp>
          <p:nvSpPr>
            <p:cNvPr id="108" name="Oval 107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Up Arrow 108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 flipH="1">
            <a:off x="7076440" y="3095317"/>
            <a:ext cx="121920" cy="117988"/>
            <a:chOff x="167640" y="361950"/>
            <a:chExt cx="1295400" cy="1253613"/>
          </a:xfrm>
        </p:grpSpPr>
        <p:sp>
          <p:nvSpPr>
            <p:cNvPr id="111" name="Oval 110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Up Arrow 111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8698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-275689"/>
            <a:ext cx="486443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0" b="1" cap="all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000000</a:t>
            </a:r>
            <a:endParaRPr lang="en-US" sz="12000" b="1" cap="all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410200" y="0"/>
            <a:ext cx="3733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cap="all" dirty="0" smtClean="0">
                <a:solidFill>
                  <a:srgbClr val="0000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Step 1: INPUT</a:t>
            </a:r>
            <a:endParaRPr lang="en-US" sz="3000" b="1" cap="all" dirty="0">
              <a:solidFill>
                <a:srgbClr val="00009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Right Brace 3"/>
          <p:cNvSpPr/>
          <p:nvPr/>
        </p:nvSpPr>
        <p:spPr>
          <a:xfrm rot="5400000">
            <a:off x="1162062" y="361950"/>
            <a:ext cx="228600" cy="2209802"/>
          </a:xfrm>
          <a:prstGeom prst="rightBrace">
            <a:avLst>
              <a:gd name="adj1" fmla="val 130212"/>
              <a:gd name="adj2" fmla="val 505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1123950"/>
            <a:ext cx="964627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0" b="1" cap="all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0</a:t>
            </a:r>
            <a:endParaRPr lang="en-US" sz="12000" b="1" cap="all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1123950"/>
            <a:ext cx="964627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0" b="1" cap="all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0</a:t>
            </a:r>
            <a:endParaRPr lang="en-US" sz="12000" b="1" cap="all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95559" y="1123950"/>
            <a:ext cx="103225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0" b="1" cap="all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X</a:t>
            </a:r>
            <a:endParaRPr lang="en-US" sz="12000" b="1" cap="all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1" y="2537758"/>
            <a:ext cx="152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0" b="1" cap="all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05000" y="2800350"/>
            <a:ext cx="4699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cap="all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?</a:t>
            </a:r>
            <a:endParaRPr lang="en-US" sz="4800" b="1" cap="all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76400" y="2571750"/>
            <a:ext cx="95110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0" b="1" cap="all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=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98812" y="2489597"/>
            <a:ext cx="174458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0" b="1" cap="all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35</a:t>
            </a:r>
            <a:endParaRPr lang="en-US" sz="12000" b="1" cap="all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00600" y="-476250"/>
            <a:ext cx="3121367" cy="62478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0" dirty="0">
                <a:solidFill>
                  <a:srgbClr val="FE0000"/>
                </a:solidFill>
                <a:latin typeface="Zapf Dingbats"/>
                <a:ea typeface="Zapf Dingbats"/>
                <a:cs typeface="Zapf Dingbats"/>
              </a:rPr>
              <a:t>✗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3448063" y="361949"/>
            <a:ext cx="228600" cy="2209802"/>
          </a:xfrm>
          <a:prstGeom prst="rightBrace">
            <a:avLst>
              <a:gd name="adj1" fmla="val 130212"/>
              <a:gd name="adj2" fmla="val 505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10200" y="367784"/>
            <a:ext cx="3733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cap="all" dirty="0" smtClean="0">
                <a:solidFill>
                  <a:srgbClr val="0000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2: Transform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10200" y="735568"/>
            <a:ext cx="3733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cap="all" dirty="0" smtClean="0">
                <a:solidFill>
                  <a:srgbClr val="0000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3: Calculate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10200" y="1103352"/>
            <a:ext cx="3733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cap="all" dirty="0" smtClean="0">
                <a:solidFill>
                  <a:srgbClr val="0000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4: CORRECTNESS </a:t>
            </a:r>
            <a:r>
              <a:rPr lang="en-US" sz="3000" b="1" cap="all" dirty="0" smtClean="0">
                <a:solidFill>
                  <a:srgbClr val="0000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lang="en-US" sz="3000" b="1" cap="all" dirty="0">
              <a:solidFill>
                <a:srgbClr val="00009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76200" y="2876550"/>
            <a:ext cx="4724400" cy="0"/>
          </a:xfrm>
          <a:prstGeom prst="line">
            <a:avLst/>
          </a:prstGeom>
          <a:ln w="101600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43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0"/>
    </mc:Choice>
    <mc:Fallback xmlns="">
      <p:transition xmlns:p14="http://schemas.microsoft.com/office/powerpoint/2010/main" advClick="0" advTm="4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4" grpId="0" animBg="1"/>
      <p:bldP spid="6" grpId="0"/>
      <p:bldP spid="7" grpId="0"/>
      <p:bldP spid="8" grpId="0"/>
      <p:bldP spid="11" grpId="0"/>
      <p:bldP spid="13" grpId="0"/>
      <p:bldP spid="14" grpId="0"/>
      <p:bldP spid="15" grpId="0"/>
      <p:bldP spid="16" grpId="0"/>
      <p:bldP spid="17" grpId="0" animBg="1"/>
      <p:bldP spid="19" grpId="0"/>
      <p:bldP spid="20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-275689"/>
            <a:ext cx="486443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0" b="1" cap="all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000001</a:t>
            </a:r>
            <a:endParaRPr lang="en-US" sz="12000" b="1" cap="all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410200" y="0"/>
            <a:ext cx="3733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cap="all" dirty="0" smtClean="0">
                <a:solidFill>
                  <a:srgbClr val="0000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Step 1: INPUT</a:t>
            </a:r>
            <a:endParaRPr lang="en-US" sz="3000" b="1" cap="all" dirty="0">
              <a:solidFill>
                <a:srgbClr val="00009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Right Brace 3"/>
          <p:cNvSpPr/>
          <p:nvPr/>
        </p:nvSpPr>
        <p:spPr>
          <a:xfrm rot="5400000">
            <a:off x="1143000" y="361950"/>
            <a:ext cx="228600" cy="2209802"/>
          </a:xfrm>
          <a:prstGeom prst="rightBrace">
            <a:avLst>
              <a:gd name="adj1" fmla="val 130212"/>
              <a:gd name="adj2" fmla="val 505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2938" y="1123950"/>
            <a:ext cx="964627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0" b="1" cap="all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0</a:t>
            </a:r>
            <a:endParaRPr lang="en-US" sz="12000" b="1" cap="all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1123950"/>
            <a:ext cx="964627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0" b="1" cap="all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1876497" y="1123950"/>
            <a:ext cx="103225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0" b="1" cap="all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X</a:t>
            </a:r>
            <a:endParaRPr lang="en-US" sz="12000" b="1" cap="all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1" y="2537758"/>
            <a:ext cx="152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0" b="1" cap="all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05000" y="2800350"/>
            <a:ext cx="4699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cap="all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?</a:t>
            </a:r>
            <a:endParaRPr lang="en-US" sz="4800" b="1" cap="all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76400" y="2571750"/>
            <a:ext cx="95110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0" b="1" cap="all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=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98812" y="2489597"/>
            <a:ext cx="174458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0" b="1" cap="all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35</a:t>
            </a:r>
            <a:endParaRPr lang="en-US" sz="12000" b="1" cap="all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00600" y="-476250"/>
            <a:ext cx="3121367" cy="62478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0" dirty="0">
                <a:solidFill>
                  <a:srgbClr val="FE0000"/>
                </a:solidFill>
                <a:latin typeface="Zapf Dingbats"/>
                <a:ea typeface="Zapf Dingbats"/>
                <a:cs typeface="Zapf Dingbats"/>
              </a:rPr>
              <a:t>✗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3429001" y="361949"/>
            <a:ext cx="228600" cy="2209802"/>
          </a:xfrm>
          <a:prstGeom prst="rightBrace">
            <a:avLst>
              <a:gd name="adj1" fmla="val 130212"/>
              <a:gd name="adj2" fmla="val 505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10200" y="367784"/>
            <a:ext cx="3733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cap="all" dirty="0" smtClean="0">
                <a:solidFill>
                  <a:srgbClr val="0000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2: Transform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10200" y="735568"/>
            <a:ext cx="3733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cap="all" dirty="0" smtClean="0">
                <a:solidFill>
                  <a:srgbClr val="0000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3: Calculate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10200" y="1103352"/>
            <a:ext cx="3733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cap="all" dirty="0" smtClean="0">
                <a:solidFill>
                  <a:srgbClr val="0000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4: CORRECTNESS </a:t>
            </a:r>
            <a:r>
              <a:rPr lang="en-US" sz="3000" b="1" cap="all" dirty="0" smtClean="0">
                <a:solidFill>
                  <a:srgbClr val="0000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lang="en-US" sz="3000" b="1" cap="all" dirty="0">
              <a:solidFill>
                <a:srgbClr val="00009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76200" y="2876550"/>
            <a:ext cx="4724400" cy="0"/>
          </a:xfrm>
          <a:prstGeom prst="line">
            <a:avLst/>
          </a:prstGeom>
          <a:ln w="101600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13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0"/>
    </mc:Choice>
    <mc:Fallback xmlns="">
      <p:transition xmlns:p14="http://schemas.microsoft.com/office/powerpoint/2010/main" advClick="0" advTm="4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4" grpId="0" animBg="1"/>
      <p:bldP spid="6" grpId="0"/>
      <p:bldP spid="7" grpId="0"/>
      <p:bldP spid="8" grpId="0"/>
      <p:bldP spid="11" grpId="0"/>
      <p:bldP spid="13" grpId="0"/>
      <p:bldP spid="14" grpId="0"/>
      <p:bldP spid="15" grpId="0"/>
      <p:bldP spid="16" grpId="0"/>
      <p:bldP spid="17" grpId="0" animBg="1"/>
      <p:bldP spid="19" grpId="0"/>
      <p:bldP spid="20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-275689"/>
            <a:ext cx="486443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0" b="1" cap="all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000010</a:t>
            </a:r>
            <a:endParaRPr lang="en-US" sz="12000" b="1" cap="all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410200" y="0"/>
            <a:ext cx="3733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cap="all" dirty="0" smtClean="0">
                <a:solidFill>
                  <a:srgbClr val="0000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Step 1: INPUT</a:t>
            </a:r>
            <a:endParaRPr lang="en-US" sz="3000" b="1" cap="all" dirty="0">
              <a:solidFill>
                <a:srgbClr val="00009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Right Brace 3"/>
          <p:cNvSpPr/>
          <p:nvPr/>
        </p:nvSpPr>
        <p:spPr>
          <a:xfrm rot="5400000">
            <a:off x="1143000" y="361950"/>
            <a:ext cx="228600" cy="2209802"/>
          </a:xfrm>
          <a:prstGeom prst="rightBrace">
            <a:avLst>
              <a:gd name="adj1" fmla="val 130212"/>
              <a:gd name="adj2" fmla="val 505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2938" y="1123950"/>
            <a:ext cx="964627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0" b="1" cap="all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0</a:t>
            </a:r>
            <a:endParaRPr lang="en-US" sz="12000" b="1" cap="all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1123950"/>
            <a:ext cx="964627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0" b="1" cap="all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2</a:t>
            </a:r>
            <a:endParaRPr lang="en-US" sz="12000" b="1" cap="all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76497" y="1123950"/>
            <a:ext cx="103225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0" b="1" cap="all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X</a:t>
            </a:r>
            <a:endParaRPr lang="en-US" sz="12000" b="1" cap="all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1" y="2537758"/>
            <a:ext cx="152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0" b="1" cap="all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05000" y="2800350"/>
            <a:ext cx="4699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cap="all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?</a:t>
            </a:r>
            <a:endParaRPr lang="en-US" sz="4800" b="1" cap="all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76400" y="2571750"/>
            <a:ext cx="95110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0" b="1" cap="all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=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98812" y="2489597"/>
            <a:ext cx="174458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0" b="1" cap="all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35</a:t>
            </a:r>
            <a:endParaRPr lang="en-US" sz="12000" b="1" cap="all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00600" y="-476250"/>
            <a:ext cx="3121367" cy="62478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0" dirty="0">
                <a:solidFill>
                  <a:srgbClr val="FE0000"/>
                </a:solidFill>
                <a:latin typeface="Zapf Dingbats"/>
                <a:ea typeface="Zapf Dingbats"/>
                <a:cs typeface="Zapf Dingbats"/>
              </a:rPr>
              <a:t>✗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3429001" y="361949"/>
            <a:ext cx="228600" cy="2209802"/>
          </a:xfrm>
          <a:prstGeom prst="rightBrace">
            <a:avLst>
              <a:gd name="adj1" fmla="val 130212"/>
              <a:gd name="adj2" fmla="val 505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10200" y="367784"/>
            <a:ext cx="3733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cap="all" dirty="0" smtClean="0">
                <a:solidFill>
                  <a:srgbClr val="0000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2: Transform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10200" y="735568"/>
            <a:ext cx="3733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cap="all" dirty="0" smtClean="0">
                <a:solidFill>
                  <a:srgbClr val="0000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3: Calculate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10200" y="1103352"/>
            <a:ext cx="3733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cap="all" dirty="0" smtClean="0">
                <a:solidFill>
                  <a:srgbClr val="0000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4: CORRECTNESS </a:t>
            </a:r>
            <a:r>
              <a:rPr lang="en-US" sz="3000" b="1" cap="all" dirty="0" smtClean="0">
                <a:solidFill>
                  <a:srgbClr val="0000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lang="en-US" sz="3000" b="1" cap="all" dirty="0">
              <a:solidFill>
                <a:srgbClr val="00009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76200" y="2876550"/>
            <a:ext cx="4724400" cy="0"/>
          </a:xfrm>
          <a:prstGeom prst="line">
            <a:avLst/>
          </a:prstGeom>
          <a:ln w="101600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50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0"/>
    </mc:Choice>
    <mc:Fallback xmlns="">
      <p:transition xmlns:p14="http://schemas.microsoft.com/office/powerpoint/2010/main" advClick="0" advTm="4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4" grpId="0" animBg="1"/>
      <p:bldP spid="6" grpId="0"/>
      <p:bldP spid="7" grpId="0"/>
      <p:bldP spid="8" grpId="0"/>
      <p:bldP spid="11" grpId="0"/>
      <p:bldP spid="13" grpId="0"/>
      <p:bldP spid="14" grpId="0"/>
      <p:bldP spid="15" grpId="0"/>
      <p:bldP spid="16" grpId="0"/>
      <p:bldP spid="17" grpId="0" animBg="1"/>
      <p:bldP spid="19" grpId="0"/>
      <p:bldP spid="20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4877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71232" y="165631"/>
            <a:ext cx="45384" cy="43919"/>
            <a:chOff x="167640" y="361950"/>
            <a:chExt cx="1295400" cy="1253613"/>
          </a:xfrm>
        </p:grpSpPr>
        <p:sp>
          <p:nvSpPr>
            <p:cNvPr id="3" name="Oval 2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28600" y="24649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000000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295400" y="24649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62200" y="24649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29000" y="24649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000011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95800" y="24649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62600" y="24649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</a:t>
            </a:r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629400" y="24649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</a:t>
            </a:r>
            <a:r>
              <a:rPr lang="en-US" dirty="0" smtClean="0"/>
              <a:t>110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696200" y="24649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</a:t>
            </a:r>
            <a:r>
              <a:rPr lang="en-US" dirty="0" smtClean="0"/>
              <a:t>111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5715000" y="4476750"/>
            <a:ext cx="429260" cy="415413"/>
            <a:chOff x="167640" y="361950"/>
            <a:chExt cx="1295400" cy="1253613"/>
          </a:xfrm>
        </p:grpSpPr>
        <p:sp>
          <p:nvSpPr>
            <p:cNvPr id="37" name="Oval 36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Up Arrow 37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228600" y="90074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001000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1295400" y="90074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001001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2362200" y="90074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001010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3429000" y="90074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001011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4495800" y="90074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001100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5562600" y="90074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001101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6629400" y="90074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001110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7696200" y="90074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001111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228600" y="1554982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010000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295400" y="1554982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010001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362200" y="1554982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010010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3429000" y="1554982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010011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4495800" y="1554982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010100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5562600" y="1554982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010101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6629400" y="1554982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010110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7696200" y="1554982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010111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228600" y="2209224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011000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1295400" y="2209224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011001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2362200" y="2209224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011010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3429000" y="2209224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011011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4495800" y="2209224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011100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5562600" y="2209224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011101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6629400" y="2209224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011110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7696200" y="2209224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011111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228600" y="477416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11000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1295400" y="477416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11001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2362200" y="477416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11010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3429000" y="477416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11011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4495800" y="477416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11100</a:t>
            </a:r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5562600" y="477416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11101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6629400" y="477416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11110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7696200" y="477416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11111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228600" y="2863466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00000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1295400" y="2863466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100001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2362200" y="2863466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100010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3429000" y="2863466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100011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4495800" y="2863466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100100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5562600" y="2863466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100101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6629400" y="2863466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100110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7696200" y="2863466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00111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228600" y="351770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101000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1295400" y="351770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101001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2362200" y="351770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101010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3429000" y="351770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101011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4495800" y="351770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101100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5562600" y="351770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101101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6629400" y="351770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101110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7696200" y="351770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101111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228600" y="417195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/>
              <a:t>1</a:t>
            </a:r>
            <a:r>
              <a:rPr lang="en-US" dirty="0" smtClean="0"/>
              <a:t>0000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295400" y="417195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110001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2362200" y="417195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110010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3429000" y="417195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110011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4495800" y="417195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110100</a:t>
            </a:r>
            <a:endParaRPr 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5562600" y="417195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110101</a:t>
            </a:r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6629400" y="417195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110110</a:t>
            </a:r>
            <a:endParaRPr lang="en-US" dirty="0"/>
          </a:p>
        </p:txBody>
      </p:sp>
      <p:sp>
        <p:nvSpPr>
          <p:cNvPr id="176" name="TextBox 175"/>
          <p:cNvSpPr txBox="1"/>
          <p:nvPr/>
        </p:nvSpPr>
        <p:spPr>
          <a:xfrm>
            <a:off x="7696200" y="417195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100111</a:t>
            </a:r>
            <a:endParaRPr lang="en-US" dirty="0"/>
          </a:p>
        </p:txBody>
      </p:sp>
      <p:grpSp>
        <p:nvGrpSpPr>
          <p:cNvPr id="177" name="Group 176"/>
          <p:cNvGrpSpPr/>
          <p:nvPr/>
        </p:nvGrpSpPr>
        <p:grpSpPr>
          <a:xfrm>
            <a:off x="7924800" y="3181350"/>
            <a:ext cx="429260" cy="415413"/>
            <a:chOff x="167640" y="361950"/>
            <a:chExt cx="1295400" cy="1253613"/>
          </a:xfrm>
        </p:grpSpPr>
        <p:sp>
          <p:nvSpPr>
            <p:cNvPr id="178" name="Oval 177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Up Arrow 178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2796028" y="165631"/>
            <a:ext cx="45384" cy="43919"/>
            <a:chOff x="167640" y="361950"/>
            <a:chExt cx="1295400" cy="1253613"/>
          </a:xfrm>
        </p:grpSpPr>
        <p:sp>
          <p:nvSpPr>
            <p:cNvPr id="184" name="Oval 183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Up Arrow 184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5983222" y="165631"/>
            <a:ext cx="45384" cy="43919"/>
            <a:chOff x="167640" y="361950"/>
            <a:chExt cx="1295400" cy="1253613"/>
          </a:xfrm>
        </p:grpSpPr>
        <p:sp>
          <p:nvSpPr>
            <p:cNvPr id="187" name="Oval 186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Up Arrow 187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7045620" y="165631"/>
            <a:ext cx="45384" cy="43919"/>
            <a:chOff x="167640" y="361950"/>
            <a:chExt cx="1295400" cy="1253613"/>
          </a:xfrm>
        </p:grpSpPr>
        <p:sp>
          <p:nvSpPr>
            <p:cNvPr id="190" name="Oval 189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Up Arrow 190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8108016" y="165631"/>
            <a:ext cx="45384" cy="43919"/>
            <a:chOff x="167640" y="361950"/>
            <a:chExt cx="1295400" cy="1253613"/>
          </a:xfrm>
        </p:grpSpPr>
        <p:sp>
          <p:nvSpPr>
            <p:cNvPr id="193" name="Oval 192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Up Arrow 193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1733630" y="165631"/>
            <a:ext cx="45384" cy="43919"/>
            <a:chOff x="167640" y="361950"/>
            <a:chExt cx="1295400" cy="1253613"/>
          </a:xfrm>
        </p:grpSpPr>
        <p:sp>
          <p:nvSpPr>
            <p:cNvPr id="196" name="Oval 195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Up Arrow 196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3858426" y="165631"/>
            <a:ext cx="45384" cy="43919"/>
            <a:chOff x="167640" y="361950"/>
            <a:chExt cx="1295400" cy="1253613"/>
          </a:xfrm>
        </p:grpSpPr>
        <p:sp>
          <p:nvSpPr>
            <p:cNvPr id="199" name="Oval 198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Up Arrow 199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4920824" y="165631"/>
            <a:ext cx="45384" cy="43919"/>
            <a:chOff x="167640" y="361950"/>
            <a:chExt cx="1295400" cy="1253613"/>
          </a:xfrm>
        </p:grpSpPr>
        <p:sp>
          <p:nvSpPr>
            <p:cNvPr id="202" name="Oval 201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Up Arrow 202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671232" y="851431"/>
            <a:ext cx="45384" cy="43919"/>
            <a:chOff x="167640" y="361950"/>
            <a:chExt cx="1295400" cy="1253613"/>
          </a:xfrm>
        </p:grpSpPr>
        <p:sp>
          <p:nvSpPr>
            <p:cNvPr id="205" name="Oval 204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Up Arrow 205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2796028" y="851431"/>
            <a:ext cx="45384" cy="43919"/>
            <a:chOff x="167640" y="361950"/>
            <a:chExt cx="1295400" cy="1253613"/>
          </a:xfrm>
        </p:grpSpPr>
        <p:sp>
          <p:nvSpPr>
            <p:cNvPr id="208" name="Oval 207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Up Arrow 208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5983222" y="851431"/>
            <a:ext cx="45384" cy="43919"/>
            <a:chOff x="167640" y="361950"/>
            <a:chExt cx="1295400" cy="1253613"/>
          </a:xfrm>
        </p:grpSpPr>
        <p:sp>
          <p:nvSpPr>
            <p:cNvPr id="211" name="Oval 210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Up Arrow 211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7045620" y="851431"/>
            <a:ext cx="45384" cy="43919"/>
            <a:chOff x="167640" y="361950"/>
            <a:chExt cx="1295400" cy="1253613"/>
          </a:xfrm>
        </p:grpSpPr>
        <p:sp>
          <p:nvSpPr>
            <p:cNvPr id="214" name="Oval 213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Up Arrow 214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8108016" y="851431"/>
            <a:ext cx="45384" cy="43919"/>
            <a:chOff x="167640" y="361950"/>
            <a:chExt cx="1295400" cy="1253613"/>
          </a:xfrm>
        </p:grpSpPr>
        <p:sp>
          <p:nvSpPr>
            <p:cNvPr id="217" name="Oval 216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Up Arrow 217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1733630" y="851431"/>
            <a:ext cx="45384" cy="43919"/>
            <a:chOff x="167640" y="361950"/>
            <a:chExt cx="1295400" cy="1253613"/>
          </a:xfrm>
        </p:grpSpPr>
        <p:sp>
          <p:nvSpPr>
            <p:cNvPr id="220" name="Oval 219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Up Arrow 220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3858426" y="851431"/>
            <a:ext cx="45384" cy="43919"/>
            <a:chOff x="167640" y="361950"/>
            <a:chExt cx="1295400" cy="1253613"/>
          </a:xfrm>
        </p:grpSpPr>
        <p:sp>
          <p:nvSpPr>
            <p:cNvPr id="223" name="Oval 222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Up Arrow 223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4920824" y="851431"/>
            <a:ext cx="45384" cy="43919"/>
            <a:chOff x="167640" y="361950"/>
            <a:chExt cx="1295400" cy="1253613"/>
          </a:xfrm>
        </p:grpSpPr>
        <p:sp>
          <p:nvSpPr>
            <p:cNvPr id="226" name="Oval 225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Up Arrow 226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685800" y="1428750"/>
            <a:ext cx="45384" cy="43919"/>
            <a:chOff x="167640" y="361950"/>
            <a:chExt cx="1295400" cy="1253613"/>
          </a:xfrm>
        </p:grpSpPr>
        <p:sp>
          <p:nvSpPr>
            <p:cNvPr id="229" name="Oval 228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Up Arrow 229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2810596" y="1428750"/>
            <a:ext cx="45384" cy="43919"/>
            <a:chOff x="167640" y="361950"/>
            <a:chExt cx="1295400" cy="1253613"/>
          </a:xfrm>
        </p:grpSpPr>
        <p:sp>
          <p:nvSpPr>
            <p:cNvPr id="232" name="Oval 231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Up Arrow 232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997790" y="1428750"/>
            <a:ext cx="45384" cy="43919"/>
            <a:chOff x="167640" y="361950"/>
            <a:chExt cx="1295400" cy="1253613"/>
          </a:xfrm>
        </p:grpSpPr>
        <p:sp>
          <p:nvSpPr>
            <p:cNvPr id="235" name="Oval 234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Up Arrow 235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7060188" y="1428750"/>
            <a:ext cx="45384" cy="43919"/>
            <a:chOff x="167640" y="361950"/>
            <a:chExt cx="1295400" cy="1253613"/>
          </a:xfrm>
        </p:grpSpPr>
        <p:sp>
          <p:nvSpPr>
            <p:cNvPr id="238" name="Oval 237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Up Arrow 238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8122584" y="1428750"/>
            <a:ext cx="45384" cy="43919"/>
            <a:chOff x="167640" y="361950"/>
            <a:chExt cx="1295400" cy="1253613"/>
          </a:xfrm>
        </p:grpSpPr>
        <p:sp>
          <p:nvSpPr>
            <p:cNvPr id="241" name="Oval 240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Up Arrow 241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1748198" y="1428750"/>
            <a:ext cx="45384" cy="43919"/>
            <a:chOff x="167640" y="361950"/>
            <a:chExt cx="1295400" cy="1253613"/>
          </a:xfrm>
        </p:grpSpPr>
        <p:sp>
          <p:nvSpPr>
            <p:cNvPr id="244" name="Oval 243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Up Arrow 244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3872994" y="1428750"/>
            <a:ext cx="45384" cy="43919"/>
            <a:chOff x="167640" y="361950"/>
            <a:chExt cx="1295400" cy="1253613"/>
          </a:xfrm>
        </p:grpSpPr>
        <p:sp>
          <p:nvSpPr>
            <p:cNvPr id="247" name="Oval 246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Up Arrow 247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4935392" y="1428750"/>
            <a:ext cx="45384" cy="43919"/>
            <a:chOff x="167640" y="361950"/>
            <a:chExt cx="1295400" cy="1253613"/>
          </a:xfrm>
        </p:grpSpPr>
        <p:sp>
          <p:nvSpPr>
            <p:cNvPr id="250" name="Oval 249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Up Arrow 250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685800" y="2114550"/>
            <a:ext cx="45384" cy="43919"/>
            <a:chOff x="167640" y="361950"/>
            <a:chExt cx="1295400" cy="1253613"/>
          </a:xfrm>
        </p:grpSpPr>
        <p:sp>
          <p:nvSpPr>
            <p:cNvPr id="253" name="Oval 252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Up Arrow 253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2810596" y="2114550"/>
            <a:ext cx="45384" cy="43919"/>
            <a:chOff x="167640" y="361950"/>
            <a:chExt cx="1295400" cy="1253613"/>
          </a:xfrm>
        </p:grpSpPr>
        <p:sp>
          <p:nvSpPr>
            <p:cNvPr id="256" name="Oval 255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Up Arrow 256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5997790" y="2114550"/>
            <a:ext cx="45384" cy="43919"/>
            <a:chOff x="167640" y="361950"/>
            <a:chExt cx="1295400" cy="1253613"/>
          </a:xfrm>
        </p:grpSpPr>
        <p:sp>
          <p:nvSpPr>
            <p:cNvPr id="259" name="Oval 258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Up Arrow 259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7060188" y="2114550"/>
            <a:ext cx="45384" cy="43919"/>
            <a:chOff x="167640" y="361950"/>
            <a:chExt cx="1295400" cy="1253613"/>
          </a:xfrm>
        </p:grpSpPr>
        <p:sp>
          <p:nvSpPr>
            <p:cNvPr id="262" name="Oval 261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Up Arrow 262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8122584" y="2114550"/>
            <a:ext cx="45384" cy="43919"/>
            <a:chOff x="167640" y="361950"/>
            <a:chExt cx="1295400" cy="1253613"/>
          </a:xfrm>
        </p:grpSpPr>
        <p:sp>
          <p:nvSpPr>
            <p:cNvPr id="265" name="Oval 264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Up Arrow 265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1748198" y="2114550"/>
            <a:ext cx="45384" cy="43919"/>
            <a:chOff x="167640" y="361950"/>
            <a:chExt cx="1295400" cy="1253613"/>
          </a:xfrm>
        </p:grpSpPr>
        <p:sp>
          <p:nvSpPr>
            <p:cNvPr id="268" name="Oval 267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Up Arrow 268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3872994" y="2114550"/>
            <a:ext cx="45384" cy="43919"/>
            <a:chOff x="167640" y="361950"/>
            <a:chExt cx="1295400" cy="1253613"/>
          </a:xfrm>
        </p:grpSpPr>
        <p:sp>
          <p:nvSpPr>
            <p:cNvPr id="271" name="Oval 270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Up Arrow 271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4935392" y="2114550"/>
            <a:ext cx="45384" cy="43919"/>
            <a:chOff x="167640" y="361950"/>
            <a:chExt cx="1295400" cy="1253613"/>
          </a:xfrm>
        </p:grpSpPr>
        <p:sp>
          <p:nvSpPr>
            <p:cNvPr id="274" name="Oval 273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Up Arrow 274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685800" y="2724150"/>
            <a:ext cx="45384" cy="43919"/>
            <a:chOff x="167640" y="361950"/>
            <a:chExt cx="1295400" cy="1253613"/>
          </a:xfrm>
        </p:grpSpPr>
        <p:sp>
          <p:nvSpPr>
            <p:cNvPr id="277" name="Oval 276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Up Arrow 277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9" name="Group 278"/>
          <p:cNvGrpSpPr/>
          <p:nvPr/>
        </p:nvGrpSpPr>
        <p:grpSpPr>
          <a:xfrm>
            <a:off x="2810596" y="2724150"/>
            <a:ext cx="45384" cy="43919"/>
            <a:chOff x="167640" y="361950"/>
            <a:chExt cx="1295400" cy="1253613"/>
          </a:xfrm>
        </p:grpSpPr>
        <p:sp>
          <p:nvSpPr>
            <p:cNvPr id="280" name="Oval 279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Up Arrow 280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5997790" y="2724150"/>
            <a:ext cx="45384" cy="43919"/>
            <a:chOff x="167640" y="361950"/>
            <a:chExt cx="1295400" cy="1253613"/>
          </a:xfrm>
        </p:grpSpPr>
        <p:sp>
          <p:nvSpPr>
            <p:cNvPr id="283" name="Oval 282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Up Arrow 283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7060188" y="2724150"/>
            <a:ext cx="45384" cy="43919"/>
            <a:chOff x="167640" y="361950"/>
            <a:chExt cx="1295400" cy="1253613"/>
          </a:xfrm>
        </p:grpSpPr>
        <p:sp>
          <p:nvSpPr>
            <p:cNvPr id="286" name="Oval 285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Up Arrow 286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8" name="Group 287"/>
          <p:cNvGrpSpPr/>
          <p:nvPr/>
        </p:nvGrpSpPr>
        <p:grpSpPr>
          <a:xfrm>
            <a:off x="8122584" y="2724150"/>
            <a:ext cx="45384" cy="43919"/>
            <a:chOff x="167640" y="361950"/>
            <a:chExt cx="1295400" cy="1253613"/>
          </a:xfrm>
        </p:grpSpPr>
        <p:sp>
          <p:nvSpPr>
            <p:cNvPr id="289" name="Oval 288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Up Arrow 289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1" name="Group 290"/>
          <p:cNvGrpSpPr/>
          <p:nvPr/>
        </p:nvGrpSpPr>
        <p:grpSpPr>
          <a:xfrm>
            <a:off x="1748198" y="2724150"/>
            <a:ext cx="45384" cy="43919"/>
            <a:chOff x="167640" y="361950"/>
            <a:chExt cx="1295400" cy="1253613"/>
          </a:xfrm>
        </p:grpSpPr>
        <p:sp>
          <p:nvSpPr>
            <p:cNvPr id="292" name="Oval 291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Up Arrow 292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3872994" y="2724150"/>
            <a:ext cx="45384" cy="43919"/>
            <a:chOff x="167640" y="361950"/>
            <a:chExt cx="1295400" cy="1253613"/>
          </a:xfrm>
        </p:grpSpPr>
        <p:sp>
          <p:nvSpPr>
            <p:cNvPr id="295" name="Oval 294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Up Arrow 295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4935392" y="2724150"/>
            <a:ext cx="45384" cy="43919"/>
            <a:chOff x="167640" y="361950"/>
            <a:chExt cx="1295400" cy="1253613"/>
          </a:xfrm>
        </p:grpSpPr>
        <p:sp>
          <p:nvSpPr>
            <p:cNvPr id="298" name="Oval 297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Up Arrow 298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0" name="Group 299"/>
          <p:cNvGrpSpPr/>
          <p:nvPr/>
        </p:nvGrpSpPr>
        <p:grpSpPr>
          <a:xfrm>
            <a:off x="685800" y="3409950"/>
            <a:ext cx="45384" cy="43919"/>
            <a:chOff x="167640" y="361950"/>
            <a:chExt cx="1295400" cy="1253613"/>
          </a:xfrm>
        </p:grpSpPr>
        <p:sp>
          <p:nvSpPr>
            <p:cNvPr id="301" name="Oval 300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Up Arrow 301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3" name="Group 302"/>
          <p:cNvGrpSpPr/>
          <p:nvPr/>
        </p:nvGrpSpPr>
        <p:grpSpPr>
          <a:xfrm>
            <a:off x="2810596" y="3409950"/>
            <a:ext cx="45384" cy="43919"/>
            <a:chOff x="167640" y="361950"/>
            <a:chExt cx="1295400" cy="1253613"/>
          </a:xfrm>
        </p:grpSpPr>
        <p:sp>
          <p:nvSpPr>
            <p:cNvPr id="304" name="Oval 303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Up Arrow 304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5997790" y="3409950"/>
            <a:ext cx="45384" cy="43919"/>
            <a:chOff x="167640" y="361950"/>
            <a:chExt cx="1295400" cy="1253613"/>
          </a:xfrm>
        </p:grpSpPr>
        <p:sp>
          <p:nvSpPr>
            <p:cNvPr id="307" name="Oval 306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Up Arrow 307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9" name="Group 308"/>
          <p:cNvGrpSpPr/>
          <p:nvPr/>
        </p:nvGrpSpPr>
        <p:grpSpPr>
          <a:xfrm>
            <a:off x="7060188" y="3409950"/>
            <a:ext cx="45384" cy="43919"/>
            <a:chOff x="167640" y="361950"/>
            <a:chExt cx="1295400" cy="1253613"/>
          </a:xfrm>
        </p:grpSpPr>
        <p:sp>
          <p:nvSpPr>
            <p:cNvPr id="310" name="Oval 309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Up Arrow 310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5" name="Group 314"/>
          <p:cNvGrpSpPr/>
          <p:nvPr/>
        </p:nvGrpSpPr>
        <p:grpSpPr>
          <a:xfrm>
            <a:off x="1748198" y="3409950"/>
            <a:ext cx="45384" cy="43919"/>
            <a:chOff x="167640" y="361950"/>
            <a:chExt cx="1295400" cy="1253613"/>
          </a:xfrm>
        </p:grpSpPr>
        <p:sp>
          <p:nvSpPr>
            <p:cNvPr id="316" name="Oval 315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Up Arrow 316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8" name="Group 317"/>
          <p:cNvGrpSpPr/>
          <p:nvPr/>
        </p:nvGrpSpPr>
        <p:grpSpPr>
          <a:xfrm>
            <a:off x="3872994" y="3409950"/>
            <a:ext cx="45384" cy="43919"/>
            <a:chOff x="167640" y="361950"/>
            <a:chExt cx="1295400" cy="1253613"/>
          </a:xfrm>
        </p:grpSpPr>
        <p:sp>
          <p:nvSpPr>
            <p:cNvPr id="319" name="Oval 318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Up Arrow 319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4935392" y="3409950"/>
            <a:ext cx="45384" cy="43919"/>
            <a:chOff x="167640" y="361950"/>
            <a:chExt cx="1295400" cy="1253613"/>
          </a:xfrm>
        </p:grpSpPr>
        <p:sp>
          <p:nvSpPr>
            <p:cNvPr id="322" name="Oval 321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Up Arrow 322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4" name="Group 323"/>
          <p:cNvGrpSpPr/>
          <p:nvPr/>
        </p:nvGrpSpPr>
        <p:grpSpPr>
          <a:xfrm>
            <a:off x="685800" y="4019550"/>
            <a:ext cx="45384" cy="43919"/>
            <a:chOff x="167640" y="361950"/>
            <a:chExt cx="1295400" cy="1253613"/>
          </a:xfrm>
        </p:grpSpPr>
        <p:sp>
          <p:nvSpPr>
            <p:cNvPr id="325" name="Oval 324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Up Arrow 325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7" name="Group 326"/>
          <p:cNvGrpSpPr/>
          <p:nvPr/>
        </p:nvGrpSpPr>
        <p:grpSpPr>
          <a:xfrm>
            <a:off x="2810596" y="4019550"/>
            <a:ext cx="45384" cy="43919"/>
            <a:chOff x="167640" y="361950"/>
            <a:chExt cx="1295400" cy="1253613"/>
          </a:xfrm>
        </p:grpSpPr>
        <p:sp>
          <p:nvSpPr>
            <p:cNvPr id="328" name="Oval 327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Up Arrow 328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5997790" y="4019550"/>
            <a:ext cx="45384" cy="43919"/>
            <a:chOff x="167640" y="361950"/>
            <a:chExt cx="1295400" cy="1253613"/>
          </a:xfrm>
        </p:grpSpPr>
        <p:sp>
          <p:nvSpPr>
            <p:cNvPr id="331" name="Oval 330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Up Arrow 331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7060188" y="4019550"/>
            <a:ext cx="45384" cy="43919"/>
            <a:chOff x="167640" y="361950"/>
            <a:chExt cx="1295400" cy="1253613"/>
          </a:xfrm>
        </p:grpSpPr>
        <p:sp>
          <p:nvSpPr>
            <p:cNvPr id="334" name="Oval 333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Up Arrow 334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8122584" y="4019550"/>
            <a:ext cx="45384" cy="43919"/>
            <a:chOff x="167640" y="361950"/>
            <a:chExt cx="1295400" cy="1253613"/>
          </a:xfrm>
        </p:grpSpPr>
        <p:sp>
          <p:nvSpPr>
            <p:cNvPr id="337" name="Oval 336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Up Arrow 337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1748198" y="4019550"/>
            <a:ext cx="45384" cy="43919"/>
            <a:chOff x="167640" y="361950"/>
            <a:chExt cx="1295400" cy="1253613"/>
          </a:xfrm>
        </p:grpSpPr>
        <p:sp>
          <p:nvSpPr>
            <p:cNvPr id="340" name="Oval 339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Up Arrow 340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2" name="Group 341"/>
          <p:cNvGrpSpPr/>
          <p:nvPr/>
        </p:nvGrpSpPr>
        <p:grpSpPr>
          <a:xfrm>
            <a:off x="3872994" y="4019550"/>
            <a:ext cx="45384" cy="43919"/>
            <a:chOff x="167640" y="361950"/>
            <a:chExt cx="1295400" cy="1253613"/>
          </a:xfrm>
        </p:grpSpPr>
        <p:sp>
          <p:nvSpPr>
            <p:cNvPr id="343" name="Oval 342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Up Arrow 343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5" name="Group 344"/>
          <p:cNvGrpSpPr/>
          <p:nvPr/>
        </p:nvGrpSpPr>
        <p:grpSpPr>
          <a:xfrm>
            <a:off x="4935392" y="4019550"/>
            <a:ext cx="45384" cy="43919"/>
            <a:chOff x="167640" y="361950"/>
            <a:chExt cx="1295400" cy="1253613"/>
          </a:xfrm>
        </p:grpSpPr>
        <p:sp>
          <p:nvSpPr>
            <p:cNvPr id="346" name="Oval 345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Up Arrow 346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685800" y="4629150"/>
            <a:ext cx="45384" cy="43919"/>
            <a:chOff x="167640" y="361950"/>
            <a:chExt cx="1295400" cy="1253613"/>
          </a:xfrm>
        </p:grpSpPr>
        <p:sp>
          <p:nvSpPr>
            <p:cNvPr id="349" name="Oval 348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Up Arrow 349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2810596" y="4629150"/>
            <a:ext cx="45384" cy="43919"/>
            <a:chOff x="167640" y="361950"/>
            <a:chExt cx="1295400" cy="1253613"/>
          </a:xfrm>
        </p:grpSpPr>
        <p:sp>
          <p:nvSpPr>
            <p:cNvPr id="352" name="Oval 351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Up Arrow 352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7" name="Group 356"/>
          <p:cNvGrpSpPr/>
          <p:nvPr/>
        </p:nvGrpSpPr>
        <p:grpSpPr>
          <a:xfrm>
            <a:off x="7060188" y="4629150"/>
            <a:ext cx="45384" cy="43919"/>
            <a:chOff x="167640" y="361950"/>
            <a:chExt cx="1295400" cy="1253613"/>
          </a:xfrm>
        </p:grpSpPr>
        <p:sp>
          <p:nvSpPr>
            <p:cNvPr id="358" name="Oval 357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Up Arrow 358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0" name="Group 359"/>
          <p:cNvGrpSpPr/>
          <p:nvPr/>
        </p:nvGrpSpPr>
        <p:grpSpPr>
          <a:xfrm>
            <a:off x="8122584" y="4629150"/>
            <a:ext cx="45384" cy="43919"/>
            <a:chOff x="167640" y="361950"/>
            <a:chExt cx="1295400" cy="1253613"/>
          </a:xfrm>
        </p:grpSpPr>
        <p:sp>
          <p:nvSpPr>
            <p:cNvPr id="361" name="Oval 360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Up Arrow 361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3" name="Group 362"/>
          <p:cNvGrpSpPr/>
          <p:nvPr/>
        </p:nvGrpSpPr>
        <p:grpSpPr>
          <a:xfrm>
            <a:off x="1748198" y="4629150"/>
            <a:ext cx="45384" cy="43919"/>
            <a:chOff x="167640" y="361950"/>
            <a:chExt cx="1295400" cy="1253613"/>
          </a:xfrm>
        </p:grpSpPr>
        <p:sp>
          <p:nvSpPr>
            <p:cNvPr id="364" name="Oval 363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Up Arrow 364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6" name="Group 365"/>
          <p:cNvGrpSpPr/>
          <p:nvPr/>
        </p:nvGrpSpPr>
        <p:grpSpPr>
          <a:xfrm>
            <a:off x="3872994" y="4629150"/>
            <a:ext cx="45384" cy="43919"/>
            <a:chOff x="167640" y="361950"/>
            <a:chExt cx="1295400" cy="1253613"/>
          </a:xfrm>
        </p:grpSpPr>
        <p:sp>
          <p:nvSpPr>
            <p:cNvPr id="367" name="Oval 366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Up Arrow 367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9" name="Group 368"/>
          <p:cNvGrpSpPr/>
          <p:nvPr/>
        </p:nvGrpSpPr>
        <p:grpSpPr>
          <a:xfrm>
            <a:off x="4935392" y="4629150"/>
            <a:ext cx="45384" cy="43919"/>
            <a:chOff x="167640" y="361950"/>
            <a:chExt cx="1295400" cy="1253613"/>
          </a:xfrm>
        </p:grpSpPr>
        <p:sp>
          <p:nvSpPr>
            <p:cNvPr id="370" name="Oval 369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Up Arrow 370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6041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71232" y="165631"/>
            <a:ext cx="45384" cy="43919"/>
            <a:chOff x="167640" y="361950"/>
            <a:chExt cx="1295400" cy="1253613"/>
          </a:xfrm>
        </p:grpSpPr>
        <p:sp>
          <p:nvSpPr>
            <p:cNvPr id="3" name="Oval 2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28600" y="24649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000000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295400" y="24649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62200" y="24649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29000" y="24649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000011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95800" y="24649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62600" y="24649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</a:t>
            </a:r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629400" y="24649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</a:t>
            </a:r>
            <a:r>
              <a:rPr lang="en-US" dirty="0" smtClean="0"/>
              <a:t>110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696200" y="24649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</a:t>
            </a:r>
            <a:r>
              <a:rPr lang="en-US" dirty="0" smtClean="0"/>
              <a:t>111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5715000" y="4476750"/>
            <a:ext cx="429260" cy="415413"/>
            <a:chOff x="167640" y="361950"/>
            <a:chExt cx="1295400" cy="1253613"/>
          </a:xfrm>
        </p:grpSpPr>
        <p:sp>
          <p:nvSpPr>
            <p:cNvPr id="37" name="Oval 36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Up Arrow 37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228600" y="90074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001000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1295400" y="90074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001001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2362200" y="90074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001010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3429000" y="90074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001011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4495800" y="90074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001100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5562600" y="90074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001101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6629400" y="90074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001110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7696200" y="90074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001111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228600" y="1554982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010000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295400" y="1554982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010001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362200" y="1554982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010010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3429000" y="1554982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010011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4495800" y="1554982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010100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5562600" y="1554982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010101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6629400" y="1554982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010110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7696200" y="1554982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010111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228600" y="2209224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011000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1295400" y="2209224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011001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2362200" y="2209224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011010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3429000" y="2209224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011011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4495800" y="2209224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011100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5562600" y="2209224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011101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6629400" y="2209224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011110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7696200" y="2209224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011111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228600" y="477416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11000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1295400" y="477416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11001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2362200" y="477416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11010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3429000" y="477416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11011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4495800" y="477416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11100</a:t>
            </a:r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5562600" y="477416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11101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6629400" y="477416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11110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7696200" y="477416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11111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228600" y="2863466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00000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1295400" y="2863466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100001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2362200" y="2863466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100010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3429000" y="2863466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100011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4495800" y="2863466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100100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5562600" y="2863466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100101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6629400" y="2863466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100110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7696200" y="2863466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00111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228600" y="351770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101000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1295400" y="351770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101001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2362200" y="351770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101010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3429000" y="351770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101011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4495800" y="351770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101100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5562600" y="351770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101101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6629400" y="351770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101110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7696200" y="3517708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101111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228600" y="417195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/>
              <a:t>1</a:t>
            </a:r>
            <a:r>
              <a:rPr lang="en-US" dirty="0" smtClean="0"/>
              <a:t>0000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295400" y="417195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110001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2362200" y="417195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110010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3429000" y="417195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110011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4495800" y="417195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110100</a:t>
            </a:r>
            <a:endParaRPr 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5562600" y="417195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110101</a:t>
            </a:r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6629400" y="417195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110110</a:t>
            </a:r>
            <a:endParaRPr lang="en-US" dirty="0"/>
          </a:p>
        </p:txBody>
      </p:sp>
      <p:sp>
        <p:nvSpPr>
          <p:cNvPr id="176" name="TextBox 175"/>
          <p:cNvSpPr txBox="1"/>
          <p:nvPr/>
        </p:nvSpPr>
        <p:spPr>
          <a:xfrm>
            <a:off x="7696200" y="4171950"/>
            <a:ext cx="88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100111</a:t>
            </a:r>
            <a:endParaRPr lang="en-US" dirty="0"/>
          </a:p>
        </p:txBody>
      </p:sp>
      <p:grpSp>
        <p:nvGrpSpPr>
          <p:cNvPr id="177" name="Group 176"/>
          <p:cNvGrpSpPr/>
          <p:nvPr/>
        </p:nvGrpSpPr>
        <p:grpSpPr>
          <a:xfrm>
            <a:off x="7924800" y="3181350"/>
            <a:ext cx="429260" cy="415413"/>
            <a:chOff x="167640" y="361950"/>
            <a:chExt cx="1295400" cy="1253613"/>
          </a:xfrm>
        </p:grpSpPr>
        <p:sp>
          <p:nvSpPr>
            <p:cNvPr id="178" name="Oval 177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Up Arrow 178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2796028" y="165631"/>
            <a:ext cx="45384" cy="43919"/>
            <a:chOff x="167640" y="361950"/>
            <a:chExt cx="1295400" cy="1253613"/>
          </a:xfrm>
        </p:grpSpPr>
        <p:sp>
          <p:nvSpPr>
            <p:cNvPr id="184" name="Oval 183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Up Arrow 184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5983222" y="165631"/>
            <a:ext cx="45384" cy="43919"/>
            <a:chOff x="167640" y="361950"/>
            <a:chExt cx="1295400" cy="1253613"/>
          </a:xfrm>
        </p:grpSpPr>
        <p:sp>
          <p:nvSpPr>
            <p:cNvPr id="187" name="Oval 186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Up Arrow 187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7045620" y="165631"/>
            <a:ext cx="45384" cy="43919"/>
            <a:chOff x="167640" y="361950"/>
            <a:chExt cx="1295400" cy="1253613"/>
          </a:xfrm>
        </p:grpSpPr>
        <p:sp>
          <p:nvSpPr>
            <p:cNvPr id="190" name="Oval 189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Up Arrow 190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8108016" y="165631"/>
            <a:ext cx="45384" cy="43919"/>
            <a:chOff x="167640" y="361950"/>
            <a:chExt cx="1295400" cy="1253613"/>
          </a:xfrm>
        </p:grpSpPr>
        <p:sp>
          <p:nvSpPr>
            <p:cNvPr id="193" name="Oval 192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Up Arrow 193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1733630" y="165631"/>
            <a:ext cx="45384" cy="43919"/>
            <a:chOff x="167640" y="361950"/>
            <a:chExt cx="1295400" cy="1253613"/>
          </a:xfrm>
        </p:grpSpPr>
        <p:sp>
          <p:nvSpPr>
            <p:cNvPr id="196" name="Oval 195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Up Arrow 196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3858426" y="165631"/>
            <a:ext cx="45384" cy="43919"/>
            <a:chOff x="167640" y="361950"/>
            <a:chExt cx="1295400" cy="1253613"/>
          </a:xfrm>
        </p:grpSpPr>
        <p:sp>
          <p:nvSpPr>
            <p:cNvPr id="199" name="Oval 198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Up Arrow 199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4920824" y="165631"/>
            <a:ext cx="45384" cy="43919"/>
            <a:chOff x="167640" y="361950"/>
            <a:chExt cx="1295400" cy="1253613"/>
          </a:xfrm>
        </p:grpSpPr>
        <p:sp>
          <p:nvSpPr>
            <p:cNvPr id="202" name="Oval 201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Up Arrow 202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671232" y="851431"/>
            <a:ext cx="45384" cy="43919"/>
            <a:chOff x="167640" y="361950"/>
            <a:chExt cx="1295400" cy="1253613"/>
          </a:xfrm>
        </p:grpSpPr>
        <p:sp>
          <p:nvSpPr>
            <p:cNvPr id="205" name="Oval 204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Up Arrow 205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2796028" y="851431"/>
            <a:ext cx="45384" cy="43919"/>
            <a:chOff x="167640" y="361950"/>
            <a:chExt cx="1295400" cy="1253613"/>
          </a:xfrm>
        </p:grpSpPr>
        <p:sp>
          <p:nvSpPr>
            <p:cNvPr id="208" name="Oval 207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Up Arrow 208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5983222" y="851431"/>
            <a:ext cx="45384" cy="43919"/>
            <a:chOff x="167640" y="361950"/>
            <a:chExt cx="1295400" cy="1253613"/>
          </a:xfrm>
        </p:grpSpPr>
        <p:sp>
          <p:nvSpPr>
            <p:cNvPr id="211" name="Oval 210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Up Arrow 211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7045620" y="851431"/>
            <a:ext cx="45384" cy="43919"/>
            <a:chOff x="167640" y="361950"/>
            <a:chExt cx="1295400" cy="1253613"/>
          </a:xfrm>
        </p:grpSpPr>
        <p:sp>
          <p:nvSpPr>
            <p:cNvPr id="214" name="Oval 213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Up Arrow 214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8108016" y="851431"/>
            <a:ext cx="45384" cy="43919"/>
            <a:chOff x="167640" y="361950"/>
            <a:chExt cx="1295400" cy="1253613"/>
          </a:xfrm>
        </p:grpSpPr>
        <p:sp>
          <p:nvSpPr>
            <p:cNvPr id="217" name="Oval 216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Up Arrow 217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1733630" y="851431"/>
            <a:ext cx="45384" cy="43919"/>
            <a:chOff x="167640" y="361950"/>
            <a:chExt cx="1295400" cy="1253613"/>
          </a:xfrm>
        </p:grpSpPr>
        <p:sp>
          <p:nvSpPr>
            <p:cNvPr id="220" name="Oval 219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Up Arrow 220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3858426" y="851431"/>
            <a:ext cx="45384" cy="43919"/>
            <a:chOff x="167640" y="361950"/>
            <a:chExt cx="1295400" cy="1253613"/>
          </a:xfrm>
        </p:grpSpPr>
        <p:sp>
          <p:nvSpPr>
            <p:cNvPr id="223" name="Oval 222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Up Arrow 223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4920824" y="851431"/>
            <a:ext cx="45384" cy="43919"/>
            <a:chOff x="167640" y="361950"/>
            <a:chExt cx="1295400" cy="1253613"/>
          </a:xfrm>
        </p:grpSpPr>
        <p:sp>
          <p:nvSpPr>
            <p:cNvPr id="226" name="Oval 225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Up Arrow 226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685800" y="1428750"/>
            <a:ext cx="45384" cy="43919"/>
            <a:chOff x="167640" y="361950"/>
            <a:chExt cx="1295400" cy="1253613"/>
          </a:xfrm>
        </p:grpSpPr>
        <p:sp>
          <p:nvSpPr>
            <p:cNvPr id="229" name="Oval 228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Up Arrow 229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2810596" y="1428750"/>
            <a:ext cx="45384" cy="43919"/>
            <a:chOff x="167640" y="361950"/>
            <a:chExt cx="1295400" cy="1253613"/>
          </a:xfrm>
        </p:grpSpPr>
        <p:sp>
          <p:nvSpPr>
            <p:cNvPr id="232" name="Oval 231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Up Arrow 232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997790" y="1428750"/>
            <a:ext cx="45384" cy="43919"/>
            <a:chOff x="167640" y="361950"/>
            <a:chExt cx="1295400" cy="1253613"/>
          </a:xfrm>
        </p:grpSpPr>
        <p:sp>
          <p:nvSpPr>
            <p:cNvPr id="235" name="Oval 234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Up Arrow 235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7060188" y="1428750"/>
            <a:ext cx="45384" cy="43919"/>
            <a:chOff x="167640" y="361950"/>
            <a:chExt cx="1295400" cy="1253613"/>
          </a:xfrm>
        </p:grpSpPr>
        <p:sp>
          <p:nvSpPr>
            <p:cNvPr id="238" name="Oval 237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Up Arrow 238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8122584" y="1428750"/>
            <a:ext cx="45384" cy="43919"/>
            <a:chOff x="167640" y="361950"/>
            <a:chExt cx="1295400" cy="1253613"/>
          </a:xfrm>
        </p:grpSpPr>
        <p:sp>
          <p:nvSpPr>
            <p:cNvPr id="241" name="Oval 240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Up Arrow 241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1748198" y="1428750"/>
            <a:ext cx="45384" cy="43919"/>
            <a:chOff x="167640" y="361950"/>
            <a:chExt cx="1295400" cy="1253613"/>
          </a:xfrm>
        </p:grpSpPr>
        <p:sp>
          <p:nvSpPr>
            <p:cNvPr id="244" name="Oval 243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Up Arrow 244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3872994" y="1428750"/>
            <a:ext cx="45384" cy="43919"/>
            <a:chOff x="167640" y="361950"/>
            <a:chExt cx="1295400" cy="1253613"/>
          </a:xfrm>
        </p:grpSpPr>
        <p:sp>
          <p:nvSpPr>
            <p:cNvPr id="247" name="Oval 246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Up Arrow 247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4935392" y="1428750"/>
            <a:ext cx="45384" cy="43919"/>
            <a:chOff x="167640" y="361950"/>
            <a:chExt cx="1295400" cy="1253613"/>
          </a:xfrm>
        </p:grpSpPr>
        <p:sp>
          <p:nvSpPr>
            <p:cNvPr id="250" name="Oval 249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Up Arrow 250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685800" y="2114550"/>
            <a:ext cx="45384" cy="43919"/>
            <a:chOff x="167640" y="361950"/>
            <a:chExt cx="1295400" cy="1253613"/>
          </a:xfrm>
        </p:grpSpPr>
        <p:sp>
          <p:nvSpPr>
            <p:cNvPr id="253" name="Oval 252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Up Arrow 253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2810596" y="2114550"/>
            <a:ext cx="45384" cy="43919"/>
            <a:chOff x="167640" y="361950"/>
            <a:chExt cx="1295400" cy="1253613"/>
          </a:xfrm>
        </p:grpSpPr>
        <p:sp>
          <p:nvSpPr>
            <p:cNvPr id="256" name="Oval 255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Up Arrow 256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5997790" y="2114550"/>
            <a:ext cx="45384" cy="43919"/>
            <a:chOff x="167640" y="361950"/>
            <a:chExt cx="1295400" cy="1253613"/>
          </a:xfrm>
        </p:grpSpPr>
        <p:sp>
          <p:nvSpPr>
            <p:cNvPr id="259" name="Oval 258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Up Arrow 259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7060188" y="2114550"/>
            <a:ext cx="45384" cy="43919"/>
            <a:chOff x="167640" y="361950"/>
            <a:chExt cx="1295400" cy="1253613"/>
          </a:xfrm>
        </p:grpSpPr>
        <p:sp>
          <p:nvSpPr>
            <p:cNvPr id="262" name="Oval 261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Up Arrow 262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8122584" y="2114550"/>
            <a:ext cx="45384" cy="43919"/>
            <a:chOff x="167640" y="361950"/>
            <a:chExt cx="1295400" cy="1253613"/>
          </a:xfrm>
        </p:grpSpPr>
        <p:sp>
          <p:nvSpPr>
            <p:cNvPr id="265" name="Oval 264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Up Arrow 265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1748198" y="2114550"/>
            <a:ext cx="45384" cy="43919"/>
            <a:chOff x="167640" y="361950"/>
            <a:chExt cx="1295400" cy="1253613"/>
          </a:xfrm>
        </p:grpSpPr>
        <p:sp>
          <p:nvSpPr>
            <p:cNvPr id="268" name="Oval 267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Up Arrow 268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3872994" y="2114550"/>
            <a:ext cx="45384" cy="43919"/>
            <a:chOff x="167640" y="361950"/>
            <a:chExt cx="1295400" cy="1253613"/>
          </a:xfrm>
        </p:grpSpPr>
        <p:sp>
          <p:nvSpPr>
            <p:cNvPr id="271" name="Oval 270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Up Arrow 271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4935392" y="2114550"/>
            <a:ext cx="45384" cy="43919"/>
            <a:chOff x="167640" y="361950"/>
            <a:chExt cx="1295400" cy="1253613"/>
          </a:xfrm>
        </p:grpSpPr>
        <p:sp>
          <p:nvSpPr>
            <p:cNvPr id="274" name="Oval 273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Up Arrow 274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685800" y="2724150"/>
            <a:ext cx="45384" cy="43919"/>
            <a:chOff x="167640" y="361950"/>
            <a:chExt cx="1295400" cy="1253613"/>
          </a:xfrm>
        </p:grpSpPr>
        <p:sp>
          <p:nvSpPr>
            <p:cNvPr id="277" name="Oval 276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Up Arrow 277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9" name="Group 278"/>
          <p:cNvGrpSpPr/>
          <p:nvPr/>
        </p:nvGrpSpPr>
        <p:grpSpPr>
          <a:xfrm>
            <a:off x="2810596" y="2724150"/>
            <a:ext cx="45384" cy="43919"/>
            <a:chOff x="167640" y="361950"/>
            <a:chExt cx="1295400" cy="1253613"/>
          </a:xfrm>
        </p:grpSpPr>
        <p:sp>
          <p:nvSpPr>
            <p:cNvPr id="280" name="Oval 279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Up Arrow 280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5997790" y="2724150"/>
            <a:ext cx="45384" cy="43919"/>
            <a:chOff x="167640" y="361950"/>
            <a:chExt cx="1295400" cy="1253613"/>
          </a:xfrm>
        </p:grpSpPr>
        <p:sp>
          <p:nvSpPr>
            <p:cNvPr id="283" name="Oval 282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Up Arrow 283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7060188" y="2724150"/>
            <a:ext cx="45384" cy="43919"/>
            <a:chOff x="167640" y="361950"/>
            <a:chExt cx="1295400" cy="1253613"/>
          </a:xfrm>
        </p:grpSpPr>
        <p:sp>
          <p:nvSpPr>
            <p:cNvPr id="286" name="Oval 285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Up Arrow 286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8" name="Group 287"/>
          <p:cNvGrpSpPr/>
          <p:nvPr/>
        </p:nvGrpSpPr>
        <p:grpSpPr>
          <a:xfrm>
            <a:off x="8122584" y="2724150"/>
            <a:ext cx="45384" cy="43919"/>
            <a:chOff x="167640" y="361950"/>
            <a:chExt cx="1295400" cy="1253613"/>
          </a:xfrm>
        </p:grpSpPr>
        <p:sp>
          <p:nvSpPr>
            <p:cNvPr id="289" name="Oval 288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Up Arrow 289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1" name="Group 290"/>
          <p:cNvGrpSpPr/>
          <p:nvPr/>
        </p:nvGrpSpPr>
        <p:grpSpPr>
          <a:xfrm>
            <a:off x="1748198" y="2724150"/>
            <a:ext cx="45384" cy="43919"/>
            <a:chOff x="167640" y="361950"/>
            <a:chExt cx="1295400" cy="1253613"/>
          </a:xfrm>
        </p:grpSpPr>
        <p:sp>
          <p:nvSpPr>
            <p:cNvPr id="292" name="Oval 291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Up Arrow 292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3872994" y="2724150"/>
            <a:ext cx="45384" cy="43919"/>
            <a:chOff x="167640" y="361950"/>
            <a:chExt cx="1295400" cy="1253613"/>
          </a:xfrm>
        </p:grpSpPr>
        <p:sp>
          <p:nvSpPr>
            <p:cNvPr id="295" name="Oval 294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Up Arrow 295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4935392" y="2724150"/>
            <a:ext cx="45384" cy="43919"/>
            <a:chOff x="167640" y="361950"/>
            <a:chExt cx="1295400" cy="1253613"/>
          </a:xfrm>
        </p:grpSpPr>
        <p:sp>
          <p:nvSpPr>
            <p:cNvPr id="298" name="Oval 297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Up Arrow 298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0" name="Group 299"/>
          <p:cNvGrpSpPr/>
          <p:nvPr/>
        </p:nvGrpSpPr>
        <p:grpSpPr>
          <a:xfrm>
            <a:off x="685800" y="3409950"/>
            <a:ext cx="45384" cy="43919"/>
            <a:chOff x="167640" y="361950"/>
            <a:chExt cx="1295400" cy="1253613"/>
          </a:xfrm>
        </p:grpSpPr>
        <p:sp>
          <p:nvSpPr>
            <p:cNvPr id="301" name="Oval 300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Up Arrow 301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3" name="Group 302"/>
          <p:cNvGrpSpPr/>
          <p:nvPr/>
        </p:nvGrpSpPr>
        <p:grpSpPr>
          <a:xfrm>
            <a:off x="2810596" y="3409950"/>
            <a:ext cx="45384" cy="43919"/>
            <a:chOff x="167640" y="361950"/>
            <a:chExt cx="1295400" cy="1253613"/>
          </a:xfrm>
        </p:grpSpPr>
        <p:sp>
          <p:nvSpPr>
            <p:cNvPr id="304" name="Oval 303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Up Arrow 304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5997790" y="3409950"/>
            <a:ext cx="45384" cy="43919"/>
            <a:chOff x="167640" y="361950"/>
            <a:chExt cx="1295400" cy="1253613"/>
          </a:xfrm>
        </p:grpSpPr>
        <p:sp>
          <p:nvSpPr>
            <p:cNvPr id="307" name="Oval 306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Up Arrow 307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9" name="Group 308"/>
          <p:cNvGrpSpPr/>
          <p:nvPr/>
        </p:nvGrpSpPr>
        <p:grpSpPr>
          <a:xfrm>
            <a:off x="7060188" y="3409950"/>
            <a:ext cx="45384" cy="43919"/>
            <a:chOff x="167640" y="361950"/>
            <a:chExt cx="1295400" cy="1253613"/>
          </a:xfrm>
        </p:grpSpPr>
        <p:sp>
          <p:nvSpPr>
            <p:cNvPr id="310" name="Oval 309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Up Arrow 310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5" name="Group 314"/>
          <p:cNvGrpSpPr/>
          <p:nvPr/>
        </p:nvGrpSpPr>
        <p:grpSpPr>
          <a:xfrm>
            <a:off x="1748198" y="3409950"/>
            <a:ext cx="45384" cy="43919"/>
            <a:chOff x="167640" y="361950"/>
            <a:chExt cx="1295400" cy="1253613"/>
          </a:xfrm>
        </p:grpSpPr>
        <p:sp>
          <p:nvSpPr>
            <p:cNvPr id="316" name="Oval 315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Up Arrow 316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8" name="Group 317"/>
          <p:cNvGrpSpPr/>
          <p:nvPr/>
        </p:nvGrpSpPr>
        <p:grpSpPr>
          <a:xfrm>
            <a:off x="3872994" y="3409950"/>
            <a:ext cx="45384" cy="43919"/>
            <a:chOff x="167640" y="361950"/>
            <a:chExt cx="1295400" cy="1253613"/>
          </a:xfrm>
        </p:grpSpPr>
        <p:sp>
          <p:nvSpPr>
            <p:cNvPr id="319" name="Oval 318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Up Arrow 319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4935392" y="3409950"/>
            <a:ext cx="45384" cy="43919"/>
            <a:chOff x="167640" y="361950"/>
            <a:chExt cx="1295400" cy="1253613"/>
          </a:xfrm>
        </p:grpSpPr>
        <p:sp>
          <p:nvSpPr>
            <p:cNvPr id="322" name="Oval 321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Up Arrow 322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4" name="Group 323"/>
          <p:cNvGrpSpPr/>
          <p:nvPr/>
        </p:nvGrpSpPr>
        <p:grpSpPr>
          <a:xfrm>
            <a:off x="685800" y="4019550"/>
            <a:ext cx="45384" cy="43919"/>
            <a:chOff x="167640" y="361950"/>
            <a:chExt cx="1295400" cy="1253613"/>
          </a:xfrm>
        </p:grpSpPr>
        <p:sp>
          <p:nvSpPr>
            <p:cNvPr id="325" name="Oval 324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Up Arrow 325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7" name="Group 326"/>
          <p:cNvGrpSpPr/>
          <p:nvPr/>
        </p:nvGrpSpPr>
        <p:grpSpPr>
          <a:xfrm>
            <a:off x="2810596" y="4019550"/>
            <a:ext cx="45384" cy="43919"/>
            <a:chOff x="167640" y="361950"/>
            <a:chExt cx="1295400" cy="1253613"/>
          </a:xfrm>
        </p:grpSpPr>
        <p:sp>
          <p:nvSpPr>
            <p:cNvPr id="328" name="Oval 327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Up Arrow 328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5997790" y="4019550"/>
            <a:ext cx="45384" cy="43919"/>
            <a:chOff x="167640" y="361950"/>
            <a:chExt cx="1295400" cy="1253613"/>
          </a:xfrm>
        </p:grpSpPr>
        <p:sp>
          <p:nvSpPr>
            <p:cNvPr id="331" name="Oval 330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Up Arrow 331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7060188" y="4019550"/>
            <a:ext cx="45384" cy="43919"/>
            <a:chOff x="167640" y="361950"/>
            <a:chExt cx="1295400" cy="1253613"/>
          </a:xfrm>
        </p:grpSpPr>
        <p:sp>
          <p:nvSpPr>
            <p:cNvPr id="334" name="Oval 333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Up Arrow 334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8122584" y="4019550"/>
            <a:ext cx="45384" cy="43919"/>
            <a:chOff x="167640" y="361950"/>
            <a:chExt cx="1295400" cy="1253613"/>
          </a:xfrm>
        </p:grpSpPr>
        <p:sp>
          <p:nvSpPr>
            <p:cNvPr id="337" name="Oval 336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Up Arrow 337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1748198" y="4019550"/>
            <a:ext cx="45384" cy="43919"/>
            <a:chOff x="167640" y="361950"/>
            <a:chExt cx="1295400" cy="1253613"/>
          </a:xfrm>
        </p:grpSpPr>
        <p:sp>
          <p:nvSpPr>
            <p:cNvPr id="340" name="Oval 339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Up Arrow 340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2" name="Group 341"/>
          <p:cNvGrpSpPr/>
          <p:nvPr/>
        </p:nvGrpSpPr>
        <p:grpSpPr>
          <a:xfrm>
            <a:off x="3872994" y="4019550"/>
            <a:ext cx="45384" cy="43919"/>
            <a:chOff x="167640" y="361950"/>
            <a:chExt cx="1295400" cy="1253613"/>
          </a:xfrm>
        </p:grpSpPr>
        <p:sp>
          <p:nvSpPr>
            <p:cNvPr id="343" name="Oval 342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Up Arrow 343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5" name="Group 344"/>
          <p:cNvGrpSpPr/>
          <p:nvPr/>
        </p:nvGrpSpPr>
        <p:grpSpPr>
          <a:xfrm>
            <a:off x="4935392" y="4019550"/>
            <a:ext cx="45384" cy="43919"/>
            <a:chOff x="167640" y="361950"/>
            <a:chExt cx="1295400" cy="1253613"/>
          </a:xfrm>
        </p:grpSpPr>
        <p:sp>
          <p:nvSpPr>
            <p:cNvPr id="346" name="Oval 345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Up Arrow 346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685800" y="4629150"/>
            <a:ext cx="45384" cy="43919"/>
            <a:chOff x="167640" y="361950"/>
            <a:chExt cx="1295400" cy="1253613"/>
          </a:xfrm>
        </p:grpSpPr>
        <p:sp>
          <p:nvSpPr>
            <p:cNvPr id="349" name="Oval 348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Up Arrow 349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2810596" y="4629150"/>
            <a:ext cx="45384" cy="43919"/>
            <a:chOff x="167640" y="361950"/>
            <a:chExt cx="1295400" cy="1253613"/>
          </a:xfrm>
        </p:grpSpPr>
        <p:sp>
          <p:nvSpPr>
            <p:cNvPr id="352" name="Oval 351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Up Arrow 352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7" name="Group 356"/>
          <p:cNvGrpSpPr/>
          <p:nvPr/>
        </p:nvGrpSpPr>
        <p:grpSpPr>
          <a:xfrm>
            <a:off x="7060188" y="4629150"/>
            <a:ext cx="45384" cy="43919"/>
            <a:chOff x="167640" y="361950"/>
            <a:chExt cx="1295400" cy="1253613"/>
          </a:xfrm>
        </p:grpSpPr>
        <p:sp>
          <p:nvSpPr>
            <p:cNvPr id="358" name="Oval 357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Up Arrow 358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0" name="Group 359"/>
          <p:cNvGrpSpPr/>
          <p:nvPr/>
        </p:nvGrpSpPr>
        <p:grpSpPr>
          <a:xfrm>
            <a:off x="8122584" y="4629150"/>
            <a:ext cx="45384" cy="43919"/>
            <a:chOff x="167640" y="361950"/>
            <a:chExt cx="1295400" cy="1253613"/>
          </a:xfrm>
        </p:grpSpPr>
        <p:sp>
          <p:nvSpPr>
            <p:cNvPr id="361" name="Oval 360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Up Arrow 361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3" name="Group 362"/>
          <p:cNvGrpSpPr/>
          <p:nvPr/>
        </p:nvGrpSpPr>
        <p:grpSpPr>
          <a:xfrm>
            <a:off x="1748198" y="4629150"/>
            <a:ext cx="45384" cy="43919"/>
            <a:chOff x="167640" y="361950"/>
            <a:chExt cx="1295400" cy="1253613"/>
          </a:xfrm>
        </p:grpSpPr>
        <p:sp>
          <p:nvSpPr>
            <p:cNvPr id="364" name="Oval 363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Up Arrow 364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6" name="Group 365"/>
          <p:cNvGrpSpPr/>
          <p:nvPr/>
        </p:nvGrpSpPr>
        <p:grpSpPr>
          <a:xfrm>
            <a:off x="3872994" y="4629150"/>
            <a:ext cx="45384" cy="43919"/>
            <a:chOff x="167640" y="361950"/>
            <a:chExt cx="1295400" cy="1253613"/>
          </a:xfrm>
        </p:grpSpPr>
        <p:sp>
          <p:nvSpPr>
            <p:cNvPr id="367" name="Oval 366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Up Arrow 367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9" name="Group 368"/>
          <p:cNvGrpSpPr/>
          <p:nvPr/>
        </p:nvGrpSpPr>
        <p:grpSpPr>
          <a:xfrm>
            <a:off x="4935392" y="4629150"/>
            <a:ext cx="45384" cy="43919"/>
            <a:chOff x="167640" y="361950"/>
            <a:chExt cx="1295400" cy="1253613"/>
          </a:xfrm>
        </p:grpSpPr>
        <p:sp>
          <p:nvSpPr>
            <p:cNvPr id="370" name="Oval 369"/>
            <p:cNvSpPr/>
            <p:nvPr/>
          </p:nvSpPr>
          <p:spPr>
            <a:xfrm>
              <a:off x="167640" y="361950"/>
              <a:ext cx="1295400" cy="12536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Up Arrow 370"/>
            <p:cNvSpPr/>
            <p:nvPr/>
          </p:nvSpPr>
          <p:spPr>
            <a:xfrm>
              <a:off x="457200" y="438150"/>
              <a:ext cx="737616" cy="1066800"/>
            </a:xfrm>
            <a:prstGeom prst="up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0" y="0"/>
            <a:ext cx="9144000" cy="3181350"/>
          </a:xfrm>
          <a:prstGeom prst="rect">
            <a:avLst/>
          </a:prstGeom>
          <a:solidFill>
            <a:schemeClr val="bg2">
              <a:alpha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0" y="3181350"/>
            <a:ext cx="7696200" cy="1969994"/>
          </a:xfrm>
          <a:prstGeom prst="rect">
            <a:avLst/>
          </a:prstGeom>
          <a:solidFill>
            <a:schemeClr val="bg2">
              <a:alpha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7696200" y="3867149"/>
            <a:ext cx="1447800" cy="1297641"/>
          </a:xfrm>
          <a:prstGeom prst="rect">
            <a:avLst/>
          </a:prstGeom>
          <a:solidFill>
            <a:schemeClr val="bg2">
              <a:alpha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8534400" y="3181351"/>
            <a:ext cx="609600" cy="685800"/>
          </a:xfrm>
          <a:prstGeom prst="rect">
            <a:avLst/>
          </a:prstGeom>
          <a:solidFill>
            <a:schemeClr val="bg2">
              <a:alpha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45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19150"/>
            <a:ext cx="6705600" cy="3429000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128 </a:t>
            </a:r>
            <a:r>
              <a:rPr lang="en-US" dirty="0" err="1" smtClean="0"/>
              <a:t>Qubits</a:t>
            </a:r>
            <a:r>
              <a:rPr lang="en-US" dirty="0" smtClean="0"/>
              <a:t> =</a:t>
            </a:r>
            <a:br>
              <a:rPr lang="en-US" dirty="0" smtClean="0"/>
            </a:br>
            <a:r>
              <a:rPr lang="en-US" dirty="0" smtClean="0"/>
              <a:t> 2^128 </a:t>
            </a:r>
            <a:r>
              <a:rPr lang="en-US" dirty="0"/>
              <a:t>=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3.4E38 </a:t>
            </a:r>
            <a:r>
              <a:rPr lang="en-US" dirty="0"/>
              <a:t>= </a:t>
            </a:r>
            <a:br>
              <a:rPr lang="en-US" dirty="0"/>
            </a:br>
            <a:r>
              <a:rPr lang="en-US" dirty="0" smtClean="0"/>
              <a:t>340,282,370,000,000,000,000,</a:t>
            </a:r>
            <a:br>
              <a:rPr lang="en-US" dirty="0" smtClean="0"/>
            </a:br>
            <a:r>
              <a:rPr lang="en-US" dirty="0" smtClean="0"/>
              <a:t>000,000,000,000,000,000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7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47750"/>
            <a:ext cx="7772400" cy="2743200"/>
          </a:xfrm>
        </p:spPr>
        <p:txBody>
          <a:bodyPr>
            <a:noAutofit/>
          </a:bodyPr>
          <a:lstStyle/>
          <a:p>
            <a:pPr algn="ctr"/>
            <a:r>
              <a:rPr lang="en-US" sz="8000" dirty="0"/>
              <a:t>Platform as </a:t>
            </a: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>a </a:t>
            </a:r>
            <a:r>
              <a:rPr lang="en-US" sz="8000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47460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91516" y="3402509"/>
            <a:ext cx="18275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cap="all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Cloud</a:t>
            </a:r>
            <a:endParaRPr lang="en-US" sz="4400" b="1" cap="all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8630" b="29069"/>
          <a:stretch/>
        </p:blipFill>
        <p:spPr>
          <a:xfrm>
            <a:off x="2590800" y="1381792"/>
            <a:ext cx="3429000" cy="179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66750"/>
            <a:ext cx="2628900" cy="3759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05200" y="1885950"/>
            <a:ext cx="494308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cap="all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Jeff Bezos</a:t>
            </a:r>
          </a:p>
        </p:txBody>
      </p:sp>
    </p:spTree>
    <p:extLst>
      <p:ext uri="{BB962C8B-B14F-4D97-AF65-F5344CB8AC3E}">
        <p14:creationId xmlns:p14="http://schemas.microsoft.com/office/powerpoint/2010/main" val="1964988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11-15 at 9.23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39"/>
            <a:ext cx="9144000" cy="5115110"/>
          </a:xfrm>
          <a:prstGeom prst="rect">
            <a:avLst/>
          </a:prstGeom>
        </p:spPr>
      </p:pic>
      <p:sp>
        <p:nvSpPr>
          <p:cNvPr id="5" name="Donut 4"/>
          <p:cNvSpPr/>
          <p:nvPr/>
        </p:nvSpPr>
        <p:spPr>
          <a:xfrm>
            <a:off x="5638800" y="285750"/>
            <a:ext cx="2895600" cy="1295400"/>
          </a:xfrm>
          <a:prstGeom prst="donut">
            <a:avLst>
              <a:gd name="adj" fmla="val 209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37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 smtClean="0"/>
              <a:t>WHAT IF you COULD </a:t>
            </a:r>
            <a:br>
              <a:rPr lang="en-US" sz="4400" dirty="0" smtClean="0"/>
            </a:br>
            <a:r>
              <a:rPr lang="en-US" sz="4400" dirty="0" smtClean="0">
                <a:solidFill>
                  <a:srgbClr val="B6371E"/>
                </a:solidFill>
              </a:rPr>
              <a:t>TRY </a:t>
            </a:r>
            <a:r>
              <a:rPr lang="en-US" sz="4400" dirty="0" smtClean="0"/>
              <a:t>EVERYTHING?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86625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 smtClean="0"/>
              <a:t>WHAT IF WE COULD </a:t>
            </a:r>
            <a:br>
              <a:rPr lang="en-US" sz="4400" dirty="0" smtClean="0"/>
            </a:br>
            <a:r>
              <a:rPr lang="en-US" sz="4400" dirty="0" smtClean="0">
                <a:solidFill>
                  <a:srgbClr val="B6371E"/>
                </a:solidFill>
              </a:rPr>
              <a:t>RECORD </a:t>
            </a:r>
            <a:r>
              <a:rPr lang="en-US" sz="4400" dirty="0" smtClean="0"/>
              <a:t>EVERYTHING?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04765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 smtClean="0"/>
              <a:t>WHAT IF WE COULD </a:t>
            </a:r>
            <a:br>
              <a:rPr lang="en-US" sz="4400" dirty="0" smtClean="0"/>
            </a:br>
            <a:r>
              <a:rPr lang="en-US" sz="4400" dirty="0" smtClean="0">
                <a:solidFill>
                  <a:srgbClr val="B6371E"/>
                </a:solidFill>
              </a:rPr>
              <a:t>TRY </a:t>
            </a:r>
            <a:r>
              <a:rPr lang="en-US" sz="4400" dirty="0" smtClean="0"/>
              <a:t>EVERYTHING?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88870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Quantum computing is dead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5800" y="2571750"/>
            <a:ext cx="6301612" cy="685800"/>
          </a:xfrm>
        </p:spPr>
        <p:txBody>
          <a:bodyPr>
            <a:normAutofit fontScale="25000" lnSpcReduction="20000"/>
          </a:bodyPr>
          <a:lstStyle/>
          <a:p>
            <a:endParaRPr lang="en-US" sz="8000" i="1" dirty="0" smtClean="0"/>
          </a:p>
          <a:p>
            <a:r>
              <a:rPr lang="en-US" sz="8000" dirty="0" smtClean="0"/>
              <a:t>@LlewellynFalco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96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Quantum computing is alive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5800" y="2571750"/>
            <a:ext cx="6301612" cy="685800"/>
          </a:xfrm>
        </p:spPr>
        <p:txBody>
          <a:bodyPr>
            <a:normAutofit fontScale="25000" lnSpcReduction="20000"/>
          </a:bodyPr>
          <a:lstStyle/>
          <a:p>
            <a:endParaRPr lang="en-US" sz="8000" i="1" dirty="0" smtClean="0"/>
          </a:p>
          <a:p>
            <a:r>
              <a:rPr lang="en-US" sz="8000" dirty="0" smtClean="0"/>
              <a:t>@LlewellynFalco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90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06" y="-481178"/>
            <a:ext cx="9154206" cy="610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26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8000" dirty="0" smtClean="0"/>
              <a:t>Brute Force Combinatorics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828450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TechEd Vibrant Palette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AC2214"/>
      </a:accent1>
      <a:accent2>
        <a:srgbClr val="2F6EC3"/>
      </a:accent2>
      <a:accent3>
        <a:srgbClr val="FF640B"/>
      </a:accent3>
      <a:accent4>
        <a:srgbClr val="FFB208"/>
      </a:accent4>
      <a:accent5>
        <a:srgbClr val="FFDB16"/>
      </a:accent5>
      <a:accent6>
        <a:srgbClr val="BC1D15"/>
      </a:accent6>
      <a:hlink>
        <a:srgbClr val="18C64B"/>
      </a:hlink>
      <a:folHlink>
        <a:srgbClr val="91CC8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8050</TotalTime>
  <Words>330</Words>
  <Application>Microsoft Macintosh PowerPoint</Application>
  <PresentationFormat>On-screen Show (16:9)</PresentationFormat>
  <Paragraphs>223</Paragraphs>
  <Slides>32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Custom Design</vt:lpstr>
      <vt:lpstr>The Big Data Revolution</vt:lpstr>
      <vt:lpstr>PowerPoint Presentation</vt:lpstr>
      <vt:lpstr>PowerPoint Presentation</vt:lpstr>
      <vt:lpstr>WHAT IF WE COULD  RECORD EVERYTHING?</vt:lpstr>
      <vt:lpstr>WHAT IF WE COULD  TRY EVERYTHING?</vt:lpstr>
      <vt:lpstr>Quantum computing is dead</vt:lpstr>
      <vt:lpstr>Quantum computing is alive</vt:lpstr>
      <vt:lpstr>PowerPoint Presentation</vt:lpstr>
      <vt:lpstr>Brute Force Combinatorics</vt:lpstr>
      <vt:lpstr>CPU</vt:lpstr>
      <vt:lpstr>GPU</vt:lpstr>
      <vt:lpstr>Quantum</vt:lpstr>
      <vt:lpstr>Prime Factors</vt:lpstr>
      <vt:lpstr>What are the prime factors of 43143988327398957279342419750374600193 ?</vt:lpstr>
      <vt:lpstr>Does   32753465664812 * 1432432534762432 = 43143988327398957279342419750374600193 ?</vt:lpstr>
      <vt:lpstr>PowerPoint Presentation</vt:lpstr>
      <vt:lpstr>PowerPoint Presentation</vt:lpstr>
      <vt:lpstr>PowerPoint Presentation</vt:lpstr>
      <vt:lpstr>6 QuBIT Example</vt:lpstr>
      <vt:lpstr>What are the prime factors of 35?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128 Qubits =  2^128 =  3.4E38 =  340,282,370,000,000,000,000, 000,000,000,000,000,000</vt:lpstr>
      <vt:lpstr>Platform as  a service</vt:lpstr>
      <vt:lpstr>PowerPoint Presentation</vt:lpstr>
      <vt:lpstr>PowerPoint Presentation</vt:lpstr>
      <vt:lpstr>WHAT IF you COULD  TRY EVERYTHING?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llangit</dc:creator>
  <cp:keywords/>
  <dc:description/>
  <cp:lastModifiedBy>LLEWELLYN FALCO</cp:lastModifiedBy>
  <cp:revision>232</cp:revision>
  <dcterms:created xsi:type="dcterms:W3CDTF">2006-08-16T00:00:00Z</dcterms:created>
  <dcterms:modified xsi:type="dcterms:W3CDTF">2013-11-17T14:02:48Z</dcterms:modified>
  <cp:category/>
</cp:coreProperties>
</file>