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6"/>
  </p:notesMasterIdLst>
  <p:handoutMasterIdLst>
    <p:handoutMasterId r:id="rId27"/>
  </p:handoutMasterIdLst>
  <p:sldIdLst>
    <p:sldId id="304" r:id="rId2"/>
    <p:sldId id="284" r:id="rId3"/>
    <p:sldId id="299" r:id="rId4"/>
    <p:sldId id="300" r:id="rId5"/>
    <p:sldId id="305" r:id="rId6"/>
    <p:sldId id="320" r:id="rId7"/>
    <p:sldId id="324" r:id="rId8"/>
    <p:sldId id="318" r:id="rId9"/>
    <p:sldId id="306" r:id="rId10"/>
    <p:sldId id="307" r:id="rId11"/>
    <p:sldId id="310" r:id="rId12"/>
    <p:sldId id="325" r:id="rId13"/>
    <p:sldId id="326" r:id="rId14"/>
    <p:sldId id="309" r:id="rId15"/>
    <p:sldId id="328" r:id="rId16"/>
    <p:sldId id="314" r:id="rId17"/>
    <p:sldId id="321" r:id="rId18"/>
    <p:sldId id="329" r:id="rId19"/>
    <p:sldId id="323" r:id="rId20"/>
    <p:sldId id="322" r:id="rId21"/>
    <p:sldId id="327" r:id="rId22"/>
    <p:sldId id="319" r:id="rId23"/>
    <p:sldId id="315" r:id="rId24"/>
    <p:sldId id="316" r:id="rId25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A00"/>
    <a:srgbClr val="FF00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128" y="-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8/14/13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8/14/13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8/14/13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8/14/13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8/14/13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8/14/13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704" r:id="rId3"/>
    <p:sldLayoutId id="2147483705" r:id="rId4"/>
    <p:sldLayoutId id="2147483707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Quantum computing is dead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 smtClean="0"/>
          </a:p>
          <a:p>
            <a:r>
              <a:rPr lang="en-US" sz="8000" dirty="0" smtClean="0"/>
              <a:t>@LlewellynFalco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Does 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3600" dirty="0" smtClean="0"/>
              <a:t>32753465664812 * 1432432534762432</a:t>
            </a:r>
            <a:br>
              <a:rPr lang="en-US" sz="3600" dirty="0" smtClean="0"/>
            </a:br>
            <a:r>
              <a:rPr lang="en-US" sz="3600" dirty="0" smtClean="0"/>
              <a:t>=</a:t>
            </a:r>
            <a:br>
              <a:rPr lang="en-US" sz="3600" dirty="0" smtClean="0"/>
            </a:br>
            <a:r>
              <a:rPr lang="en-US" sz="3600" dirty="0" smtClean="0"/>
              <a:t>43143988327398957279342419750374600193</a:t>
            </a:r>
            <a:br>
              <a:rPr lang="en-US" sz="3600" dirty="0" smtClean="0"/>
            </a:b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11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624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2212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204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792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380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2133600" y="-19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6629400" y="-19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12001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1200150"/>
            <a:ext cx="46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</p:txBody>
      </p:sp>
      <p:sp>
        <p:nvSpPr>
          <p:cNvPr id="20" name="Up Arrow 19"/>
          <p:cNvSpPr/>
          <p:nvPr/>
        </p:nvSpPr>
        <p:spPr>
          <a:xfrm>
            <a:off x="6858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19812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3528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1816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501384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78486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59" y="2038350"/>
            <a:ext cx="899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/>
                <a:cs typeface="Consolas"/>
              </a:rPr>
              <a:t>Probability </a:t>
            </a:r>
            <a:r>
              <a:rPr lang="en-US" sz="3200" dirty="0" smtClean="0">
                <a:solidFill>
                  <a:schemeClr val="accent2"/>
                </a:solidFill>
                <a:latin typeface="Consolas"/>
                <a:cs typeface="Consolas"/>
              </a:rPr>
              <a:t>Calculate(Bit[</a:t>
            </a:r>
            <a:r>
              <a:rPr lang="en-US" sz="3200" dirty="0">
                <a:solidFill>
                  <a:schemeClr val="accent2"/>
                </a:solidFill>
                <a:latin typeface="Consolas"/>
                <a:cs typeface="Consolas"/>
              </a:rPr>
              <a:t>] scenario)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9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94" y="1428750"/>
            <a:ext cx="9117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6EC3"/>
                </a:solidFill>
                <a:latin typeface="Consolas"/>
                <a:cs typeface="Consolas"/>
              </a:rPr>
              <a:t>Probability 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Calculate(Bit[</a:t>
            </a:r>
            <a:r>
              <a:rPr lang="en-US" sz="3200" dirty="0">
                <a:solidFill>
                  <a:srgbClr val="2F6EC3"/>
                </a:solidFill>
                <a:latin typeface="Consolas"/>
                <a:cs typeface="Consolas"/>
              </a:rPr>
              <a:t>] scenario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2F6EC3"/>
                </a:solidFill>
                <a:latin typeface="Consolas"/>
                <a:cs typeface="Consolas"/>
              </a:rPr>
              <a:t> 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  </a:t>
            </a:r>
            <a:r>
              <a:rPr lang="en-US" sz="3200" dirty="0" err="1" smtClean="0">
                <a:solidFill>
                  <a:srgbClr val="2F6EC3"/>
                </a:solidFill>
                <a:latin typeface="Consolas"/>
                <a:cs typeface="Consolas"/>
              </a:rPr>
              <a:t>var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 </a:t>
            </a:r>
            <a:r>
              <a:rPr lang="en-US" sz="3200" dirty="0" err="1" smtClean="0">
                <a:solidFill>
                  <a:srgbClr val="2F6EC3"/>
                </a:solidFill>
                <a:latin typeface="Consolas"/>
                <a:cs typeface="Consolas"/>
              </a:rPr>
              <a:t>myScenario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 = Transform(scenario);</a:t>
            </a:r>
          </a:p>
          <a:p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   Return </a:t>
            </a:r>
            <a:r>
              <a:rPr lang="en-US" sz="3200" dirty="0" err="1" smtClean="0">
                <a:solidFill>
                  <a:srgbClr val="2F6EC3"/>
                </a:solidFill>
                <a:latin typeface="Consolas"/>
                <a:cs typeface="Consolas"/>
              </a:rPr>
              <a:t>CalculateFor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(</a:t>
            </a:r>
            <a:r>
              <a:rPr lang="en-US" sz="3200" dirty="0" err="1" smtClean="0">
                <a:solidFill>
                  <a:srgbClr val="2F6EC3"/>
                </a:solidFill>
                <a:latin typeface="Consolas"/>
                <a:cs typeface="Consolas"/>
              </a:rPr>
              <a:t>myScenario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}</a:t>
            </a:r>
            <a:endParaRPr lang="en-US" sz="32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6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6 </a:t>
            </a:r>
            <a:r>
              <a:rPr lang="en-US" sz="8000" dirty="0" err="1" smtClean="0"/>
              <a:t>QuBIT</a:t>
            </a:r>
            <a:r>
              <a:rPr lang="en-US" sz="8000" dirty="0" smtClean="0"/>
              <a:t>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2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What are the prime </a:t>
            </a:r>
            <a:r>
              <a:rPr lang="en-US" sz="8000" dirty="0"/>
              <a:t>factors </a:t>
            </a:r>
            <a:r>
              <a:rPr lang="en-US" sz="8000" dirty="0" smtClean="0"/>
              <a:t>of 35?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856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624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2212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204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792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380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2133600" y="-19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6629400" y="-19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12001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1200150"/>
            <a:ext cx="5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>
            <a:off x="6858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1981200" y="2190750"/>
            <a:ext cx="737616" cy="10668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3528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1816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501384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78486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624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2212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204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792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380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2133600" y="-19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6629400" y="-19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12001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1200150"/>
            <a:ext cx="5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</a:t>
            </a:r>
            <a:endParaRPr lang="en-US" baseline="30000" dirty="0" smtClean="0"/>
          </a:p>
        </p:txBody>
      </p:sp>
      <p:sp>
        <p:nvSpPr>
          <p:cNvPr id="20" name="Up Arrow 19"/>
          <p:cNvSpPr/>
          <p:nvPr/>
        </p:nvSpPr>
        <p:spPr>
          <a:xfrm>
            <a:off x="6858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1981200" y="2190750"/>
            <a:ext cx="737616" cy="10668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3528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1816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501384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78486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000" y="3486150"/>
            <a:ext cx="7046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77000" y="3486150"/>
            <a:ext cx="7046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912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6240" y="11239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22120" y="11239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11239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2040" y="11239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7920" y="11239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3800" y="11239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2133600" y="-10096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6629400" y="-10096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2095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209550"/>
            <a:ext cx="5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</a:t>
            </a:r>
            <a:endParaRPr lang="en-US" baseline="30000" dirty="0" smtClean="0"/>
          </a:p>
        </p:txBody>
      </p:sp>
      <p:sp>
        <p:nvSpPr>
          <p:cNvPr id="20" name="Up Arrow 19"/>
          <p:cNvSpPr/>
          <p:nvPr/>
        </p:nvSpPr>
        <p:spPr>
          <a:xfrm>
            <a:off x="685800" y="12001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1981200" y="1200150"/>
            <a:ext cx="737616" cy="10668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352800" y="12001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181600" y="12001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501384" y="12001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7848600" y="12001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000" y="2495550"/>
            <a:ext cx="7046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77000" y="2495550"/>
            <a:ext cx="7046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67200" y="2495550"/>
            <a:ext cx="7497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6494" y="2467511"/>
            <a:ext cx="19675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= 35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24200" y="-781050"/>
            <a:ext cx="4525297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40000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286000" y="3562350"/>
            <a:ext cx="3121367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solidFill>
                  <a:srgbClr val="FE0000"/>
                </a:solidFill>
                <a:latin typeface="Zapf Dingbats"/>
                <a:ea typeface="Zapf Dingbats"/>
                <a:cs typeface="Zapf Dingbats"/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63365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Brace 15"/>
          <p:cNvSpPr/>
          <p:nvPr/>
        </p:nvSpPr>
        <p:spPr>
          <a:xfrm rot="16200000">
            <a:off x="2133600" y="-1162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6629400" y="-1162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571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571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st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V="1">
            <a:off x="736600" y="1701596"/>
            <a:ext cx="101600" cy="98322"/>
            <a:chOff x="167640" y="361950"/>
            <a:chExt cx="1295400" cy="1253613"/>
          </a:xfrm>
        </p:grpSpPr>
        <p:sp>
          <p:nvSpPr>
            <p:cNvPr id="3" name="Oval 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905000" y="3486150"/>
            <a:ext cx="7046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77000" y="3486150"/>
            <a:ext cx="7046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0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986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892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798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146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052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flipV="1">
            <a:off x="1727200" y="1701596"/>
            <a:ext cx="101600" cy="98322"/>
            <a:chOff x="167640" y="361950"/>
            <a:chExt cx="1295400" cy="1253613"/>
          </a:xfrm>
        </p:grpSpPr>
        <p:sp>
          <p:nvSpPr>
            <p:cNvPr id="37" name="Oval 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2707640" y="1691763"/>
            <a:ext cx="121920" cy="117988"/>
            <a:chOff x="167640" y="361950"/>
            <a:chExt cx="1295400" cy="1253613"/>
          </a:xfrm>
        </p:grpSpPr>
        <p:sp>
          <p:nvSpPr>
            <p:cNvPr id="40" name="Oval 3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Up Arrow 4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flipV="1">
            <a:off x="3708400" y="1701596"/>
            <a:ext cx="101600" cy="98322"/>
            <a:chOff x="167640" y="361950"/>
            <a:chExt cx="1295400" cy="1253613"/>
          </a:xfrm>
        </p:grpSpPr>
        <p:sp>
          <p:nvSpPr>
            <p:cNvPr id="43" name="Oval 4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46200" y="2704487"/>
            <a:ext cx="863600" cy="835740"/>
            <a:chOff x="167640" y="361950"/>
            <a:chExt cx="1295400" cy="1253613"/>
          </a:xfrm>
        </p:grpSpPr>
        <p:sp>
          <p:nvSpPr>
            <p:cNvPr id="49" name="Oval 4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Up Arrow 4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 flipV="1">
            <a:off x="2717800" y="3073196"/>
            <a:ext cx="101600" cy="98322"/>
            <a:chOff x="167640" y="361950"/>
            <a:chExt cx="1295400" cy="1253613"/>
          </a:xfrm>
        </p:grpSpPr>
        <p:sp>
          <p:nvSpPr>
            <p:cNvPr id="52" name="Oval 5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Up Arrow 5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98240" y="3063363"/>
            <a:ext cx="121920" cy="117988"/>
            <a:chOff x="167640" y="361950"/>
            <a:chExt cx="1295400" cy="1253613"/>
          </a:xfrm>
        </p:grpSpPr>
        <p:sp>
          <p:nvSpPr>
            <p:cNvPr id="55" name="Oval 5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Up Arrow 5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8514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420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326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232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768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674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486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7670800" y="2704485"/>
            <a:ext cx="863600" cy="835744"/>
            <a:chOff x="167640" y="361950"/>
            <a:chExt cx="1295400" cy="1253613"/>
          </a:xfrm>
        </p:grpSpPr>
        <p:sp>
          <p:nvSpPr>
            <p:cNvPr id="87" name="Oval 8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 flipV="1">
            <a:off x="762000" y="3105150"/>
            <a:ext cx="101600" cy="98322"/>
            <a:chOff x="167640" y="361950"/>
            <a:chExt cx="1295400" cy="1253613"/>
          </a:xfrm>
        </p:grpSpPr>
        <p:sp>
          <p:nvSpPr>
            <p:cNvPr id="90" name="Oval 8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Up Arrow 9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flipV="1">
            <a:off x="5029200" y="1657350"/>
            <a:ext cx="101600" cy="98322"/>
            <a:chOff x="167640" y="361950"/>
            <a:chExt cx="1295400" cy="1253613"/>
          </a:xfrm>
        </p:grpSpPr>
        <p:sp>
          <p:nvSpPr>
            <p:cNvPr id="93" name="Oval 9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Up Arrow 9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flipV="1">
            <a:off x="6019800" y="1657350"/>
            <a:ext cx="101600" cy="98322"/>
            <a:chOff x="167640" y="361950"/>
            <a:chExt cx="1295400" cy="1253613"/>
          </a:xfrm>
        </p:grpSpPr>
        <p:sp>
          <p:nvSpPr>
            <p:cNvPr id="96" name="Oval 9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Up Arrow 9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7000240" y="1647517"/>
            <a:ext cx="121920" cy="117988"/>
            <a:chOff x="167640" y="361950"/>
            <a:chExt cx="1295400" cy="1253613"/>
          </a:xfrm>
        </p:grpSpPr>
        <p:sp>
          <p:nvSpPr>
            <p:cNvPr id="99" name="Oval 9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flipV="1">
            <a:off x="8001000" y="1657350"/>
            <a:ext cx="101600" cy="98322"/>
            <a:chOff x="167640" y="361950"/>
            <a:chExt cx="1295400" cy="1253613"/>
          </a:xfrm>
        </p:grpSpPr>
        <p:sp>
          <p:nvSpPr>
            <p:cNvPr id="102" name="Oval 10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Up Arrow 10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 flipV="1">
            <a:off x="5105400" y="3105150"/>
            <a:ext cx="101600" cy="98322"/>
            <a:chOff x="167640" y="361950"/>
            <a:chExt cx="1295400" cy="1253613"/>
          </a:xfrm>
        </p:grpSpPr>
        <p:sp>
          <p:nvSpPr>
            <p:cNvPr id="105" name="Oval 10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Up Arrow 10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flipV="1">
            <a:off x="6096000" y="3105150"/>
            <a:ext cx="101600" cy="98322"/>
            <a:chOff x="167640" y="361950"/>
            <a:chExt cx="1295400" cy="1253613"/>
          </a:xfrm>
        </p:grpSpPr>
        <p:sp>
          <p:nvSpPr>
            <p:cNvPr id="108" name="Oval 10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Up Arrow 10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 flipH="1">
            <a:off x="7076440" y="3095317"/>
            <a:ext cx="121920" cy="117988"/>
            <a:chOff x="167640" y="361950"/>
            <a:chExt cx="1295400" cy="1253613"/>
          </a:xfrm>
        </p:grpSpPr>
        <p:sp>
          <p:nvSpPr>
            <p:cNvPr id="111" name="Oval 11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Up Arrow 11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69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Quantum computing is alive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 smtClean="0"/>
          </a:p>
          <a:p>
            <a:r>
              <a:rPr lang="en-US" sz="8000" dirty="0" smtClean="0"/>
              <a:t>@LlewellynFalco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232" y="165631"/>
            <a:ext cx="45384" cy="43919"/>
            <a:chOff x="167640" y="361950"/>
            <a:chExt cx="1295400" cy="1253613"/>
          </a:xfrm>
        </p:grpSpPr>
        <p:sp>
          <p:nvSpPr>
            <p:cNvPr id="3" name="Oval 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22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290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58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62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111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715000" y="4476750"/>
            <a:ext cx="429260" cy="415413"/>
            <a:chOff x="167640" y="361950"/>
            <a:chExt cx="1295400" cy="1253613"/>
          </a:xfrm>
        </p:grpSpPr>
        <p:sp>
          <p:nvSpPr>
            <p:cNvPr id="37" name="Oval 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286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2954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001001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22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001010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4290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001011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58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001100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5626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001101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6294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962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010000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2954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010001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3622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010010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4290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4958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5626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6294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010110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6962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010111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286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2954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011001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3622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011010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4290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011011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4958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011100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5626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011101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6294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011110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6962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011111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2286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2954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11001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622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11010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4290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11011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4958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11100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5626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11101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6294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11110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6962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2286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2954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3622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4290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4958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100100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100101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294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100110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962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00111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286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101000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2954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101001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3622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101010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290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101011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4958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101100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5626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101101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294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101110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6962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101111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286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2954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110001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3622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110010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90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110011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44958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110100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55626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110101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66294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110110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962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100111</a:t>
            </a:r>
            <a:endParaRPr lang="en-US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7924800" y="3181350"/>
            <a:ext cx="429260" cy="415413"/>
            <a:chOff x="167640" y="361950"/>
            <a:chExt cx="1295400" cy="1253613"/>
          </a:xfrm>
        </p:grpSpPr>
        <p:sp>
          <p:nvSpPr>
            <p:cNvPr id="178" name="Oval 17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Up Arrow 17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796028" y="165631"/>
            <a:ext cx="45384" cy="43919"/>
            <a:chOff x="167640" y="361950"/>
            <a:chExt cx="1295400" cy="1253613"/>
          </a:xfrm>
        </p:grpSpPr>
        <p:sp>
          <p:nvSpPr>
            <p:cNvPr id="184" name="Oval 18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Up Arrow 18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983222" y="165631"/>
            <a:ext cx="45384" cy="43919"/>
            <a:chOff x="167640" y="361950"/>
            <a:chExt cx="1295400" cy="1253613"/>
          </a:xfrm>
        </p:grpSpPr>
        <p:sp>
          <p:nvSpPr>
            <p:cNvPr id="187" name="Oval 18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Up Arrow 18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045620" y="165631"/>
            <a:ext cx="45384" cy="43919"/>
            <a:chOff x="167640" y="361950"/>
            <a:chExt cx="1295400" cy="1253613"/>
          </a:xfrm>
        </p:grpSpPr>
        <p:sp>
          <p:nvSpPr>
            <p:cNvPr id="190" name="Oval 18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Up Arrow 19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108016" y="165631"/>
            <a:ext cx="45384" cy="43919"/>
            <a:chOff x="167640" y="361950"/>
            <a:chExt cx="1295400" cy="1253613"/>
          </a:xfrm>
        </p:grpSpPr>
        <p:sp>
          <p:nvSpPr>
            <p:cNvPr id="193" name="Oval 19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Up Arrow 19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733630" y="165631"/>
            <a:ext cx="45384" cy="43919"/>
            <a:chOff x="167640" y="361950"/>
            <a:chExt cx="1295400" cy="1253613"/>
          </a:xfrm>
        </p:grpSpPr>
        <p:sp>
          <p:nvSpPr>
            <p:cNvPr id="196" name="Oval 19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Up Arrow 19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858426" y="165631"/>
            <a:ext cx="45384" cy="43919"/>
            <a:chOff x="167640" y="361950"/>
            <a:chExt cx="1295400" cy="1253613"/>
          </a:xfrm>
        </p:grpSpPr>
        <p:sp>
          <p:nvSpPr>
            <p:cNvPr id="199" name="Oval 19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Up Arrow 19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920824" y="165631"/>
            <a:ext cx="45384" cy="43919"/>
            <a:chOff x="167640" y="361950"/>
            <a:chExt cx="1295400" cy="1253613"/>
          </a:xfrm>
        </p:grpSpPr>
        <p:sp>
          <p:nvSpPr>
            <p:cNvPr id="202" name="Oval 20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Up Arrow 20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71232" y="851431"/>
            <a:ext cx="45384" cy="43919"/>
            <a:chOff x="167640" y="361950"/>
            <a:chExt cx="1295400" cy="1253613"/>
          </a:xfrm>
        </p:grpSpPr>
        <p:sp>
          <p:nvSpPr>
            <p:cNvPr id="205" name="Oval 20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Up Arrow 20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96028" y="851431"/>
            <a:ext cx="45384" cy="43919"/>
            <a:chOff x="167640" y="361950"/>
            <a:chExt cx="1295400" cy="1253613"/>
          </a:xfrm>
        </p:grpSpPr>
        <p:sp>
          <p:nvSpPr>
            <p:cNvPr id="208" name="Oval 20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Up Arrow 20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983222" y="851431"/>
            <a:ext cx="45384" cy="43919"/>
            <a:chOff x="167640" y="361950"/>
            <a:chExt cx="1295400" cy="1253613"/>
          </a:xfrm>
        </p:grpSpPr>
        <p:sp>
          <p:nvSpPr>
            <p:cNvPr id="211" name="Oval 21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Up Arrow 21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45620" y="851431"/>
            <a:ext cx="45384" cy="43919"/>
            <a:chOff x="167640" y="361950"/>
            <a:chExt cx="1295400" cy="1253613"/>
          </a:xfrm>
        </p:grpSpPr>
        <p:sp>
          <p:nvSpPr>
            <p:cNvPr id="214" name="Oval 21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Up Arrow 21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108016" y="851431"/>
            <a:ext cx="45384" cy="43919"/>
            <a:chOff x="167640" y="361950"/>
            <a:chExt cx="1295400" cy="1253613"/>
          </a:xfrm>
        </p:grpSpPr>
        <p:sp>
          <p:nvSpPr>
            <p:cNvPr id="217" name="Oval 21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Up Arrow 21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733630" y="851431"/>
            <a:ext cx="45384" cy="43919"/>
            <a:chOff x="167640" y="361950"/>
            <a:chExt cx="1295400" cy="1253613"/>
          </a:xfrm>
        </p:grpSpPr>
        <p:sp>
          <p:nvSpPr>
            <p:cNvPr id="220" name="Oval 21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Up Arrow 22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858426" y="851431"/>
            <a:ext cx="45384" cy="43919"/>
            <a:chOff x="167640" y="361950"/>
            <a:chExt cx="1295400" cy="1253613"/>
          </a:xfrm>
        </p:grpSpPr>
        <p:sp>
          <p:nvSpPr>
            <p:cNvPr id="223" name="Oval 22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Up Arrow 22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920824" y="851431"/>
            <a:ext cx="45384" cy="43919"/>
            <a:chOff x="167640" y="361950"/>
            <a:chExt cx="1295400" cy="1253613"/>
          </a:xfrm>
        </p:grpSpPr>
        <p:sp>
          <p:nvSpPr>
            <p:cNvPr id="226" name="Oval 22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Up Arrow 22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85800" y="1428750"/>
            <a:ext cx="45384" cy="43919"/>
            <a:chOff x="167640" y="361950"/>
            <a:chExt cx="1295400" cy="1253613"/>
          </a:xfrm>
        </p:grpSpPr>
        <p:sp>
          <p:nvSpPr>
            <p:cNvPr id="229" name="Oval 22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Up Arrow 22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810596" y="1428750"/>
            <a:ext cx="45384" cy="43919"/>
            <a:chOff x="167640" y="361950"/>
            <a:chExt cx="1295400" cy="1253613"/>
          </a:xfrm>
        </p:grpSpPr>
        <p:sp>
          <p:nvSpPr>
            <p:cNvPr id="232" name="Oval 23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Up Arrow 23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7790" y="1428750"/>
            <a:ext cx="45384" cy="43919"/>
            <a:chOff x="167640" y="361950"/>
            <a:chExt cx="1295400" cy="1253613"/>
          </a:xfrm>
        </p:grpSpPr>
        <p:sp>
          <p:nvSpPr>
            <p:cNvPr id="235" name="Oval 23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Up Arrow 23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060188" y="1428750"/>
            <a:ext cx="45384" cy="43919"/>
            <a:chOff x="167640" y="361950"/>
            <a:chExt cx="1295400" cy="1253613"/>
          </a:xfrm>
        </p:grpSpPr>
        <p:sp>
          <p:nvSpPr>
            <p:cNvPr id="238" name="Oval 23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Up Arrow 23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122584" y="1428750"/>
            <a:ext cx="45384" cy="43919"/>
            <a:chOff x="167640" y="361950"/>
            <a:chExt cx="1295400" cy="1253613"/>
          </a:xfrm>
        </p:grpSpPr>
        <p:sp>
          <p:nvSpPr>
            <p:cNvPr id="241" name="Oval 24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Up Arrow 24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748198" y="1428750"/>
            <a:ext cx="45384" cy="43919"/>
            <a:chOff x="167640" y="361950"/>
            <a:chExt cx="1295400" cy="1253613"/>
          </a:xfrm>
        </p:grpSpPr>
        <p:sp>
          <p:nvSpPr>
            <p:cNvPr id="244" name="Oval 24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Up Arrow 24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872994" y="1428750"/>
            <a:ext cx="45384" cy="43919"/>
            <a:chOff x="167640" y="361950"/>
            <a:chExt cx="1295400" cy="1253613"/>
          </a:xfrm>
        </p:grpSpPr>
        <p:sp>
          <p:nvSpPr>
            <p:cNvPr id="247" name="Oval 24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Up Arrow 24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935392" y="1428750"/>
            <a:ext cx="45384" cy="43919"/>
            <a:chOff x="167640" y="361950"/>
            <a:chExt cx="1295400" cy="1253613"/>
          </a:xfrm>
        </p:grpSpPr>
        <p:sp>
          <p:nvSpPr>
            <p:cNvPr id="250" name="Oval 24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Up Arrow 25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85800" y="2114550"/>
            <a:ext cx="45384" cy="43919"/>
            <a:chOff x="167640" y="361950"/>
            <a:chExt cx="1295400" cy="1253613"/>
          </a:xfrm>
        </p:grpSpPr>
        <p:sp>
          <p:nvSpPr>
            <p:cNvPr id="253" name="Oval 25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Up Arrow 25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810596" y="2114550"/>
            <a:ext cx="45384" cy="43919"/>
            <a:chOff x="167640" y="361950"/>
            <a:chExt cx="1295400" cy="1253613"/>
          </a:xfrm>
        </p:grpSpPr>
        <p:sp>
          <p:nvSpPr>
            <p:cNvPr id="256" name="Oval 25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Up Arrow 25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997790" y="2114550"/>
            <a:ext cx="45384" cy="43919"/>
            <a:chOff x="167640" y="361950"/>
            <a:chExt cx="1295400" cy="1253613"/>
          </a:xfrm>
        </p:grpSpPr>
        <p:sp>
          <p:nvSpPr>
            <p:cNvPr id="259" name="Oval 25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Up Arrow 25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7060188" y="2114550"/>
            <a:ext cx="45384" cy="43919"/>
            <a:chOff x="167640" y="361950"/>
            <a:chExt cx="1295400" cy="1253613"/>
          </a:xfrm>
        </p:grpSpPr>
        <p:sp>
          <p:nvSpPr>
            <p:cNvPr id="262" name="Oval 26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Up Arrow 26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8122584" y="2114550"/>
            <a:ext cx="45384" cy="43919"/>
            <a:chOff x="167640" y="361950"/>
            <a:chExt cx="1295400" cy="1253613"/>
          </a:xfrm>
        </p:grpSpPr>
        <p:sp>
          <p:nvSpPr>
            <p:cNvPr id="265" name="Oval 26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Up Arrow 26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748198" y="2114550"/>
            <a:ext cx="45384" cy="43919"/>
            <a:chOff x="167640" y="361950"/>
            <a:chExt cx="1295400" cy="1253613"/>
          </a:xfrm>
        </p:grpSpPr>
        <p:sp>
          <p:nvSpPr>
            <p:cNvPr id="268" name="Oval 26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Up Arrow 26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72994" y="2114550"/>
            <a:ext cx="45384" cy="43919"/>
            <a:chOff x="167640" y="361950"/>
            <a:chExt cx="1295400" cy="1253613"/>
          </a:xfrm>
        </p:grpSpPr>
        <p:sp>
          <p:nvSpPr>
            <p:cNvPr id="271" name="Oval 27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Up Arrow 27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935392" y="2114550"/>
            <a:ext cx="45384" cy="43919"/>
            <a:chOff x="167640" y="361950"/>
            <a:chExt cx="1295400" cy="1253613"/>
          </a:xfrm>
        </p:grpSpPr>
        <p:sp>
          <p:nvSpPr>
            <p:cNvPr id="274" name="Oval 27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Up Arrow 27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85800" y="2724150"/>
            <a:ext cx="45384" cy="43919"/>
            <a:chOff x="167640" y="361950"/>
            <a:chExt cx="1295400" cy="1253613"/>
          </a:xfrm>
        </p:grpSpPr>
        <p:sp>
          <p:nvSpPr>
            <p:cNvPr id="277" name="Oval 27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Up Arrow 27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2810596" y="2724150"/>
            <a:ext cx="45384" cy="43919"/>
            <a:chOff x="167640" y="361950"/>
            <a:chExt cx="1295400" cy="1253613"/>
          </a:xfrm>
        </p:grpSpPr>
        <p:sp>
          <p:nvSpPr>
            <p:cNvPr id="280" name="Oval 27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Up Arrow 28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997790" y="2724150"/>
            <a:ext cx="45384" cy="43919"/>
            <a:chOff x="167640" y="361950"/>
            <a:chExt cx="1295400" cy="1253613"/>
          </a:xfrm>
        </p:grpSpPr>
        <p:sp>
          <p:nvSpPr>
            <p:cNvPr id="283" name="Oval 28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Up Arrow 28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060188" y="2724150"/>
            <a:ext cx="45384" cy="43919"/>
            <a:chOff x="167640" y="361950"/>
            <a:chExt cx="1295400" cy="1253613"/>
          </a:xfrm>
        </p:grpSpPr>
        <p:sp>
          <p:nvSpPr>
            <p:cNvPr id="286" name="Oval 28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Up Arrow 28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8122584" y="2724150"/>
            <a:ext cx="45384" cy="43919"/>
            <a:chOff x="167640" y="361950"/>
            <a:chExt cx="1295400" cy="1253613"/>
          </a:xfrm>
        </p:grpSpPr>
        <p:sp>
          <p:nvSpPr>
            <p:cNvPr id="289" name="Oval 28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Up Arrow 28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748198" y="2724150"/>
            <a:ext cx="45384" cy="43919"/>
            <a:chOff x="167640" y="361950"/>
            <a:chExt cx="1295400" cy="1253613"/>
          </a:xfrm>
        </p:grpSpPr>
        <p:sp>
          <p:nvSpPr>
            <p:cNvPr id="292" name="Oval 29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Up Arrow 29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72994" y="2724150"/>
            <a:ext cx="45384" cy="43919"/>
            <a:chOff x="167640" y="361950"/>
            <a:chExt cx="1295400" cy="1253613"/>
          </a:xfrm>
        </p:grpSpPr>
        <p:sp>
          <p:nvSpPr>
            <p:cNvPr id="295" name="Oval 29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Up Arrow 29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935392" y="2724150"/>
            <a:ext cx="45384" cy="43919"/>
            <a:chOff x="167640" y="361950"/>
            <a:chExt cx="1295400" cy="1253613"/>
          </a:xfrm>
        </p:grpSpPr>
        <p:sp>
          <p:nvSpPr>
            <p:cNvPr id="298" name="Oval 29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Up Arrow 29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85800" y="3409950"/>
            <a:ext cx="45384" cy="43919"/>
            <a:chOff x="167640" y="361950"/>
            <a:chExt cx="1295400" cy="1253613"/>
          </a:xfrm>
        </p:grpSpPr>
        <p:sp>
          <p:nvSpPr>
            <p:cNvPr id="301" name="Oval 30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Up Arrow 30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2810596" y="3409950"/>
            <a:ext cx="45384" cy="43919"/>
            <a:chOff x="167640" y="361950"/>
            <a:chExt cx="1295400" cy="1253613"/>
          </a:xfrm>
        </p:grpSpPr>
        <p:sp>
          <p:nvSpPr>
            <p:cNvPr id="304" name="Oval 30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Up Arrow 30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5997790" y="3409950"/>
            <a:ext cx="45384" cy="43919"/>
            <a:chOff x="167640" y="361950"/>
            <a:chExt cx="1295400" cy="1253613"/>
          </a:xfrm>
        </p:grpSpPr>
        <p:sp>
          <p:nvSpPr>
            <p:cNvPr id="307" name="Oval 30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Up Arrow 30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7060188" y="3409950"/>
            <a:ext cx="45384" cy="43919"/>
            <a:chOff x="167640" y="361950"/>
            <a:chExt cx="1295400" cy="1253613"/>
          </a:xfrm>
        </p:grpSpPr>
        <p:sp>
          <p:nvSpPr>
            <p:cNvPr id="310" name="Oval 30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Up Arrow 31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1748198" y="3409950"/>
            <a:ext cx="45384" cy="43919"/>
            <a:chOff x="167640" y="361950"/>
            <a:chExt cx="1295400" cy="1253613"/>
          </a:xfrm>
        </p:grpSpPr>
        <p:sp>
          <p:nvSpPr>
            <p:cNvPr id="316" name="Oval 31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Up Arrow 31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3872994" y="3409950"/>
            <a:ext cx="45384" cy="43919"/>
            <a:chOff x="167640" y="361950"/>
            <a:chExt cx="1295400" cy="1253613"/>
          </a:xfrm>
        </p:grpSpPr>
        <p:sp>
          <p:nvSpPr>
            <p:cNvPr id="319" name="Oval 31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Up Arrow 3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935392" y="3409950"/>
            <a:ext cx="45384" cy="43919"/>
            <a:chOff x="167640" y="361950"/>
            <a:chExt cx="1295400" cy="1253613"/>
          </a:xfrm>
        </p:grpSpPr>
        <p:sp>
          <p:nvSpPr>
            <p:cNvPr id="322" name="Oval 32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Up Arrow 32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85800" y="4019550"/>
            <a:ext cx="45384" cy="43919"/>
            <a:chOff x="167640" y="361950"/>
            <a:chExt cx="1295400" cy="1253613"/>
          </a:xfrm>
        </p:grpSpPr>
        <p:sp>
          <p:nvSpPr>
            <p:cNvPr id="325" name="Oval 32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Up Arrow 32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2810596" y="4019550"/>
            <a:ext cx="45384" cy="43919"/>
            <a:chOff x="167640" y="361950"/>
            <a:chExt cx="1295400" cy="1253613"/>
          </a:xfrm>
        </p:grpSpPr>
        <p:sp>
          <p:nvSpPr>
            <p:cNvPr id="328" name="Oval 32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Up Arrow 32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997790" y="4019550"/>
            <a:ext cx="45384" cy="43919"/>
            <a:chOff x="167640" y="361950"/>
            <a:chExt cx="1295400" cy="1253613"/>
          </a:xfrm>
        </p:grpSpPr>
        <p:sp>
          <p:nvSpPr>
            <p:cNvPr id="331" name="Oval 33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Up Arrow 33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060188" y="4019550"/>
            <a:ext cx="45384" cy="43919"/>
            <a:chOff x="167640" y="361950"/>
            <a:chExt cx="1295400" cy="1253613"/>
          </a:xfrm>
        </p:grpSpPr>
        <p:sp>
          <p:nvSpPr>
            <p:cNvPr id="334" name="Oval 33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Up Arrow 33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8122584" y="4019550"/>
            <a:ext cx="45384" cy="43919"/>
            <a:chOff x="167640" y="361950"/>
            <a:chExt cx="1295400" cy="1253613"/>
          </a:xfrm>
        </p:grpSpPr>
        <p:sp>
          <p:nvSpPr>
            <p:cNvPr id="337" name="Oval 3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Up Arrow 3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1748198" y="4019550"/>
            <a:ext cx="45384" cy="43919"/>
            <a:chOff x="167640" y="361950"/>
            <a:chExt cx="1295400" cy="1253613"/>
          </a:xfrm>
        </p:grpSpPr>
        <p:sp>
          <p:nvSpPr>
            <p:cNvPr id="340" name="Oval 33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Up Arrow 34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872994" y="4019550"/>
            <a:ext cx="45384" cy="43919"/>
            <a:chOff x="167640" y="361950"/>
            <a:chExt cx="1295400" cy="1253613"/>
          </a:xfrm>
        </p:grpSpPr>
        <p:sp>
          <p:nvSpPr>
            <p:cNvPr id="343" name="Oval 34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Up Arrow 34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4935392" y="4019550"/>
            <a:ext cx="45384" cy="43919"/>
            <a:chOff x="167640" y="361950"/>
            <a:chExt cx="1295400" cy="1253613"/>
          </a:xfrm>
        </p:grpSpPr>
        <p:sp>
          <p:nvSpPr>
            <p:cNvPr id="346" name="Oval 34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Up Arrow 34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685800" y="4629150"/>
            <a:ext cx="45384" cy="43919"/>
            <a:chOff x="167640" y="361950"/>
            <a:chExt cx="1295400" cy="1253613"/>
          </a:xfrm>
        </p:grpSpPr>
        <p:sp>
          <p:nvSpPr>
            <p:cNvPr id="349" name="Oval 34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810596" y="4629150"/>
            <a:ext cx="45384" cy="43919"/>
            <a:chOff x="167640" y="361950"/>
            <a:chExt cx="1295400" cy="1253613"/>
          </a:xfrm>
        </p:grpSpPr>
        <p:sp>
          <p:nvSpPr>
            <p:cNvPr id="352" name="Oval 35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060188" y="4629150"/>
            <a:ext cx="45384" cy="43919"/>
            <a:chOff x="167640" y="361950"/>
            <a:chExt cx="1295400" cy="1253613"/>
          </a:xfrm>
        </p:grpSpPr>
        <p:sp>
          <p:nvSpPr>
            <p:cNvPr id="358" name="Oval 35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Up Arrow 35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8122584" y="4629150"/>
            <a:ext cx="45384" cy="43919"/>
            <a:chOff x="167640" y="361950"/>
            <a:chExt cx="1295400" cy="1253613"/>
          </a:xfrm>
        </p:grpSpPr>
        <p:sp>
          <p:nvSpPr>
            <p:cNvPr id="361" name="Oval 36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Up Arrow 36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748198" y="4629150"/>
            <a:ext cx="45384" cy="43919"/>
            <a:chOff x="167640" y="361950"/>
            <a:chExt cx="1295400" cy="1253613"/>
          </a:xfrm>
        </p:grpSpPr>
        <p:sp>
          <p:nvSpPr>
            <p:cNvPr id="364" name="Oval 36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Up Arrow 36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3872994" y="4629150"/>
            <a:ext cx="45384" cy="43919"/>
            <a:chOff x="167640" y="361950"/>
            <a:chExt cx="1295400" cy="1253613"/>
          </a:xfrm>
        </p:grpSpPr>
        <p:sp>
          <p:nvSpPr>
            <p:cNvPr id="367" name="Oval 36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Up Arrow 36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4935392" y="4629150"/>
            <a:ext cx="45384" cy="43919"/>
            <a:chOff x="167640" y="361950"/>
            <a:chExt cx="1295400" cy="1253613"/>
          </a:xfrm>
        </p:grpSpPr>
        <p:sp>
          <p:nvSpPr>
            <p:cNvPr id="370" name="Oval 36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Up Arrow 37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04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232" y="165631"/>
            <a:ext cx="45384" cy="43919"/>
            <a:chOff x="167640" y="361950"/>
            <a:chExt cx="1295400" cy="1253613"/>
          </a:xfrm>
        </p:grpSpPr>
        <p:sp>
          <p:nvSpPr>
            <p:cNvPr id="3" name="Oval 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22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290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58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62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111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715000" y="4476750"/>
            <a:ext cx="429260" cy="415413"/>
            <a:chOff x="167640" y="361950"/>
            <a:chExt cx="1295400" cy="1253613"/>
          </a:xfrm>
        </p:grpSpPr>
        <p:sp>
          <p:nvSpPr>
            <p:cNvPr id="37" name="Oval 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286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2954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001001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22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001010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4290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001011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58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001100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5626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001101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6294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962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010000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2954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010001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3622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010010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4290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4958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5626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6294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010110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6962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010111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286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2954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011001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3622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011010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4290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011011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4958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011100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5626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011101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6294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011110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6962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011111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2286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2954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11001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622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11010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4290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11011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4958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11100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5626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11101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6294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11110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6962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2286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2954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3622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4290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4958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100100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100101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294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100110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962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00111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286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101000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2954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101001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3622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101010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290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101011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4958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101100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5626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101101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294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101110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6962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101111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286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2954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110001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3622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110010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90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110011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44958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110100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55626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110101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66294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110110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962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100111</a:t>
            </a:r>
            <a:endParaRPr lang="en-US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7924800" y="3181350"/>
            <a:ext cx="429260" cy="415413"/>
            <a:chOff x="167640" y="361950"/>
            <a:chExt cx="1295400" cy="1253613"/>
          </a:xfrm>
        </p:grpSpPr>
        <p:sp>
          <p:nvSpPr>
            <p:cNvPr id="178" name="Oval 17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Up Arrow 17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796028" y="165631"/>
            <a:ext cx="45384" cy="43919"/>
            <a:chOff x="167640" y="361950"/>
            <a:chExt cx="1295400" cy="1253613"/>
          </a:xfrm>
        </p:grpSpPr>
        <p:sp>
          <p:nvSpPr>
            <p:cNvPr id="184" name="Oval 18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Up Arrow 18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983222" y="165631"/>
            <a:ext cx="45384" cy="43919"/>
            <a:chOff x="167640" y="361950"/>
            <a:chExt cx="1295400" cy="1253613"/>
          </a:xfrm>
        </p:grpSpPr>
        <p:sp>
          <p:nvSpPr>
            <p:cNvPr id="187" name="Oval 18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Up Arrow 18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045620" y="165631"/>
            <a:ext cx="45384" cy="43919"/>
            <a:chOff x="167640" y="361950"/>
            <a:chExt cx="1295400" cy="1253613"/>
          </a:xfrm>
        </p:grpSpPr>
        <p:sp>
          <p:nvSpPr>
            <p:cNvPr id="190" name="Oval 18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Up Arrow 19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108016" y="165631"/>
            <a:ext cx="45384" cy="43919"/>
            <a:chOff x="167640" y="361950"/>
            <a:chExt cx="1295400" cy="1253613"/>
          </a:xfrm>
        </p:grpSpPr>
        <p:sp>
          <p:nvSpPr>
            <p:cNvPr id="193" name="Oval 19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Up Arrow 19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733630" y="165631"/>
            <a:ext cx="45384" cy="43919"/>
            <a:chOff x="167640" y="361950"/>
            <a:chExt cx="1295400" cy="1253613"/>
          </a:xfrm>
        </p:grpSpPr>
        <p:sp>
          <p:nvSpPr>
            <p:cNvPr id="196" name="Oval 19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Up Arrow 19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858426" y="165631"/>
            <a:ext cx="45384" cy="43919"/>
            <a:chOff x="167640" y="361950"/>
            <a:chExt cx="1295400" cy="1253613"/>
          </a:xfrm>
        </p:grpSpPr>
        <p:sp>
          <p:nvSpPr>
            <p:cNvPr id="199" name="Oval 19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Up Arrow 19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920824" y="165631"/>
            <a:ext cx="45384" cy="43919"/>
            <a:chOff x="167640" y="361950"/>
            <a:chExt cx="1295400" cy="1253613"/>
          </a:xfrm>
        </p:grpSpPr>
        <p:sp>
          <p:nvSpPr>
            <p:cNvPr id="202" name="Oval 20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Up Arrow 20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71232" y="851431"/>
            <a:ext cx="45384" cy="43919"/>
            <a:chOff x="167640" y="361950"/>
            <a:chExt cx="1295400" cy="1253613"/>
          </a:xfrm>
        </p:grpSpPr>
        <p:sp>
          <p:nvSpPr>
            <p:cNvPr id="205" name="Oval 20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Up Arrow 20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96028" y="851431"/>
            <a:ext cx="45384" cy="43919"/>
            <a:chOff x="167640" y="361950"/>
            <a:chExt cx="1295400" cy="1253613"/>
          </a:xfrm>
        </p:grpSpPr>
        <p:sp>
          <p:nvSpPr>
            <p:cNvPr id="208" name="Oval 20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Up Arrow 20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983222" y="851431"/>
            <a:ext cx="45384" cy="43919"/>
            <a:chOff x="167640" y="361950"/>
            <a:chExt cx="1295400" cy="1253613"/>
          </a:xfrm>
        </p:grpSpPr>
        <p:sp>
          <p:nvSpPr>
            <p:cNvPr id="211" name="Oval 21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Up Arrow 21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45620" y="851431"/>
            <a:ext cx="45384" cy="43919"/>
            <a:chOff x="167640" y="361950"/>
            <a:chExt cx="1295400" cy="1253613"/>
          </a:xfrm>
        </p:grpSpPr>
        <p:sp>
          <p:nvSpPr>
            <p:cNvPr id="214" name="Oval 21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Up Arrow 21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108016" y="851431"/>
            <a:ext cx="45384" cy="43919"/>
            <a:chOff x="167640" y="361950"/>
            <a:chExt cx="1295400" cy="1253613"/>
          </a:xfrm>
        </p:grpSpPr>
        <p:sp>
          <p:nvSpPr>
            <p:cNvPr id="217" name="Oval 21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Up Arrow 21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733630" y="851431"/>
            <a:ext cx="45384" cy="43919"/>
            <a:chOff x="167640" y="361950"/>
            <a:chExt cx="1295400" cy="1253613"/>
          </a:xfrm>
        </p:grpSpPr>
        <p:sp>
          <p:nvSpPr>
            <p:cNvPr id="220" name="Oval 21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Up Arrow 22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858426" y="851431"/>
            <a:ext cx="45384" cy="43919"/>
            <a:chOff x="167640" y="361950"/>
            <a:chExt cx="1295400" cy="1253613"/>
          </a:xfrm>
        </p:grpSpPr>
        <p:sp>
          <p:nvSpPr>
            <p:cNvPr id="223" name="Oval 22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Up Arrow 22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920824" y="851431"/>
            <a:ext cx="45384" cy="43919"/>
            <a:chOff x="167640" y="361950"/>
            <a:chExt cx="1295400" cy="1253613"/>
          </a:xfrm>
        </p:grpSpPr>
        <p:sp>
          <p:nvSpPr>
            <p:cNvPr id="226" name="Oval 22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Up Arrow 22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85800" y="1428750"/>
            <a:ext cx="45384" cy="43919"/>
            <a:chOff x="167640" y="361950"/>
            <a:chExt cx="1295400" cy="1253613"/>
          </a:xfrm>
        </p:grpSpPr>
        <p:sp>
          <p:nvSpPr>
            <p:cNvPr id="229" name="Oval 22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Up Arrow 22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810596" y="1428750"/>
            <a:ext cx="45384" cy="43919"/>
            <a:chOff x="167640" y="361950"/>
            <a:chExt cx="1295400" cy="1253613"/>
          </a:xfrm>
        </p:grpSpPr>
        <p:sp>
          <p:nvSpPr>
            <p:cNvPr id="232" name="Oval 23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Up Arrow 23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7790" y="1428750"/>
            <a:ext cx="45384" cy="43919"/>
            <a:chOff x="167640" y="361950"/>
            <a:chExt cx="1295400" cy="1253613"/>
          </a:xfrm>
        </p:grpSpPr>
        <p:sp>
          <p:nvSpPr>
            <p:cNvPr id="235" name="Oval 23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Up Arrow 23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060188" y="1428750"/>
            <a:ext cx="45384" cy="43919"/>
            <a:chOff x="167640" y="361950"/>
            <a:chExt cx="1295400" cy="1253613"/>
          </a:xfrm>
        </p:grpSpPr>
        <p:sp>
          <p:nvSpPr>
            <p:cNvPr id="238" name="Oval 23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Up Arrow 23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122584" y="1428750"/>
            <a:ext cx="45384" cy="43919"/>
            <a:chOff x="167640" y="361950"/>
            <a:chExt cx="1295400" cy="1253613"/>
          </a:xfrm>
        </p:grpSpPr>
        <p:sp>
          <p:nvSpPr>
            <p:cNvPr id="241" name="Oval 24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Up Arrow 24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748198" y="1428750"/>
            <a:ext cx="45384" cy="43919"/>
            <a:chOff x="167640" y="361950"/>
            <a:chExt cx="1295400" cy="1253613"/>
          </a:xfrm>
        </p:grpSpPr>
        <p:sp>
          <p:nvSpPr>
            <p:cNvPr id="244" name="Oval 24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Up Arrow 24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872994" y="1428750"/>
            <a:ext cx="45384" cy="43919"/>
            <a:chOff x="167640" y="361950"/>
            <a:chExt cx="1295400" cy="1253613"/>
          </a:xfrm>
        </p:grpSpPr>
        <p:sp>
          <p:nvSpPr>
            <p:cNvPr id="247" name="Oval 24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Up Arrow 24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935392" y="1428750"/>
            <a:ext cx="45384" cy="43919"/>
            <a:chOff x="167640" y="361950"/>
            <a:chExt cx="1295400" cy="1253613"/>
          </a:xfrm>
        </p:grpSpPr>
        <p:sp>
          <p:nvSpPr>
            <p:cNvPr id="250" name="Oval 24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Up Arrow 25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85800" y="2114550"/>
            <a:ext cx="45384" cy="43919"/>
            <a:chOff x="167640" y="361950"/>
            <a:chExt cx="1295400" cy="1253613"/>
          </a:xfrm>
        </p:grpSpPr>
        <p:sp>
          <p:nvSpPr>
            <p:cNvPr id="253" name="Oval 25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Up Arrow 25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810596" y="2114550"/>
            <a:ext cx="45384" cy="43919"/>
            <a:chOff x="167640" y="361950"/>
            <a:chExt cx="1295400" cy="1253613"/>
          </a:xfrm>
        </p:grpSpPr>
        <p:sp>
          <p:nvSpPr>
            <p:cNvPr id="256" name="Oval 25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Up Arrow 25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997790" y="2114550"/>
            <a:ext cx="45384" cy="43919"/>
            <a:chOff x="167640" y="361950"/>
            <a:chExt cx="1295400" cy="1253613"/>
          </a:xfrm>
        </p:grpSpPr>
        <p:sp>
          <p:nvSpPr>
            <p:cNvPr id="259" name="Oval 25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Up Arrow 25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7060188" y="2114550"/>
            <a:ext cx="45384" cy="43919"/>
            <a:chOff x="167640" y="361950"/>
            <a:chExt cx="1295400" cy="1253613"/>
          </a:xfrm>
        </p:grpSpPr>
        <p:sp>
          <p:nvSpPr>
            <p:cNvPr id="262" name="Oval 26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Up Arrow 26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8122584" y="2114550"/>
            <a:ext cx="45384" cy="43919"/>
            <a:chOff x="167640" y="361950"/>
            <a:chExt cx="1295400" cy="1253613"/>
          </a:xfrm>
        </p:grpSpPr>
        <p:sp>
          <p:nvSpPr>
            <p:cNvPr id="265" name="Oval 26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Up Arrow 26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748198" y="2114550"/>
            <a:ext cx="45384" cy="43919"/>
            <a:chOff x="167640" y="361950"/>
            <a:chExt cx="1295400" cy="1253613"/>
          </a:xfrm>
        </p:grpSpPr>
        <p:sp>
          <p:nvSpPr>
            <p:cNvPr id="268" name="Oval 26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Up Arrow 26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72994" y="2114550"/>
            <a:ext cx="45384" cy="43919"/>
            <a:chOff x="167640" y="361950"/>
            <a:chExt cx="1295400" cy="1253613"/>
          </a:xfrm>
        </p:grpSpPr>
        <p:sp>
          <p:nvSpPr>
            <p:cNvPr id="271" name="Oval 27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Up Arrow 27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935392" y="2114550"/>
            <a:ext cx="45384" cy="43919"/>
            <a:chOff x="167640" y="361950"/>
            <a:chExt cx="1295400" cy="1253613"/>
          </a:xfrm>
        </p:grpSpPr>
        <p:sp>
          <p:nvSpPr>
            <p:cNvPr id="274" name="Oval 27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Up Arrow 27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85800" y="2724150"/>
            <a:ext cx="45384" cy="43919"/>
            <a:chOff x="167640" y="361950"/>
            <a:chExt cx="1295400" cy="1253613"/>
          </a:xfrm>
        </p:grpSpPr>
        <p:sp>
          <p:nvSpPr>
            <p:cNvPr id="277" name="Oval 27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Up Arrow 27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2810596" y="2724150"/>
            <a:ext cx="45384" cy="43919"/>
            <a:chOff x="167640" y="361950"/>
            <a:chExt cx="1295400" cy="1253613"/>
          </a:xfrm>
        </p:grpSpPr>
        <p:sp>
          <p:nvSpPr>
            <p:cNvPr id="280" name="Oval 27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Up Arrow 28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997790" y="2724150"/>
            <a:ext cx="45384" cy="43919"/>
            <a:chOff x="167640" y="361950"/>
            <a:chExt cx="1295400" cy="1253613"/>
          </a:xfrm>
        </p:grpSpPr>
        <p:sp>
          <p:nvSpPr>
            <p:cNvPr id="283" name="Oval 28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Up Arrow 28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060188" y="2724150"/>
            <a:ext cx="45384" cy="43919"/>
            <a:chOff x="167640" y="361950"/>
            <a:chExt cx="1295400" cy="1253613"/>
          </a:xfrm>
        </p:grpSpPr>
        <p:sp>
          <p:nvSpPr>
            <p:cNvPr id="286" name="Oval 28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Up Arrow 28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8122584" y="2724150"/>
            <a:ext cx="45384" cy="43919"/>
            <a:chOff x="167640" y="361950"/>
            <a:chExt cx="1295400" cy="1253613"/>
          </a:xfrm>
        </p:grpSpPr>
        <p:sp>
          <p:nvSpPr>
            <p:cNvPr id="289" name="Oval 28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Up Arrow 28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748198" y="2724150"/>
            <a:ext cx="45384" cy="43919"/>
            <a:chOff x="167640" y="361950"/>
            <a:chExt cx="1295400" cy="1253613"/>
          </a:xfrm>
        </p:grpSpPr>
        <p:sp>
          <p:nvSpPr>
            <p:cNvPr id="292" name="Oval 29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Up Arrow 29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72994" y="2724150"/>
            <a:ext cx="45384" cy="43919"/>
            <a:chOff x="167640" y="361950"/>
            <a:chExt cx="1295400" cy="1253613"/>
          </a:xfrm>
        </p:grpSpPr>
        <p:sp>
          <p:nvSpPr>
            <p:cNvPr id="295" name="Oval 29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Up Arrow 29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935392" y="2724150"/>
            <a:ext cx="45384" cy="43919"/>
            <a:chOff x="167640" y="361950"/>
            <a:chExt cx="1295400" cy="1253613"/>
          </a:xfrm>
        </p:grpSpPr>
        <p:sp>
          <p:nvSpPr>
            <p:cNvPr id="298" name="Oval 29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Up Arrow 29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85800" y="3409950"/>
            <a:ext cx="45384" cy="43919"/>
            <a:chOff x="167640" y="361950"/>
            <a:chExt cx="1295400" cy="1253613"/>
          </a:xfrm>
        </p:grpSpPr>
        <p:sp>
          <p:nvSpPr>
            <p:cNvPr id="301" name="Oval 30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Up Arrow 30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2810596" y="3409950"/>
            <a:ext cx="45384" cy="43919"/>
            <a:chOff x="167640" y="361950"/>
            <a:chExt cx="1295400" cy="1253613"/>
          </a:xfrm>
        </p:grpSpPr>
        <p:sp>
          <p:nvSpPr>
            <p:cNvPr id="304" name="Oval 30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Up Arrow 30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5997790" y="3409950"/>
            <a:ext cx="45384" cy="43919"/>
            <a:chOff x="167640" y="361950"/>
            <a:chExt cx="1295400" cy="1253613"/>
          </a:xfrm>
        </p:grpSpPr>
        <p:sp>
          <p:nvSpPr>
            <p:cNvPr id="307" name="Oval 30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Up Arrow 30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7060188" y="3409950"/>
            <a:ext cx="45384" cy="43919"/>
            <a:chOff x="167640" y="361950"/>
            <a:chExt cx="1295400" cy="1253613"/>
          </a:xfrm>
        </p:grpSpPr>
        <p:sp>
          <p:nvSpPr>
            <p:cNvPr id="310" name="Oval 30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Up Arrow 31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1748198" y="3409950"/>
            <a:ext cx="45384" cy="43919"/>
            <a:chOff x="167640" y="361950"/>
            <a:chExt cx="1295400" cy="1253613"/>
          </a:xfrm>
        </p:grpSpPr>
        <p:sp>
          <p:nvSpPr>
            <p:cNvPr id="316" name="Oval 31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Up Arrow 31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3872994" y="3409950"/>
            <a:ext cx="45384" cy="43919"/>
            <a:chOff x="167640" y="361950"/>
            <a:chExt cx="1295400" cy="1253613"/>
          </a:xfrm>
        </p:grpSpPr>
        <p:sp>
          <p:nvSpPr>
            <p:cNvPr id="319" name="Oval 31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Up Arrow 3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935392" y="3409950"/>
            <a:ext cx="45384" cy="43919"/>
            <a:chOff x="167640" y="361950"/>
            <a:chExt cx="1295400" cy="1253613"/>
          </a:xfrm>
        </p:grpSpPr>
        <p:sp>
          <p:nvSpPr>
            <p:cNvPr id="322" name="Oval 32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Up Arrow 32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85800" y="4019550"/>
            <a:ext cx="45384" cy="43919"/>
            <a:chOff x="167640" y="361950"/>
            <a:chExt cx="1295400" cy="1253613"/>
          </a:xfrm>
        </p:grpSpPr>
        <p:sp>
          <p:nvSpPr>
            <p:cNvPr id="325" name="Oval 32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Up Arrow 32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2810596" y="4019550"/>
            <a:ext cx="45384" cy="43919"/>
            <a:chOff x="167640" y="361950"/>
            <a:chExt cx="1295400" cy="1253613"/>
          </a:xfrm>
        </p:grpSpPr>
        <p:sp>
          <p:nvSpPr>
            <p:cNvPr id="328" name="Oval 32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Up Arrow 32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997790" y="4019550"/>
            <a:ext cx="45384" cy="43919"/>
            <a:chOff x="167640" y="361950"/>
            <a:chExt cx="1295400" cy="1253613"/>
          </a:xfrm>
        </p:grpSpPr>
        <p:sp>
          <p:nvSpPr>
            <p:cNvPr id="331" name="Oval 33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Up Arrow 33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060188" y="4019550"/>
            <a:ext cx="45384" cy="43919"/>
            <a:chOff x="167640" y="361950"/>
            <a:chExt cx="1295400" cy="1253613"/>
          </a:xfrm>
        </p:grpSpPr>
        <p:sp>
          <p:nvSpPr>
            <p:cNvPr id="334" name="Oval 33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Up Arrow 33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8122584" y="4019550"/>
            <a:ext cx="45384" cy="43919"/>
            <a:chOff x="167640" y="361950"/>
            <a:chExt cx="1295400" cy="1253613"/>
          </a:xfrm>
        </p:grpSpPr>
        <p:sp>
          <p:nvSpPr>
            <p:cNvPr id="337" name="Oval 3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Up Arrow 3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1748198" y="4019550"/>
            <a:ext cx="45384" cy="43919"/>
            <a:chOff x="167640" y="361950"/>
            <a:chExt cx="1295400" cy="1253613"/>
          </a:xfrm>
        </p:grpSpPr>
        <p:sp>
          <p:nvSpPr>
            <p:cNvPr id="340" name="Oval 33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Up Arrow 34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872994" y="4019550"/>
            <a:ext cx="45384" cy="43919"/>
            <a:chOff x="167640" y="361950"/>
            <a:chExt cx="1295400" cy="1253613"/>
          </a:xfrm>
        </p:grpSpPr>
        <p:sp>
          <p:nvSpPr>
            <p:cNvPr id="343" name="Oval 34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Up Arrow 34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4935392" y="4019550"/>
            <a:ext cx="45384" cy="43919"/>
            <a:chOff x="167640" y="361950"/>
            <a:chExt cx="1295400" cy="1253613"/>
          </a:xfrm>
        </p:grpSpPr>
        <p:sp>
          <p:nvSpPr>
            <p:cNvPr id="346" name="Oval 34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Up Arrow 34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685800" y="4629150"/>
            <a:ext cx="45384" cy="43919"/>
            <a:chOff x="167640" y="361950"/>
            <a:chExt cx="1295400" cy="1253613"/>
          </a:xfrm>
        </p:grpSpPr>
        <p:sp>
          <p:nvSpPr>
            <p:cNvPr id="349" name="Oval 34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810596" y="4629150"/>
            <a:ext cx="45384" cy="43919"/>
            <a:chOff x="167640" y="361950"/>
            <a:chExt cx="1295400" cy="1253613"/>
          </a:xfrm>
        </p:grpSpPr>
        <p:sp>
          <p:nvSpPr>
            <p:cNvPr id="352" name="Oval 35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060188" y="4629150"/>
            <a:ext cx="45384" cy="43919"/>
            <a:chOff x="167640" y="361950"/>
            <a:chExt cx="1295400" cy="1253613"/>
          </a:xfrm>
        </p:grpSpPr>
        <p:sp>
          <p:nvSpPr>
            <p:cNvPr id="358" name="Oval 35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Up Arrow 35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8122584" y="4629150"/>
            <a:ext cx="45384" cy="43919"/>
            <a:chOff x="167640" y="361950"/>
            <a:chExt cx="1295400" cy="1253613"/>
          </a:xfrm>
        </p:grpSpPr>
        <p:sp>
          <p:nvSpPr>
            <p:cNvPr id="361" name="Oval 36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Up Arrow 36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748198" y="4629150"/>
            <a:ext cx="45384" cy="43919"/>
            <a:chOff x="167640" y="361950"/>
            <a:chExt cx="1295400" cy="1253613"/>
          </a:xfrm>
        </p:grpSpPr>
        <p:sp>
          <p:nvSpPr>
            <p:cNvPr id="364" name="Oval 36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Up Arrow 36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3872994" y="4629150"/>
            <a:ext cx="45384" cy="43919"/>
            <a:chOff x="167640" y="361950"/>
            <a:chExt cx="1295400" cy="1253613"/>
          </a:xfrm>
        </p:grpSpPr>
        <p:sp>
          <p:nvSpPr>
            <p:cNvPr id="367" name="Oval 36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Up Arrow 36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4935392" y="4629150"/>
            <a:ext cx="45384" cy="43919"/>
            <a:chOff x="167640" y="361950"/>
            <a:chExt cx="1295400" cy="1253613"/>
          </a:xfrm>
        </p:grpSpPr>
        <p:sp>
          <p:nvSpPr>
            <p:cNvPr id="370" name="Oval 36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Up Arrow 37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0"/>
            <a:ext cx="9144000" cy="3181350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0" y="3181350"/>
            <a:ext cx="7696200" cy="1969994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7696200" y="3867149"/>
            <a:ext cx="1447800" cy="1297641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8534400" y="3181351"/>
            <a:ext cx="609600" cy="685800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19150"/>
            <a:ext cx="6705600" cy="3429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128 </a:t>
            </a:r>
            <a:r>
              <a:rPr lang="en-US" dirty="0" err="1" smtClean="0"/>
              <a:t>Qubits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 2^128 </a:t>
            </a:r>
            <a:r>
              <a:rPr lang="en-US" dirty="0"/>
              <a:t>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3.4E38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 smtClean="0"/>
              <a:t>340,282,370,000,000,000,000,</a:t>
            </a:r>
            <a:br>
              <a:rPr lang="en-US" dirty="0" smtClean="0"/>
            </a:br>
            <a:r>
              <a:rPr lang="en-US" dirty="0" smtClean="0"/>
              <a:t>000,000,000,000,000,000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47750"/>
            <a:ext cx="7772400" cy="274320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Platform as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a </a:t>
            </a:r>
            <a:r>
              <a:rPr lang="en-US" sz="80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7460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66750"/>
            <a:ext cx="2628900" cy="375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5200" y="1885950"/>
            <a:ext cx="49430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Jeff Bezos</a:t>
            </a:r>
          </a:p>
        </p:txBody>
      </p:sp>
    </p:spTree>
    <p:extLst>
      <p:ext uri="{BB962C8B-B14F-4D97-AF65-F5344CB8AC3E}">
        <p14:creationId xmlns:p14="http://schemas.microsoft.com/office/powerpoint/2010/main" val="196498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06" y="-481178"/>
            <a:ext cx="9154206" cy="61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2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Brute Force Combinatorics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0476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7403" y="-285750"/>
            <a:ext cx="9144000" cy="51435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/>
              <a:t>C</a:t>
            </a:r>
            <a:r>
              <a:rPr lang="en-US" sz="8000" dirty="0" smtClean="0"/>
              <a:t>PU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50"/>
            <a:ext cx="9144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7403" y="-285750"/>
            <a:ext cx="9144000" cy="51435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 smtClean="0"/>
              <a:t>GPU</a:t>
            </a:r>
            <a:endParaRPr lang="en-US" sz="8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590"/>
            <a:ext cx="9144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0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56561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7403" y="-285750"/>
            <a:ext cx="9144000" cy="51435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 smtClean="0"/>
              <a:t>Quantum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276350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rgbClr val="00CA00"/>
                </a:solidFill>
              </a:rPr>
              <a:t>3,000,000,000,000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278618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rgbClr val="00CA00"/>
                </a:solidFill>
              </a:rPr>
              <a:t>,</a:t>
            </a:r>
            <a:r>
              <a:rPr lang="en-US" sz="6600" b="1" dirty="0">
                <a:solidFill>
                  <a:srgbClr val="00CA00"/>
                </a:solidFill>
              </a:rPr>
              <a:t>000,000,000,000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3280886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rgbClr val="00CA00"/>
                </a:solidFill>
              </a:rPr>
              <a:t>,</a:t>
            </a:r>
            <a:r>
              <a:rPr lang="en-US" sz="6600" b="1" dirty="0">
                <a:solidFill>
                  <a:srgbClr val="00CA00"/>
                </a:solidFill>
              </a:rPr>
              <a:t>000,000,000,000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4283154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rgbClr val="00CA00"/>
                </a:solidFill>
              </a:rPr>
              <a:t>,</a:t>
            </a:r>
            <a:r>
              <a:rPr lang="en-US" sz="6600" b="1" dirty="0">
                <a:solidFill>
                  <a:srgbClr val="00CA00"/>
                </a:solidFill>
              </a:rPr>
              <a:t>000,000,000,000</a:t>
            </a:r>
          </a:p>
        </p:txBody>
      </p:sp>
    </p:spTree>
    <p:extLst>
      <p:ext uri="{BB962C8B-B14F-4D97-AF65-F5344CB8AC3E}">
        <p14:creationId xmlns:p14="http://schemas.microsoft.com/office/powerpoint/2010/main" val="44116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Prime Factors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538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What are the prime </a:t>
            </a:r>
            <a:r>
              <a:rPr lang="en-US" sz="8000" dirty="0"/>
              <a:t>factors of</a:t>
            </a:r>
            <a:br>
              <a:rPr lang="en-US" sz="8000" dirty="0"/>
            </a:br>
            <a:r>
              <a:rPr lang="en-US" sz="3600" dirty="0" smtClean="0"/>
              <a:t>43143988327398957279342419750374600193</a:t>
            </a:r>
            <a:br>
              <a:rPr lang="en-US" sz="3600" dirty="0" smtClean="0"/>
            </a:b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973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7885</TotalTime>
  <Words>251</Words>
  <Application>Microsoft Macintosh PowerPoint</Application>
  <PresentationFormat>On-screen Show (16:9)</PresentationFormat>
  <Paragraphs>192</Paragraphs>
  <Slides>24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Custom Design</vt:lpstr>
      <vt:lpstr>Quantum computing is dead</vt:lpstr>
      <vt:lpstr>Quantum computing is alive</vt:lpstr>
      <vt:lpstr>PowerPoint Presentation</vt:lpstr>
      <vt:lpstr>Brute Force Combinatorics</vt:lpstr>
      <vt:lpstr>CPU</vt:lpstr>
      <vt:lpstr>GPU</vt:lpstr>
      <vt:lpstr>Quantum</vt:lpstr>
      <vt:lpstr>Prime Factors</vt:lpstr>
      <vt:lpstr>What are the prime factors of 43143988327398957279342419750374600193 ?</vt:lpstr>
      <vt:lpstr>Does   32753465664812 * 1432432534762432 = 43143988327398957279342419750374600193 ?</vt:lpstr>
      <vt:lpstr>PowerPoint Presentation</vt:lpstr>
      <vt:lpstr>PowerPoint Presentation</vt:lpstr>
      <vt:lpstr>PowerPoint Presentation</vt:lpstr>
      <vt:lpstr>6 QuBIT Example</vt:lpstr>
      <vt:lpstr>What are the prime factors of 35?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128 Qubits =  2^128 =  3.4E38 =  340,282,370,000,000,000,000, 000,000,000,000,000,000</vt:lpstr>
      <vt:lpstr>Platform as  a service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llangit</dc:creator>
  <cp:lastModifiedBy>LLEWELLYN FALCO</cp:lastModifiedBy>
  <cp:revision>212</cp:revision>
  <dcterms:created xsi:type="dcterms:W3CDTF">2006-08-16T00:00:00Z</dcterms:created>
  <dcterms:modified xsi:type="dcterms:W3CDTF">2013-08-15T01:20:11Z</dcterms:modified>
</cp:coreProperties>
</file>