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4"/>
  </p:notesMasterIdLst>
  <p:sldIdLst>
    <p:sldId id="256" r:id="rId3"/>
    <p:sldId id="270" r:id="rId4"/>
    <p:sldId id="288" r:id="rId5"/>
    <p:sldId id="306" r:id="rId6"/>
    <p:sldId id="302" r:id="rId7"/>
    <p:sldId id="304" r:id="rId8"/>
    <p:sldId id="305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3" r:id="rId21"/>
    <p:sldId id="301" r:id="rId22"/>
    <p:sldId id="300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FFF"/>
    <a:srgbClr val="FFFF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18" autoAdjust="0"/>
  </p:normalViewPr>
  <p:slideViewPr>
    <p:cSldViewPr snapToGrid="0">
      <p:cViewPr varScale="1">
        <p:scale>
          <a:sx n="63" d="100"/>
          <a:sy n="63" d="100"/>
        </p:scale>
        <p:origin x="77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19034-ABE1-4D5D-AD6C-0DBC929EAC08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8C0B8-EFFB-418E-9B6A-70954D4DA0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4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2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2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8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2" y="2324108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6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9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/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/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6965575" y="45156"/>
            <a:ext cx="2178425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计算机网络（研讨课）</a:t>
            </a:r>
          </a:p>
        </p:txBody>
      </p: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8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97B6A45-8577-4A8D-92DD-F098EF30BF56}" type="datetime1">
              <a:rPr lang="zh-CN" altLang="en-US" smtClean="0"/>
              <a:t>2022/5/1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9FE6EEE-6BAD-4F5E-A73F-6DF9344AB00C}" type="datetime1">
              <a:rPr lang="zh-CN" altLang="en-US" smtClean="0"/>
              <a:t>2022/5/1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F29B87F2-C5A8-499F-8BE6-B210A540A9BE}" type="datetime1">
              <a:rPr lang="zh-CN" altLang="en-US" smtClean="0"/>
              <a:t>2022/5/1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2B07-190B-4B2B-82B5-04576CCCE15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2022/5/1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8B6A-6B8D-447A-801B-90051788B02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2022/5/1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00F48-DF98-410D-8B24-9DE9F715456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2022/5/1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5FD3-0460-4AAF-9621-38DB567DB36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2022/5/1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25615-1A14-4E43-B471-749BC0FEE6E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2022/5/1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AFBE-3A74-4B5A-94A3-74C3BBE3603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2022/5/1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91AB-08FB-4756-823A-4A178884B8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2022/5/1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AAAB-C321-4BDD-97B5-D8A8E7BA876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2022/5/1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2" y="6705601"/>
            <a:ext cx="208843" cy="152401"/>
          </a:xfrm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E70100BC-356E-4CD0-83C7-E928FE7FB4A1}" type="datetime1">
              <a:rPr lang="zh-CN" altLang="en-US" smtClean="0"/>
              <a:t>2022/5/1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B525-EC3E-4954-B1BA-6679952D4C1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2022/5/1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E6C6-072E-4CB7-811E-AD7B8F5DC3F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2022/5/1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3D141-37FB-4F2E-8ED0-EDCA389B141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2022/5/1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A85D-8374-4466-A762-AC00FF20AC3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2022/5/1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0EB8C3A8-96A5-4727-BA8F-A180279982ED}" type="datetime1">
              <a:rPr lang="zh-CN" altLang="en-US" smtClean="0"/>
              <a:t>2022/5/1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4772B1F-4DEA-4197-95C2-41DC0B95CC2C}" type="datetime1">
              <a:rPr lang="zh-CN" altLang="en-US" smtClean="0"/>
              <a:t>2022/5/1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0F43902-A60E-4A29-990F-1C55CE974D9E}" type="datetime1">
              <a:rPr lang="zh-CN" altLang="en-US" smtClean="0"/>
              <a:t>2022/5/1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67AE24C-E48B-449E-BE23-185B84018974}" type="datetime1">
              <a:rPr lang="zh-CN" altLang="en-US" smtClean="0"/>
              <a:t>2022/5/1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9E6DAA8-37C9-411C-8283-3C089A684980}" type="datetime1">
              <a:rPr lang="zh-CN" altLang="en-US" smtClean="0"/>
              <a:t>2022/5/1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1526DA48-342A-45F4-87A0-184CE68114A8}" type="datetime1">
              <a:rPr lang="zh-CN" altLang="en-US" smtClean="0"/>
              <a:t>2022/5/1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EE89BB59-CEE1-4FE5-95FC-43F0DB4E0042}" type="datetime1">
              <a:rPr lang="zh-CN" altLang="en-US" smtClean="0"/>
              <a:t>2022/5/1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28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535C263B-628B-44C8-BB09-84B3DE21A649}" type="datetime1">
              <a:rPr lang="zh-CN" altLang="en-US" smtClean="0"/>
              <a:t>2022/5/1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AC8AF765-12E0-43F8-A726-FE5D641CDFD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2022/5/1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61840" y="4267200"/>
            <a:ext cx="4429760" cy="1752600"/>
          </a:xfrm>
        </p:spPr>
        <p:txBody>
          <a:bodyPr/>
          <a:lstStyle/>
          <a:p>
            <a:r>
              <a:rPr lang="zh-CN" altLang="en-US" sz="2400" dirty="0"/>
              <a:t>武庆华</a:t>
            </a:r>
            <a:endParaRPr lang="en-US" altLang="zh-CN" sz="2400" dirty="0"/>
          </a:p>
          <a:p>
            <a:r>
              <a:rPr lang="en-US" altLang="zh-CN" sz="2400" dirty="0"/>
              <a:t>wuqinghua@ict.ac.cn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路由器转发实验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路由器转发数据包流程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80353"/>
            <a:ext cx="7886700" cy="2937806"/>
          </a:xfrm>
        </p:spPr>
        <p:txBody>
          <a:bodyPr/>
          <a:lstStyle/>
          <a:p>
            <a:r>
              <a:rPr lang="zh-CN" altLang="en-US" dirty="0"/>
              <a:t>转发数据包时</a:t>
            </a:r>
            <a:endParaRPr lang="en-US" altLang="zh-CN" dirty="0"/>
          </a:p>
          <a:p>
            <a:pPr marL="800100" lvl="1" indent="-457200">
              <a:buFont typeface="+mj-lt"/>
              <a:buAutoNum type="arabicPeriod"/>
            </a:pPr>
            <a:r>
              <a:rPr lang="zh-CN" altLang="en-US" dirty="0"/>
              <a:t>对</a:t>
            </a:r>
            <a:r>
              <a:rPr lang="en-US" altLang="zh-CN" dirty="0"/>
              <a:t>IP</a:t>
            </a:r>
            <a:r>
              <a:rPr lang="zh-CN" altLang="en-US" dirty="0"/>
              <a:t>头部的</a:t>
            </a:r>
            <a:r>
              <a:rPr lang="en-US" altLang="zh-CN" dirty="0"/>
              <a:t>TTL</a:t>
            </a:r>
            <a:r>
              <a:rPr lang="zh-CN" altLang="en-US" dirty="0"/>
              <a:t>值进行减一操作，如果该值 </a:t>
            </a:r>
            <a:r>
              <a:rPr lang="en-US" altLang="zh-CN" dirty="0"/>
              <a:t>&lt;= 0</a:t>
            </a:r>
            <a:r>
              <a:rPr lang="zh-CN" altLang="en-US" dirty="0"/>
              <a:t>，则将该数据包丢弃，并回复</a:t>
            </a:r>
            <a:r>
              <a:rPr lang="en-US" altLang="zh-CN" dirty="0"/>
              <a:t>ICMP</a:t>
            </a:r>
            <a:r>
              <a:rPr lang="zh-CN" altLang="en-US" dirty="0"/>
              <a:t>信息</a:t>
            </a:r>
            <a:endParaRPr lang="en-US" altLang="zh-CN" dirty="0"/>
          </a:p>
          <a:p>
            <a:pPr marL="800100" lvl="1" indent="-457200">
              <a:buFont typeface="+mj-lt"/>
              <a:buAutoNum type="arabicPeriod"/>
            </a:pPr>
            <a:r>
              <a:rPr lang="en-US" altLang="zh-CN" dirty="0"/>
              <a:t>IP</a:t>
            </a:r>
            <a:r>
              <a:rPr lang="zh-CN" altLang="en-US" dirty="0"/>
              <a:t>头部数据已经发生变化，需要重新设置</a:t>
            </a:r>
            <a:r>
              <a:rPr lang="en-US" altLang="zh-CN" dirty="0"/>
              <a:t>checksum</a:t>
            </a:r>
          </a:p>
          <a:p>
            <a:pPr marL="800100" lvl="1" indent="-457200">
              <a:buFont typeface="+mj-lt"/>
              <a:buAutoNum type="arabicPeriod"/>
            </a:pPr>
            <a:r>
              <a:rPr lang="zh-CN" altLang="en-US" dirty="0"/>
              <a:t>在新的网络内发送数据包</a:t>
            </a:r>
            <a:endParaRPr lang="en-US" altLang="zh-CN" dirty="0"/>
          </a:p>
          <a:p>
            <a:pPr marL="1200150" lvl="2" indent="-457200"/>
            <a:r>
              <a:rPr lang="zh-CN" altLang="en-US" dirty="0"/>
              <a:t>将以太网头部的源</a:t>
            </a:r>
            <a:r>
              <a:rPr lang="en-US" altLang="zh-CN" dirty="0"/>
              <a:t>MAC</a:t>
            </a:r>
            <a:r>
              <a:rPr lang="zh-CN" altLang="en-US" dirty="0"/>
              <a:t>地址设置为转发端口的</a:t>
            </a:r>
            <a:r>
              <a:rPr lang="en-US" altLang="zh-CN" dirty="0"/>
              <a:t>MAC</a:t>
            </a:r>
            <a:r>
              <a:rPr lang="zh-CN" altLang="en-US" dirty="0"/>
              <a:t>地址</a:t>
            </a:r>
            <a:endParaRPr lang="en-US" altLang="zh-CN" dirty="0"/>
          </a:p>
          <a:p>
            <a:pPr marL="1200150" lvl="2" indent="-457200"/>
            <a:r>
              <a:rPr lang="zh-CN" altLang="en-US" dirty="0"/>
              <a:t>将目的</a:t>
            </a:r>
            <a:r>
              <a:rPr lang="en-US" altLang="zh-CN" dirty="0"/>
              <a:t>MAC</a:t>
            </a:r>
            <a:r>
              <a:rPr lang="zh-CN" altLang="en-US" dirty="0"/>
              <a:t>地址设置为对应的</a:t>
            </a:r>
            <a:r>
              <a:rPr lang="en-US" altLang="zh-CN" dirty="0"/>
              <a:t>MAC</a:t>
            </a:r>
            <a:r>
              <a:rPr lang="zh-CN" altLang="en-US" dirty="0"/>
              <a:t>地址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1021241" y="4972404"/>
            <a:ext cx="7350780" cy="1586275"/>
            <a:chOff x="1097441" y="4650019"/>
            <a:chExt cx="7350780" cy="158627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2839" y="5065825"/>
              <a:ext cx="643625" cy="643625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7787" y="5127452"/>
              <a:ext cx="770552" cy="520373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7361" y="5127452"/>
              <a:ext cx="770552" cy="520373"/>
            </a:xfrm>
            <a:prstGeom prst="rect">
              <a:avLst/>
            </a:prstGeom>
          </p:spPr>
        </p:pic>
        <p:cxnSp>
          <p:nvCxnSpPr>
            <p:cNvPr id="15" name="直接连接符 14"/>
            <p:cNvCxnSpPr>
              <a:stCxn id="7" idx="3"/>
              <a:endCxn id="10" idx="1"/>
            </p:cNvCxnSpPr>
            <p:nvPr/>
          </p:nvCxnSpPr>
          <p:spPr>
            <a:xfrm>
              <a:off x="3106464" y="5387638"/>
              <a:ext cx="791323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10" idx="3"/>
              <a:endCxn id="13" idx="1"/>
            </p:cNvCxnSpPr>
            <p:nvPr/>
          </p:nvCxnSpPr>
          <p:spPr>
            <a:xfrm>
              <a:off x="4668339" y="5387639"/>
              <a:ext cx="9390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3" idx="3"/>
              <a:endCxn id="22" idx="2"/>
            </p:cNvCxnSpPr>
            <p:nvPr/>
          </p:nvCxnSpPr>
          <p:spPr>
            <a:xfrm flipV="1">
              <a:off x="6377913" y="5387637"/>
              <a:ext cx="666291" cy="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云形 21"/>
            <p:cNvSpPr/>
            <p:nvPr/>
          </p:nvSpPr>
          <p:spPr>
            <a:xfrm>
              <a:off x="7039835" y="4952104"/>
              <a:ext cx="1408386" cy="871066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7441" y="4650019"/>
              <a:ext cx="689625" cy="477433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7441" y="5747674"/>
              <a:ext cx="705785" cy="488620"/>
            </a:xfrm>
            <a:prstGeom prst="rect">
              <a:avLst/>
            </a:prstGeom>
          </p:spPr>
        </p:pic>
        <p:cxnSp>
          <p:nvCxnSpPr>
            <p:cNvPr id="30" name="直接连接符 29"/>
            <p:cNvCxnSpPr>
              <a:stCxn id="26" idx="3"/>
              <a:endCxn id="7" idx="1"/>
            </p:cNvCxnSpPr>
            <p:nvPr/>
          </p:nvCxnSpPr>
          <p:spPr>
            <a:xfrm>
              <a:off x="1787066" y="4888736"/>
              <a:ext cx="675773" cy="4989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28" idx="3"/>
              <a:endCxn id="7" idx="1"/>
            </p:cNvCxnSpPr>
            <p:nvPr/>
          </p:nvCxnSpPr>
          <p:spPr>
            <a:xfrm flipV="1">
              <a:off x="1803226" y="5387638"/>
              <a:ext cx="659613" cy="6043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椭圆 33"/>
          <p:cNvSpPr/>
          <p:nvPr/>
        </p:nvSpPr>
        <p:spPr>
          <a:xfrm>
            <a:off x="1063191" y="4746456"/>
            <a:ext cx="2979683" cy="182639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4203427" y="4938663"/>
            <a:ext cx="1720342" cy="1511254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椭圆 35"/>
          <p:cNvSpPr/>
          <p:nvPr/>
        </p:nvSpPr>
        <p:spPr>
          <a:xfrm>
            <a:off x="6137628" y="5181558"/>
            <a:ext cx="1103107" cy="101282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274442" y="608436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交换机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731353" y="600814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路由器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596850" y="600330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路由器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查询</a:t>
            </a:r>
            <a:r>
              <a:rPr lang="en-US" altLang="zh-CN" dirty="0"/>
              <a:t>IP</a:t>
            </a:r>
            <a:r>
              <a:rPr lang="zh-CN" altLang="en-US" dirty="0"/>
              <a:t>地址对应的</a:t>
            </a:r>
            <a:r>
              <a:rPr lang="en-US" altLang="zh-CN" dirty="0"/>
              <a:t>MAC</a:t>
            </a:r>
            <a:r>
              <a:rPr lang="zh-CN" altLang="en-US" dirty="0"/>
              <a:t>地址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给定数据包，路由器查询哪个</a:t>
            </a:r>
            <a:r>
              <a:rPr lang="en-US" altLang="zh-CN" dirty="0"/>
              <a:t>IP</a:t>
            </a:r>
            <a:r>
              <a:rPr lang="zh-CN" altLang="en-US" dirty="0"/>
              <a:t>地址对应的</a:t>
            </a:r>
            <a:r>
              <a:rPr lang="en-US" altLang="zh-CN" dirty="0"/>
              <a:t>MAC</a:t>
            </a:r>
            <a:r>
              <a:rPr lang="zh-CN" altLang="en-US" dirty="0"/>
              <a:t>地址？</a:t>
            </a:r>
            <a:endParaRPr lang="en-US" altLang="zh-CN" dirty="0"/>
          </a:p>
          <a:p>
            <a:pPr lvl="1"/>
            <a:r>
              <a:rPr lang="en-US" altLang="zh-CN" dirty="0"/>
              <a:t>MAC</a:t>
            </a:r>
            <a:r>
              <a:rPr lang="zh-CN" altLang="en-US" dirty="0"/>
              <a:t>地址在局域网内转发数据包时起作用</a:t>
            </a:r>
            <a:endParaRPr lang="en-US" altLang="zh-CN" dirty="0"/>
          </a:p>
          <a:p>
            <a:pPr lvl="1"/>
            <a:r>
              <a:rPr lang="zh-CN" altLang="en-US" dirty="0"/>
              <a:t>应查询下一跳</a:t>
            </a:r>
            <a:r>
              <a:rPr lang="en-US" altLang="zh-CN" dirty="0"/>
              <a:t>IP</a:t>
            </a:r>
            <a:r>
              <a:rPr lang="zh-CN" altLang="en-US" dirty="0"/>
              <a:t>地址对应的</a:t>
            </a:r>
            <a:r>
              <a:rPr lang="en-US" altLang="zh-CN" dirty="0"/>
              <a:t>MAC</a:t>
            </a:r>
            <a:r>
              <a:rPr lang="zh-CN" altLang="en-US" dirty="0"/>
              <a:t>地址</a:t>
            </a:r>
          </a:p>
          <a:p>
            <a:pPr lvl="2"/>
            <a:r>
              <a:rPr lang="zh-CN" altLang="en-US" dirty="0"/>
              <a:t>网关地址还是目的主机地址？</a:t>
            </a:r>
            <a:endParaRPr lang="en-US" altLang="zh-CN" dirty="0"/>
          </a:p>
          <a:p>
            <a:pPr lvl="2"/>
            <a:r>
              <a:rPr lang="zh-CN" altLang="en-US" dirty="0"/>
              <a:t>当查询到的路由条目中</a:t>
            </a:r>
            <a:r>
              <a:rPr lang="en-US" altLang="zh-CN" dirty="0"/>
              <a:t>gw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r>
              <a:rPr lang="zh-CN" altLang="en-US" dirty="0"/>
              <a:t>时，说明数据包已到达目的主机</a:t>
            </a:r>
            <a:endParaRPr lang="en-US" altLang="zh-CN" dirty="0"/>
          </a:p>
          <a:p>
            <a:pPr lvl="2"/>
            <a:endParaRPr lang="en-US" altLang="zh-CN" dirty="0"/>
          </a:p>
          <a:p>
            <a:pPr marL="342900" lvl="1" indent="0">
              <a:buNone/>
            </a:pPr>
            <a:endParaRPr lang="zh-CN" altLang="en-US" dirty="0"/>
          </a:p>
        </p:txBody>
      </p:sp>
      <p:grpSp>
        <p:nvGrpSpPr>
          <p:cNvPr id="26" name="组合 25"/>
          <p:cNvGrpSpPr/>
          <p:nvPr/>
        </p:nvGrpSpPr>
        <p:grpSpPr>
          <a:xfrm>
            <a:off x="875261" y="4798298"/>
            <a:ext cx="7049513" cy="1444955"/>
            <a:chOff x="875261" y="4798298"/>
            <a:chExt cx="7049513" cy="1444955"/>
          </a:xfrm>
        </p:grpSpPr>
        <p:pic>
          <p:nvPicPr>
            <p:cNvPr id="6" name="内容占位符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0413" y="5286188"/>
              <a:ext cx="961446" cy="649288"/>
            </a:xfrm>
            <a:prstGeom prst="rect">
              <a:avLst/>
            </a:prstGeom>
          </p:spPr>
        </p:pic>
        <p:pic>
          <p:nvPicPr>
            <p:cNvPr id="7" name="内容占位符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1717" y="5286188"/>
              <a:ext cx="961446" cy="649288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4361" y="5326355"/>
              <a:ext cx="821823" cy="568954"/>
            </a:xfrm>
            <a:prstGeom prst="rect">
              <a:avLst/>
            </a:prstGeom>
          </p:spPr>
        </p:pic>
        <p:grpSp>
          <p:nvGrpSpPr>
            <p:cNvPr id="9" name="组合 8"/>
            <p:cNvGrpSpPr/>
            <p:nvPr/>
          </p:nvGrpSpPr>
          <p:grpSpPr>
            <a:xfrm>
              <a:off x="6953933" y="4798298"/>
              <a:ext cx="970841" cy="1188723"/>
              <a:chOff x="3922807" y="2977895"/>
              <a:chExt cx="970841" cy="1188723"/>
            </a:xfrm>
          </p:grpSpPr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22807" y="3429000"/>
                <a:ext cx="728473" cy="737618"/>
              </a:xfrm>
              <a:prstGeom prst="rect">
                <a:avLst/>
              </a:prstGeom>
            </p:spPr>
          </p:pic>
          <p:pic>
            <p:nvPicPr>
              <p:cNvPr id="11" name="图片 1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14215" y="2977895"/>
                <a:ext cx="879433" cy="711236"/>
              </a:xfrm>
              <a:prstGeom prst="rect">
                <a:avLst/>
              </a:prstGeom>
            </p:spPr>
          </p:pic>
        </p:grpSp>
        <p:cxnSp>
          <p:nvCxnSpPr>
            <p:cNvPr id="12" name="直接连接符 11"/>
            <p:cNvCxnSpPr>
              <a:stCxn id="8" idx="3"/>
              <a:endCxn id="6" idx="1"/>
            </p:cNvCxnSpPr>
            <p:nvPr/>
          </p:nvCxnSpPr>
          <p:spPr>
            <a:xfrm>
              <a:off x="1936184" y="5610832"/>
              <a:ext cx="1184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6" idx="3"/>
              <a:endCxn id="7" idx="1"/>
            </p:cNvCxnSpPr>
            <p:nvPr/>
          </p:nvCxnSpPr>
          <p:spPr>
            <a:xfrm>
              <a:off x="4081859" y="5610832"/>
              <a:ext cx="102985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7" idx="3"/>
              <a:endCxn id="10" idx="1"/>
            </p:cNvCxnSpPr>
            <p:nvPr/>
          </p:nvCxnSpPr>
          <p:spPr>
            <a:xfrm>
              <a:off x="6073163" y="5610832"/>
              <a:ext cx="880770" cy="7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875261" y="5935476"/>
              <a:ext cx="12330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192.168.0.123</a:t>
              </a:r>
              <a:endParaRPr lang="zh-CN" altLang="en-US" sz="1400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208638" y="5078124"/>
              <a:ext cx="1050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192.168.0.1</a:t>
              </a:r>
              <a:endParaRPr lang="zh-CN" altLang="en-US" sz="1400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550300" y="5910765"/>
              <a:ext cx="12330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159.226.39.43</a:t>
              </a:r>
              <a:endParaRPr lang="zh-CN" altLang="en-US" sz="1400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4320724" y="5055293"/>
              <a:ext cx="114165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/>
                <a:t>159.226.39.1</a:t>
              </a:r>
              <a:endParaRPr lang="zh-CN" altLang="en-US" sz="1400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6235646" y="4924236"/>
              <a:ext cx="123303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/>
                <a:t>119.75.216.20</a:t>
              </a:r>
              <a:endParaRPr lang="zh-CN" altLang="en-US" sz="1400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5720903" y="5843142"/>
              <a:ext cx="123303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/>
                <a:t>119.75.216.</a:t>
              </a:r>
              <a:r>
                <a:rPr lang="en-US" altLang="zh-CN" sz="1400" dirty="0"/>
                <a:t>39</a:t>
              </a:r>
              <a:endParaRPr lang="zh-CN" altLang="en-US" sz="1400" dirty="0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3812293" y="3892438"/>
            <a:ext cx="2244627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IP Packet: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src</a:t>
            </a:r>
            <a:r>
              <a:rPr lang="en-US" altLang="zh-CN" dirty="0"/>
              <a:t>: 192.168.0.123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dst</a:t>
            </a:r>
            <a:r>
              <a:rPr lang="en-US" altLang="zh-CN" dirty="0"/>
              <a:t>: 119.75.216.20</a:t>
            </a:r>
            <a:endParaRPr lang="zh-CN" altLang="en-US" dirty="0"/>
          </a:p>
        </p:txBody>
      </p:sp>
      <p:sp>
        <p:nvSpPr>
          <p:cNvPr id="25" name="任意多边形: 形状 24"/>
          <p:cNvSpPr/>
          <p:nvPr/>
        </p:nvSpPr>
        <p:spPr>
          <a:xfrm>
            <a:off x="4120082" y="5286188"/>
            <a:ext cx="945931" cy="316407"/>
          </a:xfrm>
          <a:custGeom>
            <a:avLst/>
            <a:gdLst>
              <a:gd name="connsiteX0" fmla="*/ 0 w 945931"/>
              <a:gd name="connsiteY0" fmla="*/ 316407 h 316407"/>
              <a:gd name="connsiteX1" fmla="*/ 467711 w 945931"/>
              <a:gd name="connsiteY1" fmla="*/ 1097 h 316407"/>
              <a:gd name="connsiteX2" fmla="*/ 945931 w 945931"/>
              <a:gd name="connsiteY2" fmla="*/ 232324 h 31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5931" h="316407">
                <a:moveTo>
                  <a:pt x="0" y="316407"/>
                </a:moveTo>
                <a:cubicBezTo>
                  <a:pt x="155028" y="165759"/>
                  <a:pt x="310056" y="15111"/>
                  <a:pt x="467711" y="1097"/>
                </a:cubicBezTo>
                <a:cubicBezTo>
                  <a:pt x="625366" y="-12917"/>
                  <a:pt x="785648" y="109703"/>
                  <a:pt x="945931" y="232324"/>
                </a:cubicBezTo>
              </a:path>
            </a:pathLst>
          </a:custGeom>
          <a:noFill/>
          <a:ln w="57150">
            <a:solidFill>
              <a:srgbClr val="7030A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4934607" y="5509534"/>
            <a:ext cx="367862" cy="281666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24" name="任意多边形: 形状 23"/>
          <p:cNvSpPr/>
          <p:nvPr/>
        </p:nvSpPr>
        <p:spPr>
          <a:xfrm>
            <a:off x="6046885" y="5251843"/>
            <a:ext cx="945931" cy="316407"/>
          </a:xfrm>
          <a:custGeom>
            <a:avLst/>
            <a:gdLst>
              <a:gd name="connsiteX0" fmla="*/ 0 w 945931"/>
              <a:gd name="connsiteY0" fmla="*/ 316407 h 316407"/>
              <a:gd name="connsiteX1" fmla="*/ 467711 w 945931"/>
              <a:gd name="connsiteY1" fmla="*/ 1097 h 316407"/>
              <a:gd name="connsiteX2" fmla="*/ 945931 w 945931"/>
              <a:gd name="connsiteY2" fmla="*/ 232324 h 31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5931" h="316407">
                <a:moveTo>
                  <a:pt x="0" y="316407"/>
                </a:moveTo>
                <a:cubicBezTo>
                  <a:pt x="155028" y="165759"/>
                  <a:pt x="310056" y="15111"/>
                  <a:pt x="467711" y="1097"/>
                </a:cubicBezTo>
                <a:cubicBezTo>
                  <a:pt x="625366" y="-12917"/>
                  <a:pt x="785648" y="109703"/>
                  <a:pt x="945931" y="232324"/>
                </a:cubicBezTo>
              </a:path>
            </a:pathLst>
          </a:custGeom>
          <a:noFill/>
          <a:ln w="57150">
            <a:solidFill>
              <a:srgbClr val="7030A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6861410" y="5475189"/>
            <a:ext cx="367862" cy="281666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ARP</a:t>
            </a:r>
            <a:r>
              <a:rPr lang="zh-CN" altLang="en-US" dirty="0"/>
              <a:t>查询</a:t>
            </a:r>
          </a:p>
        </p:txBody>
      </p:sp>
      <p:sp>
        <p:nvSpPr>
          <p:cNvPr id="36" name="内容占位符 35"/>
          <p:cNvSpPr>
            <a:spLocks noGrp="1"/>
          </p:cNvSpPr>
          <p:nvPr>
            <p:ph idx="1"/>
          </p:nvPr>
        </p:nvSpPr>
        <p:spPr>
          <a:xfrm>
            <a:off x="644148" y="1550762"/>
            <a:ext cx="7737585" cy="2143974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ARP</a:t>
            </a:r>
            <a:r>
              <a:rPr lang="zh-CN" altLang="en-US" dirty="0"/>
              <a:t>机制查询下一跳</a:t>
            </a:r>
            <a:r>
              <a:rPr lang="en-US" altLang="zh-CN" dirty="0"/>
              <a:t>IP</a:t>
            </a:r>
            <a:r>
              <a:rPr lang="zh-CN" altLang="en-US" dirty="0"/>
              <a:t>地址对应的</a:t>
            </a:r>
            <a:r>
              <a:rPr lang="en-US" altLang="zh-CN" dirty="0"/>
              <a:t>MAC</a:t>
            </a:r>
            <a:r>
              <a:rPr lang="zh-CN" altLang="en-US" dirty="0"/>
              <a:t>地址</a:t>
            </a:r>
            <a:endParaRPr lang="en-US" altLang="zh-CN" dirty="0"/>
          </a:p>
          <a:p>
            <a:pPr lvl="1"/>
            <a:r>
              <a:rPr lang="zh-CN" altLang="en-US" sz="1800" dirty="0"/>
              <a:t>路由器维护一个缓存</a:t>
            </a:r>
            <a:r>
              <a:rPr lang="en-US" altLang="zh-CN" sz="1800" dirty="0"/>
              <a:t>ARP</a:t>
            </a:r>
            <a:r>
              <a:rPr lang="zh-CN" altLang="en-US" sz="1800" dirty="0"/>
              <a:t>相关内容的数据结构：</a:t>
            </a:r>
            <a:r>
              <a:rPr lang="en-US" altLang="zh-CN" sz="1800" dirty="0" err="1"/>
              <a:t>arpcache</a:t>
            </a:r>
            <a:endParaRPr lang="en-US" altLang="zh-CN" sz="1800" dirty="0"/>
          </a:p>
          <a:p>
            <a:pPr lvl="1"/>
            <a:r>
              <a:rPr lang="en-US" altLang="zh-CN" sz="1800" dirty="0" err="1"/>
              <a:t>arpcache</a:t>
            </a:r>
            <a:r>
              <a:rPr lang="zh-CN" altLang="en-US" sz="1800" dirty="0"/>
              <a:t>缓存两类数据：</a:t>
            </a:r>
            <a:endParaRPr lang="en-US" altLang="zh-CN" sz="1800" dirty="0"/>
          </a:p>
          <a:p>
            <a:pPr lvl="2"/>
            <a:r>
              <a:rPr lang="en-US" altLang="zh-CN" sz="1600" dirty="0"/>
              <a:t>IP-&gt;MAC</a:t>
            </a:r>
            <a:r>
              <a:rPr lang="zh-CN" altLang="en-US" sz="1600" dirty="0"/>
              <a:t>映射条目</a:t>
            </a:r>
            <a:endParaRPr lang="en-US" altLang="zh-CN" sz="1600" dirty="0"/>
          </a:p>
          <a:p>
            <a:pPr lvl="2"/>
            <a:r>
              <a:rPr lang="zh-CN" altLang="en-US" sz="1600" dirty="0"/>
              <a:t>查找不到相应条目而等待</a:t>
            </a:r>
            <a:r>
              <a:rPr lang="en-US" altLang="zh-CN" sz="1600" dirty="0"/>
              <a:t>ARP</a:t>
            </a:r>
            <a:r>
              <a:rPr lang="zh-CN" altLang="en-US" sz="1600" dirty="0"/>
              <a:t>应答的数据包</a:t>
            </a:r>
          </a:p>
        </p:txBody>
      </p:sp>
      <p:cxnSp>
        <p:nvCxnSpPr>
          <p:cNvPr id="40" name="直接箭头连接符 39"/>
          <p:cNvCxnSpPr/>
          <p:nvPr/>
        </p:nvCxnSpPr>
        <p:spPr>
          <a:xfrm>
            <a:off x="1515932" y="4166143"/>
            <a:ext cx="725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2241146" y="3955936"/>
            <a:ext cx="809297" cy="4204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IP 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/>
          <p:nvPr/>
        </p:nvCxnSpPr>
        <p:spPr>
          <a:xfrm>
            <a:off x="3050443" y="4166143"/>
            <a:ext cx="725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3775657" y="3955936"/>
            <a:ext cx="809297" cy="4204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IP 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8" name="直接箭头连接符 47"/>
          <p:cNvCxnSpPr/>
          <p:nvPr/>
        </p:nvCxnSpPr>
        <p:spPr>
          <a:xfrm>
            <a:off x="4550793" y="4166143"/>
            <a:ext cx="725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5276007" y="3955936"/>
            <a:ext cx="809297" cy="4204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IP 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0" name="直接箭头连接符 49"/>
          <p:cNvCxnSpPr/>
          <p:nvPr/>
        </p:nvCxnSpPr>
        <p:spPr>
          <a:xfrm>
            <a:off x="6051143" y="4166143"/>
            <a:ext cx="725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6776357" y="3955936"/>
            <a:ext cx="809297" cy="4204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IP 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072980" y="4690102"/>
            <a:ext cx="1150883" cy="367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Packet 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4" name="直接箭头连接符 53"/>
          <p:cNvCxnSpPr>
            <a:stCxn id="41" idx="2"/>
            <a:endCxn id="52" idx="0"/>
          </p:cNvCxnSpPr>
          <p:nvPr/>
        </p:nvCxnSpPr>
        <p:spPr>
          <a:xfrm>
            <a:off x="2645795" y="4376350"/>
            <a:ext cx="2627" cy="313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2070353" y="5371716"/>
            <a:ext cx="1150883" cy="367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Packet 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9" name="直接箭头连接符 58"/>
          <p:cNvCxnSpPr>
            <a:endCxn id="58" idx="0"/>
          </p:cNvCxnSpPr>
          <p:nvPr/>
        </p:nvCxnSpPr>
        <p:spPr>
          <a:xfrm>
            <a:off x="2643168" y="5057964"/>
            <a:ext cx="2627" cy="313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2067726" y="6053330"/>
            <a:ext cx="1150883" cy="367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Packet 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1" name="直接箭头连接符 60"/>
          <p:cNvCxnSpPr>
            <a:endCxn id="60" idx="0"/>
          </p:cNvCxnSpPr>
          <p:nvPr/>
        </p:nvCxnSpPr>
        <p:spPr>
          <a:xfrm>
            <a:off x="2640541" y="5739578"/>
            <a:ext cx="2627" cy="313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3628512" y="4690102"/>
            <a:ext cx="1150883" cy="367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Packet 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3" name="直接箭头连接符 62"/>
          <p:cNvCxnSpPr>
            <a:endCxn id="62" idx="0"/>
          </p:cNvCxnSpPr>
          <p:nvPr/>
        </p:nvCxnSpPr>
        <p:spPr>
          <a:xfrm>
            <a:off x="4201327" y="4376350"/>
            <a:ext cx="2627" cy="313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ARP</a:t>
            </a:r>
            <a:r>
              <a:rPr lang="zh-CN" altLang="en-US" dirty="0"/>
              <a:t>相关数据结构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5846" y="1751165"/>
            <a:ext cx="8860909" cy="4425801"/>
          </a:xfrm>
        </p:spPr>
        <p:txBody>
          <a:bodyPr>
            <a:noAutofit/>
          </a:bodyPr>
          <a:lstStyle/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ypedef struct {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arp_cache_entry entries[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// IP-&gt;MAC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映射，最多存储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条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req_l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st;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等待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ARP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回复的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列表，指向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arp_req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pthread_mutex_t lock;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 //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arpcache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查询、更新操作锁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thread;			 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老化操作对应的线程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arpcache_t;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struct arp_cache_entry {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u32 ip4;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地址，本地字节序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u8 mac[ETH_ALEN];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// IP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地址对应的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MAC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地址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time_t added;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添加时间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valid;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是否继续有效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arp_req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list;	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用于串联不同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arp_seq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的链表节点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iface_info_t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	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转发数据包的端口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u32 ip4;			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等待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ARP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回复的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地址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time_t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sent;			// ARP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发送时间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retries;			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重试次数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cached_packets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	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目的地址为该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地址的数据包列表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>
              <a:lnSpc>
                <a:spcPct val="85000"/>
              </a:lnSpc>
            </a:pP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</a:pP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ARP</a:t>
            </a:r>
            <a:r>
              <a:rPr lang="zh-CN" altLang="en-US" dirty="0"/>
              <a:t>缓存操作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56697"/>
            <a:ext cx="7886700" cy="4728463"/>
          </a:xfrm>
        </p:spPr>
        <p:txBody>
          <a:bodyPr>
            <a:normAutofit fontScale="92500"/>
          </a:bodyPr>
          <a:lstStyle/>
          <a:p>
            <a:r>
              <a:rPr lang="zh-CN" altLang="en-US" sz="2000" dirty="0"/>
              <a:t>查找</a:t>
            </a:r>
            <a:r>
              <a:rPr lang="en-US" altLang="zh-CN" sz="2000" dirty="0"/>
              <a:t>IP-&gt;MAC</a:t>
            </a:r>
            <a:r>
              <a:rPr lang="zh-CN" altLang="en-US" sz="2000" dirty="0"/>
              <a:t>映射</a:t>
            </a:r>
            <a:endParaRPr lang="en-US" altLang="zh-CN" sz="2000" dirty="0"/>
          </a:p>
          <a:p>
            <a:pPr lvl="1"/>
            <a:r>
              <a:rPr lang="zh-CN" altLang="en-US" sz="1600" dirty="0"/>
              <a:t>如果在</a:t>
            </a:r>
            <a:r>
              <a:rPr lang="en-US" altLang="zh-CN" sz="1600" dirty="0" err="1"/>
              <a:t>arp</a:t>
            </a:r>
            <a:r>
              <a:rPr lang="zh-CN" altLang="en-US" sz="1600" dirty="0"/>
              <a:t>缓存中找到相应映射，则填充数据包的目的</a:t>
            </a:r>
            <a:r>
              <a:rPr lang="en-US" altLang="zh-CN" sz="1600" dirty="0"/>
              <a:t>MAC</a:t>
            </a:r>
            <a:r>
              <a:rPr lang="zh-CN" altLang="en-US" sz="1600" dirty="0"/>
              <a:t>地址，并转发该数据包</a:t>
            </a:r>
            <a:endParaRPr lang="en-US" altLang="zh-CN" sz="1600" dirty="0"/>
          </a:p>
          <a:p>
            <a:pPr lvl="1"/>
            <a:r>
              <a:rPr lang="zh-CN" altLang="en-US" sz="1600" dirty="0"/>
              <a:t>否则，将该数据包缓存在</a:t>
            </a:r>
            <a:r>
              <a:rPr lang="en-US" altLang="zh-CN" sz="1600" dirty="0" err="1"/>
              <a:t>arpcache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req_list</a:t>
            </a:r>
            <a:r>
              <a:rPr lang="zh-CN" altLang="en-US" sz="1600" dirty="0"/>
              <a:t>中，并发送</a:t>
            </a:r>
            <a:r>
              <a:rPr lang="en-US" altLang="zh-CN" sz="1600" dirty="0"/>
              <a:t>ARP</a:t>
            </a:r>
            <a:r>
              <a:rPr lang="zh-CN" altLang="en-US" sz="1600" dirty="0"/>
              <a:t>请求</a:t>
            </a:r>
            <a:endParaRPr lang="en-US" altLang="zh-CN" sz="1600" dirty="0"/>
          </a:p>
          <a:p>
            <a:r>
              <a:rPr lang="zh-CN" altLang="en-US" sz="2000" dirty="0"/>
              <a:t>收到新的</a:t>
            </a:r>
            <a:r>
              <a:rPr lang="en-US" altLang="zh-CN" sz="2000" dirty="0"/>
              <a:t>IP-&gt;MAC</a:t>
            </a:r>
            <a:r>
              <a:rPr lang="zh-CN" altLang="en-US" sz="2000" dirty="0"/>
              <a:t>映射</a:t>
            </a:r>
            <a:endParaRPr lang="en-US" altLang="zh-CN" sz="2000" dirty="0"/>
          </a:p>
          <a:p>
            <a:pPr lvl="1"/>
            <a:r>
              <a:rPr lang="zh-CN" altLang="en-US" sz="1600" dirty="0"/>
              <a:t>将该映射写入</a:t>
            </a:r>
            <a:r>
              <a:rPr lang="en-US" altLang="zh-CN" sz="1600" dirty="0" err="1"/>
              <a:t>arp</a:t>
            </a:r>
            <a:r>
              <a:rPr lang="zh-CN" altLang="en-US" sz="1600" dirty="0"/>
              <a:t>缓存中 ，如果缓存已满（最多</a:t>
            </a:r>
            <a:r>
              <a:rPr lang="en-US" altLang="zh-CN" sz="1600" dirty="0"/>
              <a:t>32</a:t>
            </a:r>
            <a:r>
              <a:rPr lang="zh-CN" altLang="en-US" sz="1600" dirty="0"/>
              <a:t>条），则随机替换掉其中一个</a:t>
            </a:r>
            <a:endParaRPr lang="en-US" altLang="zh-CN" sz="1600" dirty="0"/>
          </a:p>
          <a:p>
            <a:pPr lvl="1"/>
            <a:r>
              <a:rPr lang="zh-CN" altLang="en-US" sz="1600" dirty="0"/>
              <a:t>将在缓存中等待该映射的数据包，依次填写目的</a:t>
            </a:r>
            <a:r>
              <a:rPr lang="en-US" altLang="zh-CN" sz="1600" dirty="0"/>
              <a:t>MAC</a:t>
            </a:r>
            <a:r>
              <a:rPr lang="zh-CN" altLang="en-US" sz="1600" dirty="0"/>
              <a:t>地址，转发出去，并删除掉相应缓存数据包</a:t>
            </a:r>
            <a:endParaRPr lang="en-US" altLang="zh-CN" sz="2000" dirty="0"/>
          </a:p>
          <a:p>
            <a:r>
              <a:rPr lang="zh-CN" altLang="en-US" sz="2000" dirty="0"/>
              <a:t>每</a:t>
            </a:r>
            <a:r>
              <a:rPr lang="en-US" altLang="zh-CN" sz="2000" dirty="0"/>
              <a:t>1</a:t>
            </a:r>
            <a:r>
              <a:rPr lang="zh-CN" altLang="en-US" sz="2000" dirty="0"/>
              <a:t>秒钟，运行</a:t>
            </a:r>
            <a:r>
              <a:rPr lang="en-US" altLang="zh-CN" sz="2000" dirty="0" err="1"/>
              <a:t>arpcache_sweep</a:t>
            </a:r>
            <a:r>
              <a:rPr lang="zh-CN" altLang="en-US" sz="2000" dirty="0"/>
              <a:t>操作</a:t>
            </a:r>
            <a:endParaRPr lang="en-US" altLang="zh-CN" sz="2000" dirty="0"/>
          </a:p>
          <a:p>
            <a:pPr lvl="1"/>
            <a:r>
              <a:rPr lang="zh-CN" altLang="en-US" sz="1800" dirty="0"/>
              <a:t>如果一个缓存条目在缓存中已存在超过了</a:t>
            </a:r>
            <a:r>
              <a:rPr lang="en-US" altLang="zh-CN" sz="1800" dirty="0"/>
              <a:t>15</a:t>
            </a:r>
            <a:r>
              <a:rPr lang="zh-CN" altLang="en-US" sz="1800" dirty="0"/>
              <a:t>秒，将该条目清除</a:t>
            </a:r>
            <a:endParaRPr lang="en-US" altLang="zh-CN" sz="1800" dirty="0"/>
          </a:p>
          <a:p>
            <a:pPr lvl="1"/>
            <a:r>
              <a:rPr lang="zh-CN" altLang="en-US" sz="1800" dirty="0"/>
              <a:t>如果一个</a:t>
            </a:r>
            <a:r>
              <a:rPr lang="en-US" altLang="zh-CN" sz="1800" dirty="0"/>
              <a:t>IP</a:t>
            </a:r>
            <a:r>
              <a:rPr lang="zh-CN" altLang="en-US" sz="1800" dirty="0"/>
              <a:t>对应的</a:t>
            </a:r>
            <a:r>
              <a:rPr lang="en-US" altLang="zh-CN" sz="1800" dirty="0"/>
              <a:t>ARP</a:t>
            </a:r>
            <a:r>
              <a:rPr lang="zh-CN" altLang="en-US" sz="1800" dirty="0"/>
              <a:t>请求发出去已经超过了</a:t>
            </a:r>
            <a:r>
              <a:rPr lang="en-US" altLang="zh-CN" sz="1800" dirty="0"/>
              <a:t>1</a:t>
            </a:r>
            <a:r>
              <a:rPr lang="zh-CN" altLang="en-US" sz="1800" dirty="0"/>
              <a:t>秒，重新发送</a:t>
            </a:r>
            <a:r>
              <a:rPr lang="en-US" altLang="zh-CN" sz="1800" dirty="0"/>
              <a:t>ARP</a:t>
            </a:r>
            <a:r>
              <a:rPr lang="zh-CN" altLang="en-US" sz="1800" dirty="0"/>
              <a:t>请求</a:t>
            </a:r>
            <a:endParaRPr lang="en-US" altLang="zh-CN" sz="1800" dirty="0"/>
          </a:p>
          <a:p>
            <a:pPr lvl="2"/>
            <a:r>
              <a:rPr lang="zh-CN" altLang="en-US" sz="1600" dirty="0"/>
              <a:t>如果发送超过</a:t>
            </a:r>
            <a:r>
              <a:rPr lang="en-US" altLang="zh-CN" sz="1600" dirty="0"/>
              <a:t>5</a:t>
            </a:r>
            <a:r>
              <a:rPr lang="zh-CN" altLang="en-US" sz="1600" dirty="0"/>
              <a:t>次仍未收到</a:t>
            </a:r>
            <a:r>
              <a:rPr lang="en-US" altLang="zh-CN" sz="1600" dirty="0"/>
              <a:t>ARP</a:t>
            </a:r>
            <a:r>
              <a:rPr lang="zh-CN" altLang="en-US" sz="1600" dirty="0"/>
              <a:t>应答，则对该队列下的数据包依次回复</a:t>
            </a:r>
            <a:r>
              <a:rPr lang="en-US" altLang="zh-CN" sz="1600" dirty="0"/>
              <a:t>ICMP</a:t>
            </a:r>
            <a:r>
              <a:rPr lang="zh-CN" altLang="en-US" sz="1600" dirty="0"/>
              <a:t>（</a:t>
            </a:r>
            <a:r>
              <a:rPr lang="en-US" altLang="zh-CN" sz="1600" dirty="0"/>
              <a:t>Destination Host Unreachable</a:t>
            </a:r>
            <a:r>
              <a:rPr lang="zh-CN" altLang="en-US" sz="1600" dirty="0"/>
              <a:t>）消息，并删除等待的数据包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ARP</a:t>
            </a:r>
            <a:r>
              <a:rPr lang="zh-CN" altLang="en-US" dirty="0"/>
              <a:t>协议格式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46691" y="2396353"/>
          <a:ext cx="7819695" cy="3960000"/>
        </p:xfrm>
        <a:graphic>
          <a:graphicData uri="http://schemas.openxmlformats.org/drawingml/2006/table">
            <a:tbl>
              <a:tblPr/>
              <a:tblGrid>
                <a:gridCol w="3909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4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4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Dest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Ether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Dest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Ether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Addr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(cont.)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Src Ether Addr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Src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Ether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Addr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(cont.)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P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roto Type (0x0806)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ARP Header (0x01)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ARP Proto (0x0800)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HW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Addr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Len (6)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Proto Addr Len (4)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ARP Operation Type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Sender HW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Sender HW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Addr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(cont.)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Sender Proto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Target HW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Target HW Addr (cont.)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Target Proto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Target Proto Addr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等线" panose="02010600030101010101" pitchFamily="2" charset="-122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等线" panose="02010600030101010101" pitchFamily="2" charset="-122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14" name="组合 13"/>
          <p:cNvGrpSpPr/>
          <p:nvPr/>
        </p:nvGrpSpPr>
        <p:grpSpPr>
          <a:xfrm>
            <a:off x="2506718" y="1602867"/>
            <a:ext cx="6176627" cy="965509"/>
            <a:chOff x="2506718" y="1602867"/>
            <a:chExt cx="6176627" cy="965509"/>
          </a:xfrm>
        </p:grpSpPr>
        <p:sp>
          <p:nvSpPr>
            <p:cNvPr id="8" name="箭头: 右 7"/>
            <p:cNvSpPr/>
            <p:nvPr/>
          </p:nvSpPr>
          <p:spPr>
            <a:xfrm rot="19961033">
              <a:off x="3930869" y="2137452"/>
              <a:ext cx="1014248" cy="430924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506718" y="1602867"/>
              <a:ext cx="6176627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Calibri" panose="020F0502020204030204" pitchFamily="34" charset="0"/>
                  <a:ea typeface="黑体" panose="02010609060101010101" pitchFamily="49" charset="-122"/>
                </a:rPr>
                <a:t>当目的</a:t>
              </a:r>
              <a:r>
                <a:rPr lang="en-US" altLang="zh-CN" dirty="0">
                  <a:latin typeface="Calibri" panose="020F0502020204030204" pitchFamily="34" charset="0"/>
                  <a:ea typeface="黑体" panose="02010609060101010101" pitchFamily="49" charset="-122"/>
                </a:rPr>
                <a:t>MAC</a:t>
              </a:r>
              <a:r>
                <a:rPr lang="zh-CN" altLang="en-US" dirty="0">
                  <a:latin typeface="Calibri" panose="020F0502020204030204" pitchFamily="34" charset="0"/>
                  <a:ea typeface="黑体" panose="02010609060101010101" pitchFamily="49" charset="-122"/>
                </a:rPr>
                <a:t>地址不可知时，写</a:t>
              </a:r>
              <a:r>
                <a:rPr lang="en-US" altLang="zh-CN" dirty="0">
                  <a:latin typeface="Calibri" panose="020F0502020204030204" pitchFamily="34" charset="0"/>
                  <a:ea typeface="黑体" panose="02010609060101010101" pitchFamily="49" charset="-122"/>
                </a:rPr>
                <a:t>FF: FF: FF: FF: FF: FF</a:t>
              </a:r>
              <a:r>
                <a:rPr lang="zh-CN" altLang="en-US" dirty="0">
                  <a:latin typeface="Calibri" panose="020F0502020204030204" pitchFamily="34" charset="0"/>
                  <a:ea typeface="黑体" panose="02010609060101010101" pitchFamily="49" charset="-122"/>
                </a:rPr>
                <a:t>，为广播包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222938" y="3368899"/>
            <a:ext cx="3454792" cy="969289"/>
            <a:chOff x="2222938" y="3368899"/>
            <a:chExt cx="3454792" cy="969289"/>
          </a:xfrm>
        </p:grpSpPr>
        <p:sp>
          <p:nvSpPr>
            <p:cNvPr id="10" name="箭头: 右 9"/>
            <p:cNvSpPr/>
            <p:nvPr/>
          </p:nvSpPr>
          <p:spPr>
            <a:xfrm rot="19961033">
              <a:off x="2511973" y="3907264"/>
              <a:ext cx="1014248" cy="430924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222938" y="3368899"/>
              <a:ext cx="3454792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alibri" panose="020F0502020204030204" pitchFamily="34" charset="0"/>
                  <a:ea typeface="黑体" panose="02010609060101010101" pitchFamily="49" charset="-122"/>
                </a:rPr>
                <a:t>0x01</a:t>
              </a:r>
              <a:r>
                <a:rPr lang="zh-CN" altLang="en-US" dirty="0">
                  <a:latin typeface="Calibri" panose="020F0502020204030204" pitchFamily="34" charset="0"/>
                  <a:ea typeface="黑体" panose="02010609060101010101" pitchFamily="49" charset="-122"/>
                </a:rPr>
                <a:t>为</a:t>
              </a:r>
              <a:r>
                <a:rPr lang="en-US" altLang="zh-CN" dirty="0">
                  <a:latin typeface="Calibri" panose="020F0502020204030204" pitchFamily="34" charset="0"/>
                  <a:ea typeface="黑体" panose="02010609060101010101" pitchFamily="49" charset="-122"/>
                </a:rPr>
                <a:t>ARP</a:t>
              </a:r>
              <a:r>
                <a:rPr lang="zh-CN" altLang="en-US" dirty="0">
                  <a:latin typeface="Calibri" panose="020F0502020204030204" pitchFamily="34" charset="0"/>
                  <a:ea typeface="黑体" panose="02010609060101010101" pitchFamily="49" charset="-122"/>
                </a:rPr>
                <a:t>请求，</a:t>
              </a:r>
              <a:r>
                <a:rPr lang="en-US" altLang="zh-CN" dirty="0">
                  <a:latin typeface="Calibri" panose="020F0502020204030204" pitchFamily="34" charset="0"/>
                  <a:ea typeface="黑体" panose="02010609060101010101" pitchFamily="49" charset="-122"/>
                </a:rPr>
                <a:t>0x02</a:t>
              </a:r>
              <a:r>
                <a:rPr lang="zh-CN" altLang="en-US" dirty="0">
                  <a:latin typeface="Calibri" panose="020F0502020204030204" pitchFamily="34" charset="0"/>
                  <a:ea typeface="黑体" panose="02010609060101010101" pitchFamily="49" charset="-122"/>
                </a:rPr>
                <a:t>为</a:t>
              </a:r>
              <a:r>
                <a:rPr lang="en-US" altLang="zh-CN" dirty="0">
                  <a:latin typeface="Calibri" panose="020F0502020204030204" pitchFamily="34" charset="0"/>
                  <a:ea typeface="黑体" panose="02010609060101010101" pitchFamily="49" charset="-122"/>
                </a:rPr>
                <a:t>ARP</a:t>
              </a:r>
              <a:r>
                <a:rPr lang="zh-CN" altLang="en-US" dirty="0">
                  <a:latin typeface="Calibri" panose="020F0502020204030204" pitchFamily="34" charset="0"/>
                  <a:ea typeface="黑体" panose="02010609060101010101" pitchFamily="49" charset="-122"/>
                </a:rPr>
                <a:t>应答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321837" y="4754217"/>
            <a:ext cx="3900170" cy="969289"/>
            <a:chOff x="3321837" y="4754217"/>
            <a:chExt cx="3900170" cy="969289"/>
          </a:xfrm>
        </p:grpSpPr>
        <p:sp>
          <p:nvSpPr>
            <p:cNvPr id="12" name="箭头: 右 11"/>
            <p:cNvSpPr/>
            <p:nvPr/>
          </p:nvSpPr>
          <p:spPr>
            <a:xfrm rot="19961033">
              <a:off x="3610872" y="5292582"/>
              <a:ext cx="1014248" cy="430924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321837" y="4754217"/>
              <a:ext cx="3900170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Calibri" panose="020F0502020204030204" pitchFamily="34" charset="0"/>
                  <a:ea typeface="黑体" panose="02010609060101010101" pitchFamily="49" charset="-122"/>
                </a:rPr>
                <a:t>当为</a:t>
              </a:r>
              <a:r>
                <a:rPr lang="en-US" altLang="zh-CN" dirty="0">
                  <a:latin typeface="Calibri" panose="020F0502020204030204" pitchFamily="34" charset="0"/>
                  <a:ea typeface="黑体" panose="02010609060101010101" pitchFamily="49" charset="-122"/>
                </a:rPr>
                <a:t>ARP</a:t>
              </a:r>
              <a:r>
                <a:rPr lang="zh-CN" altLang="en-US" dirty="0">
                  <a:latin typeface="Calibri" panose="020F0502020204030204" pitchFamily="34" charset="0"/>
                  <a:ea typeface="黑体" panose="02010609060101010101" pitchFamily="49" charset="-122"/>
                </a:rPr>
                <a:t>请求时，</a:t>
              </a:r>
              <a:r>
                <a:rPr lang="en-US" altLang="zh-CN" dirty="0">
                  <a:latin typeface="Calibri" panose="020F0502020204030204" pitchFamily="34" charset="0"/>
                  <a:ea typeface="黑体" panose="02010609060101010101" pitchFamily="49" charset="-122"/>
                </a:rPr>
                <a:t>Target HW </a:t>
              </a:r>
              <a:r>
                <a:rPr lang="en-US" altLang="zh-CN" dirty="0" err="1">
                  <a:latin typeface="Calibri" panose="020F0502020204030204" pitchFamily="34" charset="0"/>
                  <a:ea typeface="黑体" panose="02010609060101010101" pitchFamily="49" charset="-122"/>
                </a:rPr>
                <a:t>Addr</a:t>
              </a:r>
              <a:r>
                <a:rPr lang="zh-CN" altLang="en-US" dirty="0">
                  <a:latin typeface="Calibri" panose="020F0502020204030204" pitchFamily="34" charset="0"/>
                  <a:ea typeface="黑体" panose="02010609060101010101" pitchFamily="49" charset="-122"/>
                </a:rPr>
                <a:t>置空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ICMP</a:t>
            </a:r>
            <a:r>
              <a:rPr lang="zh-CN" altLang="en-US" dirty="0"/>
              <a:t>数据包格式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44566" y="1897118"/>
          <a:ext cx="2903483" cy="3916794"/>
        </p:xfrm>
        <a:graphic>
          <a:graphicData uri="http://schemas.openxmlformats.org/drawingml/2006/table">
            <a:tbl>
              <a:tblPr/>
              <a:tblGrid>
                <a:gridCol w="725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8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1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52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Ethernet Header (14 bytes)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52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IP Header (20 bytes or more)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7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Type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Code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Checksum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059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Rest of ICMP Header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4004443" y="1788161"/>
            <a:ext cx="4773667" cy="4371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路由表查找失败</a:t>
            </a:r>
            <a:endParaRPr lang="en-US" altLang="zh-CN" sz="2000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lvl="1">
              <a:lnSpc>
                <a:spcPct val="125000"/>
              </a:lnSpc>
            </a:pP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Type: 3, Code: 0, Rest of ICMP Header: 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前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4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字节设置为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0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，接着拷贝收到数据包的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IP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头部（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&gt;= 20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字节）和随后的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8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字节</a:t>
            </a:r>
            <a:endParaRPr lang="en-US" altLang="zh-CN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</a:rPr>
              <a:t>ARP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查询失败</a:t>
            </a:r>
            <a:endParaRPr lang="en-US" altLang="zh-CN" sz="2000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lvl="1">
              <a:lnSpc>
                <a:spcPct val="125000"/>
              </a:lnSpc>
            </a:pP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Type: 3, Code: 1, Rest of ICMP Header: 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同上</a:t>
            </a:r>
          </a:p>
          <a:p>
            <a:pPr>
              <a:lnSpc>
                <a:spcPct val="125000"/>
              </a:lnSpc>
            </a:pP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</a:rPr>
              <a:t>TTL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值减为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</a:rPr>
              <a:t>0</a:t>
            </a:r>
          </a:p>
          <a:p>
            <a:pPr lvl="1">
              <a:lnSpc>
                <a:spcPct val="125000"/>
              </a:lnSpc>
            </a:pP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Type: 11, Code: 0, Rest of ICMP Header: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同上</a:t>
            </a:r>
            <a:endParaRPr lang="en-US" altLang="zh-CN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收到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</a:rPr>
              <a:t>Ping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本端口的数据包（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</a:rPr>
              <a:t> Type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为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</a:rPr>
              <a:t>8 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）</a:t>
            </a:r>
            <a:endParaRPr lang="en-US" altLang="zh-CN" sz="2000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lvl="1">
              <a:lnSpc>
                <a:spcPct val="125000"/>
              </a:lnSpc>
            </a:pP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Type: 0, Code: 0, Rest of ICMP Header: 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拷贝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Ping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包中的相应字段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路由器实现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68750"/>
            <a:ext cx="8534400" cy="4425801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处理</a:t>
            </a:r>
            <a:r>
              <a:rPr lang="en-US" altLang="zh-CN" dirty="0"/>
              <a:t>ARP</a:t>
            </a:r>
            <a:r>
              <a:rPr lang="zh-CN" altLang="en-US" dirty="0"/>
              <a:t>请求和应答</a:t>
            </a:r>
            <a:endParaRPr lang="en-US" altLang="zh-CN" dirty="0"/>
          </a:p>
          <a:p>
            <a:pPr lvl="1"/>
            <a:r>
              <a:rPr lang="zh-CN" altLang="en-US" dirty="0"/>
              <a:t>收到</a:t>
            </a:r>
            <a:r>
              <a:rPr lang="en-US" altLang="zh-CN" dirty="0"/>
              <a:t>ARP</a:t>
            </a:r>
            <a:r>
              <a:rPr lang="zh-CN" altLang="en-US" dirty="0"/>
              <a:t>请求时，如果</a:t>
            </a:r>
            <a:r>
              <a:rPr lang="en-US" altLang="zh-CN" dirty="0"/>
              <a:t>Target Proto </a:t>
            </a:r>
            <a:r>
              <a:rPr lang="en-US" altLang="zh-CN" dirty="0" err="1"/>
              <a:t>Addr</a:t>
            </a:r>
            <a:r>
              <a:rPr lang="zh-CN" altLang="en-US" dirty="0"/>
              <a:t>为本端口地址，则</a:t>
            </a:r>
            <a:r>
              <a:rPr lang="en-US" altLang="zh-CN" dirty="0"/>
              <a:t>ARP</a:t>
            </a:r>
            <a:r>
              <a:rPr lang="zh-CN" altLang="en-US" dirty="0"/>
              <a:t>应答</a:t>
            </a:r>
            <a:endParaRPr lang="en-US" altLang="zh-CN" dirty="0"/>
          </a:p>
          <a:p>
            <a:pPr lvl="1"/>
            <a:r>
              <a:rPr lang="zh-CN" altLang="en-US" dirty="0"/>
              <a:t>转发数据包时，如果</a:t>
            </a:r>
            <a:r>
              <a:rPr lang="en-US" altLang="zh-CN" dirty="0"/>
              <a:t>ARP</a:t>
            </a:r>
            <a:r>
              <a:rPr lang="zh-CN" altLang="en-US" dirty="0"/>
              <a:t>缓存中没有相应条目，则发送</a:t>
            </a:r>
            <a:r>
              <a:rPr lang="en-US" altLang="zh-CN" dirty="0"/>
              <a:t>ARP</a:t>
            </a:r>
            <a:r>
              <a:rPr lang="zh-CN" altLang="en-US" dirty="0"/>
              <a:t>请求</a:t>
            </a:r>
            <a:endParaRPr lang="en-US" altLang="zh-CN" dirty="0"/>
          </a:p>
          <a:p>
            <a:r>
              <a:rPr lang="en-US" altLang="zh-CN" dirty="0"/>
              <a:t>ARP</a:t>
            </a:r>
            <a:r>
              <a:rPr lang="zh-CN" altLang="en-US" dirty="0"/>
              <a:t>缓存管理</a:t>
            </a:r>
            <a:endParaRPr lang="en-US" altLang="zh-CN" dirty="0"/>
          </a:p>
          <a:p>
            <a:pPr lvl="1"/>
            <a:r>
              <a:rPr lang="zh-CN" altLang="en-US" dirty="0"/>
              <a:t>进行</a:t>
            </a:r>
            <a:r>
              <a:rPr lang="en-US" altLang="zh-CN" dirty="0"/>
              <a:t>ARP</a:t>
            </a:r>
            <a:r>
              <a:rPr lang="zh-CN" altLang="en-US" dirty="0"/>
              <a:t>查询、更新等操作</a:t>
            </a:r>
            <a:endParaRPr lang="en-US" altLang="zh-CN" dirty="0"/>
          </a:p>
          <a:p>
            <a:r>
              <a:rPr lang="en-US" altLang="zh-CN" dirty="0"/>
              <a:t>IP</a:t>
            </a:r>
            <a:r>
              <a:rPr lang="zh-CN" altLang="en-US" dirty="0"/>
              <a:t>地址查找和</a:t>
            </a:r>
            <a:r>
              <a:rPr lang="en-US" altLang="zh-CN" dirty="0"/>
              <a:t>IP</a:t>
            </a:r>
            <a:r>
              <a:rPr lang="zh-CN" altLang="en-US" dirty="0"/>
              <a:t>数据包转发</a:t>
            </a:r>
            <a:endParaRPr lang="en-US" altLang="zh-CN" dirty="0"/>
          </a:p>
          <a:p>
            <a:pPr lvl="1"/>
            <a:r>
              <a:rPr lang="zh-CN" altLang="en-US" dirty="0"/>
              <a:t>收到数据包后，查找对应的转发端口；更新</a:t>
            </a:r>
            <a:r>
              <a:rPr lang="en-US" altLang="zh-CN" dirty="0"/>
              <a:t>IP</a:t>
            </a:r>
            <a:r>
              <a:rPr lang="zh-CN" altLang="en-US" dirty="0"/>
              <a:t>头部，转发数据包</a:t>
            </a:r>
            <a:endParaRPr lang="en-US" altLang="zh-CN" dirty="0"/>
          </a:p>
          <a:p>
            <a:r>
              <a:rPr lang="zh-CN" altLang="en-US" dirty="0"/>
              <a:t>发送</a:t>
            </a:r>
            <a:r>
              <a:rPr lang="en-US" altLang="zh-CN" dirty="0"/>
              <a:t>ICMP</a:t>
            </a:r>
            <a:r>
              <a:rPr lang="zh-CN" altLang="en-US" dirty="0"/>
              <a:t>数据包</a:t>
            </a:r>
            <a:endParaRPr lang="en-US" altLang="zh-CN" dirty="0"/>
          </a:p>
          <a:p>
            <a:pPr lvl="1"/>
            <a:r>
              <a:rPr lang="zh-CN" altLang="en-US" dirty="0"/>
              <a:t>路由表查找失败；</a:t>
            </a:r>
            <a:r>
              <a:rPr lang="en-US" altLang="zh-CN" dirty="0"/>
              <a:t>ARP</a:t>
            </a:r>
            <a:r>
              <a:rPr lang="zh-CN" altLang="en-US" dirty="0"/>
              <a:t>查询失败；</a:t>
            </a:r>
            <a:r>
              <a:rPr lang="en-US" altLang="zh-CN" dirty="0"/>
              <a:t> TTL</a:t>
            </a:r>
            <a:r>
              <a:rPr lang="zh-CN" altLang="en-US" dirty="0"/>
              <a:t>值为</a:t>
            </a:r>
            <a:r>
              <a:rPr lang="en-US" altLang="zh-CN" dirty="0"/>
              <a:t>0</a:t>
            </a:r>
            <a:r>
              <a:rPr lang="zh-CN" altLang="en-US" dirty="0"/>
              <a:t>；收到</a:t>
            </a:r>
            <a:r>
              <a:rPr lang="en-US" altLang="zh-CN" dirty="0"/>
              <a:t>ping</a:t>
            </a:r>
            <a:r>
              <a:rPr lang="zh-CN" altLang="en-US" dirty="0"/>
              <a:t>本端口的包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在主机上安装</a:t>
            </a:r>
            <a:r>
              <a:rPr lang="en-US" altLang="zh-CN" dirty="0" err="1"/>
              <a:t>arptables</a:t>
            </a:r>
            <a:r>
              <a:rPr lang="en-US" altLang="zh-CN" dirty="0"/>
              <a:t>, iptables</a:t>
            </a:r>
            <a:r>
              <a:rPr lang="zh-CN" altLang="en-US" dirty="0"/>
              <a:t>，用于禁止每个节点的相应功能</a:t>
            </a:r>
            <a:endParaRPr lang="en-US" altLang="zh-CN" dirty="0"/>
          </a:p>
          <a:p>
            <a:pPr lvl="1"/>
            <a:r>
              <a:rPr lang="en-US" altLang="zh-CN" dirty="0"/>
              <a:t>sudo apt install </a:t>
            </a:r>
            <a:r>
              <a:rPr lang="en-US" altLang="zh-CN" dirty="0" err="1"/>
              <a:t>arptables</a:t>
            </a:r>
            <a:r>
              <a:rPr lang="en-US" altLang="zh-CN" dirty="0"/>
              <a:t> iptables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运行给定网络拓扑</a:t>
            </a:r>
            <a:r>
              <a:rPr lang="en-US" altLang="zh-CN" dirty="0"/>
              <a:t>(router_topo.py)</a:t>
            </a:r>
          </a:p>
          <a:p>
            <a:pPr lvl="1"/>
            <a:r>
              <a:rPr lang="zh-CN" altLang="en-US" dirty="0"/>
              <a:t>路由器节点</a:t>
            </a:r>
            <a:r>
              <a:rPr lang="en-US" altLang="zh-CN" dirty="0"/>
              <a:t>r1</a:t>
            </a:r>
            <a:r>
              <a:rPr lang="zh-CN" altLang="en-US" dirty="0"/>
              <a:t>上执行脚本</a:t>
            </a:r>
            <a:r>
              <a:rPr lang="en-US" altLang="zh-CN" dirty="0"/>
              <a:t>(disable_arp.sh, disable_icmp.sh, disable_ip_forward.sh)</a:t>
            </a:r>
            <a:r>
              <a:rPr lang="zh-CN" altLang="en-US" dirty="0"/>
              <a:t>，禁止协议栈的相应功能</a:t>
            </a:r>
            <a:endParaRPr lang="en-US" altLang="zh-CN" dirty="0"/>
          </a:p>
          <a:p>
            <a:pPr lvl="1"/>
            <a:r>
              <a:rPr lang="zh-CN" altLang="en-US" dirty="0"/>
              <a:t>终端节点</a:t>
            </a:r>
            <a:r>
              <a:rPr lang="en-US" altLang="zh-CN" dirty="0"/>
              <a:t>h1-h3</a:t>
            </a:r>
            <a:r>
              <a:rPr lang="zh-CN" altLang="en-US" dirty="0"/>
              <a:t>上执行脚本</a:t>
            </a:r>
            <a:r>
              <a:rPr lang="en-US" altLang="zh-CN" dirty="0"/>
              <a:t>disable_offloading.sh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实验内容一（续）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r1</a:t>
            </a:r>
            <a:r>
              <a:rPr lang="zh-CN" altLang="en-US" dirty="0"/>
              <a:t>上执行路由器程序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r1</a:t>
            </a:r>
            <a:r>
              <a:rPr lang="zh-CN" altLang="en-US" dirty="0"/>
              <a:t>中运行</a:t>
            </a:r>
            <a:r>
              <a:rPr lang="en-US" altLang="zh-CN" dirty="0"/>
              <a:t>./router</a:t>
            </a:r>
            <a:r>
              <a:rPr lang="zh-CN" altLang="en-US" dirty="0"/>
              <a:t>，进行数据包的处理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h1</a:t>
            </a:r>
            <a:r>
              <a:rPr lang="zh-CN" altLang="en-US" dirty="0"/>
              <a:t>上进行</a:t>
            </a:r>
            <a:r>
              <a:rPr lang="en-US" altLang="zh-CN" dirty="0"/>
              <a:t>ping</a:t>
            </a:r>
            <a:r>
              <a:rPr lang="zh-CN" altLang="en-US" dirty="0"/>
              <a:t>实验</a:t>
            </a:r>
            <a:endParaRPr lang="en-US" altLang="zh-CN" dirty="0"/>
          </a:p>
          <a:p>
            <a:pPr lvl="1"/>
            <a:r>
              <a:rPr lang="en-US" altLang="zh-CN" dirty="0"/>
              <a:t>Ping 10.0.1.1 (r1)</a:t>
            </a:r>
            <a:r>
              <a:rPr lang="zh-CN" altLang="en-US" dirty="0"/>
              <a:t>，能够</a:t>
            </a:r>
            <a:r>
              <a:rPr lang="en-US" altLang="zh-CN" dirty="0"/>
              <a:t>ping</a:t>
            </a:r>
            <a:r>
              <a:rPr lang="zh-CN" altLang="en-US" dirty="0"/>
              <a:t>通</a:t>
            </a:r>
            <a:endParaRPr lang="en-US" altLang="zh-CN" dirty="0"/>
          </a:p>
          <a:p>
            <a:pPr lvl="1"/>
            <a:r>
              <a:rPr lang="en-US" altLang="zh-CN" dirty="0"/>
              <a:t>Ping 10.0.2.22 (h2)</a:t>
            </a:r>
            <a:r>
              <a:rPr lang="zh-CN" altLang="en-US" dirty="0"/>
              <a:t>，能够</a:t>
            </a:r>
            <a:r>
              <a:rPr lang="en-US" altLang="zh-CN" dirty="0"/>
              <a:t>ping</a:t>
            </a:r>
            <a:r>
              <a:rPr lang="zh-CN" altLang="en-US" dirty="0"/>
              <a:t>通</a:t>
            </a:r>
            <a:endParaRPr lang="en-US" altLang="zh-CN" dirty="0"/>
          </a:p>
          <a:p>
            <a:pPr lvl="1"/>
            <a:r>
              <a:rPr lang="en-US" altLang="zh-CN" dirty="0"/>
              <a:t>Ping 10.0.3.33 (h3)</a:t>
            </a:r>
            <a:r>
              <a:rPr lang="zh-CN" altLang="en-US" dirty="0"/>
              <a:t>，能够</a:t>
            </a:r>
            <a:r>
              <a:rPr lang="en-US" altLang="zh-CN" dirty="0"/>
              <a:t>ping</a:t>
            </a:r>
            <a:r>
              <a:rPr lang="zh-CN" altLang="en-US" dirty="0"/>
              <a:t>通</a:t>
            </a:r>
            <a:endParaRPr lang="en-US" altLang="zh-CN" dirty="0"/>
          </a:p>
          <a:p>
            <a:pPr lvl="1"/>
            <a:r>
              <a:rPr lang="en-US" altLang="zh-CN" dirty="0"/>
              <a:t>Ping 10.0.3.11</a:t>
            </a:r>
            <a:r>
              <a:rPr lang="zh-CN" altLang="en-US" dirty="0"/>
              <a:t>，返回</a:t>
            </a:r>
            <a:r>
              <a:rPr lang="en-US" altLang="zh-CN" dirty="0"/>
              <a:t>ICMP Destination Host Unreachable</a:t>
            </a:r>
          </a:p>
          <a:p>
            <a:pPr lvl="1"/>
            <a:r>
              <a:rPr lang="en-US" altLang="zh-CN" dirty="0"/>
              <a:t>Ping 10.0.4.1</a:t>
            </a:r>
            <a:r>
              <a:rPr lang="zh-CN" altLang="en-US" dirty="0"/>
              <a:t>，返回</a:t>
            </a:r>
            <a:r>
              <a:rPr lang="en-US" altLang="zh-CN" dirty="0"/>
              <a:t>ICMP Destination Net Unreachable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路由器转发</a:t>
            </a:r>
            <a:endParaRPr lang="en-US" altLang="zh-CN" dirty="0"/>
          </a:p>
          <a:p>
            <a:pPr lvl="1"/>
            <a:r>
              <a:rPr lang="zh-CN" altLang="en-US" dirty="0"/>
              <a:t>路由表</a:t>
            </a:r>
            <a:endParaRPr lang="en-US" altLang="zh-CN" dirty="0"/>
          </a:p>
          <a:p>
            <a:pPr lvl="1"/>
            <a:r>
              <a:rPr lang="zh-CN" altLang="en-US" dirty="0"/>
              <a:t>路由器转发流程</a:t>
            </a:r>
            <a:endParaRPr lang="en-US" altLang="zh-CN" dirty="0"/>
          </a:p>
          <a:p>
            <a:pPr lvl="1"/>
            <a:r>
              <a:rPr lang="en-US" altLang="zh-CN" dirty="0"/>
              <a:t>ARP</a:t>
            </a:r>
            <a:r>
              <a:rPr lang="zh-CN" altLang="en-US" dirty="0"/>
              <a:t>协议与</a:t>
            </a:r>
            <a:r>
              <a:rPr lang="en-US" altLang="zh-CN" dirty="0"/>
              <a:t>ARP</a:t>
            </a:r>
            <a:r>
              <a:rPr lang="zh-CN" altLang="en-US" dirty="0"/>
              <a:t>缓存</a:t>
            </a:r>
            <a:endParaRPr lang="en-US" altLang="zh-CN" dirty="0"/>
          </a:p>
          <a:p>
            <a:pPr lvl="1"/>
            <a:r>
              <a:rPr lang="en-US" altLang="zh-CN" dirty="0"/>
              <a:t>ICMP</a:t>
            </a:r>
            <a:r>
              <a:rPr lang="zh-CN" altLang="en-US" dirty="0"/>
              <a:t>协议格式</a:t>
            </a:r>
            <a:endParaRPr lang="en-US" altLang="zh-CN" dirty="0"/>
          </a:p>
          <a:p>
            <a:r>
              <a:rPr lang="zh-CN" altLang="en-US" dirty="0"/>
              <a:t>实验内容</a:t>
            </a:r>
            <a:endParaRPr lang="en-US" altLang="zh-CN" dirty="0"/>
          </a:p>
          <a:p>
            <a:r>
              <a:rPr lang="zh-CN" altLang="en-US" dirty="0"/>
              <a:t>附件文件列表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构造一个包含多个路由器节点组成的网络</a:t>
            </a:r>
            <a:endParaRPr lang="en-US" altLang="zh-CN" dirty="0"/>
          </a:p>
          <a:p>
            <a:pPr lvl="1"/>
            <a:r>
              <a:rPr lang="zh-CN" altLang="en-US" dirty="0"/>
              <a:t>手动配置每个路由器节点的路由表</a:t>
            </a:r>
            <a:endParaRPr lang="en-US" altLang="zh-CN" dirty="0"/>
          </a:p>
          <a:p>
            <a:pPr lvl="1"/>
            <a:r>
              <a:rPr lang="zh-CN" altLang="en-US" dirty="0"/>
              <a:t>有两个终端节点，通过路由器节点相连，两节点之间的跳数不少于</a:t>
            </a:r>
            <a:r>
              <a:rPr lang="en-US" altLang="zh-CN" dirty="0"/>
              <a:t>3</a:t>
            </a:r>
            <a:r>
              <a:rPr lang="zh-CN" altLang="en-US" dirty="0"/>
              <a:t>跳，手动配置其默认路由表</a:t>
            </a:r>
            <a:endParaRPr lang="en-US" altLang="zh-CN" dirty="0"/>
          </a:p>
          <a:p>
            <a:r>
              <a:rPr lang="zh-CN" altLang="en-US" dirty="0"/>
              <a:t>连通性测试</a:t>
            </a:r>
            <a:endParaRPr lang="en-US" altLang="zh-CN" dirty="0"/>
          </a:p>
          <a:p>
            <a:pPr lvl="1"/>
            <a:r>
              <a:rPr lang="zh-CN" altLang="en-US" dirty="0"/>
              <a:t>终端节点</a:t>
            </a:r>
            <a:r>
              <a:rPr lang="en-US" altLang="zh-CN" dirty="0"/>
              <a:t>ping</a:t>
            </a:r>
            <a:r>
              <a:rPr lang="zh-CN" altLang="en-US" dirty="0"/>
              <a:t>每个路由器节点的入端口</a:t>
            </a:r>
            <a:r>
              <a:rPr lang="en-US" altLang="zh-CN" dirty="0"/>
              <a:t>IP</a:t>
            </a:r>
            <a:r>
              <a:rPr lang="zh-CN" altLang="en-US" dirty="0"/>
              <a:t>地址，能够</a:t>
            </a:r>
            <a:r>
              <a:rPr lang="en-US" altLang="zh-CN" dirty="0"/>
              <a:t>ping</a:t>
            </a:r>
            <a:r>
              <a:rPr lang="zh-CN" altLang="en-US" dirty="0"/>
              <a:t>通</a:t>
            </a:r>
            <a:endParaRPr lang="en-US" altLang="zh-CN" dirty="0"/>
          </a:p>
          <a:p>
            <a:r>
              <a:rPr lang="zh-CN" altLang="en-US" dirty="0"/>
              <a:t>路径测试</a:t>
            </a:r>
            <a:endParaRPr lang="en-US" altLang="zh-CN" dirty="0"/>
          </a:p>
          <a:p>
            <a:pPr lvl="1"/>
            <a:r>
              <a:rPr lang="zh-CN" altLang="en-US" dirty="0"/>
              <a:t>在一个终端节点上</a:t>
            </a:r>
            <a:r>
              <a:rPr lang="en-US" altLang="zh-CN" dirty="0"/>
              <a:t>traceroute</a:t>
            </a:r>
            <a:r>
              <a:rPr lang="zh-CN" altLang="en-US" dirty="0"/>
              <a:t>另一节点，能够正确输出路径上每个节点的</a:t>
            </a:r>
            <a:r>
              <a:rPr lang="en-US" altLang="zh-CN" dirty="0"/>
              <a:t>IP</a:t>
            </a:r>
            <a:r>
              <a:rPr lang="zh-CN" altLang="en-US" dirty="0"/>
              <a:t>信息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附件文件列表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0975" y="1276680"/>
            <a:ext cx="8229600" cy="5034843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arp.c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		# 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发送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ARP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请求和应答</a:t>
            </a:r>
            <a:endParaRPr lang="en-US" altLang="zh-CN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arpcache.c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	# ARP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缓存相关操作</a:t>
            </a: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device_internal.c		</a:t>
            </a:r>
            <a:r>
              <a:rPr lang="en-US" altLang="zh-CN" sz="2000" dirty="0">
                <a:sym typeface="+mn-ea"/>
              </a:rPr>
              <a:t># </a:t>
            </a:r>
            <a:r>
              <a:rPr lang="zh-CN" altLang="en-US" sz="2000" dirty="0">
                <a:sym typeface="+mn-ea"/>
              </a:rPr>
              <a:t>网口管理等内部实现</a:t>
            </a:r>
            <a:endParaRPr lang="en-US" altLang="zh-CN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icmp.c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	# 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发送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ICMP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数据包</a:t>
            </a:r>
            <a:endParaRPr lang="en-US" altLang="zh-CN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ip_base.c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	# IP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前缀查找和发送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IP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数据包</a:t>
            </a:r>
            <a:endParaRPr lang="en-US" altLang="zh-CN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err="1"/>
              <a:t>rtable.c</a:t>
            </a:r>
            <a:r>
              <a:rPr lang="en-US" altLang="zh-CN" sz="2000" dirty="0"/>
              <a:t>			# </a:t>
            </a:r>
            <a:r>
              <a:rPr lang="zh-CN" altLang="en-US" sz="2000" dirty="0"/>
              <a:t>路由表相关</a:t>
            </a:r>
            <a:endParaRPr lang="en-US" altLang="zh-CN" sz="2000" dirty="0"/>
          </a:p>
          <a:p>
            <a:pPr>
              <a:lnSpc>
                <a:spcPct val="130000"/>
              </a:lnSpc>
            </a:pPr>
            <a:r>
              <a:rPr lang="en-US" altLang="zh-CN" sz="2000" dirty="0" err="1"/>
              <a:t>rtable_internal.c</a:t>
            </a:r>
            <a:r>
              <a:rPr lang="en-US" altLang="zh-CN" sz="2000" dirty="0"/>
              <a:t>		# </a:t>
            </a:r>
            <a:r>
              <a:rPr lang="zh-CN" altLang="en-US" sz="2000" dirty="0"/>
              <a:t>从协议栈中读取路由条目</a:t>
            </a:r>
            <a:endParaRPr lang="en-US" altLang="zh-CN" sz="2000" dirty="0"/>
          </a:p>
          <a:p>
            <a:pPr>
              <a:lnSpc>
                <a:spcPct val="130000"/>
              </a:lnSpc>
            </a:pPr>
            <a:r>
              <a:rPr lang="en-US" altLang="zh-CN" sz="2000" dirty="0"/>
              <a:t>include			</a:t>
            </a:r>
          </a:p>
          <a:p>
            <a:pPr>
              <a:lnSpc>
                <a:spcPct val="130000"/>
              </a:lnSpc>
            </a:pPr>
            <a:r>
              <a:rPr lang="en-US" altLang="zh-CN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ip.c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		# 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处理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IP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数据包，包括转发</a:t>
            </a:r>
            <a:endParaRPr lang="en-US" altLang="zh-CN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err="1"/>
              <a:t>main.c</a:t>
            </a:r>
            <a:r>
              <a:rPr lang="en-US" altLang="zh-CN" sz="2000" dirty="0"/>
              <a:t>			</a:t>
            </a:r>
          </a:p>
          <a:p>
            <a:pPr>
              <a:lnSpc>
                <a:spcPct val="130000"/>
              </a:lnSpc>
            </a:pPr>
            <a:r>
              <a:rPr lang="en-US" altLang="zh-CN" sz="2000" dirty="0" err="1"/>
              <a:t>Makefile</a:t>
            </a:r>
            <a:r>
              <a:rPr lang="en-US" altLang="zh-CN" sz="2000" dirty="0"/>
              <a:t>			</a:t>
            </a:r>
          </a:p>
          <a:p>
            <a:pPr>
              <a:lnSpc>
                <a:spcPct val="130000"/>
              </a:lnSpc>
            </a:pPr>
            <a:r>
              <a:rPr lang="en-US" altLang="zh-CN" sz="2000" dirty="0"/>
              <a:t>router-reference		# </a:t>
            </a:r>
            <a:r>
              <a:rPr lang="zh-CN" altLang="en-US" sz="2000" dirty="0"/>
              <a:t>参考实现</a:t>
            </a:r>
            <a:endParaRPr lang="en-US" altLang="zh-CN" sz="2000" dirty="0"/>
          </a:p>
          <a:p>
            <a:pPr>
              <a:lnSpc>
                <a:spcPct val="130000"/>
              </a:lnSpc>
            </a:pPr>
            <a:r>
              <a:rPr lang="en-US" altLang="zh-CN" sz="2000" dirty="0"/>
              <a:t>router_topo.py		# </a:t>
            </a:r>
            <a:r>
              <a:rPr lang="en-US" altLang="zh-CN" sz="2000" dirty="0" err="1"/>
              <a:t>Mininet</a:t>
            </a:r>
            <a:r>
              <a:rPr lang="en-US" altLang="zh-CN" sz="2000" dirty="0"/>
              <a:t> topo</a:t>
            </a:r>
            <a:r>
              <a:rPr lang="zh-CN" altLang="en-US" sz="2000" dirty="0"/>
              <a:t>脚本</a:t>
            </a:r>
            <a:endParaRPr lang="en-US" altLang="zh-CN" sz="2000" dirty="0"/>
          </a:p>
          <a:p>
            <a:pPr>
              <a:lnSpc>
                <a:spcPct val="130000"/>
              </a:lnSpc>
            </a:pPr>
            <a:r>
              <a:rPr lang="en-US" altLang="zh-CN" sz="2000" dirty="0"/>
              <a:t>scripts			# </a:t>
            </a:r>
            <a:r>
              <a:rPr lang="zh-CN" altLang="en-US" sz="2000" dirty="0"/>
              <a:t>禁止</a:t>
            </a:r>
            <a:r>
              <a:rPr lang="en-US" altLang="zh-CN" sz="2000" dirty="0"/>
              <a:t>Linux</a:t>
            </a:r>
            <a:r>
              <a:rPr lang="zh-CN" altLang="en-US" sz="2000" dirty="0"/>
              <a:t>协议栈的相关功能</a:t>
            </a:r>
            <a:endParaRPr lang="en-US" altLang="zh-CN" sz="2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4" name="右大括号 3"/>
          <p:cNvSpPr/>
          <p:nvPr/>
        </p:nvSpPr>
        <p:spPr>
          <a:xfrm>
            <a:off x="2948354" y="1518138"/>
            <a:ext cx="398584" cy="2403232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/>
          <p:cNvSpPr/>
          <p:nvPr/>
        </p:nvSpPr>
        <p:spPr>
          <a:xfrm>
            <a:off x="3516923" y="2502877"/>
            <a:ext cx="1600200" cy="43375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libipstack.a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路由器转发实验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2333" y="1444356"/>
            <a:ext cx="7886700" cy="1442208"/>
          </a:xfrm>
        </p:spPr>
        <p:txBody>
          <a:bodyPr/>
          <a:lstStyle/>
          <a:p>
            <a:r>
              <a:rPr lang="zh-CN" altLang="en-US" dirty="0"/>
              <a:t>给定网络拓扑以及节点的路由表配置，实现路由器的转发功能，使得各节点之间能够连通并传送数据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1610231" y="2976701"/>
            <a:ext cx="5451766" cy="978118"/>
            <a:chOff x="2445245" y="1687836"/>
            <a:chExt cx="5451766" cy="978118"/>
          </a:xfrm>
        </p:grpSpPr>
        <p:sp>
          <p:nvSpPr>
            <p:cNvPr id="29" name="矩形 28"/>
            <p:cNvSpPr/>
            <p:nvPr/>
          </p:nvSpPr>
          <p:spPr>
            <a:xfrm>
              <a:off x="2623755" y="2063526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1</a:t>
              </a:r>
              <a:endParaRPr lang="zh-CN" altLang="en-US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6710304" y="2063526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2</a:t>
              </a:r>
              <a:endParaRPr lang="zh-CN" altLang="en-US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2445245" y="1695315"/>
              <a:ext cx="1383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10.0.1.11/24</a:t>
              </a:r>
              <a:endParaRPr lang="zh-CN" altLang="en-US" dirty="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6513299" y="1687836"/>
              <a:ext cx="1383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10.0.2.22/24</a:t>
              </a:r>
              <a:endParaRPr lang="zh-CN" altLang="en-US" dirty="0"/>
            </a:p>
          </p:txBody>
        </p:sp>
      </p:grpSp>
      <p:sp>
        <p:nvSpPr>
          <p:cNvPr id="33" name="矩形 32"/>
          <p:cNvSpPr/>
          <p:nvPr/>
        </p:nvSpPr>
        <p:spPr>
          <a:xfrm>
            <a:off x="3901263" y="5319697"/>
            <a:ext cx="989703" cy="602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Host 3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3715472" y="5922125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10.0.3.33/24</a:t>
            </a:r>
            <a:endParaRPr lang="zh-CN" altLang="en-US" dirty="0"/>
          </a:p>
        </p:txBody>
      </p:sp>
      <p:sp>
        <p:nvSpPr>
          <p:cNvPr id="35" name="圆角矩形 27"/>
          <p:cNvSpPr/>
          <p:nvPr/>
        </p:nvSpPr>
        <p:spPr>
          <a:xfrm>
            <a:off x="3901263" y="3954819"/>
            <a:ext cx="989703" cy="619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Router</a:t>
            </a:r>
            <a:endParaRPr lang="zh-CN" altLang="en-US" dirty="0"/>
          </a:p>
        </p:txBody>
      </p:sp>
      <p:cxnSp>
        <p:nvCxnSpPr>
          <p:cNvPr id="36" name="直接连接符 35"/>
          <p:cNvCxnSpPr>
            <a:stCxn id="29" idx="3"/>
            <a:endCxn id="35" idx="1"/>
          </p:cNvCxnSpPr>
          <p:nvPr/>
        </p:nvCxnSpPr>
        <p:spPr>
          <a:xfrm>
            <a:off x="2778444" y="3653605"/>
            <a:ext cx="1122819" cy="6107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35" idx="3"/>
            <a:endCxn id="30" idx="1"/>
          </p:cNvCxnSpPr>
          <p:nvPr/>
        </p:nvCxnSpPr>
        <p:spPr>
          <a:xfrm flipV="1">
            <a:off x="4890966" y="3653605"/>
            <a:ext cx="984324" cy="6107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35" idx="2"/>
            <a:endCxn id="33" idx="0"/>
          </p:cNvCxnSpPr>
          <p:nvPr/>
        </p:nvCxnSpPr>
        <p:spPr>
          <a:xfrm>
            <a:off x="4396115" y="4573961"/>
            <a:ext cx="0" cy="7457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2604501" y="4207636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10.0.1.1/24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4363530" y="3576276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10.0.2.1/24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4394656" y="4607377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10.0.3.1/24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路由表与最长前缀匹配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路由表保存网络（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IP+Mask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）到网关和端口的映射</a:t>
            </a:r>
          </a:p>
          <a:p>
            <a:r>
              <a:rPr lang="zh-CN" altLang="en-US" dirty="0"/>
              <a:t>路由表样例</a:t>
            </a:r>
            <a:endParaRPr lang="en-US" altLang="zh-CN" dirty="0"/>
          </a:p>
          <a:p>
            <a:pPr lvl="1"/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/Mask    -&gt; GW,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10.0.0.0/8   -&gt; 1.2.0.1, eth0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10.0.0.0/16  -&gt; 1.3.0.1, eth1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10.2.0.0/16  -&gt; 1.4.0.1, eth2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Default      -&gt; 1.5.0.1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, eth3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在查询路由表时，数据包只包含目的地址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使用最长前缀匹配方法来查找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altLang="zh-CN" sz="2000" dirty="0"/>
              <a:t>(</a:t>
            </a:r>
            <a:r>
              <a:rPr lang="en-US" altLang="zh-CN" sz="2000" dirty="0" err="1"/>
              <a:t>dst_ip</a:t>
            </a:r>
            <a:r>
              <a:rPr lang="en-US" altLang="zh-CN" sz="2000" dirty="0"/>
              <a:t> &amp; mask) == (</a:t>
            </a:r>
            <a:r>
              <a:rPr lang="en-US" altLang="zh-CN" sz="2000" dirty="0" err="1"/>
              <a:t>dest</a:t>
            </a:r>
            <a:r>
              <a:rPr lang="en-US" altLang="zh-CN" sz="2000" dirty="0"/>
              <a:t> &amp; mask)</a:t>
            </a:r>
            <a:r>
              <a:rPr lang="zh-CN" altLang="en-US" sz="2000" dirty="0"/>
              <a:t>，且掩码长度最长</a:t>
            </a:r>
            <a:r>
              <a:rPr lang="en-US" altLang="zh-CN" sz="2000" dirty="0"/>
              <a:t>(mask</a:t>
            </a:r>
            <a:r>
              <a:rPr lang="zh-CN" altLang="en-US" sz="2000" dirty="0"/>
              <a:t>值最大</a:t>
            </a:r>
            <a:r>
              <a:rPr lang="en-US" altLang="zh-CN" sz="2000" dirty="0"/>
              <a:t>)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自动生成的路由表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1" y="1422538"/>
            <a:ext cx="8619482" cy="5034843"/>
          </a:xfrm>
        </p:spPr>
        <p:txBody>
          <a:bodyPr/>
          <a:lstStyle/>
          <a:p>
            <a:pPr lvl="0">
              <a:buClr>
                <a:srgbClr val="00007D"/>
              </a:buClr>
            </a:pPr>
            <a:r>
              <a:rPr lang="zh-CN" altLang="en-US" dirty="0">
                <a:solidFill>
                  <a:srgbClr val="000000"/>
                </a:solidFill>
              </a:rPr>
              <a:t>主机节点</a:t>
            </a:r>
            <a:endParaRPr lang="en-US" altLang="zh-CN" dirty="0">
              <a:solidFill>
                <a:srgbClr val="000000"/>
              </a:solidFill>
            </a:endParaRPr>
          </a:p>
          <a:p>
            <a:pPr marL="0" lvl="0" indent="0">
              <a:buClr>
                <a:srgbClr val="00007D"/>
              </a:buClr>
              <a:buNone/>
            </a:pPr>
            <a:r>
              <a:rPr lang="en-US" altLang="zh-CN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Gateway 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Genmask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Flags Metric Ref Use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Iface</a:t>
            </a:r>
            <a:endParaRPr lang="en-US" altLang="zh-CN" sz="1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Clr>
                <a:srgbClr val="00007D"/>
              </a:buClr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10.0.1.0 0.0.0.0  255.255.255.0 U     0      0   0   h1-eth0</a:t>
            </a:r>
          </a:p>
          <a:p>
            <a:pPr marL="0" lvl="0" indent="0">
              <a:buClr>
                <a:srgbClr val="00007D"/>
              </a:buClr>
              <a:buNone/>
            </a:pPr>
            <a:endParaRPr lang="en-US" altLang="zh-CN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Clr>
                <a:srgbClr val="00007D"/>
              </a:buClr>
              <a:buNone/>
            </a:pPr>
            <a:endParaRPr lang="en-US" altLang="zh-CN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/>
              <a:t>路由器节点</a:t>
            </a:r>
            <a:endParaRPr lang="en-US" altLang="zh-CN" dirty="0"/>
          </a:p>
          <a:p>
            <a:pPr marL="0" lvl="0" indent="0">
              <a:buClr>
                <a:srgbClr val="00007D"/>
              </a:buClr>
              <a:buNone/>
            </a:pPr>
            <a:r>
              <a:rPr lang="en-US" altLang="zh-CN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Gateway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Genmask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Flags Metric Ref Use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Iface</a:t>
            </a:r>
            <a:endParaRPr lang="en-US" altLang="zh-CN" sz="1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Clr>
                <a:srgbClr val="00007D"/>
              </a:buClr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10.0.1.0  0.0.0.0 255.255.255.0  U     0      0   0   r1-eth0</a:t>
            </a:r>
          </a:p>
          <a:p>
            <a:pPr marL="0" lvl="0" indent="0">
              <a:buClr>
                <a:srgbClr val="00007D"/>
              </a:buClr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10.0.2.0  0.0.0.0 255.255.255.0  U     0      0   0   r1-eth1</a:t>
            </a:r>
          </a:p>
          <a:p>
            <a:pPr marL="0" lvl="0" indent="0">
              <a:buClr>
                <a:srgbClr val="00007D"/>
              </a:buClr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10.0.3.0  0.0.0.0 255.255.255.0  U     0      0   0   r1-eth2</a:t>
            </a:r>
          </a:p>
          <a:p>
            <a:endParaRPr lang="en-US" altLang="zh-CN" sz="2000" dirty="0"/>
          </a:p>
          <a:p>
            <a:endParaRPr lang="zh-CN" altLang="en-US" sz="2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配置到其他网络的路由表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矩形: 圆角 4"/>
          <p:cNvSpPr/>
          <p:nvPr/>
        </p:nvSpPr>
        <p:spPr>
          <a:xfrm>
            <a:off x="2634343" y="3560430"/>
            <a:ext cx="1115009" cy="606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5198707" y="3560430"/>
            <a:ext cx="1115009" cy="606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457200" y="3588422"/>
            <a:ext cx="727788" cy="5505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630886" y="3588422"/>
            <a:ext cx="727788" cy="5505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连接符 8"/>
          <p:cNvCxnSpPr>
            <a:stCxn id="7" idx="6"/>
            <a:endCxn id="5" idx="1"/>
          </p:cNvCxnSpPr>
          <p:nvPr/>
        </p:nvCxnSpPr>
        <p:spPr>
          <a:xfrm>
            <a:off x="1184988" y="3863675"/>
            <a:ext cx="1449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5" idx="3"/>
            <a:endCxn id="6" idx="1"/>
          </p:cNvCxnSpPr>
          <p:nvPr/>
        </p:nvCxnSpPr>
        <p:spPr>
          <a:xfrm>
            <a:off x="3749352" y="3863675"/>
            <a:ext cx="1449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6" idx="3"/>
            <a:endCxn id="8" idx="2"/>
          </p:cNvCxnSpPr>
          <p:nvPr/>
        </p:nvCxnSpPr>
        <p:spPr>
          <a:xfrm>
            <a:off x="6313716" y="3863675"/>
            <a:ext cx="1317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804862" y="4278943"/>
            <a:ext cx="1856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eth0: 10.0.1.11/24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25530" y="2985768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eth0: 10.0.1.1/24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374727" y="2994325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eth1: 10.0.3.1/24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007014" y="4412521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eth1: 10.0.3.2/24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756211" y="4412521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eth0: 10.0.2.1/24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818804" y="3053716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eth0: 10.0.2.22/24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69522" y="5368446"/>
            <a:ext cx="6249335" cy="97719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route add -net 10.0.1.0 netmask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255.255.255.0 gw 10.0.3.1 dev r2-eth1</a:t>
            </a:r>
          </a:p>
        </p:txBody>
      </p:sp>
      <p:sp>
        <p:nvSpPr>
          <p:cNvPr id="26" name="矩形 25"/>
          <p:cNvSpPr/>
          <p:nvPr/>
        </p:nvSpPr>
        <p:spPr>
          <a:xfrm>
            <a:off x="1949482" y="1396806"/>
            <a:ext cx="6737318" cy="97719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route add -net 10.0.2.0 netmask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255.255.255.0 gw 10.0.3.2 dev r1-eth1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配置默认路由表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15552" y="5076110"/>
            <a:ext cx="8512895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007D"/>
              </a:buClr>
            </a:pPr>
            <a:r>
              <a:rPr lang="zh-CN" altLang="en-US" sz="2400" dirty="0">
                <a:solidFill>
                  <a:srgbClr val="000000"/>
                </a:solidFill>
                <a:latin typeface="+mj-ea"/>
                <a:ea typeface="+mj-ea"/>
                <a:cs typeface="Courier New" panose="02070309020205020404" pitchFamily="49" charset="0"/>
              </a:rPr>
              <a:t>默认路由表格式</a:t>
            </a:r>
            <a:endParaRPr lang="en-US" altLang="zh-CN" sz="2400" dirty="0">
              <a:solidFill>
                <a:srgbClr val="000000"/>
              </a:solidFill>
              <a:latin typeface="+mj-ea"/>
              <a:ea typeface="+mj-ea"/>
              <a:cs typeface="Courier New" panose="02070309020205020404" pitchFamily="49" charset="0"/>
            </a:endParaRPr>
          </a:p>
          <a:p>
            <a:pPr>
              <a:buClr>
                <a:srgbClr val="00007D"/>
              </a:buClr>
            </a:pPr>
            <a:endParaRPr lang="en-US" altLang="zh-CN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rgbClr val="00007D"/>
              </a:buClr>
            </a:pP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Gateway 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Genmask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Flags Metric Ref Use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Iface</a:t>
            </a:r>
            <a:endParaRPr lang="en-US" altLang="zh-CN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buClr>
                <a:srgbClr val="00007D"/>
              </a:buClr>
            </a:pP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0.0.0.0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10.0.1.1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0.0.0.0       U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0      0   0   h1-eth0</a:t>
            </a:r>
          </a:p>
        </p:txBody>
      </p:sp>
      <p:sp>
        <p:nvSpPr>
          <p:cNvPr id="6" name="矩形: 圆角 5"/>
          <p:cNvSpPr/>
          <p:nvPr/>
        </p:nvSpPr>
        <p:spPr>
          <a:xfrm>
            <a:off x="3139226" y="2502751"/>
            <a:ext cx="1115009" cy="606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62083" y="2530743"/>
            <a:ext cx="727788" cy="5505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接连接符 7"/>
          <p:cNvCxnSpPr>
            <a:stCxn id="7" idx="6"/>
            <a:endCxn id="6" idx="1"/>
          </p:cNvCxnSpPr>
          <p:nvPr/>
        </p:nvCxnSpPr>
        <p:spPr>
          <a:xfrm>
            <a:off x="1689871" y="2805996"/>
            <a:ext cx="1449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309745" y="3221264"/>
            <a:ext cx="1561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eth0: 10.0.1.11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233665" y="1927317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eth0: 10.0.1.1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连接符 11"/>
          <p:cNvCxnSpPr>
            <a:stCxn id="6" idx="0"/>
          </p:cNvCxnSpPr>
          <p:nvPr/>
        </p:nvCxnSpPr>
        <p:spPr>
          <a:xfrm flipV="1">
            <a:off x="3696731" y="1525870"/>
            <a:ext cx="1043563" cy="97688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6" idx="3"/>
          </p:cNvCxnSpPr>
          <p:nvPr/>
        </p:nvCxnSpPr>
        <p:spPr>
          <a:xfrm>
            <a:off x="4254235" y="2805996"/>
            <a:ext cx="12770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2"/>
          </p:cNvCxnSpPr>
          <p:nvPr/>
        </p:nvCxnSpPr>
        <p:spPr>
          <a:xfrm>
            <a:off x="3696731" y="3109241"/>
            <a:ext cx="1138930" cy="93543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917058" y="4291511"/>
            <a:ext cx="611257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# route add default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gw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10.0.1.1 dev h1-eth0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路由表数据结构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rtable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路由表，是一个链表头部伪节点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{		//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路由表条目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list;	//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链表实现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u32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			//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目的网络地址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u32 mask;			//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网络掩码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u32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gw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			//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下一跳网关地址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flags;			//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转发表条目标识（可忽略）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if_name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[16];		//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转出端口名字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e.g. r1-eth0</a:t>
            </a:r>
          </a:p>
          <a:p>
            <a:pPr marL="400050" lvl="1" indent="0">
              <a:buNone/>
            </a:pP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iface_info_t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	//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转出端口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rt_entry_t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CN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路由器路由查找流程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>
            <a:normAutofit/>
          </a:bodyPr>
          <a:lstStyle/>
          <a:p>
            <a:r>
              <a:rPr lang="zh-CN" altLang="en-US" dirty="0"/>
              <a:t>给定数据包，提取该数据包的目的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  <a:endParaRPr lang="en-US" altLang="zh-CN" dirty="0"/>
          </a:p>
          <a:p>
            <a:pPr lvl="1"/>
            <a:r>
              <a:rPr lang="zh-CN" altLang="en-US" dirty="0"/>
              <a:t>注意进行字节序转换：数据包中的都是网络字节序，本地存储的数据结构都为本地字节序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遍历路由表（链表），使用最长前缀匹配查找相应条目</a:t>
            </a:r>
            <a:endParaRPr lang="en-US" altLang="zh-CN" dirty="0"/>
          </a:p>
          <a:p>
            <a:pPr lvl="1"/>
            <a:r>
              <a:rPr lang="zh-CN" altLang="en-US" dirty="0"/>
              <a:t>如果设置默认路由，则肯定能查找到匹配路由条目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如果查找到相应条目，则将数据包从该条目对应端口转出，否则回复目的网络不可达</a:t>
            </a:r>
            <a:r>
              <a:rPr lang="en-US" altLang="zh-CN" dirty="0"/>
              <a:t>(ICMP </a:t>
            </a:r>
            <a:r>
              <a:rPr lang="en-US" altLang="zh-CN" dirty="0" err="1"/>
              <a:t>Dest</a:t>
            </a:r>
            <a:r>
              <a:rPr lang="en-US" altLang="zh-CN" dirty="0"/>
              <a:t> Network Unreachable)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计算机网络课程模板</Template>
  <TotalTime>195</TotalTime>
  <Words>2012</Words>
  <Application>Microsoft Office PowerPoint</Application>
  <PresentationFormat>全屏显示(4:3)</PresentationFormat>
  <Paragraphs>271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DejaVu Sans Mono</vt:lpstr>
      <vt:lpstr>黑体</vt:lpstr>
      <vt:lpstr>Arial</vt:lpstr>
      <vt:lpstr>Arial Black</vt:lpstr>
      <vt:lpstr>Calibri</vt:lpstr>
      <vt:lpstr>Courier New</vt:lpstr>
      <vt:lpstr>Times New Roman</vt:lpstr>
      <vt:lpstr>Wingdings</vt:lpstr>
      <vt:lpstr>Pixel</vt:lpstr>
      <vt:lpstr>自定义设计方案</vt:lpstr>
      <vt:lpstr>路由器转发实验</vt:lpstr>
      <vt:lpstr>提纲</vt:lpstr>
      <vt:lpstr>路由器转发实验</vt:lpstr>
      <vt:lpstr>路由表与最长前缀匹配</vt:lpstr>
      <vt:lpstr>自动生成的路由表</vt:lpstr>
      <vt:lpstr>配置到其他网络的路由表</vt:lpstr>
      <vt:lpstr>配置默认路由表</vt:lpstr>
      <vt:lpstr>路由表数据结构</vt:lpstr>
      <vt:lpstr>路由器路由查找流程</vt:lpstr>
      <vt:lpstr>路由器转发数据包流程</vt:lpstr>
      <vt:lpstr>查询IP地址对应的MAC地址</vt:lpstr>
      <vt:lpstr>ARP查询</vt:lpstr>
      <vt:lpstr>ARP相关数据结构</vt:lpstr>
      <vt:lpstr>ARP缓存操作</vt:lpstr>
      <vt:lpstr>ARP协议格式</vt:lpstr>
      <vt:lpstr>ICMP数据包格式</vt:lpstr>
      <vt:lpstr>路由器实现</vt:lpstr>
      <vt:lpstr>实验内容一</vt:lpstr>
      <vt:lpstr>实验内容一（续）</vt:lpstr>
      <vt:lpstr>实验内容二</vt:lpstr>
      <vt:lpstr>附件文件列表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Qinghua</dc:creator>
  <cp:lastModifiedBy>鄢 玺</cp:lastModifiedBy>
  <cp:revision>1589</cp:revision>
  <dcterms:created xsi:type="dcterms:W3CDTF">2017-02-15T05:09:00Z</dcterms:created>
  <dcterms:modified xsi:type="dcterms:W3CDTF">2022-05-01T10:46:37Z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74FA78CCD0654467A6AF8E54D2276078</vt:lpwstr>
  </property>
  <property fmtid="{D5CDD505-2E9C-101B-9397-08002B2CF9AE}" pid="3" name="KSOProductBuildVer">
    <vt:lpwstr>2052-11.1.0.10938</vt:lpwstr>
  </property>
</Properties>
</file>