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42"/>
  </p:handoutMasterIdLst>
  <p:sldIdLst>
    <p:sldId id="256" r:id="rId4"/>
    <p:sldId id="281" r:id="rId6"/>
    <p:sldId id="298" r:id="rId7"/>
    <p:sldId id="283" r:id="rId8"/>
    <p:sldId id="347" r:id="rId9"/>
    <p:sldId id="349" r:id="rId10"/>
    <p:sldId id="350" r:id="rId11"/>
    <p:sldId id="351" r:id="rId12"/>
    <p:sldId id="360" r:id="rId13"/>
    <p:sldId id="359" r:id="rId14"/>
    <p:sldId id="290" r:id="rId15"/>
    <p:sldId id="320" r:id="rId16"/>
    <p:sldId id="293" r:id="rId17"/>
    <p:sldId id="284" r:id="rId18"/>
    <p:sldId id="321" r:id="rId19"/>
    <p:sldId id="294" r:id="rId20"/>
    <p:sldId id="285" r:id="rId21"/>
    <p:sldId id="297" r:id="rId22"/>
    <p:sldId id="286" r:id="rId23"/>
    <p:sldId id="287" r:id="rId24"/>
    <p:sldId id="277" r:id="rId25"/>
    <p:sldId id="291" r:id="rId26"/>
    <p:sldId id="278" r:id="rId27"/>
    <p:sldId id="269" r:id="rId28"/>
    <p:sldId id="270" r:id="rId29"/>
    <p:sldId id="272" r:id="rId30"/>
    <p:sldId id="276" r:id="rId31"/>
    <p:sldId id="279" r:id="rId32"/>
    <p:sldId id="355" r:id="rId33"/>
    <p:sldId id="364" r:id="rId34"/>
    <p:sldId id="339" r:id="rId35"/>
    <p:sldId id="340" r:id="rId36"/>
    <p:sldId id="342" r:id="rId37"/>
    <p:sldId id="343" r:id="rId38"/>
    <p:sldId id="344" r:id="rId39"/>
    <p:sldId id="345" r:id="rId40"/>
    <p:sldId id="280" r:id="rId41"/>
  </p:sldIdLst>
  <p:sldSz cx="9144000" cy="6858000" type="screen4x3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81"/>
            <p14:sldId id="298"/>
            <p14:sldId id="283"/>
            <p14:sldId id="347"/>
            <p14:sldId id="349"/>
            <p14:sldId id="350"/>
            <p14:sldId id="351"/>
            <p14:sldId id="360"/>
            <p14:sldId id="359"/>
            <p14:sldId id="290"/>
            <p14:sldId id="320"/>
            <p14:sldId id="293"/>
            <p14:sldId id="284"/>
            <p14:sldId id="321"/>
            <p14:sldId id="294"/>
            <p14:sldId id="285"/>
            <p14:sldId id="297"/>
            <p14:sldId id="286"/>
            <p14:sldId id="287"/>
            <p14:sldId id="277"/>
            <p14:sldId id="291"/>
            <p14:sldId id="278"/>
            <p14:sldId id="269"/>
            <p14:sldId id="270"/>
            <p14:sldId id="272"/>
            <p14:sldId id="276"/>
            <p14:sldId id="279"/>
            <p14:sldId id="339"/>
            <p14:sldId id="340"/>
            <p14:sldId id="342"/>
            <p14:sldId id="343"/>
            <p14:sldId id="344"/>
            <p14:sldId id="345"/>
            <p14:sldId id="280"/>
            <p14:sldId id="355"/>
            <p14:sldId id="3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69" d="100"/>
          <a:sy n="69" d="100"/>
        </p:scale>
        <p:origin x="17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6" Type="http://schemas.openxmlformats.org/officeDocument/2006/relationships/tags" Target="tags/tag1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bind_table</a:t>
            </a:r>
            <a:r>
              <a:rPr lang="zh-CN" altLang="en-US" dirty="0"/>
              <a:t>两个作用：</a:t>
            </a:r>
            <a:r>
              <a:rPr lang="en-US" altLang="zh-CN" dirty="0"/>
              <a:t>1,</a:t>
            </a:r>
            <a:r>
              <a:rPr lang="zh-CN" altLang="en-US" dirty="0"/>
              <a:t> 检查端口是否占用；</a:t>
            </a:r>
            <a:r>
              <a:rPr lang="en-US" altLang="zh-CN" dirty="0"/>
              <a:t>2</a:t>
            </a:r>
            <a:r>
              <a:rPr lang="zh-CN" altLang="en-US" dirty="0"/>
              <a:t>，查找哪个</a:t>
            </a:r>
            <a:r>
              <a:rPr lang="en-US" altLang="zh-CN" dirty="0"/>
              <a:t>socket</a:t>
            </a:r>
            <a:r>
              <a:rPr lang="zh-CN" altLang="en-US" dirty="0"/>
              <a:t>占用了对应端口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7063105" y="45085"/>
            <a:ext cx="208089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D4F103B-2B42-4484-9A90-3C8CA145F5A6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987F8AB-24EE-44DA-99E6-754B3094FA64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C7616D0-554B-49F3-823D-C4C79066CA8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0769-0EEA-4AF1-B5E3-1F129B07AE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56CD-2B23-455C-AADE-E6A61883228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FF43-2146-4ED1-8F74-B10388EC7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16C-0C05-494A-B25F-39B93961FD5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594-D735-46E3-BCFD-BBA4B71F160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E268-B09C-409A-8B0B-F60CAE3D015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447C-6B1C-40B1-B837-3C0AD93983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5163-01A6-4D09-A245-E31B5A5561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1BA4F82-708C-4172-8375-2F4DB36C1C14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DE8F-D75E-4A12-896F-EC306858826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10EE-E2CA-433B-95CA-62039B01B77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52ED-C0A1-4600-B9B6-CB82C21731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FC12-9D70-4E74-AF7C-1E1858AB49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EFD6398-E3AB-4FFC-9F2E-AFA1AF78A06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C57A06D-50DF-4F01-B93A-760311A8DE7F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D41E3B9-6B00-43DA-B891-31513BE774B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8F0D861-AC4F-4B61-A210-B7014D4B200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94F83A0-87BB-457E-A6AF-19FDEF25AF45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A5878E6-C55B-43D9-927F-0791B8E47E09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66E82E2-7CB7-4813-A974-87FC8526AD9E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952A7D9-7CF5-495A-9B5A-87593D3EA741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7498AFAB-FE16-4BD2-927C-19EBD91BE60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网络传输机制实验一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基于滑动窗口的数据传输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5260"/>
            <a:ext cx="8229600" cy="1735455"/>
          </a:xfrm>
        </p:spPr>
        <p:txBody>
          <a:bodyPr/>
          <a:lstStyle/>
          <a:p>
            <a:r>
              <a:rPr lang="zh-CN" altLang="en-US" dirty="0" smtClean="0"/>
              <a:t>基于滑动窗口算法实现可靠的字节流传输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何时发送一个报文段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触发传输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发送速率不能超过接收方接收能力 -- 流量控制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58246" y="4183735"/>
          <a:ext cx="3657602" cy="52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1354"/>
                <a:gridCol w="281354"/>
                <a:gridCol w="281354"/>
                <a:gridCol w="281354"/>
                <a:gridCol w="281354"/>
                <a:gridCol w="281354"/>
                <a:gridCol w="281354"/>
                <a:gridCol w="281354"/>
                <a:gridCol w="281354"/>
                <a:gridCol w="281354"/>
                <a:gridCol w="281354"/>
                <a:gridCol w="281354"/>
                <a:gridCol w="281354"/>
              </a:tblGrid>
              <a:tr h="522000">
                <a:tc>
                  <a:txBody>
                    <a:bodyPr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3829" y="3401365"/>
            <a:ext cx="1868397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GB" altLang="zh-CN" dirty="0"/>
              <a:t>Max ACK received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171493" y="3703252"/>
            <a:ext cx="69448" cy="4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081503" y="3401365"/>
            <a:ext cx="1499578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GB" altLang="zh-CN" dirty="0"/>
              <a:t>Next </a:t>
            </a:r>
            <a:r>
              <a:rPr lang="en-US" altLang="zh-CN" dirty="0" err="1"/>
              <a:t>Seq</a:t>
            </a:r>
            <a:r>
              <a:rPr lang="en-US" altLang="zh-CN" dirty="0"/>
              <a:t> </a:t>
            </a:r>
            <a:r>
              <a:rPr lang="en-GB" altLang="zh-CN" dirty="0" err="1"/>
              <a:t>num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249870" y="3705177"/>
            <a:ext cx="69448" cy="4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54530" y="5392545"/>
          <a:ext cx="280800" cy="5234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0800"/>
              </a:tblGrid>
              <a:tr h="523431"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482150" y="5392545"/>
          <a:ext cx="280800" cy="5234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0800"/>
              </a:tblGrid>
              <a:tr h="523431"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54530" y="6216274"/>
          <a:ext cx="280800" cy="5234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0800"/>
              </a:tblGrid>
              <a:tr h="523431"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482150" y="6216273"/>
          <a:ext cx="280800" cy="5234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0800"/>
              </a:tblGrid>
              <a:tr h="523431"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753657" y="5501668"/>
            <a:ext cx="1473545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GB" altLang="zh-CN" dirty="0"/>
              <a:t>Sent &amp; </a:t>
            </a:r>
            <a:r>
              <a:rPr lang="en-GB" altLang="zh-CN" dirty="0" err="1"/>
              <a:t>ACKed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810521" y="6293322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GB" altLang="zh-CN"/>
              <a:t>Not Usable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53657" y="6262572"/>
            <a:ext cx="1524905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GB" altLang="zh-CN" dirty="0"/>
              <a:t>Ready to Send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810521" y="5469594"/>
            <a:ext cx="1664302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GB" altLang="zh-CN" dirty="0"/>
              <a:t>Sent Not </a:t>
            </a:r>
            <a:r>
              <a:rPr lang="en-GB" altLang="zh-CN" dirty="0" err="1"/>
              <a:t>ACKed</a:t>
            </a:r>
            <a:endParaRPr lang="zh-CN" altLang="en-US" dirty="0"/>
          </a:p>
        </p:txBody>
      </p:sp>
      <p:sp>
        <p:nvSpPr>
          <p:cNvPr id="21" name="左大括号 20"/>
          <p:cNvSpPr/>
          <p:nvPr/>
        </p:nvSpPr>
        <p:spPr>
          <a:xfrm rot="16200000">
            <a:off x="2261760" y="3715556"/>
            <a:ext cx="332563" cy="22588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716540" y="4960374"/>
            <a:ext cx="168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/>
              <a:t>Sender Window</a:t>
            </a:r>
            <a:endParaRPr lang="zh-CN" altLang="en-US" dirty="0"/>
          </a:p>
        </p:txBody>
      </p:sp>
      <p:graphicFrame>
        <p:nvGraphicFramePr>
          <p:cNvPr id="23" name="内容占位符 5"/>
          <p:cNvGraphicFramePr/>
          <p:nvPr/>
        </p:nvGraphicFramePr>
        <p:xfrm>
          <a:off x="5252090" y="4183735"/>
          <a:ext cx="3657602" cy="52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1354"/>
                <a:gridCol w="281354"/>
                <a:gridCol w="281354"/>
                <a:gridCol w="281354"/>
                <a:gridCol w="281354"/>
                <a:gridCol w="281354"/>
                <a:gridCol w="281354"/>
                <a:gridCol w="281354"/>
                <a:gridCol w="281354"/>
                <a:gridCol w="281354"/>
                <a:gridCol w="281354"/>
                <a:gridCol w="281354"/>
                <a:gridCol w="281354"/>
              </a:tblGrid>
              <a:tr h="522000">
                <a:tc>
                  <a:txBody>
                    <a:bodyPr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矩形 28"/>
          <p:cNvSpPr/>
          <p:nvPr/>
        </p:nvSpPr>
        <p:spPr>
          <a:xfrm>
            <a:off x="5313961" y="3454135"/>
            <a:ext cx="1533946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dirty="0"/>
              <a:t>Next Expected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6185406" y="3756022"/>
            <a:ext cx="69448" cy="4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188014" y="3454135"/>
            <a:ext cx="1682320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dirty="0"/>
              <a:t>Max Acceptable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7645749" y="3757947"/>
            <a:ext cx="69448" cy="4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左大括号 32"/>
          <p:cNvSpPr/>
          <p:nvPr/>
        </p:nvSpPr>
        <p:spPr>
          <a:xfrm rot="16200000">
            <a:off x="6783680" y="4021468"/>
            <a:ext cx="303288" cy="16762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063681" y="4989649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/>
              <a:t>Receiver Window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5228464" y="5396233"/>
          <a:ext cx="280800" cy="5234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0800"/>
              </a:tblGrid>
              <a:tr h="523431"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7406554" y="5396233"/>
          <a:ext cx="280800" cy="5234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0800"/>
              </a:tblGrid>
              <a:tr h="523431"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5242088" y="6219961"/>
          <a:ext cx="280800" cy="5234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0800"/>
              </a:tblGrid>
              <a:tr h="523431"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矩形 37"/>
          <p:cNvSpPr/>
          <p:nvPr/>
        </p:nvSpPr>
        <p:spPr>
          <a:xfrm>
            <a:off x="5527591" y="5505356"/>
            <a:ext cx="1897379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GB" altLang="zh-CN" dirty="0"/>
              <a:t>Received &amp; </a:t>
            </a:r>
            <a:r>
              <a:rPr lang="en-GB" altLang="zh-CN" dirty="0" err="1"/>
              <a:t>ACKed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570459" y="629701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GB" altLang="zh-CN"/>
              <a:t>Not Usable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7734925" y="5473282"/>
            <a:ext cx="1224374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GB" altLang="zh-CN" dirty="0"/>
              <a:t>Acceptable</a:t>
            </a:r>
            <a:endParaRPr lang="zh-CN" altLang="en-US" dirty="0"/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4799250" y="3525255"/>
            <a:ext cx="0" cy="320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604449" y="29799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发送方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563023" y="299176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接收方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/>
          <a:p>
            <a:pPr>
              <a:lnSpc>
                <a:spcPct val="180000"/>
              </a:lnSpc>
            </a:pPr>
            <a:r>
              <a:rPr lang="en-US" altLang="zh-CN" dirty="0"/>
              <a:t>struct </a:t>
            </a:r>
            <a:r>
              <a:rPr lang="en-US" altLang="zh-CN" dirty="0" err="1"/>
              <a:t>tcp_sock</a:t>
            </a:r>
            <a:r>
              <a:rPr lang="zh-CN" altLang="en-US" dirty="0"/>
              <a:t>是</a:t>
            </a:r>
            <a:r>
              <a:rPr lang="en-US" altLang="zh-CN" dirty="0"/>
              <a:t>Socket</a:t>
            </a:r>
            <a:r>
              <a:rPr lang="zh-CN" altLang="en-US" dirty="0"/>
              <a:t>维护</a:t>
            </a:r>
            <a:r>
              <a:rPr lang="en-US" altLang="zh-CN" dirty="0"/>
              <a:t>TCP</a:t>
            </a:r>
            <a:r>
              <a:rPr lang="zh-CN" altLang="en-US" dirty="0"/>
              <a:t>连接信息和数据传输控制的核心数据结构</a:t>
            </a:r>
            <a:endParaRPr lang="en-US" altLang="zh-CN" dirty="0"/>
          </a:p>
          <a:p>
            <a:pPr lvl="1">
              <a:lnSpc>
                <a:spcPct val="180000"/>
              </a:lnSpc>
            </a:pPr>
            <a:r>
              <a:rPr lang="zh-CN" altLang="en-US" dirty="0"/>
              <a:t>连接双方的</a:t>
            </a:r>
            <a:r>
              <a:rPr lang="en-US" altLang="zh-CN" dirty="0"/>
              <a:t>IP</a:t>
            </a:r>
            <a:r>
              <a:rPr lang="zh-CN" altLang="en-US" dirty="0"/>
              <a:t>地址和端口信息</a:t>
            </a:r>
            <a:endParaRPr lang="en-US" altLang="zh-CN" dirty="0"/>
          </a:p>
          <a:p>
            <a:pPr lvl="1">
              <a:lnSpc>
                <a:spcPct val="180000"/>
              </a:lnSpc>
            </a:pPr>
            <a:r>
              <a:rPr lang="zh-CN" altLang="en-US" dirty="0"/>
              <a:t>当前的状态</a:t>
            </a:r>
            <a:r>
              <a:rPr lang="en-US" altLang="zh-CN" dirty="0"/>
              <a:t>(TCP</a:t>
            </a:r>
            <a:r>
              <a:rPr lang="zh-CN" altLang="en-US" dirty="0"/>
              <a:t>状态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lnSpc>
                <a:spcPct val="180000"/>
              </a:lnSpc>
            </a:pPr>
            <a:r>
              <a:rPr lang="zh-CN" altLang="en-US" dirty="0"/>
              <a:t>收发数据序列号</a:t>
            </a:r>
            <a:endParaRPr lang="en-US" altLang="zh-CN" dirty="0"/>
          </a:p>
          <a:p>
            <a:pPr lvl="1">
              <a:lnSpc>
                <a:spcPct val="180000"/>
              </a:lnSpc>
            </a:pPr>
            <a:r>
              <a:rPr lang="zh-CN" altLang="en-US" dirty="0">
                <a:solidFill>
                  <a:schemeClr val="tx1"/>
                </a:solidFill>
              </a:rPr>
              <a:t>接收数据缓冲区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80000"/>
              </a:lnSpc>
            </a:pPr>
            <a:r>
              <a:rPr lang="zh-CN" altLang="en-US" dirty="0">
                <a:solidFill>
                  <a:schemeClr val="tx1"/>
                </a:solidFill>
              </a:rPr>
              <a:t>流控信息</a:t>
            </a:r>
            <a:endParaRPr lang="zh-CN" altLang="en-US" dirty="0">
              <a:solidFill>
                <a:schemeClr val="tx1"/>
              </a:solidFill>
            </a:endParaRPr>
          </a:p>
          <a:p>
            <a:pPr lvl="1">
              <a:lnSpc>
                <a:spcPct val="180000"/>
              </a:lnSpc>
            </a:pP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丢包管理</a:t>
            </a: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	# </a:t>
            </a: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下次实验</a:t>
            </a:r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80000"/>
              </a:lnSpc>
            </a:pP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拥塞控制信息</a:t>
            </a: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   	</a:t>
            </a: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sym typeface="+mn-ea"/>
              </a:rPr>
              <a:t># </a:t>
            </a: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  <a:sym typeface="+mn-ea"/>
              </a:rPr>
              <a:t>下次实验</a:t>
            </a:r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地址和端口信息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60280"/>
            <a:ext cx="8229600" cy="3119541"/>
          </a:xfrm>
        </p:spPr>
        <p:txBody>
          <a:bodyPr/>
          <a:lstStyle/>
          <a:p>
            <a:r>
              <a:rPr lang="zh-CN" altLang="en-US" dirty="0"/>
              <a:t>本实验只考虑</a:t>
            </a:r>
            <a:r>
              <a:rPr lang="en-US" altLang="zh-CN" dirty="0"/>
              <a:t>IPv4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dirty="0"/>
              <a:t>本地存储的地址和端口都是本地字节序</a:t>
            </a:r>
            <a:endParaRPr lang="en-US" altLang="zh-CN" dirty="0"/>
          </a:p>
          <a:p>
            <a:r>
              <a:rPr lang="zh-CN" altLang="en-US" dirty="0"/>
              <a:t>本端</a:t>
            </a:r>
            <a:r>
              <a:rPr lang="en-US" altLang="zh-CN" dirty="0"/>
              <a:t>/</a:t>
            </a:r>
            <a:r>
              <a:rPr lang="zh-CN" altLang="en-US" dirty="0"/>
              <a:t>对端的地址端口信息构成了四元组，三种情形：</a:t>
            </a:r>
            <a:endParaRPr lang="en-US" altLang="zh-CN" dirty="0"/>
          </a:p>
          <a:p>
            <a:pPr lvl="1"/>
            <a:r>
              <a:rPr lang="zh-CN" altLang="en-US" dirty="0"/>
              <a:t>被动建立连接的一方，只有本端地址与端口是确定的</a:t>
            </a:r>
            <a:endParaRPr lang="en-US" altLang="zh-CN" dirty="0"/>
          </a:p>
          <a:p>
            <a:pPr lvl="1"/>
            <a:r>
              <a:rPr lang="zh-CN" altLang="en-US" dirty="0"/>
              <a:t>主动建立连接的一方，在建立连接之前，其四元组已经确定</a:t>
            </a:r>
            <a:endParaRPr lang="en-US" altLang="zh-CN" dirty="0"/>
          </a:p>
          <a:p>
            <a:pPr lvl="1"/>
            <a:r>
              <a:rPr lang="zh-CN" altLang="en-US" dirty="0"/>
              <a:t>已经建立好的连接，其四元组是确定的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2286000" y="1716585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57150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57150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57150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u16 port;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57150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__attribute__((packed));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524115" cy="5034843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TCP_CLOSED		//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未开始或者已结束的连接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000" dirty="0"/>
              <a:t>TCP_LISTEN		// </a:t>
            </a:r>
            <a:r>
              <a:rPr lang="zh-CN" altLang="en-US" sz="2000" dirty="0"/>
              <a:t>被动建立连接的一方，等待连接请求（被动方）</a:t>
            </a:r>
            <a:endParaRPr lang="en-US" altLang="zh-CN" sz="2000" dirty="0"/>
          </a:p>
          <a:p>
            <a:r>
              <a:rPr lang="en-US" altLang="zh-CN" sz="2000" dirty="0"/>
              <a:t>TCP_SYN_RECV	// </a:t>
            </a:r>
            <a:r>
              <a:rPr lang="zh-CN" altLang="en-US" sz="2000" dirty="0"/>
              <a:t>收到对方的</a:t>
            </a:r>
            <a:r>
              <a:rPr lang="en-US" altLang="zh-CN" sz="2000" dirty="0"/>
              <a:t>SYN</a:t>
            </a:r>
            <a:r>
              <a:rPr lang="zh-CN" altLang="en-US" sz="2000" dirty="0"/>
              <a:t>数据包（被动方）</a:t>
            </a:r>
            <a:endParaRPr lang="en-US" altLang="zh-CN" sz="2000" dirty="0"/>
          </a:p>
          <a:p>
            <a:r>
              <a:rPr lang="en-US" altLang="zh-CN" sz="2000" dirty="0"/>
              <a:t>TCP_SYN_SENT	// </a:t>
            </a:r>
            <a:r>
              <a:rPr lang="zh-CN" altLang="en-US" sz="2000" dirty="0"/>
              <a:t>已发送</a:t>
            </a:r>
            <a:r>
              <a:rPr lang="en-US" altLang="zh-CN" sz="2000" dirty="0"/>
              <a:t>SYN</a:t>
            </a:r>
            <a:r>
              <a:rPr lang="zh-CN" altLang="en-US" sz="2000" dirty="0"/>
              <a:t>数据包（主动方）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TCP_ESTABLISHED	//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经过三次握手，双方已经建立连接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000" dirty="0"/>
              <a:t>TCP_CLOSE_WAIT	// </a:t>
            </a:r>
            <a:r>
              <a:rPr lang="zh-CN" altLang="en-US" sz="2000" dirty="0"/>
              <a:t>收到对方的</a:t>
            </a:r>
            <a:r>
              <a:rPr lang="en-US" altLang="zh-CN" sz="2000" dirty="0"/>
              <a:t>FIN</a:t>
            </a:r>
            <a:r>
              <a:rPr lang="zh-CN" altLang="en-US" sz="2000" dirty="0"/>
              <a:t>数据包（被动方）</a:t>
            </a:r>
            <a:endParaRPr lang="en-US" altLang="zh-CN" sz="2000" dirty="0"/>
          </a:p>
          <a:p>
            <a:r>
              <a:rPr lang="en-US" altLang="zh-CN" sz="2000" dirty="0"/>
              <a:t>TCP_LAST_ACK	// </a:t>
            </a:r>
            <a:r>
              <a:rPr lang="zh-CN" altLang="en-US" sz="2000" dirty="0"/>
              <a:t>发送</a:t>
            </a:r>
            <a:r>
              <a:rPr lang="en-US" altLang="zh-CN" sz="2000" dirty="0"/>
              <a:t>FIN</a:t>
            </a:r>
            <a:r>
              <a:rPr lang="zh-CN" altLang="en-US" sz="2000" dirty="0"/>
              <a:t>，等待最后一个</a:t>
            </a:r>
            <a:r>
              <a:rPr lang="en-US" altLang="zh-CN" sz="2000" dirty="0"/>
              <a:t>ACK</a:t>
            </a:r>
            <a:r>
              <a:rPr lang="zh-CN" altLang="en-US" sz="2000" dirty="0"/>
              <a:t>（被动方）</a:t>
            </a:r>
            <a:endParaRPr lang="en-US" altLang="zh-CN" sz="2000" dirty="0"/>
          </a:p>
          <a:p>
            <a:r>
              <a:rPr lang="en-US" altLang="zh-CN" sz="2000" dirty="0"/>
              <a:t>TCP_FIN_WAIT_1	// </a:t>
            </a:r>
            <a:r>
              <a:rPr lang="zh-CN" altLang="en-US" sz="2000" dirty="0"/>
              <a:t>发送</a:t>
            </a:r>
            <a:r>
              <a:rPr lang="en-US" altLang="zh-CN" sz="2000" dirty="0"/>
              <a:t>FIN</a:t>
            </a:r>
            <a:r>
              <a:rPr lang="zh-CN" altLang="en-US" sz="2000" dirty="0"/>
              <a:t>，主动断开连接（主动方）</a:t>
            </a:r>
            <a:endParaRPr lang="en-US" altLang="zh-CN" sz="2000" dirty="0"/>
          </a:p>
          <a:p>
            <a:r>
              <a:rPr lang="en-US" altLang="zh-CN" sz="2000" dirty="0"/>
              <a:t>TCP_FIN_WAIT_2	// </a:t>
            </a:r>
            <a:r>
              <a:rPr lang="zh-CN" altLang="en-US" sz="2000" dirty="0"/>
              <a:t>收到主动发送</a:t>
            </a:r>
            <a:r>
              <a:rPr lang="en-US" altLang="zh-CN" sz="2000" dirty="0"/>
              <a:t>FIN</a:t>
            </a:r>
            <a:r>
              <a:rPr lang="zh-CN" altLang="en-US" sz="2000" dirty="0"/>
              <a:t>对应的</a:t>
            </a:r>
            <a:r>
              <a:rPr lang="en-US" altLang="zh-CN" sz="2000" dirty="0"/>
              <a:t>ACK</a:t>
            </a:r>
            <a:r>
              <a:rPr lang="zh-CN" altLang="en-US" sz="2000" dirty="0"/>
              <a:t>（主动方）</a:t>
            </a:r>
            <a:endParaRPr lang="en-US" altLang="zh-CN" sz="2000" dirty="0"/>
          </a:p>
          <a:p>
            <a:r>
              <a:rPr lang="en-US" altLang="zh-CN" sz="2000" dirty="0"/>
              <a:t>TCP_CLOSING		//</a:t>
            </a:r>
            <a:r>
              <a:rPr lang="zh-CN" altLang="en-US" sz="2000" dirty="0"/>
              <a:t> 发送</a:t>
            </a:r>
            <a:r>
              <a:rPr lang="en-US" altLang="zh-CN" sz="2000" dirty="0"/>
              <a:t>FIN</a:t>
            </a:r>
            <a:r>
              <a:rPr lang="zh-CN" altLang="en-US" sz="2000" dirty="0"/>
              <a:t>之后也收到对方的</a:t>
            </a:r>
            <a:r>
              <a:rPr lang="en-US" altLang="zh-CN" sz="2000" dirty="0"/>
              <a:t>FIN</a:t>
            </a:r>
            <a:r>
              <a:rPr lang="zh-CN" altLang="en-US" sz="2000" dirty="0"/>
              <a:t>包（主动方）</a:t>
            </a:r>
            <a:endParaRPr lang="en-US" altLang="zh-CN" sz="2000" dirty="0"/>
          </a:p>
          <a:p>
            <a:r>
              <a:rPr lang="en-US" altLang="zh-CN" sz="2000" dirty="0"/>
              <a:t>TCP_TIME_WAIT	// </a:t>
            </a:r>
            <a:r>
              <a:rPr lang="zh-CN" altLang="en-US" sz="2000" dirty="0"/>
              <a:t>主动方完成</a:t>
            </a:r>
            <a:r>
              <a:rPr lang="en-US" altLang="zh-CN" sz="2000" dirty="0"/>
              <a:t>4</a:t>
            </a:r>
            <a:r>
              <a:rPr lang="zh-CN" altLang="en-US" sz="2000" dirty="0"/>
              <a:t>次挥手操作（主动方）</a:t>
            </a: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ssfnet.org/Exchange/tcp/Graphics/tcpStateDiagram1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905" y="1087947"/>
            <a:ext cx="5179630" cy="498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连接管理和状态迁移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536620" y="4946135"/>
            <a:ext cx="174059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被动断开连接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01479" y="2017121"/>
            <a:ext cx="171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被动建立连接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731004" y="6010820"/>
            <a:ext cx="7886700" cy="685661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只实现虚线标识的路径过程</a:t>
            </a:r>
            <a:endParaRPr lang="zh-CN" altLang="en-US" dirty="0"/>
          </a:p>
        </p:txBody>
      </p:sp>
      <p:sp>
        <p:nvSpPr>
          <p:cNvPr id="14" name="任意多边形: 形状 13"/>
          <p:cNvSpPr/>
          <p:nvPr/>
        </p:nvSpPr>
        <p:spPr>
          <a:xfrm>
            <a:off x="2442136" y="1596325"/>
            <a:ext cx="1626479" cy="2133600"/>
          </a:xfrm>
          <a:custGeom>
            <a:avLst/>
            <a:gdLst>
              <a:gd name="connsiteX0" fmla="*/ 1489267 w 1626479"/>
              <a:gd name="connsiteY0" fmla="*/ 0 h 2133600"/>
              <a:gd name="connsiteX1" fmla="*/ 1494433 w 1626479"/>
              <a:gd name="connsiteY1" fmla="*/ 780082 h 2133600"/>
              <a:gd name="connsiteX2" fmla="*/ 104752 w 1626479"/>
              <a:gd name="connsiteY2" fmla="*/ 1420678 h 2133600"/>
              <a:gd name="connsiteX3" fmla="*/ 239071 w 1626479"/>
              <a:gd name="connsiteY3" fmla="*/ 1627322 h 2133600"/>
              <a:gd name="connsiteX4" fmla="*/ 1354949 w 1626479"/>
              <a:gd name="connsiteY4" fmla="*/ 1694482 h 2133600"/>
              <a:gd name="connsiteX5" fmla="*/ 1540928 w 1626479"/>
              <a:gd name="connsiteY5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6479" h="2133600">
                <a:moveTo>
                  <a:pt x="1489267" y="0"/>
                </a:moveTo>
                <a:cubicBezTo>
                  <a:pt x="1607226" y="271651"/>
                  <a:pt x="1725185" y="543302"/>
                  <a:pt x="1494433" y="780082"/>
                </a:cubicBezTo>
                <a:cubicBezTo>
                  <a:pt x="1263681" y="1016862"/>
                  <a:pt x="313979" y="1279471"/>
                  <a:pt x="104752" y="1420678"/>
                </a:cubicBezTo>
                <a:cubicBezTo>
                  <a:pt x="-104475" y="1561885"/>
                  <a:pt x="30705" y="1581688"/>
                  <a:pt x="239071" y="1627322"/>
                </a:cubicBezTo>
                <a:cubicBezTo>
                  <a:pt x="447437" y="1672956"/>
                  <a:pt x="1137973" y="1610102"/>
                  <a:pt x="1354949" y="1694482"/>
                </a:cubicBezTo>
                <a:cubicBezTo>
                  <a:pt x="1571925" y="1778862"/>
                  <a:pt x="1556426" y="1956231"/>
                  <a:pt x="1540928" y="2133600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4316214" y="1375443"/>
            <a:ext cx="1686785" cy="2342401"/>
          </a:xfrm>
          <a:custGeom>
            <a:avLst/>
            <a:gdLst>
              <a:gd name="connsiteX0" fmla="*/ 259348 w 1669683"/>
              <a:gd name="connsiteY0" fmla="*/ 3905 h 2342402"/>
              <a:gd name="connsiteX1" fmla="*/ 1251240 w 1669683"/>
              <a:gd name="connsiteY1" fmla="*/ 262210 h 2342402"/>
              <a:gd name="connsiteX2" fmla="*/ 1654196 w 1669683"/>
              <a:gd name="connsiteY2" fmla="*/ 1677722 h 2342402"/>
              <a:gd name="connsiteX3" fmla="*/ 765626 w 1669683"/>
              <a:gd name="connsiteY3" fmla="*/ 1925695 h 2342402"/>
              <a:gd name="connsiteX4" fmla="*/ 223186 w 1669683"/>
              <a:gd name="connsiteY4" fmla="*/ 1925695 h 2342402"/>
              <a:gd name="connsiteX5" fmla="*/ 11376 w 1669683"/>
              <a:gd name="connsiteY5" fmla="*/ 2282156 h 2342402"/>
              <a:gd name="connsiteX6" fmla="*/ 47538 w 1669683"/>
              <a:gd name="connsiteY6" fmla="*/ 2338983 h 2342402"/>
              <a:gd name="connsiteX0-1" fmla="*/ 262328 w 1672663"/>
              <a:gd name="connsiteY0-2" fmla="*/ 3905 h 2334297"/>
              <a:gd name="connsiteX1-3" fmla="*/ 1254220 w 1672663"/>
              <a:gd name="connsiteY1-4" fmla="*/ 262210 h 2334297"/>
              <a:gd name="connsiteX2-5" fmla="*/ 1657176 w 1672663"/>
              <a:gd name="connsiteY2-6" fmla="*/ 1677722 h 2334297"/>
              <a:gd name="connsiteX3-7" fmla="*/ 768606 w 1672663"/>
              <a:gd name="connsiteY3-8" fmla="*/ 1925695 h 2334297"/>
              <a:gd name="connsiteX4-9" fmla="*/ 226166 w 1672663"/>
              <a:gd name="connsiteY4-10" fmla="*/ 1925695 h 2334297"/>
              <a:gd name="connsiteX5-11" fmla="*/ 14356 w 1672663"/>
              <a:gd name="connsiteY5-12" fmla="*/ 2282156 h 2334297"/>
              <a:gd name="connsiteX6-13" fmla="*/ 40186 w 1672663"/>
              <a:gd name="connsiteY6-14" fmla="*/ 2328650 h 2334297"/>
              <a:gd name="connsiteX0-15" fmla="*/ 276450 w 1686785"/>
              <a:gd name="connsiteY0-16" fmla="*/ 3905 h 2342401"/>
              <a:gd name="connsiteX1-17" fmla="*/ 1268342 w 1686785"/>
              <a:gd name="connsiteY1-18" fmla="*/ 262210 h 2342401"/>
              <a:gd name="connsiteX2-19" fmla="*/ 1671298 w 1686785"/>
              <a:gd name="connsiteY2-20" fmla="*/ 1677722 h 2342401"/>
              <a:gd name="connsiteX3-21" fmla="*/ 782728 w 1686785"/>
              <a:gd name="connsiteY3-22" fmla="*/ 1925695 h 2342401"/>
              <a:gd name="connsiteX4-23" fmla="*/ 240288 w 1686785"/>
              <a:gd name="connsiteY4-24" fmla="*/ 1925695 h 2342401"/>
              <a:gd name="connsiteX5-25" fmla="*/ 28478 w 1686785"/>
              <a:gd name="connsiteY5-26" fmla="*/ 2282156 h 2342401"/>
              <a:gd name="connsiteX6-27" fmla="*/ 23312 w 1686785"/>
              <a:gd name="connsiteY6-28" fmla="*/ 2338982 h 23424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686785" h="2342401">
                <a:moveTo>
                  <a:pt x="276450" y="3905"/>
                </a:moveTo>
                <a:cubicBezTo>
                  <a:pt x="656158" y="-6427"/>
                  <a:pt x="1035867" y="-16759"/>
                  <a:pt x="1268342" y="262210"/>
                </a:cubicBezTo>
                <a:cubicBezTo>
                  <a:pt x="1500817" y="541179"/>
                  <a:pt x="1752234" y="1400474"/>
                  <a:pt x="1671298" y="1677722"/>
                </a:cubicBezTo>
                <a:cubicBezTo>
                  <a:pt x="1590362" y="1954970"/>
                  <a:pt x="1021230" y="1884366"/>
                  <a:pt x="782728" y="1925695"/>
                </a:cubicBezTo>
                <a:cubicBezTo>
                  <a:pt x="544226" y="1967024"/>
                  <a:pt x="365996" y="1866285"/>
                  <a:pt x="240288" y="1925695"/>
                </a:cubicBezTo>
                <a:cubicBezTo>
                  <a:pt x="114580" y="1985105"/>
                  <a:pt x="64641" y="2213275"/>
                  <a:pt x="28478" y="2282156"/>
                </a:cubicBezTo>
                <a:cubicBezTo>
                  <a:pt x="-7685" y="2351037"/>
                  <a:pt x="-9407" y="2345009"/>
                  <a:pt x="23312" y="2338982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2118900" y="4138047"/>
            <a:ext cx="3310674" cy="1714912"/>
          </a:xfrm>
          <a:custGeom>
            <a:avLst/>
            <a:gdLst>
              <a:gd name="connsiteX0" fmla="*/ 1641109 w 1641109"/>
              <a:gd name="connsiteY0" fmla="*/ 0 h 1714912"/>
              <a:gd name="connsiteX1" fmla="*/ 308255 w 1641109"/>
              <a:gd name="connsiteY1" fmla="*/ 278970 h 1714912"/>
              <a:gd name="connsiteX2" fmla="*/ 65448 w 1641109"/>
              <a:gd name="connsiteY2" fmla="*/ 1007390 h 1714912"/>
              <a:gd name="connsiteX3" fmla="*/ 132608 w 1641109"/>
              <a:gd name="connsiteY3" fmla="*/ 1647987 h 1714912"/>
              <a:gd name="connsiteX4" fmla="*/ 1449964 w 1641109"/>
              <a:gd name="connsiteY4" fmla="*/ 1663485 h 1714912"/>
              <a:gd name="connsiteX0-1" fmla="*/ 1766009 w 3310674"/>
              <a:gd name="connsiteY0-2" fmla="*/ 0 h 1714912"/>
              <a:gd name="connsiteX1-3" fmla="*/ 433155 w 3310674"/>
              <a:gd name="connsiteY1-4" fmla="*/ 278970 h 1714912"/>
              <a:gd name="connsiteX2-5" fmla="*/ 190348 w 3310674"/>
              <a:gd name="connsiteY2-6" fmla="*/ 1007390 h 1714912"/>
              <a:gd name="connsiteX3-7" fmla="*/ 257508 w 3310674"/>
              <a:gd name="connsiteY3-8" fmla="*/ 1647987 h 1714912"/>
              <a:gd name="connsiteX4-9" fmla="*/ 3310674 w 3310674"/>
              <a:gd name="connsiteY4-10" fmla="*/ 1663485 h 17149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10674" h="1714912">
                <a:moveTo>
                  <a:pt x="1766009" y="0"/>
                </a:moveTo>
                <a:cubicBezTo>
                  <a:pt x="1230887" y="55536"/>
                  <a:pt x="695765" y="111072"/>
                  <a:pt x="433155" y="278970"/>
                </a:cubicBezTo>
                <a:cubicBezTo>
                  <a:pt x="170545" y="446868"/>
                  <a:pt x="219622" y="779221"/>
                  <a:pt x="190348" y="1007390"/>
                </a:cubicBezTo>
                <a:cubicBezTo>
                  <a:pt x="161073" y="1235560"/>
                  <a:pt x="-262546" y="1538638"/>
                  <a:pt x="257508" y="1647987"/>
                </a:cubicBezTo>
                <a:cubicBezTo>
                  <a:pt x="777562" y="1757336"/>
                  <a:pt x="2767372" y="1710410"/>
                  <a:pt x="3310674" y="1663485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/>
          <p:cNvSpPr/>
          <p:nvPr/>
        </p:nvSpPr>
        <p:spPr>
          <a:xfrm>
            <a:off x="4442847" y="4091553"/>
            <a:ext cx="1510422" cy="1678983"/>
          </a:xfrm>
          <a:custGeom>
            <a:avLst/>
            <a:gdLst>
              <a:gd name="connsiteX0" fmla="*/ 0 w 1510422"/>
              <a:gd name="connsiteY0" fmla="*/ 0 h 1678983"/>
              <a:gd name="connsiteX1" fmla="*/ 371960 w 1510422"/>
              <a:gd name="connsiteY1" fmla="*/ 340962 h 1678983"/>
              <a:gd name="connsiteX2" fmla="*/ 1172706 w 1510422"/>
              <a:gd name="connsiteY2" fmla="*/ 371959 h 1678983"/>
              <a:gd name="connsiteX3" fmla="*/ 1477506 w 1510422"/>
              <a:gd name="connsiteY3" fmla="*/ 893735 h 1678983"/>
              <a:gd name="connsiteX4" fmla="*/ 1487838 w 1510422"/>
              <a:gd name="connsiteY4" fmla="*/ 1678983 h 167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422" h="1678983">
                <a:moveTo>
                  <a:pt x="0" y="0"/>
                </a:moveTo>
                <a:cubicBezTo>
                  <a:pt x="88254" y="139484"/>
                  <a:pt x="176509" y="278969"/>
                  <a:pt x="371960" y="340962"/>
                </a:cubicBezTo>
                <a:cubicBezTo>
                  <a:pt x="567411" y="402955"/>
                  <a:pt x="988448" y="279830"/>
                  <a:pt x="1172706" y="371959"/>
                </a:cubicBezTo>
                <a:cubicBezTo>
                  <a:pt x="1356964" y="464088"/>
                  <a:pt x="1424984" y="675898"/>
                  <a:pt x="1477506" y="893735"/>
                </a:cubicBezTo>
                <a:cubicBezTo>
                  <a:pt x="1530028" y="1111572"/>
                  <a:pt x="1508933" y="1395277"/>
                  <a:pt x="1487838" y="1678983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57200" y="5562558"/>
            <a:ext cx="1554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主动断开连接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321304" y="196411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主动建立连接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收发序列号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snd_una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/>
              <a:t>	// </a:t>
            </a:r>
            <a:r>
              <a:rPr lang="zh-CN" altLang="en-US" sz="2000" dirty="0"/>
              <a:t>对端连续确认的最大序列号</a:t>
            </a:r>
            <a:endParaRPr lang="en-US" altLang="zh-CN" sz="2000" dirty="0"/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snd_nxt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/>
              <a:t>	//  </a:t>
            </a:r>
            <a:r>
              <a:rPr lang="zh-CN" altLang="en-US" sz="2000" dirty="0"/>
              <a:t>本端已发送的最大序列号</a:t>
            </a:r>
            <a:endParaRPr lang="en-US" altLang="zh-CN" sz="2000" dirty="0"/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rcv_nxt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/>
              <a:t>	// </a:t>
            </a:r>
            <a:r>
              <a:rPr lang="zh-CN" altLang="en-US" sz="2000" dirty="0"/>
              <a:t>本端连续接收的最大序列号</a:t>
            </a:r>
            <a:endParaRPr lang="en-US" altLang="zh-CN" sz="2000" dirty="0"/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/>
              <a:t>		// </a:t>
            </a:r>
            <a:r>
              <a:rPr lang="zh-CN" altLang="en-US" sz="2000" dirty="0"/>
              <a:t>本端初始发送序列号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73975" y="4690297"/>
            <a:ext cx="5583169" cy="370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83668" y="438736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57144" y="438736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565136" y="4450944"/>
            <a:ext cx="0" cy="23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934665" y="4450943"/>
            <a:ext cx="0" cy="23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183668" y="403907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snd_nxt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69537" y="403907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snd_una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62481" y="5289140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(int32_t)(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snd_una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snd_nxt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&lt; 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4885" y="528914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snd_una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snd_nxt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箭头: 右 14"/>
          <p:cNvSpPr/>
          <p:nvPr/>
        </p:nvSpPr>
        <p:spPr>
          <a:xfrm>
            <a:off x="3590281" y="5289140"/>
            <a:ext cx="325369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095734" y="352298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比较序列号大小时，存在整数环绕问题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263141" y="6031468"/>
            <a:ext cx="382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</a:rPr>
              <a:t>在</a:t>
            </a:r>
            <a:r>
              <a:rPr lang="en-US" altLang="zh-CN" dirty="0">
                <a:latin typeface="Courier New" panose="02070309020205020404" pitchFamily="49" charset="0"/>
              </a:rPr>
              <a:t>include/</a:t>
            </a:r>
            <a:r>
              <a:rPr lang="en-US" altLang="zh-CN" dirty="0" err="1">
                <a:latin typeface="Courier New" panose="02070309020205020404" pitchFamily="49" charset="0"/>
              </a:rPr>
              <a:t>tcp.h</a:t>
            </a:r>
            <a:r>
              <a:rPr lang="zh-CN" altLang="en-US" dirty="0">
                <a:latin typeface="Courier New" panose="02070309020205020404" pitchFamily="49" charset="0"/>
              </a:rPr>
              <a:t>中有相应宏定义</a:t>
            </a:r>
            <a:endParaRPr lang="zh-CN" altLang="en-US" dirty="0">
              <a:latin typeface="Courier New" panose="02070309020205020404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  <p:bldP spid="6" grpId="0"/>
      <p:bldP spid="10" grpId="0"/>
      <p:bldP spid="12" grpId="0"/>
      <p:bldP spid="13" grpId="0"/>
      <p:bldP spid="14" grpId="0"/>
      <p:bldP spid="15" grpId="0" bldLvl="0" animBg="1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与元组信息的绑定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551183"/>
          </a:xfrm>
        </p:spPr>
        <p:txBody>
          <a:bodyPr/>
          <a:lstStyle/>
          <a:p>
            <a:r>
              <a:rPr lang="zh-CN" altLang="en-US" dirty="0"/>
              <a:t>根据连接所在的不同阶段，</a:t>
            </a:r>
            <a:r>
              <a:rPr lang="en-US" altLang="zh-CN" dirty="0"/>
              <a:t>Socket</a:t>
            </a:r>
            <a:r>
              <a:rPr lang="zh-CN" altLang="en-US" dirty="0"/>
              <a:t>绑定不同的元组信息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96389" y="2298137"/>
            <a:ext cx="7590095" cy="3148993"/>
            <a:chOff x="796389" y="2298137"/>
            <a:chExt cx="7590095" cy="3148993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2884510" y="2298137"/>
              <a:ext cx="15767" cy="31489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009050" y="2298137"/>
              <a:ext cx="4957" cy="30713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821739" y="2488871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395747" y="2298137"/>
              <a:ext cx="144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fd1 = socket()</a:t>
              </a:r>
              <a:endParaRPr lang="zh-CN" altLang="en-US" dirty="0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2821739" y="2947470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244283" y="2756736"/>
              <a:ext cx="1592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bind(fd1, </a:t>
              </a:r>
              <a:r>
                <a:rPr lang="en-US" altLang="zh-CN" dirty="0" err="1"/>
                <a:t>addr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460829" y="3585594"/>
              <a:ext cx="1925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connect(fd2, </a:t>
              </a:r>
              <a:r>
                <a:rPr lang="en-US" altLang="zh-CN" dirty="0" err="1"/>
                <a:t>addr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009050" y="3201795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2907101" y="3201795"/>
              <a:ext cx="3101950" cy="701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6148361" y="2662307"/>
              <a:ext cx="144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fd2 = socket()</a:t>
              </a:r>
              <a:endParaRPr lang="zh-CN" altLang="en-US" dirty="0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009050" y="2858193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682946" y="3186374"/>
              <a:ext cx="1133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listen(fd1)</a:t>
              </a:r>
              <a:endParaRPr lang="zh-CN" altLang="en-US" dirty="0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2822673" y="3374752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796389" y="4208279"/>
              <a:ext cx="1773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fd3 = accept(fd1)</a:t>
              </a:r>
              <a:endParaRPr lang="zh-CN" altLang="en-US" dirty="0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2823607" y="3903008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2957168" y="3903008"/>
              <a:ext cx="3051882" cy="486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6026812" y="4380793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2889339" y="4380793"/>
              <a:ext cx="3101950" cy="701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2835760" y="5082010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左大括号 29"/>
            <p:cNvSpPr/>
            <p:nvPr/>
          </p:nvSpPr>
          <p:spPr>
            <a:xfrm>
              <a:off x="2623082" y="3640052"/>
              <a:ext cx="199591" cy="144194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右大括号 30"/>
            <p:cNvSpPr/>
            <p:nvPr/>
          </p:nvSpPr>
          <p:spPr>
            <a:xfrm>
              <a:off x="6026812" y="3201795"/>
              <a:ext cx="244919" cy="117899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矩形 61"/>
          <p:cNvSpPr/>
          <p:nvPr/>
        </p:nvSpPr>
        <p:spPr>
          <a:xfrm>
            <a:off x="457200" y="5550194"/>
            <a:ext cx="8229600" cy="801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协议栈维护</a:t>
            </a:r>
            <a:r>
              <a:rPr lang="en-US" altLang="zh-CN" sz="2000" dirty="0" err="1"/>
              <a:t>listen_table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established_table</a:t>
            </a:r>
            <a:r>
              <a:rPr lang="zh-CN" altLang="en-US" sz="2000" dirty="0"/>
              <a:t>两个</a:t>
            </a:r>
            <a:r>
              <a:rPr lang="en-US" altLang="zh-CN" sz="2000" dirty="0"/>
              <a:t>hash</a:t>
            </a:r>
            <a:r>
              <a:rPr lang="zh-CN" altLang="en-US" sz="2000" dirty="0"/>
              <a:t>表，来分别组织只绑定源地址、端口的</a:t>
            </a:r>
            <a:r>
              <a:rPr lang="en-US" altLang="zh-CN" sz="2000" dirty="0"/>
              <a:t>socket</a:t>
            </a:r>
            <a:r>
              <a:rPr lang="zh-CN" altLang="en-US" sz="2000" dirty="0"/>
              <a:t>和绑定四元组的</a:t>
            </a:r>
            <a:r>
              <a:rPr lang="en-US" altLang="zh-CN" sz="2000" dirty="0"/>
              <a:t>socket</a:t>
            </a:r>
            <a:endParaRPr lang="en-US" altLang="zh-CN" sz="2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1256437" y="2103200"/>
            <a:ext cx="6449567" cy="939658"/>
            <a:chOff x="1256437" y="2103200"/>
            <a:chExt cx="6449567" cy="939658"/>
          </a:xfrm>
        </p:grpSpPr>
        <p:sp>
          <p:nvSpPr>
            <p:cNvPr id="41" name="矩形: 圆角 40"/>
            <p:cNvSpPr/>
            <p:nvPr/>
          </p:nvSpPr>
          <p:spPr>
            <a:xfrm>
              <a:off x="1256437" y="2316341"/>
              <a:ext cx="1610312" cy="36933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: 圆角 41"/>
            <p:cNvSpPr/>
            <p:nvPr/>
          </p:nvSpPr>
          <p:spPr>
            <a:xfrm>
              <a:off x="5991289" y="2673528"/>
              <a:ext cx="1714715" cy="36933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箭头连接符 43"/>
            <p:cNvCxnSpPr>
              <a:stCxn id="41" idx="3"/>
            </p:cNvCxnSpPr>
            <p:nvPr/>
          </p:nvCxnSpPr>
          <p:spPr>
            <a:xfrm flipV="1">
              <a:off x="2866749" y="2406610"/>
              <a:ext cx="617859" cy="9439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2" idx="1"/>
              <a:endCxn id="48" idx="3"/>
            </p:cNvCxnSpPr>
            <p:nvPr/>
          </p:nvCxnSpPr>
          <p:spPr>
            <a:xfrm flipH="1" flipV="1">
              <a:off x="5521149" y="2453807"/>
              <a:ext cx="470140" cy="4043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3467936" y="2103200"/>
              <a:ext cx="2053213" cy="70121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孤立的</a:t>
              </a:r>
              <a:r>
                <a:rPr lang="en-US" altLang="zh-CN" sz="1600" dirty="0">
                  <a:solidFill>
                    <a:schemeClr val="tx1"/>
                  </a:solidFill>
                </a:rPr>
                <a:t>socket</a:t>
              </a:r>
              <a:r>
                <a:rPr lang="zh-CN" altLang="en-US" sz="1600" dirty="0">
                  <a:solidFill>
                    <a:schemeClr val="tx1"/>
                  </a:solidFill>
                </a:rPr>
                <a:t>，不与任何地址、端口绑定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44282" y="2753441"/>
            <a:ext cx="4277317" cy="1057012"/>
            <a:chOff x="1244282" y="2753441"/>
            <a:chExt cx="4277317" cy="1057012"/>
          </a:xfrm>
        </p:grpSpPr>
        <p:sp>
          <p:nvSpPr>
            <p:cNvPr id="51" name="矩形: 圆角 50"/>
            <p:cNvSpPr/>
            <p:nvPr/>
          </p:nvSpPr>
          <p:spPr>
            <a:xfrm>
              <a:off x="1244282" y="2753441"/>
              <a:ext cx="1610312" cy="36933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468386" y="2982949"/>
              <a:ext cx="2053213" cy="8275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本实验中，</a:t>
              </a:r>
              <a:r>
                <a:rPr lang="en-US" altLang="zh-CN" sz="1600" dirty="0">
                  <a:solidFill>
                    <a:schemeClr val="tx1"/>
                  </a:solidFill>
                </a:rPr>
                <a:t>socket</a:t>
              </a:r>
              <a:r>
                <a:rPr lang="zh-CN" altLang="en-US" sz="1600" dirty="0">
                  <a:solidFill>
                    <a:schemeClr val="tx1"/>
                  </a:solidFill>
                </a:rPr>
                <a:t>与本地地址与监听端口绑定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直接箭头连接符 54"/>
            <p:cNvCxnSpPr>
              <a:endCxn id="53" idx="1"/>
            </p:cNvCxnSpPr>
            <p:nvPr/>
          </p:nvCxnSpPr>
          <p:spPr>
            <a:xfrm>
              <a:off x="2836835" y="2941402"/>
              <a:ext cx="631551" cy="4552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矩形 55"/>
          <p:cNvSpPr/>
          <p:nvPr/>
        </p:nvSpPr>
        <p:spPr>
          <a:xfrm>
            <a:off x="3456558" y="4604220"/>
            <a:ext cx="2053213" cy="47636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socket</a:t>
            </a:r>
            <a:r>
              <a:rPr lang="zh-CN" altLang="en-US" sz="1600" dirty="0">
                <a:solidFill>
                  <a:schemeClr val="tx1"/>
                </a:solidFill>
              </a:rPr>
              <a:t>与四元组绑定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矩形: 圆角 57"/>
          <p:cNvSpPr/>
          <p:nvPr/>
        </p:nvSpPr>
        <p:spPr>
          <a:xfrm>
            <a:off x="824965" y="4204769"/>
            <a:ext cx="1719579" cy="369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/>
          <p:cNvSpPr/>
          <p:nvPr/>
        </p:nvSpPr>
        <p:spPr>
          <a:xfrm>
            <a:off x="6489515" y="3606627"/>
            <a:ext cx="1841062" cy="369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>
            <a:stCxn id="58" idx="3"/>
            <a:endCxn id="56" idx="1"/>
          </p:cNvCxnSpPr>
          <p:nvPr/>
        </p:nvCxnSpPr>
        <p:spPr>
          <a:xfrm>
            <a:off x="2544544" y="4389434"/>
            <a:ext cx="912014" cy="452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56" idx="3"/>
          </p:cNvCxnSpPr>
          <p:nvPr/>
        </p:nvCxnSpPr>
        <p:spPr>
          <a:xfrm flipH="1">
            <a:off x="5509771" y="3770260"/>
            <a:ext cx="951058" cy="1072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灯片编号占位符 20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56" grpId="0" animBg="1"/>
      <p:bldP spid="58" grpId="0" animBg="1"/>
      <p:bldP spid="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zh-CN" altLang="en-US" dirty="0"/>
              <a:t>通过数据包信息查找对应的</a:t>
            </a:r>
            <a:r>
              <a:rPr lang="en-US" altLang="zh-CN" dirty="0"/>
              <a:t>Socket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542149" cy="503484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// the 3 tables in </a:t>
            </a:r>
            <a:r>
              <a:rPr lang="en-US" altLang="zh-CN" sz="2000" dirty="0" err="1"/>
              <a:t>tcp_hash_table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struct </a:t>
            </a:r>
            <a:r>
              <a:rPr lang="en-US" altLang="zh-CN" sz="2000" dirty="0" err="1"/>
              <a:t>tcp_hash_table</a:t>
            </a:r>
            <a:r>
              <a:rPr lang="en-US" altLang="zh-CN" sz="2000" dirty="0"/>
              <a:t> {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struct </a:t>
            </a:r>
            <a:r>
              <a:rPr lang="en-US" altLang="zh-CN" sz="2000" dirty="0" err="1"/>
              <a:t>list_head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established_table</a:t>
            </a:r>
            <a:r>
              <a:rPr lang="en-US" altLang="zh-CN" sz="2000" dirty="0"/>
              <a:t>[TCP_HASH_SIZE];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struct </a:t>
            </a:r>
            <a:r>
              <a:rPr lang="en-US" altLang="zh-CN" sz="2000" dirty="0" err="1"/>
              <a:t>list_head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listen_table</a:t>
            </a:r>
            <a:r>
              <a:rPr lang="en-US" altLang="zh-CN" sz="2000" dirty="0"/>
              <a:t>[TCP_HASH_SIZE];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struct </a:t>
            </a:r>
            <a:r>
              <a:rPr lang="en-US" altLang="zh-CN" sz="2000" dirty="0" err="1"/>
              <a:t>list_head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bind_table</a:t>
            </a:r>
            <a:r>
              <a:rPr lang="en-US" altLang="zh-CN" sz="2000" dirty="0"/>
              <a:t>[TCP_HASH_SIZE];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};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对于源目的地址、源目的端口都已经确定下来的</a:t>
            </a:r>
            <a:r>
              <a:rPr lang="en-US" altLang="zh-CN" sz="2000" dirty="0"/>
              <a:t>socket</a:t>
            </a:r>
            <a:r>
              <a:rPr lang="zh-CN" altLang="en-US" sz="2000" dirty="0"/>
              <a:t>，按照上述</a:t>
            </a:r>
            <a:r>
              <a:rPr lang="en-US" altLang="zh-CN" sz="2000" dirty="0"/>
              <a:t>4</a:t>
            </a:r>
            <a:r>
              <a:rPr lang="zh-CN" altLang="en-US" sz="2000" dirty="0"/>
              <a:t>元组，将</a:t>
            </a:r>
            <a:r>
              <a:rPr lang="en-US" altLang="zh-CN" sz="2000" dirty="0" err="1"/>
              <a:t>hash_list</a:t>
            </a:r>
            <a:r>
              <a:rPr lang="zh-CN" altLang="en-US" sz="2000" dirty="0"/>
              <a:t>节点</a:t>
            </a:r>
            <a:r>
              <a:rPr lang="en-US" altLang="zh-CN" sz="2000" dirty="0"/>
              <a:t>hash</a:t>
            </a:r>
            <a:r>
              <a:rPr lang="zh-CN" altLang="en-US" sz="2000" dirty="0"/>
              <a:t>到</a:t>
            </a:r>
            <a:r>
              <a:rPr lang="en-US" altLang="zh-CN" sz="2000" dirty="0" err="1"/>
              <a:t>established_table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对于只知道源地址、源端口的</a:t>
            </a:r>
            <a:r>
              <a:rPr lang="en-US" altLang="zh-CN" sz="2000" dirty="0"/>
              <a:t>socket</a:t>
            </a:r>
            <a:r>
              <a:rPr lang="zh-CN" altLang="en-US" sz="2000" dirty="0"/>
              <a:t>，按照上述</a:t>
            </a:r>
            <a:r>
              <a:rPr lang="en-US" altLang="zh-CN" sz="2000" dirty="0"/>
              <a:t>2</a:t>
            </a:r>
            <a:r>
              <a:rPr lang="zh-CN" altLang="en-US" sz="2000" dirty="0"/>
              <a:t>元组，将</a:t>
            </a:r>
            <a:r>
              <a:rPr lang="en-US" altLang="zh-CN" sz="2000" dirty="0" err="1"/>
              <a:t>hash_list</a:t>
            </a:r>
            <a:r>
              <a:rPr lang="zh-CN" altLang="en-US" sz="2000" dirty="0"/>
              <a:t>节点</a:t>
            </a:r>
            <a:r>
              <a:rPr lang="en-US" altLang="zh-CN" sz="2000" dirty="0"/>
              <a:t>hash</a:t>
            </a:r>
            <a:r>
              <a:rPr lang="zh-CN" altLang="en-US" sz="2000" dirty="0"/>
              <a:t>到</a:t>
            </a:r>
            <a:r>
              <a:rPr lang="en-US" altLang="zh-CN" sz="2000" dirty="0" err="1"/>
              <a:t>listen_table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任何占用一个本地端口的</a:t>
            </a:r>
            <a:r>
              <a:rPr lang="en-US" altLang="zh-CN" sz="2000" dirty="0"/>
              <a:t>socket</a:t>
            </a:r>
            <a:r>
              <a:rPr lang="zh-CN" altLang="en-US" sz="2000" dirty="0"/>
              <a:t>，按照该端口号将</a:t>
            </a:r>
            <a:r>
              <a:rPr lang="en-US" altLang="zh-CN" sz="2000" dirty="0" err="1"/>
              <a:t>bind_hash_list</a:t>
            </a:r>
            <a:r>
              <a:rPr lang="en-US" altLang="zh-CN" sz="2000" dirty="0"/>
              <a:t> </a:t>
            </a:r>
            <a:r>
              <a:rPr lang="zh-CN" altLang="en-US" sz="2000" dirty="0"/>
              <a:t>节点</a:t>
            </a:r>
            <a:r>
              <a:rPr lang="en-US" altLang="zh-CN" sz="2000" dirty="0"/>
              <a:t>hash</a:t>
            </a:r>
            <a:r>
              <a:rPr lang="zh-CN" altLang="en-US" sz="2000" dirty="0"/>
              <a:t>到</a:t>
            </a:r>
            <a:r>
              <a:rPr lang="en-US" altLang="zh-CN" sz="2000" dirty="0" err="1"/>
              <a:t>bind_table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对于一个新到达的数据包，先在</a:t>
            </a:r>
            <a:r>
              <a:rPr lang="en-US" altLang="zh-CN" sz="2000" dirty="0" err="1"/>
              <a:t>established_table</a:t>
            </a:r>
            <a:r>
              <a:rPr lang="zh-CN" altLang="en-US" sz="2000" dirty="0"/>
              <a:t>中查找相应</a:t>
            </a:r>
            <a:r>
              <a:rPr lang="en-US" altLang="zh-CN" sz="2000" dirty="0"/>
              <a:t>socket</a:t>
            </a:r>
            <a:r>
              <a:rPr lang="zh-CN" altLang="en-US" sz="2000" dirty="0"/>
              <a:t>，如果没有找到，再到</a:t>
            </a:r>
            <a:r>
              <a:rPr lang="en-US" altLang="zh-CN" sz="2000" dirty="0" err="1"/>
              <a:t>listen_table</a:t>
            </a:r>
            <a:r>
              <a:rPr lang="zh-CN" altLang="en-US" sz="2000" dirty="0"/>
              <a:t>中查找相应</a:t>
            </a:r>
            <a:r>
              <a:rPr lang="en-US" altLang="zh-CN" sz="2000" dirty="0"/>
              <a:t>socket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保证所有连接资源最后都能完全释放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74404" y="2187827"/>
            <a:ext cx="5147563" cy="2072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*tsk,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tsk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tcp_sock_bind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(tsk, &amp;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tcp_sock_listen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(tsk, 3);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while ((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tcp_sock_accept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(tsk)))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handle_tcp_sock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81142"/>
          </a:xfrm>
        </p:spPr>
        <p:txBody>
          <a:bodyPr/>
          <a:lstStyle/>
          <a:p>
            <a:r>
              <a:rPr lang="zh-CN" altLang="en-US" dirty="0"/>
              <a:t>被动建立连接一方的处理流程</a:t>
            </a:r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1374404" y="2659053"/>
            <a:ext cx="3691260" cy="8134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065664" y="2659053"/>
            <a:ext cx="897570" cy="224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165638" y="2399114"/>
            <a:ext cx="14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Parent Socket</a:t>
            </a:r>
            <a:endParaRPr lang="zh-CN" altLang="en-US" dirty="0"/>
          </a:p>
        </p:txBody>
      </p:sp>
      <p:sp>
        <p:nvSpPr>
          <p:cNvPr id="10" name="矩形: 圆角 9"/>
          <p:cNvSpPr/>
          <p:nvPr/>
        </p:nvSpPr>
        <p:spPr>
          <a:xfrm>
            <a:off x="1892335" y="3629745"/>
            <a:ext cx="3001252" cy="5748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10" idx="3"/>
          </p:cNvCxnSpPr>
          <p:nvPr/>
        </p:nvCxnSpPr>
        <p:spPr>
          <a:xfrm>
            <a:off x="4893587" y="3917175"/>
            <a:ext cx="1363185" cy="2019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306253" y="4076036"/>
            <a:ext cx="132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Child Socket</a:t>
            </a:r>
            <a:endParaRPr lang="zh-CN" altLang="en-US" dirty="0"/>
          </a:p>
        </p:txBody>
      </p:sp>
      <p:sp>
        <p:nvSpPr>
          <p:cNvPr id="16" name="矩形: 圆角 15"/>
          <p:cNvSpPr/>
          <p:nvPr/>
        </p:nvSpPr>
        <p:spPr>
          <a:xfrm>
            <a:off x="60731" y="5247202"/>
            <a:ext cx="1074280" cy="54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Parent Socket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6" idx="3"/>
            <a:endCxn id="25" idx="1"/>
          </p:cNvCxnSpPr>
          <p:nvPr/>
        </p:nvCxnSpPr>
        <p:spPr>
          <a:xfrm flipV="1">
            <a:off x="1135011" y="4907857"/>
            <a:ext cx="532932" cy="61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3"/>
          </p:cNvCxnSpPr>
          <p:nvPr/>
        </p:nvCxnSpPr>
        <p:spPr>
          <a:xfrm>
            <a:off x="1135011" y="5522083"/>
            <a:ext cx="532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  <a:endCxn id="27" idx="1"/>
          </p:cNvCxnSpPr>
          <p:nvPr/>
        </p:nvCxnSpPr>
        <p:spPr>
          <a:xfrm>
            <a:off x="1135011" y="5522083"/>
            <a:ext cx="532932" cy="58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/>
          <p:cNvSpPr/>
          <p:nvPr/>
        </p:nvSpPr>
        <p:spPr>
          <a:xfrm>
            <a:off x="1667943" y="4632976"/>
            <a:ext cx="1610018" cy="54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 Socket 1</a:t>
            </a:r>
            <a:endParaRPr lang="zh-CN" altLang="en-US" dirty="0"/>
          </a:p>
        </p:txBody>
      </p:sp>
      <p:sp>
        <p:nvSpPr>
          <p:cNvPr id="26" name="矩形: 圆角 25"/>
          <p:cNvSpPr/>
          <p:nvPr/>
        </p:nvSpPr>
        <p:spPr>
          <a:xfrm>
            <a:off x="1667943" y="5230373"/>
            <a:ext cx="1610018" cy="54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 Socket 2</a:t>
            </a:r>
            <a:endParaRPr lang="zh-CN" altLang="en-US" dirty="0"/>
          </a:p>
        </p:txBody>
      </p:sp>
      <p:sp>
        <p:nvSpPr>
          <p:cNvPr id="27" name="矩形: 圆角 26"/>
          <p:cNvSpPr/>
          <p:nvPr/>
        </p:nvSpPr>
        <p:spPr>
          <a:xfrm>
            <a:off x="1667943" y="5833381"/>
            <a:ext cx="1610018" cy="54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 Socket 3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449615" y="4694356"/>
            <a:ext cx="5694385" cy="165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Child socket</a:t>
            </a:r>
            <a:r>
              <a:rPr lang="zh-CN" altLang="en-US" sz="2000" dirty="0"/>
              <a:t>在被</a:t>
            </a:r>
            <a:r>
              <a:rPr lang="en-US" altLang="zh-CN" sz="2000" dirty="0" err="1"/>
              <a:t>tcp_socket_accept</a:t>
            </a:r>
            <a:r>
              <a:rPr lang="zh-CN" altLang="en-US" sz="2000" dirty="0"/>
              <a:t>返回之前，需要保存在</a:t>
            </a:r>
            <a:r>
              <a:rPr lang="en-US" altLang="zh-CN" sz="2000" dirty="0"/>
              <a:t>parent socket</a:t>
            </a:r>
            <a:r>
              <a:rPr lang="zh-CN" altLang="en-US" sz="2000" dirty="0"/>
              <a:t>的队列中：</a:t>
            </a:r>
            <a:endParaRPr lang="en-US" altLang="zh-CN" sz="20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/>
              <a:t>listen_queue</a:t>
            </a:r>
            <a:r>
              <a:rPr lang="zh-CN" altLang="en-US" sz="2000" dirty="0"/>
              <a:t>：未完成三次握手的</a:t>
            </a:r>
            <a:r>
              <a:rPr lang="en-US" altLang="zh-CN" sz="2000" dirty="0"/>
              <a:t>child socket</a:t>
            </a:r>
            <a:endParaRPr lang="en-US" altLang="zh-CN" sz="20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/>
              <a:t>accept_queue</a:t>
            </a:r>
            <a:r>
              <a:rPr lang="zh-CN" altLang="en-US" sz="2000" dirty="0"/>
              <a:t>：已完成三次握手的</a:t>
            </a:r>
            <a:r>
              <a:rPr lang="en-US" altLang="zh-CN" sz="2000" dirty="0"/>
              <a:t>child socket</a:t>
            </a:r>
            <a:endParaRPr lang="zh-CN" altLang="en-US" sz="20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4" grpId="0"/>
      <p:bldP spid="16" grpId="0" animBg="1"/>
      <p:bldP spid="25" grpId="0" animBg="1"/>
      <p:bldP spid="26" grpId="0" animBg="1"/>
      <p:bldP spid="27" grpId="0" animBg="1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err="1"/>
              <a:t>socket.list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用于将该</a:t>
            </a:r>
            <a:r>
              <a:rPr lang="en-US" altLang="zh-CN" dirty="0"/>
              <a:t>socket</a:t>
            </a:r>
            <a:r>
              <a:rPr lang="zh-CN" altLang="en-US" dirty="0"/>
              <a:t>放入到</a:t>
            </a:r>
            <a:r>
              <a:rPr lang="en-US" altLang="zh-CN" dirty="0"/>
              <a:t>parent socket</a:t>
            </a:r>
            <a:r>
              <a:rPr lang="zh-CN" altLang="en-US" dirty="0"/>
              <a:t>的队列中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err="1"/>
              <a:t>socket.listen_queue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当被动建立连接的</a:t>
            </a:r>
            <a:r>
              <a:rPr lang="en-US" altLang="zh-CN" dirty="0"/>
              <a:t>parent socket</a:t>
            </a:r>
            <a:r>
              <a:rPr lang="zh-CN" altLang="en-US" dirty="0"/>
              <a:t>收到</a:t>
            </a:r>
            <a:r>
              <a:rPr lang="en-US" altLang="zh-CN" dirty="0"/>
              <a:t>SYN</a:t>
            </a:r>
            <a:r>
              <a:rPr lang="zh-CN" altLang="en-US" dirty="0"/>
              <a:t>数据包后，会产生一个</a:t>
            </a:r>
            <a:r>
              <a:rPr lang="en-US" altLang="zh-CN" dirty="0"/>
              <a:t>child socket</a:t>
            </a:r>
            <a:r>
              <a:rPr lang="zh-CN" altLang="en-US" dirty="0"/>
              <a:t>来服务该连接，放到</a:t>
            </a:r>
            <a:r>
              <a:rPr lang="en-US" altLang="zh-CN" dirty="0"/>
              <a:t>parent socket</a:t>
            </a:r>
            <a:r>
              <a:rPr lang="zh-CN" altLang="en-US" dirty="0"/>
              <a:t>的</a:t>
            </a:r>
            <a:r>
              <a:rPr lang="en-US" altLang="zh-CN" dirty="0" err="1"/>
              <a:t>listen_queue</a:t>
            </a:r>
            <a:r>
              <a:rPr lang="zh-CN" altLang="en-US" dirty="0"/>
              <a:t>队列中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err="1"/>
              <a:t>socket.accept_queue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当接收到三次握手中的最后一个包（</a:t>
            </a:r>
            <a:r>
              <a:rPr lang="en-US" altLang="zh-CN" dirty="0"/>
              <a:t>ACK</a:t>
            </a:r>
            <a:r>
              <a:rPr lang="zh-CN" altLang="en-US" dirty="0"/>
              <a:t>）时，在</a:t>
            </a:r>
            <a:r>
              <a:rPr lang="en-US" altLang="zh-CN" dirty="0" err="1"/>
              <a:t>listen_queue</a:t>
            </a:r>
            <a:r>
              <a:rPr lang="zh-CN" altLang="en-US" dirty="0"/>
              <a:t>中的</a:t>
            </a:r>
            <a:r>
              <a:rPr lang="en-US" altLang="zh-CN" dirty="0"/>
              <a:t>child socket</a:t>
            </a:r>
            <a:r>
              <a:rPr lang="zh-CN" altLang="en-US" dirty="0"/>
              <a:t>会放到</a:t>
            </a:r>
            <a:r>
              <a:rPr lang="en-US" altLang="zh-CN" dirty="0" err="1"/>
              <a:t>accept_queue</a:t>
            </a:r>
            <a:r>
              <a:rPr lang="zh-CN" altLang="en-US" dirty="0"/>
              <a:t>中，等待应用程序读取</a:t>
            </a:r>
            <a:r>
              <a:rPr lang="en-US" altLang="zh-CN" dirty="0"/>
              <a:t>(</a:t>
            </a:r>
            <a:r>
              <a:rPr lang="en-US" altLang="zh-CN" dirty="0" err="1"/>
              <a:t>tcp_sock_accept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Socket</a:t>
            </a:r>
            <a:r>
              <a:rPr lang="zh-CN" altLang="en-US" dirty="0"/>
              <a:t>加入到</a:t>
            </a:r>
            <a:r>
              <a:rPr lang="en-US" altLang="zh-CN" dirty="0" err="1"/>
              <a:t>accept_queue</a:t>
            </a:r>
            <a:r>
              <a:rPr lang="zh-CN" altLang="en-US" dirty="0"/>
              <a:t>中时，</a:t>
            </a:r>
            <a:r>
              <a:rPr lang="en-US" altLang="zh-CN" dirty="0"/>
              <a:t>parent socket</a:t>
            </a:r>
            <a:r>
              <a:rPr lang="zh-CN" altLang="en-US" dirty="0"/>
              <a:t>的</a:t>
            </a:r>
            <a:r>
              <a:rPr lang="en-US" altLang="zh-CN" dirty="0" err="1"/>
              <a:t>accept_backlog</a:t>
            </a:r>
            <a:r>
              <a:rPr lang="zh-CN" altLang="en-US" dirty="0"/>
              <a:t>值加一，离开队列时该值减一，注意</a:t>
            </a:r>
            <a:r>
              <a:rPr lang="en-US" altLang="zh-CN" dirty="0" err="1"/>
              <a:t>accept_backlog</a:t>
            </a:r>
            <a:r>
              <a:rPr lang="en-US" altLang="zh-CN" dirty="0"/>
              <a:t> &lt; backlog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网络传输机制 实验一（无丢包环境）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理论知识回顾</a:t>
            </a:r>
            <a:endParaRPr lang="en-US" altLang="zh-CN" dirty="0"/>
          </a:p>
          <a:p>
            <a:pPr lvl="1"/>
            <a:r>
              <a:rPr lang="en-US" altLang="zh-CN" dirty="0"/>
              <a:t>Socket</a:t>
            </a:r>
            <a:r>
              <a:rPr lang="zh-CN" altLang="en-US" dirty="0"/>
              <a:t>数据结构</a:t>
            </a:r>
            <a:endParaRPr lang="en-US" altLang="zh-CN" dirty="0"/>
          </a:p>
          <a:p>
            <a:pPr lvl="1"/>
            <a:r>
              <a:rPr lang="zh-CN" altLang="en-US" dirty="0"/>
              <a:t>连接管理</a:t>
            </a:r>
            <a:r>
              <a:rPr lang="en-US" altLang="zh-CN" dirty="0"/>
              <a:t>&amp;</a:t>
            </a:r>
            <a:r>
              <a:rPr lang="zh-CN" altLang="en-US" dirty="0"/>
              <a:t>数据包处理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数据发送与接收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协议栈实现</a:t>
            </a:r>
            <a:endParaRPr lang="en-US" altLang="zh-CN" dirty="0"/>
          </a:p>
          <a:p>
            <a:pPr lvl="1"/>
            <a:r>
              <a:rPr lang="zh-CN" altLang="en-US" dirty="0"/>
              <a:t>实验内容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应用程序与协议栈间的协作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30985"/>
            <a:ext cx="7886700" cy="4909185"/>
          </a:xfrm>
        </p:spPr>
        <p:txBody>
          <a:bodyPr/>
          <a:lstStyle/>
          <a:p>
            <a:r>
              <a:rPr lang="zh-CN" altLang="en-US" dirty="0"/>
              <a:t>应用程序在调用</a:t>
            </a:r>
            <a:r>
              <a:rPr lang="en-US" altLang="zh-CN" dirty="0"/>
              <a:t>connect, accept</a:t>
            </a:r>
            <a:r>
              <a:rPr lang="zh-CN" altLang="en-US" dirty="0"/>
              <a:t>函数时，需要等待</a:t>
            </a:r>
            <a:r>
              <a:rPr lang="en-US" altLang="zh-CN" dirty="0"/>
              <a:t>TCP</a:t>
            </a:r>
            <a:r>
              <a:rPr lang="zh-CN" altLang="en-US" dirty="0"/>
              <a:t>协议栈完成相应数据包的收发</a:t>
            </a:r>
            <a:endParaRPr lang="en-US" altLang="zh-CN" dirty="0"/>
          </a:p>
          <a:p>
            <a:pPr lvl="1"/>
            <a:r>
              <a:rPr lang="zh-CN" altLang="en-US" dirty="0"/>
              <a:t>使用互斥锁</a:t>
            </a:r>
            <a:r>
              <a:rPr lang="en-US" altLang="zh-CN" dirty="0"/>
              <a:t>+</a:t>
            </a:r>
            <a:r>
              <a:rPr lang="zh-CN" altLang="en-US" dirty="0"/>
              <a:t>信号机制，模拟</a:t>
            </a:r>
            <a:r>
              <a:rPr lang="zh-CN" altLang="en-US" dirty="0">
                <a:solidFill>
                  <a:srgbClr val="FF0000"/>
                </a:solidFill>
              </a:rPr>
              <a:t>阻塞和唤醒操作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int sleep_on(struct </a:t>
            </a:r>
            <a:r>
              <a:rPr lang="en-US" altLang="zh-CN" dirty="0" err="1"/>
              <a:t>synch_wait</a:t>
            </a:r>
            <a:r>
              <a:rPr lang="zh-CN" altLang="en-US" dirty="0"/>
              <a:t> *wait)</a:t>
            </a:r>
            <a:r>
              <a:rPr lang="en-US" altLang="zh-CN" dirty="0"/>
              <a:t>;</a:t>
            </a:r>
            <a:endParaRPr lang="zh-CN" altLang="en-US" dirty="0"/>
          </a:p>
          <a:p>
            <a:pPr lvl="2"/>
            <a:r>
              <a:rPr lang="zh-CN" altLang="en-US" dirty="0"/>
              <a:t>int wake_up(struct </a:t>
            </a:r>
            <a:r>
              <a:rPr lang="en-US" altLang="zh-CN" dirty="0" err="1"/>
              <a:t>synch_wait</a:t>
            </a:r>
            <a:r>
              <a:rPr lang="zh-CN" altLang="en-US" dirty="0"/>
              <a:t> *wait)</a:t>
            </a:r>
            <a:r>
              <a:rPr lang="en-US" altLang="zh-CN" dirty="0"/>
              <a:t>;</a:t>
            </a:r>
            <a:endParaRPr lang="en-US" altLang="zh-CN" dirty="0"/>
          </a:p>
          <a:p>
            <a:pPr lvl="1"/>
            <a:r>
              <a:rPr lang="en-US" altLang="zh-CN" sz="2000" dirty="0"/>
              <a:t>Connect</a:t>
            </a:r>
            <a:r>
              <a:rPr lang="zh-CN" altLang="en-US" sz="2000" dirty="0"/>
              <a:t>：发送</a:t>
            </a:r>
            <a:r>
              <a:rPr lang="en-US" altLang="zh-CN" sz="2000" dirty="0"/>
              <a:t>SYN</a:t>
            </a:r>
            <a:r>
              <a:rPr lang="zh-CN" altLang="en-US" sz="2000" dirty="0"/>
              <a:t>包后，应用程序</a:t>
            </a:r>
            <a:r>
              <a:rPr lang="en-US" altLang="zh-CN" sz="2000" dirty="0" err="1"/>
              <a:t>sleep_on</a:t>
            </a:r>
            <a:r>
              <a:rPr lang="en-US" altLang="zh-CN" sz="2000" dirty="0"/>
              <a:t>()</a:t>
            </a:r>
            <a:r>
              <a:rPr lang="zh-CN" altLang="en-US" sz="2000" dirty="0"/>
              <a:t>阻塞，协议栈收到</a:t>
            </a:r>
            <a:r>
              <a:rPr lang="en-US" altLang="zh-CN" sz="2000" dirty="0"/>
              <a:t>SYN|ACK</a:t>
            </a:r>
            <a:r>
              <a:rPr lang="zh-CN" altLang="en-US" sz="2000" dirty="0"/>
              <a:t>后调用</a:t>
            </a:r>
            <a:r>
              <a:rPr lang="en-US" altLang="zh-CN" sz="2000" dirty="0" err="1"/>
              <a:t>wake_up</a:t>
            </a:r>
            <a:r>
              <a:rPr lang="en-US" altLang="zh-CN" sz="2000" dirty="0"/>
              <a:t>()</a:t>
            </a:r>
            <a:r>
              <a:rPr lang="zh-CN" altLang="en-US" sz="2000" dirty="0"/>
              <a:t>唤醒</a:t>
            </a:r>
            <a:endParaRPr lang="en-US" altLang="zh-CN" sz="2000" dirty="0"/>
          </a:p>
          <a:p>
            <a:pPr lvl="1"/>
            <a:r>
              <a:rPr lang="en-US" altLang="zh-CN" dirty="0"/>
              <a:t>Accept</a:t>
            </a:r>
            <a:r>
              <a:rPr lang="zh-CN" altLang="en-US" dirty="0"/>
              <a:t>：</a:t>
            </a:r>
            <a:r>
              <a:rPr lang="en-US" altLang="zh-CN" dirty="0"/>
              <a:t>accept()</a:t>
            </a:r>
            <a:r>
              <a:rPr lang="zh-CN" altLang="en-US" dirty="0"/>
              <a:t>时，</a:t>
            </a:r>
            <a:r>
              <a:rPr lang="zh-CN" altLang="en-US" dirty="0">
                <a:sym typeface="+mn-ea"/>
              </a:rPr>
              <a:t>应用程序</a:t>
            </a:r>
            <a:r>
              <a:rPr lang="en-US" altLang="zh-CN" dirty="0" err="1">
                <a:sym typeface="+mn-ea"/>
              </a:rPr>
              <a:t>sleep_on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阻塞</a:t>
            </a:r>
            <a:r>
              <a:rPr lang="zh-CN" altLang="en-US" dirty="0"/>
              <a:t>，协议栈收到</a:t>
            </a:r>
            <a:r>
              <a:rPr lang="en-US" altLang="zh-CN" dirty="0"/>
              <a:t>ACK</a:t>
            </a:r>
            <a:r>
              <a:rPr lang="zh-CN" altLang="en-US" dirty="0"/>
              <a:t>后调用</a:t>
            </a:r>
            <a:r>
              <a:rPr lang="en-US" altLang="zh-CN" dirty="0" err="1"/>
              <a:t>wake_up</a:t>
            </a:r>
            <a:r>
              <a:rPr lang="en-US" altLang="zh-CN" dirty="0"/>
              <a:t>()</a:t>
            </a:r>
            <a:r>
              <a:rPr lang="zh-CN" altLang="en-US" dirty="0"/>
              <a:t>唤醒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应用程序</a:t>
            </a:r>
            <a:r>
              <a:rPr lang="zh-CN" altLang="en-US" dirty="0"/>
              <a:t>调用</a:t>
            </a:r>
            <a:r>
              <a:rPr lang="en-US" altLang="zh-CN" dirty="0"/>
              <a:t>close</a:t>
            </a:r>
            <a:r>
              <a:rPr lang="zh-CN" altLang="en-US" dirty="0"/>
              <a:t>断开连接时，不需要阻塞，协议栈会完成后续操作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Sock</a:t>
            </a:r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1999" y="1398025"/>
            <a:ext cx="4587636" cy="5252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synch_wait</a:t>
            </a:r>
            <a:r>
              <a:rPr lang="en-US" altLang="zh-CN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wait_recv</a:t>
            </a:r>
            <a:r>
              <a:rPr lang="en-US" altLang="zh-CN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synch_wait</a:t>
            </a:r>
            <a:r>
              <a:rPr lang="en-US" altLang="zh-CN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wait_send</a:t>
            </a:r>
            <a:r>
              <a:rPr lang="en-US" altLang="zh-CN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ring_buffer</a:t>
            </a:r>
            <a:r>
              <a:rPr lang="en-US" altLang="zh-CN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rcv_buf</a:t>
            </a:r>
            <a:r>
              <a:rPr lang="en-US" altLang="zh-CN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send_buf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rcv_ofo_buf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int state;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iss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snd_una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snd_nxt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rcv_nxt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u32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recovery_point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snd_wnd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solidFill>
                  <a:srgbClr val="3333F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u16 </a:t>
            </a:r>
            <a:r>
              <a:rPr lang="en-US" altLang="zh-CN" sz="1400" dirty="0" err="1">
                <a:solidFill>
                  <a:srgbClr val="3333F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adv_wnd</a:t>
            </a:r>
            <a:r>
              <a:rPr lang="en-US" altLang="zh-CN" sz="1400" dirty="0">
                <a:solidFill>
                  <a:srgbClr val="3333F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solidFill>
                <a:srgbClr val="3333FF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3333F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u16 </a:t>
            </a:r>
            <a:r>
              <a:rPr lang="en-US" altLang="zh-CN" sz="1400" dirty="0" err="1">
                <a:solidFill>
                  <a:srgbClr val="3333F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rcv_wnd</a:t>
            </a:r>
            <a:r>
              <a:rPr lang="en-US" altLang="zh-CN" sz="1400" dirty="0">
                <a:solidFill>
                  <a:srgbClr val="3333F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solidFill>
                <a:srgbClr val="3333FF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cwnd;</a:t>
            </a:r>
            <a:endParaRPr lang="en-US" altLang="zh-CN" sz="1400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ssthresh;</a:t>
            </a:r>
            <a:endParaRPr lang="en-US" altLang="zh-CN" sz="1400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};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829" y="1268760"/>
            <a:ext cx="4587636" cy="5510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tcp_sock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{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sock_addr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local;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sock_addr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peer;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tcp_sock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*parent;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int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ref_cnt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hash_list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bind_hash_list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listen_queue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accept_queue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int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accept_backlog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int backlog;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list;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tcp_timer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timewait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tcp_timer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retrans_timer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synch_wait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wait_connect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synch_wait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wait_accept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Sock</a:t>
            </a:r>
            <a:r>
              <a:rPr lang="zh-CN" altLang="en-US" dirty="0"/>
              <a:t>相关函数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591433" cy="5034843"/>
          </a:xfrm>
        </p:spPr>
        <p:txBody>
          <a:bodyPr/>
          <a:lstStyle/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socket(int, int, int);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alloc_tcp_sock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bind(int,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tcp_sock_bind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sv-SE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listen(int, int);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tcp_sock_listen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int);</a:t>
            </a: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connect(int,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tcp_sock_connect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accept(int,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tcp_sock_accept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close(int);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tcp_sock_close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read(int, char *, int);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tcp_sock_read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char *, int);</a:t>
            </a: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write(int, char *, int);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tcp_sock_write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char *, int);</a:t>
            </a: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协议栈实现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实现</a:t>
            </a:r>
            <a:r>
              <a:rPr lang="en-US" altLang="zh-CN" dirty="0"/>
              <a:t>TCP</a:t>
            </a:r>
            <a:r>
              <a:rPr lang="zh-CN" altLang="en-US" dirty="0"/>
              <a:t>数据包处理</a:t>
            </a:r>
            <a:endParaRPr lang="en-US" altLang="zh-CN" dirty="0"/>
          </a:p>
          <a:p>
            <a:pPr lvl="1"/>
            <a:r>
              <a:rPr lang="zh-CN" altLang="en-US" dirty="0"/>
              <a:t>如何建立连接、断开连接、处理异常情况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考虑系统协议栈可能会合并数据包</a:t>
            </a:r>
            <a:r>
              <a:rPr lang="zh-CN" altLang="en-US" dirty="0"/>
              <a:t>，例如</a:t>
            </a:r>
            <a:endParaRPr lang="en-US" altLang="zh-CN" dirty="0"/>
          </a:p>
          <a:p>
            <a:pPr lvl="2"/>
            <a:r>
              <a:rPr lang="zh-CN" altLang="en-US" dirty="0"/>
              <a:t>正常流程：</a:t>
            </a:r>
            <a:r>
              <a:rPr lang="en-US" altLang="zh-CN" dirty="0"/>
              <a:t>User: FIN; Sys: ACK; Sys: FIN; User: ACK</a:t>
            </a:r>
            <a:endParaRPr lang="en-US" altLang="zh-CN" dirty="0"/>
          </a:p>
          <a:p>
            <a:pPr lvl="2"/>
            <a:r>
              <a:rPr lang="zh-CN" altLang="en-US" dirty="0"/>
              <a:t>数据包合并：</a:t>
            </a:r>
            <a:r>
              <a:rPr lang="en-US" altLang="zh-CN" dirty="0"/>
              <a:t>User: FIN; Sys: FIN|ACK; User: ACK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</a:t>
            </a:r>
            <a:r>
              <a:rPr lang="en-US" altLang="zh-CN" dirty="0" err="1"/>
              <a:t>tcp_sock</a:t>
            </a:r>
            <a:r>
              <a:rPr lang="zh-CN" altLang="en-US" dirty="0"/>
              <a:t>连接管理函数</a:t>
            </a:r>
            <a:endParaRPr lang="en-US" altLang="zh-CN" dirty="0"/>
          </a:p>
          <a:p>
            <a:pPr lvl="1"/>
            <a:r>
              <a:rPr lang="zh-CN" altLang="en-US" dirty="0"/>
              <a:t>类似于</a:t>
            </a:r>
            <a:r>
              <a:rPr lang="en-US" altLang="zh-CN" dirty="0"/>
              <a:t>socket</a:t>
            </a:r>
            <a:r>
              <a:rPr lang="zh-CN" altLang="en-US" dirty="0"/>
              <a:t>函数，能够绑定和监听端口，建立和断开连接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建立连接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sz="2000" dirty="0"/>
              <a:t>被动建立连接</a:t>
            </a:r>
            <a:endParaRPr lang="en-US" altLang="zh-CN" sz="2000" dirty="0"/>
          </a:p>
          <a:p>
            <a:pPr lvl="1"/>
            <a:r>
              <a:rPr lang="zh-CN" altLang="en-US" sz="1800" dirty="0"/>
              <a:t>申请占用一个端口号</a:t>
            </a:r>
            <a:r>
              <a:rPr lang="en-US" altLang="zh-CN" sz="1800" dirty="0"/>
              <a:t>	</a:t>
            </a:r>
            <a:r>
              <a:rPr lang="zh-CN" altLang="en-US" sz="1800" dirty="0"/>
              <a:t>（</a:t>
            </a:r>
            <a:r>
              <a:rPr lang="en-US" altLang="zh-CN" sz="1800" dirty="0"/>
              <a:t>bind</a:t>
            </a:r>
            <a:r>
              <a:rPr lang="zh-CN" altLang="en-US" sz="1800" dirty="0"/>
              <a:t>操作）</a:t>
            </a:r>
            <a:endParaRPr lang="en-US" altLang="zh-CN" sz="1800" dirty="0"/>
          </a:p>
          <a:p>
            <a:pPr lvl="1"/>
            <a:r>
              <a:rPr lang="zh-CN" altLang="en-US" sz="1800" dirty="0"/>
              <a:t>监听该端口号</a:t>
            </a:r>
            <a:r>
              <a:rPr lang="en-US" altLang="zh-CN" sz="1800" dirty="0"/>
              <a:t>	</a:t>
            </a:r>
            <a:r>
              <a:rPr lang="zh-CN" altLang="en-US" sz="1800" dirty="0"/>
              <a:t>（</a:t>
            </a:r>
            <a:r>
              <a:rPr lang="en-US" altLang="zh-CN" sz="1800" dirty="0"/>
              <a:t>listen</a:t>
            </a:r>
            <a:r>
              <a:rPr lang="zh-CN" altLang="en-US" sz="1800" dirty="0"/>
              <a:t>操作）</a:t>
            </a:r>
            <a:endParaRPr lang="en-US" altLang="zh-CN" sz="1800" dirty="0"/>
          </a:p>
          <a:p>
            <a:pPr lvl="1"/>
            <a:r>
              <a:rPr lang="zh-CN" altLang="en-US" sz="1800" dirty="0"/>
              <a:t>收到</a:t>
            </a:r>
            <a:r>
              <a:rPr lang="en-US" altLang="zh-CN" sz="1800" dirty="0"/>
              <a:t>SYN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TCP_SYN_RECV	</a:t>
            </a:r>
            <a:r>
              <a:rPr lang="zh-CN" altLang="en-US" sz="1800" dirty="0"/>
              <a:t>（</a:t>
            </a:r>
            <a:r>
              <a:rPr lang="en-US" altLang="zh-CN" sz="1800" dirty="0"/>
              <a:t>accept</a:t>
            </a:r>
            <a:r>
              <a:rPr lang="zh-CN" altLang="en-US" sz="1800" dirty="0"/>
              <a:t>操作，</a:t>
            </a:r>
            <a:r>
              <a:rPr lang="zh-CN" altLang="en-US" sz="1800" dirty="0">
                <a:solidFill>
                  <a:srgbClr val="FF0000"/>
                </a:solidFill>
              </a:rPr>
              <a:t>应用阻塞，协议栈完成相应处理后唤醒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1"/>
            <a:r>
              <a:rPr lang="zh-CN" altLang="en-US" sz="1800" dirty="0"/>
              <a:t>回复</a:t>
            </a:r>
            <a:r>
              <a:rPr lang="en-US" altLang="zh-CN" sz="1800" dirty="0"/>
              <a:t>ACK</a:t>
            </a:r>
            <a:r>
              <a:rPr lang="zh-CN" altLang="en-US" sz="1800" dirty="0"/>
              <a:t>并发送</a:t>
            </a:r>
            <a:r>
              <a:rPr lang="en-US" altLang="zh-CN" sz="1800" dirty="0"/>
              <a:t>SYN</a:t>
            </a:r>
            <a:r>
              <a:rPr lang="zh-CN" altLang="en-US" sz="1800" dirty="0"/>
              <a:t>数据包</a:t>
            </a:r>
            <a:endParaRPr lang="en-US" altLang="zh-CN" sz="1800" dirty="0"/>
          </a:p>
          <a:p>
            <a:pPr lvl="1"/>
            <a:r>
              <a:rPr lang="zh-CN" altLang="en-US" sz="1800" dirty="0"/>
              <a:t>收到</a:t>
            </a:r>
            <a:r>
              <a:rPr lang="en-US" altLang="zh-CN" sz="1800" dirty="0"/>
              <a:t>ACK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TCP_ESTABLISHED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zh-CN" altLang="en-US" sz="2000" dirty="0"/>
              <a:t>主动建立连接</a:t>
            </a:r>
            <a:endParaRPr lang="en-US" altLang="zh-CN" sz="2000" dirty="0"/>
          </a:p>
          <a:p>
            <a:pPr lvl="1"/>
            <a:r>
              <a:rPr lang="zh-CN" altLang="en-US" sz="1800" dirty="0"/>
              <a:t>发送目的端口的</a:t>
            </a:r>
            <a:r>
              <a:rPr lang="en-US" altLang="zh-CN" sz="1800" dirty="0"/>
              <a:t>SYN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TCP_SYN_SENT	</a:t>
            </a:r>
            <a:r>
              <a:rPr lang="zh-CN" altLang="en-US" sz="1800" dirty="0"/>
              <a:t>（</a:t>
            </a:r>
            <a:r>
              <a:rPr lang="en-US" altLang="zh-CN" sz="1800" dirty="0"/>
              <a:t>connect</a:t>
            </a:r>
            <a:r>
              <a:rPr lang="zh-CN" altLang="en-US" sz="1800" dirty="0"/>
              <a:t>操作</a:t>
            </a:r>
            <a:r>
              <a:rPr lang="zh-CN" altLang="en-US" sz="1800" dirty="0">
                <a:sym typeface="+mn-ea"/>
              </a:rPr>
              <a:t>，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应用阻塞，协议栈完成相应处理后唤醒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1"/>
            <a:r>
              <a:rPr lang="zh-CN" altLang="en-US" sz="1800" dirty="0"/>
              <a:t>收到</a:t>
            </a:r>
            <a:r>
              <a:rPr lang="en-US" altLang="zh-CN" sz="1800" dirty="0"/>
              <a:t>SYN </a:t>
            </a:r>
            <a:r>
              <a:rPr lang="zh-CN" altLang="en-US" sz="1800" dirty="0"/>
              <a:t>数据包（设置</a:t>
            </a:r>
            <a:r>
              <a:rPr lang="en-US" altLang="zh-CN" sz="1800" dirty="0"/>
              <a:t>TCP_ACK</a:t>
            </a:r>
            <a:r>
              <a:rPr lang="zh-CN" altLang="en-US" sz="1800" dirty="0"/>
              <a:t>标志位）</a:t>
            </a:r>
            <a:endParaRPr lang="en-US" altLang="zh-CN" sz="1800" dirty="0"/>
          </a:p>
          <a:p>
            <a:pPr lvl="1"/>
            <a:r>
              <a:rPr lang="zh-CN" altLang="en-US" sz="1800" dirty="0"/>
              <a:t>回复</a:t>
            </a:r>
            <a:r>
              <a:rPr lang="en-US" altLang="zh-CN" sz="1800" dirty="0"/>
              <a:t>ACK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TCP_ESTABLISHED</a:t>
            </a:r>
            <a:endParaRPr lang="en-US" altLang="zh-CN" sz="1800" dirty="0"/>
          </a:p>
          <a:p>
            <a:pPr lvl="1"/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断开连接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3914" y="1444978"/>
            <a:ext cx="8659586" cy="503484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主动断开</a:t>
            </a:r>
            <a:endParaRPr lang="en-US" altLang="zh-CN" dirty="0"/>
          </a:p>
          <a:p>
            <a:pPr lvl="1"/>
            <a:r>
              <a:rPr lang="zh-CN" altLang="en-US" dirty="0"/>
              <a:t>发送</a:t>
            </a:r>
            <a:r>
              <a:rPr lang="en-US" altLang="zh-CN" dirty="0"/>
              <a:t>FIN</a:t>
            </a:r>
            <a:r>
              <a:rPr lang="zh-CN" altLang="en-US" dirty="0"/>
              <a:t>包，进入</a:t>
            </a:r>
            <a:r>
              <a:rPr lang="en-US" altLang="zh-CN" dirty="0"/>
              <a:t>TCP_FIN_WAIT_1</a:t>
            </a:r>
            <a:r>
              <a:rPr lang="zh-CN" altLang="en-US" dirty="0"/>
              <a:t>状态 </a:t>
            </a:r>
            <a:r>
              <a:rPr lang="en-US" altLang="zh-CN" dirty="0"/>
              <a:t>       </a:t>
            </a:r>
            <a:r>
              <a:rPr lang="zh-CN" altLang="en-US" dirty="0"/>
              <a:t>（</a:t>
            </a:r>
            <a:r>
              <a:rPr lang="en-US" altLang="zh-CN" dirty="0"/>
              <a:t>close</a:t>
            </a:r>
            <a:r>
              <a:rPr lang="zh-CN" altLang="en-US" dirty="0"/>
              <a:t>操作，</a:t>
            </a:r>
            <a:r>
              <a:rPr lang="zh-CN" altLang="en-US" dirty="0">
                <a:solidFill>
                  <a:srgbClr val="FF0000"/>
                </a:solidFill>
              </a:rPr>
              <a:t>非阻塞，后续由协议栈完成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FIN</a:t>
            </a:r>
            <a:r>
              <a:rPr lang="zh-CN" altLang="en-US" dirty="0"/>
              <a:t>对应的</a:t>
            </a:r>
            <a:r>
              <a:rPr lang="en-US" altLang="zh-CN" dirty="0"/>
              <a:t>ACK</a:t>
            </a:r>
            <a:r>
              <a:rPr lang="zh-CN" altLang="en-US" dirty="0"/>
              <a:t>包，进入</a:t>
            </a:r>
            <a:r>
              <a:rPr lang="en-US" altLang="zh-CN" dirty="0"/>
              <a:t>TCP_FIN_WAIT_2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收到对方发送的</a:t>
            </a:r>
            <a:r>
              <a:rPr lang="en-US" altLang="zh-CN" dirty="0"/>
              <a:t>FIN</a:t>
            </a:r>
            <a:r>
              <a:rPr lang="zh-CN" altLang="en-US" dirty="0"/>
              <a:t>包，回复</a:t>
            </a:r>
            <a:r>
              <a:rPr lang="en-US" altLang="zh-CN" dirty="0"/>
              <a:t>ACK</a:t>
            </a:r>
            <a:r>
              <a:rPr lang="zh-CN" altLang="en-US" dirty="0"/>
              <a:t>，进入</a:t>
            </a:r>
            <a:r>
              <a:rPr lang="en-US" altLang="zh-CN" dirty="0"/>
              <a:t>TCP_TIME_WAIT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等待</a:t>
            </a:r>
            <a:r>
              <a:rPr lang="en-US" altLang="zh-CN" dirty="0"/>
              <a:t>2*MSL</a:t>
            </a:r>
            <a:r>
              <a:rPr lang="zh-CN" altLang="en-US" dirty="0"/>
              <a:t>时间，进入</a:t>
            </a:r>
            <a:r>
              <a:rPr lang="en-US" altLang="zh-CN" dirty="0"/>
              <a:t>TCP_CLOSED</a:t>
            </a:r>
            <a:r>
              <a:rPr lang="zh-CN" altLang="en-US" dirty="0"/>
              <a:t>状态，连接结束</a:t>
            </a:r>
            <a:endParaRPr lang="en-US" altLang="zh-CN" dirty="0"/>
          </a:p>
          <a:p>
            <a:pPr lvl="2"/>
            <a:r>
              <a:rPr lang="zh-CN" altLang="en-US" dirty="0"/>
              <a:t>需要实现定时器线程，定期扫描，适时结束</a:t>
            </a:r>
            <a:r>
              <a:rPr lang="en-US" altLang="zh-CN" dirty="0"/>
              <a:t>TCP_TIME_WAIT</a:t>
            </a:r>
            <a:r>
              <a:rPr lang="zh-CN" altLang="en-US" dirty="0"/>
              <a:t>状态的流</a:t>
            </a:r>
            <a:endParaRPr lang="en-US" altLang="zh-CN" dirty="0"/>
          </a:p>
          <a:p>
            <a:r>
              <a:rPr lang="zh-CN" altLang="en-US" dirty="0"/>
              <a:t>被动断开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FIN</a:t>
            </a:r>
            <a:r>
              <a:rPr lang="zh-CN" altLang="en-US" dirty="0"/>
              <a:t>包，回复相应</a:t>
            </a:r>
            <a:r>
              <a:rPr lang="en-US" altLang="zh-CN" dirty="0"/>
              <a:t>ACK</a:t>
            </a:r>
            <a:r>
              <a:rPr lang="zh-CN" altLang="en-US" dirty="0"/>
              <a:t>，进入</a:t>
            </a:r>
            <a:r>
              <a:rPr lang="en-US" altLang="zh-CN" dirty="0"/>
              <a:t>TCP_CLOSE_WAIT</a:t>
            </a:r>
            <a:r>
              <a:rPr lang="zh-CN" altLang="en-US" dirty="0"/>
              <a:t>状态，还可以发送数据</a:t>
            </a:r>
            <a:endParaRPr lang="en-US" altLang="zh-CN" dirty="0"/>
          </a:p>
          <a:p>
            <a:pPr lvl="1"/>
            <a:r>
              <a:rPr lang="zh-CN" altLang="en-US" dirty="0"/>
              <a:t>自己没有待发送数据，断开连接，发送</a:t>
            </a:r>
            <a:r>
              <a:rPr lang="en-US" altLang="zh-CN" dirty="0"/>
              <a:t>FIN</a:t>
            </a:r>
            <a:r>
              <a:rPr lang="zh-CN" altLang="en-US" dirty="0"/>
              <a:t>包，进入</a:t>
            </a:r>
            <a:r>
              <a:rPr lang="en-US" altLang="zh-CN" dirty="0"/>
              <a:t>TCP_LAST_ACK</a:t>
            </a:r>
            <a:r>
              <a:rPr lang="zh-CN" altLang="en-US" dirty="0"/>
              <a:t>状态                                                       （</a:t>
            </a:r>
            <a:r>
              <a:rPr lang="en-US" altLang="zh-CN" dirty="0"/>
              <a:t>close</a:t>
            </a:r>
            <a:r>
              <a:rPr lang="zh-CN" altLang="en-US" dirty="0"/>
              <a:t>操作，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非阻塞，后续由协议栈完成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FIN</a:t>
            </a:r>
            <a:r>
              <a:rPr lang="zh-CN" altLang="en-US" dirty="0"/>
              <a:t>包对应的</a:t>
            </a:r>
            <a:r>
              <a:rPr lang="en-US" altLang="zh-CN" dirty="0"/>
              <a:t>ACK</a:t>
            </a:r>
            <a:r>
              <a:rPr lang="zh-CN" altLang="en-US" dirty="0"/>
              <a:t>，进入</a:t>
            </a:r>
            <a:r>
              <a:rPr lang="en-US" altLang="zh-CN" dirty="0"/>
              <a:t>TCP_CLOSED</a:t>
            </a:r>
            <a:r>
              <a:rPr lang="zh-CN" altLang="en-US" dirty="0"/>
              <a:t>状态，连接结束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接收数据包后的处理流程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检查</a:t>
            </a:r>
            <a:r>
              <a:rPr lang="en-US" altLang="zh-CN" dirty="0"/>
              <a:t>TCP</a:t>
            </a:r>
            <a:r>
              <a:rPr lang="zh-CN" altLang="en-US" dirty="0"/>
              <a:t>校验和是否正确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检查是否为</a:t>
            </a:r>
            <a:r>
              <a:rPr lang="en-US" altLang="zh-CN" dirty="0"/>
              <a:t>RST</a:t>
            </a:r>
            <a:r>
              <a:rPr lang="zh-CN" altLang="en-US" dirty="0"/>
              <a:t>包，如果是，直接结束连接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检查是否为</a:t>
            </a:r>
            <a:r>
              <a:rPr lang="en-US" altLang="zh-CN" dirty="0"/>
              <a:t>SYN</a:t>
            </a:r>
            <a:r>
              <a:rPr lang="zh-CN" altLang="en-US" dirty="0"/>
              <a:t>包，如果是，进行建立连接管理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检查</a:t>
            </a:r>
            <a:r>
              <a:rPr lang="en-US" altLang="zh-CN" dirty="0"/>
              <a:t>ack</a:t>
            </a:r>
            <a:r>
              <a:rPr lang="zh-CN" altLang="en-US" dirty="0"/>
              <a:t>字段，对方是否确认了新的数据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连接管理部分只有</a:t>
            </a:r>
            <a:r>
              <a:rPr lang="en-US" altLang="zh-CN" dirty="0">
                <a:solidFill>
                  <a:srgbClr val="FF0000"/>
                </a:solidFill>
              </a:rPr>
              <a:t>SYN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FIN</a:t>
            </a:r>
            <a:r>
              <a:rPr lang="zh-CN" altLang="en-US" dirty="0">
                <a:solidFill>
                  <a:srgbClr val="FF0000"/>
                </a:solidFill>
              </a:rPr>
              <a:t>包会确认新数据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/>
              <a:t>检查是否为</a:t>
            </a:r>
            <a:r>
              <a:rPr lang="en-US" altLang="zh-CN" dirty="0"/>
              <a:t>FIN</a:t>
            </a:r>
            <a:r>
              <a:rPr lang="zh-CN" altLang="en-US" dirty="0"/>
              <a:t>包，如果是，进行断开连接管理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协议栈连接管理主要操作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305334" cy="92797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只需要实现</a:t>
            </a:r>
            <a:r>
              <a:rPr lang="en-US" altLang="zh-CN" sz="2800" dirty="0"/>
              <a:t>TCP Sock</a:t>
            </a:r>
            <a:r>
              <a:rPr lang="zh-CN" altLang="en-US" sz="2800" dirty="0"/>
              <a:t>的连接管理相关函数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3905" y="3012845"/>
            <a:ext cx="8796191" cy="2550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tcp_sock_bind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*, 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tcp_sock_listen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*, int);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tcp_sock_connect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*, 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tcp_sock_accept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tcp_sock_close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实验内容一：连接管理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运行给定网络拓扑</a:t>
            </a:r>
            <a:r>
              <a:rPr lang="en-US" altLang="zh-CN" dirty="0"/>
              <a:t>(tcp_topo.py)</a:t>
            </a:r>
            <a:endParaRPr lang="en-US" altLang="zh-CN" dirty="0"/>
          </a:p>
          <a:p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(disable_tcp_rst.sh, disable_offloading.sh)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协议栈的服务器模式 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server 10001)</a:t>
            </a:r>
            <a:endParaRPr lang="en-US" altLang="zh-CN" dirty="0"/>
          </a:p>
          <a:p>
            <a:r>
              <a:rPr lang="zh-CN" altLang="en-US" dirty="0"/>
              <a:t>在节点</a:t>
            </a:r>
            <a:r>
              <a:rPr lang="en-US" altLang="zh-CN" dirty="0"/>
              <a:t>h2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(disable_tcp_rst.sh, disable_offloading.sh)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h2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协议栈的客户端模式，连接至</a:t>
            </a:r>
            <a:r>
              <a:rPr lang="en-US" altLang="zh-CN" dirty="0"/>
              <a:t>h1</a:t>
            </a:r>
            <a:r>
              <a:rPr lang="zh-CN" altLang="en-US" dirty="0"/>
              <a:t>，显示建立连接成功后自动断开连接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client 10.0.0.1 10001)</a:t>
            </a:r>
            <a:endParaRPr lang="en-US" altLang="zh-CN" dirty="0"/>
          </a:p>
          <a:p>
            <a:r>
              <a:rPr lang="zh-CN" altLang="en-US" dirty="0"/>
              <a:t>可以在一端用</a:t>
            </a:r>
            <a:r>
              <a:rPr lang="en-US" altLang="zh-CN" dirty="0"/>
              <a:t>tcp_stack_conn.py</a:t>
            </a:r>
            <a:r>
              <a:rPr lang="zh-CN" altLang="en-US" dirty="0"/>
              <a:t>替换</a:t>
            </a:r>
            <a:r>
              <a:rPr lang="en-US" altLang="zh-CN" dirty="0" err="1"/>
              <a:t>tcp_stack</a:t>
            </a:r>
            <a:r>
              <a:rPr lang="zh-CN" altLang="en-US" dirty="0"/>
              <a:t>执行，测试另一端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wireshark</a:t>
            </a:r>
            <a:r>
              <a:rPr lang="zh-CN" altLang="en-US" dirty="0"/>
              <a:t>抓包来来验证建立和断开连接的正确性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流控</a:t>
            </a:r>
            <a:r>
              <a:rPr lang="en-US" altLang="zh-CN" dirty="0"/>
              <a:t> (Flow Control)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4170" y="1445260"/>
            <a:ext cx="8691880" cy="5351145"/>
          </a:xfrm>
        </p:spPr>
        <p:txBody>
          <a:bodyPr>
            <a:normAutofit fontScale="85000"/>
          </a:bodyPr>
          <a:lstStyle/>
          <a:p>
            <a:r>
              <a:rPr lang="zh-CN" altLang="en-US" dirty="0"/>
              <a:t>为了防止快发送方给慢接收方发数据造成接收崩溃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注意与后续实验中拥塞控制的区别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发送方和接收方各自维护一个窗口大小</a:t>
            </a:r>
            <a:endParaRPr lang="en-US" altLang="zh-CN" dirty="0"/>
          </a:p>
          <a:p>
            <a:pPr lvl="1"/>
            <a:r>
              <a:rPr lang="zh-CN" altLang="en-US" dirty="0"/>
              <a:t>发送窗口</a:t>
            </a:r>
            <a:r>
              <a:rPr lang="en-US" altLang="zh-CN" dirty="0"/>
              <a:t>&lt;=</a:t>
            </a:r>
            <a:r>
              <a:rPr lang="zh-CN" altLang="en-US" dirty="0"/>
              <a:t>接收窗口</a:t>
            </a:r>
            <a:endParaRPr lang="zh-CN" altLang="en-US" dirty="0"/>
          </a:p>
          <a:p>
            <a:pPr lvl="1"/>
            <a:r>
              <a:rPr lang="zh-CN" altLang="en-US" dirty="0"/>
              <a:t>发送窗口应该为对端接收窗口和本端拥塞窗口的最小值（本实验只考虑接收窗口）</a:t>
            </a:r>
            <a:endParaRPr lang="en-US" altLang="zh-CN" dirty="0"/>
          </a:p>
          <a:p>
            <a:r>
              <a:rPr lang="zh-CN" altLang="en-US" dirty="0"/>
              <a:t>发送方按照发送窗口大小发送数据</a:t>
            </a:r>
            <a:endParaRPr lang="en-US" altLang="zh-CN" dirty="0"/>
          </a:p>
          <a:p>
            <a:r>
              <a:rPr lang="zh-CN" altLang="en-US" dirty="0"/>
              <a:t>接收方根据接收窗口大小接收数据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若数据落在窗口以外，直接丢弃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若数据落在窗口以内</a:t>
            </a:r>
            <a:endParaRPr lang="en-US" altLang="zh-CN" dirty="0"/>
          </a:p>
          <a:p>
            <a:pPr lvl="2"/>
            <a:r>
              <a:rPr lang="zh-CN" altLang="en-US" dirty="0"/>
              <a:t>收到的是连续数据</a:t>
            </a:r>
            <a:endParaRPr lang="en-US" altLang="zh-CN" dirty="0"/>
          </a:p>
          <a:p>
            <a:pPr lvl="3"/>
            <a:r>
              <a:rPr lang="zh-CN" altLang="en-US" dirty="0"/>
              <a:t>将数据交给上层应用，更新窗口边界值</a:t>
            </a:r>
            <a:endParaRPr lang="en-US" altLang="zh-CN" dirty="0"/>
          </a:p>
          <a:p>
            <a:pPr lvl="2"/>
            <a:r>
              <a:rPr lang="zh-CN" altLang="en-US" dirty="0"/>
              <a:t>收到不连续的数据</a:t>
            </a:r>
            <a:endParaRPr lang="en-US" altLang="zh-CN" dirty="0"/>
          </a:p>
          <a:p>
            <a:pPr lvl="3"/>
            <a:r>
              <a:rPr lang="zh-CN" altLang="en-US" dirty="0"/>
              <a:t>放到</a:t>
            </a:r>
            <a:r>
              <a:rPr lang="en-US" altLang="zh-CN" dirty="0"/>
              <a:t>buffer</a:t>
            </a:r>
            <a:r>
              <a:rPr lang="zh-CN" altLang="en-US" dirty="0"/>
              <a:t>中，不更新窗口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网络层提供了端到端的连接功能</a:t>
            </a:r>
            <a:endParaRPr lang="en-US" altLang="zh-CN" dirty="0"/>
          </a:p>
          <a:p>
            <a:pPr lvl="1"/>
            <a:r>
              <a:rPr lang="zh-CN" altLang="en-US" dirty="0"/>
              <a:t>无连接的、尽最大努力交付（</a:t>
            </a:r>
            <a:r>
              <a:rPr lang="en-US" altLang="zh-CN" dirty="0"/>
              <a:t>best-effort delivery</a:t>
            </a:r>
            <a:r>
              <a:rPr lang="zh-CN" altLang="en-US" dirty="0"/>
              <a:t>）的数据报服务</a:t>
            </a:r>
            <a:endParaRPr lang="en-US" altLang="zh-CN" dirty="0"/>
          </a:p>
          <a:p>
            <a:r>
              <a:rPr lang="zh-CN" altLang="en-US" dirty="0"/>
              <a:t>为了支持网络应用间的数据传输，主机端还需要实现很多功能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59114" y="4716406"/>
            <a:ext cx="6103884" cy="1555531"/>
            <a:chOff x="1388678" y="4649849"/>
            <a:chExt cx="6103884" cy="1555531"/>
          </a:xfrm>
        </p:grpSpPr>
        <p:sp>
          <p:nvSpPr>
            <p:cNvPr id="5" name="云形 4"/>
            <p:cNvSpPr/>
            <p:nvPr/>
          </p:nvSpPr>
          <p:spPr>
            <a:xfrm>
              <a:off x="2942896" y="4649849"/>
              <a:ext cx="2995448" cy="1555531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内容占位符 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678" y="5105397"/>
              <a:ext cx="983374" cy="644433"/>
            </a:xfrm>
            <a:prstGeom prst="rect">
              <a:avLst/>
            </a:prstGeom>
          </p:spPr>
        </p:pic>
        <p:pic>
          <p:nvPicPr>
            <p:cNvPr id="7" name="内容占位符 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9188" y="5098583"/>
              <a:ext cx="983374" cy="644433"/>
            </a:xfrm>
            <a:prstGeom prst="rect">
              <a:avLst/>
            </a:prstGeom>
          </p:spPr>
        </p:pic>
        <p:cxnSp>
          <p:nvCxnSpPr>
            <p:cNvPr id="8" name="直接连接符 7"/>
            <p:cNvCxnSpPr>
              <a:stCxn id="6" idx="3"/>
              <a:endCxn id="5" idx="2"/>
            </p:cNvCxnSpPr>
            <p:nvPr/>
          </p:nvCxnSpPr>
          <p:spPr>
            <a:xfrm>
              <a:off x="2372052" y="5427614"/>
              <a:ext cx="580135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" idx="0"/>
              <a:endCxn id="7" idx="1"/>
            </p:cNvCxnSpPr>
            <p:nvPr/>
          </p:nvCxnSpPr>
          <p:spPr>
            <a:xfrm flipV="1">
              <a:off x="5935848" y="5420800"/>
              <a:ext cx="573340" cy="68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任意多边形 10"/>
            <p:cNvSpPr/>
            <p:nvPr/>
          </p:nvSpPr>
          <p:spPr>
            <a:xfrm>
              <a:off x="2238704" y="5066469"/>
              <a:ext cx="4204138" cy="458621"/>
            </a:xfrm>
            <a:custGeom>
              <a:avLst/>
              <a:gdLst>
                <a:gd name="connsiteX0" fmla="*/ 0 w 4204138"/>
                <a:gd name="connsiteY0" fmla="*/ 150938 h 458621"/>
                <a:gd name="connsiteX1" fmla="*/ 1229710 w 4204138"/>
                <a:gd name="connsiteY1" fmla="*/ 14303 h 458621"/>
                <a:gd name="connsiteX2" fmla="*/ 2228193 w 4204138"/>
                <a:gd name="connsiteY2" fmla="*/ 455738 h 458621"/>
                <a:gd name="connsiteX3" fmla="*/ 3352800 w 4204138"/>
                <a:gd name="connsiteY3" fmla="*/ 203490 h 458621"/>
                <a:gd name="connsiteX4" fmla="*/ 4204138 w 4204138"/>
                <a:gd name="connsiteY4" fmla="*/ 171959 h 45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4138" h="458621">
                  <a:moveTo>
                    <a:pt x="0" y="150938"/>
                  </a:moveTo>
                  <a:cubicBezTo>
                    <a:pt x="429172" y="57220"/>
                    <a:pt x="858345" y="-36497"/>
                    <a:pt x="1229710" y="14303"/>
                  </a:cubicBezTo>
                  <a:cubicBezTo>
                    <a:pt x="1601075" y="65103"/>
                    <a:pt x="1874345" y="424207"/>
                    <a:pt x="2228193" y="455738"/>
                  </a:cubicBezTo>
                  <a:cubicBezTo>
                    <a:pt x="2582041" y="487269"/>
                    <a:pt x="3023476" y="250786"/>
                    <a:pt x="3352800" y="203490"/>
                  </a:cubicBezTo>
                  <a:cubicBezTo>
                    <a:pt x="3682124" y="156194"/>
                    <a:pt x="4204138" y="171959"/>
                    <a:pt x="4204138" y="171959"/>
                  </a:cubicBezTo>
                </a:path>
              </a:pathLst>
            </a:custGeom>
            <a:noFill/>
            <a:ln w="38100"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983366" y="4265453"/>
            <a:ext cx="1733615" cy="949768"/>
            <a:chOff x="981206" y="4335014"/>
            <a:chExt cx="1733615" cy="94976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>
              <a:fillRect/>
            </a:stretch>
          </p:blipFill>
          <p:spPr>
            <a:xfrm>
              <a:off x="1771658" y="4370762"/>
              <a:ext cx="943163" cy="453906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206" y="4335014"/>
              <a:ext cx="413000" cy="41300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543" y="4387641"/>
              <a:ext cx="521790" cy="52179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>
              <a:fillRect/>
            </a:stretch>
          </p:blipFill>
          <p:spPr>
            <a:xfrm>
              <a:off x="2287571" y="4536140"/>
              <a:ext cx="392048" cy="398056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148" y="4652279"/>
              <a:ext cx="628650" cy="50292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655" y="4639333"/>
              <a:ext cx="645449" cy="645449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6966236" y="4068950"/>
            <a:ext cx="2089033" cy="2104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多路复用 </a:t>
            </a:r>
            <a:endParaRPr lang="zh-CN" altLang="en-US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连接管理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按序传输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</a:rPr>
              <a:t>丢包检测与恢复</a:t>
            </a:r>
            <a:endParaRPr lang="en-US" altLang="zh-CN" dirty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</a:rPr>
              <a:t>拥塞控制</a:t>
            </a:r>
            <a:endParaRPr lang="en-US" altLang="zh-CN" dirty="0">
              <a:latin typeface="+mj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42332" y="4301201"/>
            <a:ext cx="1733615" cy="949768"/>
            <a:chOff x="981206" y="4335014"/>
            <a:chExt cx="1733615" cy="949768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>
              <a:fillRect/>
            </a:stretch>
          </p:blipFill>
          <p:spPr>
            <a:xfrm>
              <a:off x="1771658" y="4370762"/>
              <a:ext cx="943163" cy="45390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206" y="4335014"/>
              <a:ext cx="413000" cy="41300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543" y="4387641"/>
              <a:ext cx="521790" cy="52179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>
              <a:fillRect/>
            </a:stretch>
          </p:blipFill>
          <p:spPr>
            <a:xfrm>
              <a:off x="2287571" y="4536140"/>
              <a:ext cx="392048" cy="398056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148" y="4652279"/>
              <a:ext cx="628650" cy="502920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655" y="4639333"/>
              <a:ext cx="645449" cy="645449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2551391" y="4473872"/>
            <a:ext cx="2017986" cy="457200"/>
            <a:chOff x="2593431" y="4473872"/>
            <a:chExt cx="2017986" cy="457200"/>
          </a:xfrm>
        </p:grpSpPr>
        <p:cxnSp>
          <p:nvCxnSpPr>
            <p:cNvPr id="30" name="直接箭头连接符 29"/>
            <p:cNvCxnSpPr/>
            <p:nvPr/>
          </p:nvCxnSpPr>
          <p:spPr>
            <a:xfrm>
              <a:off x="2593431" y="44738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2593431" y="46262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2593431" y="47786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2593431" y="49310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: 圆角 25"/>
          <p:cNvSpPr/>
          <p:nvPr/>
        </p:nvSpPr>
        <p:spPr>
          <a:xfrm>
            <a:off x="6883400" y="4123055"/>
            <a:ext cx="1854200" cy="12522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数据发送流程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dirty="0"/>
              <a:t>发送包含数据的数据包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待发送数据全部存储于上层应用</a:t>
            </a:r>
            <a:r>
              <a:rPr lang="en-US" altLang="zh-CN" dirty="0"/>
              <a:t>buffer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如果对端接收窗口（</a:t>
            </a:r>
            <a:r>
              <a:rPr lang="en-US" altLang="zh-CN" dirty="0" err="1"/>
              <a:t>rcv_wnd</a:t>
            </a:r>
            <a:r>
              <a:rPr lang="zh-CN" altLang="en-US" dirty="0" err="1"/>
              <a:t>）</a:t>
            </a:r>
            <a:r>
              <a:rPr lang="zh-CN" altLang="en-US" dirty="0"/>
              <a:t>允许，则发送数据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每次读取</a:t>
            </a:r>
            <a:r>
              <a:rPr lang="en-US" altLang="zh-CN" dirty="0"/>
              <a:t>1</a:t>
            </a:r>
            <a:r>
              <a:rPr lang="zh-CN" altLang="en-US" dirty="0"/>
              <a:t>个数据包大小的数据</a:t>
            </a:r>
            <a:endParaRPr lang="en-US" altLang="zh-CN" dirty="0"/>
          </a:p>
          <a:p>
            <a:pPr lvl="2">
              <a:lnSpc>
                <a:spcPct val="170000"/>
              </a:lnSpc>
            </a:pPr>
            <a:r>
              <a:rPr lang="en-US" altLang="zh-CN" dirty="0"/>
              <a:t>min(</a:t>
            </a:r>
            <a:r>
              <a:rPr lang="en-US" altLang="zh-CN" dirty="0" err="1"/>
              <a:t>data_len</a:t>
            </a:r>
            <a:r>
              <a:rPr lang="en-US" altLang="zh-CN" dirty="0"/>
              <a:t>, 1514 - ETHER_HDR_SIZE - IP_HDR_SIZE - TCP_HDR_SIZE)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封装数据包，通过</a:t>
            </a:r>
            <a:r>
              <a:rPr lang="en-US" altLang="zh-CN" dirty="0"/>
              <a:t>IP</a:t>
            </a:r>
            <a:r>
              <a:rPr lang="zh-CN" altLang="en-US" dirty="0"/>
              <a:t>层发送函数，将数据包发出去</a:t>
            </a:r>
            <a:endParaRPr lang="zh-CN" altLang="en-US" dirty="0"/>
          </a:p>
          <a:p>
            <a:pPr marL="914400" lvl="2" indent="0">
              <a:lnSpc>
                <a:spcPct val="170000"/>
              </a:lnSpc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数据接收和缓存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503484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TCP</a:t>
            </a:r>
            <a:r>
              <a:rPr lang="zh-CN" altLang="en-US" sz="2000" dirty="0"/>
              <a:t>协议栈收到数据包后，使用接收缓存来存储相应数据，供应用程序读取</a:t>
            </a:r>
            <a:endParaRPr lang="en-US" altLang="zh-CN" sz="2000" dirty="0"/>
          </a:p>
          <a:p>
            <a:pPr lvl="1"/>
            <a:r>
              <a:rPr lang="zh-CN" altLang="en-US" sz="1800" dirty="0"/>
              <a:t>使用环形缓存</a:t>
            </a:r>
            <a:r>
              <a:rPr lang="en-US" altLang="zh-CN" sz="1800" dirty="0"/>
              <a:t>(ring buffer)</a:t>
            </a:r>
            <a:r>
              <a:rPr lang="zh-CN" altLang="en-US" sz="1800" dirty="0"/>
              <a:t>来实现</a:t>
            </a:r>
            <a:endParaRPr lang="en-US" altLang="zh-CN" sz="1800" dirty="0"/>
          </a:p>
          <a:p>
            <a:pPr lvl="1"/>
            <a:r>
              <a:rPr lang="zh-CN" altLang="en-US" sz="1800" dirty="0"/>
              <a:t>接收缓存大小为本端最大接收窗口大小（</a:t>
            </a:r>
            <a:r>
              <a:rPr lang="en-US" altLang="zh-CN" sz="1800" dirty="0"/>
              <a:t>64KB</a:t>
            </a:r>
            <a:r>
              <a:rPr lang="zh-CN" altLang="en-US" sz="1800" dirty="0"/>
              <a:t>）</a:t>
            </a:r>
            <a:endParaRPr lang="zh-CN" altLang="en-US" sz="1800" dirty="0"/>
          </a:p>
          <a:p>
            <a:pPr lvl="1"/>
            <a:r>
              <a:rPr lang="zh-CN" altLang="en-US" sz="1800" dirty="0"/>
              <a:t>本端宣告的接收窗口大小（</a:t>
            </a:r>
            <a:r>
              <a:rPr lang="en-US" altLang="zh-CN" sz="1800" dirty="0"/>
              <a:t>adv_wnd</a:t>
            </a:r>
            <a:r>
              <a:rPr lang="zh-CN" altLang="en-US" sz="1800" dirty="0"/>
              <a:t>）为接收缓存剩余空间大小</a:t>
            </a:r>
            <a:endParaRPr lang="en-US" altLang="zh-CN" sz="1800" dirty="0"/>
          </a:p>
          <a:p>
            <a:pPr lvl="1"/>
            <a:r>
              <a:rPr lang="zh-CN" altLang="en-US" sz="1800" dirty="0"/>
              <a:t>使用锁（</a:t>
            </a:r>
            <a:r>
              <a:rPr lang="en-US" altLang="zh-CN" sz="1800" dirty="0" err="1"/>
              <a:t>pthread_mutex_t</a:t>
            </a:r>
            <a:r>
              <a:rPr lang="zh-CN" altLang="en-US" sz="1800" dirty="0"/>
              <a:t>）来防止读写冲突，</a:t>
            </a:r>
            <a:r>
              <a:rPr lang="zh-CN" altLang="en-US" sz="1800" dirty="0">
                <a:solidFill>
                  <a:srgbClr val="FF0000"/>
                </a:solidFill>
              </a:rPr>
              <a:t>注意不要加到数据结构的尾部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/>
            <a:endParaRPr lang="en-US" altLang="zh-CN" sz="1800" dirty="0"/>
          </a:p>
          <a:p>
            <a:pPr lvl="1"/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2107324" y="5240506"/>
            <a:ext cx="4766442" cy="64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4538" y="6145686"/>
            <a:ext cx="170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Receiving Buffer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879835" y="4757031"/>
            <a:ext cx="0" cy="48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491655" y="4757031"/>
            <a:ext cx="0" cy="48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544872" y="4241156"/>
            <a:ext cx="2807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Application reads from head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36517" y="4264087"/>
            <a:ext cx="2279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TCP Stack writes to tail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环形缓存示例</a:t>
            </a:r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412750" y="1646555"/>
            <a:ext cx="7833995" cy="1593215"/>
            <a:chOff x="650" y="2593"/>
            <a:chExt cx="12337" cy="2509"/>
          </a:xfrm>
        </p:grpSpPr>
        <p:sp>
          <p:nvSpPr>
            <p:cNvPr id="6" name="矩形 5"/>
            <p:cNvSpPr/>
            <p:nvPr/>
          </p:nvSpPr>
          <p:spPr>
            <a:xfrm>
              <a:off x="2539" y="3606"/>
              <a:ext cx="7506" cy="5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50" y="3614"/>
              <a:ext cx="182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ea typeface="黑体" panose="02010609060101010101" pitchFamily="49" charset="-122"/>
                </a:rPr>
                <a:t>ring buffer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6740" y="4224"/>
              <a:ext cx="0" cy="3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6743" y="3174"/>
              <a:ext cx="0" cy="3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6378" y="4522"/>
              <a:ext cx="7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ea typeface="黑体" panose="02010609060101010101" pitchFamily="49" charset="-122"/>
                </a:rPr>
                <a:t>tail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237" y="2593"/>
              <a:ext cx="101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ea typeface="黑体" panose="02010609060101010101" pitchFamily="49" charset="-122"/>
                </a:rPr>
                <a:t>head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489" y="3603"/>
              <a:ext cx="240" cy="5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899" y="3615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缓冲区为空</a:t>
              </a:r>
              <a:endParaRPr lang="zh-CN" altLang="en-US"/>
            </a:p>
          </p:txBody>
        </p:sp>
        <p:cxnSp>
          <p:nvCxnSpPr>
            <p:cNvPr id="10" name="直接箭头连接符 9"/>
            <p:cNvCxnSpPr>
              <a:stCxn id="5" idx="1"/>
            </p:cNvCxnSpPr>
            <p:nvPr/>
          </p:nvCxnSpPr>
          <p:spPr>
            <a:xfrm flipH="1" flipV="1">
              <a:off x="5574" y="3213"/>
              <a:ext cx="915" cy="6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3729" y="2805"/>
              <a:ext cx="183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1</a:t>
              </a:r>
              <a:r>
                <a:rPr lang="zh-CN" altLang="en-US" sz="1400"/>
                <a:t>字节隔离区</a:t>
              </a:r>
              <a:endParaRPr lang="zh-CN" altLang="en-US" sz="140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15925" y="3221355"/>
            <a:ext cx="5965825" cy="1555115"/>
            <a:chOff x="655" y="5073"/>
            <a:chExt cx="9395" cy="2449"/>
          </a:xfrm>
        </p:grpSpPr>
        <p:sp>
          <p:nvSpPr>
            <p:cNvPr id="16" name="矩形 15"/>
            <p:cNvSpPr/>
            <p:nvPr/>
          </p:nvSpPr>
          <p:spPr>
            <a:xfrm>
              <a:off x="2544" y="6086"/>
              <a:ext cx="7506" cy="5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55" y="6094"/>
              <a:ext cx="182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ea typeface="黑体" panose="02010609060101010101" pitchFamily="49" charset="-122"/>
                </a:rPr>
                <a:t>ring buffer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V="1">
              <a:off x="7630" y="6644"/>
              <a:ext cx="0" cy="3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4888" y="5654"/>
              <a:ext cx="0" cy="3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7268" y="6942"/>
              <a:ext cx="7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ea typeface="黑体" panose="02010609060101010101" pitchFamily="49" charset="-122"/>
                </a:rPr>
                <a:t>tail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382" y="5073"/>
              <a:ext cx="101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ea typeface="黑体" panose="02010609060101010101" pitchFamily="49" charset="-122"/>
                </a:rPr>
                <a:t>head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634" y="6083"/>
              <a:ext cx="240" cy="5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864" y="6085"/>
              <a:ext cx="2745" cy="5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V="1">
              <a:off x="6309" y="5730"/>
              <a:ext cx="480" cy="5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6284" y="5195"/>
              <a:ext cx="140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sz="1400"/>
                <a:t>可读区域</a:t>
              </a:r>
              <a:endParaRPr lang="zh-CN" sz="140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28625" y="4719955"/>
            <a:ext cx="7811770" cy="1574165"/>
            <a:chOff x="675" y="7433"/>
            <a:chExt cx="12302" cy="2479"/>
          </a:xfrm>
        </p:grpSpPr>
        <p:sp>
          <p:nvSpPr>
            <p:cNvPr id="29" name="矩形 28"/>
            <p:cNvSpPr/>
            <p:nvPr/>
          </p:nvSpPr>
          <p:spPr>
            <a:xfrm>
              <a:off x="2564" y="8446"/>
              <a:ext cx="7506" cy="5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75" y="8454"/>
              <a:ext cx="182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ea typeface="黑体" panose="02010609060101010101" pitchFamily="49" charset="-122"/>
                </a:rPr>
                <a:t>ring buffer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V="1">
              <a:off x="7158" y="9034"/>
              <a:ext cx="0" cy="3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7404" y="8014"/>
              <a:ext cx="0" cy="3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6796" y="9332"/>
              <a:ext cx="7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ea typeface="黑体" panose="02010609060101010101" pitchFamily="49" charset="-122"/>
                </a:rPr>
                <a:t>tail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898" y="7433"/>
              <a:ext cx="101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ea typeface="黑体" panose="02010609060101010101" pitchFamily="49" charset="-122"/>
                </a:rPr>
                <a:t>head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150" y="8449"/>
              <a:ext cx="240" cy="5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7392" y="8445"/>
              <a:ext cx="2665" cy="5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79" y="8444"/>
              <a:ext cx="4575" cy="5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0889" y="8450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缓冲区已满</a:t>
              </a:r>
              <a:endParaRPr lang="zh-CN" altLang="en-US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协议栈数据收发主要操作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只需实现</a:t>
            </a:r>
            <a:r>
              <a:rPr lang="en-US" altLang="zh-CN" dirty="0" err="1"/>
              <a:t>tcp_sock</a:t>
            </a:r>
            <a:r>
              <a:rPr lang="zh-CN" altLang="en-US" dirty="0"/>
              <a:t>相关函数即可，不需要封装</a:t>
            </a:r>
            <a:r>
              <a:rPr lang="en-US" altLang="zh-CN" dirty="0"/>
              <a:t>socket</a:t>
            </a:r>
            <a:r>
              <a:rPr lang="zh-CN" altLang="en-US" dirty="0"/>
              <a:t>接口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000" dirty="0"/>
              <a:t>int </a:t>
            </a:r>
            <a:r>
              <a:rPr lang="en-US" altLang="zh-CN" sz="2000" dirty="0" err="1"/>
              <a:t>tcp_sock_read</a:t>
            </a:r>
            <a:r>
              <a:rPr lang="en-US" altLang="zh-CN" sz="2000" dirty="0"/>
              <a:t>(struct </a:t>
            </a:r>
            <a:r>
              <a:rPr lang="en-US" altLang="zh-CN" sz="2000" dirty="0" err="1"/>
              <a:t>tcp_sock</a:t>
            </a:r>
            <a:r>
              <a:rPr lang="en-US" altLang="zh-CN" sz="2000" dirty="0"/>
              <a:t> *tsk, char *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, int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);</a:t>
            </a:r>
            <a:endParaRPr lang="en-US" altLang="zh-CN" sz="2000" dirty="0"/>
          </a:p>
          <a:p>
            <a:pPr lvl="1"/>
            <a:r>
              <a:rPr lang="zh-CN" altLang="en-US" sz="1600" dirty="0"/>
              <a:t>返回值：</a:t>
            </a:r>
            <a:r>
              <a:rPr lang="en-US" altLang="zh-CN" sz="1600" dirty="0"/>
              <a:t>0</a:t>
            </a:r>
            <a:r>
              <a:rPr lang="zh-CN" altLang="en-US" sz="1600" dirty="0"/>
              <a:t>表示读到流结尾，对方断开连接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                        -1</a:t>
            </a:r>
            <a:r>
              <a:rPr lang="zh-CN" altLang="en-US" sz="1600" dirty="0"/>
              <a:t>表示出现错误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                       </a:t>
            </a:r>
            <a:r>
              <a:rPr lang="zh-CN" altLang="en-US" sz="1600" dirty="0"/>
              <a:t>正值表示读取的数据长度</a:t>
            </a:r>
            <a:endParaRPr lang="zh-CN" altLang="en-US" sz="1600" dirty="0"/>
          </a:p>
          <a:p>
            <a:pPr marL="457200" lvl="1" indent="0">
              <a:buNone/>
            </a:pPr>
            <a:endParaRPr lang="en-US" altLang="zh-CN" sz="1600" dirty="0"/>
          </a:p>
          <a:p>
            <a:r>
              <a:rPr lang="en-US" altLang="zh-CN" sz="2000" dirty="0"/>
              <a:t>int </a:t>
            </a:r>
            <a:r>
              <a:rPr lang="en-US" altLang="zh-CN" sz="2000" dirty="0" err="1"/>
              <a:t>tcp_sock_write</a:t>
            </a:r>
            <a:r>
              <a:rPr lang="en-US" altLang="zh-CN" sz="2000" dirty="0"/>
              <a:t>(struct </a:t>
            </a:r>
            <a:r>
              <a:rPr lang="en-US" altLang="zh-CN" sz="2000" dirty="0" err="1"/>
              <a:t>tcp_sock</a:t>
            </a:r>
            <a:r>
              <a:rPr lang="en-US" altLang="zh-CN" sz="2000" dirty="0"/>
              <a:t> *tsk, char *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, int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);</a:t>
            </a:r>
            <a:endParaRPr lang="en-US" altLang="zh-CN" sz="2000" dirty="0"/>
          </a:p>
          <a:p>
            <a:pPr lvl="1"/>
            <a:r>
              <a:rPr lang="zh-CN" altLang="en-US" sz="1600" dirty="0"/>
              <a:t>返回值：</a:t>
            </a:r>
            <a:r>
              <a:rPr lang="en-US" altLang="zh-CN" sz="1600" dirty="0"/>
              <a:t>-1</a:t>
            </a:r>
            <a:r>
              <a:rPr lang="zh-CN" altLang="en-US" sz="1600" dirty="0"/>
              <a:t>表示出现错误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                       </a:t>
            </a:r>
            <a:r>
              <a:rPr lang="zh-CN" altLang="en-US" sz="1600" dirty="0"/>
              <a:t>正值表示写入的数据长度</a:t>
            </a:r>
            <a:endParaRPr lang="en-US" altLang="zh-CN" sz="1600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数据收发实现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实现数据传输</a:t>
            </a:r>
            <a:endParaRPr lang="en-US" altLang="zh-CN" dirty="0"/>
          </a:p>
          <a:p>
            <a:pPr lvl="1"/>
            <a:r>
              <a:rPr lang="zh-CN" altLang="en-US" dirty="0"/>
              <a:t>如何将数据封装到数据包并发送</a:t>
            </a:r>
            <a:endParaRPr lang="en-US" altLang="zh-CN" dirty="0"/>
          </a:p>
          <a:p>
            <a:pPr lvl="1"/>
            <a:r>
              <a:rPr lang="zh-CN" altLang="en-US" dirty="0"/>
              <a:t>收到数据和</a:t>
            </a:r>
            <a:r>
              <a:rPr lang="en-US" altLang="zh-CN" dirty="0"/>
              <a:t>ACK</a:t>
            </a:r>
            <a:r>
              <a:rPr lang="zh-CN" altLang="en-US" dirty="0"/>
              <a:t>时的相应处理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实现流量控制</a:t>
            </a:r>
            <a:endParaRPr lang="en-US" altLang="zh-CN" dirty="0"/>
          </a:p>
          <a:p>
            <a:pPr lvl="1"/>
            <a:r>
              <a:rPr lang="zh-CN" altLang="en-US" dirty="0"/>
              <a:t>接收方调整本端接收窗口大小（</a:t>
            </a:r>
            <a:r>
              <a:rPr lang="en-US" altLang="zh-CN" dirty="0"/>
              <a:t>adv_wnd</a:t>
            </a:r>
            <a:r>
              <a:rPr lang="zh-CN" altLang="en-US" dirty="0"/>
              <a:t>）来表达自己的接收能力</a:t>
            </a:r>
            <a:endParaRPr lang="zh-CN" altLang="en-US" dirty="0"/>
          </a:p>
          <a:p>
            <a:pPr lvl="1"/>
            <a:r>
              <a:rPr lang="zh-CN" altLang="en-US" dirty="0"/>
              <a:t>发送方根据对</a:t>
            </a:r>
            <a:r>
              <a:rPr lang="en-US" altLang="zh-CN" dirty="0"/>
              <a:t>端接收窗口大小（rcv_wnd）来</a:t>
            </a:r>
            <a:r>
              <a:rPr lang="zh-CN" altLang="en-US" dirty="0"/>
              <a:t>控制自己的发送速率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实现</a:t>
            </a:r>
            <a:r>
              <a:rPr lang="en-US" altLang="zh-CN" dirty="0" err="1"/>
              <a:t>tcp_sock</a:t>
            </a:r>
            <a:r>
              <a:rPr lang="zh-CN" altLang="en-US" dirty="0"/>
              <a:t>相关函数</a:t>
            </a:r>
            <a:endParaRPr lang="en-US" altLang="zh-CN" dirty="0"/>
          </a:p>
          <a:p>
            <a:pPr lvl="1"/>
            <a:r>
              <a:rPr lang="zh-CN" altLang="en-US" dirty="0"/>
              <a:t>类似</a:t>
            </a:r>
            <a:r>
              <a:rPr lang="en-US" altLang="zh-CN" dirty="0"/>
              <a:t>socket</a:t>
            </a:r>
            <a:r>
              <a:rPr lang="zh-CN" altLang="en-US" dirty="0"/>
              <a:t>函数，能够收发数据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实验内容二：短消息收发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326070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 dirty="0">
                <a:sym typeface="+mn-ea"/>
              </a:rPr>
              <a:t>参照</a:t>
            </a:r>
            <a:r>
              <a:rPr lang="en-US" altLang="zh-CN" dirty="0">
                <a:sym typeface="+mn-ea"/>
              </a:rPr>
              <a:t>tcp_stack_trans.py</a:t>
            </a:r>
            <a:r>
              <a:rPr lang="zh-CN" altLang="en-US" dirty="0">
                <a:sym typeface="+mn-ea"/>
              </a:rPr>
              <a:t>，</a:t>
            </a:r>
            <a:r>
              <a:rPr lang="zh-CN" altLang="en-US" dirty="0">
                <a:sym typeface="+mn-ea"/>
              </a:rPr>
              <a:t>修改</a:t>
            </a:r>
            <a:r>
              <a:rPr lang="en-US" altLang="zh-CN" dirty="0" err="1">
                <a:sym typeface="+mn-ea"/>
              </a:rPr>
              <a:t>tcp_apps.c</a:t>
            </a:r>
            <a:r>
              <a:rPr lang="zh-CN" altLang="en-US" dirty="0">
                <a:sym typeface="+mn-ea"/>
              </a:rPr>
              <a:t>，使之能够收发短消息</a:t>
            </a:r>
            <a:endParaRPr lang="en-US" altLang="zh-CN" dirty="0"/>
          </a:p>
          <a:p>
            <a:r>
              <a:rPr lang="zh-CN" altLang="en-US" dirty="0"/>
              <a:t>运行给定网络拓扑</a:t>
            </a:r>
            <a:r>
              <a:rPr lang="en-US" altLang="zh-CN" dirty="0"/>
              <a:t>(tcp_topo.py)</a:t>
            </a:r>
            <a:endParaRPr lang="en-US" altLang="zh-CN" dirty="0"/>
          </a:p>
          <a:p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 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协议栈的服务器模式 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server 10001)</a:t>
            </a:r>
            <a:endParaRPr lang="en-US" altLang="zh-CN" dirty="0"/>
          </a:p>
          <a:p>
            <a:r>
              <a:rPr lang="zh-CN" altLang="en-US" dirty="0"/>
              <a:t>在节点</a:t>
            </a:r>
            <a:r>
              <a:rPr lang="en-US" altLang="zh-CN" dirty="0"/>
              <a:t>h2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h2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协议栈的客户端模式，连接</a:t>
            </a:r>
            <a:r>
              <a:rPr lang="en-US" altLang="zh-CN" dirty="0"/>
              <a:t>h1</a:t>
            </a:r>
            <a:r>
              <a:rPr lang="zh-CN" altLang="en-US" dirty="0"/>
              <a:t>并正确收发数据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client 10.0.0.1 10001)</a:t>
            </a:r>
            <a:endParaRPr lang="en-US" altLang="zh-CN" dirty="0"/>
          </a:p>
          <a:p>
            <a:pPr lvl="2"/>
            <a:r>
              <a:rPr lang="en-US" altLang="zh-CN" dirty="0"/>
              <a:t>client</a:t>
            </a:r>
            <a:r>
              <a:rPr lang="zh-CN" altLang="en-US" dirty="0"/>
              <a:t>向</a:t>
            </a:r>
            <a:r>
              <a:rPr lang="en-US" altLang="zh-CN" dirty="0"/>
              <a:t>server</a:t>
            </a:r>
            <a:r>
              <a:rPr lang="zh-CN" altLang="en-US" dirty="0"/>
              <a:t>发送数据，</a:t>
            </a:r>
            <a:r>
              <a:rPr lang="en-US" altLang="zh-CN" dirty="0"/>
              <a:t>server</a:t>
            </a:r>
            <a:r>
              <a:rPr lang="zh-CN" altLang="en-US" dirty="0"/>
              <a:t>将数据</a:t>
            </a:r>
            <a:r>
              <a:rPr lang="en-US" altLang="zh-CN" dirty="0"/>
              <a:t>echo</a:t>
            </a:r>
            <a:r>
              <a:rPr lang="zh-CN" altLang="en-US" dirty="0"/>
              <a:t>给</a:t>
            </a:r>
            <a:r>
              <a:rPr lang="en-US" altLang="zh-CN" dirty="0"/>
              <a:t>client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tcp_stack_trans.py</a:t>
            </a:r>
            <a:r>
              <a:rPr lang="zh-CN" altLang="en-US" dirty="0"/>
              <a:t>替换其中任意一端，对端都能正确收发数据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实验内容三：大文件传送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509" y="1444978"/>
            <a:ext cx="9132276" cy="5034843"/>
          </a:xfrm>
        </p:spPr>
        <p:txBody>
          <a:bodyPr/>
          <a:lstStyle/>
          <a:p>
            <a:r>
              <a:rPr lang="zh-CN" altLang="en-US" sz="2000" dirty="0"/>
              <a:t>修改</a:t>
            </a:r>
            <a:r>
              <a:rPr lang="en-US" altLang="zh-CN" sz="2000" dirty="0" err="1"/>
              <a:t>tcp_apps.c</a:t>
            </a:r>
            <a:r>
              <a:rPr lang="en-US" altLang="zh-CN" sz="2000" dirty="0"/>
              <a:t>(</a:t>
            </a:r>
            <a:r>
              <a:rPr lang="zh-CN" altLang="en-US" sz="2000" dirty="0"/>
              <a:t>以及</a:t>
            </a:r>
            <a:r>
              <a:rPr lang="en-US" altLang="zh-CN" sz="2000" dirty="0"/>
              <a:t>tcp_stack_trans.py)</a:t>
            </a:r>
            <a:r>
              <a:rPr lang="zh-CN" altLang="en-US" sz="2000" dirty="0"/>
              <a:t>，使之能够收发文件</a:t>
            </a:r>
            <a:endParaRPr lang="en-US" altLang="zh-CN" sz="2000" dirty="0"/>
          </a:p>
          <a:p>
            <a:r>
              <a:rPr lang="zh-CN" altLang="en-US" sz="2000" dirty="0"/>
              <a:t>执行</a:t>
            </a:r>
            <a:r>
              <a:rPr lang="en-US" altLang="zh-CN" sz="2000" dirty="0"/>
              <a:t>create_randfile.sh</a:t>
            </a:r>
            <a:r>
              <a:rPr lang="zh-CN" altLang="en-US" sz="2000" dirty="0"/>
              <a:t>，生成待传输数据文件</a:t>
            </a:r>
            <a:r>
              <a:rPr lang="en-US" altLang="zh-CN" sz="2000" dirty="0"/>
              <a:t>client-input.dat</a:t>
            </a:r>
            <a:endParaRPr lang="en-US" altLang="zh-CN" sz="2000" dirty="0"/>
          </a:p>
          <a:p>
            <a:r>
              <a:rPr lang="zh-CN" altLang="en-US" sz="2000" dirty="0"/>
              <a:t>运行给定网络拓扑</a:t>
            </a:r>
            <a:r>
              <a:rPr lang="en-US" altLang="zh-CN" sz="2000" dirty="0"/>
              <a:t>(tcp_topo.py)</a:t>
            </a:r>
            <a:endParaRPr lang="en-US" altLang="zh-CN" sz="2000" dirty="0"/>
          </a:p>
          <a:p>
            <a:r>
              <a:rPr lang="zh-CN" altLang="en-US" sz="2000" dirty="0"/>
              <a:t>在节点</a:t>
            </a:r>
            <a:r>
              <a:rPr lang="en-US" altLang="zh-CN" sz="2000" dirty="0"/>
              <a:t>h1</a:t>
            </a:r>
            <a:r>
              <a:rPr lang="zh-CN" altLang="en-US" sz="2000" dirty="0"/>
              <a:t>上执行</a:t>
            </a:r>
            <a:r>
              <a:rPr lang="en-US" altLang="zh-CN" sz="2000" dirty="0"/>
              <a:t>TCP</a:t>
            </a:r>
            <a:r>
              <a:rPr lang="zh-CN" altLang="en-US" sz="2000" dirty="0"/>
              <a:t>程序</a:t>
            </a:r>
            <a:endParaRPr lang="en-US" altLang="zh-CN" sz="2000" dirty="0"/>
          </a:p>
          <a:p>
            <a:pPr lvl="1"/>
            <a:r>
              <a:rPr lang="zh-CN" altLang="en-US" sz="1800" dirty="0"/>
              <a:t>执行脚本</a:t>
            </a:r>
            <a:r>
              <a:rPr lang="en-US" altLang="zh-CN" sz="1800" dirty="0"/>
              <a:t>(disable_offloading.sh ,</a:t>
            </a:r>
            <a:r>
              <a:rPr lang="zh-CN" altLang="en-US" sz="1800" dirty="0"/>
              <a:t> </a:t>
            </a:r>
            <a:r>
              <a:rPr lang="en-US" altLang="zh-CN" sz="1800" dirty="0"/>
              <a:t>disable_tcp_rst.sh)</a:t>
            </a:r>
            <a:endParaRPr lang="en-US" altLang="zh-CN" sz="1800" dirty="0"/>
          </a:p>
          <a:p>
            <a:pPr lvl="1"/>
            <a:r>
              <a:rPr lang="zh-CN" altLang="en-US" sz="1800" dirty="0"/>
              <a:t>在</a:t>
            </a:r>
            <a:r>
              <a:rPr lang="en-US" altLang="zh-CN" sz="1800" dirty="0"/>
              <a:t>h1</a:t>
            </a:r>
            <a:r>
              <a:rPr lang="zh-CN" altLang="en-US" sz="1800" dirty="0"/>
              <a:t>上运行</a:t>
            </a:r>
            <a:r>
              <a:rPr lang="en-US" altLang="zh-CN" sz="1800" dirty="0"/>
              <a:t>TCP</a:t>
            </a:r>
            <a:r>
              <a:rPr lang="zh-CN" altLang="en-US" sz="1800" dirty="0"/>
              <a:t>协议栈的服务器模式  </a:t>
            </a:r>
            <a:r>
              <a:rPr lang="en-US" altLang="zh-CN" sz="1800" dirty="0"/>
              <a:t>(./</a:t>
            </a:r>
            <a:r>
              <a:rPr lang="en-US" altLang="zh-CN" sz="1800" dirty="0" err="1"/>
              <a:t>tcp_stack</a:t>
            </a:r>
            <a:r>
              <a:rPr lang="en-US" altLang="zh-CN" sz="1800" dirty="0"/>
              <a:t> server 10001)</a:t>
            </a:r>
            <a:endParaRPr lang="en-US" altLang="zh-CN" sz="1800" dirty="0"/>
          </a:p>
          <a:p>
            <a:r>
              <a:rPr lang="zh-CN" altLang="en-US" sz="2000" dirty="0"/>
              <a:t>在节点</a:t>
            </a:r>
            <a:r>
              <a:rPr lang="en-US" altLang="zh-CN" sz="2000" dirty="0"/>
              <a:t>h2</a:t>
            </a:r>
            <a:r>
              <a:rPr lang="zh-CN" altLang="en-US" sz="2000" dirty="0"/>
              <a:t>上执行</a:t>
            </a:r>
            <a:r>
              <a:rPr lang="en-US" altLang="zh-CN" sz="2000" dirty="0"/>
              <a:t>TCP</a:t>
            </a:r>
            <a:r>
              <a:rPr lang="zh-CN" altLang="en-US" sz="2000" dirty="0"/>
              <a:t>程序</a:t>
            </a:r>
            <a:endParaRPr lang="en-US" altLang="zh-CN" sz="2000" dirty="0"/>
          </a:p>
          <a:p>
            <a:pPr lvl="1"/>
            <a:r>
              <a:rPr lang="zh-CN" altLang="en-US" sz="1800" dirty="0"/>
              <a:t>执行脚本</a:t>
            </a:r>
            <a:r>
              <a:rPr lang="en-US" altLang="zh-CN" sz="1800" dirty="0"/>
              <a:t>(disable_offloading.sh,</a:t>
            </a:r>
            <a:r>
              <a:rPr lang="zh-CN" altLang="en-US" sz="1800" dirty="0"/>
              <a:t> </a:t>
            </a:r>
            <a:r>
              <a:rPr lang="en-US" altLang="zh-CN" sz="1800" dirty="0"/>
              <a:t>disable_tcp_rst.sh)</a:t>
            </a:r>
            <a:endParaRPr lang="en-US" altLang="zh-CN" sz="1800" dirty="0"/>
          </a:p>
          <a:p>
            <a:pPr lvl="1"/>
            <a:r>
              <a:rPr lang="zh-CN" altLang="en-US" sz="1800" dirty="0"/>
              <a:t>在</a:t>
            </a:r>
            <a:r>
              <a:rPr lang="en-US" altLang="zh-CN" sz="1800" dirty="0"/>
              <a:t>h2</a:t>
            </a:r>
            <a:r>
              <a:rPr lang="zh-CN" altLang="en-US" sz="1800" dirty="0"/>
              <a:t>上运行</a:t>
            </a:r>
            <a:r>
              <a:rPr lang="en-US" altLang="zh-CN" sz="1800" dirty="0"/>
              <a:t>TCP</a:t>
            </a:r>
            <a:r>
              <a:rPr lang="zh-CN" altLang="en-US" sz="1800" dirty="0"/>
              <a:t>协议栈的客户端模式 </a:t>
            </a:r>
            <a:r>
              <a:rPr lang="en-US" altLang="zh-CN" sz="1800" dirty="0"/>
              <a:t>(./</a:t>
            </a:r>
            <a:r>
              <a:rPr lang="en-US" altLang="zh-CN" sz="1800" dirty="0" err="1"/>
              <a:t>tcp_stack</a:t>
            </a:r>
            <a:r>
              <a:rPr lang="en-US" altLang="zh-CN" sz="1800" dirty="0"/>
              <a:t> client 10.0.0.1 10001)</a:t>
            </a:r>
            <a:endParaRPr lang="en-US" altLang="zh-CN" sz="1800" dirty="0"/>
          </a:p>
          <a:p>
            <a:pPr lvl="2"/>
            <a:r>
              <a:rPr lang="en-US" altLang="zh-CN" sz="1600" dirty="0"/>
              <a:t>Client</a:t>
            </a:r>
            <a:r>
              <a:rPr lang="zh-CN" altLang="en-US" sz="1600" dirty="0"/>
              <a:t>发送文件</a:t>
            </a:r>
            <a:r>
              <a:rPr lang="en-US" altLang="zh-CN" sz="1600" dirty="0"/>
              <a:t>client-input.dat</a:t>
            </a:r>
            <a:r>
              <a:rPr lang="zh-CN" altLang="en-US" sz="1600" dirty="0"/>
              <a:t>给</a:t>
            </a:r>
            <a:r>
              <a:rPr lang="en-US" altLang="zh-CN" sz="1600" dirty="0"/>
              <a:t>server</a:t>
            </a:r>
            <a:r>
              <a:rPr lang="zh-CN" altLang="en-US" sz="1600" dirty="0"/>
              <a:t>，</a:t>
            </a:r>
            <a:r>
              <a:rPr lang="en-US" altLang="zh-CN" sz="1600" dirty="0"/>
              <a:t>server</a:t>
            </a:r>
            <a:r>
              <a:rPr lang="zh-CN" altLang="en-US" sz="1600" dirty="0"/>
              <a:t>将收到的数据存储到文件</a:t>
            </a:r>
            <a:r>
              <a:rPr lang="en-US" altLang="zh-CN" sz="1600" dirty="0"/>
              <a:t>server-output.dat</a:t>
            </a:r>
            <a:endParaRPr lang="en-US" altLang="zh-CN" sz="16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md5sum</a:t>
            </a:r>
            <a:r>
              <a:rPr lang="zh-CN" altLang="en-US" sz="2000" dirty="0"/>
              <a:t>比较两个文件是否完全相同</a:t>
            </a:r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tcp_stack_trans.py</a:t>
            </a:r>
            <a:r>
              <a:rPr lang="zh-CN" altLang="en-US" sz="2000" dirty="0"/>
              <a:t>替换其中任意一端，对端都能正确收发数据</a:t>
            </a: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62405"/>
            <a:ext cx="8210550" cy="5201285"/>
          </a:xfrm>
        </p:spPr>
        <p:txBody>
          <a:bodyPr>
            <a:normAutofit fontScale="70000"/>
          </a:bodyPr>
          <a:lstStyle/>
          <a:p>
            <a:r>
              <a:rPr lang="en-US" altLang="zh-CN" dirty="0" err="1"/>
              <a:t>create_randfile		# </a:t>
            </a:r>
            <a:r>
              <a:rPr lang="zh-CN" altLang="en-US" dirty="0" err="1"/>
              <a:t>随机生成待传输文件</a:t>
            </a:r>
            <a:endParaRPr lang="en-US" altLang="zh-CN" dirty="0" err="1"/>
          </a:p>
          <a:p>
            <a:r>
              <a:rPr lang="en-US" altLang="zh-CN" dirty="0" err="1"/>
              <a:t>libipstack(32).a</a:t>
            </a:r>
            <a:endParaRPr lang="en-US" altLang="zh-CN" dirty="0" err="1"/>
          </a:p>
          <a:p>
            <a:r>
              <a:rPr lang="en-US" altLang="zh-CN" dirty="0" err="1"/>
              <a:t>ip.c</a:t>
            </a:r>
            <a:endParaRPr lang="en-US" altLang="zh-CN" dirty="0"/>
          </a:p>
          <a:p>
            <a:r>
              <a:rPr lang="en-US" altLang="zh-CN" dirty="0" err="1">
                <a:solidFill>
                  <a:srgbClr val="3333FF"/>
                </a:solidFill>
              </a:rPr>
              <a:t>tcp_apps.c</a:t>
            </a:r>
            <a:r>
              <a:rPr lang="en-US" altLang="zh-CN" dirty="0">
                <a:solidFill>
                  <a:srgbClr val="3333FF"/>
                </a:solidFill>
              </a:rPr>
              <a:t>		# </a:t>
            </a:r>
            <a:r>
              <a:rPr lang="zh-CN" altLang="en-US" dirty="0">
                <a:solidFill>
                  <a:srgbClr val="3333FF"/>
                </a:solidFill>
              </a:rPr>
              <a:t>基于</a:t>
            </a:r>
            <a:r>
              <a:rPr lang="en-US" altLang="zh-CN" dirty="0" err="1">
                <a:solidFill>
                  <a:srgbClr val="3333FF"/>
                </a:solidFill>
              </a:rPr>
              <a:t>tcp</a:t>
            </a:r>
            <a:r>
              <a:rPr lang="en-US" altLang="zh-CN" dirty="0">
                <a:solidFill>
                  <a:srgbClr val="3333FF"/>
                </a:solidFill>
              </a:rPr>
              <a:t>-stack</a:t>
            </a:r>
            <a:r>
              <a:rPr lang="zh-CN" altLang="en-US" dirty="0">
                <a:solidFill>
                  <a:srgbClr val="3333FF"/>
                </a:solidFill>
              </a:rPr>
              <a:t>的服务器和客户端程序</a:t>
            </a:r>
            <a:endParaRPr lang="en-US" altLang="zh-CN" dirty="0">
              <a:solidFill>
                <a:srgbClr val="3333FF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 err="1"/>
              <a:t>tcp.c</a:t>
            </a:r>
            <a:r>
              <a:rPr lang="en-US" altLang="zh-CN" dirty="0"/>
              <a:t>			# TCP</a:t>
            </a:r>
            <a:r>
              <a:rPr lang="zh-CN" altLang="en-US" dirty="0"/>
              <a:t>协议相关处理函数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tcp_in.c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		#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TCP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接收相关函数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 err="1"/>
              <a:t>tcp_out.c</a:t>
            </a:r>
            <a:r>
              <a:rPr lang="en-US" altLang="zh-CN" dirty="0"/>
              <a:t>		# TCP</a:t>
            </a:r>
            <a:r>
              <a:rPr lang="zh-CN" altLang="en-US" dirty="0"/>
              <a:t>发送相关函数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tcp_sock.c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		#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tcp_sock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操作相关函数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tcp_stack_conn.py	# python</a:t>
            </a:r>
            <a:r>
              <a:rPr lang="zh-CN" altLang="en-US" dirty="0"/>
              <a:t>应用实现，用于测试连接管理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>
                <a:sym typeface="+mn-ea"/>
              </a:rPr>
              <a:t>tcp_stack_trans.py	# python</a:t>
            </a:r>
            <a:r>
              <a:rPr lang="zh-CN" altLang="en-US" dirty="0">
                <a:sym typeface="+mn-ea"/>
              </a:rPr>
              <a:t>应用实现，用于测试短消息收发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tcp_timer.c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# TCP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定时器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/>
              <a:t>tcp_topo.py		# </a:t>
            </a:r>
            <a:r>
              <a:rPr lang="en-US" altLang="zh-CN" dirty="0" err="1"/>
              <a:t>Mininet</a:t>
            </a:r>
            <a:r>
              <a:rPr lang="zh-CN" altLang="en-US" dirty="0"/>
              <a:t>拓扑，包含两个节点，无丢包环境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网络传输机制实验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6"/>
            <a:ext cx="7886700" cy="1775056"/>
          </a:xfrm>
        </p:spPr>
        <p:txBody>
          <a:bodyPr/>
          <a:lstStyle/>
          <a:p>
            <a:r>
              <a:rPr lang="zh-CN" altLang="en-US" dirty="0"/>
              <a:t>网络传输机制实验目的</a:t>
            </a:r>
            <a:endParaRPr lang="en-US" altLang="zh-CN" dirty="0"/>
          </a:p>
          <a:p>
            <a:pPr marL="914400" lvl="1" indent="-457200">
              <a:buAutoNum type="arabicPeriod"/>
            </a:pPr>
            <a:r>
              <a:rPr lang="zh-CN" altLang="en-US" dirty="0">
                <a:sym typeface="+mn-ea"/>
              </a:rPr>
              <a:t>连接管理：</a:t>
            </a:r>
            <a:r>
              <a:rPr lang="zh-CN" altLang="en-US" dirty="0"/>
              <a:t>实现最基本的</a:t>
            </a:r>
            <a:r>
              <a:rPr lang="en-US" altLang="zh-CN" dirty="0"/>
              <a:t>TCP</a:t>
            </a:r>
            <a:r>
              <a:rPr lang="zh-CN" altLang="en-US" dirty="0"/>
              <a:t>连接管理功能，使得节点之间能够在无丢包网络环境中建立和断开连接</a:t>
            </a:r>
            <a:endParaRPr lang="zh-CN" altLang="en-US" dirty="0"/>
          </a:p>
          <a:p>
            <a:pPr marL="914400" lvl="1" indent="-457200">
              <a:buAutoNum type="arabicPeriod"/>
            </a:pPr>
            <a:r>
              <a:rPr lang="zh-CN" altLang="en-US" dirty="0">
                <a:sym typeface="+mn-ea"/>
              </a:rPr>
              <a:t>数据传输：</a:t>
            </a:r>
            <a:r>
              <a:rPr lang="zh-CN" altLang="en-US" dirty="0">
                <a:sym typeface="+mn-ea"/>
              </a:rPr>
              <a:t>实现最基本的</a:t>
            </a:r>
            <a:r>
              <a:rPr lang="en-US" altLang="zh-CN" dirty="0">
                <a:sym typeface="+mn-ea"/>
              </a:rPr>
              <a:t>TCP</a:t>
            </a:r>
            <a:r>
              <a:rPr lang="zh-CN" altLang="en-US" dirty="0">
                <a:sym typeface="+mn-ea"/>
              </a:rPr>
              <a:t>数据收发功能，使得节点之间能够在无丢包网络环境中传输数据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639336" y="4558722"/>
            <a:ext cx="5334747" cy="978118"/>
            <a:chOff x="2445245" y="1687836"/>
            <a:chExt cx="5334747" cy="978118"/>
          </a:xfrm>
        </p:grpSpPr>
        <p:sp>
          <p:nvSpPr>
            <p:cNvPr id="7" name="矩形 6"/>
            <p:cNvSpPr/>
            <p:nvPr/>
          </p:nvSpPr>
          <p:spPr>
            <a:xfrm>
              <a:off x="2623755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1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710304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2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445245" y="169531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10.0.0.1/24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513299" y="168783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10.0.0.2/24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2807549" y="5235626"/>
            <a:ext cx="3096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(Transport Control Protocol)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5109997" y="2970213"/>
          <a:ext cx="3405353" cy="303119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1"/>
                <a:gridCol w="1093075"/>
                <a:gridCol w="1702677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Src</a:t>
                      </a:r>
                      <a:r>
                        <a:rPr lang="en-US" altLang="zh-CN" sz="1600" dirty="0"/>
                        <a:t> Port</a:t>
                      </a:r>
                      <a:endParaRPr lang="zh-CN" altLang="en-US" sz="1600" dirty="0"/>
                    </a:p>
                  </a:txBody>
                  <a:tcPr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Dst</a:t>
                      </a:r>
                      <a:r>
                        <a:rPr lang="en-US" altLang="zh-CN" sz="1600" dirty="0"/>
                        <a:t> Port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Sequence</a:t>
                      </a:r>
                      <a:r>
                        <a:rPr lang="en-US" altLang="zh-CN" sz="1600" baseline="0" dirty="0"/>
                        <a:t> Number</a:t>
                      </a:r>
                      <a:endParaRPr lang="zh-CN" altLang="en-US" sz="1600" dirty="0"/>
                    </a:p>
                  </a:txBody>
                  <a:tcPr anchor="ctr"/>
                </a:tc>
                <a:tc hMerge="1">
                  <a:tcPr/>
                </a:tc>
                <a:tc hMerge="1">
                  <a:tcPr anchor="ctr"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Acknowledgment</a:t>
                      </a:r>
                      <a:r>
                        <a:rPr lang="en-US" altLang="zh-CN" sz="1600" baseline="0" dirty="0"/>
                        <a:t> Number</a:t>
                      </a:r>
                      <a:endParaRPr lang="zh-CN" altLang="en-US" sz="1600" dirty="0"/>
                    </a:p>
                  </a:txBody>
                  <a:tcPr anchor="ctr"/>
                </a:tc>
                <a:tc hMerge="1">
                  <a:tcPr/>
                </a:tc>
                <a:tc hMerge="1"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HLen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Flags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Recv</a:t>
                      </a:r>
                      <a:r>
                        <a:rPr lang="en-US" altLang="zh-CN" sz="1600" dirty="0"/>
                        <a:t> Window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CheckSum</a:t>
                      </a:r>
                      <a:endParaRPr lang="zh-CN" altLang="en-US" sz="1600" dirty="0"/>
                    </a:p>
                  </a:txBody>
                  <a:tcPr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Urgent Pointer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Options</a:t>
                      </a:r>
                      <a:r>
                        <a:rPr lang="en-US" altLang="zh-CN" sz="1600" baseline="0" dirty="0"/>
                        <a:t> (</a:t>
                      </a:r>
                      <a:r>
                        <a:rPr lang="en-US" altLang="zh-CN" sz="1600" baseline="0" dirty="0" err="1"/>
                        <a:t>Var</a:t>
                      </a:r>
                      <a:r>
                        <a:rPr lang="en-US" altLang="zh-CN" sz="1600" baseline="0" dirty="0"/>
                        <a:t> </a:t>
                      </a:r>
                      <a:r>
                        <a:rPr lang="en-US" altLang="zh-CN" sz="1600" baseline="0" dirty="0" err="1"/>
                        <a:t>Leng</a:t>
                      </a:r>
                      <a:r>
                        <a:rPr lang="en-US" altLang="zh-CN" sz="1600" baseline="0" dirty="0"/>
                        <a:t>)</a:t>
                      </a:r>
                      <a:endParaRPr lang="zh-CN" altLang="en-US" sz="1600" dirty="0"/>
                    </a:p>
                  </a:txBody>
                  <a:tcPr anchor="ctr"/>
                </a:tc>
                <a:tc hMerge="1">
                  <a:tcPr/>
                </a:tc>
                <a:tc hMerge="1">
                  <a:tcPr anchor="ctr"/>
                </a:tc>
              </a:tr>
              <a:tr h="806154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Data</a:t>
                      </a:r>
                      <a:endParaRPr lang="zh-CN" altLang="en-US" sz="1600" dirty="0"/>
                    </a:p>
                  </a:txBody>
                  <a:tcPr anchor="ctr"/>
                </a:tc>
                <a:tc hMerge="1">
                  <a:tcPr/>
                </a:tc>
                <a:tc hMerge="1">
                  <a:tcPr anchor="ctr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036425" y="2624815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0     4                     16                         32 </a:t>
            </a:r>
            <a:endParaRPr lang="zh-CN" altLang="en-US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13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应用最广泛的传输层协议</a:t>
            </a:r>
            <a:endParaRPr lang="en-US" altLang="zh-CN" dirty="0"/>
          </a:p>
          <a:p>
            <a:pPr lvl="1"/>
            <a:r>
              <a:rPr lang="zh-CN" altLang="en-US" dirty="0"/>
              <a:t>占据了目前互联网的</a:t>
            </a:r>
            <a:r>
              <a:rPr lang="en-US" altLang="zh-CN" dirty="0"/>
              <a:t>90%</a:t>
            </a:r>
            <a:r>
              <a:rPr lang="zh-CN" altLang="en-US" dirty="0"/>
              <a:t>以上流量</a:t>
            </a:r>
            <a:endParaRPr lang="en-US" altLang="zh-CN" dirty="0"/>
          </a:p>
          <a:p>
            <a:r>
              <a:rPr lang="zh-CN" altLang="en-US" dirty="0"/>
              <a:t>多路复用</a:t>
            </a:r>
            <a:endParaRPr lang="en-US" altLang="zh-CN" dirty="0"/>
          </a:p>
          <a:p>
            <a:pPr lvl="1"/>
            <a:r>
              <a:rPr lang="en-US" altLang="zh-CN" dirty="0" err="1"/>
              <a:t>Src</a:t>
            </a:r>
            <a:r>
              <a:rPr lang="en-US" altLang="zh-CN" dirty="0"/>
              <a:t> Port, </a:t>
            </a:r>
            <a:r>
              <a:rPr lang="en-US" altLang="zh-CN" dirty="0" err="1"/>
              <a:t>Dst</a:t>
            </a:r>
            <a:r>
              <a:rPr lang="en-US" altLang="zh-CN" dirty="0"/>
              <a:t> Port</a:t>
            </a:r>
            <a:endParaRPr lang="en-US" altLang="zh-CN" dirty="0"/>
          </a:p>
          <a:p>
            <a:r>
              <a:rPr lang="zh-CN" altLang="en-US" dirty="0"/>
              <a:t>连接管理</a:t>
            </a:r>
            <a:endParaRPr lang="en-US" altLang="zh-CN" dirty="0"/>
          </a:p>
          <a:p>
            <a:pPr lvl="1"/>
            <a:r>
              <a:rPr lang="en-US" altLang="zh-CN" dirty="0"/>
              <a:t>Flags + </a:t>
            </a:r>
            <a:r>
              <a:rPr lang="en-US" altLang="zh-CN" dirty="0" err="1"/>
              <a:t>Seq</a:t>
            </a:r>
            <a:r>
              <a:rPr lang="en-US" altLang="zh-CN" dirty="0"/>
              <a:t> + </a:t>
            </a:r>
            <a:r>
              <a:rPr lang="en-US" altLang="zh-CN" dirty="0" err="1"/>
              <a:t>Ack</a:t>
            </a:r>
            <a:endParaRPr lang="en-US" altLang="zh-CN" dirty="0"/>
          </a:p>
          <a:p>
            <a:r>
              <a:rPr lang="zh-CN" altLang="en-US" dirty="0"/>
              <a:t>可靠传输</a:t>
            </a:r>
            <a:endParaRPr lang="en-US" altLang="zh-CN" dirty="0"/>
          </a:p>
          <a:p>
            <a:pPr lvl="1"/>
            <a:r>
              <a:rPr lang="en-US" altLang="zh-CN" dirty="0" err="1"/>
              <a:t>Seq</a:t>
            </a:r>
            <a:r>
              <a:rPr lang="en-US" altLang="zh-CN" dirty="0"/>
              <a:t> + Ack + Options</a:t>
            </a:r>
            <a:endParaRPr lang="en-US" altLang="zh-CN" dirty="0"/>
          </a:p>
          <a:p>
            <a:r>
              <a:rPr lang="zh-CN" altLang="en-US" dirty="0"/>
              <a:t>流控</a:t>
            </a:r>
            <a:endParaRPr lang="en-US" altLang="zh-CN" dirty="0"/>
          </a:p>
          <a:p>
            <a:pPr lvl="1"/>
            <a:r>
              <a:rPr lang="en-US" altLang="zh-CN" dirty="0" err="1"/>
              <a:t>Recv</a:t>
            </a:r>
            <a:r>
              <a:rPr lang="en-US" altLang="zh-CN" dirty="0"/>
              <a:t> Window + Options</a:t>
            </a:r>
            <a:endParaRPr lang="en-US" altLang="zh-CN" dirty="0"/>
          </a:p>
          <a:p>
            <a:r>
              <a:rPr lang="zh-CN" altLang="en-US" dirty="0"/>
              <a:t>拥塞控制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序列号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00645"/>
            <a:ext cx="7886700" cy="3879707"/>
          </a:xfrm>
        </p:spPr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是一种面向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字节流</a:t>
            </a:r>
            <a:r>
              <a:rPr lang="zh-CN" altLang="en-US" dirty="0"/>
              <a:t>的传输协议</a:t>
            </a:r>
            <a:endParaRPr lang="en-US" altLang="zh-CN" dirty="0"/>
          </a:p>
          <a:p>
            <a:pPr lvl="1"/>
            <a:r>
              <a:rPr lang="zh-CN" altLang="en-US" dirty="0"/>
              <a:t>每个传输字节都对应一个</a:t>
            </a:r>
            <a:r>
              <a:rPr lang="en-US" altLang="zh-CN" dirty="0"/>
              <a:t>32</a:t>
            </a:r>
            <a:r>
              <a:rPr lang="zh-CN" altLang="en-US" dirty="0"/>
              <a:t>位整数序列号</a:t>
            </a:r>
            <a:endParaRPr lang="en-US" altLang="zh-CN" dirty="0"/>
          </a:p>
          <a:p>
            <a:pPr lvl="2"/>
            <a:r>
              <a:rPr lang="zh-CN" altLang="en-US" dirty="0"/>
              <a:t>当数据大于</a:t>
            </a:r>
            <a:r>
              <a:rPr lang="en-US" altLang="zh-CN" dirty="0"/>
              <a:t>32</a:t>
            </a:r>
            <a:r>
              <a:rPr lang="zh-CN" altLang="en-US" dirty="0"/>
              <a:t>位表示时，整数进行环绕</a:t>
            </a:r>
            <a:endParaRPr lang="en-US" altLang="zh-CN" dirty="0"/>
          </a:p>
          <a:p>
            <a:pPr lvl="1"/>
            <a:r>
              <a:rPr lang="zh-CN" altLang="en-US" dirty="0"/>
              <a:t>连接建立时用一随机数作为初始序列号</a:t>
            </a:r>
            <a:endParaRPr lang="en-US" altLang="zh-CN" dirty="0"/>
          </a:p>
          <a:p>
            <a:pPr lvl="2"/>
            <a:r>
              <a:rPr lang="zh-CN" altLang="en-US" dirty="0"/>
              <a:t>否则容易产生安全性问题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将数据分割到不同的数据包</a:t>
            </a:r>
            <a:endParaRPr lang="en-US" altLang="zh-CN" dirty="0"/>
          </a:p>
          <a:p>
            <a:pPr lvl="1"/>
            <a:r>
              <a:rPr lang="zh-CN" altLang="en-US" dirty="0"/>
              <a:t>数据包中的数据不多于 </a:t>
            </a:r>
            <a:r>
              <a:rPr lang="en-US" altLang="zh-CN" dirty="0"/>
              <a:t>(1500 - IPHDR - TCPHDR)</a:t>
            </a:r>
            <a:endParaRPr lang="en-US" altLang="zh-CN" dirty="0"/>
          </a:p>
          <a:p>
            <a:pPr lvl="1"/>
            <a:r>
              <a:rPr lang="zh-CN" altLang="en-US" dirty="0"/>
              <a:t>每个数据包的序列号是其包含的第一个字节对应的序列号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2017986" y="5525415"/>
            <a:ext cx="4896000" cy="918896"/>
            <a:chOff x="2017986" y="5525415"/>
            <a:chExt cx="4896000" cy="918896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2017986" y="6032938"/>
              <a:ext cx="489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686050" y="5954286"/>
              <a:ext cx="0" cy="84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250690" y="5954286"/>
              <a:ext cx="0" cy="84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615690" y="5954286"/>
              <a:ext cx="0" cy="84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358130" y="5954286"/>
              <a:ext cx="0" cy="84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837793" y="6074979"/>
              <a:ext cx="656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pkt</a:t>
              </a:r>
              <a:r>
                <a:rPr lang="en-US" altLang="zh-CN" dirty="0"/>
                <a:t> 2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10301" y="6074979"/>
              <a:ext cx="656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pkt</a:t>
              </a:r>
              <a:r>
                <a:rPr lang="en-US" altLang="zh-CN" dirty="0"/>
                <a:t> 3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472148" y="6074979"/>
              <a:ext cx="656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pkt</a:t>
              </a:r>
              <a:r>
                <a:rPr lang="en-US" altLang="zh-CN" dirty="0"/>
                <a:t> 4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279211" y="5525415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153770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147350" y="5525415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155210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913566" y="5525415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156410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846243" y="5525415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157870</a:t>
              </a:r>
              <a:endParaRPr lang="zh-CN" altLang="en-US" dirty="0"/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连接</a:t>
            </a:r>
            <a:r>
              <a:rPr lang="zh-CN" altLang="en-US" dirty="0">
                <a:sym typeface="+mn-ea"/>
              </a:rPr>
              <a:t>建立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5718454" cy="442580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/>
              <a:t>双方确定建立连接用的端口号</a:t>
            </a:r>
            <a:r>
              <a:rPr lang="en-US" altLang="zh-CN" sz="2000" dirty="0"/>
              <a:t>(port)</a:t>
            </a:r>
            <a:endParaRPr lang="en-US" altLang="zh-CN" sz="2000" dirty="0"/>
          </a:p>
          <a:p>
            <a:pPr lvl="1"/>
            <a:r>
              <a:rPr lang="zh-CN" altLang="en-US" sz="1800" dirty="0"/>
              <a:t>被动建立连接的一方使用固定端口</a:t>
            </a:r>
            <a:endParaRPr lang="en-US" altLang="zh-CN" sz="1800" dirty="0"/>
          </a:p>
          <a:p>
            <a:pPr lvl="2"/>
            <a:r>
              <a:rPr lang="zh-CN" altLang="en-US" sz="1600" dirty="0"/>
              <a:t>例如，</a:t>
            </a:r>
            <a:r>
              <a:rPr lang="en-US" altLang="zh-CN" sz="1600" dirty="0"/>
              <a:t>SSH: 22, HTTP: 80, HTTPS: 443</a:t>
            </a:r>
            <a:endParaRPr lang="en-US" altLang="zh-CN" sz="1600" dirty="0"/>
          </a:p>
          <a:p>
            <a:pPr lvl="1"/>
            <a:r>
              <a:rPr lang="zh-CN" altLang="en-US" sz="1800" dirty="0"/>
              <a:t>主动建立连接的一方使用随机端口</a:t>
            </a:r>
            <a:endParaRPr lang="en-US" altLang="zh-CN" sz="1800" dirty="0"/>
          </a:p>
          <a:p>
            <a:pPr lvl="2"/>
            <a:r>
              <a:rPr lang="zh-CN" altLang="en-US" sz="1600" dirty="0"/>
              <a:t>由协议栈确定</a:t>
            </a:r>
            <a:endParaRPr lang="en-US" altLang="zh-CN" sz="1600" dirty="0"/>
          </a:p>
          <a:p>
            <a:r>
              <a:rPr lang="zh-CN" altLang="en-US" sz="2000" dirty="0"/>
              <a:t>连接双方确定自己的初始序列号并通知对方 </a:t>
            </a:r>
            <a:r>
              <a:rPr lang="en-US" altLang="zh-CN" sz="2000" dirty="0"/>
              <a:t>(SYN)</a:t>
            </a:r>
            <a:endParaRPr lang="en-US" altLang="zh-CN" sz="2000" dirty="0"/>
          </a:p>
          <a:p>
            <a:pPr lvl="1"/>
            <a:r>
              <a:rPr lang="zh-CN" altLang="en-US" sz="1700" dirty="0"/>
              <a:t>两端的初始序列号相互独立</a:t>
            </a:r>
            <a:endParaRPr lang="en-US" altLang="zh-CN" sz="1700" dirty="0"/>
          </a:p>
          <a:p>
            <a:r>
              <a:rPr lang="zh-CN" altLang="en-US" sz="2000" dirty="0"/>
              <a:t>双方在收到对方的初始序列号后，回复确认 </a:t>
            </a:r>
            <a:r>
              <a:rPr lang="en-US" altLang="zh-CN" sz="2000" dirty="0"/>
              <a:t>(ACK)</a:t>
            </a:r>
            <a:endParaRPr lang="en-US" altLang="zh-CN" sz="2000" dirty="0"/>
          </a:p>
          <a:p>
            <a:pPr lvl="1"/>
            <a:r>
              <a:rPr lang="zh-CN" altLang="en-US" sz="1800" dirty="0"/>
              <a:t>表示收到对方的初始序列号</a:t>
            </a:r>
            <a:endParaRPr lang="en-US" altLang="zh-CN" sz="1800" dirty="0"/>
          </a:p>
          <a:p>
            <a:r>
              <a:rPr lang="zh-CN" altLang="en-US" sz="2200" dirty="0"/>
              <a:t>第一个</a:t>
            </a:r>
            <a:r>
              <a:rPr lang="en-US" altLang="zh-CN" sz="2200" dirty="0"/>
              <a:t>ACK</a:t>
            </a:r>
            <a:r>
              <a:rPr lang="zh-CN" altLang="en-US" sz="2200" dirty="0"/>
              <a:t>通常和第二个</a:t>
            </a:r>
            <a:r>
              <a:rPr lang="en-US" altLang="zh-CN" sz="2200" dirty="0"/>
              <a:t>SYN</a:t>
            </a:r>
            <a:r>
              <a:rPr lang="zh-CN" altLang="en-US" sz="2200" dirty="0"/>
              <a:t>合在一个数据包中</a:t>
            </a:r>
            <a:endParaRPr lang="en-US" altLang="zh-CN" sz="2200" dirty="0"/>
          </a:p>
          <a:p>
            <a:pPr lvl="1"/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</a:rPr>
              <a:t>三次握手，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Three-Way handshake</a:t>
            </a:r>
            <a:endParaRPr lang="zh-CN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251568" y="2405399"/>
            <a:ext cx="2623773" cy="2418849"/>
            <a:chOff x="6251568" y="2405399"/>
            <a:chExt cx="2623773" cy="2418849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542032" y="2774731"/>
              <a:ext cx="0" cy="20495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8567244" y="2774731"/>
              <a:ext cx="0" cy="20495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6251568" y="2405399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567243" y="240539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>
              <a:off x="6832497" y="2911365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6832496" y="4153248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rot="10800000" flipH="1" flipV="1">
              <a:off x="6857883" y="3537098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6989380" y="2711669"/>
              <a:ext cx="10242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SYN: </a:t>
              </a:r>
              <a:r>
                <a:rPr lang="en-US" altLang="zh-CN" sz="1600" dirty="0" err="1"/>
                <a:t>SeqC</a:t>
              </a:r>
              <a:endParaRPr lang="zh-CN" altLang="en-US" sz="16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985061" y="3553208"/>
              <a:ext cx="10098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SYN: </a:t>
              </a:r>
              <a:r>
                <a:rPr lang="en-US" altLang="zh-CN" sz="1600" dirty="0" err="1"/>
                <a:t>SeqS</a:t>
              </a:r>
              <a:endParaRPr lang="zh-CN" altLang="en-US" sz="16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900978" y="3346073"/>
              <a:ext cx="12395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ACK: SeqC+1</a:t>
              </a:r>
              <a:endParaRPr lang="zh-CN" altLang="en-US" sz="16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857882" y="4095728"/>
              <a:ext cx="12251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ACK: SeqS+1</a:t>
              </a:r>
              <a:endParaRPr lang="zh-CN" altLang="en-US" sz="1600" dirty="0"/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连接</a:t>
            </a:r>
            <a:r>
              <a:rPr lang="zh-CN" altLang="en-US" dirty="0">
                <a:sym typeface="+mn-ea"/>
              </a:rPr>
              <a:t>断开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连接任何一方都可以主动断开连接</a:t>
            </a:r>
            <a:endParaRPr lang="en-US" altLang="zh-CN" sz="2000" dirty="0"/>
          </a:p>
          <a:p>
            <a:pPr lvl="1"/>
            <a:r>
              <a:rPr lang="zh-CN" altLang="en-US" sz="1800" dirty="0"/>
              <a:t>发送</a:t>
            </a:r>
            <a:r>
              <a:rPr lang="en-US" altLang="zh-CN" sz="1800" dirty="0"/>
              <a:t>FIN</a:t>
            </a:r>
            <a:r>
              <a:rPr lang="zh-CN" altLang="en-US" sz="1800" dirty="0"/>
              <a:t>数据包</a:t>
            </a:r>
            <a:endParaRPr lang="en-US" altLang="zh-CN" sz="1800" dirty="0"/>
          </a:p>
          <a:p>
            <a:pPr lvl="1"/>
            <a:r>
              <a:rPr lang="zh-CN" altLang="en-US" sz="1800" dirty="0"/>
              <a:t>表示己方不再发送数据</a:t>
            </a:r>
            <a:endParaRPr lang="en-US" altLang="zh-CN" sz="1800" dirty="0"/>
          </a:p>
          <a:p>
            <a:r>
              <a:rPr lang="zh-CN" altLang="en-US" sz="2000" dirty="0"/>
              <a:t>另一端可以继续发送数据</a:t>
            </a:r>
            <a:endParaRPr lang="en-US" altLang="zh-CN" sz="2000" dirty="0"/>
          </a:p>
          <a:p>
            <a:pPr lvl="1"/>
            <a:r>
              <a:rPr lang="zh-CN" altLang="en-US" sz="1800" dirty="0"/>
              <a:t>对方仍需要对接收数据进行确认</a:t>
            </a:r>
            <a:endParaRPr lang="en-US" altLang="zh-CN" sz="1800" dirty="0"/>
          </a:p>
          <a:p>
            <a:pPr lvl="1"/>
            <a:r>
              <a:rPr lang="en-US" altLang="zh-CN" sz="1800" dirty="0"/>
              <a:t>TCP</a:t>
            </a:r>
            <a:r>
              <a:rPr lang="zh-CN" altLang="en-US" sz="1800" dirty="0"/>
              <a:t>是一个全双工传输协议</a:t>
            </a:r>
            <a:endParaRPr lang="en-US" altLang="zh-CN" sz="1800" dirty="0"/>
          </a:p>
          <a:p>
            <a:r>
              <a:rPr lang="zh-CN" altLang="en-US" sz="2000" dirty="0"/>
              <a:t>任何一方都可以发送</a:t>
            </a:r>
            <a:r>
              <a:rPr lang="en-US" altLang="zh-CN" sz="2000" dirty="0"/>
              <a:t>RST</a:t>
            </a:r>
            <a:r>
              <a:rPr lang="zh-CN" altLang="en-US" sz="2000" dirty="0"/>
              <a:t>包断开连接</a:t>
            </a:r>
            <a:endParaRPr lang="en-US" altLang="zh-CN" sz="2000" dirty="0"/>
          </a:p>
          <a:p>
            <a:pPr lvl="1"/>
            <a:r>
              <a:rPr lang="zh-CN" altLang="en-US" sz="1800" dirty="0"/>
              <a:t>一方发送后不应再有数据传输</a:t>
            </a:r>
            <a:endParaRPr lang="en-US" altLang="zh-CN" sz="1800" dirty="0"/>
          </a:p>
          <a:p>
            <a:pPr lvl="1"/>
            <a:r>
              <a:rPr lang="zh-CN" altLang="en-US" sz="1800" dirty="0"/>
              <a:t>正常情况下避免使用</a:t>
            </a:r>
            <a:r>
              <a:rPr lang="en-US" altLang="zh-CN" sz="1800" dirty="0"/>
              <a:t>RST</a:t>
            </a:r>
            <a:endParaRPr lang="zh-CN" altLang="en-US" sz="1800" dirty="0"/>
          </a:p>
        </p:txBody>
      </p:sp>
      <p:grpSp>
        <p:nvGrpSpPr>
          <p:cNvPr id="24" name="组合 23"/>
          <p:cNvGrpSpPr/>
          <p:nvPr/>
        </p:nvGrpSpPr>
        <p:grpSpPr>
          <a:xfrm>
            <a:off x="5757582" y="1942942"/>
            <a:ext cx="2623773" cy="3681332"/>
            <a:chOff x="5757582" y="1942942"/>
            <a:chExt cx="2623773" cy="3681332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048046" y="2312274"/>
              <a:ext cx="0" cy="331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8073258" y="2312274"/>
              <a:ext cx="0" cy="331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5757582" y="1942942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073257" y="194294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6338511" y="2448908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>
              <a:off x="6338510" y="3890487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10800000" flipH="1" flipV="1">
              <a:off x="6363897" y="3074641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6495394" y="2249212"/>
              <a:ext cx="978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FIN: </a:t>
              </a:r>
              <a:r>
                <a:rPr lang="en-US" altLang="zh-CN" sz="1600" dirty="0" err="1"/>
                <a:t>SeqC</a:t>
              </a:r>
              <a:endParaRPr lang="zh-CN" altLang="en-US" sz="16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406992" y="2946677"/>
              <a:ext cx="12395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ACK: SeqC+1</a:t>
              </a:r>
              <a:endParaRPr lang="zh-CN" altLang="en-US" sz="16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763289" y="3864497"/>
              <a:ext cx="518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</a:t>
              </a:r>
              <a:endParaRPr lang="zh-CN" altLang="en-US" sz="1600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rot="10800000" flipH="1" flipV="1">
              <a:off x="6363897" y="3428031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6732811" y="3384148"/>
              <a:ext cx="5713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Data</a:t>
              </a:r>
              <a:endParaRPr lang="zh-CN" altLang="en-US" sz="1600" dirty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H="1">
              <a:off x="6348013" y="4916286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6510035" y="4890296"/>
              <a:ext cx="12251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ACK: SeqS+1</a:t>
              </a:r>
              <a:endParaRPr lang="zh-CN" altLang="en-US" sz="1600" dirty="0"/>
            </a:p>
          </p:txBody>
        </p:sp>
        <p:cxnSp>
          <p:nvCxnSpPr>
            <p:cNvPr id="22" name="直接箭头连接符 21"/>
            <p:cNvCxnSpPr/>
            <p:nvPr/>
          </p:nvCxnSpPr>
          <p:spPr>
            <a:xfrm rot="10800000" flipH="1" flipV="1">
              <a:off x="6373400" y="4453830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6574149" y="4409947"/>
              <a:ext cx="963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FIN: </a:t>
              </a:r>
              <a:r>
                <a:rPr lang="en-US" altLang="zh-CN" sz="1600" dirty="0" err="1"/>
                <a:t>SeqS</a:t>
              </a:r>
              <a:endParaRPr lang="zh-CN" altLang="en-US" sz="1600" dirty="0"/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TCP</a:t>
            </a:r>
            <a:r>
              <a:rPr lang="zh-CN" altLang="en-US"/>
              <a:t>数据传输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2143207"/>
          </a:xfrm>
        </p:spPr>
        <p:txBody>
          <a:bodyPr/>
          <a:p>
            <a:r>
              <a:rPr lang="zh-CN" altLang="en-US" dirty="0" smtClean="0"/>
              <a:t>双方可同时收发数据，以单向为例</a:t>
            </a:r>
            <a:endParaRPr lang="en-US" altLang="zh-CN" dirty="0"/>
          </a:p>
          <a:p>
            <a:pPr lvl="1"/>
            <a:r>
              <a:rPr lang="zh-CN" altLang="en-US" sz="1800" dirty="0" smtClean="0"/>
              <a:t>有特定序列号值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SequenceNum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的数据，从发送方向接收方流动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每字节顺序编号，每个报文段中的</a:t>
            </a:r>
            <a:r>
              <a:rPr lang="zh-CN" altLang="en-US" sz="1600" dirty="0"/>
              <a:t>序列号</a:t>
            </a:r>
            <a:r>
              <a:rPr lang="zh-CN" altLang="en-US" sz="1600" dirty="0" smtClean="0"/>
              <a:t>值指</a:t>
            </a:r>
            <a:r>
              <a:rPr lang="zh-CN" altLang="en-US" sz="1600" dirty="0"/>
              <a:t>的是本报文段所发送的数据的第一个字节的</a:t>
            </a:r>
            <a:r>
              <a:rPr lang="zh-CN" altLang="en-US" sz="1600" dirty="0" smtClean="0"/>
              <a:t>序号</a:t>
            </a:r>
            <a:endParaRPr lang="en-US" altLang="zh-CN" sz="1600" dirty="0" smtClean="0"/>
          </a:p>
          <a:p>
            <a:pPr lvl="1">
              <a:spcBef>
                <a:spcPts val="1200"/>
              </a:spcBef>
            </a:pPr>
            <a:r>
              <a:rPr lang="zh-CN" altLang="en-US" sz="1800" dirty="0" smtClean="0"/>
              <a:t>对数据的接收确认</a:t>
            </a:r>
            <a:r>
              <a:rPr lang="en-US" altLang="zh-CN" sz="1800" dirty="0" smtClean="0"/>
              <a:t>(Acknowledgment)</a:t>
            </a:r>
            <a:r>
              <a:rPr lang="zh-CN" altLang="en-US" sz="1800" dirty="0" smtClean="0"/>
              <a:t>、接收窗口大小 </a:t>
            </a:r>
            <a:r>
              <a:rPr lang="en-US" altLang="zh-CN" sz="1800" dirty="0"/>
              <a:t>(</a:t>
            </a:r>
            <a:r>
              <a:rPr lang="en-US" altLang="zh-CN" sz="1800" dirty="0" err="1" smtClean="0"/>
              <a:t>AdvertisedWindow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，由接收方向发送方应答</a:t>
            </a:r>
            <a:endParaRPr lang="en-US" altLang="zh-CN" sz="1800" dirty="0" smtClean="0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2475230" y="4427220"/>
            <a:ext cx="4287520" cy="2066489"/>
            <a:chOff x="630" y="1205"/>
            <a:chExt cx="3944" cy="1991"/>
          </a:xfrm>
        </p:grpSpPr>
        <p:sp>
          <p:nvSpPr>
            <p:cNvPr id="7" name="Text Box 5"/>
            <p:cNvSpPr txBox="1">
              <a:spLocks noChangeAspect="1" noChangeArrowheads="1"/>
            </p:cNvSpPr>
            <p:nvPr/>
          </p:nvSpPr>
          <p:spPr bwMode="auto">
            <a:xfrm>
              <a:off x="630" y="1744"/>
              <a:ext cx="851" cy="281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smtClean="0">
                  <a:solidFill>
                    <a:schemeClr val="tx1"/>
                  </a:solidFill>
                  <a:latin typeface="+mj-ea"/>
                  <a:ea typeface="+mj-ea"/>
                </a:rPr>
                <a:t>发送方</a:t>
              </a:r>
              <a:endParaRPr lang="zh-CN" altLang="en-US" sz="200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 Box 6"/>
            <p:cNvSpPr txBox="1">
              <a:spLocks noChangeAspect="1" noChangeArrowheads="1"/>
            </p:cNvSpPr>
            <p:nvPr/>
          </p:nvSpPr>
          <p:spPr bwMode="auto">
            <a:xfrm>
              <a:off x="3723" y="1765"/>
              <a:ext cx="851" cy="28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接收方</a:t>
              </a:r>
              <a:endParaRPr lang="zh-CN" altLang="en-US" sz="2000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Arc 7"/>
            <p:cNvSpPr>
              <a:spLocks noChangeAspect="1"/>
            </p:cNvSpPr>
            <p:nvPr/>
          </p:nvSpPr>
          <p:spPr bwMode="auto">
            <a:xfrm>
              <a:off x="1464" y="1458"/>
              <a:ext cx="2276" cy="454"/>
            </a:xfrm>
            <a:custGeom>
              <a:avLst/>
              <a:gdLst>
                <a:gd name="G0" fmla="+- 18822 0 0"/>
                <a:gd name="G1" fmla="+- 21600 0 0"/>
                <a:gd name="G2" fmla="+- 21600 0 0"/>
                <a:gd name="T0" fmla="*/ 0 w 37895"/>
                <a:gd name="T1" fmla="*/ 11003 h 21600"/>
                <a:gd name="T2" fmla="*/ 37895 w 37895"/>
                <a:gd name="T3" fmla="*/ 11462 h 21600"/>
                <a:gd name="T4" fmla="*/ 18822 w 3789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895" h="21600" fill="none" extrusionOk="0">
                  <a:moveTo>
                    <a:pt x="0" y="11003"/>
                  </a:moveTo>
                  <a:cubicBezTo>
                    <a:pt x="3827" y="4205"/>
                    <a:pt x="11021" y="-1"/>
                    <a:pt x="18822" y="0"/>
                  </a:cubicBezTo>
                  <a:cubicBezTo>
                    <a:pt x="26809" y="0"/>
                    <a:pt x="34145" y="4408"/>
                    <a:pt x="37895" y="11461"/>
                  </a:cubicBezTo>
                </a:path>
                <a:path w="37895" h="21600" stroke="0" extrusionOk="0">
                  <a:moveTo>
                    <a:pt x="0" y="11003"/>
                  </a:moveTo>
                  <a:cubicBezTo>
                    <a:pt x="3827" y="4205"/>
                    <a:pt x="11021" y="-1"/>
                    <a:pt x="18822" y="0"/>
                  </a:cubicBezTo>
                  <a:cubicBezTo>
                    <a:pt x="26809" y="0"/>
                    <a:pt x="34145" y="4408"/>
                    <a:pt x="37895" y="11461"/>
                  </a:cubicBezTo>
                  <a:lnTo>
                    <a:pt x="18822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" name="Arc 8"/>
            <p:cNvSpPr>
              <a:spLocks noChangeAspect="1"/>
            </p:cNvSpPr>
            <p:nvPr/>
          </p:nvSpPr>
          <p:spPr bwMode="auto">
            <a:xfrm>
              <a:off x="1427" y="1905"/>
              <a:ext cx="2350" cy="507"/>
            </a:xfrm>
            <a:custGeom>
              <a:avLst/>
              <a:gdLst>
                <a:gd name="G0" fmla="+- 20168 0 0"/>
                <a:gd name="G1" fmla="+- 0 0 0"/>
                <a:gd name="G2" fmla="+- 21600 0 0"/>
                <a:gd name="T0" fmla="*/ 39357 w 39357"/>
                <a:gd name="T1" fmla="*/ 9917 h 21600"/>
                <a:gd name="T2" fmla="*/ 0 w 39357"/>
                <a:gd name="T3" fmla="*/ 7733 h 21600"/>
                <a:gd name="T4" fmla="*/ 20168 w 3935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357" h="21600" fill="none" extrusionOk="0">
                  <a:moveTo>
                    <a:pt x="39356" y="9916"/>
                  </a:moveTo>
                  <a:cubicBezTo>
                    <a:pt x="35648" y="17092"/>
                    <a:pt x="28245" y="21599"/>
                    <a:pt x="20168" y="21600"/>
                  </a:cubicBezTo>
                  <a:cubicBezTo>
                    <a:pt x="11222" y="21600"/>
                    <a:pt x="3202" y="16085"/>
                    <a:pt x="-1" y="7733"/>
                  </a:cubicBezTo>
                </a:path>
                <a:path w="39357" h="21600" stroke="0" extrusionOk="0">
                  <a:moveTo>
                    <a:pt x="39356" y="9916"/>
                  </a:moveTo>
                  <a:cubicBezTo>
                    <a:pt x="35648" y="17092"/>
                    <a:pt x="28245" y="21599"/>
                    <a:pt x="20168" y="21600"/>
                  </a:cubicBezTo>
                  <a:cubicBezTo>
                    <a:pt x="11222" y="21600"/>
                    <a:pt x="3202" y="16085"/>
                    <a:pt x="-1" y="7733"/>
                  </a:cubicBezTo>
                  <a:lnTo>
                    <a:pt x="20168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" name="Text Box 9"/>
            <p:cNvSpPr txBox="1">
              <a:spLocks noChangeAspect="1" noChangeArrowheads="1"/>
            </p:cNvSpPr>
            <p:nvPr/>
          </p:nvSpPr>
          <p:spPr bwMode="auto">
            <a:xfrm>
              <a:off x="1609" y="1205"/>
              <a:ext cx="198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0000F4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数据</a:t>
              </a:r>
              <a:r>
                <a:rPr lang="en-US" altLang="zh-CN" sz="2000" dirty="0" smtClean="0">
                  <a:solidFill>
                    <a:srgbClr val="0000F4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(</a:t>
              </a:r>
              <a:r>
                <a:rPr lang="en-US" altLang="zh-CN" sz="2000" dirty="0" err="1" smtClean="0">
                  <a:solidFill>
                    <a:srgbClr val="0000F4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SequenceNum</a:t>
              </a:r>
              <a:r>
                <a:rPr lang="en-US" altLang="zh-CN" sz="2000" dirty="0" smtClean="0">
                  <a:solidFill>
                    <a:srgbClr val="0000F4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)</a:t>
              </a:r>
              <a:endParaRPr lang="en-US" altLang="zh-CN" sz="2000" dirty="0" smtClean="0">
                <a:solidFill>
                  <a:srgbClr val="0000F4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" name="Text Box 10"/>
            <p:cNvSpPr txBox="1">
              <a:spLocks noChangeAspect="1" noChangeArrowheads="1"/>
            </p:cNvSpPr>
            <p:nvPr/>
          </p:nvSpPr>
          <p:spPr bwMode="auto">
            <a:xfrm>
              <a:off x="1464" y="2557"/>
              <a:ext cx="2175" cy="6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0000F4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Acknowledgment+</a:t>
              </a:r>
              <a:endParaRPr lang="en-US" altLang="zh-CN" sz="2000" dirty="0" smtClean="0">
                <a:solidFill>
                  <a:srgbClr val="0000F4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err="1" smtClean="0">
                  <a:solidFill>
                    <a:srgbClr val="0000F4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AdvertisedWindow</a:t>
              </a:r>
              <a:endParaRPr lang="en-US" altLang="zh-CN" sz="2000" dirty="0" smtClean="0">
                <a:solidFill>
                  <a:srgbClr val="0000F4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NTM2NTZlNDJlY2JjODRiN2ExYmFlZWMyYWVkMDUzOWEifQ==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10001</Words>
  <Application>WPS 演示</Application>
  <PresentationFormat>全屏显示(4:3)</PresentationFormat>
  <Paragraphs>747</Paragraphs>
  <Slides>37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Arial</vt:lpstr>
      <vt:lpstr>宋体</vt:lpstr>
      <vt:lpstr>Wingdings</vt:lpstr>
      <vt:lpstr>Arial Black</vt:lpstr>
      <vt:lpstr>Times New Roman</vt:lpstr>
      <vt:lpstr>黑体</vt:lpstr>
      <vt:lpstr>Calibri</vt:lpstr>
      <vt:lpstr>微软雅黑</vt:lpstr>
      <vt:lpstr>Courier New</vt:lpstr>
      <vt:lpstr>Arial Unicode MS</vt:lpstr>
      <vt:lpstr>楷体</vt:lpstr>
      <vt:lpstr>华文楷体</vt:lpstr>
      <vt:lpstr>Pixel</vt:lpstr>
      <vt:lpstr>自定义设计方案</vt:lpstr>
      <vt:lpstr>网络传输机制实验一</vt:lpstr>
      <vt:lpstr>主要内容</vt:lpstr>
      <vt:lpstr>网络传输协议</vt:lpstr>
      <vt:lpstr>网络传输机制实验</vt:lpstr>
      <vt:lpstr>TCP (Transport Control Protocol)</vt:lpstr>
      <vt:lpstr>TCP序列号</vt:lpstr>
      <vt:lpstr>建立连接</vt:lpstr>
      <vt:lpstr>断开连接</vt:lpstr>
      <vt:lpstr>PowerPoint 演示文稿</vt:lpstr>
      <vt:lpstr>TCP数据传输</vt:lpstr>
      <vt:lpstr>Socket数据结构</vt:lpstr>
      <vt:lpstr>IP地址和端口信息</vt:lpstr>
      <vt:lpstr>TCP状态</vt:lpstr>
      <vt:lpstr>TCP连接管理和状态迁移</vt:lpstr>
      <vt:lpstr>TCP收发序列号</vt:lpstr>
      <vt:lpstr>Socket与元组信息的绑定</vt:lpstr>
      <vt:lpstr>通过数据包信息查找对应的Socket</vt:lpstr>
      <vt:lpstr>Parent Socket &amp; Child Socket</vt:lpstr>
      <vt:lpstr>Socket队列</vt:lpstr>
      <vt:lpstr>阻塞和唤醒</vt:lpstr>
      <vt:lpstr>TCP Sock数据结构</vt:lpstr>
      <vt:lpstr>TCP Sock相关函数</vt:lpstr>
      <vt:lpstr>TCP协议栈实现</vt:lpstr>
      <vt:lpstr>建立连接</vt:lpstr>
      <vt:lpstr>断开连接</vt:lpstr>
      <vt:lpstr>接收数据包后的处理流程</vt:lpstr>
      <vt:lpstr>TCP协议栈连接管理主要操作</vt:lpstr>
      <vt:lpstr>实验内容一：连接管理</vt:lpstr>
      <vt:lpstr>流控 (Flow Control)</vt:lpstr>
      <vt:lpstr>数据发送流程</vt:lpstr>
      <vt:lpstr>数据接收和缓存</vt:lpstr>
      <vt:lpstr>环形缓存示例</vt:lpstr>
      <vt:lpstr>TCP协议栈数据收发主要操作</vt:lpstr>
      <vt:lpstr>TCP数据收发实现</vt:lpstr>
      <vt:lpstr>实验内容二：短消息收发</vt:lpstr>
      <vt:lpstr>实验内容三：大文件传送</vt:lpstr>
      <vt:lpstr>附件文件列表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2996</cp:revision>
  <dcterms:created xsi:type="dcterms:W3CDTF">2017-02-15T05:09:00Z</dcterms:created>
  <dcterms:modified xsi:type="dcterms:W3CDTF">2022-05-25T04:49:46Z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24EA8AB2A32C499293A9EF899E66514E</vt:lpwstr>
  </property>
  <property fmtid="{D5CDD505-2E9C-101B-9397-08002B2CF9AE}" pid="3" name="KSOProductBuildVer">
    <vt:lpwstr>2052-11.1.0.11744</vt:lpwstr>
  </property>
</Properties>
</file>