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81" r:id="rId6"/>
    <p:sldId id="283" r:id="rId7"/>
    <p:sldId id="299" r:id="rId8"/>
    <p:sldId id="294" r:id="rId9"/>
    <p:sldId id="293" r:id="rId10"/>
    <p:sldId id="297" r:id="rId11"/>
    <p:sldId id="298" r:id="rId12"/>
    <p:sldId id="300" r:id="rId13"/>
    <p:sldId id="295" r:id="rId14"/>
    <p:sldId id="296" r:id="rId15"/>
    <p:sldId id="301" r:id="rId16"/>
    <p:sldId id="289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280" r:id="rId28"/>
  </p:sldIdLst>
  <p:sldSz cx="9144000" cy="6858000" type="screen4x3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81"/>
            <p14:sldId id="283"/>
            <p14:sldId id="299"/>
            <p14:sldId id="294"/>
            <p14:sldId id="293"/>
            <p14:sldId id="297"/>
            <p14:sldId id="298"/>
            <p14:sldId id="300"/>
            <p14:sldId id="295"/>
            <p14:sldId id="296"/>
            <p14:sldId id="301"/>
            <p14:sldId id="289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08" autoAdjust="0"/>
  </p:normalViewPr>
  <p:slideViewPr>
    <p:cSldViewPr snapToGrid="0">
      <p:cViewPr varScale="1">
        <p:scale>
          <a:sx n="68" d="100"/>
          <a:sy n="68" d="100"/>
        </p:scale>
        <p:origin x="18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2" Type="http://schemas.openxmlformats.org/officeDocument/2006/relationships/tags" Target="tags/tag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904355" y="45085"/>
            <a:ext cx="223964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61ECD6A-52B7-43BE-A9D0-06EE4E4B4506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2B369C8-F72B-4044-AF51-7150E003633A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5AB7678-32FB-4D06-96CB-77629704C67B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7525-0013-460F-A369-274E49BF4F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1134-2F2B-46AC-9884-AD3D99EE87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E49C-AC47-4765-AD82-011819BA14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7C1A-CEC2-4AD0-9F25-534562C9233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2607-CE75-4CEF-A6D9-4C9DACF9D88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E8A0-7009-4D59-9379-ABBC9C8898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6E68-2B5A-4BF8-9AE5-CF6DD760E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7412-EA60-4E00-AF44-6EE3808F814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2DD130E-02E2-4860-97DE-85074182A3E5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FAFA-1EB2-4ABB-A1A9-FFA66A5CE9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2665-377F-4BC8-A8AF-528FF0B652A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F40F-8903-419F-A08D-1E25DB3B93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652C-7574-46EC-9BE1-2D708E3A41E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9FC4057-9817-42B6-A3E4-070F0EE8EB39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16A8CCA-D8A2-4113-99A8-0924A897EFA9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B99316B-E89A-4989-8E48-4A0AFC4A5E6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B77445A-6781-4418-9E83-B23264099F33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A56BCE6-F5B3-4EF8-8192-8489C985466F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07F1911-0690-4A60-ADE1-9140CF6C7C3B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BE377B8-0DB6-4EB6-A201-F6D4B2B6F26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A4FB57C-D228-4D7F-B9DA-6F7DB299B99E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62D79F2-171C-4476-9409-FB6DA80874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网络传输机制实验二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所有未确认的数据</a:t>
            </a:r>
            <a:r>
              <a:rPr lang="en-US" altLang="zh-CN" sz="2000" dirty="0"/>
              <a:t>/SYN/FIN</a:t>
            </a:r>
            <a:r>
              <a:rPr lang="zh-CN" altLang="en-US" sz="2000" dirty="0"/>
              <a:t>包，在收到其对应的</a:t>
            </a:r>
            <a:r>
              <a:rPr lang="en-US" altLang="zh-CN" sz="2000" dirty="0"/>
              <a:t>ACK</a:t>
            </a:r>
            <a:r>
              <a:rPr lang="zh-CN" altLang="en-US" sz="2000" dirty="0"/>
              <a:t>之前，都要放在发送队列</a:t>
            </a:r>
            <a:r>
              <a:rPr lang="en-US" altLang="zh-CN" sz="2000" dirty="0" err="1"/>
              <a:t>snd_buffer</a:t>
            </a:r>
            <a:r>
              <a:rPr lang="zh-CN" altLang="en-US" sz="2000" dirty="0"/>
              <a:t>（链表实现）中，以备后面可能的重传</a:t>
            </a:r>
            <a:endParaRPr lang="en-US" altLang="zh-CN" sz="2000" dirty="0"/>
          </a:p>
          <a:p>
            <a:endParaRPr lang="en-US" altLang="zh-CN" dirty="0"/>
          </a:p>
          <a:p>
            <a:r>
              <a:rPr lang="zh-CN" altLang="en-US" dirty="0"/>
              <a:t>发送新的数据时</a:t>
            </a:r>
            <a:endParaRPr lang="en-US" altLang="zh-CN" dirty="0"/>
          </a:p>
          <a:p>
            <a:pPr lvl="1"/>
            <a:r>
              <a:rPr lang="zh-CN" altLang="en-US" dirty="0"/>
              <a:t>放到</a:t>
            </a:r>
            <a:r>
              <a:rPr lang="en-US" altLang="zh-CN" dirty="0" err="1"/>
              <a:t>snd_buffer</a:t>
            </a:r>
            <a:r>
              <a:rPr lang="zh-CN" altLang="en-US" dirty="0"/>
              <a:t>队尾，打开定时器</a:t>
            </a:r>
            <a:endParaRPr lang="en-US" altLang="zh-CN" dirty="0"/>
          </a:p>
          <a:p>
            <a:r>
              <a:rPr lang="zh-CN" altLang="en-US" dirty="0"/>
              <a:t>收到新的</a:t>
            </a:r>
            <a:r>
              <a:rPr lang="en-US" altLang="zh-CN" dirty="0"/>
              <a:t>ACK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 err="1"/>
              <a:t>snd_buffer</a:t>
            </a:r>
            <a:r>
              <a:rPr lang="zh-CN" altLang="en-US" dirty="0"/>
              <a:t>中</a:t>
            </a:r>
            <a:r>
              <a:rPr lang="en-US" altLang="zh-CN" dirty="0" err="1"/>
              <a:t>seq_end</a:t>
            </a:r>
            <a:r>
              <a:rPr lang="en-US" altLang="zh-CN" dirty="0"/>
              <a:t> &lt;= ack</a:t>
            </a:r>
            <a:r>
              <a:rPr lang="zh-CN" altLang="en-US" dirty="0"/>
              <a:t>的数据包移除，并更新定时器</a:t>
            </a:r>
            <a:endParaRPr lang="en-US" altLang="zh-CN" dirty="0"/>
          </a:p>
          <a:p>
            <a:r>
              <a:rPr lang="zh-CN" altLang="en-US" dirty="0"/>
              <a:t>重传定时器触发时</a:t>
            </a:r>
            <a:endParaRPr lang="en-US" altLang="zh-CN" dirty="0"/>
          </a:p>
          <a:p>
            <a:pPr lvl="1"/>
            <a:r>
              <a:rPr lang="zh-CN" altLang="en-US" dirty="0"/>
              <a:t>重传</a:t>
            </a:r>
            <a:r>
              <a:rPr lang="en-US" altLang="zh-CN" dirty="0" err="1"/>
              <a:t>snd_buffer</a:t>
            </a:r>
            <a:r>
              <a:rPr lang="zh-CN" altLang="en-US" dirty="0"/>
              <a:t>中第一个数据包，定时器数值翻倍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数据接收方需要维护两个队列</a:t>
            </a:r>
            <a:endParaRPr lang="en-US" altLang="zh-CN" dirty="0"/>
          </a:p>
          <a:p>
            <a:pPr lvl="1"/>
            <a:r>
              <a:rPr lang="zh-CN" altLang="en-US" dirty="0"/>
              <a:t>已经连续收到的数据，放在</a:t>
            </a:r>
            <a:r>
              <a:rPr lang="en-US" altLang="zh-CN" dirty="0" err="1"/>
              <a:t>rcv_ring_buffer</a:t>
            </a:r>
            <a:r>
              <a:rPr lang="zh-CN" altLang="en-US" dirty="0"/>
              <a:t>中供</a:t>
            </a:r>
            <a:r>
              <a:rPr lang="en-US" altLang="zh-CN" dirty="0"/>
              <a:t>app</a:t>
            </a:r>
            <a:r>
              <a:rPr lang="zh-CN" altLang="en-US" dirty="0"/>
              <a:t>读取</a:t>
            </a:r>
            <a:endParaRPr lang="en-US" altLang="zh-CN" dirty="0"/>
          </a:p>
          <a:p>
            <a:pPr lvl="1"/>
            <a:r>
              <a:rPr lang="zh-CN" altLang="en-US" dirty="0"/>
              <a:t>收到不连续的数据，放到</a:t>
            </a:r>
            <a:r>
              <a:rPr lang="en-US" altLang="zh-CN" dirty="0" err="1"/>
              <a:t>rcv_ofo_buffer</a:t>
            </a:r>
            <a:r>
              <a:rPr lang="zh-CN" altLang="en-US" dirty="0"/>
              <a:t>队列（链表实现）中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属于发送方驱动传输机制</a:t>
            </a:r>
            <a:endParaRPr lang="en-US" altLang="zh-CN" dirty="0"/>
          </a:p>
          <a:p>
            <a:pPr lvl="1"/>
            <a:r>
              <a:rPr lang="zh-CN" altLang="en-US" dirty="0"/>
              <a:t>接收方只负责在收到数据包时回复相应</a:t>
            </a:r>
            <a:r>
              <a:rPr lang="en-US" altLang="zh-CN" dirty="0"/>
              <a:t>ACK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收到不连续的数据包时</a:t>
            </a:r>
            <a:endParaRPr lang="en-US" altLang="zh-CN" dirty="0"/>
          </a:p>
          <a:p>
            <a:pPr lvl="1"/>
            <a:r>
              <a:rPr lang="zh-CN" altLang="en-US" dirty="0"/>
              <a:t>放在</a:t>
            </a:r>
            <a:r>
              <a:rPr lang="en-US" altLang="zh-CN" dirty="0" err="1"/>
              <a:t>rcv_ofo_buffer</a:t>
            </a:r>
            <a:r>
              <a:rPr lang="zh-CN" altLang="en-US" dirty="0"/>
              <a:t>队列，如果队列中包含了连续数据，则将其移到</a:t>
            </a:r>
            <a:r>
              <a:rPr lang="en-US" altLang="zh-CN" dirty="0" err="1"/>
              <a:t>rcv_ring_buffer</a:t>
            </a:r>
            <a:r>
              <a:rPr lang="zh-CN" altLang="en-US" dirty="0"/>
              <a:t>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超时重传实现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tcp_sock</a:t>
            </a:r>
            <a:r>
              <a:rPr lang="zh-CN" altLang="en-US" dirty="0"/>
              <a:t>中维护定时器</a:t>
            </a:r>
            <a:endParaRPr lang="en-US" altLang="zh-CN" dirty="0"/>
          </a:p>
          <a:p>
            <a:pPr lvl="1"/>
            <a:r>
              <a:rPr lang="en-US" altLang="zh-CN" dirty="0" err="1">
                <a:ea typeface="DejaVu Sans Mono" panose="020B0609030804020204" pitchFamily="49" charset="0"/>
                <a:cs typeface="Calibri" panose="020F0502020204030204" pitchFamily="34" charset="0"/>
              </a:rPr>
              <a:t>struct</a:t>
            </a:r>
            <a:r>
              <a:rPr lang="en-US" altLang="zh-CN" dirty="0">
                <a:ea typeface="DejaVu Sans Mono" panose="020B0609030804020204" pitchFamily="49" charset="0"/>
                <a:cs typeface="Calibri" panose="020F0502020204030204" pitchFamily="34" charset="0"/>
              </a:rPr>
              <a:t> </a:t>
            </a:r>
            <a:r>
              <a:rPr lang="en-US" altLang="zh-CN" dirty="0" err="1">
                <a:ea typeface="DejaVu Sans Mono" panose="020B0609030804020204" pitchFamily="49" charset="0"/>
                <a:cs typeface="Calibri" panose="020F0502020204030204" pitchFamily="34" charset="0"/>
              </a:rPr>
              <a:t>tcp_timer</a:t>
            </a:r>
            <a:r>
              <a:rPr lang="en-US" altLang="zh-CN" dirty="0">
                <a:ea typeface="DejaVu Sans Mono" panose="020B0609030804020204" pitchFamily="49" charset="0"/>
                <a:cs typeface="Calibri" panose="020F0502020204030204" pitchFamily="34" charset="0"/>
              </a:rPr>
              <a:t> </a:t>
            </a:r>
            <a:r>
              <a:rPr lang="en-US" altLang="zh-CN" dirty="0" err="1">
                <a:ea typeface="DejaVu Sans Mono" panose="020B0609030804020204" pitchFamily="49" charset="0"/>
                <a:cs typeface="Calibri" panose="020F0502020204030204" pitchFamily="34" charset="0"/>
              </a:rPr>
              <a:t>retrans_timer</a:t>
            </a:r>
            <a:r>
              <a:rPr lang="en-US" altLang="zh-CN" dirty="0">
                <a:ea typeface="DejaVu Sans Mono" panose="020B0609030804020204" pitchFamily="49" charset="0"/>
                <a:cs typeface="Calibri" panose="020F0502020204030204" pitchFamily="34" charset="0"/>
              </a:rPr>
              <a:t>;</a:t>
            </a:r>
            <a:endParaRPr lang="en-US" altLang="zh-CN" dirty="0">
              <a:ea typeface="DejaVu Sans Mono" panose="020B0609030804020204" pitchFamily="49" charset="0"/>
              <a:cs typeface="Calibri" panose="020F0502020204030204" pitchFamily="34" charset="0"/>
            </a:endParaRPr>
          </a:p>
          <a:p>
            <a:r>
              <a:rPr lang="zh-CN" altLang="en-US" dirty="0"/>
              <a:t>当开启定时器时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 err="1"/>
              <a:t>retrans_timer</a:t>
            </a:r>
            <a:r>
              <a:rPr lang="zh-CN" altLang="en-US" dirty="0"/>
              <a:t>放到</a:t>
            </a:r>
            <a:r>
              <a:rPr lang="en-US" altLang="zh-CN" dirty="0" err="1"/>
              <a:t>timer_list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关闭定时器时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 err="1"/>
              <a:t>retrans_timer</a:t>
            </a:r>
            <a:r>
              <a:rPr lang="zh-CN" altLang="en-US" dirty="0"/>
              <a:t>从</a:t>
            </a:r>
            <a:r>
              <a:rPr lang="en-US" altLang="zh-CN" dirty="0" err="1"/>
              <a:t>timer_list</a:t>
            </a:r>
            <a:r>
              <a:rPr lang="zh-CN" altLang="en-US" dirty="0"/>
              <a:t>中移除</a:t>
            </a:r>
            <a:endParaRPr lang="en-US" altLang="zh-CN" dirty="0"/>
          </a:p>
          <a:p>
            <a:r>
              <a:rPr lang="zh-CN" altLang="en-US" dirty="0"/>
              <a:t>定时器扫描</a:t>
            </a:r>
            <a:endParaRPr lang="en-US" altLang="zh-CN" dirty="0"/>
          </a:p>
          <a:p>
            <a:pPr lvl="1"/>
            <a:r>
              <a:rPr lang="zh-CN" altLang="en-US" dirty="0"/>
              <a:t>建议每</a:t>
            </a:r>
            <a:r>
              <a:rPr lang="en-US" altLang="zh-CN" dirty="0"/>
              <a:t>10ms</a:t>
            </a:r>
            <a:r>
              <a:rPr lang="zh-CN" altLang="en-US" dirty="0"/>
              <a:t>扫描一次定时器队列，重传定时器的值为</a:t>
            </a:r>
            <a:r>
              <a:rPr lang="en-US" altLang="zh-CN" dirty="0"/>
              <a:t>200ms * 2^N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实验内容一：丢包恢复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19482" cy="503484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执行</a:t>
            </a:r>
            <a:r>
              <a:rPr lang="en-US" altLang="zh-CN" dirty="0"/>
              <a:t>create_randfile.sh</a:t>
            </a:r>
            <a:r>
              <a:rPr lang="zh-CN" altLang="en-US" dirty="0"/>
              <a:t>，生成待传输数据文件</a:t>
            </a:r>
            <a:r>
              <a:rPr lang="en-US" altLang="zh-CN" dirty="0"/>
              <a:t>client-input.dat</a:t>
            </a:r>
            <a:endParaRPr lang="en-US" altLang="zh-CN" dirty="0"/>
          </a:p>
          <a:p>
            <a:r>
              <a:rPr lang="zh-CN" altLang="en-US" dirty="0"/>
              <a:t>运行给定网络拓扑</a:t>
            </a:r>
            <a:r>
              <a:rPr lang="en-US" altLang="zh-CN" dirty="0"/>
              <a:t>(tcp_topo_loss.py)</a:t>
            </a:r>
            <a:endParaRPr lang="en-US" altLang="zh-CN" dirty="0"/>
          </a:p>
          <a:p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 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协议栈的服务器模式 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server 10001)</a:t>
            </a:r>
            <a:endParaRPr lang="en-US" altLang="zh-CN" dirty="0"/>
          </a:p>
          <a:p>
            <a:r>
              <a:rPr lang="zh-CN" altLang="en-US" dirty="0"/>
              <a:t>在节点</a:t>
            </a:r>
            <a:r>
              <a:rPr lang="en-US" altLang="zh-CN" dirty="0"/>
              <a:t>h2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h2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协议栈的客户端模式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client 10.0.0.1 10001)</a:t>
            </a:r>
            <a:endParaRPr lang="en-US" altLang="zh-CN" dirty="0"/>
          </a:p>
          <a:p>
            <a:pPr lvl="2"/>
            <a:r>
              <a:rPr lang="en-US" altLang="zh-CN" dirty="0"/>
              <a:t>Client</a:t>
            </a:r>
            <a:r>
              <a:rPr lang="zh-CN" altLang="en-US" dirty="0"/>
              <a:t>发送文件</a:t>
            </a:r>
            <a:r>
              <a:rPr lang="en-US" altLang="zh-CN" dirty="0"/>
              <a:t>client-input.dat</a:t>
            </a:r>
            <a:r>
              <a:rPr lang="zh-CN" altLang="en-US" dirty="0"/>
              <a:t>给</a:t>
            </a:r>
            <a:r>
              <a:rPr lang="en-US" altLang="zh-CN" dirty="0"/>
              <a:t>server</a:t>
            </a:r>
            <a:r>
              <a:rPr lang="zh-CN" altLang="en-US" dirty="0"/>
              <a:t>，</a:t>
            </a:r>
            <a:r>
              <a:rPr lang="en-US" altLang="zh-CN" dirty="0"/>
              <a:t>server</a:t>
            </a:r>
            <a:r>
              <a:rPr lang="zh-CN" altLang="en-US" dirty="0"/>
              <a:t>将收到的数据存储到文件</a:t>
            </a:r>
            <a:r>
              <a:rPr lang="en-US" altLang="zh-CN" dirty="0"/>
              <a:t>server-output.dat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md5sum</a:t>
            </a:r>
            <a:r>
              <a:rPr lang="zh-CN" altLang="en-US" dirty="0"/>
              <a:t>比较两个文件是否完全相同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tcp_stack.py</a:t>
            </a:r>
            <a:r>
              <a:rPr lang="zh-CN" altLang="en-US" dirty="0"/>
              <a:t>替换两端任意一方，对端都能正确处理数据收发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26" y="2131695"/>
            <a:ext cx="4543373" cy="26660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拥塞控制状态迁移图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94835" y="1503044"/>
            <a:ext cx="5000625" cy="4692015"/>
          </a:xfrm>
        </p:spPr>
        <p:txBody>
          <a:bodyPr/>
          <a:lstStyle/>
          <a:p>
            <a:r>
              <a:rPr lang="en-US" altLang="zh-CN" sz="2000" dirty="0"/>
              <a:t>Open:</a:t>
            </a:r>
            <a:r>
              <a:rPr lang="zh-CN" altLang="en-US" sz="2000" dirty="0"/>
              <a:t> 没有丢包</a:t>
            </a:r>
            <a:r>
              <a:rPr lang="en-US" altLang="zh-CN" sz="2000" dirty="0"/>
              <a:t>/</a:t>
            </a:r>
            <a:r>
              <a:rPr lang="zh-CN" altLang="en-US" sz="2000" dirty="0"/>
              <a:t>重复</a:t>
            </a:r>
            <a:r>
              <a:rPr lang="en-US" altLang="zh-CN" sz="2000" dirty="0"/>
              <a:t>ACK</a:t>
            </a:r>
            <a:endParaRPr lang="en-US" altLang="zh-CN" sz="2000" dirty="0"/>
          </a:p>
          <a:p>
            <a:pPr lvl="1"/>
            <a:r>
              <a:rPr lang="zh-CN" altLang="en-US" sz="1800" dirty="0"/>
              <a:t>收到</a:t>
            </a:r>
            <a:r>
              <a:rPr lang="en-US" altLang="zh-CN" sz="1800" dirty="0"/>
              <a:t>ACK</a:t>
            </a:r>
            <a:r>
              <a:rPr lang="zh-CN" altLang="en-US" sz="1800" dirty="0"/>
              <a:t>后增加拥塞窗口值</a:t>
            </a:r>
            <a:endParaRPr lang="en-US" altLang="zh-CN" sz="1800" dirty="0"/>
          </a:p>
          <a:p>
            <a:r>
              <a:rPr lang="en-US" altLang="zh-CN" sz="2000" dirty="0"/>
              <a:t>Disorder: </a:t>
            </a:r>
            <a:r>
              <a:rPr lang="zh-CN" altLang="en-US" sz="2000" dirty="0"/>
              <a:t>收到重复</a:t>
            </a:r>
            <a:r>
              <a:rPr lang="en-US" altLang="zh-CN" sz="2000" dirty="0"/>
              <a:t>ACK</a:t>
            </a:r>
            <a:r>
              <a:rPr lang="zh-CN" altLang="en-US" sz="2000" dirty="0"/>
              <a:t>，不够触发重传</a:t>
            </a:r>
            <a:endParaRPr lang="en-US" altLang="zh-CN" sz="2000" dirty="0"/>
          </a:p>
          <a:p>
            <a:pPr lvl="1"/>
            <a:r>
              <a:rPr lang="zh-CN" altLang="en-US" sz="1800" dirty="0"/>
              <a:t>同</a:t>
            </a:r>
            <a:r>
              <a:rPr lang="en-US" altLang="zh-CN" sz="1800" dirty="0"/>
              <a:t>Open</a:t>
            </a:r>
            <a:r>
              <a:rPr lang="zh-CN" altLang="en-US" sz="1800" dirty="0"/>
              <a:t>状态</a:t>
            </a:r>
            <a:endParaRPr lang="en-US" altLang="zh-CN" sz="1800" dirty="0"/>
          </a:p>
          <a:p>
            <a:r>
              <a:rPr lang="en-US" altLang="zh-CN" sz="2000" strike="sngStrike" dirty="0">
                <a:solidFill>
                  <a:schemeClr val="bg1">
                    <a:lumMod val="65000"/>
                  </a:schemeClr>
                </a:solidFill>
              </a:rPr>
              <a:t>CWR: </a:t>
            </a:r>
            <a:r>
              <a:rPr lang="zh-CN" altLang="en-US" sz="2000" strike="sngStrike" dirty="0">
                <a:solidFill>
                  <a:schemeClr val="bg1">
                    <a:lumMod val="65000"/>
                  </a:schemeClr>
                </a:solidFill>
              </a:rPr>
              <a:t>收到</a:t>
            </a:r>
            <a:r>
              <a:rPr lang="en-US" altLang="zh-CN" sz="2000" strike="sngStrike" dirty="0">
                <a:solidFill>
                  <a:schemeClr val="bg1">
                    <a:lumMod val="65000"/>
                  </a:schemeClr>
                </a:solidFill>
              </a:rPr>
              <a:t>ECN</a:t>
            </a:r>
            <a:r>
              <a:rPr lang="zh-CN" altLang="en-US" sz="2000" strike="sngStrike" dirty="0">
                <a:solidFill>
                  <a:schemeClr val="bg1">
                    <a:lumMod val="65000"/>
                  </a:schemeClr>
                </a:solidFill>
              </a:rPr>
              <a:t>通知</a:t>
            </a:r>
            <a:endParaRPr lang="en-US" altLang="zh-CN" sz="2000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sz="1800" strike="sngStrike" dirty="0">
                <a:solidFill>
                  <a:schemeClr val="bg1">
                    <a:lumMod val="65000"/>
                  </a:schemeClr>
                </a:solidFill>
              </a:rPr>
              <a:t>窗口大小减半</a:t>
            </a:r>
            <a:endParaRPr lang="en-US" altLang="zh-CN" sz="1800" strike="sngStrike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2000" dirty="0"/>
              <a:t>Recovery: </a:t>
            </a:r>
            <a:r>
              <a:rPr lang="zh-CN" altLang="en-US" sz="2000" dirty="0"/>
              <a:t>遇到网络丢包</a:t>
            </a:r>
            <a:endParaRPr lang="en-US" altLang="zh-CN" sz="2000" dirty="0"/>
          </a:p>
          <a:p>
            <a:pPr lvl="1"/>
            <a:r>
              <a:rPr lang="zh-CN" altLang="en-US" sz="1800" dirty="0"/>
              <a:t>窗口值减半，恢复丢包</a:t>
            </a:r>
            <a:endParaRPr lang="en-US" altLang="zh-CN" sz="1800" dirty="0"/>
          </a:p>
          <a:p>
            <a:r>
              <a:rPr lang="en-US" altLang="zh-CN" sz="2000" dirty="0"/>
              <a:t>Loss:</a:t>
            </a:r>
            <a:r>
              <a:rPr lang="zh-CN" altLang="en-US" sz="2000" dirty="0"/>
              <a:t> 触发超时重传定时器</a:t>
            </a:r>
            <a:endParaRPr lang="en-US" altLang="zh-CN" sz="2000" dirty="0"/>
          </a:p>
          <a:p>
            <a:pPr lvl="1"/>
            <a:r>
              <a:rPr lang="zh-CN" altLang="en-US" sz="1800" dirty="0"/>
              <a:t>认为所有未确认的数据都丢失</a:t>
            </a:r>
            <a:endParaRPr lang="en-US" altLang="zh-CN" sz="1800" dirty="0"/>
          </a:p>
          <a:p>
            <a:pPr lvl="1"/>
            <a:r>
              <a:rPr lang="zh-CN" altLang="en-US" sz="1800" dirty="0"/>
              <a:t>窗口从</a:t>
            </a:r>
            <a:r>
              <a:rPr lang="en-US" altLang="zh-CN" sz="1800" dirty="0"/>
              <a:t>1</a:t>
            </a:r>
            <a:r>
              <a:rPr lang="zh-CN" altLang="en-US" sz="1800" dirty="0"/>
              <a:t>开始慢启动增长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拥塞控制下的数据包发送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当网络中在途数据包的数目小于发送窗口大小时，允许发送数据包</a:t>
            </a:r>
            <a:endParaRPr lang="en-US" altLang="zh-CN" dirty="0"/>
          </a:p>
          <a:p>
            <a:pPr lvl="1"/>
            <a:r>
              <a:rPr lang="en-US" altLang="zh-CN" dirty="0" err="1"/>
              <a:t>snd_wnd</a:t>
            </a:r>
            <a:r>
              <a:rPr lang="en-US" altLang="zh-CN" dirty="0"/>
              <a:t> = min(</a:t>
            </a:r>
            <a:r>
              <a:rPr lang="en-US" altLang="zh-CN" dirty="0" err="1"/>
              <a:t>adv_wnd</a:t>
            </a:r>
            <a:r>
              <a:rPr lang="en-US" altLang="zh-CN" dirty="0"/>
              <a:t>, cwnd)</a:t>
            </a:r>
            <a:endParaRPr lang="en-US" altLang="zh-CN" dirty="0"/>
          </a:p>
          <a:p>
            <a:pPr lvl="1"/>
            <a:r>
              <a:rPr lang="en-US" altLang="zh-CN" dirty="0"/>
              <a:t>inflight = (</a:t>
            </a:r>
            <a:r>
              <a:rPr lang="en-US" altLang="zh-CN" dirty="0" err="1"/>
              <a:t>snd_nxt</a:t>
            </a:r>
            <a:r>
              <a:rPr lang="en-US" altLang="zh-CN" dirty="0"/>
              <a:t> - </a:t>
            </a:r>
            <a:r>
              <a:rPr lang="en-US" altLang="zh-CN" dirty="0" err="1"/>
              <a:t>snd_una</a:t>
            </a:r>
            <a:r>
              <a:rPr lang="en-US" altLang="zh-CN" dirty="0"/>
              <a:t>)/1MSS - #(dupacks) </a:t>
            </a:r>
            <a:r>
              <a:rPr lang="en-US" altLang="zh-CN" dirty="0">
                <a:solidFill>
                  <a:srgbClr val="FF0000"/>
                </a:solidFill>
              </a:rPr>
              <a:t>- #(loss)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#(</a:t>
            </a:r>
            <a:r>
              <a:rPr lang="en-US" altLang="zh-CN" dirty="0" err="1">
                <a:solidFill>
                  <a:srgbClr val="FF0000"/>
                </a:solidFill>
              </a:rPr>
              <a:t>retrans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#(packets allowed to send) = max(</a:t>
            </a:r>
            <a:r>
              <a:rPr lang="en-US" altLang="zh-CN" dirty="0" err="1"/>
              <a:t>snd_wnd</a:t>
            </a:r>
            <a:r>
              <a:rPr lang="en-US" altLang="zh-CN" dirty="0"/>
              <a:t> / 1MSS</a:t>
            </a:r>
            <a:r>
              <a:rPr lang="zh-CN" altLang="en-US" dirty="0"/>
              <a:t> </a:t>
            </a:r>
            <a:r>
              <a:rPr lang="en-US" altLang="zh-CN" dirty="0"/>
              <a:t>- inflight, 0)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6346372" y="3031671"/>
            <a:ext cx="2171699" cy="55517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7064828" y="2639786"/>
            <a:ext cx="261257" cy="39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486401" y="2024743"/>
            <a:ext cx="2982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Loss</a:t>
            </a:r>
            <a:r>
              <a:rPr lang="zh-CN" altLang="en-US" dirty="0"/>
              <a:t>为估计值，</a:t>
            </a:r>
            <a:r>
              <a:rPr lang="en-US" altLang="zh-CN" dirty="0" err="1"/>
              <a:t>Retrans</a:t>
            </a:r>
            <a:r>
              <a:rPr lang="zh-CN" altLang="en-US" dirty="0"/>
              <a:t>为实际值，理论上两者应该相等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拥塞窗口增大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4979"/>
                <a:ext cx="8686800" cy="3241322"/>
              </a:xfrm>
            </p:spPr>
            <p:txBody>
              <a:bodyPr/>
              <a:lstStyle/>
              <a:p>
                <a:r>
                  <a:rPr lang="zh-CN" altLang="en-US" dirty="0"/>
                  <a:t>慢启动（</a:t>
                </a:r>
                <a:r>
                  <a:rPr lang="en-US" altLang="zh-CN" dirty="0"/>
                  <a:t>Slow Start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对方每确认一个报文段，</a:t>
                </a:r>
                <a:r>
                  <a:rPr lang="en-US" altLang="zh-CN" dirty="0"/>
                  <a:t>cwnd</a:t>
                </a:r>
                <a:r>
                  <a:rPr lang="zh-CN" altLang="en-US" dirty="0"/>
                  <a:t>增加</a:t>
                </a:r>
                <a:r>
                  <a:rPr lang="en-US" altLang="zh-CN" dirty="0"/>
                  <a:t>1MSS</a:t>
                </a:r>
                <a:r>
                  <a:rPr lang="zh-CN" altLang="en-US" dirty="0"/>
                  <a:t>，直到</a:t>
                </a:r>
                <a:r>
                  <a:rPr lang="en-US" altLang="zh-CN" dirty="0"/>
                  <a:t>cwnd</a:t>
                </a:r>
                <a:r>
                  <a:rPr lang="zh-CN" altLang="en-US" dirty="0"/>
                  <a:t>超过</a:t>
                </a:r>
                <a:r>
                  <a:rPr lang="en-US" altLang="zh-CN" dirty="0"/>
                  <a:t>ssthresh</a:t>
                </a:r>
                <a:r>
                  <a:rPr lang="zh-CN" altLang="en-US" dirty="0"/>
                  <a:t>值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经过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RTT</a:t>
                </a:r>
                <a:r>
                  <a:rPr lang="zh-CN" altLang="en-US" dirty="0"/>
                  <a:t>，前一个</a:t>
                </a:r>
                <a:r>
                  <a:rPr lang="en-US" altLang="zh-CN" dirty="0"/>
                  <a:t>cwnd</a:t>
                </a:r>
                <a:r>
                  <a:rPr lang="zh-CN" altLang="en-US" dirty="0"/>
                  <a:t>的所有数据被确认后，</a:t>
                </a:r>
                <a:r>
                  <a:rPr lang="en-US" altLang="zh-CN" dirty="0"/>
                  <a:t> cwnd</a:t>
                </a:r>
                <a:r>
                  <a:rPr lang="zh-CN" altLang="en-US" dirty="0"/>
                  <a:t>大小翻倍</a:t>
                </a:r>
                <a:endParaRPr lang="zh-CN" altLang="en-US" dirty="0"/>
              </a:p>
              <a:p>
                <a:r>
                  <a:rPr lang="zh-CN" altLang="en-US" dirty="0"/>
                  <a:t>拥塞避免（</a:t>
                </a:r>
                <a:r>
                  <a:rPr lang="en-US" altLang="zh-CN" dirty="0"/>
                  <a:t>Congestion Avoidance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对方每确认一个报文段，</a:t>
                </a:r>
                <a:r>
                  <a:rPr lang="en-US" altLang="zh-CN" dirty="0"/>
                  <a:t>cwnd</a:t>
                </a:r>
                <a:r>
                  <a:rPr lang="zh-CN" altLang="en-US" dirty="0"/>
                  <a:t>增加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MSS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CWND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MSS</m:t>
                    </m:r>
                  </m:oMath>
                </a14:m>
                <a:r>
                  <a:rPr lang="en-US" altLang="zh-CN" dirty="0"/>
                  <a:t>  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经过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RTT</a:t>
                </a:r>
                <a:r>
                  <a:rPr lang="zh-CN" altLang="en-US" dirty="0"/>
                  <a:t>，前一个</a:t>
                </a:r>
                <a:r>
                  <a:rPr lang="en-US" altLang="zh-CN" dirty="0"/>
                  <a:t>cwnd</a:t>
                </a:r>
                <a:r>
                  <a:rPr lang="zh-CN" altLang="en-US" dirty="0"/>
                  <a:t>的所有数据被确认后，</a:t>
                </a:r>
                <a:r>
                  <a:rPr lang="en-US" altLang="zh-CN" dirty="0"/>
                  <a:t> cwnd</a:t>
                </a:r>
                <a:r>
                  <a:rPr lang="zh-CN" altLang="en-US" dirty="0"/>
                  <a:t>增加</a:t>
                </a:r>
                <a:r>
                  <a:rPr lang="en-US" altLang="zh-CN" dirty="0"/>
                  <a:t>1 MSS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4979"/>
                <a:ext cx="8686800" cy="3241322"/>
              </a:xfrm>
              <a:blipFill rotWithShape="1">
                <a:blip r:embed="rId1"/>
                <a:stretch>
                  <a:fillRect t="-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57350" y="4988547"/>
            <a:ext cx="5829300" cy="14357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ack received:</a:t>
            </a:r>
            <a:endParaRPr lang="en-US" altLang="zh-CN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defRPr/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cwnd &lt; ssthresh: # Slow Start</a:t>
            </a:r>
            <a:endParaRPr lang="en-US" altLang="zh-CN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defRPr/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cwnd = cwnd + 1</a:t>
            </a:r>
            <a:endParaRPr lang="en-US" altLang="zh-CN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defRPr/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 # Congestion Avoidance</a:t>
            </a:r>
            <a:endParaRPr lang="en-US" altLang="zh-CN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defRPr/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cwnd = cwnd + 1/cwnd</a:t>
            </a:r>
            <a:endParaRPr lang="en-US" altLang="zh-CN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拥塞窗口减小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快重传（</a:t>
            </a:r>
            <a:r>
              <a:rPr lang="en-US" altLang="zh-CN" dirty="0"/>
              <a:t>Fast Retransmission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Ssthresh</a:t>
            </a:r>
            <a:r>
              <a:rPr lang="zh-CN" altLang="en-US" dirty="0"/>
              <a:t>减小为当前</a:t>
            </a:r>
            <a:r>
              <a:rPr lang="en-US" altLang="zh-CN" dirty="0"/>
              <a:t>cwnd</a:t>
            </a:r>
            <a:r>
              <a:rPr lang="zh-CN" altLang="en-US" dirty="0"/>
              <a:t>的一半：</a:t>
            </a:r>
            <a:r>
              <a:rPr lang="en-US" altLang="zh-CN" dirty="0"/>
              <a:t>ssthresh &lt;- cwnd / 2</a:t>
            </a:r>
            <a:endParaRPr lang="en-US" altLang="zh-CN" dirty="0"/>
          </a:p>
          <a:p>
            <a:pPr lvl="1"/>
            <a:r>
              <a:rPr lang="zh-CN" altLang="en-US" dirty="0"/>
              <a:t>新拥塞窗口值</a:t>
            </a:r>
            <a:r>
              <a:rPr lang="en-US" altLang="zh-CN" dirty="0"/>
              <a:t>cwnd &lt;- </a:t>
            </a:r>
            <a:r>
              <a:rPr lang="zh-CN" altLang="en-US" dirty="0"/>
              <a:t>新的</a:t>
            </a:r>
            <a:r>
              <a:rPr lang="en-US" altLang="zh-CN" dirty="0"/>
              <a:t>ssthresh 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超时重传（</a:t>
            </a:r>
            <a:r>
              <a:rPr lang="en-US" altLang="zh-CN" dirty="0"/>
              <a:t>Retransmission Timeout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Ssthresh</a:t>
            </a:r>
            <a:r>
              <a:rPr lang="zh-CN" altLang="en-US" dirty="0"/>
              <a:t>减小为当前</a:t>
            </a:r>
            <a:r>
              <a:rPr lang="en-US" altLang="zh-CN" dirty="0"/>
              <a:t>cwnd</a:t>
            </a:r>
            <a:r>
              <a:rPr lang="zh-CN" altLang="en-US" dirty="0"/>
              <a:t>的一半：</a:t>
            </a:r>
            <a:r>
              <a:rPr lang="en-US" altLang="zh-CN" dirty="0"/>
              <a:t>ssthresh &lt;- cwnd / 2</a:t>
            </a:r>
            <a:endParaRPr lang="en-US" altLang="zh-CN" dirty="0"/>
          </a:p>
          <a:p>
            <a:pPr lvl="1"/>
            <a:r>
              <a:rPr lang="zh-CN" altLang="en-US" dirty="0"/>
              <a:t>拥塞窗口值</a:t>
            </a:r>
            <a:r>
              <a:rPr lang="en-US" altLang="zh-CN" dirty="0"/>
              <a:t>cwnd</a:t>
            </a:r>
            <a:r>
              <a:rPr lang="zh-CN" altLang="en-US" dirty="0"/>
              <a:t>减为</a:t>
            </a:r>
            <a:r>
              <a:rPr lang="en-US" altLang="zh-CN" dirty="0"/>
              <a:t>1 MSS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拥塞窗口不变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快恢复（</a:t>
            </a:r>
            <a:r>
              <a:rPr lang="en-US" altLang="zh-CN" dirty="0"/>
              <a:t>Fast Recovery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进入：在快重传之后立即进入</a:t>
            </a:r>
            <a:endParaRPr lang="en-US" altLang="zh-CN" dirty="0"/>
          </a:p>
          <a:p>
            <a:pPr lvl="1"/>
            <a:r>
              <a:rPr lang="zh-CN" altLang="en-US" dirty="0"/>
              <a:t>退出：</a:t>
            </a:r>
            <a:endParaRPr lang="en-US" altLang="zh-CN" dirty="0"/>
          </a:p>
          <a:p>
            <a:pPr lvl="2"/>
            <a:r>
              <a:rPr lang="zh-CN" altLang="en-US" dirty="0"/>
              <a:t>当对方确认了进入</a:t>
            </a:r>
            <a:r>
              <a:rPr lang="en-US" altLang="zh-CN" dirty="0"/>
              <a:t>FR</a:t>
            </a:r>
            <a:r>
              <a:rPr lang="zh-CN" altLang="en-US" dirty="0"/>
              <a:t>前发送的所有数据时，进入</a:t>
            </a:r>
            <a:r>
              <a:rPr lang="en-US" altLang="zh-CN" dirty="0"/>
              <a:t>Open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2"/>
            <a:r>
              <a:rPr lang="zh-CN" altLang="en-US" dirty="0"/>
              <a:t>当触发</a:t>
            </a:r>
            <a:r>
              <a:rPr lang="en-US" altLang="zh-CN" dirty="0"/>
              <a:t>RTO</a:t>
            </a:r>
            <a:r>
              <a:rPr lang="zh-CN" altLang="en-US" dirty="0"/>
              <a:t>后，进入</a:t>
            </a:r>
            <a:r>
              <a:rPr lang="en-US" altLang="zh-CN" dirty="0"/>
              <a:t>Loss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FR</a:t>
            </a:r>
            <a:r>
              <a:rPr lang="zh-CN" altLang="en-US" dirty="0"/>
              <a:t>内，收到一个</a:t>
            </a:r>
            <a:r>
              <a:rPr lang="en-US" altLang="zh-CN" dirty="0"/>
              <a:t>ACK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如果该</a:t>
            </a:r>
            <a:r>
              <a:rPr lang="en-US" altLang="zh-CN" dirty="0"/>
              <a:t>ACK</a:t>
            </a:r>
            <a:r>
              <a:rPr lang="zh-CN" altLang="en-US" dirty="0"/>
              <a:t>没有确认新数据，则说明</a:t>
            </a:r>
            <a:r>
              <a:rPr lang="en-US" altLang="zh-CN" dirty="0"/>
              <a:t>inflight</a:t>
            </a:r>
            <a:r>
              <a:rPr lang="zh-CN" altLang="en-US" dirty="0"/>
              <a:t>减一，</a:t>
            </a:r>
            <a:r>
              <a:rPr lang="en-US" altLang="zh-CN" dirty="0"/>
              <a:t>cwnd</a:t>
            </a:r>
            <a:r>
              <a:rPr lang="zh-CN" altLang="en-US" dirty="0"/>
              <a:t>允许发送一个新数据包</a:t>
            </a:r>
            <a:endParaRPr lang="en-US" altLang="zh-CN" dirty="0"/>
          </a:p>
          <a:p>
            <a:pPr lvl="2"/>
            <a:r>
              <a:rPr lang="zh-CN" altLang="en-US" dirty="0"/>
              <a:t>如果该</a:t>
            </a:r>
            <a:r>
              <a:rPr lang="en-US" altLang="zh-CN" dirty="0"/>
              <a:t>ACK</a:t>
            </a:r>
            <a:r>
              <a:rPr lang="zh-CN" altLang="en-US" dirty="0"/>
              <a:t>确认了新数据</a:t>
            </a:r>
            <a:endParaRPr lang="en-US" altLang="zh-CN" dirty="0"/>
          </a:p>
          <a:p>
            <a:pPr lvl="3"/>
            <a:r>
              <a:rPr lang="zh-CN" altLang="en-US" dirty="0"/>
              <a:t>如果是</a:t>
            </a:r>
            <a:r>
              <a:rPr lang="en-US" altLang="zh-CN" dirty="0"/>
              <a:t>Partial ACK*</a:t>
            </a:r>
            <a:r>
              <a:rPr lang="zh-CN" altLang="en-US" dirty="0"/>
              <a:t>，则重传对应的数据包</a:t>
            </a:r>
            <a:endParaRPr lang="en-US" altLang="zh-CN" dirty="0"/>
          </a:p>
          <a:p>
            <a:pPr lvl="3"/>
            <a:r>
              <a:rPr lang="zh-CN" altLang="en-US" dirty="0"/>
              <a:t>如果是</a:t>
            </a:r>
            <a:r>
              <a:rPr lang="en-US" altLang="zh-CN" dirty="0"/>
              <a:t>Full ACK*</a:t>
            </a:r>
            <a:r>
              <a:rPr lang="zh-CN" altLang="en-US" dirty="0"/>
              <a:t>，则退出</a:t>
            </a:r>
            <a:r>
              <a:rPr lang="en-US" altLang="zh-CN" dirty="0"/>
              <a:t>FR</a:t>
            </a:r>
            <a:r>
              <a:rPr lang="zh-CN" altLang="en-US" dirty="0"/>
              <a:t>阶段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4233" y="6313346"/>
            <a:ext cx="873553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*进入</a:t>
            </a:r>
            <a:r>
              <a:rPr lang="en-US" altLang="zh-CN" dirty="0"/>
              <a:t>FR</a:t>
            </a:r>
            <a:r>
              <a:rPr lang="zh-CN" altLang="en-US" dirty="0"/>
              <a:t>前的</a:t>
            </a:r>
            <a:r>
              <a:rPr lang="en-US" altLang="zh-CN" dirty="0" err="1"/>
              <a:t>snd_nxt</a:t>
            </a:r>
            <a:r>
              <a:rPr lang="zh-CN" altLang="en-US" dirty="0"/>
              <a:t>叫做</a:t>
            </a:r>
            <a:r>
              <a:rPr lang="en-US" altLang="zh-CN" dirty="0" err="1"/>
              <a:t>recovery_point</a:t>
            </a:r>
            <a:r>
              <a:rPr lang="en-US" altLang="zh-CN" dirty="0"/>
              <a:t> (RP)</a:t>
            </a:r>
            <a:r>
              <a:rPr lang="zh-CN" altLang="en-US" dirty="0"/>
              <a:t>，</a:t>
            </a:r>
            <a:r>
              <a:rPr lang="en-US" altLang="zh-CN" dirty="0"/>
              <a:t>ACK &lt; RP</a:t>
            </a:r>
            <a:r>
              <a:rPr lang="zh-CN" altLang="en-US" dirty="0"/>
              <a:t>时为</a:t>
            </a:r>
            <a:r>
              <a:rPr lang="en-US" altLang="zh-CN" dirty="0"/>
              <a:t>partial ACK</a:t>
            </a:r>
            <a:r>
              <a:rPr lang="zh-CN" altLang="en-US" dirty="0"/>
              <a:t>，否则为</a:t>
            </a:r>
            <a:r>
              <a:rPr lang="en-US" altLang="zh-CN" dirty="0"/>
              <a:t>full ACK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数据包重传</a:t>
            </a:r>
            <a:r>
              <a:rPr lang="en-US" altLang="zh-CN" dirty="0"/>
              <a:t>/</a:t>
            </a:r>
            <a:r>
              <a:rPr lang="zh-CN" altLang="en-US" dirty="0"/>
              <a:t>丢包恢复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什么时候认为发生丢包</a:t>
            </a:r>
            <a:endParaRPr lang="en-US" altLang="zh-CN" dirty="0"/>
          </a:p>
          <a:p>
            <a:pPr lvl="1"/>
            <a:r>
              <a:rPr lang="zh-CN" altLang="en-US" dirty="0"/>
              <a:t>超过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RTT</a:t>
            </a:r>
            <a:r>
              <a:rPr lang="zh-CN" altLang="en-US" dirty="0"/>
              <a:t>没有收到</a:t>
            </a:r>
            <a:r>
              <a:rPr lang="en-US" altLang="zh-CN" dirty="0"/>
              <a:t>ACK</a:t>
            </a:r>
            <a:endParaRPr lang="en-US" altLang="zh-CN" dirty="0"/>
          </a:p>
          <a:p>
            <a:pPr lvl="2"/>
            <a:r>
              <a:rPr lang="zh-CN" altLang="en-US" dirty="0"/>
              <a:t>快重传：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dupacks</a:t>
            </a:r>
            <a:endParaRPr lang="en-US" altLang="zh-CN" dirty="0"/>
          </a:p>
          <a:p>
            <a:pPr lvl="2"/>
            <a:r>
              <a:rPr lang="zh-CN" altLang="en-US" dirty="0"/>
              <a:t>快恢复：</a:t>
            </a:r>
            <a:r>
              <a:rPr lang="en-US" altLang="zh-CN" dirty="0"/>
              <a:t>Partial ACK</a:t>
            </a:r>
            <a:endParaRPr lang="en-US" altLang="zh-CN" dirty="0"/>
          </a:p>
          <a:p>
            <a:pPr lvl="1"/>
            <a:r>
              <a:rPr lang="zh-CN" altLang="en-US" dirty="0"/>
              <a:t>超时重传定时器触发</a:t>
            </a:r>
            <a:endParaRPr lang="en-US" altLang="zh-CN" dirty="0"/>
          </a:p>
          <a:p>
            <a:pPr lvl="2"/>
            <a:r>
              <a:rPr lang="zh-CN" altLang="en-US" dirty="0"/>
              <a:t>认为所有未确认的数据包都已丢失</a:t>
            </a:r>
            <a:endParaRPr lang="en-US" altLang="zh-CN" dirty="0"/>
          </a:p>
          <a:p>
            <a:r>
              <a:rPr lang="zh-CN" altLang="en-US" dirty="0"/>
              <a:t>恢复丢包所需时间</a:t>
            </a:r>
            <a:endParaRPr lang="en-US" altLang="zh-CN" dirty="0"/>
          </a:p>
          <a:p>
            <a:pPr lvl="1"/>
            <a:r>
              <a:rPr lang="zh-CN" altLang="en-US" dirty="0"/>
              <a:t>快重传：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RTT</a:t>
            </a:r>
            <a:endParaRPr lang="en-US" altLang="zh-CN" dirty="0"/>
          </a:p>
          <a:p>
            <a:pPr lvl="1"/>
            <a:r>
              <a:rPr lang="zh-CN" altLang="en-US" dirty="0"/>
              <a:t>快恢复：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RTT (n</a:t>
            </a:r>
            <a:r>
              <a:rPr lang="zh-CN" altLang="en-US" dirty="0"/>
              <a:t>为丢包个数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超时重传：</a:t>
            </a:r>
            <a:r>
              <a:rPr lang="en-US" altLang="zh-CN" dirty="0"/>
              <a:t>RTO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可靠数据传输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网络丢包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超时重传机制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有丢包场景下的连接建立和断开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发送队列和接收队列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超时定时器实现</a:t>
            </a:r>
            <a:endParaRPr lang="zh-CN" altLang="en-US" dirty="0"/>
          </a:p>
          <a:p>
            <a:pPr lvl="0"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TCP</a:t>
            </a:r>
            <a:r>
              <a:rPr lang="zh-CN" altLang="en-US" sz="2400" dirty="0">
                <a:sym typeface="+mn-ea"/>
              </a:rPr>
              <a:t>拥塞控制机制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+mn-ea"/>
              </a:rPr>
              <a:t>拥塞控制状态迁移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+mn-ea"/>
              </a:rPr>
              <a:t>拥塞控制机制设计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+mn-ea"/>
              </a:rPr>
              <a:t>拥塞控制机制实现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快重传</a:t>
            </a:r>
            <a:r>
              <a:rPr lang="en-US" altLang="zh-CN" dirty="0"/>
              <a:t>&amp;</a:t>
            </a:r>
            <a:r>
              <a:rPr lang="zh-CN" altLang="en-US" dirty="0"/>
              <a:t>快恢复示意图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364230" y="2367310"/>
          <a:ext cx="4465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65"/>
                <a:gridCol w="558165"/>
                <a:gridCol w="558165"/>
                <a:gridCol w="558165"/>
                <a:gridCol w="558165"/>
                <a:gridCol w="558165"/>
                <a:gridCol w="558165"/>
                <a:gridCol w="5581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H="1">
            <a:off x="3869055" y="1914525"/>
            <a:ext cx="108585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966335" y="1910759"/>
            <a:ext cx="942975" cy="365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349115" y="1508760"/>
            <a:ext cx="1246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Packet Loss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60095" y="2367310"/>
            <a:ext cx="238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cwnd = 8, ssthresh = 10</a:t>
            </a:r>
            <a:endParaRPr lang="zh-CN" altLang="en-US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268730" y="3080384"/>
          <a:ext cx="7395210" cy="3589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7019"/>
                <a:gridCol w="4578191"/>
              </a:tblGrid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Action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Receive 3 pkts (ACK = 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cwnd &lt;- ssthresh &lt;- 4, </a:t>
                      </a:r>
                      <a:r>
                        <a:rPr lang="en-US" altLang="zh-CN" dirty="0" err="1"/>
                        <a:t>retrans</a:t>
                      </a:r>
                      <a:r>
                        <a:rPr lang="en-US" altLang="zh-CN" dirty="0"/>
                        <a:t> pkt 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Receive 1 pkt (ACK = 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cwnd = inflight = 4, do nothing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Receive 2 pkts (ACK = 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It’s </a:t>
                      </a:r>
                      <a:r>
                        <a:rPr lang="en-US" altLang="zh-CN" dirty="0" err="1"/>
                        <a:t>dupack</a:t>
                      </a:r>
                      <a:r>
                        <a:rPr lang="en-US" altLang="zh-CN" dirty="0"/>
                        <a:t>, send pkt 9, 10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Receive 1 pkt (ACK = 5)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It’s Partial ACK, </a:t>
                      </a:r>
                      <a:r>
                        <a:rPr lang="en-US" altLang="zh-CN" dirty="0" err="1"/>
                        <a:t>retrans</a:t>
                      </a:r>
                      <a:r>
                        <a:rPr lang="en-US" altLang="zh-CN" dirty="0"/>
                        <a:t> pkt 5;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inflight &lt; cwnd, send pkt 11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Receive 2 pkts (ACK = 5)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It’s </a:t>
                      </a:r>
                      <a:r>
                        <a:rPr lang="en-US" altLang="zh-CN" dirty="0" err="1"/>
                        <a:t>dupack</a:t>
                      </a:r>
                      <a:r>
                        <a:rPr lang="en-US" altLang="zh-CN" dirty="0"/>
                        <a:t>, send pkt 12, 13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486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Receive 4 pkts (ACK= 11, 12, 13, 14)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It’s Full ACK, exit FR, send pkt 14, 15, 16, 17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左大括号 2"/>
          <p:cNvSpPr/>
          <p:nvPr/>
        </p:nvSpPr>
        <p:spPr>
          <a:xfrm>
            <a:off x="857250" y="3554730"/>
            <a:ext cx="348615" cy="133730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857249" y="4893946"/>
            <a:ext cx="348615" cy="111251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/>
          <p:cNvSpPr/>
          <p:nvPr/>
        </p:nvSpPr>
        <p:spPr>
          <a:xfrm>
            <a:off x="855342" y="6006465"/>
            <a:ext cx="348615" cy="61722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448" y="4035860"/>
            <a:ext cx="81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zh-CN" altLang="en-US" dirty="0"/>
              <a:t> </a:t>
            </a:r>
            <a:r>
              <a:rPr lang="en-US" altLang="zh-CN" dirty="0"/>
              <a:t>RTT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0" y="5235780"/>
            <a:ext cx="865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RTT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058" y="6110407"/>
            <a:ext cx="83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RTT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拥塞控制机制实现注意事项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RFC</a:t>
            </a:r>
            <a:r>
              <a:rPr lang="zh-CN" altLang="en-US" dirty="0"/>
              <a:t>中</a:t>
            </a:r>
            <a:r>
              <a:rPr lang="en-US" altLang="zh-CN" dirty="0"/>
              <a:t>cwnd</a:t>
            </a:r>
            <a:r>
              <a:rPr lang="zh-CN" altLang="en-US" dirty="0"/>
              <a:t>的单位为字节数，</a:t>
            </a:r>
            <a:r>
              <a:rPr lang="en-US" altLang="zh-CN" dirty="0"/>
              <a:t>Linux</a:t>
            </a:r>
            <a:r>
              <a:rPr lang="zh-CN" altLang="en-US" dirty="0"/>
              <a:t>协议栈实现中的单位为数据包个数，我们遵从</a:t>
            </a:r>
            <a:r>
              <a:rPr lang="en-US" altLang="zh-CN" dirty="0"/>
              <a:t>Linux</a:t>
            </a:r>
            <a:r>
              <a:rPr lang="zh-CN" altLang="en-US" dirty="0"/>
              <a:t>协议栈实现</a:t>
            </a:r>
            <a:endParaRPr lang="en-US" altLang="zh-CN" dirty="0"/>
          </a:p>
          <a:p>
            <a:pPr lvl="1"/>
            <a:r>
              <a:rPr lang="zh-CN" altLang="en-US" dirty="0"/>
              <a:t>注意：接收窗口单位为字节，在发送数据包时需要转成包个数</a:t>
            </a:r>
            <a:endParaRPr lang="en-US" altLang="zh-CN" dirty="0"/>
          </a:p>
          <a:p>
            <a:r>
              <a:rPr lang="zh-CN" altLang="en-US" dirty="0"/>
              <a:t>窗口大小减半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cwnd</a:t>
            </a:r>
            <a:r>
              <a:rPr lang="zh-CN" altLang="en-US" dirty="0"/>
              <a:t>立即减半，</a:t>
            </a:r>
            <a:r>
              <a:rPr lang="en-US" altLang="zh-CN" dirty="0"/>
              <a:t>cwnd &lt; inflight</a:t>
            </a:r>
            <a:r>
              <a:rPr lang="zh-CN" altLang="en-US" dirty="0"/>
              <a:t>，一段时间内不能发送任何包</a:t>
            </a:r>
            <a:endParaRPr lang="en-US" altLang="zh-CN" dirty="0"/>
          </a:p>
          <a:p>
            <a:pPr lvl="1"/>
            <a:r>
              <a:rPr lang="zh-CN" altLang="en-US" dirty="0"/>
              <a:t>可以每收到两个</a:t>
            </a:r>
            <a:r>
              <a:rPr lang="en-US" altLang="zh-CN" dirty="0"/>
              <a:t>ACK</a:t>
            </a:r>
            <a:r>
              <a:rPr lang="zh-CN" altLang="en-US" dirty="0"/>
              <a:t>，</a:t>
            </a:r>
            <a:r>
              <a:rPr lang="en-US" altLang="zh-CN" dirty="0"/>
              <a:t>cwnd</a:t>
            </a:r>
            <a:r>
              <a:rPr lang="zh-CN" altLang="en-US" dirty="0"/>
              <a:t>减</a:t>
            </a:r>
            <a:r>
              <a:rPr lang="en-US" altLang="zh-CN" dirty="0"/>
              <a:t>1MSS</a:t>
            </a:r>
            <a:r>
              <a:rPr lang="zh-CN" altLang="en-US" dirty="0"/>
              <a:t>，在一个</a:t>
            </a:r>
            <a:r>
              <a:rPr lang="en-US" altLang="zh-CN" dirty="0"/>
              <a:t>RTT</a:t>
            </a:r>
            <a:r>
              <a:rPr lang="zh-CN" altLang="en-US" dirty="0"/>
              <a:t>内窗口能减半，需要添加新的变量（计数器）</a:t>
            </a:r>
            <a:endParaRPr lang="en-US" altLang="zh-CN" dirty="0"/>
          </a:p>
          <a:p>
            <a:r>
              <a:rPr lang="zh-CN" altLang="en-US" dirty="0"/>
              <a:t>拥塞避免阶段的窗口增加</a:t>
            </a:r>
            <a:endParaRPr lang="en-US" altLang="zh-CN" dirty="0"/>
          </a:p>
          <a:p>
            <a:pPr lvl="1"/>
            <a:r>
              <a:rPr lang="zh-CN" altLang="en-US" dirty="0"/>
              <a:t>在拥塞避免阶段，每个</a:t>
            </a:r>
            <a:r>
              <a:rPr lang="en-US" altLang="zh-CN" dirty="0"/>
              <a:t>RTT</a:t>
            </a:r>
            <a:r>
              <a:rPr lang="zh-CN" altLang="en-US" dirty="0"/>
              <a:t>窗口增加</a:t>
            </a:r>
            <a:r>
              <a:rPr lang="en-US" altLang="zh-CN" dirty="0"/>
              <a:t>1MSS</a:t>
            </a:r>
            <a:r>
              <a:rPr lang="zh-CN" altLang="en-US" dirty="0"/>
              <a:t>，也可以利用类似上面的计数器实现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实验内容二：拥塞控制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19482" cy="503484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执行</a:t>
            </a:r>
            <a:r>
              <a:rPr lang="en-US" altLang="zh-CN" dirty="0"/>
              <a:t>create_randfile.sh</a:t>
            </a:r>
            <a:r>
              <a:rPr lang="zh-CN" altLang="en-US" dirty="0"/>
              <a:t>，生成待传输数据文件</a:t>
            </a:r>
            <a:r>
              <a:rPr lang="en-US" altLang="zh-CN" dirty="0"/>
              <a:t>client-input.dat</a:t>
            </a:r>
            <a:endParaRPr lang="en-US" altLang="zh-CN" dirty="0"/>
          </a:p>
          <a:p>
            <a:r>
              <a:rPr lang="zh-CN" altLang="en-US" dirty="0"/>
              <a:t>运行给定网络拓扑</a:t>
            </a:r>
            <a:r>
              <a:rPr lang="en-US" altLang="zh-CN" dirty="0"/>
              <a:t>(tcp_topo_loss.py)</a:t>
            </a:r>
            <a:endParaRPr lang="en-US" altLang="zh-CN" dirty="0"/>
          </a:p>
          <a:p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 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协议栈的服务器模式 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server 10001)</a:t>
            </a:r>
            <a:endParaRPr lang="en-US" altLang="zh-CN" dirty="0"/>
          </a:p>
          <a:p>
            <a:r>
              <a:rPr lang="zh-CN" altLang="en-US" dirty="0"/>
              <a:t>在节点</a:t>
            </a:r>
            <a:r>
              <a:rPr lang="en-US" altLang="zh-CN" dirty="0"/>
              <a:t>h2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h2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协议栈的客户端模式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client 10.0.0.1 10001)</a:t>
            </a:r>
            <a:endParaRPr lang="en-US" altLang="zh-CN" dirty="0"/>
          </a:p>
          <a:p>
            <a:pPr lvl="2"/>
            <a:r>
              <a:rPr lang="en-US" altLang="zh-CN" dirty="0"/>
              <a:t>Client</a:t>
            </a:r>
            <a:r>
              <a:rPr lang="zh-CN" altLang="en-US" dirty="0"/>
              <a:t>发送文件</a:t>
            </a:r>
            <a:r>
              <a:rPr lang="en-US" altLang="zh-CN" dirty="0"/>
              <a:t>client-input.dat</a:t>
            </a:r>
            <a:r>
              <a:rPr lang="zh-CN" altLang="en-US" dirty="0"/>
              <a:t>给</a:t>
            </a:r>
            <a:r>
              <a:rPr lang="en-US" altLang="zh-CN" dirty="0"/>
              <a:t>server</a:t>
            </a:r>
            <a:r>
              <a:rPr lang="zh-CN" altLang="en-US" dirty="0"/>
              <a:t>，</a:t>
            </a:r>
            <a:r>
              <a:rPr lang="en-US" altLang="zh-CN" dirty="0"/>
              <a:t>server</a:t>
            </a:r>
            <a:r>
              <a:rPr lang="zh-CN" altLang="en-US" dirty="0"/>
              <a:t>将收到的数据存储到文件</a:t>
            </a:r>
            <a:r>
              <a:rPr lang="en-US" altLang="zh-CN" dirty="0"/>
              <a:t>server-output.dat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md5sum</a:t>
            </a:r>
            <a:r>
              <a:rPr lang="zh-CN" altLang="en-US" dirty="0"/>
              <a:t>比较两个文件是否完全相同</a:t>
            </a:r>
            <a:endParaRPr lang="en-US" altLang="zh-CN" dirty="0"/>
          </a:p>
          <a:p>
            <a:r>
              <a:rPr lang="zh-CN" altLang="en-US" dirty="0"/>
              <a:t>记录</a:t>
            </a:r>
            <a:r>
              <a:rPr lang="en-US" altLang="zh-CN" dirty="0"/>
              <a:t>h2</a:t>
            </a:r>
            <a:r>
              <a:rPr lang="zh-CN" altLang="en-US" dirty="0"/>
              <a:t>中每次</a:t>
            </a:r>
            <a:r>
              <a:rPr lang="en-US" altLang="zh-CN" dirty="0"/>
              <a:t>cwnd</a:t>
            </a:r>
            <a:r>
              <a:rPr lang="zh-CN" altLang="en-US" dirty="0"/>
              <a:t>调整的时间和相应值，呈现到二维坐标图中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实验效果图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38" y="1268760"/>
            <a:ext cx="7279923" cy="545994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8210550" cy="491239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CN" dirty="0"/>
              <a:t>tcp_topo_loss.py	# </a:t>
            </a:r>
            <a:r>
              <a:rPr lang="zh-CN" altLang="en-US" dirty="0"/>
              <a:t>丢包率为</a:t>
            </a:r>
            <a:r>
              <a:rPr lang="en-US" altLang="zh-CN" dirty="0"/>
              <a:t>2%</a:t>
            </a:r>
            <a:r>
              <a:rPr lang="zh-CN" altLang="en-US" dirty="0"/>
              <a:t>的拓扑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网络传输机制实验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6"/>
            <a:ext cx="7886700" cy="1775056"/>
          </a:xfrm>
        </p:spPr>
        <p:txBody>
          <a:bodyPr/>
          <a:lstStyle/>
          <a:p>
            <a:r>
              <a:rPr lang="zh-CN" altLang="en-US" dirty="0"/>
              <a:t>实验目的：有丢包场景的可靠传输</a:t>
            </a:r>
            <a:endParaRPr lang="en-US" altLang="zh-CN" dirty="0"/>
          </a:p>
          <a:p>
            <a:pPr lvl="1"/>
            <a:r>
              <a:rPr lang="zh-CN" altLang="en-US" dirty="0"/>
              <a:t>丢包恢复：实现基于超时重传的</a:t>
            </a:r>
            <a:r>
              <a:rPr lang="en-US" altLang="zh-CN" dirty="0"/>
              <a:t>TCP</a:t>
            </a:r>
            <a:r>
              <a:rPr lang="zh-CN" altLang="en-US" dirty="0"/>
              <a:t>可靠数据传输，使得节点之间在有丢包网络中能够建立连接并正确传输数据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拥塞控制：实现</a:t>
            </a:r>
            <a:r>
              <a:rPr lang="en-US" altLang="zh-CN" dirty="0">
                <a:sym typeface="+mn-ea"/>
              </a:rPr>
              <a:t>TCP NewReno</a:t>
            </a:r>
            <a:r>
              <a:rPr lang="zh-CN" altLang="en-US" dirty="0">
                <a:sym typeface="+mn-ea"/>
              </a:rPr>
              <a:t>拥塞控制机制，发送方能够根据网络拥塞（丢包）信号调整拥塞窗口大小</a:t>
            </a:r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2093996" y="4648257"/>
            <a:ext cx="5334747" cy="978118"/>
            <a:chOff x="2445245" y="1687836"/>
            <a:chExt cx="5334747" cy="978118"/>
          </a:xfrm>
        </p:grpSpPr>
        <p:sp>
          <p:nvSpPr>
            <p:cNvPr id="7" name="矩形 6"/>
            <p:cNvSpPr/>
            <p:nvPr/>
          </p:nvSpPr>
          <p:spPr>
            <a:xfrm>
              <a:off x="2623755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1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710304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2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445245" y="169531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10.0.0.1/24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513299" y="168783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10.0.0.2/24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cxnSp>
        <p:nvCxnSpPr>
          <p:cNvPr id="12" name="直接连接符 11"/>
          <p:cNvCxnSpPr>
            <a:endCxn id="4" idx="2"/>
          </p:cNvCxnSpPr>
          <p:nvPr/>
        </p:nvCxnSpPr>
        <p:spPr>
          <a:xfrm>
            <a:off x="3262209" y="5325161"/>
            <a:ext cx="97783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240043" y="4924393"/>
            <a:ext cx="1141177" cy="801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Switch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4" idx="6"/>
          </p:cNvCxnSpPr>
          <p:nvPr/>
        </p:nvCxnSpPr>
        <p:spPr>
          <a:xfrm>
            <a:off x="5381220" y="5325161"/>
            <a:ext cx="977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3751126" y="5589517"/>
            <a:ext cx="123621" cy="337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420352" y="5942031"/>
            <a:ext cx="101341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Loss Link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网络丢包</a:t>
            </a:r>
            <a:r>
              <a:rPr lang="en-US" altLang="zh-CN" dirty="0"/>
              <a:t>(Packet Drop vs Packet Loss)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23" y="1289403"/>
            <a:ext cx="9114478" cy="171747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带数据</a:t>
            </a:r>
            <a:r>
              <a:rPr lang="en-US" altLang="zh-CN" dirty="0"/>
              <a:t>/SYN/FIN</a:t>
            </a:r>
            <a:r>
              <a:rPr lang="zh-CN" altLang="en-US" dirty="0"/>
              <a:t>的包超过一定时间没被确认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带数据的包被丢弃，超过一定时间未收到对应</a:t>
            </a:r>
            <a:r>
              <a:rPr lang="en-US" altLang="zh-CN" dirty="0"/>
              <a:t>ACK</a:t>
            </a:r>
            <a:r>
              <a:rPr lang="zh-CN" altLang="en-US" dirty="0"/>
              <a:t>，发送方认为该包丢失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带数据的包没有丢弃，但其对应</a:t>
            </a:r>
            <a:r>
              <a:rPr lang="en-US" altLang="zh-CN" dirty="0"/>
              <a:t>ACK</a:t>
            </a:r>
            <a:r>
              <a:rPr lang="zh-CN" altLang="en-US" dirty="0"/>
              <a:t>被丢弃，发送方会认为该包丢失</a:t>
            </a:r>
            <a:endParaRPr lang="en-US" altLang="zh-CN" dirty="0"/>
          </a:p>
          <a:p>
            <a:pPr lvl="2">
              <a:lnSpc>
                <a:spcPct val="130000"/>
              </a:lnSpc>
            </a:pPr>
            <a:r>
              <a:rPr lang="en-US" altLang="zh-CN" dirty="0"/>
              <a:t>ACK: Packet Drop, Data: Packet Loss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网络丢弃</a:t>
            </a:r>
            <a:r>
              <a:rPr lang="en-US" altLang="zh-CN" dirty="0"/>
              <a:t>ACK</a:t>
            </a:r>
            <a:r>
              <a:rPr lang="zh-CN" altLang="en-US" dirty="0"/>
              <a:t>数据包，也可能不被双方感知</a:t>
            </a:r>
            <a:endParaRPr lang="en-US" altLang="zh-CN" dirty="0"/>
          </a:p>
          <a:p>
            <a:pPr lvl="2">
              <a:lnSpc>
                <a:spcPct val="130000"/>
              </a:lnSpc>
            </a:pPr>
            <a:r>
              <a:rPr lang="en-US" altLang="zh-CN" dirty="0"/>
              <a:t>ACK: Packet Drop, No Packet Loss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444483" y="3700307"/>
            <a:ext cx="3607401" cy="3233894"/>
            <a:chOff x="409517" y="2287392"/>
            <a:chExt cx="3607401" cy="3233894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037816" y="2641286"/>
              <a:ext cx="0" cy="288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243408" y="2641286"/>
              <a:ext cx="0" cy="288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1037816" y="2854463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10800000" flipV="1">
              <a:off x="1049970" y="3427599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840019" y="2720763"/>
              <a:ext cx="549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650221" y="3305119"/>
              <a:ext cx="1030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SYN|ACK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09517" y="2322463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Client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231254" y="2287392"/>
              <a:ext cx="78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Server</a:t>
              </a:r>
              <a:endParaRPr lang="zh-CN" altLang="en-US" dirty="0"/>
            </a:p>
          </p:txBody>
        </p:sp>
        <p:cxnSp>
          <p:nvCxnSpPr>
            <p:cNvPr id="29" name="直接箭头连接符 28"/>
            <p:cNvCxnSpPr>
              <a:cxnSpLocks noChangeAspect="1"/>
            </p:cNvCxnSpPr>
            <p:nvPr/>
          </p:nvCxnSpPr>
          <p:spPr>
            <a:xfrm>
              <a:off x="1067450" y="4021957"/>
              <a:ext cx="1440000" cy="390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1597179" y="3854822"/>
              <a:ext cx="559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ACK</a:t>
              </a:r>
              <a:endParaRPr lang="zh-CN" altLang="en-US" dirty="0"/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724" y="4090975"/>
              <a:ext cx="355032" cy="406042"/>
            </a:xfrm>
            <a:prstGeom prst="rect">
              <a:avLst/>
            </a:prstGeom>
          </p:spPr>
        </p:pic>
      </p:grpSp>
      <p:grpSp>
        <p:nvGrpSpPr>
          <p:cNvPr id="43" name="组合 42"/>
          <p:cNvGrpSpPr/>
          <p:nvPr/>
        </p:nvGrpSpPr>
        <p:grpSpPr>
          <a:xfrm>
            <a:off x="5067907" y="3700307"/>
            <a:ext cx="3607401" cy="3233894"/>
            <a:chOff x="5067907" y="3471707"/>
            <a:chExt cx="3607401" cy="3233894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5696206" y="3825601"/>
              <a:ext cx="0" cy="288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901798" y="3825601"/>
              <a:ext cx="0" cy="288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5696206" y="4038772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10800000" flipV="1">
              <a:off x="5708360" y="4611908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6498409" y="3905072"/>
              <a:ext cx="549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308611" y="4489428"/>
              <a:ext cx="1030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SYN|ACK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326375" y="5068174"/>
              <a:ext cx="559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ACK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067907" y="3506778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Client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889644" y="3471707"/>
              <a:ext cx="78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Server</a:t>
              </a:r>
              <a:endParaRPr lang="zh-CN" altLang="en-US" dirty="0"/>
            </a:p>
          </p:txBody>
        </p:sp>
        <p:cxnSp>
          <p:nvCxnSpPr>
            <p:cNvPr id="31" name="直接箭头连接符 30"/>
            <p:cNvCxnSpPr>
              <a:cxnSpLocks noChangeAspect="1"/>
            </p:cNvCxnSpPr>
            <p:nvPr/>
          </p:nvCxnSpPr>
          <p:spPr>
            <a:xfrm>
              <a:off x="5768207" y="5219161"/>
              <a:ext cx="1440000" cy="390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9970" y="5309819"/>
              <a:ext cx="355032" cy="406042"/>
            </a:xfrm>
            <a:prstGeom prst="rect">
              <a:avLst/>
            </a:prstGeom>
          </p:spPr>
        </p:pic>
      </p:grpSp>
      <p:grpSp>
        <p:nvGrpSpPr>
          <p:cNvPr id="41" name="组合 40"/>
          <p:cNvGrpSpPr/>
          <p:nvPr/>
        </p:nvGrpSpPr>
        <p:grpSpPr>
          <a:xfrm>
            <a:off x="1061095" y="6064386"/>
            <a:ext cx="2193438" cy="717120"/>
            <a:chOff x="1026129" y="4651471"/>
            <a:chExt cx="2193438" cy="717120"/>
          </a:xfrm>
        </p:grpSpPr>
        <p:cxnSp>
          <p:nvCxnSpPr>
            <p:cNvPr id="39" name="直接箭头连接符 38"/>
            <p:cNvCxnSpPr/>
            <p:nvPr/>
          </p:nvCxnSpPr>
          <p:spPr>
            <a:xfrm rot="10800000" flipV="1">
              <a:off x="1026129" y="4773951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1626380" y="4651471"/>
              <a:ext cx="1030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SYN|ACK</a:t>
              </a:r>
              <a:endParaRPr lang="zh-CN" altLang="en-US" dirty="0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9522" y="6242594"/>
            <a:ext cx="417050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Server</a:t>
            </a:r>
            <a:r>
              <a:rPr lang="zh-CN" altLang="en-US" dirty="0"/>
              <a:t>认为</a:t>
            </a:r>
            <a:r>
              <a:rPr lang="en-US" altLang="zh-CN" dirty="0"/>
              <a:t>SYN|ACK</a:t>
            </a:r>
            <a:r>
              <a:rPr lang="zh-CN" altLang="en-US" dirty="0"/>
              <a:t>数据包已被网络丢弃</a:t>
            </a:r>
            <a:endParaRPr lang="zh-CN" altLang="en-US" dirty="0"/>
          </a:p>
        </p:txBody>
      </p:sp>
      <p:grpSp>
        <p:nvGrpSpPr>
          <p:cNvPr id="46" name="组合 45"/>
          <p:cNvGrpSpPr/>
          <p:nvPr/>
        </p:nvGrpSpPr>
        <p:grpSpPr>
          <a:xfrm>
            <a:off x="5676444" y="5744403"/>
            <a:ext cx="2193438" cy="594640"/>
            <a:chOff x="5676444" y="5515803"/>
            <a:chExt cx="2193438" cy="594640"/>
          </a:xfrm>
        </p:grpSpPr>
        <p:cxnSp>
          <p:nvCxnSpPr>
            <p:cNvPr id="44" name="直接箭头连接符 43"/>
            <p:cNvCxnSpPr/>
            <p:nvPr/>
          </p:nvCxnSpPr>
          <p:spPr>
            <a:xfrm>
              <a:off x="5676444" y="5515803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6511717" y="5549464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Data</a:t>
              </a:r>
              <a:endParaRPr lang="zh-CN" altLang="en-US" dirty="0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4576545" y="5868319"/>
            <a:ext cx="406607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由于</a:t>
            </a:r>
            <a:r>
              <a:rPr lang="en-US" altLang="zh-CN" dirty="0"/>
              <a:t>Data</a:t>
            </a:r>
            <a:r>
              <a:rPr lang="zh-CN" altLang="en-US" dirty="0"/>
              <a:t>数据包中的</a:t>
            </a:r>
            <a:r>
              <a:rPr lang="en-US" altLang="zh-CN" dirty="0"/>
              <a:t>ACK</a:t>
            </a:r>
            <a:r>
              <a:rPr lang="zh-CN" altLang="en-US" dirty="0"/>
              <a:t>确认了</a:t>
            </a:r>
            <a:r>
              <a:rPr lang="en-US" altLang="zh-CN" dirty="0"/>
              <a:t>Server</a:t>
            </a:r>
            <a:r>
              <a:rPr lang="zh-CN" altLang="en-US" dirty="0"/>
              <a:t>的</a:t>
            </a:r>
            <a:r>
              <a:rPr lang="en-US" altLang="zh-CN" dirty="0"/>
              <a:t>SYN|ACK</a:t>
            </a:r>
            <a:r>
              <a:rPr lang="zh-CN" altLang="en-US" dirty="0"/>
              <a:t>，即使前面的</a:t>
            </a:r>
            <a:r>
              <a:rPr lang="en-US" altLang="zh-CN" dirty="0"/>
              <a:t>ACK</a:t>
            </a:r>
            <a:r>
              <a:rPr lang="zh-CN" altLang="en-US" dirty="0"/>
              <a:t>丢失，不需要重传也能建立起连接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超时重传机制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每个连接维护一个超时重传定时器</a:t>
            </a:r>
            <a:endParaRPr lang="en-US" altLang="zh-CN" dirty="0"/>
          </a:p>
          <a:p>
            <a:r>
              <a:rPr lang="zh-CN" altLang="en-US" dirty="0"/>
              <a:t>定时器管理</a:t>
            </a:r>
            <a:endParaRPr lang="en-US" altLang="zh-CN" dirty="0"/>
          </a:p>
          <a:p>
            <a:pPr lvl="1"/>
            <a:r>
              <a:rPr lang="zh-CN" altLang="en-US" dirty="0"/>
              <a:t>当发送一个带数据</a:t>
            </a:r>
            <a:r>
              <a:rPr lang="en-US" altLang="zh-CN" dirty="0"/>
              <a:t>/SYN/FIN</a:t>
            </a:r>
            <a:r>
              <a:rPr lang="zh-CN" altLang="en-US" dirty="0"/>
              <a:t>的包，如果定时器是关闭的，则开启并设置时间为</a:t>
            </a:r>
            <a:r>
              <a:rPr lang="en-US" altLang="zh-CN" dirty="0"/>
              <a:t>200ms</a:t>
            </a:r>
            <a:endParaRPr lang="en-US" altLang="zh-CN" dirty="0"/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ACK</a:t>
            </a:r>
            <a:r>
              <a:rPr lang="zh-CN" altLang="en-US" dirty="0"/>
              <a:t>确认了部分数据，重启定时器，设置时间为</a:t>
            </a:r>
            <a:r>
              <a:rPr lang="en-US" altLang="zh-CN" dirty="0"/>
              <a:t>200ms</a:t>
            </a:r>
            <a:endParaRPr lang="en-US" altLang="zh-CN" dirty="0"/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ACK</a:t>
            </a:r>
            <a:r>
              <a:rPr lang="zh-CN" altLang="en-US" dirty="0"/>
              <a:t>确认了所有数据</a:t>
            </a:r>
            <a:r>
              <a:rPr lang="en-US" altLang="zh-CN" dirty="0"/>
              <a:t>/SYN/FIN</a:t>
            </a:r>
            <a:r>
              <a:rPr lang="zh-CN" altLang="en-US" dirty="0"/>
              <a:t>，关闭定时器</a:t>
            </a:r>
            <a:endParaRPr lang="en-US" altLang="zh-CN" dirty="0"/>
          </a:p>
          <a:p>
            <a:r>
              <a:rPr lang="zh-CN" altLang="en-US" dirty="0"/>
              <a:t>触发定时器后</a:t>
            </a:r>
            <a:endParaRPr lang="en-US" altLang="zh-CN" dirty="0"/>
          </a:p>
          <a:p>
            <a:pPr lvl="1"/>
            <a:r>
              <a:rPr lang="zh-CN" altLang="en-US" dirty="0"/>
              <a:t>重传第一个没有被对方连续确认的数据</a:t>
            </a:r>
            <a:r>
              <a:rPr lang="en-US" altLang="zh-CN" dirty="0"/>
              <a:t>/SYN/FIN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定时器时间翻倍</a:t>
            </a:r>
            <a:r>
              <a:rPr lang="zh-CN" altLang="en-US" dirty="0"/>
              <a:t>，记录该数据包的重传次数</a:t>
            </a:r>
            <a:endParaRPr lang="en-US" altLang="zh-CN" dirty="0"/>
          </a:p>
          <a:p>
            <a:pPr lvl="1"/>
            <a:r>
              <a:rPr lang="zh-CN" altLang="en-US" dirty="0"/>
              <a:t>当一个数据包重传</a:t>
            </a:r>
            <a:r>
              <a:rPr lang="en-US" altLang="zh-CN" dirty="0"/>
              <a:t>3</a:t>
            </a:r>
            <a:r>
              <a:rPr lang="zh-CN" altLang="en-US" dirty="0"/>
              <a:t>次，对方都没有确认，关闭该连接</a:t>
            </a:r>
            <a:r>
              <a:rPr lang="en-US" altLang="zh-CN" dirty="0"/>
              <a:t>(RST)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发生丢包的位置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6" descr="http://ssfnet.org/Exchange/tcp/Graphics/tcpStateDiagram1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148" y="1411877"/>
            <a:ext cx="5179630" cy="498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任意多边形: 形状 5"/>
          <p:cNvSpPr/>
          <p:nvPr/>
        </p:nvSpPr>
        <p:spPr>
          <a:xfrm>
            <a:off x="2228963" y="2000232"/>
            <a:ext cx="1626479" cy="2133600"/>
          </a:xfrm>
          <a:custGeom>
            <a:avLst/>
            <a:gdLst>
              <a:gd name="connsiteX0" fmla="*/ 1489267 w 1626479"/>
              <a:gd name="connsiteY0" fmla="*/ 0 h 2133600"/>
              <a:gd name="connsiteX1" fmla="*/ 1494433 w 1626479"/>
              <a:gd name="connsiteY1" fmla="*/ 780082 h 2133600"/>
              <a:gd name="connsiteX2" fmla="*/ 104752 w 1626479"/>
              <a:gd name="connsiteY2" fmla="*/ 1420678 h 2133600"/>
              <a:gd name="connsiteX3" fmla="*/ 239071 w 1626479"/>
              <a:gd name="connsiteY3" fmla="*/ 1627322 h 2133600"/>
              <a:gd name="connsiteX4" fmla="*/ 1354949 w 1626479"/>
              <a:gd name="connsiteY4" fmla="*/ 1694482 h 2133600"/>
              <a:gd name="connsiteX5" fmla="*/ 1540928 w 1626479"/>
              <a:gd name="connsiteY5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6479" h="2133600">
                <a:moveTo>
                  <a:pt x="1489267" y="0"/>
                </a:moveTo>
                <a:cubicBezTo>
                  <a:pt x="1607226" y="271651"/>
                  <a:pt x="1725185" y="543302"/>
                  <a:pt x="1494433" y="780082"/>
                </a:cubicBezTo>
                <a:cubicBezTo>
                  <a:pt x="1263681" y="1016862"/>
                  <a:pt x="313979" y="1279471"/>
                  <a:pt x="104752" y="1420678"/>
                </a:cubicBezTo>
                <a:cubicBezTo>
                  <a:pt x="-104475" y="1561885"/>
                  <a:pt x="30705" y="1581688"/>
                  <a:pt x="239071" y="1627322"/>
                </a:cubicBezTo>
                <a:cubicBezTo>
                  <a:pt x="447437" y="1672956"/>
                  <a:pt x="1137973" y="1610102"/>
                  <a:pt x="1354949" y="1694482"/>
                </a:cubicBezTo>
                <a:cubicBezTo>
                  <a:pt x="1571925" y="1778862"/>
                  <a:pt x="1556426" y="1956231"/>
                  <a:pt x="1540928" y="2133600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>
            <a:off x="4260116" y="1791431"/>
            <a:ext cx="1686785" cy="2342401"/>
          </a:xfrm>
          <a:custGeom>
            <a:avLst/>
            <a:gdLst>
              <a:gd name="connsiteX0" fmla="*/ 259348 w 1669683"/>
              <a:gd name="connsiteY0" fmla="*/ 3905 h 2342402"/>
              <a:gd name="connsiteX1" fmla="*/ 1251240 w 1669683"/>
              <a:gd name="connsiteY1" fmla="*/ 262210 h 2342402"/>
              <a:gd name="connsiteX2" fmla="*/ 1654196 w 1669683"/>
              <a:gd name="connsiteY2" fmla="*/ 1677722 h 2342402"/>
              <a:gd name="connsiteX3" fmla="*/ 765626 w 1669683"/>
              <a:gd name="connsiteY3" fmla="*/ 1925695 h 2342402"/>
              <a:gd name="connsiteX4" fmla="*/ 223186 w 1669683"/>
              <a:gd name="connsiteY4" fmla="*/ 1925695 h 2342402"/>
              <a:gd name="connsiteX5" fmla="*/ 11376 w 1669683"/>
              <a:gd name="connsiteY5" fmla="*/ 2282156 h 2342402"/>
              <a:gd name="connsiteX6" fmla="*/ 47538 w 1669683"/>
              <a:gd name="connsiteY6" fmla="*/ 2338983 h 2342402"/>
              <a:gd name="connsiteX0-1" fmla="*/ 262328 w 1672663"/>
              <a:gd name="connsiteY0-2" fmla="*/ 3905 h 2334297"/>
              <a:gd name="connsiteX1-3" fmla="*/ 1254220 w 1672663"/>
              <a:gd name="connsiteY1-4" fmla="*/ 262210 h 2334297"/>
              <a:gd name="connsiteX2-5" fmla="*/ 1657176 w 1672663"/>
              <a:gd name="connsiteY2-6" fmla="*/ 1677722 h 2334297"/>
              <a:gd name="connsiteX3-7" fmla="*/ 768606 w 1672663"/>
              <a:gd name="connsiteY3-8" fmla="*/ 1925695 h 2334297"/>
              <a:gd name="connsiteX4-9" fmla="*/ 226166 w 1672663"/>
              <a:gd name="connsiteY4-10" fmla="*/ 1925695 h 2334297"/>
              <a:gd name="connsiteX5-11" fmla="*/ 14356 w 1672663"/>
              <a:gd name="connsiteY5-12" fmla="*/ 2282156 h 2334297"/>
              <a:gd name="connsiteX6-13" fmla="*/ 40186 w 1672663"/>
              <a:gd name="connsiteY6-14" fmla="*/ 2328650 h 2334297"/>
              <a:gd name="connsiteX0-15" fmla="*/ 276450 w 1686785"/>
              <a:gd name="connsiteY0-16" fmla="*/ 3905 h 2342401"/>
              <a:gd name="connsiteX1-17" fmla="*/ 1268342 w 1686785"/>
              <a:gd name="connsiteY1-18" fmla="*/ 262210 h 2342401"/>
              <a:gd name="connsiteX2-19" fmla="*/ 1671298 w 1686785"/>
              <a:gd name="connsiteY2-20" fmla="*/ 1677722 h 2342401"/>
              <a:gd name="connsiteX3-21" fmla="*/ 782728 w 1686785"/>
              <a:gd name="connsiteY3-22" fmla="*/ 1925695 h 2342401"/>
              <a:gd name="connsiteX4-23" fmla="*/ 240288 w 1686785"/>
              <a:gd name="connsiteY4-24" fmla="*/ 1925695 h 2342401"/>
              <a:gd name="connsiteX5-25" fmla="*/ 28478 w 1686785"/>
              <a:gd name="connsiteY5-26" fmla="*/ 2282156 h 2342401"/>
              <a:gd name="connsiteX6-27" fmla="*/ 23312 w 1686785"/>
              <a:gd name="connsiteY6-28" fmla="*/ 2338982 h 23424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686785" h="2342401">
                <a:moveTo>
                  <a:pt x="276450" y="3905"/>
                </a:moveTo>
                <a:cubicBezTo>
                  <a:pt x="656158" y="-6427"/>
                  <a:pt x="1035867" y="-16759"/>
                  <a:pt x="1268342" y="262210"/>
                </a:cubicBezTo>
                <a:cubicBezTo>
                  <a:pt x="1500817" y="541179"/>
                  <a:pt x="1752234" y="1400474"/>
                  <a:pt x="1671298" y="1677722"/>
                </a:cubicBezTo>
                <a:cubicBezTo>
                  <a:pt x="1590362" y="1954970"/>
                  <a:pt x="1021230" y="1884366"/>
                  <a:pt x="782728" y="1925695"/>
                </a:cubicBezTo>
                <a:cubicBezTo>
                  <a:pt x="544226" y="1967024"/>
                  <a:pt x="365996" y="1866285"/>
                  <a:pt x="240288" y="1925695"/>
                </a:cubicBezTo>
                <a:cubicBezTo>
                  <a:pt x="114580" y="1985105"/>
                  <a:pt x="64641" y="2213275"/>
                  <a:pt x="28478" y="2282156"/>
                </a:cubicBezTo>
                <a:cubicBezTo>
                  <a:pt x="-7685" y="2351037"/>
                  <a:pt x="-9407" y="2345009"/>
                  <a:pt x="23312" y="2338982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2040363" y="4278292"/>
            <a:ext cx="3310674" cy="1714912"/>
          </a:xfrm>
          <a:custGeom>
            <a:avLst/>
            <a:gdLst>
              <a:gd name="connsiteX0" fmla="*/ 1641109 w 1641109"/>
              <a:gd name="connsiteY0" fmla="*/ 0 h 1714912"/>
              <a:gd name="connsiteX1" fmla="*/ 308255 w 1641109"/>
              <a:gd name="connsiteY1" fmla="*/ 278970 h 1714912"/>
              <a:gd name="connsiteX2" fmla="*/ 65448 w 1641109"/>
              <a:gd name="connsiteY2" fmla="*/ 1007390 h 1714912"/>
              <a:gd name="connsiteX3" fmla="*/ 132608 w 1641109"/>
              <a:gd name="connsiteY3" fmla="*/ 1647987 h 1714912"/>
              <a:gd name="connsiteX4" fmla="*/ 1449964 w 1641109"/>
              <a:gd name="connsiteY4" fmla="*/ 1663485 h 1714912"/>
              <a:gd name="connsiteX0-1" fmla="*/ 1766009 w 3310674"/>
              <a:gd name="connsiteY0-2" fmla="*/ 0 h 1714912"/>
              <a:gd name="connsiteX1-3" fmla="*/ 433155 w 3310674"/>
              <a:gd name="connsiteY1-4" fmla="*/ 278970 h 1714912"/>
              <a:gd name="connsiteX2-5" fmla="*/ 190348 w 3310674"/>
              <a:gd name="connsiteY2-6" fmla="*/ 1007390 h 1714912"/>
              <a:gd name="connsiteX3-7" fmla="*/ 257508 w 3310674"/>
              <a:gd name="connsiteY3-8" fmla="*/ 1647987 h 1714912"/>
              <a:gd name="connsiteX4-9" fmla="*/ 3310674 w 3310674"/>
              <a:gd name="connsiteY4-10" fmla="*/ 1663485 h 17149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10674" h="1714912">
                <a:moveTo>
                  <a:pt x="1766009" y="0"/>
                </a:moveTo>
                <a:cubicBezTo>
                  <a:pt x="1230887" y="55536"/>
                  <a:pt x="695765" y="111072"/>
                  <a:pt x="433155" y="278970"/>
                </a:cubicBezTo>
                <a:cubicBezTo>
                  <a:pt x="170545" y="446868"/>
                  <a:pt x="219622" y="779221"/>
                  <a:pt x="190348" y="1007390"/>
                </a:cubicBezTo>
                <a:cubicBezTo>
                  <a:pt x="161073" y="1235560"/>
                  <a:pt x="-262546" y="1538638"/>
                  <a:pt x="257508" y="1647987"/>
                </a:cubicBezTo>
                <a:cubicBezTo>
                  <a:pt x="777562" y="1757336"/>
                  <a:pt x="2767372" y="1710410"/>
                  <a:pt x="3310674" y="1663485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>
            <a:off x="4364310" y="4231798"/>
            <a:ext cx="1510422" cy="1678983"/>
          </a:xfrm>
          <a:custGeom>
            <a:avLst/>
            <a:gdLst>
              <a:gd name="connsiteX0" fmla="*/ 0 w 1510422"/>
              <a:gd name="connsiteY0" fmla="*/ 0 h 1678983"/>
              <a:gd name="connsiteX1" fmla="*/ 371960 w 1510422"/>
              <a:gd name="connsiteY1" fmla="*/ 340962 h 1678983"/>
              <a:gd name="connsiteX2" fmla="*/ 1172706 w 1510422"/>
              <a:gd name="connsiteY2" fmla="*/ 371959 h 1678983"/>
              <a:gd name="connsiteX3" fmla="*/ 1477506 w 1510422"/>
              <a:gd name="connsiteY3" fmla="*/ 893735 h 1678983"/>
              <a:gd name="connsiteX4" fmla="*/ 1487838 w 1510422"/>
              <a:gd name="connsiteY4" fmla="*/ 1678983 h 167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422" h="1678983">
                <a:moveTo>
                  <a:pt x="0" y="0"/>
                </a:moveTo>
                <a:cubicBezTo>
                  <a:pt x="88254" y="139484"/>
                  <a:pt x="176509" y="278969"/>
                  <a:pt x="371960" y="340962"/>
                </a:cubicBezTo>
                <a:cubicBezTo>
                  <a:pt x="567411" y="402955"/>
                  <a:pt x="988448" y="279830"/>
                  <a:pt x="1172706" y="371959"/>
                </a:cubicBezTo>
                <a:cubicBezTo>
                  <a:pt x="1356964" y="464088"/>
                  <a:pt x="1424984" y="675898"/>
                  <a:pt x="1477506" y="893735"/>
                </a:cubicBezTo>
                <a:cubicBezTo>
                  <a:pt x="1530028" y="1111572"/>
                  <a:pt x="1508933" y="1395277"/>
                  <a:pt x="1487838" y="1678983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510143" y="3115864"/>
            <a:ext cx="1437640" cy="70612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338959" y="1355948"/>
            <a:ext cx="1437640" cy="70612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3338959" y="3827266"/>
            <a:ext cx="1437640" cy="70612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5197469" y="4513386"/>
            <a:ext cx="1437640" cy="70612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53" y="1132720"/>
            <a:ext cx="5400897" cy="31372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有丢包时的连接建立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95" y="4270006"/>
            <a:ext cx="4783455" cy="22831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主动建立连接</a:t>
            </a:r>
            <a:endParaRPr lang="en-US" altLang="zh-CN" sz="2000" dirty="0"/>
          </a:p>
          <a:p>
            <a:r>
              <a:rPr lang="en-US" altLang="zh-CN" sz="2000" dirty="0"/>
              <a:t>Case #1: </a:t>
            </a:r>
            <a:r>
              <a:rPr lang="zh-CN" altLang="en-US" sz="2000" dirty="0"/>
              <a:t>发送</a:t>
            </a:r>
            <a:r>
              <a:rPr lang="en-US" altLang="zh-CN" sz="2000" dirty="0"/>
              <a:t>SYN</a:t>
            </a:r>
            <a:r>
              <a:rPr lang="zh-CN" altLang="en-US" sz="2000" dirty="0"/>
              <a:t>，该数据包被丢弃</a:t>
            </a:r>
            <a:endParaRPr lang="en-US" altLang="zh-CN" sz="2000" dirty="0"/>
          </a:p>
          <a:p>
            <a:pPr lvl="1"/>
            <a:r>
              <a:rPr lang="en-US" altLang="zh-CN" sz="1600" dirty="0"/>
              <a:t>Active: SYN_SENT, Passive: LISTEN</a:t>
            </a:r>
            <a:endParaRPr lang="en-US" altLang="zh-CN" sz="1600" dirty="0"/>
          </a:p>
          <a:p>
            <a:r>
              <a:rPr lang="en-US" altLang="zh-CN" sz="2000" dirty="0"/>
              <a:t>Case #2: </a:t>
            </a:r>
            <a:r>
              <a:rPr lang="zh-CN" altLang="en-US" sz="2000" dirty="0"/>
              <a:t>对方发送的</a:t>
            </a:r>
            <a:r>
              <a:rPr lang="en-US" altLang="zh-CN" sz="2000" dirty="0"/>
              <a:t>SYN|ACK</a:t>
            </a:r>
            <a:r>
              <a:rPr lang="zh-CN" altLang="en-US" sz="2000" dirty="0"/>
              <a:t>被丢弃</a:t>
            </a:r>
            <a:endParaRPr lang="en-US" altLang="zh-CN" sz="2000" dirty="0"/>
          </a:p>
          <a:p>
            <a:pPr lvl="1"/>
            <a:r>
              <a:rPr lang="en-US" altLang="zh-CN" sz="1600" dirty="0"/>
              <a:t>Active: SYN_SENT, Passive: SYN_RCVD</a:t>
            </a:r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4723336" y="4270006"/>
            <a:ext cx="4783455" cy="2101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kern="0" dirty="0"/>
              <a:t>被动建立连接</a:t>
            </a:r>
            <a:endParaRPr lang="en-US" altLang="zh-CN" sz="2000" kern="0" dirty="0"/>
          </a:p>
          <a:p>
            <a:r>
              <a:rPr lang="en-US" altLang="zh-CN" sz="2000" kern="0" dirty="0"/>
              <a:t>Case #3: </a:t>
            </a:r>
            <a:r>
              <a:rPr lang="zh-CN" altLang="en-US" sz="2000" kern="0" dirty="0"/>
              <a:t>发送的</a:t>
            </a:r>
            <a:r>
              <a:rPr lang="en-US" altLang="zh-CN" sz="2000" kern="0" dirty="0"/>
              <a:t>SYN|ACK</a:t>
            </a:r>
            <a:r>
              <a:rPr lang="zh-CN" altLang="en-US" sz="2000" kern="0" dirty="0"/>
              <a:t>被丢弃</a:t>
            </a:r>
            <a:endParaRPr lang="en-US" altLang="zh-CN" sz="2000" kern="0" dirty="0"/>
          </a:p>
          <a:p>
            <a:pPr lvl="1"/>
            <a:r>
              <a:rPr lang="zh-CN" altLang="en-US" sz="1600" kern="0" dirty="0"/>
              <a:t>同</a:t>
            </a:r>
            <a:r>
              <a:rPr lang="en-US" altLang="zh-CN" sz="1600" kern="0" dirty="0"/>
              <a:t>Case #2</a:t>
            </a:r>
            <a:endParaRPr lang="en-US" altLang="zh-CN" sz="1600" kern="0" dirty="0"/>
          </a:p>
          <a:p>
            <a:r>
              <a:rPr lang="en-US" altLang="zh-CN" sz="2000" kern="0" dirty="0"/>
              <a:t>Case #4: </a:t>
            </a:r>
            <a:r>
              <a:rPr lang="zh-CN" altLang="en-US" sz="2000" kern="0" dirty="0"/>
              <a:t>对方发送的</a:t>
            </a:r>
            <a:r>
              <a:rPr lang="en-US" altLang="zh-CN" sz="2000" kern="0" dirty="0"/>
              <a:t>ACK</a:t>
            </a:r>
            <a:r>
              <a:rPr lang="zh-CN" altLang="en-US" sz="2000" kern="0" dirty="0"/>
              <a:t>被丢弃</a:t>
            </a:r>
            <a:endParaRPr lang="en-US" altLang="zh-CN" sz="2000" kern="0" dirty="0"/>
          </a:p>
          <a:p>
            <a:pPr lvl="1"/>
            <a:r>
              <a:rPr lang="en-US" altLang="zh-CN" sz="1600" kern="0" dirty="0"/>
              <a:t>Active: ESTABLISHED, Passive: SYN_RCVD</a:t>
            </a:r>
            <a:endParaRPr lang="en-US" altLang="zh-CN" sz="1600" kern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有丢包时的连接断开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5" y="1268760"/>
            <a:ext cx="5863840" cy="2662442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680585" y="4156680"/>
            <a:ext cx="4709160" cy="21793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被动关闭连接</a:t>
            </a:r>
            <a:endParaRPr lang="en-US" altLang="zh-CN" sz="2000" dirty="0"/>
          </a:p>
          <a:p>
            <a:r>
              <a:rPr lang="en-US" altLang="zh-CN" sz="1800" dirty="0"/>
              <a:t>Case #3: </a:t>
            </a:r>
            <a:r>
              <a:rPr lang="zh-CN" altLang="en-US" sz="1800" dirty="0"/>
              <a:t>发送的</a:t>
            </a:r>
            <a:r>
              <a:rPr lang="en-US" altLang="zh-CN" sz="1800" dirty="0"/>
              <a:t>FIN_2</a:t>
            </a:r>
            <a:r>
              <a:rPr lang="zh-CN" altLang="en-US" sz="1800" dirty="0"/>
              <a:t>被丢弃</a:t>
            </a:r>
            <a:endParaRPr lang="en-US" altLang="zh-CN" sz="1800" dirty="0"/>
          </a:p>
          <a:p>
            <a:pPr lvl="1"/>
            <a:r>
              <a:rPr lang="en-US" altLang="zh-CN" sz="1600" dirty="0"/>
              <a:t>Active: FIN_WAIT_2, Passive: LAST_ACK</a:t>
            </a:r>
            <a:endParaRPr lang="en-US" altLang="zh-CN" sz="1600" dirty="0"/>
          </a:p>
          <a:p>
            <a:r>
              <a:rPr lang="en-US" altLang="zh-CN" sz="1800" dirty="0"/>
              <a:t>Case #4: </a:t>
            </a:r>
            <a:r>
              <a:rPr lang="zh-CN" altLang="en-US" sz="1800" dirty="0"/>
              <a:t>对方发送的</a:t>
            </a:r>
            <a:r>
              <a:rPr lang="en-US" altLang="zh-CN" sz="1800" dirty="0"/>
              <a:t>ACK_2</a:t>
            </a:r>
            <a:r>
              <a:rPr lang="zh-CN" altLang="en-US" sz="1800" dirty="0"/>
              <a:t>被丢弃</a:t>
            </a:r>
            <a:endParaRPr lang="en-US" altLang="zh-CN" sz="1800" dirty="0"/>
          </a:p>
          <a:p>
            <a:pPr lvl="1"/>
            <a:r>
              <a:rPr lang="en-US" altLang="zh-CN" sz="1600" dirty="0"/>
              <a:t>Active: TIME_WAIT, Passive: LAST_ACK</a:t>
            </a:r>
            <a:endParaRPr lang="zh-CN" altLang="en-US" sz="1600" dirty="0"/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0" y="4156680"/>
            <a:ext cx="4572000" cy="2179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kern="0" dirty="0"/>
              <a:t>主动关闭连接</a:t>
            </a:r>
            <a:endParaRPr lang="en-US" altLang="zh-CN" sz="2000" kern="0" dirty="0"/>
          </a:p>
          <a:p>
            <a:r>
              <a:rPr lang="en-US" altLang="zh-CN" sz="1800" kern="0" dirty="0"/>
              <a:t>Case #1: </a:t>
            </a:r>
            <a:r>
              <a:rPr lang="zh-CN" altLang="en-US" sz="1800" kern="0" dirty="0"/>
              <a:t>发送的</a:t>
            </a:r>
            <a:r>
              <a:rPr lang="en-US" altLang="zh-CN" sz="1800" kern="0" dirty="0"/>
              <a:t>FIN_1</a:t>
            </a:r>
            <a:r>
              <a:rPr lang="zh-CN" altLang="en-US" sz="1800" kern="0" dirty="0"/>
              <a:t>被丢弃</a:t>
            </a:r>
            <a:endParaRPr lang="en-US" altLang="zh-CN" sz="1800" kern="0" dirty="0"/>
          </a:p>
          <a:p>
            <a:pPr lvl="1"/>
            <a:r>
              <a:rPr lang="en-US" altLang="zh-CN" sz="1600" kern="0" dirty="0"/>
              <a:t>Active: FIN_WAIT_1, Passive: ESTABLISHED</a:t>
            </a:r>
            <a:endParaRPr lang="en-US" altLang="zh-CN" sz="1600" kern="0" dirty="0"/>
          </a:p>
          <a:p>
            <a:r>
              <a:rPr lang="en-US" altLang="zh-CN" sz="1800" kern="0" dirty="0"/>
              <a:t>Case #2: </a:t>
            </a:r>
            <a:r>
              <a:rPr lang="zh-CN" altLang="en-US" sz="1800" kern="0" dirty="0"/>
              <a:t>对方发送的</a:t>
            </a:r>
            <a:r>
              <a:rPr lang="en-US" altLang="zh-CN" sz="1800" kern="0" dirty="0"/>
              <a:t>ACK_1</a:t>
            </a:r>
            <a:r>
              <a:rPr lang="zh-CN" altLang="en-US" sz="1800" kern="0" dirty="0"/>
              <a:t>被丢弃</a:t>
            </a:r>
            <a:endParaRPr lang="en-US" altLang="zh-CN" sz="1800" kern="0" dirty="0"/>
          </a:p>
          <a:p>
            <a:pPr lvl="1"/>
            <a:r>
              <a:rPr lang="en-US" altLang="zh-CN" sz="1600" kern="0" dirty="0"/>
              <a:t>Active: FIN_WAIT_1, Passive: CLOSE_WAIT</a:t>
            </a:r>
            <a:endParaRPr lang="en-US" altLang="zh-CN" sz="1600" kern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如何处理网络丢包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000" dirty="0"/>
              <a:t>由发送数据</a:t>
            </a:r>
            <a:r>
              <a:rPr lang="en-US" altLang="zh-CN" sz="2000" dirty="0"/>
              <a:t>(</a:t>
            </a:r>
            <a:r>
              <a:rPr lang="zh-CN" altLang="en-US" sz="2000" dirty="0"/>
              <a:t>包括</a:t>
            </a:r>
            <a:r>
              <a:rPr lang="en-US" altLang="zh-CN" sz="2000" dirty="0"/>
              <a:t>SYN</a:t>
            </a:r>
            <a:r>
              <a:rPr lang="zh-CN" altLang="en-US" sz="2000" dirty="0"/>
              <a:t>和</a:t>
            </a:r>
            <a:r>
              <a:rPr lang="en-US" altLang="zh-CN" sz="2000" dirty="0"/>
              <a:t>FIN)</a:t>
            </a:r>
            <a:r>
              <a:rPr lang="zh-CN" altLang="en-US" sz="2000" dirty="0"/>
              <a:t>的一方负责重传</a:t>
            </a:r>
            <a:endParaRPr lang="en-US" altLang="zh-CN" sz="20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连接建立和断开时的丢包只能超时重传</a:t>
            </a:r>
            <a:endParaRPr lang="en-US" altLang="zh-CN" sz="18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数据传输过程中的丢包，满足快速重传条件的，可以快速重传</a:t>
            </a:r>
            <a:endParaRPr lang="en-US" altLang="zh-CN" sz="1800" dirty="0"/>
          </a:p>
          <a:p>
            <a:pPr>
              <a:lnSpc>
                <a:spcPct val="140000"/>
              </a:lnSpc>
            </a:pPr>
            <a:r>
              <a:rPr lang="zh-CN" altLang="en-US" sz="2000" dirty="0"/>
              <a:t>如果是数据</a:t>
            </a:r>
            <a:r>
              <a:rPr lang="en-US" altLang="zh-CN" sz="2000" dirty="0"/>
              <a:t>/SYN/FIN</a:t>
            </a:r>
            <a:r>
              <a:rPr lang="zh-CN" altLang="en-US" sz="2000" dirty="0"/>
              <a:t>包被丢弃</a:t>
            </a:r>
            <a:endParaRPr lang="en-US" altLang="zh-CN" sz="20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发送方重传该数据包，不需要切换状态</a:t>
            </a:r>
            <a:endParaRPr lang="en-US" altLang="zh-CN" sz="1800" dirty="0"/>
          </a:p>
          <a:p>
            <a:pPr lvl="2">
              <a:lnSpc>
                <a:spcPct val="140000"/>
              </a:lnSpc>
            </a:pPr>
            <a:r>
              <a:rPr lang="zh-CN" altLang="en-US" sz="1600" dirty="0"/>
              <a:t>其在第一次发送时已经改变了状态</a:t>
            </a:r>
            <a:endParaRPr lang="en-US" altLang="zh-CN" sz="16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接收方按正常流程处理</a:t>
            </a:r>
            <a:endParaRPr lang="en-US" altLang="zh-CN" sz="1800" dirty="0"/>
          </a:p>
          <a:p>
            <a:pPr lvl="2">
              <a:lnSpc>
                <a:spcPct val="140000"/>
              </a:lnSpc>
            </a:pPr>
            <a:r>
              <a:rPr lang="zh-CN" altLang="en-US" sz="1600" dirty="0"/>
              <a:t>其不能区分是否为重传数据包</a:t>
            </a:r>
            <a:endParaRPr lang="en-US" altLang="zh-CN" sz="1600" dirty="0"/>
          </a:p>
          <a:p>
            <a:pPr>
              <a:lnSpc>
                <a:spcPct val="140000"/>
              </a:lnSpc>
            </a:pPr>
            <a:r>
              <a:rPr lang="zh-CN" altLang="en-US" sz="2000" dirty="0"/>
              <a:t>如果是</a:t>
            </a:r>
            <a:r>
              <a:rPr lang="en-US" altLang="zh-CN" sz="2000" dirty="0"/>
              <a:t>ACK</a:t>
            </a:r>
            <a:r>
              <a:rPr lang="zh-CN" altLang="en-US" sz="2000" dirty="0"/>
              <a:t>包被丢弃</a:t>
            </a:r>
            <a:endParaRPr lang="en-US" altLang="zh-CN" sz="20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发送方重传该数据包，不需要切换状态</a:t>
            </a:r>
            <a:endParaRPr lang="en-US" altLang="zh-CN" sz="18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接收方相当于多次接收了该数据包，不切换状态，但要检查该数据包是否合法并回复</a:t>
            </a:r>
            <a:r>
              <a:rPr lang="en-US" altLang="zh-CN" sz="1800" dirty="0"/>
              <a:t>ACK</a:t>
            </a:r>
            <a:r>
              <a:rPr lang="zh-CN" altLang="en-US" sz="1800" dirty="0"/>
              <a:t>，包括：是否能够触发切换到该状态，</a:t>
            </a:r>
            <a:r>
              <a:rPr lang="en-US" altLang="zh-CN" sz="1800" dirty="0"/>
              <a:t>seq/ack</a:t>
            </a:r>
            <a:r>
              <a:rPr lang="zh-CN" altLang="en-US" sz="1800" dirty="0"/>
              <a:t>是否正确</a:t>
            </a:r>
            <a:endParaRPr lang="en-US" altLang="zh-CN" sz="1800" dirty="0"/>
          </a:p>
          <a:p>
            <a:pPr>
              <a:lnSpc>
                <a:spcPct val="140000"/>
              </a:lnSpc>
            </a:pPr>
            <a:r>
              <a:rPr lang="zh-CN" altLang="en-US" sz="2000" dirty="0"/>
              <a:t>如果既包含数据</a:t>
            </a:r>
            <a:r>
              <a:rPr lang="en-US" altLang="zh-CN" sz="2000" dirty="0"/>
              <a:t>/SYN/FIN</a:t>
            </a:r>
            <a:r>
              <a:rPr lang="zh-CN" altLang="en-US" sz="2000" dirty="0"/>
              <a:t>，又包含更新的</a:t>
            </a:r>
            <a:r>
              <a:rPr lang="en-US" altLang="zh-CN" sz="2000" dirty="0"/>
              <a:t>ACK</a:t>
            </a:r>
            <a:r>
              <a:rPr lang="zh-CN" altLang="en-US" sz="2000" dirty="0"/>
              <a:t>，。。。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NTk1MTBmMWI2ZWVhOGQ1MGVmOGJiNWU4YjM2NzRjODAifQ==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5073</Words>
  <Application>WPS 演示</Application>
  <PresentationFormat>全屏显示(4:3)</PresentationFormat>
  <Paragraphs>392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Arial</vt:lpstr>
      <vt:lpstr>宋体</vt:lpstr>
      <vt:lpstr>Wingdings</vt:lpstr>
      <vt:lpstr>Arial Black</vt:lpstr>
      <vt:lpstr>Times New Roman</vt:lpstr>
      <vt:lpstr>黑体</vt:lpstr>
      <vt:lpstr>Calibri</vt:lpstr>
      <vt:lpstr>微软雅黑</vt:lpstr>
      <vt:lpstr>Arial Unicode MS</vt:lpstr>
      <vt:lpstr>DejaVu Sans Mono</vt:lpstr>
      <vt:lpstr>Segoe Print</vt:lpstr>
      <vt:lpstr>Cambria Math</vt:lpstr>
      <vt:lpstr>Courier New</vt:lpstr>
      <vt:lpstr>Pixel</vt:lpstr>
      <vt:lpstr>自定义设计方案</vt:lpstr>
      <vt:lpstr>网络传输机制实验二</vt:lpstr>
      <vt:lpstr>主要内容</vt:lpstr>
      <vt:lpstr>网络传输机制实验</vt:lpstr>
      <vt:lpstr>网络丢包(Packet Drop vs Packet Loss)</vt:lpstr>
      <vt:lpstr>超时重传机制</vt:lpstr>
      <vt:lpstr>发生丢包的位置</vt:lpstr>
      <vt:lpstr>有丢包时的连接建立</vt:lpstr>
      <vt:lpstr>有丢包时的连接断开</vt:lpstr>
      <vt:lpstr>如何处理网络丢包</vt:lpstr>
      <vt:lpstr>发送队列</vt:lpstr>
      <vt:lpstr>接收队列</vt:lpstr>
      <vt:lpstr>超时重传实现</vt:lpstr>
      <vt:lpstr>TCP实验内容一：丢包恢复</vt:lpstr>
      <vt:lpstr>TCP拥塞控制状态迁移图</vt:lpstr>
      <vt:lpstr>拥塞控制下的数据包发送</vt:lpstr>
      <vt:lpstr>TCP拥塞窗口增大</vt:lpstr>
      <vt:lpstr>TCP拥塞窗口减小</vt:lpstr>
      <vt:lpstr>TCP拥塞窗口不变</vt:lpstr>
      <vt:lpstr>数据包重传/丢包恢复</vt:lpstr>
      <vt:lpstr>快重传&amp;快恢复示意图</vt:lpstr>
      <vt:lpstr>拥塞控制机制实现注意事项</vt:lpstr>
      <vt:lpstr>TCP实验内容二：拥塞控制</vt:lpstr>
      <vt:lpstr>实验效果图</vt:lpstr>
      <vt:lpstr>附件文件列表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</cp:lastModifiedBy>
  <cp:revision>2930</cp:revision>
  <dcterms:created xsi:type="dcterms:W3CDTF">2017-02-15T05:09:00Z</dcterms:created>
  <dcterms:modified xsi:type="dcterms:W3CDTF">2022-06-08T02:42:17Z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25B1142EBCC44036A87CAA9B67F78C6F</vt:lpwstr>
  </property>
  <property fmtid="{D5CDD505-2E9C-101B-9397-08002B2CF9AE}" pid="3" name="KSOProductBuildVer">
    <vt:lpwstr>2052-11.1.0.11744</vt:lpwstr>
  </property>
</Properties>
</file>