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3.xml" ContentType="application/vnd.openxmlformats-officedocument.themeOverride+xml"/>
  <Override PartName="/ppt/theme/themeOverride4.xml" ContentType="application/vnd.openxmlformats-officedocument.themeOverride+xml"/>
  <Override PartName="/ppt/notesSlides/notesSlide1.xml" ContentType="application/vnd.openxmlformats-officedocument.presentationml.notesSlide+xml"/>
  <Override PartName="/ppt/theme/themeOverride5.xml" ContentType="application/vnd.openxmlformats-officedocument.themeOverride+xml"/>
  <Override PartName="/ppt/tags/tag3.xml" ContentType="application/vnd.openxmlformats-officedocument.presentationml.tags+xml"/>
  <Override PartName="/ppt/notesSlides/notesSlide2.xml" ContentType="application/vnd.openxmlformats-officedocument.presentationml.notesSl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8"/>
  </p:notesMasterIdLst>
  <p:sldIdLst>
    <p:sldId id="256" r:id="rId2"/>
    <p:sldId id="269" r:id="rId3"/>
    <p:sldId id="258" r:id="rId4"/>
    <p:sldId id="1723" r:id="rId5"/>
    <p:sldId id="1721" r:id="rId6"/>
    <p:sldId id="1724" r:id="rId7"/>
    <p:sldId id="1720" r:id="rId8"/>
    <p:sldId id="1710" r:id="rId9"/>
    <p:sldId id="1725" r:id="rId10"/>
    <p:sldId id="1728" r:id="rId11"/>
    <p:sldId id="1711" r:id="rId12"/>
    <p:sldId id="1729" r:id="rId13"/>
    <p:sldId id="1754" r:id="rId14"/>
    <p:sldId id="1731" r:id="rId15"/>
    <p:sldId id="1714" r:id="rId16"/>
    <p:sldId id="1732" r:id="rId17"/>
    <p:sldId id="1734" r:id="rId18"/>
    <p:sldId id="1733" r:id="rId19"/>
    <p:sldId id="1715" r:id="rId20"/>
    <p:sldId id="1735" r:id="rId21"/>
    <p:sldId id="1738" r:id="rId22"/>
    <p:sldId id="1740" r:id="rId23"/>
    <p:sldId id="1737" r:id="rId24"/>
    <p:sldId id="1717" r:id="rId25"/>
    <p:sldId id="1741" r:id="rId26"/>
    <p:sldId id="1743" r:id="rId27"/>
    <p:sldId id="1716" r:id="rId28"/>
    <p:sldId id="1744" r:id="rId29"/>
    <p:sldId id="1746" r:id="rId30"/>
    <p:sldId id="1745" r:id="rId31"/>
    <p:sldId id="1713" r:id="rId32"/>
    <p:sldId id="1747" r:id="rId33"/>
    <p:sldId id="1748" r:id="rId34"/>
    <p:sldId id="1751" r:id="rId35"/>
    <p:sldId id="1750" r:id="rId36"/>
    <p:sldId id="1755" r:id="rId37"/>
  </p:sldIdLst>
  <p:sldSz cx="12192000" cy="6858000"/>
  <p:notesSz cx="6858000" cy="9144000"/>
  <p:custDataLst>
    <p:tags r:id="rId3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76" y="84"/>
      </p:cViewPr>
      <p:guideLst/>
    </p:cSldViewPr>
  </p:slid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esktop\&#35745;&#31639;&#26426;&#32593;&#32476;&#23454;&#39564;\reference\Computer_Network-main&#34945;\02-mininet\network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"1MB"</c:f>
              <c:strCache>
                <c:ptCount val="1"/>
                <c:pt idx="0">
                  <c:v>1MB</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og"/>
            <c:forward val="1"/>
            <c:dispRSqr val="0"/>
            <c:dispEq val="0"/>
          </c:trendline>
          <c:xVal>
            <c:numRef>
              <c:f>[network1.xlsx]Sheet1!$B$26:$B$30</c:f>
              <c:numCache>
                <c:formatCode>General</c:formatCode>
                <c:ptCount val="5"/>
                <c:pt idx="0">
                  <c:v>1</c:v>
                </c:pt>
                <c:pt idx="1">
                  <c:v>1.6989700043360201</c:v>
                </c:pt>
                <c:pt idx="2">
                  <c:v>2</c:v>
                </c:pt>
                <c:pt idx="3">
                  <c:v>2.6989700043360201</c:v>
                </c:pt>
                <c:pt idx="4">
                  <c:v>3</c:v>
                </c:pt>
              </c:numCache>
            </c:numRef>
          </c:xVal>
          <c:yVal>
            <c:numRef>
              <c:f>[network1.xlsx]Sheet1!$C$26:$C$30</c:f>
              <c:numCache>
                <c:formatCode>General</c:formatCode>
                <c:ptCount val="5"/>
                <c:pt idx="0">
                  <c:v>1</c:v>
                </c:pt>
                <c:pt idx="1">
                  <c:v>1.1249387366082999</c:v>
                </c:pt>
                <c:pt idx="2">
                  <c:v>1.1249387366082999</c:v>
                </c:pt>
                <c:pt idx="3">
                  <c:v>1.1249387366082999</c:v>
                </c:pt>
                <c:pt idx="4">
                  <c:v>1.1249387366082999</c:v>
                </c:pt>
              </c:numCache>
            </c:numRef>
          </c:yVal>
          <c:smooth val="0"/>
          <c:extLst>
            <c:ext xmlns:c16="http://schemas.microsoft.com/office/drawing/2014/chart" uri="{C3380CC4-5D6E-409C-BE32-E72D297353CC}">
              <c16:uniqueId val="{00000001-6BF8-4ACB-A79C-AB4244849A77}"/>
            </c:ext>
          </c:extLst>
        </c:ser>
        <c:ser>
          <c:idx val="1"/>
          <c:order val="1"/>
          <c:tx>
            <c:strRef>
              <c:f>"10MB"</c:f>
              <c:strCache>
                <c:ptCount val="1"/>
                <c:pt idx="0">
                  <c:v>10MB</c:v>
                </c:pt>
              </c:strCache>
            </c:strRef>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og"/>
            <c:forward val="1"/>
            <c:dispRSqr val="0"/>
            <c:dispEq val="0"/>
          </c:trendline>
          <c:xVal>
            <c:numRef>
              <c:f>[network1.xlsx]Sheet1!$B$26:$B$30</c:f>
              <c:numCache>
                <c:formatCode>General</c:formatCode>
                <c:ptCount val="5"/>
                <c:pt idx="0">
                  <c:v>1</c:v>
                </c:pt>
                <c:pt idx="1">
                  <c:v>1.6989700043360201</c:v>
                </c:pt>
                <c:pt idx="2">
                  <c:v>2</c:v>
                </c:pt>
                <c:pt idx="3">
                  <c:v>2.6989700043360201</c:v>
                </c:pt>
                <c:pt idx="4">
                  <c:v>3</c:v>
                </c:pt>
              </c:numCache>
            </c:numRef>
          </c:xVal>
          <c:yVal>
            <c:numRef>
              <c:f>[network1.xlsx]Sheet1!$D$26:$D$30</c:f>
              <c:numCache>
                <c:formatCode>General</c:formatCode>
                <c:ptCount val="5"/>
                <c:pt idx="0">
                  <c:v>1</c:v>
                </c:pt>
                <c:pt idx="1">
                  <c:v>1.49184451154037</c:v>
                </c:pt>
                <c:pt idx="2">
                  <c:v>1.6118198286171199</c:v>
                </c:pt>
                <c:pt idx="3">
                  <c:v>1.65321251377534</c:v>
                </c:pt>
                <c:pt idx="4">
                  <c:v>1.66420789807681</c:v>
                </c:pt>
              </c:numCache>
            </c:numRef>
          </c:yVal>
          <c:smooth val="0"/>
          <c:extLst>
            <c:ext xmlns:c16="http://schemas.microsoft.com/office/drawing/2014/chart" uri="{C3380CC4-5D6E-409C-BE32-E72D297353CC}">
              <c16:uniqueId val="{00000003-6BF8-4ACB-A79C-AB4244849A77}"/>
            </c:ext>
          </c:extLst>
        </c:ser>
        <c:ser>
          <c:idx val="2"/>
          <c:order val="2"/>
          <c:tx>
            <c:strRef>
              <c:f>"100MB"</c:f>
              <c:strCache>
                <c:ptCount val="1"/>
                <c:pt idx="0">
                  <c:v>100MB</c:v>
                </c:pt>
              </c:strCache>
            </c:strRef>
          </c:tx>
          <c:spPr>
            <a:ln w="1905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og"/>
            <c:forward val="1"/>
            <c:dispRSqr val="0"/>
            <c:dispEq val="0"/>
          </c:trendline>
          <c:xVal>
            <c:numRef>
              <c:f>[network1.xlsx]Sheet1!$B$26:$B$30</c:f>
              <c:numCache>
                <c:formatCode>General</c:formatCode>
                <c:ptCount val="5"/>
                <c:pt idx="0">
                  <c:v>1</c:v>
                </c:pt>
                <c:pt idx="1">
                  <c:v>1.6989700043360201</c:v>
                </c:pt>
                <c:pt idx="2">
                  <c:v>2</c:v>
                </c:pt>
                <c:pt idx="3">
                  <c:v>2.6989700043360201</c:v>
                </c:pt>
                <c:pt idx="4">
                  <c:v>3</c:v>
                </c:pt>
              </c:numCache>
            </c:numRef>
          </c:xVal>
          <c:yVal>
            <c:numRef>
              <c:f>[network1.xlsx]Sheet1!$E$26:$E$30</c:f>
              <c:numCache>
                <c:formatCode>General</c:formatCode>
                <c:ptCount val="5"/>
                <c:pt idx="0">
                  <c:v>1</c:v>
                </c:pt>
                <c:pt idx="1">
                  <c:v>1.62433638603911</c:v>
                </c:pt>
                <c:pt idx="2">
                  <c:v>1.90308998699194</c:v>
                </c:pt>
                <c:pt idx="3">
                  <c:v>2.2696215314123598</c:v>
                </c:pt>
                <c:pt idx="4">
                  <c:v>2.2696215314123598</c:v>
                </c:pt>
              </c:numCache>
            </c:numRef>
          </c:yVal>
          <c:smooth val="0"/>
          <c:extLst>
            <c:ext xmlns:c16="http://schemas.microsoft.com/office/drawing/2014/chart" uri="{C3380CC4-5D6E-409C-BE32-E72D297353CC}">
              <c16:uniqueId val="{00000005-6BF8-4ACB-A79C-AB4244849A77}"/>
            </c:ext>
          </c:extLst>
        </c:ser>
        <c:ser>
          <c:idx val="3"/>
          <c:order val="3"/>
          <c:tx>
            <c:strRef>
              <c:f>"Equual improvement in FCT and bandwidth"</c:f>
              <c:strCache>
                <c:ptCount val="1"/>
                <c:pt idx="0">
                  <c:v>Equual improvement in FCT and bandwidth</c:v>
                </c:pt>
              </c:strCache>
            </c:strRef>
          </c:tx>
          <c:spPr>
            <a:ln w="2540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linear"/>
            <c:forward val="1"/>
            <c:dispRSqr val="0"/>
            <c:dispEq val="0"/>
          </c:trendline>
          <c:xVal>
            <c:numRef>
              <c:f>[network1.xlsx]Sheet1!$B$26:$B$30</c:f>
              <c:numCache>
                <c:formatCode>General</c:formatCode>
                <c:ptCount val="5"/>
                <c:pt idx="0">
                  <c:v>1</c:v>
                </c:pt>
                <c:pt idx="1">
                  <c:v>1.6989700043360201</c:v>
                </c:pt>
                <c:pt idx="2">
                  <c:v>2</c:v>
                </c:pt>
                <c:pt idx="3">
                  <c:v>2.6989700043360201</c:v>
                </c:pt>
                <c:pt idx="4">
                  <c:v>3</c:v>
                </c:pt>
              </c:numCache>
            </c:numRef>
          </c:xVal>
          <c:yVal>
            <c:numRef>
              <c:f>[network1.xlsx]Sheet1!$F$26:$F$30</c:f>
              <c:numCache>
                <c:formatCode>General</c:formatCode>
                <c:ptCount val="5"/>
                <c:pt idx="0">
                  <c:v>1</c:v>
                </c:pt>
                <c:pt idx="1">
                  <c:v>1.6989700043360201</c:v>
                </c:pt>
                <c:pt idx="2">
                  <c:v>2</c:v>
                </c:pt>
                <c:pt idx="3">
                  <c:v>2.6989700043360201</c:v>
                </c:pt>
                <c:pt idx="4">
                  <c:v>3</c:v>
                </c:pt>
              </c:numCache>
            </c:numRef>
          </c:yVal>
          <c:smooth val="0"/>
          <c:extLst>
            <c:ext xmlns:c16="http://schemas.microsoft.com/office/drawing/2014/chart" uri="{C3380CC4-5D6E-409C-BE32-E72D297353CC}">
              <c16:uniqueId val="{00000007-6BF8-4ACB-A79C-AB4244849A77}"/>
            </c:ext>
          </c:extLst>
        </c:ser>
        <c:dLbls>
          <c:showLegendKey val="0"/>
          <c:showVal val="0"/>
          <c:showCatName val="0"/>
          <c:showSerName val="0"/>
          <c:showPercent val="0"/>
          <c:showBubbleSize val="0"/>
        </c:dLbls>
        <c:axId val="2089277344"/>
        <c:axId val="2089103632"/>
      </c:scatterChart>
      <c:valAx>
        <c:axId val="2089277344"/>
        <c:scaling>
          <c:orientation val="minMax"/>
          <c:max val="3.5"/>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en-US" altLang="zh-CN" sz="1000"/>
                  <a:t>Relative Bandwidth improvement(1=1Mbps)</a:t>
                </a:r>
                <a:endParaRPr lang="zh-CN" altLang="en-US" sz="1000"/>
              </a:p>
            </c:rich>
          </c:tx>
          <c:overlay val="0"/>
          <c:spPr>
            <a:noFill/>
            <a:ln>
              <a:noFill/>
            </a:ln>
            <a:effectLst/>
          </c:spPr>
          <c:txPr>
            <a:bodyPr rot="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089103632"/>
        <c:crossesAt val="-2.5"/>
        <c:crossBetween val="midCat"/>
      </c:valAx>
      <c:valAx>
        <c:axId val="2089103632"/>
        <c:scaling>
          <c:orientation val="minMax"/>
          <c:max val="3.5"/>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en-US" altLang="zh-CN"/>
                  <a:t>Relative FCT improvement</a:t>
                </a:r>
              </a:p>
            </c:rich>
          </c:tx>
          <c:overlay val="0"/>
          <c:spPr>
            <a:noFill/>
            <a:ln>
              <a:noFill/>
            </a:ln>
            <a:effectLst/>
          </c:spPr>
          <c:txPr>
            <a:bodyPr rot="-540000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089277344"/>
        <c:crossesAt val="-2"/>
        <c:crossBetween val="midCat"/>
      </c:valAx>
      <c:spPr>
        <a:noFill/>
        <a:ln>
          <a:noFill/>
        </a:ln>
        <a:effectLst/>
      </c:spPr>
    </c:plotArea>
    <c:legend>
      <c:legendPos val="r"/>
      <c:legendEntry>
        <c:idx val="4"/>
        <c:delete val="1"/>
      </c:legendEntry>
      <c:legendEntry>
        <c:idx val="5"/>
        <c:delete val="1"/>
      </c:legendEntry>
      <c:legendEntry>
        <c:idx val="6"/>
        <c:delete val="1"/>
      </c:legendEntry>
      <c:legendEntry>
        <c:idx val="7"/>
        <c:delete val="1"/>
      </c:legendEntry>
      <c:layout>
        <c:manualLayout>
          <c:xMode val="edge"/>
          <c:yMode val="edge"/>
          <c:x val="0.72380620372405302"/>
          <c:y val="0.10355650630376401"/>
          <c:w val="0.23523603101104201"/>
          <c:h val="0.67661826953711701"/>
        </c:manualLayout>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5F2A4E-D34B-4806-99A1-02910183DDE4}" type="datetimeFigureOut">
              <a:rPr lang="zh-CN" altLang="en-US" smtClean="0"/>
              <a:t>2022/9/1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1E3519-AA41-4C8F-81B1-98F81BDCD14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Ref idx="1001">
        <a:schemeClr val="bg1"/>
      </p:bgRef>
    </p:bg>
    <p:spTree>
      <p:nvGrpSpPr>
        <p:cNvPr id="1" name=""/>
        <p:cNvGrpSpPr/>
        <p:nvPr/>
      </p:nvGrpSpPr>
      <p:grpSpPr>
        <a:xfrm>
          <a:off x="0" y="0"/>
          <a:ext cx="0" cy="0"/>
          <a:chOff x="0" y="0"/>
          <a:chExt cx="0" cy="0"/>
        </a:xfrm>
      </p:grpSpPr>
      <p:sp>
        <p:nvSpPr>
          <p:cNvPr id="9801" name="副标题 2"/>
          <p:cNvSpPr>
            <a:spLocks noGrp="1"/>
          </p:cNvSpPr>
          <p:nvPr>
            <p:ph type="subTitle" idx="1"/>
          </p:nvPr>
        </p:nvSpPr>
        <p:spPr>
          <a:xfrm>
            <a:off x="5646652" y="3236831"/>
            <a:ext cx="5873836" cy="487867"/>
          </a:xfr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dirty="0"/>
              <a:t>Click to edit Master subtitle style</a:t>
            </a:r>
          </a:p>
        </p:txBody>
      </p:sp>
      <p:sp>
        <p:nvSpPr>
          <p:cNvPr id="9802" name="标题 1"/>
          <p:cNvSpPr>
            <a:spLocks noGrp="1"/>
          </p:cNvSpPr>
          <p:nvPr>
            <p:ph type="ctrTitle"/>
          </p:nvPr>
        </p:nvSpPr>
        <p:spPr>
          <a:xfrm>
            <a:off x="5646652" y="1899218"/>
            <a:ext cx="5873836" cy="1313224"/>
          </a:xfrm>
        </p:spPr>
        <p:txBody>
          <a:bodyPr anchor="ctr">
            <a:normAutofit/>
          </a:bodyPr>
          <a:lstStyle>
            <a:lvl1pPr algn="l">
              <a:defRPr sz="3600">
                <a:solidFill>
                  <a:schemeClr val="tx1"/>
                </a:solidFill>
              </a:defRPr>
            </a:lvl1pPr>
          </a:lstStyle>
          <a:p>
            <a:r>
              <a:rPr lang="en-US" altLang="zh-CN" dirty="0"/>
              <a:t>Click to edit Master title style</a:t>
            </a:r>
            <a:endParaRPr lang="zh-CN" altLang="en-US" dirty="0"/>
          </a:p>
        </p:txBody>
      </p:sp>
      <p:sp>
        <p:nvSpPr>
          <p:cNvPr id="12" name="文本占位符 13"/>
          <p:cNvSpPr>
            <a:spLocks noGrp="1"/>
          </p:cNvSpPr>
          <p:nvPr>
            <p:ph type="body" sz="quarter" idx="10" hasCustomPrompt="1"/>
          </p:nvPr>
        </p:nvSpPr>
        <p:spPr>
          <a:xfrm>
            <a:off x="5646652" y="4160341"/>
            <a:ext cx="5873836" cy="371475"/>
          </a:xfrm>
        </p:spPr>
        <p:txBody>
          <a:bodyPr anchor="ctr">
            <a:normAutofit/>
          </a:bodyPr>
          <a:lstStyle>
            <a:lvl1pPr marL="0" indent="0" algn="l">
              <a:buNone/>
              <a:defRPr sz="1200" b="1">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sp>
        <p:nvSpPr>
          <p:cNvPr id="13" name="文本占位符 13"/>
          <p:cNvSpPr>
            <a:spLocks noGrp="1"/>
          </p:cNvSpPr>
          <p:nvPr>
            <p:ph type="body" sz="quarter" idx="11" hasCustomPrompt="1"/>
          </p:nvPr>
        </p:nvSpPr>
        <p:spPr>
          <a:xfrm>
            <a:off x="5646652" y="4531816"/>
            <a:ext cx="5873836" cy="371475"/>
          </a:xfrm>
        </p:spPr>
        <p:txBody>
          <a:bodyPr anchor="ctr">
            <a:normAutofit/>
          </a:bodyPr>
          <a:lstStyle>
            <a:lvl1pPr marL="0" indent="0" algn="l">
              <a:buNone/>
              <a:defRPr sz="1200" b="1">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grpSp>
        <p:nvGrpSpPr>
          <p:cNvPr id="14" name="그룹 1"/>
          <p:cNvGrpSpPr/>
          <p:nvPr userDrawn="1"/>
        </p:nvGrpSpPr>
        <p:grpSpPr>
          <a:xfrm>
            <a:off x="0" y="0"/>
            <a:ext cx="6362700" cy="6863906"/>
            <a:chOff x="0" y="57408"/>
            <a:chExt cx="4661488" cy="5028685"/>
          </a:xfrm>
        </p:grpSpPr>
        <p:sp>
          <p:nvSpPr>
            <p:cNvPr id="15" name="Freeform 97"/>
            <p:cNvSpPr/>
            <p:nvPr/>
          </p:nvSpPr>
          <p:spPr bwMode="auto">
            <a:xfrm>
              <a:off x="2684826" y="5860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65000"/>
                <a:alpha val="20000"/>
              </a:scheme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16" name="Freeform 98"/>
            <p:cNvSpPr/>
            <p:nvPr/>
          </p:nvSpPr>
          <p:spPr bwMode="auto">
            <a:xfrm>
              <a:off x="0" y="57408"/>
              <a:ext cx="3078251" cy="962103"/>
            </a:xfrm>
            <a:custGeom>
              <a:avLst/>
              <a:gdLst>
                <a:gd name="T0" fmla="*/ 2178 w 2582"/>
                <a:gd name="T1" fmla="*/ 0 h 807"/>
                <a:gd name="T2" fmla="*/ 0 w 2582"/>
                <a:gd name="T3" fmla="*/ 0 h 807"/>
                <a:gd name="T4" fmla="*/ 0 w 2582"/>
                <a:gd name="T5" fmla="*/ 807 h 807"/>
                <a:gd name="T6" fmla="*/ 2178 w 2582"/>
                <a:gd name="T7" fmla="*/ 807 h 807"/>
                <a:gd name="T8" fmla="*/ 2582 w 2582"/>
                <a:gd name="T9" fmla="*/ 404 h 807"/>
                <a:gd name="T10" fmla="*/ 2178 w 2582"/>
                <a:gd name="T11" fmla="*/ 0 h 807"/>
              </a:gdLst>
              <a:ahLst/>
              <a:cxnLst>
                <a:cxn ang="0">
                  <a:pos x="T0" y="T1"/>
                </a:cxn>
                <a:cxn ang="0">
                  <a:pos x="T2" y="T3"/>
                </a:cxn>
                <a:cxn ang="0">
                  <a:pos x="T4" y="T5"/>
                </a:cxn>
                <a:cxn ang="0">
                  <a:pos x="T6" y="T7"/>
                </a:cxn>
                <a:cxn ang="0">
                  <a:pos x="T8" y="T9"/>
                </a:cxn>
                <a:cxn ang="0">
                  <a:pos x="T10" y="T11"/>
                </a:cxn>
              </a:cxnLst>
              <a:rect l="0" t="0" r="r" b="b"/>
              <a:pathLst>
                <a:path w="2582" h="807">
                  <a:moveTo>
                    <a:pt x="2178" y="0"/>
                  </a:moveTo>
                  <a:lnTo>
                    <a:pt x="0" y="0"/>
                  </a:lnTo>
                  <a:lnTo>
                    <a:pt x="0" y="807"/>
                  </a:lnTo>
                  <a:lnTo>
                    <a:pt x="2178" y="807"/>
                  </a:lnTo>
                  <a:lnTo>
                    <a:pt x="2582" y="404"/>
                  </a:lnTo>
                  <a:lnTo>
                    <a:pt x="2178" y="0"/>
                  </a:lnTo>
                  <a:close/>
                </a:path>
              </a:pathLst>
            </a:custGeom>
            <a:solidFill>
              <a:schemeClr val="accent1">
                <a:lumMod val="20000"/>
                <a:lumOff val="80000"/>
                <a:alpha val="20000"/>
              </a:scheme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17" name="Freeform 99"/>
            <p:cNvSpPr/>
            <p:nvPr/>
          </p:nvSpPr>
          <p:spPr bwMode="auto">
            <a:xfrm>
              <a:off x="0" y="1074351"/>
              <a:ext cx="2063692" cy="962103"/>
            </a:xfrm>
            <a:custGeom>
              <a:avLst/>
              <a:gdLst>
                <a:gd name="T0" fmla="*/ 1327 w 1731"/>
                <a:gd name="T1" fmla="*/ 0 h 807"/>
                <a:gd name="T2" fmla="*/ 0 w 1731"/>
                <a:gd name="T3" fmla="*/ 0 h 807"/>
                <a:gd name="T4" fmla="*/ 0 w 1731"/>
                <a:gd name="T5" fmla="*/ 807 h 807"/>
                <a:gd name="T6" fmla="*/ 1327 w 1731"/>
                <a:gd name="T7" fmla="*/ 807 h 807"/>
                <a:gd name="T8" fmla="*/ 1731 w 1731"/>
                <a:gd name="T9" fmla="*/ 403 h 807"/>
                <a:gd name="T10" fmla="*/ 1327 w 1731"/>
                <a:gd name="T11" fmla="*/ 0 h 807"/>
              </a:gdLst>
              <a:ahLst/>
              <a:cxnLst>
                <a:cxn ang="0">
                  <a:pos x="T0" y="T1"/>
                </a:cxn>
                <a:cxn ang="0">
                  <a:pos x="T2" y="T3"/>
                </a:cxn>
                <a:cxn ang="0">
                  <a:pos x="T4" y="T5"/>
                </a:cxn>
                <a:cxn ang="0">
                  <a:pos x="T6" y="T7"/>
                </a:cxn>
                <a:cxn ang="0">
                  <a:pos x="T8" y="T9"/>
                </a:cxn>
                <a:cxn ang="0">
                  <a:pos x="T10" y="T11"/>
                </a:cxn>
              </a:cxnLst>
              <a:rect l="0" t="0" r="r" b="b"/>
              <a:pathLst>
                <a:path w="1731" h="807">
                  <a:moveTo>
                    <a:pt x="1327" y="0"/>
                  </a:moveTo>
                  <a:lnTo>
                    <a:pt x="0" y="0"/>
                  </a:lnTo>
                  <a:lnTo>
                    <a:pt x="0" y="807"/>
                  </a:lnTo>
                  <a:lnTo>
                    <a:pt x="1327" y="807"/>
                  </a:lnTo>
                  <a:lnTo>
                    <a:pt x="1731" y="403"/>
                  </a:lnTo>
                  <a:lnTo>
                    <a:pt x="1327" y="0"/>
                  </a:lnTo>
                  <a:close/>
                </a:path>
              </a:pathLst>
            </a:custGeom>
            <a:solidFill>
              <a:schemeClr val="accent1">
                <a:lumMod val="40000"/>
                <a:lumOff val="60000"/>
                <a:alpha val="20000"/>
              </a:scheme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18" name="Freeform 100"/>
            <p:cNvSpPr/>
            <p:nvPr/>
          </p:nvSpPr>
          <p:spPr bwMode="auto">
            <a:xfrm>
              <a:off x="0" y="2091295"/>
              <a:ext cx="1043172" cy="960910"/>
            </a:xfrm>
            <a:custGeom>
              <a:avLst/>
              <a:gdLst>
                <a:gd name="T0" fmla="*/ 471 w 875"/>
                <a:gd name="T1" fmla="*/ 0 h 806"/>
                <a:gd name="T2" fmla="*/ 0 w 875"/>
                <a:gd name="T3" fmla="*/ 0 h 806"/>
                <a:gd name="T4" fmla="*/ 0 w 875"/>
                <a:gd name="T5" fmla="*/ 806 h 806"/>
                <a:gd name="T6" fmla="*/ 471 w 875"/>
                <a:gd name="T7" fmla="*/ 806 h 806"/>
                <a:gd name="T8" fmla="*/ 875 w 875"/>
                <a:gd name="T9" fmla="*/ 403 h 806"/>
                <a:gd name="T10" fmla="*/ 471 w 875"/>
                <a:gd name="T11" fmla="*/ 0 h 806"/>
              </a:gdLst>
              <a:ahLst/>
              <a:cxnLst>
                <a:cxn ang="0">
                  <a:pos x="T0" y="T1"/>
                </a:cxn>
                <a:cxn ang="0">
                  <a:pos x="T2" y="T3"/>
                </a:cxn>
                <a:cxn ang="0">
                  <a:pos x="T4" y="T5"/>
                </a:cxn>
                <a:cxn ang="0">
                  <a:pos x="T6" y="T7"/>
                </a:cxn>
                <a:cxn ang="0">
                  <a:pos x="T8" y="T9"/>
                </a:cxn>
                <a:cxn ang="0">
                  <a:pos x="T10" y="T11"/>
                </a:cxn>
              </a:cxnLst>
              <a:rect l="0" t="0" r="r" b="b"/>
              <a:pathLst>
                <a:path w="875" h="806">
                  <a:moveTo>
                    <a:pt x="471" y="0"/>
                  </a:moveTo>
                  <a:lnTo>
                    <a:pt x="0" y="0"/>
                  </a:lnTo>
                  <a:lnTo>
                    <a:pt x="0" y="806"/>
                  </a:lnTo>
                  <a:lnTo>
                    <a:pt x="471" y="806"/>
                  </a:lnTo>
                  <a:lnTo>
                    <a:pt x="875" y="403"/>
                  </a:lnTo>
                  <a:lnTo>
                    <a:pt x="471" y="0"/>
                  </a:lnTo>
                  <a:close/>
                </a:path>
              </a:pathLst>
            </a:custGeom>
            <a:solidFill>
              <a:schemeClr val="bg1">
                <a:lumMod val="85000"/>
                <a:alpha val="20000"/>
              </a:scheme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19" name="Freeform 101"/>
            <p:cNvSpPr/>
            <p:nvPr/>
          </p:nvSpPr>
          <p:spPr bwMode="auto">
            <a:xfrm>
              <a:off x="0" y="4123990"/>
              <a:ext cx="2063692" cy="962103"/>
            </a:xfrm>
            <a:custGeom>
              <a:avLst/>
              <a:gdLst>
                <a:gd name="T0" fmla="*/ 1327 w 1731"/>
                <a:gd name="T1" fmla="*/ 807 h 807"/>
                <a:gd name="T2" fmla="*/ 0 w 1731"/>
                <a:gd name="T3" fmla="*/ 807 h 807"/>
                <a:gd name="T4" fmla="*/ 0 w 1731"/>
                <a:gd name="T5" fmla="*/ 0 h 807"/>
                <a:gd name="T6" fmla="*/ 1327 w 1731"/>
                <a:gd name="T7" fmla="*/ 0 h 807"/>
                <a:gd name="T8" fmla="*/ 1731 w 1731"/>
                <a:gd name="T9" fmla="*/ 403 h 807"/>
                <a:gd name="T10" fmla="*/ 1327 w 1731"/>
                <a:gd name="T11" fmla="*/ 807 h 807"/>
              </a:gdLst>
              <a:ahLst/>
              <a:cxnLst>
                <a:cxn ang="0">
                  <a:pos x="T0" y="T1"/>
                </a:cxn>
                <a:cxn ang="0">
                  <a:pos x="T2" y="T3"/>
                </a:cxn>
                <a:cxn ang="0">
                  <a:pos x="T4" y="T5"/>
                </a:cxn>
                <a:cxn ang="0">
                  <a:pos x="T6" y="T7"/>
                </a:cxn>
                <a:cxn ang="0">
                  <a:pos x="T8" y="T9"/>
                </a:cxn>
                <a:cxn ang="0">
                  <a:pos x="T10" y="T11"/>
                </a:cxn>
              </a:cxnLst>
              <a:rect l="0" t="0" r="r" b="b"/>
              <a:pathLst>
                <a:path w="1731" h="807">
                  <a:moveTo>
                    <a:pt x="1327" y="807"/>
                  </a:moveTo>
                  <a:lnTo>
                    <a:pt x="0" y="807"/>
                  </a:lnTo>
                  <a:lnTo>
                    <a:pt x="0" y="0"/>
                  </a:lnTo>
                  <a:lnTo>
                    <a:pt x="1327" y="0"/>
                  </a:lnTo>
                  <a:lnTo>
                    <a:pt x="1731" y="403"/>
                  </a:lnTo>
                  <a:lnTo>
                    <a:pt x="1327" y="807"/>
                  </a:lnTo>
                  <a:close/>
                </a:path>
              </a:pathLst>
            </a:custGeom>
            <a:solidFill>
              <a:schemeClr val="bg1">
                <a:lumMod val="75000"/>
                <a:alpha val="20000"/>
              </a:scheme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20" name="Freeform 102"/>
            <p:cNvSpPr/>
            <p:nvPr/>
          </p:nvSpPr>
          <p:spPr bwMode="auto">
            <a:xfrm>
              <a:off x="0" y="3107047"/>
              <a:ext cx="1043172" cy="962103"/>
            </a:xfrm>
            <a:custGeom>
              <a:avLst/>
              <a:gdLst>
                <a:gd name="T0" fmla="*/ 471 w 875"/>
                <a:gd name="T1" fmla="*/ 807 h 807"/>
                <a:gd name="T2" fmla="*/ 0 w 875"/>
                <a:gd name="T3" fmla="*/ 807 h 807"/>
                <a:gd name="T4" fmla="*/ 0 w 875"/>
                <a:gd name="T5" fmla="*/ 0 h 807"/>
                <a:gd name="T6" fmla="*/ 471 w 875"/>
                <a:gd name="T7" fmla="*/ 0 h 807"/>
                <a:gd name="T8" fmla="*/ 875 w 875"/>
                <a:gd name="T9" fmla="*/ 404 h 807"/>
                <a:gd name="T10" fmla="*/ 471 w 875"/>
                <a:gd name="T11" fmla="*/ 807 h 807"/>
              </a:gdLst>
              <a:ahLst/>
              <a:cxnLst>
                <a:cxn ang="0">
                  <a:pos x="T0" y="T1"/>
                </a:cxn>
                <a:cxn ang="0">
                  <a:pos x="T2" y="T3"/>
                </a:cxn>
                <a:cxn ang="0">
                  <a:pos x="T4" y="T5"/>
                </a:cxn>
                <a:cxn ang="0">
                  <a:pos x="T6" y="T7"/>
                </a:cxn>
                <a:cxn ang="0">
                  <a:pos x="T8" y="T9"/>
                </a:cxn>
                <a:cxn ang="0">
                  <a:pos x="T10" y="T11"/>
                </a:cxn>
              </a:cxnLst>
              <a:rect l="0" t="0" r="r" b="b"/>
              <a:pathLst>
                <a:path w="875" h="807">
                  <a:moveTo>
                    <a:pt x="471" y="807"/>
                  </a:moveTo>
                  <a:lnTo>
                    <a:pt x="0" y="807"/>
                  </a:lnTo>
                  <a:lnTo>
                    <a:pt x="0" y="0"/>
                  </a:lnTo>
                  <a:lnTo>
                    <a:pt x="471" y="0"/>
                  </a:lnTo>
                  <a:lnTo>
                    <a:pt x="875" y="404"/>
                  </a:lnTo>
                  <a:lnTo>
                    <a:pt x="471" y="807"/>
                  </a:lnTo>
                  <a:close/>
                </a:path>
              </a:pathLst>
            </a:custGeom>
            <a:solidFill>
              <a:schemeClr val="accent1">
                <a:lumMod val="20000"/>
                <a:lumOff val="80000"/>
              </a:scheme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21" name="Freeform 103"/>
            <p:cNvSpPr/>
            <p:nvPr/>
          </p:nvSpPr>
          <p:spPr bwMode="auto">
            <a:xfrm>
              <a:off x="2684826" y="58600"/>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chemeClr val="bg1">
                <a:lumMod val="65000"/>
              </a:scheme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22" name="Freeform 104"/>
            <p:cNvSpPr/>
            <p:nvPr/>
          </p:nvSpPr>
          <p:spPr bwMode="auto">
            <a:xfrm>
              <a:off x="3700578" y="58600"/>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85000"/>
              </a:scheme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0" name="Freeform 105"/>
            <p:cNvSpPr/>
            <p:nvPr/>
          </p:nvSpPr>
          <p:spPr bwMode="auto">
            <a:xfrm>
              <a:off x="1669075" y="1074351"/>
              <a:ext cx="960910" cy="962103"/>
            </a:xfrm>
            <a:custGeom>
              <a:avLst/>
              <a:gdLst>
                <a:gd name="T0" fmla="*/ 806 w 806"/>
                <a:gd name="T1" fmla="*/ 807 h 807"/>
                <a:gd name="T2" fmla="*/ 0 w 806"/>
                <a:gd name="T3" fmla="*/ 0 h 807"/>
                <a:gd name="T4" fmla="*/ 806 w 806"/>
                <a:gd name="T5" fmla="*/ 0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806" y="0"/>
                  </a:lnTo>
                  <a:lnTo>
                    <a:pt x="806" y="807"/>
                  </a:lnTo>
                  <a:close/>
                </a:path>
              </a:pathLst>
            </a:custGeom>
            <a:solidFill>
              <a:schemeClr val="bg1">
                <a:lumMod val="50000"/>
                <a:alpha val="20000"/>
              </a:scheme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1" name="Freeform 106"/>
            <p:cNvSpPr/>
            <p:nvPr/>
          </p:nvSpPr>
          <p:spPr bwMode="auto">
            <a:xfrm>
              <a:off x="1669075" y="1074351"/>
              <a:ext cx="960910" cy="96210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chemeClr val="accent1">
                <a:lumMod val="40000"/>
                <a:lumOff val="60000"/>
              </a:scheme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2" name="Freeform 107"/>
            <p:cNvSpPr/>
            <p:nvPr/>
          </p:nvSpPr>
          <p:spPr bwMode="auto">
            <a:xfrm>
              <a:off x="2684826" y="1074351"/>
              <a:ext cx="960910" cy="962103"/>
            </a:xfrm>
            <a:custGeom>
              <a:avLst/>
              <a:gdLst>
                <a:gd name="T0" fmla="*/ 806 w 806"/>
                <a:gd name="T1" fmla="*/ 807 h 807"/>
                <a:gd name="T2" fmla="*/ 0 w 806"/>
                <a:gd name="T3" fmla="*/ 0 h 807"/>
                <a:gd name="T4" fmla="*/ 0 w 806"/>
                <a:gd name="T5" fmla="*/ 807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0" y="807"/>
                  </a:lnTo>
                  <a:lnTo>
                    <a:pt x="806" y="807"/>
                  </a:lnTo>
                  <a:close/>
                </a:path>
              </a:pathLst>
            </a:custGeom>
            <a:solidFill>
              <a:schemeClr val="bg1">
                <a:lumMod val="85000"/>
                <a:alpha val="20000"/>
              </a:scheme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3" name="Freeform 109"/>
            <p:cNvSpPr/>
            <p:nvPr/>
          </p:nvSpPr>
          <p:spPr bwMode="auto">
            <a:xfrm>
              <a:off x="2691890" y="4125183"/>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34" name="Freeform 111"/>
            <p:cNvSpPr/>
            <p:nvPr/>
          </p:nvSpPr>
          <p:spPr bwMode="auto">
            <a:xfrm>
              <a:off x="1669075" y="4123990"/>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35" name="Freeform 112"/>
            <p:cNvSpPr/>
            <p:nvPr/>
          </p:nvSpPr>
          <p:spPr bwMode="auto">
            <a:xfrm>
              <a:off x="1669075" y="412399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36" name="Freeform 113"/>
            <p:cNvSpPr/>
            <p:nvPr/>
          </p:nvSpPr>
          <p:spPr bwMode="auto">
            <a:xfrm>
              <a:off x="644979" y="2091295"/>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85000"/>
                <a:alpha val="20000"/>
              </a:scheme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7" name="Freeform 114"/>
            <p:cNvSpPr/>
            <p:nvPr/>
          </p:nvSpPr>
          <p:spPr bwMode="auto">
            <a:xfrm>
              <a:off x="644979" y="2091295"/>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chemeClr val="accent1">
                <a:lumMod val="60000"/>
                <a:lumOff val="40000"/>
              </a:scheme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8" name="Freeform 115"/>
            <p:cNvSpPr/>
            <p:nvPr/>
          </p:nvSpPr>
          <p:spPr bwMode="auto">
            <a:xfrm>
              <a:off x="1659537" y="2091295"/>
              <a:ext cx="960910" cy="960910"/>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chemeClr val="bg1">
                <a:lumMod val="50000"/>
                <a:alpha val="20000"/>
              </a:scheme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39" name="Freeform 117"/>
            <p:cNvSpPr/>
            <p:nvPr/>
          </p:nvSpPr>
          <p:spPr bwMode="auto">
            <a:xfrm>
              <a:off x="1659537" y="3107047"/>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chemeClr val="accent1">
                <a:lumMod val="20000"/>
                <a:lumOff val="80000"/>
              </a:scheme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0" name="Freeform 119"/>
            <p:cNvSpPr/>
            <p:nvPr/>
          </p:nvSpPr>
          <p:spPr bwMode="auto">
            <a:xfrm>
              <a:off x="644979" y="3108239"/>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accent1">
                <a:lumMod val="20000"/>
                <a:lumOff val="80000"/>
              </a:scheme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1" name="Freeform 120"/>
            <p:cNvSpPr/>
            <p:nvPr/>
          </p:nvSpPr>
          <p:spPr bwMode="auto">
            <a:xfrm>
              <a:off x="643786" y="3107047"/>
              <a:ext cx="962103" cy="962103"/>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chemeClr val="accent3">
                <a:lumMod val="40000"/>
                <a:lumOff val="60000"/>
              </a:scheme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grpSp>
          <p:nvGrpSpPr>
            <p:cNvPr id="42" name="그룹 89"/>
            <p:cNvGrpSpPr/>
            <p:nvPr/>
          </p:nvGrpSpPr>
          <p:grpSpPr>
            <a:xfrm>
              <a:off x="1328107" y="3390795"/>
              <a:ext cx="277782" cy="678360"/>
              <a:chOff x="1812925" y="4535488"/>
              <a:chExt cx="369888" cy="903287"/>
            </a:xfrm>
            <a:solidFill>
              <a:schemeClr val="accent2">
                <a:lumMod val="50000"/>
              </a:schemeClr>
            </a:solidFill>
          </p:grpSpPr>
          <p:sp>
            <p:nvSpPr>
              <p:cNvPr id="56" name="Freeform 5"/>
              <p:cNvSpPr/>
              <p:nvPr/>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7" name="Freeform 7"/>
              <p:cNvSpPr/>
              <p:nvPr/>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grpSp>
        <p:sp>
          <p:nvSpPr>
            <p:cNvPr id="43" name="Freeform 36"/>
            <p:cNvSpPr/>
            <p:nvPr/>
          </p:nvSpPr>
          <p:spPr bwMode="auto">
            <a:xfrm>
              <a:off x="3700578" y="192350"/>
              <a:ext cx="164523" cy="513837"/>
            </a:xfrm>
            <a:custGeom>
              <a:avLst/>
              <a:gdLst>
                <a:gd name="T0" fmla="*/ 0 w 138"/>
                <a:gd name="T1" fmla="*/ 0 h 431"/>
                <a:gd name="T2" fmla="*/ 0 w 138"/>
                <a:gd name="T3" fmla="*/ 85 h 431"/>
                <a:gd name="T4" fmla="*/ 0 w 138"/>
                <a:gd name="T5" fmla="*/ 85 h 431"/>
                <a:gd name="T6" fmla="*/ 15 w 138"/>
                <a:gd name="T7" fmla="*/ 96 h 431"/>
                <a:gd name="T8" fmla="*/ 27 w 138"/>
                <a:gd name="T9" fmla="*/ 110 h 431"/>
                <a:gd name="T10" fmla="*/ 38 w 138"/>
                <a:gd name="T11" fmla="*/ 124 h 431"/>
                <a:gd name="T12" fmla="*/ 47 w 138"/>
                <a:gd name="T13" fmla="*/ 141 h 431"/>
                <a:gd name="T14" fmla="*/ 56 w 138"/>
                <a:gd name="T15" fmla="*/ 158 h 431"/>
                <a:gd name="T16" fmla="*/ 61 w 138"/>
                <a:gd name="T17" fmla="*/ 177 h 431"/>
                <a:gd name="T18" fmla="*/ 64 w 138"/>
                <a:gd name="T19" fmla="*/ 195 h 431"/>
                <a:gd name="T20" fmla="*/ 65 w 138"/>
                <a:gd name="T21" fmla="*/ 215 h 431"/>
                <a:gd name="T22" fmla="*/ 65 w 138"/>
                <a:gd name="T23" fmla="*/ 215 h 431"/>
                <a:gd name="T24" fmla="*/ 64 w 138"/>
                <a:gd name="T25" fmla="*/ 235 h 431"/>
                <a:gd name="T26" fmla="*/ 61 w 138"/>
                <a:gd name="T27" fmla="*/ 254 h 431"/>
                <a:gd name="T28" fmla="*/ 56 w 138"/>
                <a:gd name="T29" fmla="*/ 272 h 431"/>
                <a:gd name="T30" fmla="*/ 47 w 138"/>
                <a:gd name="T31" fmla="*/ 290 h 431"/>
                <a:gd name="T32" fmla="*/ 38 w 138"/>
                <a:gd name="T33" fmla="*/ 305 h 431"/>
                <a:gd name="T34" fmla="*/ 27 w 138"/>
                <a:gd name="T35" fmla="*/ 321 h 431"/>
                <a:gd name="T36" fmla="*/ 15 w 138"/>
                <a:gd name="T37" fmla="*/ 333 h 431"/>
                <a:gd name="T38" fmla="*/ 0 w 138"/>
                <a:gd name="T39" fmla="*/ 346 h 431"/>
                <a:gd name="T40" fmla="*/ 0 w 138"/>
                <a:gd name="T41" fmla="*/ 431 h 431"/>
                <a:gd name="T42" fmla="*/ 0 w 138"/>
                <a:gd name="T43" fmla="*/ 431 h 431"/>
                <a:gd name="T44" fmla="*/ 15 w 138"/>
                <a:gd name="T45" fmla="*/ 423 h 431"/>
                <a:gd name="T46" fmla="*/ 30 w 138"/>
                <a:gd name="T47" fmla="*/ 414 h 431"/>
                <a:gd name="T48" fmla="*/ 43 w 138"/>
                <a:gd name="T49" fmla="*/ 405 h 431"/>
                <a:gd name="T50" fmla="*/ 57 w 138"/>
                <a:gd name="T51" fmla="*/ 394 h 431"/>
                <a:gd name="T52" fmla="*/ 68 w 138"/>
                <a:gd name="T53" fmla="*/ 384 h 431"/>
                <a:gd name="T54" fmla="*/ 80 w 138"/>
                <a:gd name="T55" fmla="*/ 371 h 431"/>
                <a:gd name="T56" fmla="*/ 90 w 138"/>
                <a:gd name="T57" fmla="*/ 359 h 431"/>
                <a:gd name="T58" fmla="*/ 100 w 138"/>
                <a:gd name="T59" fmla="*/ 345 h 431"/>
                <a:gd name="T60" fmla="*/ 109 w 138"/>
                <a:gd name="T61" fmla="*/ 330 h 431"/>
                <a:gd name="T62" fmla="*/ 116 w 138"/>
                <a:gd name="T63" fmla="*/ 316 h 431"/>
                <a:gd name="T64" fmla="*/ 123 w 138"/>
                <a:gd name="T65" fmla="*/ 300 h 431"/>
                <a:gd name="T66" fmla="*/ 128 w 138"/>
                <a:gd name="T67" fmla="*/ 283 h 431"/>
                <a:gd name="T68" fmla="*/ 133 w 138"/>
                <a:gd name="T69" fmla="*/ 268 h 431"/>
                <a:gd name="T70" fmla="*/ 136 w 138"/>
                <a:gd name="T71" fmla="*/ 250 h 431"/>
                <a:gd name="T72" fmla="*/ 138 w 138"/>
                <a:gd name="T73" fmla="*/ 233 h 431"/>
                <a:gd name="T74" fmla="*/ 138 w 138"/>
                <a:gd name="T75" fmla="*/ 215 h 431"/>
                <a:gd name="T76" fmla="*/ 138 w 138"/>
                <a:gd name="T77" fmla="*/ 215 h 431"/>
                <a:gd name="T78" fmla="*/ 138 w 138"/>
                <a:gd name="T79" fmla="*/ 198 h 431"/>
                <a:gd name="T80" fmla="*/ 136 w 138"/>
                <a:gd name="T81" fmla="*/ 180 h 431"/>
                <a:gd name="T82" fmla="*/ 133 w 138"/>
                <a:gd name="T83" fmla="*/ 163 h 431"/>
                <a:gd name="T84" fmla="*/ 128 w 138"/>
                <a:gd name="T85" fmla="*/ 146 h 431"/>
                <a:gd name="T86" fmla="*/ 123 w 138"/>
                <a:gd name="T87" fmla="*/ 131 h 431"/>
                <a:gd name="T88" fmla="*/ 116 w 138"/>
                <a:gd name="T89" fmla="*/ 115 h 431"/>
                <a:gd name="T90" fmla="*/ 109 w 138"/>
                <a:gd name="T91" fmla="*/ 100 h 431"/>
                <a:gd name="T92" fmla="*/ 100 w 138"/>
                <a:gd name="T93" fmla="*/ 86 h 431"/>
                <a:gd name="T94" fmla="*/ 90 w 138"/>
                <a:gd name="T95" fmla="*/ 72 h 431"/>
                <a:gd name="T96" fmla="*/ 80 w 138"/>
                <a:gd name="T97" fmla="*/ 60 h 431"/>
                <a:gd name="T98" fmla="*/ 68 w 138"/>
                <a:gd name="T99" fmla="*/ 47 h 431"/>
                <a:gd name="T100" fmla="*/ 57 w 138"/>
                <a:gd name="T101" fmla="*/ 36 h 431"/>
                <a:gd name="T102" fmla="*/ 43 w 138"/>
                <a:gd name="T103" fmla="*/ 25 h 431"/>
                <a:gd name="T104" fmla="*/ 30 w 138"/>
                <a:gd name="T105" fmla="*/ 16 h 431"/>
                <a:gd name="T106" fmla="*/ 15 w 138"/>
                <a:gd name="T107" fmla="*/ 7 h 431"/>
                <a:gd name="T108" fmla="*/ 0 w 138"/>
                <a:gd name="T109" fmla="*/ 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 h="431">
                  <a:moveTo>
                    <a:pt x="0" y="0"/>
                  </a:moveTo>
                  <a:lnTo>
                    <a:pt x="0" y="85"/>
                  </a:lnTo>
                  <a:lnTo>
                    <a:pt x="0" y="85"/>
                  </a:lnTo>
                  <a:lnTo>
                    <a:pt x="15" y="96"/>
                  </a:lnTo>
                  <a:lnTo>
                    <a:pt x="27" y="110"/>
                  </a:lnTo>
                  <a:lnTo>
                    <a:pt x="38" y="124"/>
                  </a:lnTo>
                  <a:lnTo>
                    <a:pt x="47" y="141"/>
                  </a:lnTo>
                  <a:lnTo>
                    <a:pt x="56" y="158"/>
                  </a:lnTo>
                  <a:lnTo>
                    <a:pt x="61" y="177"/>
                  </a:lnTo>
                  <a:lnTo>
                    <a:pt x="64" y="195"/>
                  </a:lnTo>
                  <a:lnTo>
                    <a:pt x="65" y="215"/>
                  </a:lnTo>
                  <a:lnTo>
                    <a:pt x="65" y="215"/>
                  </a:lnTo>
                  <a:lnTo>
                    <a:pt x="64" y="235"/>
                  </a:lnTo>
                  <a:lnTo>
                    <a:pt x="61" y="254"/>
                  </a:lnTo>
                  <a:lnTo>
                    <a:pt x="56" y="272"/>
                  </a:lnTo>
                  <a:lnTo>
                    <a:pt x="47" y="290"/>
                  </a:lnTo>
                  <a:lnTo>
                    <a:pt x="38" y="305"/>
                  </a:lnTo>
                  <a:lnTo>
                    <a:pt x="27" y="321"/>
                  </a:lnTo>
                  <a:lnTo>
                    <a:pt x="15" y="333"/>
                  </a:lnTo>
                  <a:lnTo>
                    <a:pt x="0" y="346"/>
                  </a:lnTo>
                  <a:lnTo>
                    <a:pt x="0" y="431"/>
                  </a:lnTo>
                  <a:lnTo>
                    <a:pt x="0" y="431"/>
                  </a:lnTo>
                  <a:lnTo>
                    <a:pt x="15" y="423"/>
                  </a:lnTo>
                  <a:lnTo>
                    <a:pt x="30" y="414"/>
                  </a:lnTo>
                  <a:lnTo>
                    <a:pt x="43" y="405"/>
                  </a:lnTo>
                  <a:lnTo>
                    <a:pt x="57" y="394"/>
                  </a:lnTo>
                  <a:lnTo>
                    <a:pt x="68" y="384"/>
                  </a:lnTo>
                  <a:lnTo>
                    <a:pt x="80" y="371"/>
                  </a:lnTo>
                  <a:lnTo>
                    <a:pt x="90" y="359"/>
                  </a:lnTo>
                  <a:lnTo>
                    <a:pt x="100" y="345"/>
                  </a:lnTo>
                  <a:lnTo>
                    <a:pt x="109" y="330"/>
                  </a:lnTo>
                  <a:lnTo>
                    <a:pt x="116" y="316"/>
                  </a:lnTo>
                  <a:lnTo>
                    <a:pt x="123" y="300"/>
                  </a:lnTo>
                  <a:lnTo>
                    <a:pt x="128" y="283"/>
                  </a:lnTo>
                  <a:lnTo>
                    <a:pt x="133" y="268"/>
                  </a:lnTo>
                  <a:lnTo>
                    <a:pt x="136" y="250"/>
                  </a:lnTo>
                  <a:lnTo>
                    <a:pt x="138" y="233"/>
                  </a:lnTo>
                  <a:lnTo>
                    <a:pt x="138" y="215"/>
                  </a:lnTo>
                  <a:lnTo>
                    <a:pt x="138" y="215"/>
                  </a:lnTo>
                  <a:lnTo>
                    <a:pt x="138" y="198"/>
                  </a:lnTo>
                  <a:lnTo>
                    <a:pt x="136" y="180"/>
                  </a:lnTo>
                  <a:lnTo>
                    <a:pt x="133" y="163"/>
                  </a:lnTo>
                  <a:lnTo>
                    <a:pt x="128" y="146"/>
                  </a:lnTo>
                  <a:lnTo>
                    <a:pt x="123" y="131"/>
                  </a:lnTo>
                  <a:lnTo>
                    <a:pt x="116" y="115"/>
                  </a:lnTo>
                  <a:lnTo>
                    <a:pt x="109" y="100"/>
                  </a:lnTo>
                  <a:lnTo>
                    <a:pt x="100" y="86"/>
                  </a:lnTo>
                  <a:lnTo>
                    <a:pt x="90" y="72"/>
                  </a:lnTo>
                  <a:lnTo>
                    <a:pt x="80" y="60"/>
                  </a:lnTo>
                  <a:lnTo>
                    <a:pt x="68" y="47"/>
                  </a:lnTo>
                  <a:lnTo>
                    <a:pt x="57" y="36"/>
                  </a:lnTo>
                  <a:lnTo>
                    <a:pt x="43" y="25"/>
                  </a:lnTo>
                  <a:lnTo>
                    <a:pt x="30" y="16"/>
                  </a:lnTo>
                  <a:lnTo>
                    <a:pt x="15" y="7"/>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4" name="Freeform 38"/>
            <p:cNvSpPr/>
            <p:nvPr/>
          </p:nvSpPr>
          <p:spPr bwMode="auto">
            <a:xfrm>
              <a:off x="3195087" y="168988"/>
              <a:ext cx="450650" cy="656901"/>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5" name="Freeform 42"/>
            <p:cNvSpPr/>
            <p:nvPr/>
          </p:nvSpPr>
          <p:spPr bwMode="auto">
            <a:xfrm>
              <a:off x="2435657" y="1327973"/>
              <a:ext cx="194328" cy="664054"/>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6" name="Freeform 46"/>
            <p:cNvSpPr/>
            <p:nvPr/>
          </p:nvSpPr>
          <p:spPr bwMode="auto">
            <a:xfrm>
              <a:off x="2430888" y="4684322"/>
              <a:ext cx="199097" cy="323086"/>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7" name="Freeform 118"/>
            <p:cNvSpPr/>
            <p:nvPr/>
          </p:nvSpPr>
          <p:spPr bwMode="auto">
            <a:xfrm>
              <a:off x="1659537" y="3107047"/>
              <a:ext cx="960910" cy="962103"/>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chemeClr val="accent1">
                <a:lumMod val="40000"/>
                <a:lumOff val="60000"/>
              </a:scheme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grpSp>
          <p:nvGrpSpPr>
            <p:cNvPr id="48" name="그룹 122"/>
            <p:cNvGrpSpPr/>
            <p:nvPr/>
          </p:nvGrpSpPr>
          <p:grpSpPr>
            <a:xfrm>
              <a:off x="1659537" y="3390790"/>
              <a:ext cx="305202" cy="678359"/>
              <a:chOff x="2209800" y="4519614"/>
              <a:chExt cx="406400" cy="903287"/>
            </a:xfrm>
            <a:solidFill>
              <a:schemeClr val="accent1">
                <a:lumMod val="50000"/>
              </a:schemeClr>
            </a:solidFill>
          </p:grpSpPr>
          <p:sp>
            <p:nvSpPr>
              <p:cNvPr id="54" name="Freeform 9"/>
              <p:cNvSpPr/>
              <p:nvPr/>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5" name="Freeform 11"/>
              <p:cNvSpPr/>
              <p:nvPr/>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grpSp>
        <p:sp>
          <p:nvSpPr>
            <p:cNvPr id="49" name="Freeform 110"/>
            <p:cNvSpPr/>
            <p:nvPr/>
          </p:nvSpPr>
          <p:spPr bwMode="auto">
            <a:xfrm>
              <a:off x="2684826" y="4123990"/>
              <a:ext cx="960910" cy="960910"/>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chemeClr val="accent1">
                <a:lumMod val="20000"/>
                <a:lumOff val="80000"/>
              </a:scheme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0" name="Freeform 43"/>
            <p:cNvSpPr>
              <a:spLocks noEditPoints="1"/>
            </p:cNvSpPr>
            <p:nvPr/>
          </p:nvSpPr>
          <p:spPr bwMode="auto">
            <a:xfrm>
              <a:off x="2684826" y="4425020"/>
              <a:ext cx="299242" cy="473302"/>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1" name="Freeform 116"/>
            <p:cNvSpPr/>
            <p:nvPr/>
          </p:nvSpPr>
          <p:spPr bwMode="auto">
            <a:xfrm>
              <a:off x="1659537" y="2091295"/>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accent1">
                <a:lumMod val="75000"/>
              </a:scheme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2" name="Freeform 108"/>
            <p:cNvSpPr/>
            <p:nvPr/>
          </p:nvSpPr>
          <p:spPr bwMode="auto">
            <a:xfrm>
              <a:off x="2684826" y="1074351"/>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chemeClr val="accent1"/>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3" name="Freeform 40"/>
            <p:cNvSpPr/>
            <p:nvPr/>
          </p:nvSpPr>
          <p:spPr bwMode="auto">
            <a:xfrm>
              <a:off x="2684826" y="1327973"/>
              <a:ext cx="194328" cy="664054"/>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grpSp>
      <p:grpSp>
        <p:nvGrpSpPr>
          <p:cNvPr id="58" name="그룹 87"/>
          <p:cNvGrpSpPr/>
          <p:nvPr userDrawn="1"/>
        </p:nvGrpSpPr>
        <p:grpSpPr>
          <a:xfrm>
            <a:off x="10522217" y="5581017"/>
            <a:ext cx="1263130" cy="1281262"/>
            <a:chOff x="7668344" y="5495925"/>
            <a:chExt cx="1261419" cy="1279526"/>
          </a:xfrm>
        </p:grpSpPr>
        <p:sp>
          <p:nvSpPr>
            <p:cNvPr id="59" name="Freeform 13"/>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bg1">
                <a:lumMod val="75000"/>
                <a:alpha val="20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endParaRPr lang="ko-KR" altLang="en-US" sz="3200"/>
            </a:p>
          </p:txBody>
        </p:sp>
        <p:sp>
          <p:nvSpPr>
            <p:cNvPr id="60" name="Freeform 14"/>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endParaRPr lang="ko-KR" altLang="en-US" sz="3200"/>
            </a:p>
          </p:txBody>
        </p:sp>
        <p:sp>
          <p:nvSpPr>
            <p:cNvPr id="61" name="Freeform 15"/>
            <p:cNvSpPr/>
            <p:nvPr/>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chemeClr val="accent1">
                <a:lumMod val="40000"/>
                <a:lumOff val="60000"/>
                <a:alpha val="20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endParaRPr lang="ko-KR" altLang="en-US" sz="3200"/>
            </a:p>
          </p:txBody>
        </p:sp>
        <p:sp>
          <p:nvSpPr>
            <p:cNvPr id="62" name="Freeform 17"/>
            <p:cNvSpPr/>
            <p:nvPr/>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chemeClr val="accent1"/>
            </a:solidFill>
            <a:ln>
              <a:noFill/>
            </a:ln>
          </p:spPr>
          <p:txBody>
            <a:bodyPr vert="horz" wrap="square" lIns="91440" tIns="45720" rIns="91440" bIns="45720" numCol="1" anchor="t" anchorCtr="0" compatLnSpc="1"/>
            <a:lstStyle/>
            <a:p>
              <a:pPr lvl="0" latinLnBrk="1"/>
              <a:endParaRPr lang="ko-KR" altLang="en-US"/>
            </a:p>
          </p:txBody>
        </p:sp>
        <p:sp>
          <p:nvSpPr>
            <p:cNvPr id="63" name="Freeform 18"/>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chemeClr val="tx1">
                <a:lumMod val="65000"/>
                <a:lumOff val="35000"/>
                <a:alpha val="20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endParaRPr lang="ko-KR" altLang="en-US" sz="3200"/>
            </a:p>
          </p:txBody>
        </p:sp>
        <p:sp>
          <p:nvSpPr>
            <p:cNvPr id="64" name="Freeform 19"/>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endParaRPr lang="ko-KR" altLang="en-US" sz="3200"/>
            </a:p>
          </p:txBody>
        </p:sp>
        <p:sp>
          <p:nvSpPr>
            <p:cNvPr id="65" name="Freeform 20"/>
            <p:cNvSpPr/>
            <p:nvPr/>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chemeClr val="accent1">
                <a:lumMod val="60000"/>
                <a:lumOff val="40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endParaRPr lang="ko-KR" altLang="en-US" sz="3200"/>
            </a:p>
          </p:txBody>
        </p:sp>
        <p:sp>
          <p:nvSpPr>
            <p:cNvPr id="66" name="Freeform 23"/>
            <p:cNvSpPr/>
            <p:nvPr/>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endParaRPr lang="ko-KR" altLang="en-US" sz="3200"/>
            </a:p>
          </p:txBody>
        </p:sp>
        <p:sp>
          <p:nvSpPr>
            <p:cNvPr id="67" name="Freeform 24"/>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endParaRPr lang="ko-KR" altLang="en-US" sz="3200"/>
            </a:p>
          </p:txBody>
        </p:sp>
        <p:sp>
          <p:nvSpPr>
            <p:cNvPr id="68" name="Freeform 25"/>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endParaRPr lang="ko-KR" altLang="en-US" sz="3200"/>
            </a:p>
          </p:txBody>
        </p:sp>
        <p:sp>
          <p:nvSpPr>
            <p:cNvPr id="69" name="Freeform 26"/>
            <p:cNvSpPr/>
            <p:nvPr/>
          </p:nvSpPr>
          <p:spPr bwMode="auto">
            <a:xfrm>
              <a:off x="8315651" y="6161339"/>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accent1">
                <a:lumMod val="60000"/>
                <a:lumOff val="40000"/>
              </a:schemeClr>
            </a:solidFill>
            <a:ln>
              <a:noFill/>
            </a:ln>
          </p:spPr>
          <p:txBody>
            <a:bodyPr vert="horz" wrap="square" lIns="91440" tIns="45720" rIns="91440" bIns="45720" numCol="1" anchor="t" anchorCtr="0" compatLnSpc="1"/>
            <a:lstStyle/>
            <a:p>
              <a:pPr lvl="0" defTabSz="1219200" latinLnBrk="1"/>
              <a:endParaRPr lang="ko-KR" altLang="en-US" sz="3200"/>
            </a:p>
          </p:txBody>
        </p:sp>
        <p:sp>
          <p:nvSpPr>
            <p:cNvPr id="70" name="Freeform 28"/>
            <p:cNvSpPr/>
            <p:nvPr/>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pPr lvl="0"/>
              <a:endParaRPr lang="ko-KR" altLang="en-US" sz="3200"/>
            </a:p>
          </p:txBody>
        </p:sp>
        <p:sp>
          <p:nvSpPr>
            <p:cNvPr id="71" name="Freeform 30"/>
            <p:cNvSpPr/>
            <p:nvPr/>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pPr lvl="0"/>
              <a:endParaRPr lang="ko-KR" altLang="en-US" sz="3200"/>
            </a:p>
          </p:txBody>
        </p:sp>
        <p:sp>
          <p:nvSpPr>
            <p:cNvPr id="72" name="Freeform 31"/>
            <p:cNvSpPr/>
            <p:nvPr/>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endParaRPr lang="ko-KR" altLang="en-US" sz="3200"/>
            </a:p>
          </p:txBody>
        </p:sp>
        <p:sp>
          <p:nvSpPr>
            <p:cNvPr id="73" name="Freeform 32"/>
            <p:cNvSpPr/>
            <p:nvPr/>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pPr lvl="0"/>
              <a:endParaRPr lang="ko-KR" altLang="en-US" sz="3200"/>
            </a:p>
          </p:txBody>
        </p:sp>
        <p:sp>
          <p:nvSpPr>
            <p:cNvPr id="74" name="Freeform 34"/>
            <p:cNvSpPr/>
            <p:nvPr/>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pPr lvl="0"/>
              <a:endParaRPr lang="ko-KR" altLang="en-US" sz="3200"/>
            </a:p>
          </p:txBody>
        </p:sp>
        <p:sp>
          <p:nvSpPr>
            <p:cNvPr id="75" name="Freeform 35"/>
            <p:cNvSpPr/>
            <p:nvPr/>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endParaRPr lang="ko-KR" altLang="en-US" sz="3200"/>
            </a:p>
          </p:txBody>
        </p:sp>
      </p:gr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bg>
      <p:bgRef idx="1001">
        <a:schemeClr val="bg1"/>
      </p:bgRef>
    </p:bg>
    <p:spTree>
      <p:nvGrpSpPr>
        <p:cNvPr id="1" name=""/>
        <p:cNvGrpSpPr/>
        <p:nvPr/>
      </p:nvGrpSpPr>
      <p:grpSpPr>
        <a:xfrm>
          <a:off x="0" y="0"/>
          <a:ext cx="0" cy="0"/>
          <a:chOff x="0" y="0"/>
          <a:chExt cx="0" cy="0"/>
        </a:xfrm>
      </p:grpSpPr>
      <p:sp>
        <p:nvSpPr>
          <p:cNvPr id="20" name="标题 1"/>
          <p:cNvSpPr>
            <a:spLocks noGrp="1"/>
          </p:cNvSpPr>
          <p:nvPr>
            <p:ph type="title"/>
          </p:nvPr>
        </p:nvSpPr>
        <p:spPr>
          <a:xfrm>
            <a:off x="3512819" y="2663911"/>
            <a:ext cx="8007668" cy="656792"/>
          </a:xfrm>
        </p:spPr>
        <p:txBody>
          <a:bodyPr anchor="b">
            <a:normAutofit/>
          </a:bodyPr>
          <a:lstStyle>
            <a:lvl1pPr>
              <a:defRPr sz="2400" b="1">
                <a:solidFill>
                  <a:sysClr val="windowText" lastClr="000000"/>
                </a:solidFill>
              </a:defRPr>
            </a:lvl1pPr>
          </a:lstStyle>
          <a:p>
            <a:r>
              <a:rPr lang="en-US" altLang="zh-CN" dirty="0"/>
              <a:t>Click to edit Master title style</a:t>
            </a:r>
            <a:endParaRPr lang="zh-CN" altLang="en-US" dirty="0"/>
          </a:p>
        </p:txBody>
      </p:sp>
      <p:sp>
        <p:nvSpPr>
          <p:cNvPr id="21" name="文本占位符 2"/>
          <p:cNvSpPr>
            <a:spLocks noGrp="1"/>
          </p:cNvSpPr>
          <p:nvPr>
            <p:ph type="body" idx="1"/>
          </p:nvPr>
        </p:nvSpPr>
        <p:spPr>
          <a:xfrm>
            <a:off x="3512819" y="3450067"/>
            <a:ext cx="8007668" cy="1015623"/>
          </a:xfrm>
        </p:spPr>
        <p:txBody>
          <a:bodyPr anchor="t">
            <a:normAutofit/>
          </a:bodyPr>
          <a:lstStyle>
            <a:lvl1pPr marL="0" indent="0">
              <a:buNone/>
              <a:defRPr sz="1100">
                <a:solidFill>
                  <a:sysClr val="windowText" lastClr="0000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Edit Master text styles</a:t>
            </a:r>
          </a:p>
        </p:txBody>
      </p:sp>
      <p:grpSp>
        <p:nvGrpSpPr>
          <p:cNvPr id="24" name="그룹 18"/>
          <p:cNvGrpSpPr/>
          <p:nvPr userDrawn="1"/>
        </p:nvGrpSpPr>
        <p:grpSpPr>
          <a:xfrm>
            <a:off x="0" y="2266950"/>
            <a:ext cx="2797638" cy="2198740"/>
            <a:chOff x="0" y="1636653"/>
            <a:chExt cx="2633522" cy="1889508"/>
          </a:xfrm>
        </p:grpSpPr>
        <p:sp>
          <p:nvSpPr>
            <p:cNvPr id="25" name="Freeform 113"/>
            <p:cNvSpPr/>
            <p:nvPr/>
          </p:nvSpPr>
          <p:spPr bwMode="auto">
            <a:xfrm>
              <a:off x="748565" y="1637791"/>
              <a:ext cx="916883" cy="916883"/>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accent1">
                <a:lumMod val="60000"/>
                <a:lumOff val="40000"/>
                <a:alpha val="20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pPr lvl="0"/>
              <a:endParaRPr lang="ko-KR" altLang="en-US" sz="3200"/>
            </a:p>
          </p:txBody>
        </p:sp>
        <p:sp>
          <p:nvSpPr>
            <p:cNvPr id="26" name="Freeform 115"/>
            <p:cNvSpPr/>
            <p:nvPr/>
          </p:nvSpPr>
          <p:spPr bwMode="auto">
            <a:xfrm>
              <a:off x="1716639" y="1637791"/>
              <a:ext cx="916883" cy="916883"/>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115B8A">
                <a:alpha val="20000"/>
              </a:srgb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pPr lvl="0"/>
              <a:endParaRPr lang="ko-KR" altLang="en-US" sz="3200"/>
            </a:p>
          </p:txBody>
        </p:sp>
        <p:sp>
          <p:nvSpPr>
            <p:cNvPr id="27" name="Freeform 117"/>
            <p:cNvSpPr/>
            <p:nvPr/>
          </p:nvSpPr>
          <p:spPr bwMode="auto">
            <a:xfrm>
              <a:off x="1716639" y="2607003"/>
              <a:ext cx="916883" cy="918021"/>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A8E2E6">
                <a:alpha val="20000"/>
              </a:srgb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pPr lvl="0"/>
              <a:endParaRPr lang="ko-KR" altLang="en-US" sz="3200"/>
            </a:p>
          </p:txBody>
        </p:sp>
        <p:sp>
          <p:nvSpPr>
            <p:cNvPr id="28" name="Freeform 119"/>
            <p:cNvSpPr/>
            <p:nvPr/>
          </p:nvSpPr>
          <p:spPr bwMode="auto">
            <a:xfrm>
              <a:off x="748565" y="2608140"/>
              <a:ext cx="916883" cy="916883"/>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tx1">
                <a:lumMod val="50000"/>
                <a:lumOff val="50000"/>
                <a:alpha val="20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pPr lvl="0"/>
              <a:endParaRPr lang="ko-KR" altLang="en-US" sz="3200"/>
            </a:p>
          </p:txBody>
        </p:sp>
        <p:sp>
          <p:nvSpPr>
            <p:cNvPr id="29" name="Freeform 118"/>
            <p:cNvSpPr/>
            <p:nvPr/>
          </p:nvSpPr>
          <p:spPr bwMode="auto">
            <a:xfrm>
              <a:off x="1716639" y="2607003"/>
              <a:ext cx="916883" cy="918021"/>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chemeClr val="accent1">
                <a:lumMod val="40000"/>
                <a:lumOff val="60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pPr lvl="0"/>
              <a:endParaRPr lang="ko-KR" altLang="en-US" sz="3200"/>
            </a:p>
          </p:txBody>
        </p:sp>
        <p:sp>
          <p:nvSpPr>
            <p:cNvPr id="30" name="Freeform 116"/>
            <p:cNvSpPr/>
            <p:nvPr/>
          </p:nvSpPr>
          <p:spPr bwMode="auto">
            <a:xfrm>
              <a:off x="1716639" y="1637791"/>
              <a:ext cx="916883" cy="916883"/>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accent1"/>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pPr lvl="0"/>
              <a:endParaRPr lang="ko-KR" altLang="en-US" sz="3200"/>
            </a:p>
          </p:txBody>
        </p:sp>
        <p:sp>
          <p:nvSpPr>
            <p:cNvPr id="31" name="Freeform 13"/>
            <p:cNvSpPr/>
            <p:nvPr/>
          </p:nvSpPr>
          <p:spPr bwMode="auto">
            <a:xfrm>
              <a:off x="0" y="1636653"/>
              <a:ext cx="1139177" cy="918021"/>
            </a:xfrm>
            <a:custGeom>
              <a:avLst/>
              <a:gdLst/>
              <a:ahLst/>
              <a:cxnLst/>
              <a:rect l="l" t="t" r="r" b="b"/>
              <a:pathLst>
                <a:path w="1589739" h="1281113">
                  <a:moveTo>
                    <a:pt x="0" y="0"/>
                  </a:moveTo>
                  <a:lnTo>
                    <a:pt x="949977" y="0"/>
                  </a:lnTo>
                  <a:lnTo>
                    <a:pt x="1589739" y="639763"/>
                  </a:lnTo>
                  <a:lnTo>
                    <a:pt x="949977" y="1281113"/>
                  </a:lnTo>
                  <a:lnTo>
                    <a:pt x="0" y="1281113"/>
                  </a:lnTo>
                  <a:close/>
                </a:path>
              </a:pathLst>
            </a:custGeom>
            <a:solidFill>
              <a:schemeClr val="accent1">
                <a:lumMod val="60000"/>
                <a:lumOff val="40000"/>
                <a:alpha val="20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pPr lvl="0"/>
              <a:endParaRPr lang="ko-KR" altLang="en-US" sz="3200"/>
            </a:p>
          </p:txBody>
        </p:sp>
        <p:sp>
          <p:nvSpPr>
            <p:cNvPr id="32" name="Freeform 13"/>
            <p:cNvSpPr/>
            <p:nvPr/>
          </p:nvSpPr>
          <p:spPr bwMode="auto">
            <a:xfrm>
              <a:off x="0" y="2608140"/>
              <a:ext cx="1139177" cy="918021"/>
            </a:xfrm>
            <a:custGeom>
              <a:avLst/>
              <a:gdLst/>
              <a:ahLst/>
              <a:cxnLst/>
              <a:rect l="l" t="t" r="r" b="b"/>
              <a:pathLst>
                <a:path w="1589739" h="1281113">
                  <a:moveTo>
                    <a:pt x="0" y="0"/>
                  </a:moveTo>
                  <a:lnTo>
                    <a:pt x="949977" y="0"/>
                  </a:lnTo>
                  <a:lnTo>
                    <a:pt x="1589739" y="639763"/>
                  </a:lnTo>
                  <a:lnTo>
                    <a:pt x="949977" y="1281113"/>
                  </a:lnTo>
                  <a:lnTo>
                    <a:pt x="0" y="1281113"/>
                  </a:lnTo>
                  <a:close/>
                </a:path>
              </a:pathLst>
            </a:custGeom>
            <a:solidFill>
              <a:schemeClr val="tx1">
                <a:lumMod val="50000"/>
                <a:lumOff val="50000"/>
                <a:alpha val="20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pPr lvl="0"/>
              <a:endParaRPr lang="ko-KR" altLang="en-US" sz="3200"/>
            </a:p>
          </p:txBody>
        </p:sp>
        <p:sp>
          <p:nvSpPr>
            <p:cNvPr id="33" name="Freeform 120"/>
            <p:cNvSpPr/>
            <p:nvPr/>
          </p:nvSpPr>
          <p:spPr bwMode="auto">
            <a:xfrm>
              <a:off x="747427" y="2607003"/>
              <a:ext cx="918021" cy="918021"/>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chemeClr val="accent1">
                <a:lumMod val="75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pPr lvl="0"/>
              <a:endParaRPr lang="ko-KR" altLang="en-US" sz="3200"/>
            </a:p>
          </p:txBody>
        </p:sp>
        <p:sp>
          <p:nvSpPr>
            <p:cNvPr id="34" name="Freeform 114"/>
            <p:cNvSpPr/>
            <p:nvPr/>
          </p:nvSpPr>
          <p:spPr bwMode="auto">
            <a:xfrm>
              <a:off x="748565" y="1637791"/>
              <a:ext cx="916883" cy="916883"/>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chemeClr val="accent1">
                <a:lumMod val="60000"/>
                <a:lumOff val="40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pPr lvl="0"/>
              <a:endParaRPr lang="ko-KR" altLang="en-US" sz="3200"/>
            </a:p>
          </p:txBody>
        </p:sp>
      </p:grpSp>
      <p:sp>
        <p:nvSpPr>
          <p:cNvPr id="2" name="日期占位符 1"/>
          <p:cNvSpPr>
            <a:spLocks noGrp="1"/>
          </p:cNvSpPr>
          <p:nvPr>
            <p:ph type="dt" sz="half" idx="10"/>
          </p:nvPr>
        </p:nvSpPr>
        <p:spPr/>
        <p:txBody>
          <a:bodyPr/>
          <a:lstStyle/>
          <a:p>
            <a:fld id="{6489D9C7-5DC6-4263-87FF-7C99F6FB63C3}" type="datetime1">
              <a:rPr lang="zh-CN" altLang="en-US" smtClean="0"/>
              <a:t>2022/9/1</a:t>
            </a:fld>
            <a:endParaRPr lang="zh-CN" altLang="en-US"/>
          </a:p>
        </p:txBody>
      </p:sp>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3" name="内容占位符 2"/>
          <p:cNvSpPr>
            <a:spLocks noGrp="1"/>
          </p:cNvSpPr>
          <p:nvPr>
            <p:ph idx="1"/>
          </p:nvPr>
        </p:nvSpPr>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10"/>
          </p:nvPr>
        </p:nvSpPr>
        <p:spPr/>
        <p:txBody>
          <a:bodyPr/>
          <a:lstStyle/>
          <a:p>
            <a:fld id="{6489D9C7-5DC6-4263-87FF-7C99F6FB63C3}" type="datetime1">
              <a:rPr lang="zh-CN" altLang="en-US" smtClean="0"/>
              <a:t>2022/9/1</a:t>
            </a:fld>
            <a:endParaRPr lang="zh-CN" altLang="en-US"/>
          </a:p>
        </p:txBody>
      </p:sp>
      <p:sp>
        <p:nvSpPr>
          <p:cNvPr id="5" name="页脚占位符 4"/>
          <p:cNvSpPr>
            <a:spLocks noGrp="1"/>
          </p:cNvSpPr>
          <p:nvPr>
            <p:ph type="ftr" sz="quarter" idx="11"/>
          </p:nvPr>
        </p:nvSpPr>
        <p:spPr/>
        <p:txBody>
          <a:bodyPr/>
          <a:lstStyle/>
          <a:p>
            <a:r>
              <a:rPr lang="en-US" altLang="zh-CN"/>
              <a:t>www.islide.cc</a:t>
            </a:r>
            <a:endParaRPr lang="zh-CN" altLang="en-US" dirty="0"/>
          </a:p>
        </p:txBody>
      </p:sp>
      <p:sp>
        <p:nvSpPr>
          <p:cNvPr id="6" name="灯片编号占位符 5"/>
          <p:cNvSpPr>
            <a:spLocks noGrp="1"/>
          </p:cNvSpPr>
          <p:nvPr>
            <p:ph type="sldNum" sz="quarter" idx="12"/>
          </p:nvPr>
        </p:nvSpPr>
        <p:spPr/>
        <p:txBody>
          <a:bodyPr/>
          <a:lstStyle/>
          <a:p>
            <a:fld id="{5DD3DB80-B894-403A-B48E-6FDC1A72010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3" name="日期占位符 2"/>
          <p:cNvSpPr>
            <a:spLocks noGrp="1"/>
          </p:cNvSpPr>
          <p:nvPr>
            <p:ph type="dt" sz="half" idx="10"/>
          </p:nvPr>
        </p:nvSpPr>
        <p:spPr/>
        <p:txBody>
          <a:bodyPr/>
          <a:lstStyle/>
          <a:p>
            <a:fld id="{6489D9C7-5DC6-4263-87FF-7C99F6FB63C3}" type="datetime1">
              <a:rPr lang="zh-CN" altLang="en-US" smtClean="0"/>
              <a:t>2022/9/1</a:t>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t>‹#›</a:t>
            </a:fld>
            <a:endParaRPr lang="zh-CN" altLang="en-US"/>
          </a:p>
        </p:txBody>
      </p:sp>
      <p:cxnSp>
        <p:nvCxnSpPr>
          <p:cNvPr id="7" name="直接连接符 6"/>
          <p:cNvCxnSpPr/>
          <p:nvPr userDrawn="1"/>
        </p:nvCxnSpPr>
        <p:spPr>
          <a:xfrm>
            <a:off x="681196" y="1016000"/>
            <a:ext cx="10801349"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Ref idx="1001">
        <a:schemeClr val="bg1"/>
      </p:bgRef>
    </p:bg>
    <p:spTree>
      <p:nvGrpSpPr>
        <p:cNvPr id="1" name=""/>
        <p:cNvGrpSpPr/>
        <p:nvPr/>
      </p:nvGrpSpPr>
      <p:grpSpPr>
        <a:xfrm>
          <a:off x="0" y="0"/>
          <a:ext cx="0" cy="0"/>
          <a:chOff x="0" y="0"/>
          <a:chExt cx="0" cy="0"/>
        </a:xfrm>
      </p:grpSpPr>
      <p:sp>
        <p:nvSpPr>
          <p:cNvPr id="13" name="标题 1"/>
          <p:cNvSpPr>
            <a:spLocks noGrp="1"/>
          </p:cNvSpPr>
          <p:nvPr>
            <p:ph type="ctrTitle" hasCustomPrompt="1"/>
          </p:nvPr>
        </p:nvSpPr>
        <p:spPr>
          <a:xfrm>
            <a:off x="669925" y="2638345"/>
            <a:ext cx="5415916" cy="939358"/>
          </a:xfrm>
        </p:spPr>
        <p:txBody>
          <a:bodyPr anchor="b">
            <a:normAutofit/>
          </a:bodyPr>
          <a:lstStyle>
            <a:lvl1pPr marL="0" indent="0" algn="r">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p:ph type="body" sz="quarter" idx="17" hasCustomPrompt="1"/>
          </p:nvPr>
        </p:nvSpPr>
        <p:spPr>
          <a:xfrm>
            <a:off x="669925" y="3718373"/>
            <a:ext cx="5415916" cy="310871"/>
          </a:xfrm>
        </p:spPr>
        <p:txBody>
          <a:bodyPr vert="horz" lIns="91440" tIns="45720" rIns="91440" bIns="45720" rtlCol="0">
            <a:normAutofit/>
          </a:bodyPr>
          <a:lstStyle>
            <a:lvl1pPr marL="0" indent="0" algn="r">
              <a:buNone/>
              <a:defRPr lang="zh-CN" altLang="en-US" sz="1600" smtClean="0"/>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p:ph type="body" sz="quarter" idx="18" hasCustomPrompt="1"/>
          </p:nvPr>
        </p:nvSpPr>
        <p:spPr>
          <a:xfrm>
            <a:off x="669925" y="4034007"/>
            <a:ext cx="5415916" cy="310871"/>
          </a:xfrm>
        </p:spPr>
        <p:txBody>
          <a:bodyPr vert="horz" lIns="91440" tIns="45720" rIns="91440" bIns="45720" rtlCol="0">
            <a:normAutofit/>
          </a:bodyPr>
          <a:lstStyle>
            <a:lvl1pPr marL="0" indent="0" algn="r">
              <a:buNone/>
              <a:defRPr lang="zh-CN" altLang="en-US" sz="1600" smtClean="0"/>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fld id="{CB3FFC9E-A4C1-40CB-8E0E-23B63E3543C5}" type="datetime1">
              <a:rPr lang="zh-CN" altLang="en-US" smtClean="0"/>
              <a:t>​</a:t>
            </a:fld>
            <a:endParaRPr lang="en-US" altLang="zh-CN" dirty="0"/>
          </a:p>
        </p:txBody>
      </p:sp>
      <p:grpSp>
        <p:nvGrpSpPr>
          <p:cNvPr id="28" name="그룹 74"/>
          <p:cNvGrpSpPr/>
          <p:nvPr userDrawn="1"/>
        </p:nvGrpSpPr>
        <p:grpSpPr>
          <a:xfrm>
            <a:off x="8048625" y="2"/>
            <a:ext cx="4134021" cy="6857998"/>
            <a:chOff x="6060630" y="50892"/>
            <a:chExt cx="3083369" cy="5041717"/>
          </a:xfrm>
        </p:grpSpPr>
        <p:sp>
          <p:nvSpPr>
            <p:cNvPr id="29" name="Freeform 6"/>
            <p:cNvSpPr/>
            <p:nvPr/>
          </p:nvSpPr>
          <p:spPr bwMode="auto">
            <a:xfrm flipH="1">
              <a:off x="7649165" y="50892"/>
              <a:ext cx="1494834" cy="964596"/>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accent1">
                <a:alpha val="20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pPr lvl="0"/>
              <a:endParaRPr lang="ko-KR" altLang="en-US" sz="3200"/>
            </a:p>
          </p:txBody>
        </p:sp>
        <p:sp>
          <p:nvSpPr>
            <p:cNvPr id="30" name="Freeform 7"/>
            <p:cNvSpPr/>
            <p:nvPr/>
          </p:nvSpPr>
          <p:spPr bwMode="auto">
            <a:xfrm flipH="1">
              <a:off x="7080209" y="52087"/>
              <a:ext cx="963401" cy="963401"/>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accent1">
                <a:alpha val="20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pPr lvl="0"/>
              <a:endParaRPr lang="ko-KR" altLang="en-US" sz="3200"/>
            </a:p>
          </p:txBody>
        </p:sp>
        <p:sp>
          <p:nvSpPr>
            <p:cNvPr id="31" name="Freeform 8"/>
            <p:cNvSpPr/>
            <p:nvPr/>
          </p:nvSpPr>
          <p:spPr bwMode="auto">
            <a:xfrm flipH="1">
              <a:off x="6063021" y="1071666"/>
              <a:ext cx="963401" cy="963401"/>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chemeClr val="bg1">
                <a:lumMod val="95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pPr lvl="0"/>
              <a:endParaRPr lang="ko-KR" altLang="en-US" sz="3200"/>
            </a:p>
          </p:txBody>
        </p:sp>
        <p:sp>
          <p:nvSpPr>
            <p:cNvPr id="32" name="Freeform 9"/>
            <p:cNvSpPr/>
            <p:nvPr/>
          </p:nvSpPr>
          <p:spPr bwMode="auto">
            <a:xfrm flipH="1">
              <a:off x="6060630" y="52087"/>
              <a:ext cx="963401" cy="963401"/>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D0DAE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endParaRPr lang="ko-KR" altLang="en-US" sz="3200"/>
            </a:p>
          </p:txBody>
        </p:sp>
        <p:sp>
          <p:nvSpPr>
            <p:cNvPr id="33" name="Freeform 10"/>
            <p:cNvSpPr/>
            <p:nvPr/>
          </p:nvSpPr>
          <p:spPr bwMode="auto">
            <a:xfrm flipH="1">
              <a:off x="6060630" y="52087"/>
              <a:ext cx="963401" cy="963401"/>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chemeClr val="accent1">
                <a:lumMod val="60000"/>
                <a:lumOff val="40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pPr lvl="0"/>
              <a:endParaRPr lang="ko-KR" altLang="en-US" sz="3200"/>
            </a:p>
          </p:txBody>
        </p:sp>
        <p:sp>
          <p:nvSpPr>
            <p:cNvPr id="34" name="Freeform 13"/>
            <p:cNvSpPr/>
            <p:nvPr/>
          </p:nvSpPr>
          <p:spPr bwMode="auto">
            <a:xfrm flipH="1">
              <a:off x="7649165" y="1070471"/>
              <a:ext cx="1494834" cy="964596"/>
            </a:xfrm>
            <a:custGeom>
              <a:avLst/>
              <a:gdLst/>
              <a:ahLst/>
              <a:cxnLst/>
              <a:rect l="l" t="t" r="r" b="b"/>
              <a:pathLst>
                <a:path w="1985340" h="1281113">
                  <a:moveTo>
                    <a:pt x="1345578" y="0"/>
                  </a:moveTo>
                  <a:lnTo>
                    <a:pt x="0" y="0"/>
                  </a:lnTo>
                  <a:lnTo>
                    <a:pt x="0" y="1281113"/>
                  </a:lnTo>
                  <a:lnTo>
                    <a:pt x="1345578" y="1281113"/>
                  </a:lnTo>
                  <a:lnTo>
                    <a:pt x="1985340" y="639763"/>
                  </a:lnTo>
                  <a:close/>
                </a:path>
              </a:pathLst>
            </a:custGeom>
            <a:solidFill>
              <a:schemeClr val="bg1">
                <a:lumMod val="95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pPr lvl="0"/>
              <a:endParaRPr lang="ko-KR" altLang="en-US" sz="3200"/>
            </a:p>
          </p:txBody>
        </p:sp>
        <p:sp>
          <p:nvSpPr>
            <p:cNvPr id="35" name="Freeform 14"/>
            <p:cNvSpPr/>
            <p:nvPr/>
          </p:nvSpPr>
          <p:spPr bwMode="auto">
            <a:xfrm flipH="1">
              <a:off x="8672330" y="2100081"/>
              <a:ext cx="471669" cy="944510"/>
            </a:xfrm>
            <a:custGeom>
              <a:avLst/>
              <a:gdLst/>
              <a:ahLst/>
              <a:cxnLst/>
              <a:rect l="l" t="t" r="r" b="b"/>
              <a:pathLst>
                <a:path w="626440" h="1254436">
                  <a:moveTo>
                    <a:pt x="0" y="0"/>
                  </a:moveTo>
                  <a:lnTo>
                    <a:pt x="0" y="1254436"/>
                  </a:lnTo>
                  <a:lnTo>
                    <a:pt x="626440" y="626441"/>
                  </a:lnTo>
                  <a:close/>
                </a:path>
              </a:pathLst>
            </a:custGeom>
            <a:solidFill>
              <a:schemeClr val="accent1">
                <a:lumMod val="40000"/>
                <a:lumOff val="60000"/>
                <a:alpha val="20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pPr lvl="0"/>
              <a:endParaRPr lang="ko-KR" altLang="en-US" sz="3200"/>
            </a:p>
          </p:txBody>
        </p:sp>
        <p:sp>
          <p:nvSpPr>
            <p:cNvPr id="36" name="Freeform 15"/>
            <p:cNvSpPr/>
            <p:nvPr/>
          </p:nvSpPr>
          <p:spPr bwMode="auto">
            <a:xfrm flipH="1">
              <a:off x="7080209" y="1071666"/>
              <a:ext cx="963401" cy="963401"/>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95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pPr lvl="0"/>
              <a:endParaRPr lang="ko-KR" altLang="en-US" sz="3200"/>
            </a:p>
          </p:txBody>
        </p:sp>
        <p:sp>
          <p:nvSpPr>
            <p:cNvPr id="37" name="Freeform 16"/>
            <p:cNvSpPr/>
            <p:nvPr/>
          </p:nvSpPr>
          <p:spPr bwMode="auto">
            <a:xfrm flipH="1">
              <a:off x="8108155" y="2090050"/>
              <a:ext cx="963401" cy="963401"/>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accent1">
                <a:lumMod val="40000"/>
                <a:lumOff val="60000"/>
                <a:alpha val="20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pPr lvl="0"/>
              <a:endParaRPr lang="ko-KR" altLang="en-US" sz="3200"/>
            </a:p>
          </p:txBody>
        </p:sp>
        <p:sp>
          <p:nvSpPr>
            <p:cNvPr id="38" name="Freeform 17"/>
            <p:cNvSpPr/>
            <p:nvPr/>
          </p:nvSpPr>
          <p:spPr bwMode="auto">
            <a:xfrm flipH="1">
              <a:off x="7080209" y="1071666"/>
              <a:ext cx="963401" cy="964596"/>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chemeClr val="accent1">
                <a:lumMod val="60000"/>
                <a:lumOff val="40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pPr lvl="0"/>
              <a:endParaRPr lang="ko-KR" altLang="en-US" sz="3200"/>
            </a:p>
          </p:txBody>
        </p:sp>
        <p:sp>
          <p:nvSpPr>
            <p:cNvPr id="39" name="Freeform 18"/>
            <p:cNvSpPr/>
            <p:nvPr/>
          </p:nvSpPr>
          <p:spPr bwMode="auto">
            <a:xfrm flipH="1">
              <a:off x="8108155" y="2091245"/>
              <a:ext cx="963401" cy="963401"/>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chemeClr val="accent3">
                <a:lumMod val="60000"/>
                <a:lumOff val="40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pPr lvl="0"/>
              <a:endParaRPr lang="ko-KR" altLang="en-US" sz="3200"/>
            </a:p>
          </p:txBody>
        </p:sp>
        <p:sp>
          <p:nvSpPr>
            <p:cNvPr id="40" name="Freeform 19"/>
            <p:cNvSpPr/>
            <p:nvPr/>
          </p:nvSpPr>
          <p:spPr bwMode="auto">
            <a:xfrm flipH="1">
              <a:off x="7089771" y="2091245"/>
              <a:ext cx="963401" cy="963401"/>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accent1"/>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pPr lvl="0"/>
              <a:endParaRPr lang="ko-KR" altLang="en-US" sz="3200"/>
            </a:p>
          </p:txBody>
        </p:sp>
        <p:sp>
          <p:nvSpPr>
            <p:cNvPr id="41" name="Freeform 20"/>
            <p:cNvSpPr/>
            <p:nvPr/>
          </p:nvSpPr>
          <p:spPr bwMode="auto">
            <a:xfrm flipH="1">
              <a:off x="7649165" y="4128013"/>
              <a:ext cx="1494834" cy="964596"/>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pPr lvl="0"/>
              <a:endParaRPr lang="ko-KR" altLang="en-US" sz="3200"/>
            </a:p>
          </p:txBody>
        </p:sp>
        <p:sp>
          <p:nvSpPr>
            <p:cNvPr id="42" name="Freeform 21"/>
            <p:cNvSpPr/>
            <p:nvPr/>
          </p:nvSpPr>
          <p:spPr bwMode="auto">
            <a:xfrm flipH="1">
              <a:off x="8672330" y="3118489"/>
              <a:ext cx="471669" cy="944510"/>
            </a:xfrm>
            <a:custGeom>
              <a:avLst/>
              <a:gdLst/>
              <a:ahLst/>
              <a:cxnLst/>
              <a:rect l="l" t="t" r="r" b="b"/>
              <a:pathLst>
                <a:path w="626440" h="1254436">
                  <a:moveTo>
                    <a:pt x="0" y="0"/>
                  </a:moveTo>
                  <a:lnTo>
                    <a:pt x="0" y="1254436"/>
                  </a:lnTo>
                  <a:lnTo>
                    <a:pt x="626440" y="627995"/>
                  </a:lnTo>
                  <a:close/>
                </a:path>
              </a:pathLst>
            </a:custGeom>
            <a:solidFill>
              <a:schemeClr val="bg1">
                <a:lumMod val="85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pPr lvl="0"/>
              <a:endParaRPr lang="ko-KR" altLang="en-US" sz="3200"/>
            </a:p>
          </p:txBody>
        </p:sp>
        <p:sp>
          <p:nvSpPr>
            <p:cNvPr id="43" name="Freeform 22"/>
            <p:cNvSpPr/>
            <p:nvPr/>
          </p:nvSpPr>
          <p:spPr bwMode="auto">
            <a:xfrm flipH="1">
              <a:off x="6061825" y="4128013"/>
              <a:ext cx="964596" cy="963401"/>
            </a:xfrm>
            <a:custGeom>
              <a:avLst/>
              <a:gdLst>
                <a:gd name="T0" fmla="*/ 0 w 807"/>
                <a:gd name="T1" fmla="*/ 806 h 806"/>
                <a:gd name="T2" fmla="*/ 807 w 807"/>
                <a:gd name="T3" fmla="*/ 0 h 806"/>
                <a:gd name="T4" fmla="*/ 0 w 807"/>
                <a:gd name="T5" fmla="*/ 0 h 806"/>
                <a:gd name="T6" fmla="*/ 0 w 807"/>
                <a:gd name="T7" fmla="*/ 806 h 806"/>
              </a:gdLst>
              <a:ahLst/>
              <a:cxnLst>
                <a:cxn ang="0">
                  <a:pos x="T0" y="T1"/>
                </a:cxn>
                <a:cxn ang="0">
                  <a:pos x="T2" y="T3"/>
                </a:cxn>
                <a:cxn ang="0">
                  <a:pos x="T4" y="T5"/>
                </a:cxn>
                <a:cxn ang="0">
                  <a:pos x="T6" y="T7"/>
                </a:cxn>
              </a:cxnLst>
              <a:rect l="0" t="0" r="r" b="b"/>
              <a:pathLst>
                <a:path w="807" h="806">
                  <a:moveTo>
                    <a:pt x="0" y="806"/>
                  </a:moveTo>
                  <a:lnTo>
                    <a:pt x="807" y="0"/>
                  </a:lnTo>
                  <a:lnTo>
                    <a:pt x="0" y="0"/>
                  </a:lnTo>
                  <a:lnTo>
                    <a:pt x="0" y="806"/>
                  </a:lnTo>
                  <a:close/>
                </a:path>
              </a:pathLst>
            </a:custGeom>
            <a:solidFill>
              <a:schemeClr val="bg1">
                <a:lumMod val="85000"/>
                <a:alpha val="20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pPr lvl="0"/>
              <a:endParaRPr lang="ko-KR" altLang="en-US" sz="3200"/>
            </a:p>
          </p:txBody>
        </p:sp>
        <p:sp>
          <p:nvSpPr>
            <p:cNvPr id="44" name="Freeform 24"/>
            <p:cNvSpPr/>
            <p:nvPr/>
          </p:nvSpPr>
          <p:spPr bwMode="auto">
            <a:xfrm flipH="1">
              <a:off x="7080209" y="4128013"/>
              <a:ext cx="963401" cy="963401"/>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pPr lvl="0"/>
              <a:endParaRPr lang="ko-KR" altLang="en-US" sz="3200"/>
            </a:p>
          </p:txBody>
        </p:sp>
        <p:sp>
          <p:nvSpPr>
            <p:cNvPr id="45" name="Freeform 25"/>
            <p:cNvSpPr/>
            <p:nvPr/>
          </p:nvSpPr>
          <p:spPr bwMode="auto">
            <a:xfrm flipH="1">
              <a:off x="7080209" y="4128013"/>
              <a:ext cx="963401" cy="963401"/>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accent3">
                <a:lumMod val="40000"/>
                <a:lumOff val="60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pPr lvl="0"/>
              <a:endParaRPr lang="ko-KR" altLang="en-US" sz="3200"/>
            </a:p>
          </p:txBody>
        </p:sp>
        <p:sp>
          <p:nvSpPr>
            <p:cNvPr id="46" name="Freeform 26"/>
            <p:cNvSpPr/>
            <p:nvPr/>
          </p:nvSpPr>
          <p:spPr bwMode="auto">
            <a:xfrm flipH="1">
              <a:off x="7089771" y="3109629"/>
              <a:ext cx="963401" cy="963401"/>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85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pPr lvl="0"/>
              <a:endParaRPr lang="ko-KR" altLang="en-US" sz="3200"/>
            </a:p>
          </p:txBody>
        </p:sp>
        <p:sp>
          <p:nvSpPr>
            <p:cNvPr id="47" name="Freeform 28"/>
            <p:cNvSpPr/>
            <p:nvPr/>
          </p:nvSpPr>
          <p:spPr bwMode="auto">
            <a:xfrm flipH="1">
              <a:off x="8108155" y="3109629"/>
              <a:ext cx="963401" cy="963401"/>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95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pPr lvl="0"/>
              <a:endParaRPr lang="ko-KR" altLang="en-US" sz="3200"/>
            </a:p>
          </p:txBody>
        </p:sp>
        <p:sp>
          <p:nvSpPr>
            <p:cNvPr id="48" name="Freeform 29"/>
            <p:cNvSpPr/>
            <p:nvPr/>
          </p:nvSpPr>
          <p:spPr bwMode="auto">
            <a:xfrm flipH="1">
              <a:off x="8108155" y="3109629"/>
              <a:ext cx="963401" cy="963401"/>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accent1">
                <a:lumMod val="40000"/>
                <a:lumOff val="60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pPr lvl="0"/>
              <a:endParaRPr lang="ko-KR" altLang="en-US" sz="3200"/>
            </a:p>
          </p:txBody>
        </p:sp>
        <p:sp>
          <p:nvSpPr>
            <p:cNvPr id="49" name="Freeform 12"/>
            <p:cNvSpPr/>
            <p:nvPr/>
          </p:nvSpPr>
          <p:spPr bwMode="auto">
            <a:xfrm flipH="1">
              <a:off x="6060630" y="1071666"/>
              <a:ext cx="963401" cy="964596"/>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chemeClr val="accent1">
                <a:lumMod val="75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pPr lvl="0"/>
              <a:endParaRPr lang="ko-KR" altLang="en-US" sz="3200"/>
            </a:p>
          </p:txBody>
        </p:sp>
        <p:sp>
          <p:nvSpPr>
            <p:cNvPr id="50" name="Freeform 23"/>
            <p:cNvSpPr/>
            <p:nvPr/>
          </p:nvSpPr>
          <p:spPr bwMode="auto">
            <a:xfrm flipH="1">
              <a:off x="6061825" y="4128013"/>
              <a:ext cx="964596" cy="963401"/>
            </a:xfrm>
            <a:custGeom>
              <a:avLst/>
              <a:gdLst>
                <a:gd name="T0" fmla="*/ 0 w 807"/>
                <a:gd name="T1" fmla="*/ 0 h 806"/>
                <a:gd name="T2" fmla="*/ 807 w 807"/>
                <a:gd name="T3" fmla="*/ 806 h 806"/>
                <a:gd name="T4" fmla="*/ 0 w 807"/>
                <a:gd name="T5" fmla="*/ 806 h 806"/>
                <a:gd name="T6" fmla="*/ 0 w 807"/>
                <a:gd name="T7" fmla="*/ 0 h 806"/>
              </a:gdLst>
              <a:ahLst/>
              <a:cxnLst>
                <a:cxn ang="0">
                  <a:pos x="T0" y="T1"/>
                </a:cxn>
                <a:cxn ang="0">
                  <a:pos x="T2" y="T3"/>
                </a:cxn>
                <a:cxn ang="0">
                  <a:pos x="T4" y="T5"/>
                </a:cxn>
                <a:cxn ang="0">
                  <a:pos x="T6" y="T7"/>
                </a:cxn>
              </a:cxnLst>
              <a:rect l="0" t="0" r="r" b="b"/>
              <a:pathLst>
                <a:path w="807" h="806">
                  <a:moveTo>
                    <a:pt x="0" y="0"/>
                  </a:moveTo>
                  <a:lnTo>
                    <a:pt x="807" y="806"/>
                  </a:lnTo>
                  <a:lnTo>
                    <a:pt x="0" y="806"/>
                  </a:lnTo>
                  <a:lnTo>
                    <a:pt x="0" y="0"/>
                  </a:lnTo>
                  <a:close/>
                </a:path>
              </a:pathLst>
            </a:custGeom>
            <a:solidFill>
              <a:schemeClr val="accent1">
                <a:lumMod val="20000"/>
                <a:lumOff val="80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pPr lvl="0"/>
              <a:endParaRPr lang="ko-KR" altLang="en-US" sz="3200"/>
            </a:p>
          </p:txBody>
        </p:sp>
        <p:sp>
          <p:nvSpPr>
            <p:cNvPr id="51" name="Freeform 27"/>
            <p:cNvSpPr/>
            <p:nvPr/>
          </p:nvSpPr>
          <p:spPr bwMode="auto">
            <a:xfrm flipH="1">
              <a:off x="7089771" y="3109629"/>
              <a:ext cx="963401" cy="963401"/>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chemeClr val="accent1">
                <a:lumMod val="60000"/>
                <a:lumOff val="40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pPr lvl="0"/>
              <a:endParaRPr lang="ko-KR" altLang="en-US" sz="3200"/>
            </a:p>
          </p:txBody>
        </p:sp>
        <p:sp>
          <p:nvSpPr>
            <p:cNvPr id="52" name="Freeform 11"/>
            <p:cNvSpPr/>
            <p:nvPr/>
          </p:nvSpPr>
          <p:spPr bwMode="auto">
            <a:xfrm flipH="1">
              <a:off x="7079014" y="52087"/>
              <a:ext cx="963401" cy="963401"/>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endParaRPr lang="ko-KR" altLang="en-US" sz="3200"/>
            </a:p>
          </p:txBody>
        </p:sp>
        <p:grpSp>
          <p:nvGrpSpPr>
            <p:cNvPr id="53" name="그룹 39"/>
            <p:cNvGrpSpPr/>
            <p:nvPr/>
          </p:nvGrpSpPr>
          <p:grpSpPr>
            <a:xfrm flipH="1">
              <a:off x="7078701" y="335370"/>
              <a:ext cx="278502" cy="680117"/>
              <a:chOff x="1812925" y="4535488"/>
              <a:chExt cx="369888" cy="903287"/>
            </a:xfrm>
            <a:solidFill>
              <a:schemeClr val="accent1">
                <a:lumMod val="50000"/>
              </a:schemeClr>
            </a:solidFill>
          </p:grpSpPr>
          <p:sp>
            <p:nvSpPr>
              <p:cNvPr id="62" name="Freeform 5"/>
              <p:cNvSpPr/>
              <p:nvPr/>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pPr lvl="0"/>
                <a:endParaRPr lang="ko-KR" altLang="en-US" sz="3200"/>
              </a:p>
            </p:txBody>
          </p:sp>
          <p:sp>
            <p:nvSpPr>
              <p:cNvPr id="63" name="Freeform 7"/>
              <p:cNvSpPr/>
              <p:nvPr/>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pPr lvl="0"/>
                <a:endParaRPr lang="ko-KR" altLang="en-US" sz="3200"/>
              </a:p>
            </p:txBody>
          </p:sp>
        </p:grpSp>
        <p:sp>
          <p:nvSpPr>
            <p:cNvPr id="54" name="Freeform 38"/>
            <p:cNvSpPr/>
            <p:nvPr/>
          </p:nvSpPr>
          <p:spPr bwMode="auto">
            <a:xfrm>
              <a:off x="7601353" y="3231922"/>
              <a:ext cx="451818" cy="658603"/>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pPr lvl="0"/>
              <a:endParaRPr lang="ko-KR" altLang="en-US" sz="3200"/>
            </a:p>
          </p:txBody>
        </p:sp>
        <p:sp>
          <p:nvSpPr>
            <p:cNvPr id="55" name="Freeform 42"/>
            <p:cNvSpPr/>
            <p:nvPr/>
          </p:nvSpPr>
          <p:spPr bwMode="auto">
            <a:xfrm flipH="1">
              <a:off x="8108155" y="2303160"/>
              <a:ext cx="194832" cy="665775"/>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pPr lvl="0"/>
              <a:endParaRPr lang="ko-KR" altLang="en-US" sz="3200"/>
            </a:p>
          </p:txBody>
        </p:sp>
        <p:sp>
          <p:nvSpPr>
            <p:cNvPr id="56" name="Freeform 46"/>
            <p:cNvSpPr/>
            <p:nvPr/>
          </p:nvSpPr>
          <p:spPr bwMode="auto">
            <a:xfrm flipH="1">
              <a:off x="7080209" y="4689797"/>
              <a:ext cx="199613" cy="323923"/>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pPr lvl="0"/>
              <a:endParaRPr lang="ko-KR" altLang="en-US" sz="3200"/>
            </a:p>
          </p:txBody>
        </p:sp>
        <p:grpSp>
          <p:nvGrpSpPr>
            <p:cNvPr id="57" name="그룹 45"/>
            <p:cNvGrpSpPr/>
            <p:nvPr/>
          </p:nvGrpSpPr>
          <p:grpSpPr>
            <a:xfrm flipH="1">
              <a:off x="6718921" y="335375"/>
              <a:ext cx="305993" cy="680118"/>
              <a:chOff x="2209800" y="4519614"/>
              <a:chExt cx="406400" cy="903287"/>
            </a:xfrm>
            <a:solidFill>
              <a:schemeClr val="accent2">
                <a:lumMod val="50000"/>
              </a:schemeClr>
            </a:solidFill>
          </p:grpSpPr>
          <p:sp>
            <p:nvSpPr>
              <p:cNvPr id="60" name="Freeform 9"/>
              <p:cNvSpPr/>
              <p:nvPr/>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pPr lvl="0"/>
                <a:endParaRPr lang="ko-KR" altLang="en-US" sz="3200"/>
              </a:p>
            </p:txBody>
          </p:sp>
          <p:sp>
            <p:nvSpPr>
              <p:cNvPr id="61" name="Freeform 11"/>
              <p:cNvSpPr/>
              <p:nvPr/>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pPr lvl="0"/>
                <a:endParaRPr lang="ko-KR" altLang="en-US" sz="3200"/>
              </a:p>
            </p:txBody>
          </p:sp>
        </p:grpSp>
        <p:sp>
          <p:nvSpPr>
            <p:cNvPr id="58" name="Freeform 43"/>
            <p:cNvSpPr>
              <a:spLocks noEditPoints="1"/>
            </p:cNvSpPr>
            <p:nvPr/>
          </p:nvSpPr>
          <p:spPr bwMode="auto">
            <a:xfrm flipH="1">
              <a:off x="6725208" y="4429823"/>
              <a:ext cx="300017" cy="474529"/>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pPr lvl="0"/>
              <a:endParaRPr lang="ko-KR" altLang="en-US" sz="3200"/>
            </a:p>
          </p:txBody>
        </p:sp>
        <p:sp>
          <p:nvSpPr>
            <p:cNvPr id="59" name="Freeform 40"/>
            <p:cNvSpPr/>
            <p:nvPr/>
          </p:nvSpPr>
          <p:spPr bwMode="auto">
            <a:xfrm flipH="1">
              <a:off x="7858340" y="2303160"/>
              <a:ext cx="194832" cy="665775"/>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pPr lvl="0"/>
              <a:endParaRPr lang="ko-KR" altLang="en-US" sz="3200"/>
            </a:p>
          </p:txBody>
        </p:sp>
      </p:grpSp>
      <p:grpSp>
        <p:nvGrpSpPr>
          <p:cNvPr id="64" name="그룹 87"/>
          <p:cNvGrpSpPr/>
          <p:nvPr userDrawn="1"/>
        </p:nvGrpSpPr>
        <p:grpSpPr>
          <a:xfrm>
            <a:off x="1465176" y="1305713"/>
            <a:ext cx="1263130" cy="1281261"/>
            <a:chOff x="7668344" y="5495925"/>
            <a:chExt cx="1261419" cy="1279525"/>
          </a:xfrm>
        </p:grpSpPr>
        <p:sp>
          <p:nvSpPr>
            <p:cNvPr id="65" name="Freeform 13"/>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bg1">
                <a:lumMod val="75000"/>
                <a:alpha val="20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endParaRPr lang="ko-KR" altLang="en-US" sz="3200"/>
            </a:p>
          </p:txBody>
        </p:sp>
        <p:sp>
          <p:nvSpPr>
            <p:cNvPr id="66" name="Freeform 14"/>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endParaRPr lang="ko-KR" altLang="en-US" sz="3200"/>
            </a:p>
          </p:txBody>
        </p:sp>
        <p:sp>
          <p:nvSpPr>
            <p:cNvPr id="67" name="Freeform 15"/>
            <p:cNvSpPr/>
            <p:nvPr/>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chemeClr val="accent1">
                <a:lumMod val="40000"/>
                <a:lumOff val="60000"/>
                <a:alpha val="20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endParaRPr lang="ko-KR" altLang="en-US" sz="3200"/>
            </a:p>
          </p:txBody>
        </p:sp>
        <p:sp>
          <p:nvSpPr>
            <p:cNvPr id="68" name="Freeform 17"/>
            <p:cNvSpPr/>
            <p:nvPr/>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chemeClr val="accent1"/>
            </a:solidFill>
            <a:ln>
              <a:noFill/>
            </a:ln>
          </p:spPr>
          <p:txBody>
            <a:bodyPr vert="horz" wrap="square" lIns="91440" tIns="45720" rIns="91440" bIns="45720" numCol="1" anchor="t" anchorCtr="0" compatLnSpc="1"/>
            <a:lstStyle/>
            <a:p>
              <a:pPr lvl="0" latinLnBrk="1"/>
              <a:endParaRPr lang="ko-KR" altLang="en-US"/>
            </a:p>
          </p:txBody>
        </p:sp>
        <p:sp>
          <p:nvSpPr>
            <p:cNvPr id="69" name="Freeform 18"/>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chemeClr val="tx1">
                <a:lumMod val="65000"/>
                <a:lumOff val="35000"/>
                <a:alpha val="20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endParaRPr lang="ko-KR" altLang="en-US" sz="3200"/>
            </a:p>
          </p:txBody>
        </p:sp>
        <p:sp>
          <p:nvSpPr>
            <p:cNvPr id="70" name="Freeform 19"/>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endParaRPr lang="ko-KR" altLang="en-US" sz="3200"/>
            </a:p>
          </p:txBody>
        </p:sp>
        <p:sp>
          <p:nvSpPr>
            <p:cNvPr id="71" name="Freeform 20"/>
            <p:cNvSpPr/>
            <p:nvPr/>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chemeClr val="accent1">
                <a:lumMod val="60000"/>
                <a:lumOff val="40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endParaRPr lang="ko-KR" altLang="en-US" sz="3200"/>
            </a:p>
          </p:txBody>
        </p:sp>
        <p:sp>
          <p:nvSpPr>
            <p:cNvPr id="72" name="Freeform 23"/>
            <p:cNvSpPr/>
            <p:nvPr/>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endParaRPr lang="ko-KR" altLang="en-US" sz="3200"/>
            </a:p>
          </p:txBody>
        </p:sp>
        <p:sp>
          <p:nvSpPr>
            <p:cNvPr id="73" name="Freeform 24"/>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endParaRPr lang="ko-KR" altLang="en-US" sz="3200"/>
            </a:p>
          </p:txBody>
        </p:sp>
        <p:sp>
          <p:nvSpPr>
            <p:cNvPr id="74" name="Freeform 25"/>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endParaRPr lang="ko-KR" altLang="en-US" sz="3200"/>
            </a:p>
          </p:txBody>
        </p:sp>
        <p:sp>
          <p:nvSpPr>
            <p:cNvPr id="75" name="Freeform 26"/>
            <p:cNvSpPr/>
            <p:nvPr/>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accent1">
                <a:lumMod val="60000"/>
                <a:lumOff val="40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endParaRPr lang="ko-KR" altLang="en-US" sz="3200"/>
            </a:p>
          </p:txBody>
        </p:sp>
        <p:sp>
          <p:nvSpPr>
            <p:cNvPr id="76" name="Freeform 28"/>
            <p:cNvSpPr/>
            <p:nvPr/>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pPr lvl="0"/>
              <a:endParaRPr lang="ko-KR" altLang="en-US" sz="3200"/>
            </a:p>
          </p:txBody>
        </p:sp>
        <p:sp>
          <p:nvSpPr>
            <p:cNvPr id="77" name="Freeform 30"/>
            <p:cNvSpPr/>
            <p:nvPr/>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pPr lvl="0"/>
              <a:endParaRPr lang="ko-KR" altLang="en-US" sz="3200"/>
            </a:p>
          </p:txBody>
        </p:sp>
        <p:sp>
          <p:nvSpPr>
            <p:cNvPr id="78" name="Freeform 31"/>
            <p:cNvSpPr/>
            <p:nvPr/>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endParaRPr lang="ko-KR" altLang="en-US" sz="3200"/>
            </a:p>
          </p:txBody>
        </p:sp>
        <p:sp>
          <p:nvSpPr>
            <p:cNvPr id="79" name="Freeform 32"/>
            <p:cNvSpPr/>
            <p:nvPr/>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pPr lvl="0"/>
              <a:endParaRPr lang="ko-KR" altLang="en-US" sz="3200"/>
            </a:p>
          </p:txBody>
        </p:sp>
        <p:sp>
          <p:nvSpPr>
            <p:cNvPr id="80" name="Freeform 34"/>
            <p:cNvSpPr/>
            <p:nvPr/>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pPr lvl="0"/>
              <a:endParaRPr lang="ko-KR" altLang="en-US" sz="3200"/>
            </a:p>
          </p:txBody>
        </p:sp>
        <p:sp>
          <p:nvSpPr>
            <p:cNvPr id="81" name="Freeform 35"/>
            <p:cNvSpPr/>
            <p:nvPr/>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endParaRPr lang="ko-KR" altLang="en-US" sz="3200"/>
            </a:p>
          </p:txBody>
        </p:sp>
      </p:gr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35700"/>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t>2022/9/1</a:t>
            </a:fld>
            <a:endParaRPr lang="zh-CN" altLang="en-US"/>
          </a:p>
        </p:txBody>
      </p:sp>
      <p:sp>
        <p:nvSpPr>
          <p:cNvPr id="5" name="页脚占位符 4"/>
          <p:cNvSpPr>
            <a:spLocks noGrp="1"/>
          </p:cNvSpPr>
          <p:nvPr>
            <p:ph type="ftr" sz="quarter" idx="3"/>
          </p:nvPr>
        </p:nvSpPr>
        <p:spPr>
          <a:xfrm>
            <a:off x="669924" y="6235700"/>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6" name="灯片编号占位符 5"/>
          <p:cNvSpPr>
            <a:spLocks noGrp="1"/>
          </p:cNvSpPr>
          <p:nvPr>
            <p:ph type="sldNum" sz="quarter" idx="4"/>
          </p:nvPr>
        </p:nvSpPr>
        <p:spPr>
          <a:xfrm>
            <a:off x="8610599" y="6235700"/>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t>‹#›</a:t>
            </a:fld>
            <a:endParaRPr lang="zh-CN" altLang="en-US"/>
          </a:p>
        </p:txBody>
      </p:sp>
      <p:cxnSp>
        <p:nvCxnSpPr>
          <p:cNvPr id="12" name="直接连接符 11"/>
          <p:cNvCxnSpPr/>
          <p:nvPr userDrawn="1"/>
        </p:nvCxnSpPr>
        <p:spPr>
          <a:xfrm>
            <a:off x="681196" y="1016000"/>
            <a:ext cx="10801349"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7" name="그룹 87"/>
          <p:cNvGrpSpPr/>
          <p:nvPr userDrawn="1"/>
        </p:nvGrpSpPr>
        <p:grpSpPr>
          <a:xfrm>
            <a:off x="11496674" y="640158"/>
            <a:ext cx="703876" cy="713979"/>
            <a:chOff x="7668344" y="5495925"/>
            <a:chExt cx="1261419" cy="1279525"/>
          </a:xfrm>
        </p:grpSpPr>
        <p:sp>
          <p:nvSpPr>
            <p:cNvPr id="18" name="Freeform 13"/>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bg1">
                <a:lumMod val="75000"/>
                <a:alpha val="20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endParaRPr lang="ko-KR" altLang="en-US" sz="3200"/>
            </a:p>
          </p:txBody>
        </p:sp>
        <p:sp>
          <p:nvSpPr>
            <p:cNvPr id="19" name="Freeform 14"/>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endParaRPr lang="ko-KR" altLang="en-US" sz="3200"/>
            </a:p>
          </p:txBody>
        </p:sp>
        <p:sp>
          <p:nvSpPr>
            <p:cNvPr id="20" name="Freeform 15"/>
            <p:cNvSpPr/>
            <p:nvPr/>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chemeClr val="accent1">
                <a:lumMod val="40000"/>
                <a:lumOff val="60000"/>
                <a:alpha val="20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endParaRPr lang="ko-KR" altLang="en-US" sz="3200"/>
            </a:p>
          </p:txBody>
        </p:sp>
        <p:sp>
          <p:nvSpPr>
            <p:cNvPr id="21" name="Freeform 17"/>
            <p:cNvSpPr/>
            <p:nvPr/>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chemeClr val="accent1"/>
            </a:solidFill>
            <a:ln>
              <a:noFill/>
            </a:ln>
          </p:spPr>
          <p:txBody>
            <a:bodyPr vert="horz" wrap="square" lIns="91440" tIns="45720" rIns="91440" bIns="45720" numCol="1" anchor="t" anchorCtr="0" compatLnSpc="1"/>
            <a:lstStyle/>
            <a:p>
              <a:pPr lvl="0" latinLnBrk="1"/>
              <a:endParaRPr lang="ko-KR" altLang="en-US"/>
            </a:p>
          </p:txBody>
        </p:sp>
        <p:sp>
          <p:nvSpPr>
            <p:cNvPr id="22" name="Freeform 18"/>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chemeClr val="tx1">
                <a:lumMod val="65000"/>
                <a:lumOff val="35000"/>
                <a:alpha val="20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endParaRPr lang="ko-KR" altLang="en-US" sz="3200"/>
            </a:p>
          </p:txBody>
        </p:sp>
        <p:sp>
          <p:nvSpPr>
            <p:cNvPr id="23" name="Freeform 19"/>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endParaRPr lang="ko-KR" altLang="en-US" sz="3200"/>
            </a:p>
          </p:txBody>
        </p:sp>
        <p:sp>
          <p:nvSpPr>
            <p:cNvPr id="24" name="Freeform 20"/>
            <p:cNvSpPr/>
            <p:nvPr/>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chemeClr val="accent1">
                <a:lumMod val="60000"/>
                <a:lumOff val="40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endParaRPr lang="ko-KR" altLang="en-US" sz="3200"/>
            </a:p>
          </p:txBody>
        </p:sp>
        <p:sp>
          <p:nvSpPr>
            <p:cNvPr id="25" name="Freeform 23"/>
            <p:cNvSpPr/>
            <p:nvPr/>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endParaRPr lang="ko-KR" altLang="en-US" sz="3200"/>
            </a:p>
          </p:txBody>
        </p:sp>
        <p:sp>
          <p:nvSpPr>
            <p:cNvPr id="26" name="Freeform 24"/>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endParaRPr lang="ko-KR" altLang="en-US" sz="3200"/>
            </a:p>
          </p:txBody>
        </p:sp>
        <p:sp>
          <p:nvSpPr>
            <p:cNvPr id="27" name="Freeform 25"/>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endParaRPr lang="ko-KR" altLang="en-US" sz="3200"/>
            </a:p>
          </p:txBody>
        </p:sp>
        <p:sp>
          <p:nvSpPr>
            <p:cNvPr id="28" name="Freeform 26"/>
            <p:cNvSpPr/>
            <p:nvPr/>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accent1">
                <a:lumMod val="60000"/>
                <a:lumOff val="40000"/>
              </a:schemeClr>
            </a:solidFill>
            <a:ln>
              <a:noFill/>
            </a:ln>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endParaRPr lang="ko-KR" altLang="en-US" sz="3200"/>
            </a:p>
          </p:txBody>
        </p:sp>
        <p:sp>
          <p:nvSpPr>
            <p:cNvPr id="29" name="Freeform 31"/>
            <p:cNvSpPr/>
            <p:nvPr/>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endParaRPr lang="ko-KR" altLang="en-US" sz="3200"/>
            </a:p>
          </p:txBody>
        </p:sp>
        <p:sp>
          <p:nvSpPr>
            <p:cNvPr id="30" name="Freeform 35"/>
            <p:cNvSpPr/>
            <p:nvPr/>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a:lstStyle>
            <a:p>
              <a:endParaRPr lang="ko-KR" altLang="en-US" sz="320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slideLayout" Target="../slideLayouts/slideLayout4.xml"/><Relationship Id="rId1" Type="http://schemas.openxmlformats.org/officeDocument/2006/relationships/tags" Target="../tags/tag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6.png"/><Relationship Id="rId5" Type="http://schemas.openxmlformats.org/officeDocument/2006/relationships/slideLayout" Target="../slideLayouts/slideLayout1.xml"/><Relationship Id="rId4" Type="http://schemas.openxmlformats.org/officeDocument/2006/relationships/tags" Target="../tags/tag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err="1"/>
              <a:t>第一部分实验总结汇报</a:t>
            </a:r>
          </a:p>
        </p:txBody>
      </p:sp>
      <p:sp>
        <p:nvSpPr>
          <p:cNvPr id="4" name="副标题 3"/>
          <p:cNvSpPr>
            <a:spLocks noGrp="1"/>
          </p:cNvSpPr>
          <p:nvPr>
            <p:ph type="subTitle" idx="1"/>
          </p:nvPr>
        </p:nvSpPr>
        <p:spPr>
          <a:xfrm>
            <a:off x="6978015" y="3599180"/>
            <a:ext cx="2212975" cy="1435100"/>
          </a:xfrm>
        </p:spPr>
        <p:txBody>
          <a:bodyPr/>
          <a:lstStyle/>
          <a:p>
            <a:pPr algn="ctr"/>
            <a:r>
              <a:rPr lang="zh-CN" altLang="en-US" dirty="0"/>
              <a:t>页</a:t>
            </a:r>
          </a:p>
          <a:p>
            <a:pPr algn="ctr"/>
            <a:endParaRPr lang="zh-CN" altLang="en-US" dirty="0"/>
          </a:p>
          <a:p>
            <a:pPr algn="ctr"/>
            <a:r>
              <a:rPr lang="en-US" altLang="zh-CN" dirty="0">
                <a:sym typeface="+mn-ea"/>
              </a:rPr>
              <a:t>2022</a:t>
            </a:r>
            <a:r>
              <a:rPr lang="zh-CN" altLang="en-US" dirty="0">
                <a:sym typeface="+mn-ea"/>
              </a:rPr>
              <a:t>年</a:t>
            </a:r>
            <a:r>
              <a:rPr lang="en-US" altLang="zh-CN" dirty="0">
                <a:sym typeface="+mn-ea"/>
              </a:rPr>
              <a:t> 5 </a:t>
            </a:r>
            <a:r>
              <a:rPr lang="zh-CN" altLang="en-US" dirty="0">
                <a:sym typeface="+mn-ea"/>
              </a:rPr>
              <a:t>月</a:t>
            </a:r>
            <a:r>
              <a:rPr lang="en-US" altLang="zh-CN" dirty="0">
                <a:sym typeface="+mn-ea"/>
              </a:rPr>
              <a:t> 16 </a:t>
            </a:r>
            <a:r>
              <a:rPr lang="zh-CN" altLang="en-US" dirty="0">
                <a:sym typeface="+mn-ea"/>
              </a:rPr>
              <a:t>日</a:t>
            </a:r>
            <a:endParaRPr lang="zh-CN" altLang="en-US" dirty="0"/>
          </a:p>
          <a:p>
            <a:endParaRPr lang="zh-CN" altLang="en-US" dirty="0"/>
          </a:p>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10</a:t>
            </a:fld>
            <a:endParaRPr lang="zh-CN" altLang="en-US"/>
          </a:p>
        </p:txBody>
      </p:sp>
      <p:grpSp>
        <p:nvGrpSpPr>
          <p:cNvPr id="6" name="ïŝliḍé"/>
          <p:cNvGrpSpPr/>
          <p:nvPr/>
        </p:nvGrpSpPr>
        <p:grpSpPr>
          <a:xfrm>
            <a:off x="900430" y="2028190"/>
            <a:ext cx="3215640" cy="3113405"/>
            <a:chOff x="7041000" y="1424253"/>
            <a:chExt cx="4151293" cy="4428595"/>
          </a:xfrm>
        </p:grpSpPr>
        <p:sp>
          <p:nvSpPr>
            <p:cNvPr id="17" name="isļíḓê"/>
            <p:cNvSpPr/>
            <p:nvPr/>
          </p:nvSpPr>
          <p:spPr bwMode="auto">
            <a:xfrm>
              <a:off x="7649834" y="2400933"/>
              <a:ext cx="560986" cy="346827"/>
            </a:xfrm>
            <a:custGeom>
              <a:avLst/>
              <a:gdLst>
                <a:gd name="T0" fmla="*/ 73 w 85"/>
                <a:gd name="T1" fmla="*/ 48 h 53"/>
                <a:gd name="T2" fmla="*/ 52 w 85"/>
                <a:gd name="T3" fmla="*/ 15 h 53"/>
                <a:gd name="T4" fmla="*/ 0 w 85"/>
                <a:gd name="T5" fmla="*/ 0 h 53"/>
                <a:gd name="T6" fmla="*/ 27 w 85"/>
                <a:gd name="T7" fmla="*/ 38 h 53"/>
                <a:gd name="T8" fmla="*/ 54 w 85"/>
                <a:gd name="T9" fmla="*/ 45 h 53"/>
                <a:gd name="T10" fmla="*/ 85 w 85"/>
                <a:gd name="T11" fmla="*/ 53 h 53"/>
                <a:gd name="T12" fmla="*/ 73 w 85"/>
                <a:gd name="T13" fmla="*/ 48 h 53"/>
                <a:gd name="T14" fmla="*/ 73 w 85"/>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53">
                  <a:moveTo>
                    <a:pt x="73" y="48"/>
                  </a:moveTo>
                  <a:cubicBezTo>
                    <a:pt x="62" y="41"/>
                    <a:pt x="55" y="28"/>
                    <a:pt x="52" y="15"/>
                  </a:cubicBezTo>
                  <a:cubicBezTo>
                    <a:pt x="0" y="0"/>
                    <a:pt x="0" y="0"/>
                    <a:pt x="0" y="0"/>
                  </a:cubicBezTo>
                  <a:cubicBezTo>
                    <a:pt x="3" y="16"/>
                    <a:pt x="12" y="31"/>
                    <a:pt x="27" y="38"/>
                  </a:cubicBezTo>
                  <a:cubicBezTo>
                    <a:pt x="36" y="41"/>
                    <a:pt x="45" y="43"/>
                    <a:pt x="54" y="45"/>
                  </a:cubicBezTo>
                  <a:cubicBezTo>
                    <a:pt x="64" y="48"/>
                    <a:pt x="74" y="51"/>
                    <a:pt x="85" y="53"/>
                  </a:cubicBezTo>
                  <a:cubicBezTo>
                    <a:pt x="81" y="52"/>
                    <a:pt x="77" y="51"/>
                    <a:pt x="73" y="48"/>
                  </a:cubicBezTo>
                  <a:cubicBezTo>
                    <a:pt x="70" y="46"/>
                    <a:pt x="77" y="51"/>
                    <a:pt x="73" y="48"/>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18" name="íṡlîďé"/>
            <p:cNvSpPr/>
            <p:nvPr/>
          </p:nvSpPr>
          <p:spPr bwMode="auto">
            <a:xfrm>
              <a:off x="7351191" y="5157557"/>
              <a:ext cx="641834" cy="204498"/>
            </a:xfrm>
            <a:custGeom>
              <a:avLst/>
              <a:gdLst>
                <a:gd name="T0" fmla="*/ 43 w 97"/>
                <a:gd name="T1" fmla="*/ 0 h 31"/>
                <a:gd name="T2" fmla="*/ 0 w 97"/>
                <a:gd name="T3" fmla="*/ 29 h 31"/>
                <a:gd name="T4" fmla="*/ 57 w 97"/>
                <a:gd name="T5" fmla="*/ 31 h 31"/>
                <a:gd name="T6" fmla="*/ 97 w 97"/>
                <a:gd name="T7" fmla="*/ 3 h 31"/>
                <a:gd name="T8" fmla="*/ 43 w 97"/>
                <a:gd name="T9" fmla="*/ 0 h 31"/>
              </a:gdLst>
              <a:ahLst/>
              <a:cxnLst>
                <a:cxn ang="0">
                  <a:pos x="T0" y="T1"/>
                </a:cxn>
                <a:cxn ang="0">
                  <a:pos x="T2" y="T3"/>
                </a:cxn>
                <a:cxn ang="0">
                  <a:pos x="T4" y="T5"/>
                </a:cxn>
                <a:cxn ang="0">
                  <a:pos x="T6" y="T7"/>
                </a:cxn>
                <a:cxn ang="0">
                  <a:pos x="T8" y="T9"/>
                </a:cxn>
              </a:cxnLst>
              <a:rect l="0" t="0" r="r" b="b"/>
              <a:pathLst>
                <a:path w="97" h="31">
                  <a:moveTo>
                    <a:pt x="43" y="0"/>
                  </a:moveTo>
                  <a:cubicBezTo>
                    <a:pt x="34" y="16"/>
                    <a:pt x="19" y="30"/>
                    <a:pt x="0" y="29"/>
                  </a:cubicBezTo>
                  <a:cubicBezTo>
                    <a:pt x="19" y="30"/>
                    <a:pt x="38" y="31"/>
                    <a:pt x="57" y="31"/>
                  </a:cubicBezTo>
                  <a:cubicBezTo>
                    <a:pt x="75" y="30"/>
                    <a:pt x="89" y="17"/>
                    <a:pt x="97" y="3"/>
                  </a:cubicBezTo>
                  <a:lnTo>
                    <a:pt x="43" y="0"/>
                  </a:ln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19" name="iṣlîdè"/>
            <p:cNvSpPr/>
            <p:nvPr/>
          </p:nvSpPr>
          <p:spPr bwMode="auto">
            <a:xfrm>
              <a:off x="7575585" y="3493766"/>
              <a:ext cx="721032" cy="714923"/>
            </a:xfrm>
            <a:custGeom>
              <a:avLst/>
              <a:gdLst>
                <a:gd name="T0" fmla="*/ 108 w 109"/>
                <a:gd name="T1" fmla="*/ 99 h 109"/>
                <a:gd name="T2" fmla="*/ 72 w 109"/>
                <a:gd name="T3" fmla="*/ 10 h 109"/>
                <a:gd name="T4" fmla="*/ 18 w 109"/>
                <a:gd name="T5" fmla="*/ 0 h 109"/>
                <a:gd name="T6" fmla="*/ 41 w 109"/>
                <a:gd name="T7" fmla="*/ 101 h 109"/>
                <a:gd name="T8" fmla="*/ 60 w 109"/>
                <a:gd name="T9" fmla="*/ 102 h 109"/>
                <a:gd name="T10" fmla="*/ 65 w 109"/>
                <a:gd name="T11" fmla="*/ 104 h 109"/>
                <a:gd name="T12" fmla="*/ 109 w 109"/>
                <a:gd name="T13" fmla="*/ 99 h 109"/>
                <a:gd name="T14" fmla="*/ 108 w 109"/>
                <a:gd name="T15" fmla="*/ 99 h 109"/>
                <a:gd name="T16" fmla="*/ 108 w 109"/>
                <a:gd name="T17" fmla="*/ 9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109">
                  <a:moveTo>
                    <a:pt x="108" y="99"/>
                  </a:moveTo>
                  <a:cubicBezTo>
                    <a:pt x="68" y="95"/>
                    <a:pt x="61" y="41"/>
                    <a:pt x="72" y="10"/>
                  </a:cubicBezTo>
                  <a:cubicBezTo>
                    <a:pt x="18" y="0"/>
                    <a:pt x="18" y="0"/>
                    <a:pt x="18" y="0"/>
                  </a:cubicBezTo>
                  <a:cubicBezTo>
                    <a:pt x="7" y="32"/>
                    <a:pt x="0" y="95"/>
                    <a:pt x="41" y="101"/>
                  </a:cubicBezTo>
                  <a:cubicBezTo>
                    <a:pt x="41" y="101"/>
                    <a:pt x="61" y="109"/>
                    <a:pt x="60" y="102"/>
                  </a:cubicBezTo>
                  <a:cubicBezTo>
                    <a:pt x="60" y="102"/>
                    <a:pt x="65" y="104"/>
                    <a:pt x="65" y="104"/>
                  </a:cubicBezTo>
                  <a:cubicBezTo>
                    <a:pt x="109" y="99"/>
                    <a:pt x="109" y="99"/>
                    <a:pt x="109" y="99"/>
                  </a:cubicBezTo>
                  <a:cubicBezTo>
                    <a:pt x="108" y="99"/>
                    <a:pt x="108" y="99"/>
                    <a:pt x="108" y="99"/>
                  </a:cubicBezTo>
                  <a:cubicBezTo>
                    <a:pt x="108" y="99"/>
                    <a:pt x="108" y="99"/>
                    <a:pt x="108" y="99"/>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0" name="i$ḷîde"/>
            <p:cNvSpPr/>
            <p:nvPr/>
          </p:nvSpPr>
          <p:spPr bwMode="auto">
            <a:xfrm>
              <a:off x="7953426" y="3480678"/>
              <a:ext cx="694633" cy="610221"/>
            </a:xfrm>
            <a:custGeom>
              <a:avLst/>
              <a:gdLst>
                <a:gd name="T0" fmla="*/ 103 w 105"/>
                <a:gd name="T1" fmla="*/ 25 h 93"/>
                <a:gd name="T2" fmla="*/ 100 w 105"/>
                <a:gd name="T3" fmla="*/ 11 h 93"/>
                <a:gd name="T4" fmla="*/ 48 w 105"/>
                <a:gd name="T5" fmla="*/ 0 h 93"/>
                <a:gd name="T6" fmla="*/ 44 w 105"/>
                <a:gd name="T7" fmla="*/ 50 h 93"/>
                <a:gd name="T8" fmla="*/ 0 w 105"/>
                <a:gd name="T9" fmla="*/ 80 h 93"/>
                <a:gd name="T10" fmla="*/ 53 w 105"/>
                <a:gd name="T11" fmla="*/ 88 h 93"/>
                <a:gd name="T12" fmla="*/ 103 w 105"/>
                <a:gd name="T13" fmla="*/ 25 h 93"/>
                <a:gd name="T14" fmla="*/ 103 w 105"/>
                <a:gd name="T15" fmla="*/ 25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93">
                  <a:moveTo>
                    <a:pt x="103" y="25"/>
                  </a:moveTo>
                  <a:cubicBezTo>
                    <a:pt x="103" y="20"/>
                    <a:pt x="102" y="15"/>
                    <a:pt x="100" y="11"/>
                  </a:cubicBezTo>
                  <a:cubicBezTo>
                    <a:pt x="48" y="0"/>
                    <a:pt x="48" y="0"/>
                    <a:pt x="48" y="0"/>
                  </a:cubicBezTo>
                  <a:cubicBezTo>
                    <a:pt x="53" y="17"/>
                    <a:pt x="52" y="35"/>
                    <a:pt x="44" y="50"/>
                  </a:cubicBezTo>
                  <a:cubicBezTo>
                    <a:pt x="37" y="67"/>
                    <a:pt x="20" y="83"/>
                    <a:pt x="0" y="80"/>
                  </a:cubicBezTo>
                  <a:cubicBezTo>
                    <a:pt x="53" y="88"/>
                    <a:pt x="53" y="88"/>
                    <a:pt x="53" y="88"/>
                  </a:cubicBezTo>
                  <a:cubicBezTo>
                    <a:pt x="86" y="93"/>
                    <a:pt x="105" y="53"/>
                    <a:pt x="103" y="25"/>
                  </a:cubicBezTo>
                  <a:cubicBezTo>
                    <a:pt x="103" y="24"/>
                    <a:pt x="103" y="26"/>
                    <a:pt x="103" y="25"/>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1" name="îšḻiḑè"/>
            <p:cNvSpPr/>
            <p:nvPr/>
          </p:nvSpPr>
          <p:spPr bwMode="auto">
            <a:xfrm>
              <a:off x="8428614" y="2026293"/>
              <a:ext cx="925627" cy="1087926"/>
            </a:xfrm>
            <a:custGeom>
              <a:avLst/>
              <a:gdLst>
                <a:gd name="T0" fmla="*/ 90 w 140"/>
                <a:gd name="T1" fmla="*/ 15 h 166"/>
                <a:gd name="T2" fmla="*/ 1 w 140"/>
                <a:gd name="T3" fmla="*/ 85 h 166"/>
                <a:gd name="T4" fmla="*/ 29 w 140"/>
                <a:gd name="T5" fmla="*/ 155 h 166"/>
                <a:gd name="T6" fmla="*/ 64 w 140"/>
                <a:gd name="T7" fmla="*/ 157 h 166"/>
                <a:gd name="T8" fmla="*/ 101 w 140"/>
                <a:gd name="T9" fmla="*/ 166 h 166"/>
                <a:gd name="T10" fmla="*/ 67 w 140"/>
                <a:gd name="T11" fmla="*/ 79 h 166"/>
                <a:gd name="T12" fmla="*/ 140 w 140"/>
                <a:gd name="T13" fmla="*/ 32 h 166"/>
                <a:gd name="T14" fmla="*/ 90 w 140"/>
                <a:gd name="T15" fmla="*/ 15 h 166"/>
                <a:gd name="T16" fmla="*/ 90 w 140"/>
                <a:gd name="T17" fmla="*/ 1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166">
                  <a:moveTo>
                    <a:pt x="90" y="15"/>
                  </a:moveTo>
                  <a:cubicBezTo>
                    <a:pt x="47" y="0"/>
                    <a:pt x="4" y="48"/>
                    <a:pt x="1" y="85"/>
                  </a:cubicBezTo>
                  <a:cubicBezTo>
                    <a:pt x="0" y="107"/>
                    <a:pt x="11" y="141"/>
                    <a:pt x="29" y="155"/>
                  </a:cubicBezTo>
                  <a:cubicBezTo>
                    <a:pt x="38" y="162"/>
                    <a:pt x="53" y="154"/>
                    <a:pt x="64" y="157"/>
                  </a:cubicBezTo>
                  <a:cubicBezTo>
                    <a:pt x="76" y="160"/>
                    <a:pt x="88" y="163"/>
                    <a:pt x="101" y="166"/>
                  </a:cubicBezTo>
                  <a:cubicBezTo>
                    <a:pt x="64" y="157"/>
                    <a:pt x="56" y="110"/>
                    <a:pt x="67" y="79"/>
                  </a:cubicBezTo>
                  <a:cubicBezTo>
                    <a:pt x="77" y="50"/>
                    <a:pt x="107" y="21"/>
                    <a:pt x="140" y="32"/>
                  </a:cubicBezTo>
                  <a:cubicBezTo>
                    <a:pt x="124" y="27"/>
                    <a:pt x="107" y="21"/>
                    <a:pt x="90" y="15"/>
                  </a:cubicBezTo>
                  <a:cubicBezTo>
                    <a:pt x="89" y="15"/>
                    <a:pt x="107" y="21"/>
                    <a:pt x="90" y="15"/>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2" name="iṧlíḑe"/>
            <p:cNvSpPr/>
            <p:nvPr/>
          </p:nvSpPr>
          <p:spPr bwMode="auto">
            <a:xfrm>
              <a:off x="9044047" y="1476603"/>
              <a:ext cx="428989" cy="765638"/>
            </a:xfrm>
            <a:custGeom>
              <a:avLst/>
              <a:gdLst>
                <a:gd name="T0" fmla="*/ 0 w 260"/>
                <a:gd name="T1" fmla="*/ 400 h 468"/>
                <a:gd name="T2" fmla="*/ 200 w 260"/>
                <a:gd name="T3" fmla="*/ 468 h 468"/>
                <a:gd name="T4" fmla="*/ 260 w 260"/>
                <a:gd name="T5" fmla="*/ 84 h 468"/>
                <a:gd name="T6" fmla="*/ 64 w 260"/>
                <a:gd name="T7" fmla="*/ 0 h 468"/>
                <a:gd name="T8" fmla="*/ 0 w 260"/>
                <a:gd name="T9" fmla="*/ 400 h 468"/>
              </a:gdLst>
              <a:ahLst/>
              <a:cxnLst>
                <a:cxn ang="0">
                  <a:pos x="T0" y="T1"/>
                </a:cxn>
                <a:cxn ang="0">
                  <a:pos x="T2" y="T3"/>
                </a:cxn>
                <a:cxn ang="0">
                  <a:pos x="T4" y="T5"/>
                </a:cxn>
                <a:cxn ang="0">
                  <a:pos x="T6" y="T7"/>
                </a:cxn>
                <a:cxn ang="0">
                  <a:pos x="T8" y="T9"/>
                </a:cxn>
              </a:cxnLst>
              <a:rect l="0" t="0" r="r" b="b"/>
              <a:pathLst>
                <a:path w="260" h="468">
                  <a:moveTo>
                    <a:pt x="0" y="400"/>
                  </a:moveTo>
                  <a:lnTo>
                    <a:pt x="200" y="468"/>
                  </a:lnTo>
                  <a:lnTo>
                    <a:pt x="260" y="84"/>
                  </a:lnTo>
                  <a:lnTo>
                    <a:pt x="64" y="0"/>
                  </a:lnTo>
                  <a:lnTo>
                    <a:pt x="0" y="40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3" name="îṣlíḋé"/>
            <p:cNvSpPr/>
            <p:nvPr/>
          </p:nvSpPr>
          <p:spPr bwMode="auto">
            <a:xfrm>
              <a:off x="8813053" y="3029148"/>
              <a:ext cx="415789" cy="595496"/>
            </a:xfrm>
            <a:custGeom>
              <a:avLst/>
              <a:gdLst>
                <a:gd name="T0" fmla="*/ 0 w 252"/>
                <a:gd name="T1" fmla="*/ 324 h 364"/>
                <a:gd name="T2" fmla="*/ 204 w 252"/>
                <a:gd name="T3" fmla="*/ 364 h 364"/>
                <a:gd name="T4" fmla="*/ 252 w 252"/>
                <a:gd name="T5" fmla="*/ 52 h 364"/>
                <a:gd name="T6" fmla="*/ 52 w 252"/>
                <a:gd name="T7" fmla="*/ 0 h 364"/>
                <a:gd name="T8" fmla="*/ 0 w 252"/>
                <a:gd name="T9" fmla="*/ 324 h 364"/>
              </a:gdLst>
              <a:ahLst/>
              <a:cxnLst>
                <a:cxn ang="0">
                  <a:pos x="T0" y="T1"/>
                </a:cxn>
                <a:cxn ang="0">
                  <a:pos x="T2" y="T3"/>
                </a:cxn>
                <a:cxn ang="0">
                  <a:pos x="T4" y="T5"/>
                </a:cxn>
                <a:cxn ang="0">
                  <a:pos x="T6" y="T7"/>
                </a:cxn>
                <a:cxn ang="0">
                  <a:pos x="T8" y="T9"/>
                </a:cxn>
              </a:cxnLst>
              <a:rect l="0" t="0" r="r" b="b"/>
              <a:pathLst>
                <a:path w="252" h="364">
                  <a:moveTo>
                    <a:pt x="0" y="324"/>
                  </a:moveTo>
                  <a:lnTo>
                    <a:pt x="204" y="364"/>
                  </a:lnTo>
                  <a:lnTo>
                    <a:pt x="252" y="52"/>
                  </a:lnTo>
                  <a:lnTo>
                    <a:pt x="52" y="0"/>
                  </a:lnTo>
                  <a:lnTo>
                    <a:pt x="0" y="32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4" name="ïsḷíḋê"/>
            <p:cNvSpPr/>
            <p:nvPr/>
          </p:nvSpPr>
          <p:spPr bwMode="auto">
            <a:xfrm>
              <a:off x="8270218" y="3480678"/>
              <a:ext cx="879428" cy="143966"/>
            </a:xfrm>
            <a:custGeom>
              <a:avLst/>
              <a:gdLst>
                <a:gd name="T0" fmla="*/ 329 w 533"/>
                <a:gd name="T1" fmla="*/ 48 h 88"/>
                <a:gd name="T2" fmla="*/ 52 w 533"/>
                <a:gd name="T3" fmla="*/ 8 h 88"/>
                <a:gd name="T4" fmla="*/ 0 w 533"/>
                <a:gd name="T5" fmla="*/ 0 h 88"/>
                <a:gd name="T6" fmla="*/ 209 w 533"/>
                <a:gd name="T7" fmla="*/ 44 h 88"/>
                <a:gd name="T8" fmla="*/ 261 w 533"/>
                <a:gd name="T9" fmla="*/ 48 h 88"/>
                <a:gd name="T10" fmla="*/ 533 w 533"/>
                <a:gd name="T11" fmla="*/ 88 h 88"/>
                <a:gd name="T12" fmla="*/ 329 w 533"/>
                <a:gd name="T13" fmla="*/ 48 h 88"/>
              </a:gdLst>
              <a:ahLst/>
              <a:cxnLst>
                <a:cxn ang="0">
                  <a:pos x="T0" y="T1"/>
                </a:cxn>
                <a:cxn ang="0">
                  <a:pos x="T2" y="T3"/>
                </a:cxn>
                <a:cxn ang="0">
                  <a:pos x="T4" y="T5"/>
                </a:cxn>
                <a:cxn ang="0">
                  <a:pos x="T6" y="T7"/>
                </a:cxn>
                <a:cxn ang="0">
                  <a:pos x="T8" y="T9"/>
                </a:cxn>
                <a:cxn ang="0">
                  <a:pos x="T10" y="T11"/>
                </a:cxn>
                <a:cxn ang="0">
                  <a:pos x="T12" y="T13"/>
                </a:cxn>
              </a:cxnLst>
              <a:rect l="0" t="0" r="r" b="b"/>
              <a:pathLst>
                <a:path w="533" h="88">
                  <a:moveTo>
                    <a:pt x="329" y="48"/>
                  </a:moveTo>
                  <a:lnTo>
                    <a:pt x="52" y="8"/>
                  </a:lnTo>
                  <a:lnTo>
                    <a:pt x="0" y="0"/>
                  </a:lnTo>
                  <a:lnTo>
                    <a:pt x="209" y="44"/>
                  </a:lnTo>
                  <a:lnTo>
                    <a:pt x="261" y="48"/>
                  </a:lnTo>
                  <a:lnTo>
                    <a:pt x="533" y="88"/>
                  </a:lnTo>
                  <a:lnTo>
                    <a:pt x="329" y="48"/>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5" name="íS1iďe"/>
            <p:cNvSpPr/>
            <p:nvPr/>
          </p:nvSpPr>
          <p:spPr bwMode="auto">
            <a:xfrm>
              <a:off x="8667857" y="3650821"/>
              <a:ext cx="461988" cy="819626"/>
            </a:xfrm>
            <a:custGeom>
              <a:avLst/>
              <a:gdLst>
                <a:gd name="T0" fmla="*/ 76 w 280"/>
                <a:gd name="T1" fmla="*/ 0 h 501"/>
                <a:gd name="T2" fmla="*/ 12 w 280"/>
                <a:gd name="T3" fmla="*/ 405 h 501"/>
                <a:gd name="T4" fmla="*/ 0 w 280"/>
                <a:gd name="T5" fmla="*/ 477 h 501"/>
                <a:gd name="T6" fmla="*/ 208 w 280"/>
                <a:gd name="T7" fmla="*/ 501 h 501"/>
                <a:gd name="T8" fmla="*/ 220 w 280"/>
                <a:gd name="T9" fmla="*/ 429 h 501"/>
                <a:gd name="T10" fmla="*/ 280 w 280"/>
                <a:gd name="T11" fmla="*/ 40 h 501"/>
                <a:gd name="T12" fmla="*/ 76 w 280"/>
                <a:gd name="T13" fmla="*/ 0 h 501"/>
              </a:gdLst>
              <a:ahLst/>
              <a:cxnLst>
                <a:cxn ang="0">
                  <a:pos x="T0" y="T1"/>
                </a:cxn>
                <a:cxn ang="0">
                  <a:pos x="T2" y="T3"/>
                </a:cxn>
                <a:cxn ang="0">
                  <a:pos x="T4" y="T5"/>
                </a:cxn>
                <a:cxn ang="0">
                  <a:pos x="T6" y="T7"/>
                </a:cxn>
                <a:cxn ang="0">
                  <a:pos x="T8" y="T9"/>
                </a:cxn>
                <a:cxn ang="0">
                  <a:pos x="T10" y="T11"/>
                </a:cxn>
                <a:cxn ang="0">
                  <a:pos x="T12" y="T13"/>
                </a:cxn>
              </a:cxnLst>
              <a:rect l="0" t="0" r="r" b="b"/>
              <a:pathLst>
                <a:path w="280" h="501">
                  <a:moveTo>
                    <a:pt x="76" y="0"/>
                  </a:moveTo>
                  <a:lnTo>
                    <a:pt x="12" y="405"/>
                  </a:lnTo>
                  <a:lnTo>
                    <a:pt x="0" y="477"/>
                  </a:lnTo>
                  <a:lnTo>
                    <a:pt x="208" y="501"/>
                  </a:lnTo>
                  <a:lnTo>
                    <a:pt x="220" y="429"/>
                  </a:lnTo>
                  <a:lnTo>
                    <a:pt x="280" y="40"/>
                  </a:lnTo>
                  <a:lnTo>
                    <a:pt x="76" y="0"/>
                  </a:ln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26" name="íṥ1íḓê"/>
            <p:cNvSpPr/>
            <p:nvPr/>
          </p:nvSpPr>
          <p:spPr bwMode="auto">
            <a:xfrm>
              <a:off x="8780054" y="2891725"/>
              <a:ext cx="547786" cy="150510"/>
            </a:xfrm>
            <a:custGeom>
              <a:avLst/>
              <a:gdLst>
                <a:gd name="T0" fmla="*/ 33 w 83"/>
                <a:gd name="T1" fmla="*/ 0 h 23"/>
                <a:gd name="T2" fmla="*/ 0 w 83"/>
                <a:gd name="T3" fmla="*/ 7 h 23"/>
                <a:gd name="T4" fmla="*/ 51 w 83"/>
                <a:gd name="T5" fmla="*/ 20 h 23"/>
                <a:gd name="T6" fmla="*/ 83 w 83"/>
                <a:gd name="T7" fmla="*/ 14 h 23"/>
                <a:gd name="T8" fmla="*/ 33 w 83"/>
                <a:gd name="T9" fmla="*/ 0 h 23"/>
              </a:gdLst>
              <a:ahLst/>
              <a:cxnLst>
                <a:cxn ang="0">
                  <a:pos x="T0" y="T1"/>
                </a:cxn>
                <a:cxn ang="0">
                  <a:pos x="T2" y="T3"/>
                </a:cxn>
                <a:cxn ang="0">
                  <a:pos x="T4" y="T5"/>
                </a:cxn>
                <a:cxn ang="0">
                  <a:pos x="T6" y="T7"/>
                </a:cxn>
                <a:cxn ang="0">
                  <a:pos x="T8" y="T9"/>
                </a:cxn>
              </a:cxnLst>
              <a:rect l="0" t="0" r="r" b="b"/>
              <a:pathLst>
                <a:path w="83" h="23">
                  <a:moveTo>
                    <a:pt x="33" y="0"/>
                  </a:moveTo>
                  <a:cubicBezTo>
                    <a:pt x="23" y="7"/>
                    <a:pt x="11" y="10"/>
                    <a:pt x="0" y="7"/>
                  </a:cubicBezTo>
                  <a:cubicBezTo>
                    <a:pt x="51" y="20"/>
                    <a:pt x="51" y="20"/>
                    <a:pt x="51" y="20"/>
                  </a:cubicBezTo>
                  <a:cubicBezTo>
                    <a:pt x="62" y="23"/>
                    <a:pt x="74" y="20"/>
                    <a:pt x="83" y="14"/>
                  </a:cubicBezTo>
                  <a:lnTo>
                    <a:pt x="33" y="0"/>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7" name="iśḷïḑe"/>
            <p:cNvSpPr/>
            <p:nvPr/>
          </p:nvSpPr>
          <p:spPr bwMode="auto">
            <a:xfrm>
              <a:off x="8448413" y="4993958"/>
              <a:ext cx="470238" cy="754187"/>
            </a:xfrm>
            <a:custGeom>
              <a:avLst/>
              <a:gdLst>
                <a:gd name="T0" fmla="*/ 76 w 285"/>
                <a:gd name="T1" fmla="*/ 0 h 461"/>
                <a:gd name="T2" fmla="*/ 64 w 285"/>
                <a:gd name="T3" fmla="*/ 72 h 461"/>
                <a:gd name="T4" fmla="*/ 0 w 285"/>
                <a:gd name="T5" fmla="*/ 461 h 461"/>
                <a:gd name="T6" fmla="*/ 213 w 285"/>
                <a:gd name="T7" fmla="*/ 461 h 461"/>
                <a:gd name="T8" fmla="*/ 277 w 285"/>
                <a:gd name="T9" fmla="*/ 84 h 461"/>
                <a:gd name="T10" fmla="*/ 285 w 285"/>
                <a:gd name="T11" fmla="*/ 12 h 461"/>
                <a:gd name="T12" fmla="*/ 76 w 285"/>
                <a:gd name="T13" fmla="*/ 0 h 461"/>
              </a:gdLst>
              <a:ahLst/>
              <a:cxnLst>
                <a:cxn ang="0">
                  <a:pos x="T0" y="T1"/>
                </a:cxn>
                <a:cxn ang="0">
                  <a:pos x="T2" y="T3"/>
                </a:cxn>
                <a:cxn ang="0">
                  <a:pos x="T4" y="T5"/>
                </a:cxn>
                <a:cxn ang="0">
                  <a:pos x="T6" y="T7"/>
                </a:cxn>
                <a:cxn ang="0">
                  <a:pos x="T8" y="T9"/>
                </a:cxn>
                <a:cxn ang="0">
                  <a:pos x="T10" y="T11"/>
                </a:cxn>
                <a:cxn ang="0">
                  <a:pos x="T12" y="T13"/>
                </a:cxn>
              </a:cxnLst>
              <a:rect l="0" t="0" r="r" b="b"/>
              <a:pathLst>
                <a:path w="285" h="461">
                  <a:moveTo>
                    <a:pt x="76" y="0"/>
                  </a:moveTo>
                  <a:lnTo>
                    <a:pt x="64" y="72"/>
                  </a:lnTo>
                  <a:lnTo>
                    <a:pt x="0" y="461"/>
                  </a:lnTo>
                  <a:lnTo>
                    <a:pt x="213" y="461"/>
                  </a:lnTo>
                  <a:lnTo>
                    <a:pt x="277" y="84"/>
                  </a:lnTo>
                  <a:lnTo>
                    <a:pt x="285" y="12"/>
                  </a:lnTo>
                  <a:lnTo>
                    <a:pt x="76" y="0"/>
                  </a:ln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28" name="íŝ1iďè"/>
            <p:cNvSpPr/>
            <p:nvPr/>
          </p:nvSpPr>
          <p:spPr bwMode="auto">
            <a:xfrm>
              <a:off x="8621658" y="5170643"/>
              <a:ext cx="514787" cy="152147"/>
            </a:xfrm>
            <a:custGeom>
              <a:avLst/>
              <a:gdLst>
                <a:gd name="T0" fmla="*/ 76 w 78"/>
                <a:gd name="T1" fmla="*/ 12 h 23"/>
                <a:gd name="T2" fmla="*/ 53 w 78"/>
                <a:gd name="T3" fmla="*/ 3 h 23"/>
                <a:gd name="T4" fmla="*/ 0 w 78"/>
                <a:gd name="T5" fmla="*/ 0 h 23"/>
                <a:gd name="T6" fmla="*/ 34 w 78"/>
                <a:gd name="T7" fmla="*/ 23 h 23"/>
                <a:gd name="T8" fmla="*/ 78 w 78"/>
                <a:gd name="T9" fmla="*/ 12 h 23"/>
                <a:gd name="T10" fmla="*/ 76 w 78"/>
                <a:gd name="T11" fmla="*/ 12 h 23"/>
              </a:gdLst>
              <a:ahLst/>
              <a:cxnLst>
                <a:cxn ang="0">
                  <a:pos x="T0" y="T1"/>
                </a:cxn>
                <a:cxn ang="0">
                  <a:pos x="T2" y="T3"/>
                </a:cxn>
                <a:cxn ang="0">
                  <a:pos x="T4" y="T5"/>
                </a:cxn>
                <a:cxn ang="0">
                  <a:pos x="T6" y="T7"/>
                </a:cxn>
                <a:cxn ang="0">
                  <a:pos x="T8" y="T9"/>
                </a:cxn>
                <a:cxn ang="0">
                  <a:pos x="T10" y="T11"/>
                </a:cxn>
              </a:cxnLst>
              <a:rect l="0" t="0" r="r" b="b"/>
              <a:pathLst>
                <a:path w="78" h="23">
                  <a:moveTo>
                    <a:pt x="76" y="12"/>
                  </a:moveTo>
                  <a:cubicBezTo>
                    <a:pt x="68" y="11"/>
                    <a:pt x="60" y="8"/>
                    <a:pt x="53" y="3"/>
                  </a:cubicBezTo>
                  <a:cubicBezTo>
                    <a:pt x="0" y="0"/>
                    <a:pt x="0" y="0"/>
                    <a:pt x="0" y="0"/>
                  </a:cubicBezTo>
                  <a:cubicBezTo>
                    <a:pt x="11" y="8"/>
                    <a:pt x="21" y="22"/>
                    <a:pt x="34" y="23"/>
                  </a:cubicBezTo>
                  <a:cubicBezTo>
                    <a:pt x="48" y="23"/>
                    <a:pt x="64" y="11"/>
                    <a:pt x="78" y="12"/>
                  </a:cubicBezTo>
                  <a:cubicBezTo>
                    <a:pt x="78" y="12"/>
                    <a:pt x="77" y="12"/>
                    <a:pt x="76" y="12"/>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9" name="iṥḻiḓê"/>
            <p:cNvSpPr/>
            <p:nvPr/>
          </p:nvSpPr>
          <p:spPr bwMode="auto">
            <a:xfrm>
              <a:off x="8793254" y="4372286"/>
              <a:ext cx="692982" cy="785270"/>
            </a:xfrm>
            <a:custGeom>
              <a:avLst/>
              <a:gdLst>
                <a:gd name="T0" fmla="*/ 101 w 105"/>
                <a:gd name="T1" fmla="*/ 49 h 120"/>
                <a:gd name="T2" fmla="*/ 63 w 105"/>
                <a:gd name="T3" fmla="*/ 6 h 120"/>
                <a:gd name="T4" fmla="*/ 62 w 105"/>
                <a:gd name="T5" fmla="*/ 6 h 120"/>
                <a:gd name="T6" fmla="*/ 11 w 105"/>
                <a:gd name="T7" fmla="*/ 0 h 120"/>
                <a:gd name="T8" fmla="*/ 11 w 105"/>
                <a:gd name="T9" fmla="*/ 0 h 120"/>
                <a:gd name="T10" fmla="*/ 12 w 105"/>
                <a:gd name="T11" fmla="*/ 0 h 120"/>
                <a:gd name="T12" fmla="*/ 12 w 105"/>
                <a:gd name="T13" fmla="*/ 0 h 120"/>
                <a:gd name="T14" fmla="*/ 51 w 105"/>
                <a:gd name="T15" fmla="*/ 62 h 120"/>
                <a:gd name="T16" fmla="*/ 0 w 105"/>
                <a:gd name="T17" fmla="*/ 117 h 120"/>
                <a:gd name="T18" fmla="*/ 41 w 105"/>
                <a:gd name="T19" fmla="*/ 119 h 120"/>
                <a:gd name="T20" fmla="*/ 75 w 105"/>
                <a:gd name="T21" fmla="*/ 113 h 120"/>
                <a:gd name="T22" fmla="*/ 101 w 105"/>
                <a:gd name="T23" fmla="*/ 49 h 120"/>
                <a:gd name="T24" fmla="*/ 101 w 105"/>
                <a:gd name="T25" fmla="*/ 4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101" y="49"/>
                  </a:moveTo>
                  <a:cubicBezTo>
                    <a:pt x="97" y="29"/>
                    <a:pt x="84" y="10"/>
                    <a:pt x="63" y="6"/>
                  </a:cubicBezTo>
                  <a:cubicBezTo>
                    <a:pt x="62" y="6"/>
                    <a:pt x="62" y="6"/>
                    <a:pt x="62" y="6"/>
                  </a:cubicBezTo>
                  <a:cubicBezTo>
                    <a:pt x="11" y="0"/>
                    <a:pt x="11" y="0"/>
                    <a:pt x="11" y="0"/>
                  </a:cubicBezTo>
                  <a:cubicBezTo>
                    <a:pt x="11" y="0"/>
                    <a:pt x="11" y="0"/>
                    <a:pt x="11" y="0"/>
                  </a:cubicBezTo>
                  <a:cubicBezTo>
                    <a:pt x="11" y="0"/>
                    <a:pt x="12" y="0"/>
                    <a:pt x="12" y="0"/>
                  </a:cubicBezTo>
                  <a:cubicBezTo>
                    <a:pt x="12" y="0"/>
                    <a:pt x="12" y="0"/>
                    <a:pt x="12" y="0"/>
                  </a:cubicBezTo>
                  <a:cubicBezTo>
                    <a:pt x="40" y="6"/>
                    <a:pt x="53" y="36"/>
                    <a:pt x="51" y="62"/>
                  </a:cubicBezTo>
                  <a:cubicBezTo>
                    <a:pt x="48" y="88"/>
                    <a:pt x="30" y="118"/>
                    <a:pt x="0" y="117"/>
                  </a:cubicBezTo>
                  <a:cubicBezTo>
                    <a:pt x="14" y="117"/>
                    <a:pt x="27" y="118"/>
                    <a:pt x="41" y="119"/>
                  </a:cubicBezTo>
                  <a:cubicBezTo>
                    <a:pt x="53" y="119"/>
                    <a:pt x="64" y="120"/>
                    <a:pt x="75" y="113"/>
                  </a:cubicBezTo>
                  <a:cubicBezTo>
                    <a:pt x="96" y="100"/>
                    <a:pt x="105" y="72"/>
                    <a:pt x="101" y="49"/>
                  </a:cubicBezTo>
                  <a:cubicBezTo>
                    <a:pt x="100" y="42"/>
                    <a:pt x="102" y="56"/>
                    <a:pt x="101" y="49"/>
                  </a:cubicBez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30" name="íṡḷïḓé"/>
            <p:cNvSpPr/>
            <p:nvPr/>
          </p:nvSpPr>
          <p:spPr bwMode="auto">
            <a:xfrm>
              <a:off x="9705681" y="1587850"/>
              <a:ext cx="640183" cy="327196"/>
            </a:xfrm>
            <a:custGeom>
              <a:avLst/>
              <a:gdLst>
                <a:gd name="T0" fmla="*/ 85 w 97"/>
                <a:gd name="T1" fmla="*/ 41 h 50"/>
                <a:gd name="T2" fmla="*/ 0 w 97"/>
                <a:gd name="T3" fmla="*/ 0 h 50"/>
                <a:gd name="T4" fmla="*/ 50 w 97"/>
                <a:gd name="T5" fmla="*/ 30 h 50"/>
                <a:gd name="T6" fmla="*/ 97 w 97"/>
                <a:gd name="T7" fmla="*/ 50 h 50"/>
                <a:gd name="T8" fmla="*/ 85 w 97"/>
                <a:gd name="T9" fmla="*/ 41 h 50"/>
                <a:gd name="T10" fmla="*/ 85 w 97"/>
                <a:gd name="T11" fmla="*/ 41 h 50"/>
              </a:gdLst>
              <a:ahLst/>
              <a:cxnLst>
                <a:cxn ang="0">
                  <a:pos x="T0" y="T1"/>
                </a:cxn>
                <a:cxn ang="0">
                  <a:pos x="T2" y="T3"/>
                </a:cxn>
                <a:cxn ang="0">
                  <a:pos x="T4" y="T5"/>
                </a:cxn>
                <a:cxn ang="0">
                  <a:pos x="T6" y="T7"/>
                </a:cxn>
                <a:cxn ang="0">
                  <a:pos x="T8" y="T9"/>
                </a:cxn>
                <a:cxn ang="0">
                  <a:pos x="T10" y="T11"/>
                </a:cxn>
              </a:cxnLst>
              <a:rect l="0" t="0" r="r" b="b"/>
              <a:pathLst>
                <a:path w="97" h="50">
                  <a:moveTo>
                    <a:pt x="85" y="41"/>
                  </a:moveTo>
                  <a:cubicBezTo>
                    <a:pt x="59" y="23"/>
                    <a:pt x="29" y="12"/>
                    <a:pt x="0" y="0"/>
                  </a:cubicBezTo>
                  <a:cubicBezTo>
                    <a:pt x="18" y="8"/>
                    <a:pt x="35" y="18"/>
                    <a:pt x="50" y="30"/>
                  </a:cubicBezTo>
                  <a:cubicBezTo>
                    <a:pt x="97" y="50"/>
                    <a:pt x="97" y="50"/>
                    <a:pt x="97" y="50"/>
                  </a:cubicBezTo>
                  <a:cubicBezTo>
                    <a:pt x="93" y="47"/>
                    <a:pt x="90" y="44"/>
                    <a:pt x="85" y="41"/>
                  </a:cubicBezTo>
                  <a:cubicBezTo>
                    <a:pt x="82" y="38"/>
                    <a:pt x="90" y="44"/>
                    <a:pt x="85" y="41"/>
                  </a:cubicBezTo>
                  <a:close/>
                </a:path>
              </a:pathLst>
            </a:custGeom>
            <a:solidFill>
              <a:schemeClr val="tx2">
                <a:lumMod val="75000"/>
              </a:schemeClr>
            </a:solidFill>
            <a:ln>
              <a:noFill/>
            </a:ln>
          </p:spPr>
          <p:txBody>
            <a:bodyPr vert="horz" wrap="square" lIns="121920" tIns="60960" rIns="121920" bIns="60960" numCol="1" anchor="t" anchorCtr="0" compatLnSpc="1"/>
            <a:lstStyle/>
            <a:p>
              <a:endParaRPr lang="en-US" sz="3200"/>
            </a:p>
          </p:txBody>
        </p:sp>
        <p:sp>
          <p:nvSpPr>
            <p:cNvPr id="31" name="íSḻiďe"/>
            <p:cNvSpPr/>
            <p:nvPr/>
          </p:nvSpPr>
          <p:spPr bwMode="auto">
            <a:xfrm>
              <a:off x="9393838" y="2957166"/>
              <a:ext cx="879428" cy="746006"/>
            </a:xfrm>
            <a:custGeom>
              <a:avLst/>
              <a:gdLst>
                <a:gd name="T0" fmla="*/ 133 w 133"/>
                <a:gd name="T1" fmla="*/ 32 h 114"/>
                <a:gd name="T2" fmla="*/ 40 w 133"/>
                <a:gd name="T3" fmla="*/ 19 h 114"/>
                <a:gd name="T4" fmla="*/ 2 w 133"/>
                <a:gd name="T5" fmla="*/ 104 h 114"/>
                <a:gd name="T6" fmla="*/ 52 w 133"/>
                <a:gd name="T7" fmla="*/ 114 h 114"/>
                <a:gd name="T8" fmla="*/ 133 w 133"/>
                <a:gd name="T9" fmla="*/ 32 h 114"/>
                <a:gd name="T10" fmla="*/ 133 w 133"/>
                <a:gd name="T11" fmla="*/ 32 h 114"/>
              </a:gdLst>
              <a:ahLst/>
              <a:cxnLst>
                <a:cxn ang="0">
                  <a:pos x="T0" y="T1"/>
                </a:cxn>
                <a:cxn ang="0">
                  <a:pos x="T2" y="T3"/>
                </a:cxn>
                <a:cxn ang="0">
                  <a:pos x="T4" y="T5"/>
                </a:cxn>
                <a:cxn ang="0">
                  <a:pos x="T6" y="T7"/>
                </a:cxn>
                <a:cxn ang="0">
                  <a:pos x="T8" y="T9"/>
                </a:cxn>
                <a:cxn ang="0">
                  <a:pos x="T10" y="T11"/>
                </a:cxn>
              </a:cxnLst>
              <a:rect l="0" t="0" r="r" b="b"/>
              <a:pathLst>
                <a:path w="133" h="114">
                  <a:moveTo>
                    <a:pt x="133" y="32"/>
                  </a:moveTo>
                  <a:cubicBezTo>
                    <a:pt x="103" y="24"/>
                    <a:pt x="70" y="0"/>
                    <a:pt x="40" y="19"/>
                  </a:cubicBezTo>
                  <a:cubicBezTo>
                    <a:pt x="15" y="35"/>
                    <a:pt x="0" y="74"/>
                    <a:pt x="2" y="104"/>
                  </a:cubicBezTo>
                  <a:cubicBezTo>
                    <a:pt x="19" y="108"/>
                    <a:pt x="35" y="111"/>
                    <a:pt x="52" y="114"/>
                  </a:cubicBezTo>
                  <a:cubicBezTo>
                    <a:pt x="49" y="71"/>
                    <a:pt x="85" y="19"/>
                    <a:pt x="133" y="32"/>
                  </a:cubicBezTo>
                  <a:cubicBezTo>
                    <a:pt x="120" y="28"/>
                    <a:pt x="131" y="31"/>
                    <a:pt x="133" y="32"/>
                  </a:cubicBezTo>
                  <a:close/>
                </a:path>
              </a:pathLst>
            </a:custGeom>
            <a:solidFill>
              <a:schemeClr val="accent1">
                <a:lumMod val="75000"/>
              </a:schemeClr>
            </a:solidFill>
            <a:ln>
              <a:noFill/>
            </a:ln>
          </p:spPr>
          <p:txBody>
            <a:bodyPr vert="horz" wrap="square" lIns="121920" tIns="60960" rIns="121920" bIns="60960" numCol="1" anchor="t" anchorCtr="0" compatLnSpc="1"/>
            <a:lstStyle/>
            <a:p>
              <a:endParaRPr lang="en-US" sz="3200"/>
            </a:p>
          </p:txBody>
        </p:sp>
        <p:sp>
          <p:nvSpPr>
            <p:cNvPr id="32" name="ï$ḻíḍê"/>
            <p:cNvSpPr/>
            <p:nvPr/>
          </p:nvSpPr>
          <p:spPr bwMode="auto">
            <a:xfrm>
              <a:off x="8865852" y="5630354"/>
              <a:ext cx="1024624" cy="176686"/>
            </a:xfrm>
            <a:custGeom>
              <a:avLst/>
              <a:gdLst>
                <a:gd name="T0" fmla="*/ 0 w 155"/>
                <a:gd name="T1" fmla="*/ 27 h 27"/>
                <a:gd name="T2" fmla="*/ 53 w 155"/>
                <a:gd name="T3" fmla="*/ 26 h 27"/>
                <a:gd name="T4" fmla="*/ 79 w 155"/>
                <a:gd name="T5" fmla="*/ 24 h 27"/>
                <a:gd name="T6" fmla="*/ 105 w 155"/>
                <a:gd name="T7" fmla="*/ 19 h 27"/>
                <a:gd name="T8" fmla="*/ 130 w 155"/>
                <a:gd name="T9" fmla="*/ 11 h 27"/>
                <a:gd name="T10" fmla="*/ 155 w 155"/>
                <a:gd name="T11" fmla="*/ 0 h 27"/>
                <a:gd name="T12" fmla="*/ 105 w 155"/>
                <a:gd name="T13" fmla="*/ 0 h 27"/>
                <a:gd name="T14" fmla="*/ 80 w 155"/>
                <a:gd name="T15" fmla="*/ 11 h 27"/>
                <a:gd name="T16" fmla="*/ 53 w 155"/>
                <a:gd name="T17" fmla="*/ 20 h 27"/>
                <a:gd name="T18" fmla="*/ 27 w 155"/>
                <a:gd name="T19" fmla="*/ 25 h 27"/>
                <a:gd name="T20" fmla="*/ 0 w 155"/>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5" h="27">
                  <a:moveTo>
                    <a:pt x="0" y="27"/>
                  </a:moveTo>
                  <a:cubicBezTo>
                    <a:pt x="18" y="27"/>
                    <a:pt x="35" y="27"/>
                    <a:pt x="53" y="26"/>
                  </a:cubicBezTo>
                  <a:cubicBezTo>
                    <a:pt x="61" y="26"/>
                    <a:pt x="70" y="26"/>
                    <a:pt x="79" y="24"/>
                  </a:cubicBezTo>
                  <a:cubicBezTo>
                    <a:pt x="87" y="23"/>
                    <a:pt x="96" y="22"/>
                    <a:pt x="105" y="19"/>
                  </a:cubicBezTo>
                  <a:cubicBezTo>
                    <a:pt x="113" y="17"/>
                    <a:pt x="122" y="14"/>
                    <a:pt x="130" y="11"/>
                  </a:cubicBezTo>
                  <a:cubicBezTo>
                    <a:pt x="139" y="8"/>
                    <a:pt x="147" y="4"/>
                    <a:pt x="155" y="0"/>
                  </a:cubicBezTo>
                  <a:cubicBezTo>
                    <a:pt x="105" y="0"/>
                    <a:pt x="105" y="0"/>
                    <a:pt x="105" y="0"/>
                  </a:cubicBezTo>
                  <a:cubicBezTo>
                    <a:pt x="97" y="4"/>
                    <a:pt x="88" y="8"/>
                    <a:pt x="80" y="11"/>
                  </a:cubicBezTo>
                  <a:cubicBezTo>
                    <a:pt x="71" y="15"/>
                    <a:pt x="62" y="18"/>
                    <a:pt x="53" y="20"/>
                  </a:cubicBezTo>
                  <a:cubicBezTo>
                    <a:pt x="45" y="22"/>
                    <a:pt x="36" y="24"/>
                    <a:pt x="27" y="25"/>
                  </a:cubicBezTo>
                  <a:cubicBezTo>
                    <a:pt x="18" y="26"/>
                    <a:pt x="9" y="27"/>
                    <a:pt x="0" y="2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33" name="ïşļîďè"/>
            <p:cNvSpPr/>
            <p:nvPr/>
          </p:nvSpPr>
          <p:spPr bwMode="auto">
            <a:xfrm>
              <a:off x="8865852" y="5630354"/>
              <a:ext cx="1024624" cy="176686"/>
            </a:xfrm>
            <a:custGeom>
              <a:avLst/>
              <a:gdLst>
                <a:gd name="T0" fmla="*/ 0 w 155"/>
                <a:gd name="T1" fmla="*/ 27 h 27"/>
                <a:gd name="T2" fmla="*/ 53 w 155"/>
                <a:gd name="T3" fmla="*/ 26 h 27"/>
                <a:gd name="T4" fmla="*/ 79 w 155"/>
                <a:gd name="T5" fmla="*/ 24 h 27"/>
                <a:gd name="T6" fmla="*/ 105 w 155"/>
                <a:gd name="T7" fmla="*/ 19 h 27"/>
                <a:gd name="T8" fmla="*/ 130 w 155"/>
                <a:gd name="T9" fmla="*/ 11 h 27"/>
                <a:gd name="T10" fmla="*/ 155 w 155"/>
                <a:gd name="T11" fmla="*/ 0 h 27"/>
                <a:gd name="T12" fmla="*/ 105 w 155"/>
                <a:gd name="T13" fmla="*/ 0 h 27"/>
                <a:gd name="T14" fmla="*/ 80 w 155"/>
                <a:gd name="T15" fmla="*/ 11 h 27"/>
                <a:gd name="T16" fmla="*/ 53 w 155"/>
                <a:gd name="T17" fmla="*/ 20 h 27"/>
                <a:gd name="T18" fmla="*/ 27 w 155"/>
                <a:gd name="T19" fmla="*/ 25 h 27"/>
                <a:gd name="T20" fmla="*/ 0 w 155"/>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5" h="27">
                  <a:moveTo>
                    <a:pt x="0" y="27"/>
                  </a:moveTo>
                  <a:cubicBezTo>
                    <a:pt x="53" y="26"/>
                    <a:pt x="53" y="26"/>
                    <a:pt x="53" y="26"/>
                  </a:cubicBezTo>
                  <a:cubicBezTo>
                    <a:pt x="61" y="26"/>
                    <a:pt x="70" y="26"/>
                    <a:pt x="79" y="24"/>
                  </a:cubicBezTo>
                  <a:cubicBezTo>
                    <a:pt x="87" y="23"/>
                    <a:pt x="96" y="22"/>
                    <a:pt x="105" y="19"/>
                  </a:cubicBezTo>
                  <a:cubicBezTo>
                    <a:pt x="113" y="17"/>
                    <a:pt x="122" y="14"/>
                    <a:pt x="130" y="11"/>
                  </a:cubicBezTo>
                  <a:cubicBezTo>
                    <a:pt x="139" y="8"/>
                    <a:pt x="147" y="4"/>
                    <a:pt x="155" y="0"/>
                  </a:cubicBezTo>
                  <a:cubicBezTo>
                    <a:pt x="105" y="0"/>
                    <a:pt x="105" y="0"/>
                    <a:pt x="105" y="0"/>
                  </a:cubicBezTo>
                  <a:cubicBezTo>
                    <a:pt x="97" y="4"/>
                    <a:pt x="88" y="8"/>
                    <a:pt x="80" y="11"/>
                  </a:cubicBezTo>
                  <a:cubicBezTo>
                    <a:pt x="71" y="15"/>
                    <a:pt x="62" y="18"/>
                    <a:pt x="53" y="20"/>
                  </a:cubicBezTo>
                  <a:cubicBezTo>
                    <a:pt x="45" y="22"/>
                    <a:pt x="36" y="24"/>
                    <a:pt x="27" y="25"/>
                  </a:cubicBezTo>
                  <a:cubicBezTo>
                    <a:pt x="18" y="26"/>
                    <a:pt x="9" y="27"/>
                    <a:pt x="0" y="27"/>
                  </a:cubicBez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34" name="ïs1îďè"/>
            <p:cNvSpPr/>
            <p:nvPr/>
          </p:nvSpPr>
          <p:spPr bwMode="auto">
            <a:xfrm>
              <a:off x="9301441" y="4588235"/>
              <a:ext cx="846429" cy="1042119"/>
            </a:xfrm>
            <a:custGeom>
              <a:avLst/>
              <a:gdLst>
                <a:gd name="T0" fmla="*/ 69 w 128"/>
                <a:gd name="T1" fmla="*/ 55 h 159"/>
                <a:gd name="T2" fmla="*/ 128 w 128"/>
                <a:gd name="T3" fmla="*/ 20 h 159"/>
                <a:gd name="T4" fmla="*/ 97 w 128"/>
                <a:gd name="T5" fmla="*/ 17 h 159"/>
                <a:gd name="T6" fmla="*/ 62 w 128"/>
                <a:gd name="T7" fmla="*/ 2 h 159"/>
                <a:gd name="T8" fmla="*/ 18 w 128"/>
                <a:gd name="T9" fmla="*/ 51 h 159"/>
                <a:gd name="T10" fmla="*/ 39 w 128"/>
                <a:gd name="T11" fmla="*/ 159 h 159"/>
                <a:gd name="T12" fmla="*/ 89 w 128"/>
                <a:gd name="T13" fmla="*/ 159 h 159"/>
                <a:gd name="T14" fmla="*/ 69 w 128"/>
                <a:gd name="T15" fmla="*/ 55 h 159"/>
                <a:gd name="T16" fmla="*/ 69 w 128"/>
                <a:gd name="T17" fmla="*/ 5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59">
                  <a:moveTo>
                    <a:pt x="69" y="55"/>
                  </a:moveTo>
                  <a:cubicBezTo>
                    <a:pt x="80" y="33"/>
                    <a:pt x="103" y="17"/>
                    <a:pt x="128" y="20"/>
                  </a:cubicBezTo>
                  <a:cubicBezTo>
                    <a:pt x="118" y="19"/>
                    <a:pt x="107" y="18"/>
                    <a:pt x="97" y="17"/>
                  </a:cubicBezTo>
                  <a:cubicBezTo>
                    <a:pt x="86" y="16"/>
                    <a:pt x="73" y="0"/>
                    <a:pt x="62" y="2"/>
                  </a:cubicBezTo>
                  <a:cubicBezTo>
                    <a:pt x="43" y="6"/>
                    <a:pt x="27" y="34"/>
                    <a:pt x="18" y="51"/>
                  </a:cubicBezTo>
                  <a:cubicBezTo>
                    <a:pt x="0" y="86"/>
                    <a:pt x="6" y="135"/>
                    <a:pt x="39" y="159"/>
                  </a:cubicBezTo>
                  <a:cubicBezTo>
                    <a:pt x="89" y="159"/>
                    <a:pt x="89" y="159"/>
                    <a:pt x="89" y="159"/>
                  </a:cubicBezTo>
                  <a:cubicBezTo>
                    <a:pt x="58" y="136"/>
                    <a:pt x="51" y="89"/>
                    <a:pt x="69" y="55"/>
                  </a:cubicBezTo>
                  <a:cubicBezTo>
                    <a:pt x="73" y="47"/>
                    <a:pt x="65" y="63"/>
                    <a:pt x="69" y="55"/>
                  </a:cubicBez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35" name="iṩḷidè"/>
            <p:cNvSpPr/>
            <p:nvPr/>
          </p:nvSpPr>
          <p:spPr bwMode="auto">
            <a:xfrm>
              <a:off x="9923475" y="3179659"/>
              <a:ext cx="574185" cy="714923"/>
            </a:xfrm>
            <a:custGeom>
              <a:avLst/>
              <a:gdLst>
                <a:gd name="T0" fmla="*/ 83 w 87"/>
                <a:gd name="T1" fmla="*/ 54 h 109"/>
                <a:gd name="T2" fmla="*/ 49 w 87"/>
                <a:gd name="T3" fmla="*/ 12 h 109"/>
                <a:gd name="T4" fmla="*/ 0 w 87"/>
                <a:gd name="T5" fmla="*/ 0 h 109"/>
                <a:gd name="T6" fmla="*/ 20 w 87"/>
                <a:gd name="T7" fmla="*/ 100 h 109"/>
                <a:gd name="T8" fmla="*/ 68 w 87"/>
                <a:gd name="T9" fmla="*/ 109 h 109"/>
                <a:gd name="T10" fmla="*/ 83 w 87"/>
                <a:gd name="T11" fmla="*/ 54 h 109"/>
                <a:gd name="T12" fmla="*/ 83 w 87"/>
                <a:gd name="T13" fmla="*/ 54 h 109"/>
              </a:gdLst>
              <a:ahLst/>
              <a:cxnLst>
                <a:cxn ang="0">
                  <a:pos x="T0" y="T1"/>
                </a:cxn>
                <a:cxn ang="0">
                  <a:pos x="T2" y="T3"/>
                </a:cxn>
                <a:cxn ang="0">
                  <a:pos x="T4" y="T5"/>
                </a:cxn>
                <a:cxn ang="0">
                  <a:pos x="T6" y="T7"/>
                </a:cxn>
                <a:cxn ang="0">
                  <a:pos x="T8" y="T9"/>
                </a:cxn>
                <a:cxn ang="0">
                  <a:pos x="T10" y="T11"/>
                </a:cxn>
                <a:cxn ang="0">
                  <a:pos x="T12" y="T13"/>
                </a:cxn>
              </a:cxnLst>
              <a:rect l="0" t="0" r="r" b="b"/>
              <a:pathLst>
                <a:path w="87" h="109">
                  <a:moveTo>
                    <a:pt x="83" y="54"/>
                  </a:moveTo>
                  <a:cubicBezTo>
                    <a:pt x="80" y="35"/>
                    <a:pt x="68" y="17"/>
                    <a:pt x="49" y="12"/>
                  </a:cubicBezTo>
                  <a:cubicBezTo>
                    <a:pt x="0" y="0"/>
                    <a:pt x="0" y="0"/>
                    <a:pt x="0" y="0"/>
                  </a:cubicBezTo>
                  <a:cubicBezTo>
                    <a:pt x="44" y="11"/>
                    <a:pt x="13" y="82"/>
                    <a:pt x="20" y="100"/>
                  </a:cubicBezTo>
                  <a:cubicBezTo>
                    <a:pt x="68" y="109"/>
                    <a:pt x="68" y="109"/>
                    <a:pt x="68" y="109"/>
                  </a:cubicBezTo>
                  <a:cubicBezTo>
                    <a:pt x="81" y="94"/>
                    <a:pt x="87" y="73"/>
                    <a:pt x="83" y="54"/>
                  </a:cubicBezTo>
                  <a:cubicBezTo>
                    <a:pt x="82" y="47"/>
                    <a:pt x="85" y="61"/>
                    <a:pt x="83" y="54"/>
                  </a:cubicBez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36" name="i$ľiḑé"/>
            <p:cNvSpPr/>
            <p:nvPr/>
          </p:nvSpPr>
          <p:spPr bwMode="auto">
            <a:xfrm>
              <a:off x="10510860" y="1424253"/>
              <a:ext cx="681433" cy="1055207"/>
            </a:xfrm>
            <a:custGeom>
              <a:avLst/>
              <a:gdLst>
                <a:gd name="T0" fmla="*/ 102 w 103"/>
                <a:gd name="T1" fmla="*/ 71 h 161"/>
                <a:gd name="T2" fmla="*/ 96 w 103"/>
                <a:gd name="T3" fmla="*/ 50 h 161"/>
                <a:gd name="T4" fmla="*/ 85 w 103"/>
                <a:gd name="T5" fmla="*/ 34 h 161"/>
                <a:gd name="T6" fmla="*/ 70 w 103"/>
                <a:gd name="T7" fmla="*/ 23 h 161"/>
                <a:gd name="T8" fmla="*/ 25 w 103"/>
                <a:gd name="T9" fmla="*/ 0 h 161"/>
                <a:gd name="T10" fmla="*/ 40 w 103"/>
                <a:gd name="T11" fmla="*/ 12 h 161"/>
                <a:gd name="T12" fmla="*/ 51 w 103"/>
                <a:gd name="T13" fmla="*/ 29 h 161"/>
                <a:gd name="T14" fmla="*/ 57 w 103"/>
                <a:gd name="T15" fmla="*/ 50 h 161"/>
                <a:gd name="T16" fmla="*/ 57 w 103"/>
                <a:gd name="T17" fmla="*/ 74 h 161"/>
                <a:gd name="T18" fmla="*/ 50 w 103"/>
                <a:gd name="T19" fmla="*/ 98 h 161"/>
                <a:gd name="T20" fmla="*/ 37 w 103"/>
                <a:gd name="T21" fmla="*/ 118 h 161"/>
                <a:gd name="T22" fmla="*/ 20 w 103"/>
                <a:gd name="T23" fmla="*/ 134 h 161"/>
                <a:gd name="T24" fmla="*/ 0 w 103"/>
                <a:gd name="T25" fmla="*/ 144 h 161"/>
                <a:gd name="T26" fmla="*/ 46 w 103"/>
                <a:gd name="T27" fmla="*/ 161 h 161"/>
                <a:gd name="T28" fmla="*/ 66 w 103"/>
                <a:gd name="T29" fmla="*/ 151 h 161"/>
                <a:gd name="T30" fmla="*/ 82 w 103"/>
                <a:gd name="T31" fmla="*/ 136 h 161"/>
                <a:gd name="T32" fmla="*/ 95 w 103"/>
                <a:gd name="T33" fmla="*/ 117 h 161"/>
                <a:gd name="T34" fmla="*/ 102 w 103"/>
                <a:gd name="T35" fmla="*/ 94 h 161"/>
                <a:gd name="T36" fmla="*/ 102 w 103"/>
                <a:gd name="T37" fmla="*/ 7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3" h="161">
                  <a:moveTo>
                    <a:pt x="102" y="71"/>
                  </a:moveTo>
                  <a:cubicBezTo>
                    <a:pt x="101" y="63"/>
                    <a:pt x="99" y="56"/>
                    <a:pt x="96" y="50"/>
                  </a:cubicBezTo>
                  <a:cubicBezTo>
                    <a:pt x="93" y="44"/>
                    <a:pt x="90" y="39"/>
                    <a:pt x="85" y="34"/>
                  </a:cubicBezTo>
                  <a:cubicBezTo>
                    <a:pt x="81" y="29"/>
                    <a:pt x="76" y="25"/>
                    <a:pt x="70" y="23"/>
                  </a:cubicBezTo>
                  <a:cubicBezTo>
                    <a:pt x="55" y="15"/>
                    <a:pt x="40" y="8"/>
                    <a:pt x="25" y="0"/>
                  </a:cubicBezTo>
                  <a:cubicBezTo>
                    <a:pt x="30" y="3"/>
                    <a:pt x="36" y="7"/>
                    <a:pt x="40" y="12"/>
                  </a:cubicBezTo>
                  <a:cubicBezTo>
                    <a:pt x="45" y="17"/>
                    <a:pt x="49" y="22"/>
                    <a:pt x="51" y="29"/>
                  </a:cubicBezTo>
                  <a:cubicBezTo>
                    <a:pt x="54" y="35"/>
                    <a:pt x="56" y="42"/>
                    <a:pt x="57" y="50"/>
                  </a:cubicBezTo>
                  <a:cubicBezTo>
                    <a:pt x="58" y="57"/>
                    <a:pt x="58" y="65"/>
                    <a:pt x="57" y="74"/>
                  </a:cubicBezTo>
                  <a:cubicBezTo>
                    <a:pt x="55" y="82"/>
                    <a:pt x="53" y="90"/>
                    <a:pt x="50" y="98"/>
                  </a:cubicBezTo>
                  <a:cubicBezTo>
                    <a:pt x="46" y="105"/>
                    <a:pt x="42" y="112"/>
                    <a:pt x="37" y="118"/>
                  </a:cubicBezTo>
                  <a:cubicBezTo>
                    <a:pt x="32" y="124"/>
                    <a:pt x="26" y="129"/>
                    <a:pt x="20" y="134"/>
                  </a:cubicBezTo>
                  <a:cubicBezTo>
                    <a:pt x="14" y="138"/>
                    <a:pt x="7" y="141"/>
                    <a:pt x="0" y="144"/>
                  </a:cubicBezTo>
                  <a:cubicBezTo>
                    <a:pt x="46" y="161"/>
                    <a:pt x="46" y="161"/>
                    <a:pt x="46" y="161"/>
                  </a:cubicBezTo>
                  <a:cubicBezTo>
                    <a:pt x="53" y="159"/>
                    <a:pt x="60" y="156"/>
                    <a:pt x="66" y="151"/>
                  </a:cubicBezTo>
                  <a:cubicBezTo>
                    <a:pt x="72" y="147"/>
                    <a:pt x="77" y="142"/>
                    <a:pt x="82" y="136"/>
                  </a:cubicBezTo>
                  <a:cubicBezTo>
                    <a:pt x="87" y="130"/>
                    <a:pt x="91" y="124"/>
                    <a:pt x="95" y="117"/>
                  </a:cubicBezTo>
                  <a:cubicBezTo>
                    <a:pt x="98" y="109"/>
                    <a:pt x="100" y="102"/>
                    <a:pt x="102" y="94"/>
                  </a:cubicBezTo>
                  <a:cubicBezTo>
                    <a:pt x="103" y="86"/>
                    <a:pt x="103" y="78"/>
                    <a:pt x="102" y="71"/>
                  </a:cubicBezTo>
                  <a:close/>
                </a:path>
              </a:pathLst>
            </a:custGeom>
            <a:solidFill>
              <a:schemeClr val="accent1">
                <a:lumMod val="75000"/>
              </a:schemeClr>
            </a:solidFill>
            <a:ln>
              <a:noFill/>
            </a:ln>
          </p:spPr>
          <p:txBody>
            <a:bodyPr vert="horz" wrap="square" lIns="121920" tIns="60960" rIns="121920" bIns="60960" numCol="1" anchor="t" anchorCtr="0" compatLnSpc="1"/>
            <a:lstStyle/>
            <a:p>
              <a:endParaRPr lang="en-US" sz="3200"/>
            </a:p>
          </p:txBody>
        </p:sp>
        <p:sp>
          <p:nvSpPr>
            <p:cNvPr id="37" name="isḷïḋé"/>
            <p:cNvSpPr/>
            <p:nvPr/>
          </p:nvSpPr>
          <p:spPr bwMode="auto">
            <a:xfrm>
              <a:off x="10510860" y="2368212"/>
              <a:ext cx="562636" cy="1519825"/>
            </a:xfrm>
            <a:custGeom>
              <a:avLst/>
              <a:gdLst>
                <a:gd name="T0" fmla="*/ 80 w 85"/>
                <a:gd name="T1" fmla="*/ 117 h 232"/>
                <a:gd name="T2" fmla="*/ 67 w 85"/>
                <a:gd name="T3" fmla="*/ 64 h 232"/>
                <a:gd name="T4" fmla="*/ 46 w 85"/>
                <a:gd name="T5" fmla="*/ 17 h 232"/>
                <a:gd name="T6" fmla="*/ 0 w 85"/>
                <a:gd name="T7" fmla="*/ 0 h 232"/>
                <a:gd name="T8" fmla="*/ 21 w 85"/>
                <a:gd name="T9" fmla="*/ 49 h 232"/>
                <a:gd name="T10" fmla="*/ 34 w 85"/>
                <a:gd name="T11" fmla="*/ 103 h 232"/>
                <a:gd name="T12" fmla="*/ 39 w 85"/>
                <a:gd name="T13" fmla="*/ 161 h 232"/>
                <a:gd name="T14" fmla="*/ 35 w 85"/>
                <a:gd name="T15" fmla="*/ 222 h 232"/>
                <a:gd name="T16" fmla="*/ 81 w 85"/>
                <a:gd name="T17" fmla="*/ 232 h 232"/>
                <a:gd name="T18" fmla="*/ 85 w 85"/>
                <a:gd name="T19" fmla="*/ 173 h 232"/>
                <a:gd name="T20" fmla="*/ 80 w 85"/>
                <a:gd name="T21" fmla="*/ 117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232">
                  <a:moveTo>
                    <a:pt x="80" y="117"/>
                  </a:moveTo>
                  <a:cubicBezTo>
                    <a:pt x="77" y="99"/>
                    <a:pt x="72" y="81"/>
                    <a:pt x="67" y="64"/>
                  </a:cubicBezTo>
                  <a:cubicBezTo>
                    <a:pt x="61" y="48"/>
                    <a:pt x="54" y="32"/>
                    <a:pt x="46" y="17"/>
                  </a:cubicBezTo>
                  <a:cubicBezTo>
                    <a:pt x="0" y="0"/>
                    <a:pt x="0" y="0"/>
                    <a:pt x="0" y="0"/>
                  </a:cubicBezTo>
                  <a:cubicBezTo>
                    <a:pt x="8" y="15"/>
                    <a:pt x="15" y="31"/>
                    <a:pt x="21" y="49"/>
                  </a:cubicBezTo>
                  <a:cubicBezTo>
                    <a:pt x="27" y="66"/>
                    <a:pt x="31" y="84"/>
                    <a:pt x="34" y="103"/>
                  </a:cubicBezTo>
                  <a:cubicBezTo>
                    <a:pt x="37" y="122"/>
                    <a:pt x="39" y="141"/>
                    <a:pt x="39" y="161"/>
                  </a:cubicBezTo>
                  <a:cubicBezTo>
                    <a:pt x="39" y="181"/>
                    <a:pt x="38" y="202"/>
                    <a:pt x="35" y="222"/>
                  </a:cubicBezTo>
                  <a:cubicBezTo>
                    <a:pt x="81" y="232"/>
                    <a:pt x="81" y="232"/>
                    <a:pt x="81" y="232"/>
                  </a:cubicBezTo>
                  <a:cubicBezTo>
                    <a:pt x="84" y="212"/>
                    <a:pt x="85" y="193"/>
                    <a:pt x="85" y="173"/>
                  </a:cubicBezTo>
                  <a:cubicBezTo>
                    <a:pt x="84" y="154"/>
                    <a:pt x="83" y="135"/>
                    <a:pt x="80" y="117"/>
                  </a:cubicBezTo>
                  <a:close/>
                </a:path>
              </a:pathLst>
            </a:custGeom>
            <a:solidFill>
              <a:schemeClr val="accent1">
                <a:lumMod val="60000"/>
                <a:lumOff val="40000"/>
              </a:schemeClr>
            </a:solidFill>
            <a:ln>
              <a:noFill/>
            </a:ln>
          </p:spPr>
          <p:txBody>
            <a:bodyPr vert="horz" wrap="square" lIns="121920" tIns="60960" rIns="121920" bIns="60960" numCol="1" anchor="t" anchorCtr="0" compatLnSpc="1"/>
            <a:lstStyle/>
            <a:p>
              <a:endParaRPr lang="en-US" sz="3200"/>
            </a:p>
          </p:txBody>
        </p:sp>
        <p:sp>
          <p:nvSpPr>
            <p:cNvPr id="38" name="îŝ1ïdê"/>
            <p:cNvSpPr/>
            <p:nvPr/>
          </p:nvSpPr>
          <p:spPr bwMode="auto">
            <a:xfrm>
              <a:off x="10207268" y="3927299"/>
              <a:ext cx="826629" cy="1184449"/>
            </a:xfrm>
            <a:custGeom>
              <a:avLst/>
              <a:gdLst>
                <a:gd name="T0" fmla="*/ 79 w 125"/>
                <a:gd name="T1" fmla="*/ 0 h 181"/>
                <a:gd name="T2" fmla="*/ 66 w 125"/>
                <a:gd name="T3" fmla="*/ 50 h 181"/>
                <a:gd name="T4" fmla="*/ 49 w 125"/>
                <a:gd name="T5" fmla="*/ 97 h 181"/>
                <a:gd name="T6" fmla="*/ 26 w 125"/>
                <a:gd name="T7" fmla="*/ 140 h 181"/>
                <a:gd name="T8" fmla="*/ 0 w 125"/>
                <a:gd name="T9" fmla="*/ 178 h 181"/>
                <a:gd name="T10" fmla="*/ 48 w 125"/>
                <a:gd name="T11" fmla="*/ 181 h 181"/>
                <a:gd name="T12" fmla="*/ 74 w 125"/>
                <a:gd name="T13" fmla="*/ 144 h 181"/>
                <a:gd name="T14" fmla="*/ 96 w 125"/>
                <a:gd name="T15" fmla="*/ 103 h 181"/>
                <a:gd name="T16" fmla="*/ 113 w 125"/>
                <a:gd name="T17" fmla="*/ 58 h 181"/>
                <a:gd name="T18" fmla="*/ 125 w 125"/>
                <a:gd name="T19" fmla="*/ 10 h 181"/>
                <a:gd name="T20" fmla="*/ 79 w 125"/>
                <a:gd name="T21"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5" h="181">
                  <a:moveTo>
                    <a:pt x="79" y="0"/>
                  </a:moveTo>
                  <a:cubicBezTo>
                    <a:pt x="76" y="18"/>
                    <a:pt x="71" y="34"/>
                    <a:pt x="66" y="50"/>
                  </a:cubicBezTo>
                  <a:cubicBezTo>
                    <a:pt x="61" y="67"/>
                    <a:pt x="56" y="82"/>
                    <a:pt x="49" y="97"/>
                  </a:cubicBezTo>
                  <a:cubicBezTo>
                    <a:pt x="42" y="112"/>
                    <a:pt x="35" y="126"/>
                    <a:pt x="26" y="140"/>
                  </a:cubicBezTo>
                  <a:cubicBezTo>
                    <a:pt x="18" y="153"/>
                    <a:pt x="9" y="166"/>
                    <a:pt x="0" y="178"/>
                  </a:cubicBezTo>
                  <a:cubicBezTo>
                    <a:pt x="48" y="181"/>
                    <a:pt x="48" y="181"/>
                    <a:pt x="48" y="181"/>
                  </a:cubicBezTo>
                  <a:cubicBezTo>
                    <a:pt x="57" y="169"/>
                    <a:pt x="66" y="157"/>
                    <a:pt x="74" y="144"/>
                  </a:cubicBezTo>
                  <a:cubicBezTo>
                    <a:pt x="82" y="131"/>
                    <a:pt x="89" y="117"/>
                    <a:pt x="96" y="103"/>
                  </a:cubicBezTo>
                  <a:cubicBezTo>
                    <a:pt x="102" y="89"/>
                    <a:pt x="108" y="74"/>
                    <a:pt x="113" y="58"/>
                  </a:cubicBezTo>
                  <a:cubicBezTo>
                    <a:pt x="118" y="42"/>
                    <a:pt x="122" y="26"/>
                    <a:pt x="125" y="10"/>
                  </a:cubicBezTo>
                  <a:lnTo>
                    <a:pt x="79" y="0"/>
                  </a:ln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39" name="íŝľiďé"/>
            <p:cNvSpPr/>
            <p:nvPr/>
          </p:nvSpPr>
          <p:spPr bwMode="auto">
            <a:xfrm>
              <a:off x="7278593" y="1476603"/>
              <a:ext cx="1871052" cy="2535767"/>
            </a:xfrm>
            <a:custGeom>
              <a:avLst/>
              <a:gdLst>
                <a:gd name="T0" fmla="*/ 243 w 283"/>
                <a:gd name="T1" fmla="*/ 4 h 387"/>
                <a:gd name="T2" fmla="*/ 168 w 283"/>
                <a:gd name="T3" fmla="*/ 31 h 387"/>
                <a:gd name="T4" fmla="*/ 146 w 283"/>
                <a:gd name="T5" fmla="*/ 64 h 387"/>
                <a:gd name="T6" fmla="*/ 158 w 283"/>
                <a:gd name="T7" fmla="*/ 98 h 387"/>
                <a:gd name="T8" fmla="*/ 149 w 283"/>
                <a:gd name="T9" fmla="*/ 144 h 387"/>
                <a:gd name="T10" fmla="*/ 115 w 283"/>
                <a:gd name="T11" fmla="*/ 178 h 387"/>
                <a:gd name="T12" fmla="*/ 80 w 283"/>
                <a:gd name="T13" fmla="*/ 178 h 387"/>
                <a:gd name="T14" fmla="*/ 61 w 283"/>
                <a:gd name="T15" fmla="*/ 156 h 387"/>
                <a:gd name="T16" fmla="*/ 37 w 283"/>
                <a:gd name="T17" fmla="*/ 174 h 387"/>
                <a:gd name="T18" fmla="*/ 9 w 283"/>
                <a:gd name="T19" fmla="*/ 246 h 387"/>
                <a:gd name="T20" fmla="*/ 69 w 283"/>
                <a:gd name="T21" fmla="*/ 295 h 387"/>
                <a:gd name="T22" fmla="*/ 79 w 283"/>
                <a:gd name="T23" fmla="*/ 300 h 387"/>
                <a:gd name="T24" fmla="*/ 75 w 283"/>
                <a:gd name="T25" fmla="*/ 306 h 387"/>
                <a:gd name="T26" fmla="*/ 72 w 283"/>
                <a:gd name="T27" fmla="*/ 313 h 387"/>
                <a:gd name="T28" fmla="*/ 70 w 283"/>
                <a:gd name="T29" fmla="*/ 321 h 387"/>
                <a:gd name="T30" fmla="*/ 69 w 283"/>
                <a:gd name="T31" fmla="*/ 347 h 387"/>
                <a:gd name="T32" fmla="*/ 86 w 283"/>
                <a:gd name="T33" fmla="*/ 379 h 387"/>
                <a:gd name="T34" fmla="*/ 118 w 283"/>
                <a:gd name="T35" fmla="*/ 384 h 387"/>
                <a:gd name="T36" fmla="*/ 145 w 283"/>
                <a:gd name="T37" fmla="*/ 359 h 387"/>
                <a:gd name="T38" fmla="*/ 153 w 283"/>
                <a:gd name="T39" fmla="*/ 333 h 387"/>
                <a:gd name="T40" fmla="*/ 153 w 283"/>
                <a:gd name="T41" fmla="*/ 325 h 387"/>
                <a:gd name="T42" fmla="*/ 153 w 283"/>
                <a:gd name="T43" fmla="*/ 317 h 387"/>
                <a:gd name="T44" fmla="*/ 151 w 283"/>
                <a:gd name="T45" fmla="*/ 310 h 387"/>
                <a:gd name="T46" fmla="*/ 163 w 283"/>
                <a:gd name="T47" fmla="*/ 308 h 387"/>
                <a:gd name="T48" fmla="*/ 245 w 283"/>
                <a:gd name="T49" fmla="*/ 237 h 387"/>
                <a:gd name="T50" fmla="*/ 237 w 283"/>
                <a:gd name="T51" fmla="*/ 238 h 387"/>
                <a:gd name="T52" fmla="*/ 230 w 283"/>
                <a:gd name="T53" fmla="*/ 238 h 387"/>
                <a:gd name="T54" fmla="*/ 194 w 283"/>
                <a:gd name="T55" fmla="*/ 213 h 387"/>
                <a:gd name="T56" fmla="*/ 186 w 283"/>
                <a:gd name="T57" fmla="*/ 163 h 387"/>
                <a:gd name="T58" fmla="*/ 210 w 283"/>
                <a:gd name="T59" fmla="*/ 115 h 387"/>
                <a:gd name="T60" fmla="*/ 253 w 283"/>
                <a:gd name="T61" fmla="*/ 97 h 387"/>
                <a:gd name="T62" fmla="*/ 260 w 283"/>
                <a:gd name="T63" fmla="*/ 98 h 387"/>
                <a:gd name="T64" fmla="*/ 267 w 283"/>
                <a:gd name="T65" fmla="*/ 10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3" h="387">
                  <a:moveTo>
                    <a:pt x="283" y="0"/>
                  </a:moveTo>
                  <a:cubicBezTo>
                    <a:pt x="270" y="0"/>
                    <a:pt x="256" y="1"/>
                    <a:pt x="243" y="4"/>
                  </a:cubicBezTo>
                  <a:cubicBezTo>
                    <a:pt x="230" y="6"/>
                    <a:pt x="217" y="10"/>
                    <a:pt x="205" y="15"/>
                  </a:cubicBezTo>
                  <a:cubicBezTo>
                    <a:pt x="192" y="19"/>
                    <a:pt x="180" y="25"/>
                    <a:pt x="168" y="31"/>
                  </a:cubicBezTo>
                  <a:cubicBezTo>
                    <a:pt x="157" y="38"/>
                    <a:pt x="146" y="45"/>
                    <a:pt x="135" y="54"/>
                  </a:cubicBezTo>
                  <a:cubicBezTo>
                    <a:pt x="139" y="56"/>
                    <a:pt x="143" y="60"/>
                    <a:pt x="146" y="64"/>
                  </a:cubicBezTo>
                  <a:cubicBezTo>
                    <a:pt x="149" y="69"/>
                    <a:pt x="152" y="74"/>
                    <a:pt x="154" y="79"/>
                  </a:cubicBezTo>
                  <a:cubicBezTo>
                    <a:pt x="156" y="85"/>
                    <a:pt x="157" y="91"/>
                    <a:pt x="158" y="98"/>
                  </a:cubicBezTo>
                  <a:cubicBezTo>
                    <a:pt x="159" y="104"/>
                    <a:pt x="158" y="111"/>
                    <a:pt x="157" y="118"/>
                  </a:cubicBezTo>
                  <a:cubicBezTo>
                    <a:pt x="156" y="128"/>
                    <a:pt x="153" y="136"/>
                    <a:pt x="149" y="144"/>
                  </a:cubicBezTo>
                  <a:cubicBezTo>
                    <a:pt x="145" y="152"/>
                    <a:pt x="140" y="159"/>
                    <a:pt x="134" y="165"/>
                  </a:cubicBezTo>
                  <a:cubicBezTo>
                    <a:pt x="128" y="171"/>
                    <a:pt x="122" y="175"/>
                    <a:pt x="115" y="178"/>
                  </a:cubicBezTo>
                  <a:cubicBezTo>
                    <a:pt x="108" y="181"/>
                    <a:pt x="101" y="182"/>
                    <a:pt x="94" y="182"/>
                  </a:cubicBezTo>
                  <a:cubicBezTo>
                    <a:pt x="89" y="181"/>
                    <a:pt x="85" y="180"/>
                    <a:pt x="80" y="178"/>
                  </a:cubicBezTo>
                  <a:cubicBezTo>
                    <a:pt x="76" y="175"/>
                    <a:pt x="72" y="172"/>
                    <a:pt x="69" y="169"/>
                  </a:cubicBezTo>
                  <a:cubicBezTo>
                    <a:pt x="66" y="165"/>
                    <a:pt x="63" y="161"/>
                    <a:pt x="61" y="156"/>
                  </a:cubicBezTo>
                  <a:cubicBezTo>
                    <a:pt x="59" y="152"/>
                    <a:pt x="57" y="146"/>
                    <a:pt x="56" y="141"/>
                  </a:cubicBezTo>
                  <a:cubicBezTo>
                    <a:pt x="49" y="151"/>
                    <a:pt x="43" y="162"/>
                    <a:pt x="37" y="174"/>
                  </a:cubicBezTo>
                  <a:cubicBezTo>
                    <a:pt x="31" y="185"/>
                    <a:pt x="26" y="197"/>
                    <a:pt x="21" y="209"/>
                  </a:cubicBezTo>
                  <a:cubicBezTo>
                    <a:pt x="17" y="221"/>
                    <a:pt x="12" y="233"/>
                    <a:pt x="9" y="246"/>
                  </a:cubicBezTo>
                  <a:cubicBezTo>
                    <a:pt x="5" y="259"/>
                    <a:pt x="2" y="272"/>
                    <a:pt x="0" y="285"/>
                  </a:cubicBezTo>
                  <a:cubicBezTo>
                    <a:pt x="69" y="295"/>
                    <a:pt x="69" y="295"/>
                    <a:pt x="69" y="295"/>
                  </a:cubicBezTo>
                  <a:cubicBezTo>
                    <a:pt x="81" y="297"/>
                    <a:pt x="81" y="297"/>
                    <a:pt x="81" y="297"/>
                  </a:cubicBezTo>
                  <a:cubicBezTo>
                    <a:pt x="80" y="298"/>
                    <a:pt x="80" y="299"/>
                    <a:pt x="79" y="300"/>
                  </a:cubicBezTo>
                  <a:cubicBezTo>
                    <a:pt x="78" y="301"/>
                    <a:pt x="78" y="302"/>
                    <a:pt x="77" y="303"/>
                  </a:cubicBezTo>
                  <a:cubicBezTo>
                    <a:pt x="77" y="304"/>
                    <a:pt x="76" y="305"/>
                    <a:pt x="75" y="306"/>
                  </a:cubicBezTo>
                  <a:cubicBezTo>
                    <a:pt x="75" y="307"/>
                    <a:pt x="74" y="308"/>
                    <a:pt x="74" y="310"/>
                  </a:cubicBezTo>
                  <a:cubicBezTo>
                    <a:pt x="73" y="311"/>
                    <a:pt x="73" y="312"/>
                    <a:pt x="72" y="313"/>
                  </a:cubicBezTo>
                  <a:cubicBezTo>
                    <a:pt x="72" y="315"/>
                    <a:pt x="72" y="316"/>
                    <a:pt x="71" y="317"/>
                  </a:cubicBezTo>
                  <a:cubicBezTo>
                    <a:pt x="71" y="318"/>
                    <a:pt x="71" y="320"/>
                    <a:pt x="70" y="321"/>
                  </a:cubicBezTo>
                  <a:cubicBezTo>
                    <a:pt x="70" y="322"/>
                    <a:pt x="70" y="324"/>
                    <a:pt x="69" y="325"/>
                  </a:cubicBezTo>
                  <a:cubicBezTo>
                    <a:pt x="68" y="333"/>
                    <a:pt x="68" y="340"/>
                    <a:pt x="69" y="347"/>
                  </a:cubicBezTo>
                  <a:cubicBezTo>
                    <a:pt x="70" y="353"/>
                    <a:pt x="72" y="360"/>
                    <a:pt x="75" y="365"/>
                  </a:cubicBezTo>
                  <a:cubicBezTo>
                    <a:pt x="78" y="371"/>
                    <a:pt x="82" y="375"/>
                    <a:pt x="86" y="379"/>
                  </a:cubicBezTo>
                  <a:cubicBezTo>
                    <a:pt x="90" y="383"/>
                    <a:pt x="96" y="385"/>
                    <a:pt x="101" y="386"/>
                  </a:cubicBezTo>
                  <a:cubicBezTo>
                    <a:pt x="107" y="387"/>
                    <a:pt x="113" y="386"/>
                    <a:pt x="118" y="384"/>
                  </a:cubicBezTo>
                  <a:cubicBezTo>
                    <a:pt x="124" y="382"/>
                    <a:pt x="129" y="379"/>
                    <a:pt x="133" y="375"/>
                  </a:cubicBezTo>
                  <a:cubicBezTo>
                    <a:pt x="138" y="370"/>
                    <a:pt x="142" y="365"/>
                    <a:pt x="145" y="359"/>
                  </a:cubicBezTo>
                  <a:cubicBezTo>
                    <a:pt x="149" y="352"/>
                    <a:pt x="151" y="345"/>
                    <a:pt x="152" y="338"/>
                  </a:cubicBezTo>
                  <a:cubicBezTo>
                    <a:pt x="152" y="336"/>
                    <a:pt x="153" y="335"/>
                    <a:pt x="153" y="333"/>
                  </a:cubicBezTo>
                  <a:cubicBezTo>
                    <a:pt x="153" y="332"/>
                    <a:pt x="153" y="331"/>
                    <a:pt x="153" y="329"/>
                  </a:cubicBezTo>
                  <a:cubicBezTo>
                    <a:pt x="153" y="328"/>
                    <a:pt x="153" y="326"/>
                    <a:pt x="153" y="325"/>
                  </a:cubicBezTo>
                  <a:cubicBezTo>
                    <a:pt x="153" y="324"/>
                    <a:pt x="153" y="322"/>
                    <a:pt x="153" y="321"/>
                  </a:cubicBezTo>
                  <a:cubicBezTo>
                    <a:pt x="153" y="320"/>
                    <a:pt x="153" y="318"/>
                    <a:pt x="153" y="317"/>
                  </a:cubicBezTo>
                  <a:cubicBezTo>
                    <a:pt x="152" y="316"/>
                    <a:pt x="152" y="315"/>
                    <a:pt x="152" y="313"/>
                  </a:cubicBezTo>
                  <a:cubicBezTo>
                    <a:pt x="152" y="312"/>
                    <a:pt x="151" y="311"/>
                    <a:pt x="151" y="310"/>
                  </a:cubicBezTo>
                  <a:cubicBezTo>
                    <a:pt x="151" y="309"/>
                    <a:pt x="151" y="307"/>
                    <a:pt x="150" y="306"/>
                  </a:cubicBezTo>
                  <a:cubicBezTo>
                    <a:pt x="163" y="308"/>
                    <a:pt x="163" y="308"/>
                    <a:pt x="163" y="308"/>
                  </a:cubicBezTo>
                  <a:cubicBezTo>
                    <a:pt x="232" y="318"/>
                    <a:pt x="232" y="318"/>
                    <a:pt x="232" y="318"/>
                  </a:cubicBezTo>
                  <a:cubicBezTo>
                    <a:pt x="245" y="237"/>
                    <a:pt x="245" y="237"/>
                    <a:pt x="245" y="237"/>
                  </a:cubicBezTo>
                  <a:cubicBezTo>
                    <a:pt x="243" y="238"/>
                    <a:pt x="242" y="238"/>
                    <a:pt x="241" y="238"/>
                  </a:cubicBezTo>
                  <a:cubicBezTo>
                    <a:pt x="240" y="238"/>
                    <a:pt x="238" y="238"/>
                    <a:pt x="237" y="238"/>
                  </a:cubicBezTo>
                  <a:cubicBezTo>
                    <a:pt x="236" y="238"/>
                    <a:pt x="235" y="238"/>
                    <a:pt x="233" y="238"/>
                  </a:cubicBezTo>
                  <a:cubicBezTo>
                    <a:pt x="232" y="238"/>
                    <a:pt x="231" y="238"/>
                    <a:pt x="230" y="238"/>
                  </a:cubicBezTo>
                  <a:cubicBezTo>
                    <a:pt x="222" y="237"/>
                    <a:pt x="215" y="234"/>
                    <a:pt x="209" y="230"/>
                  </a:cubicBezTo>
                  <a:cubicBezTo>
                    <a:pt x="203" y="226"/>
                    <a:pt x="198" y="220"/>
                    <a:pt x="194" y="213"/>
                  </a:cubicBezTo>
                  <a:cubicBezTo>
                    <a:pt x="190" y="207"/>
                    <a:pt x="187" y="199"/>
                    <a:pt x="186" y="190"/>
                  </a:cubicBezTo>
                  <a:cubicBezTo>
                    <a:pt x="184" y="182"/>
                    <a:pt x="184" y="172"/>
                    <a:pt x="186" y="163"/>
                  </a:cubicBezTo>
                  <a:cubicBezTo>
                    <a:pt x="187" y="153"/>
                    <a:pt x="191" y="144"/>
                    <a:pt x="195" y="136"/>
                  </a:cubicBezTo>
                  <a:cubicBezTo>
                    <a:pt x="199" y="128"/>
                    <a:pt x="204" y="121"/>
                    <a:pt x="210" y="115"/>
                  </a:cubicBezTo>
                  <a:cubicBezTo>
                    <a:pt x="216" y="109"/>
                    <a:pt x="223" y="104"/>
                    <a:pt x="230" y="101"/>
                  </a:cubicBezTo>
                  <a:cubicBezTo>
                    <a:pt x="237" y="98"/>
                    <a:pt x="245" y="96"/>
                    <a:pt x="253" y="97"/>
                  </a:cubicBezTo>
                  <a:cubicBezTo>
                    <a:pt x="254" y="97"/>
                    <a:pt x="255" y="97"/>
                    <a:pt x="256" y="97"/>
                  </a:cubicBezTo>
                  <a:cubicBezTo>
                    <a:pt x="258" y="97"/>
                    <a:pt x="259" y="98"/>
                    <a:pt x="260" y="98"/>
                  </a:cubicBezTo>
                  <a:cubicBezTo>
                    <a:pt x="261" y="98"/>
                    <a:pt x="262" y="99"/>
                    <a:pt x="264" y="99"/>
                  </a:cubicBezTo>
                  <a:cubicBezTo>
                    <a:pt x="265" y="99"/>
                    <a:pt x="266" y="100"/>
                    <a:pt x="267" y="100"/>
                  </a:cubicBezTo>
                  <a:lnTo>
                    <a:pt x="283" y="0"/>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40" name="íṣ1ídè"/>
            <p:cNvSpPr/>
            <p:nvPr/>
          </p:nvSpPr>
          <p:spPr bwMode="auto">
            <a:xfrm>
              <a:off x="7041000" y="3428326"/>
              <a:ext cx="2088847" cy="2319818"/>
            </a:xfrm>
            <a:custGeom>
              <a:avLst/>
              <a:gdLst>
                <a:gd name="T0" fmla="*/ 29 w 316"/>
                <a:gd name="T1" fmla="*/ 42 h 354"/>
                <a:gd name="T2" fmla="*/ 33 w 316"/>
                <a:gd name="T3" fmla="*/ 121 h 354"/>
                <a:gd name="T4" fmla="*/ 28 w 316"/>
                <a:gd name="T5" fmla="*/ 166 h 354"/>
                <a:gd name="T6" fmla="*/ 7 w 316"/>
                <a:gd name="T7" fmla="*/ 195 h 354"/>
                <a:gd name="T8" fmla="*/ 1 w 316"/>
                <a:gd name="T9" fmla="*/ 240 h 354"/>
                <a:gd name="T10" fmla="*/ 21 w 316"/>
                <a:gd name="T11" fmla="*/ 282 h 354"/>
                <a:gd name="T12" fmla="*/ 53 w 316"/>
                <a:gd name="T13" fmla="*/ 293 h 354"/>
                <a:gd name="T14" fmla="*/ 80 w 316"/>
                <a:gd name="T15" fmla="*/ 278 h 354"/>
                <a:gd name="T16" fmla="*/ 115 w 316"/>
                <a:gd name="T17" fmla="*/ 294 h 354"/>
                <a:gd name="T18" fmla="*/ 177 w 316"/>
                <a:gd name="T19" fmla="*/ 340 h 354"/>
                <a:gd name="T20" fmla="*/ 229 w 316"/>
                <a:gd name="T21" fmla="*/ 257 h 354"/>
                <a:gd name="T22" fmla="*/ 234 w 316"/>
                <a:gd name="T23" fmla="*/ 242 h 354"/>
                <a:gd name="T24" fmla="*/ 239 w 316"/>
                <a:gd name="T25" fmla="*/ 248 h 354"/>
                <a:gd name="T26" fmla="*/ 246 w 316"/>
                <a:gd name="T27" fmla="*/ 254 h 354"/>
                <a:gd name="T28" fmla="*/ 254 w 316"/>
                <a:gd name="T29" fmla="*/ 258 h 354"/>
                <a:gd name="T30" fmla="*/ 278 w 316"/>
                <a:gd name="T31" fmla="*/ 259 h 354"/>
                <a:gd name="T32" fmla="*/ 308 w 316"/>
                <a:gd name="T33" fmla="*/ 233 h 354"/>
                <a:gd name="T34" fmla="*/ 315 w 316"/>
                <a:gd name="T35" fmla="*/ 188 h 354"/>
                <a:gd name="T36" fmla="*/ 295 w 316"/>
                <a:gd name="T37" fmla="*/ 152 h 354"/>
                <a:gd name="T38" fmla="*/ 273 w 316"/>
                <a:gd name="T39" fmla="*/ 144 h 354"/>
                <a:gd name="T40" fmla="*/ 264 w 316"/>
                <a:gd name="T41" fmla="*/ 144 h 354"/>
                <a:gd name="T42" fmla="*/ 256 w 316"/>
                <a:gd name="T43" fmla="*/ 147 h 354"/>
                <a:gd name="T44" fmla="*/ 249 w 316"/>
                <a:gd name="T45" fmla="*/ 150 h 354"/>
                <a:gd name="T46" fmla="*/ 249 w 316"/>
                <a:gd name="T47" fmla="*/ 135 h 354"/>
                <a:gd name="T48" fmla="*/ 200 w 316"/>
                <a:gd name="T49" fmla="*/ 25 h 354"/>
                <a:gd name="T50" fmla="*/ 200 w 316"/>
                <a:gd name="T51" fmla="*/ 33 h 354"/>
                <a:gd name="T52" fmla="*/ 199 w 316"/>
                <a:gd name="T53" fmla="*/ 41 h 354"/>
                <a:gd name="T54" fmla="*/ 175 w 316"/>
                <a:gd name="T55" fmla="*/ 88 h 354"/>
                <a:gd name="T56" fmla="*/ 135 w 316"/>
                <a:gd name="T57" fmla="*/ 102 h 354"/>
                <a:gd name="T58" fmla="*/ 102 w 316"/>
                <a:gd name="T59" fmla="*/ 76 h 354"/>
                <a:gd name="T60" fmla="*/ 95 w 316"/>
                <a:gd name="T61" fmla="*/ 26 h 354"/>
                <a:gd name="T62" fmla="*/ 97 w 316"/>
                <a:gd name="T63" fmla="*/ 18 h 354"/>
                <a:gd name="T64" fmla="*/ 99 w 316"/>
                <a:gd name="T65" fmla="*/ 1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6" h="354">
                  <a:moveTo>
                    <a:pt x="33" y="0"/>
                  </a:moveTo>
                  <a:cubicBezTo>
                    <a:pt x="31" y="14"/>
                    <a:pt x="30" y="28"/>
                    <a:pt x="29" y="42"/>
                  </a:cubicBezTo>
                  <a:cubicBezTo>
                    <a:pt x="29" y="55"/>
                    <a:pt x="29" y="69"/>
                    <a:pt x="29" y="82"/>
                  </a:cubicBezTo>
                  <a:cubicBezTo>
                    <a:pt x="30" y="95"/>
                    <a:pt x="31" y="109"/>
                    <a:pt x="33" y="121"/>
                  </a:cubicBezTo>
                  <a:cubicBezTo>
                    <a:pt x="35" y="134"/>
                    <a:pt x="38" y="147"/>
                    <a:pt x="41" y="159"/>
                  </a:cubicBezTo>
                  <a:cubicBezTo>
                    <a:pt x="36" y="161"/>
                    <a:pt x="32" y="163"/>
                    <a:pt x="28" y="166"/>
                  </a:cubicBezTo>
                  <a:cubicBezTo>
                    <a:pt x="23" y="170"/>
                    <a:pt x="19" y="174"/>
                    <a:pt x="16" y="179"/>
                  </a:cubicBezTo>
                  <a:cubicBezTo>
                    <a:pt x="13" y="183"/>
                    <a:pt x="10" y="189"/>
                    <a:pt x="7" y="195"/>
                  </a:cubicBezTo>
                  <a:cubicBezTo>
                    <a:pt x="5" y="200"/>
                    <a:pt x="3" y="207"/>
                    <a:pt x="2" y="214"/>
                  </a:cubicBezTo>
                  <a:cubicBezTo>
                    <a:pt x="0" y="223"/>
                    <a:pt x="0" y="232"/>
                    <a:pt x="1" y="240"/>
                  </a:cubicBezTo>
                  <a:cubicBezTo>
                    <a:pt x="2" y="249"/>
                    <a:pt x="5" y="257"/>
                    <a:pt x="8" y="264"/>
                  </a:cubicBezTo>
                  <a:cubicBezTo>
                    <a:pt x="11" y="271"/>
                    <a:pt x="16" y="277"/>
                    <a:pt x="21" y="282"/>
                  </a:cubicBezTo>
                  <a:cubicBezTo>
                    <a:pt x="26" y="287"/>
                    <a:pt x="32" y="290"/>
                    <a:pt x="39" y="292"/>
                  </a:cubicBezTo>
                  <a:cubicBezTo>
                    <a:pt x="44" y="293"/>
                    <a:pt x="48" y="293"/>
                    <a:pt x="53" y="293"/>
                  </a:cubicBezTo>
                  <a:cubicBezTo>
                    <a:pt x="58" y="292"/>
                    <a:pt x="63" y="290"/>
                    <a:pt x="67" y="288"/>
                  </a:cubicBezTo>
                  <a:cubicBezTo>
                    <a:pt x="72" y="286"/>
                    <a:pt x="76" y="282"/>
                    <a:pt x="80" y="278"/>
                  </a:cubicBezTo>
                  <a:cubicBezTo>
                    <a:pt x="84" y="274"/>
                    <a:pt x="87" y="270"/>
                    <a:pt x="90" y="264"/>
                  </a:cubicBezTo>
                  <a:cubicBezTo>
                    <a:pt x="98" y="275"/>
                    <a:pt x="106" y="285"/>
                    <a:pt x="115" y="294"/>
                  </a:cubicBezTo>
                  <a:cubicBezTo>
                    <a:pt x="124" y="303"/>
                    <a:pt x="134" y="312"/>
                    <a:pt x="144" y="319"/>
                  </a:cubicBezTo>
                  <a:cubicBezTo>
                    <a:pt x="154" y="327"/>
                    <a:pt x="165" y="334"/>
                    <a:pt x="177" y="340"/>
                  </a:cubicBezTo>
                  <a:cubicBezTo>
                    <a:pt x="188" y="346"/>
                    <a:pt x="200" y="351"/>
                    <a:pt x="213" y="354"/>
                  </a:cubicBezTo>
                  <a:cubicBezTo>
                    <a:pt x="229" y="257"/>
                    <a:pt x="229" y="257"/>
                    <a:pt x="229" y="257"/>
                  </a:cubicBezTo>
                  <a:cubicBezTo>
                    <a:pt x="232" y="239"/>
                    <a:pt x="232" y="239"/>
                    <a:pt x="232" y="239"/>
                  </a:cubicBezTo>
                  <a:cubicBezTo>
                    <a:pt x="233" y="240"/>
                    <a:pt x="233" y="241"/>
                    <a:pt x="234" y="242"/>
                  </a:cubicBezTo>
                  <a:cubicBezTo>
                    <a:pt x="235" y="243"/>
                    <a:pt x="236" y="245"/>
                    <a:pt x="237" y="245"/>
                  </a:cubicBezTo>
                  <a:cubicBezTo>
                    <a:pt x="237" y="246"/>
                    <a:pt x="238" y="247"/>
                    <a:pt x="239" y="248"/>
                  </a:cubicBezTo>
                  <a:cubicBezTo>
                    <a:pt x="240" y="249"/>
                    <a:pt x="241" y="250"/>
                    <a:pt x="242" y="251"/>
                  </a:cubicBezTo>
                  <a:cubicBezTo>
                    <a:pt x="243" y="252"/>
                    <a:pt x="244" y="253"/>
                    <a:pt x="246" y="254"/>
                  </a:cubicBezTo>
                  <a:cubicBezTo>
                    <a:pt x="247" y="255"/>
                    <a:pt x="248" y="256"/>
                    <a:pt x="250" y="256"/>
                  </a:cubicBezTo>
                  <a:cubicBezTo>
                    <a:pt x="251" y="257"/>
                    <a:pt x="253" y="258"/>
                    <a:pt x="254" y="258"/>
                  </a:cubicBezTo>
                  <a:cubicBezTo>
                    <a:pt x="256" y="259"/>
                    <a:pt x="257" y="259"/>
                    <a:pt x="259" y="260"/>
                  </a:cubicBezTo>
                  <a:cubicBezTo>
                    <a:pt x="265" y="261"/>
                    <a:pt x="272" y="261"/>
                    <a:pt x="278" y="259"/>
                  </a:cubicBezTo>
                  <a:cubicBezTo>
                    <a:pt x="284" y="257"/>
                    <a:pt x="289" y="254"/>
                    <a:pt x="294" y="250"/>
                  </a:cubicBezTo>
                  <a:cubicBezTo>
                    <a:pt x="300" y="246"/>
                    <a:pt x="304" y="240"/>
                    <a:pt x="308" y="233"/>
                  </a:cubicBezTo>
                  <a:cubicBezTo>
                    <a:pt x="311" y="227"/>
                    <a:pt x="314" y="219"/>
                    <a:pt x="315" y="211"/>
                  </a:cubicBezTo>
                  <a:cubicBezTo>
                    <a:pt x="316" y="203"/>
                    <a:pt x="316" y="195"/>
                    <a:pt x="315" y="188"/>
                  </a:cubicBezTo>
                  <a:cubicBezTo>
                    <a:pt x="314" y="180"/>
                    <a:pt x="311" y="173"/>
                    <a:pt x="308" y="167"/>
                  </a:cubicBezTo>
                  <a:cubicBezTo>
                    <a:pt x="304" y="161"/>
                    <a:pt x="300" y="156"/>
                    <a:pt x="295" y="152"/>
                  </a:cubicBezTo>
                  <a:cubicBezTo>
                    <a:pt x="290" y="148"/>
                    <a:pt x="284" y="145"/>
                    <a:pt x="278" y="144"/>
                  </a:cubicBezTo>
                  <a:cubicBezTo>
                    <a:pt x="276" y="144"/>
                    <a:pt x="275" y="144"/>
                    <a:pt x="273" y="144"/>
                  </a:cubicBezTo>
                  <a:cubicBezTo>
                    <a:pt x="271" y="143"/>
                    <a:pt x="270" y="144"/>
                    <a:pt x="268" y="144"/>
                  </a:cubicBezTo>
                  <a:cubicBezTo>
                    <a:pt x="267" y="144"/>
                    <a:pt x="265" y="144"/>
                    <a:pt x="264" y="144"/>
                  </a:cubicBezTo>
                  <a:cubicBezTo>
                    <a:pt x="262" y="145"/>
                    <a:pt x="260" y="145"/>
                    <a:pt x="259" y="146"/>
                  </a:cubicBezTo>
                  <a:cubicBezTo>
                    <a:pt x="258" y="146"/>
                    <a:pt x="257" y="146"/>
                    <a:pt x="256" y="147"/>
                  </a:cubicBezTo>
                  <a:cubicBezTo>
                    <a:pt x="254" y="147"/>
                    <a:pt x="253" y="148"/>
                    <a:pt x="252" y="148"/>
                  </a:cubicBezTo>
                  <a:cubicBezTo>
                    <a:pt x="251" y="149"/>
                    <a:pt x="250" y="150"/>
                    <a:pt x="249" y="150"/>
                  </a:cubicBezTo>
                  <a:cubicBezTo>
                    <a:pt x="248" y="151"/>
                    <a:pt x="247" y="152"/>
                    <a:pt x="246" y="153"/>
                  </a:cubicBezTo>
                  <a:cubicBezTo>
                    <a:pt x="249" y="135"/>
                    <a:pt x="249" y="135"/>
                    <a:pt x="249" y="135"/>
                  </a:cubicBezTo>
                  <a:cubicBezTo>
                    <a:pt x="265" y="34"/>
                    <a:pt x="265" y="34"/>
                    <a:pt x="265" y="34"/>
                  </a:cubicBezTo>
                  <a:cubicBezTo>
                    <a:pt x="200" y="25"/>
                    <a:pt x="200" y="25"/>
                    <a:pt x="200" y="25"/>
                  </a:cubicBezTo>
                  <a:cubicBezTo>
                    <a:pt x="200" y="26"/>
                    <a:pt x="200" y="27"/>
                    <a:pt x="200" y="29"/>
                  </a:cubicBezTo>
                  <a:cubicBezTo>
                    <a:pt x="200" y="30"/>
                    <a:pt x="200" y="32"/>
                    <a:pt x="200" y="33"/>
                  </a:cubicBezTo>
                  <a:cubicBezTo>
                    <a:pt x="200" y="34"/>
                    <a:pt x="200" y="36"/>
                    <a:pt x="200" y="37"/>
                  </a:cubicBezTo>
                  <a:cubicBezTo>
                    <a:pt x="200" y="39"/>
                    <a:pt x="199" y="40"/>
                    <a:pt x="199" y="41"/>
                  </a:cubicBezTo>
                  <a:cubicBezTo>
                    <a:pt x="198" y="51"/>
                    <a:pt x="195" y="60"/>
                    <a:pt x="190" y="68"/>
                  </a:cubicBezTo>
                  <a:cubicBezTo>
                    <a:pt x="186" y="76"/>
                    <a:pt x="181" y="83"/>
                    <a:pt x="175" y="88"/>
                  </a:cubicBezTo>
                  <a:cubicBezTo>
                    <a:pt x="170" y="93"/>
                    <a:pt x="163" y="98"/>
                    <a:pt x="156" y="100"/>
                  </a:cubicBezTo>
                  <a:cubicBezTo>
                    <a:pt x="149" y="102"/>
                    <a:pt x="142" y="103"/>
                    <a:pt x="135" y="102"/>
                  </a:cubicBezTo>
                  <a:cubicBezTo>
                    <a:pt x="128" y="101"/>
                    <a:pt x="121" y="97"/>
                    <a:pt x="116" y="93"/>
                  </a:cubicBezTo>
                  <a:cubicBezTo>
                    <a:pt x="110" y="88"/>
                    <a:pt x="106" y="82"/>
                    <a:pt x="102" y="76"/>
                  </a:cubicBezTo>
                  <a:cubicBezTo>
                    <a:pt x="99" y="69"/>
                    <a:pt x="96" y="61"/>
                    <a:pt x="95" y="52"/>
                  </a:cubicBezTo>
                  <a:cubicBezTo>
                    <a:pt x="94" y="44"/>
                    <a:pt x="94" y="35"/>
                    <a:pt x="95" y="26"/>
                  </a:cubicBezTo>
                  <a:cubicBezTo>
                    <a:pt x="96" y="24"/>
                    <a:pt x="96" y="23"/>
                    <a:pt x="96" y="22"/>
                  </a:cubicBezTo>
                  <a:cubicBezTo>
                    <a:pt x="96" y="20"/>
                    <a:pt x="97" y="19"/>
                    <a:pt x="97" y="18"/>
                  </a:cubicBezTo>
                  <a:cubicBezTo>
                    <a:pt x="97" y="16"/>
                    <a:pt x="98" y="15"/>
                    <a:pt x="98" y="14"/>
                  </a:cubicBezTo>
                  <a:cubicBezTo>
                    <a:pt x="99" y="13"/>
                    <a:pt x="99" y="11"/>
                    <a:pt x="99" y="10"/>
                  </a:cubicBezTo>
                  <a:lnTo>
                    <a:pt x="33" y="0"/>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41" name="íṧlîḋè"/>
            <p:cNvSpPr/>
            <p:nvPr/>
          </p:nvSpPr>
          <p:spPr bwMode="auto">
            <a:xfrm>
              <a:off x="8671230" y="1433779"/>
              <a:ext cx="2328091" cy="2431064"/>
            </a:xfrm>
            <a:custGeom>
              <a:avLst/>
              <a:gdLst>
                <a:gd name="T0" fmla="*/ 271 w 352"/>
                <a:gd name="T1" fmla="*/ 4 h 371"/>
                <a:gd name="T2" fmla="*/ 233 w 352"/>
                <a:gd name="T3" fmla="*/ 36 h 371"/>
                <a:gd name="T4" fmla="*/ 193 w 352"/>
                <a:gd name="T5" fmla="*/ 41 h 371"/>
                <a:gd name="T6" fmla="*/ 132 w 352"/>
                <a:gd name="T7" fmla="*/ 18 h 371"/>
                <a:gd name="T8" fmla="*/ 82 w 352"/>
                <a:gd name="T9" fmla="*/ 119 h 371"/>
                <a:gd name="T10" fmla="*/ 77 w 352"/>
                <a:gd name="T11" fmla="*/ 134 h 371"/>
                <a:gd name="T12" fmla="*/ 71 w 352"/>
                <a:gd name="T13" fmla="*/ 130 h 371"/>
                <a:gd name="T14" fmla="*/ 65 w 352"/>
                <a:gd name="T15" fmla="*/ 127 h 371"/>
                <a:gd name="T16" fmla="*/ 58 w 352"/>
                <a:gd name="T17" fmla="*/ 125 h 371"/>
                <a:gd name="T18" fmla="*/ 36 w 352"/>
                <a:gd name="T19" fmla="*/ 127 h 371"/>
                <a:gd name="T20" fmla="*/ 8 w 352"/>
                <a:gd name="T21" fmla="*/ 155 h 371"/>
                <a:gd name="T22" fmla="*/ 1 w 352"/>
                <a:gd name="T23" fmla="*/ 199 h 371"/>
                <a:gd name="T24" fmla="*/ 19 w 352"/>
                <a:gd name="T25" fmla="*/ 231 h 371"/>
                <a:gd name="T26" fmla="*/ 40 w 352"/>
                <a:gd name="T27" fmla="*/ 237 h 371"/>
                <a:gd name="T28" fmla="*/ 47 w 352"/>
                <a:gd name="T29" fmla="*/ 236 h 371"/>
                <a:gd name="T30" fmla="*/ 54 w 352"/>
                <a:gd name="T31" fmla="*/ 234 h 371"/>
                <a:gd name="T32" fmla="*/ 61 w 352"/>
                <a:gd name="T33" fmla="*/ 231 h 371"/>
                <a:gd name="T34" fmla="*/ 61 w 352"/>
                <a:gd name="T35" fmla="*/ 246 h 371"/>
                <a:gd name="T36" fmla="*/ 126 w 352"/>
                <a:gd name="T37" fmla="*/ 343 h 371"/>
                <a:gd name="T38" fmla="*/ 126 w 352"/>
                <a:gd name="T39" fmla="*/ 333 h 371"/>
                <a:gd name="T40" fmla="*/ 127 w 352"/>
                <a:gd name="T41" fmla="*/ 323 h 371"/>
                <a:gd name="T42" fmla="*/ 153 w 352"/>
                <a:gd name="T43" fmla="*/ 273 h 371"/>
                <a:gd name="T44" fmla="*/ 201 w 352"/>
                <a:gd name="T45" fmla="*/ 256 h 371"/>
                <a:gd name="T46" fmla="*/ 242 w 352"/>
                <a:gd name="T47" fmla="*/ 283 h 371"/>
                <a:gd name="T48" fmla="*/ 253 w 352"/>
                <a:gd name="T49" fmla="*/ 340 h 371"/>
                <a:gd name="T50" fmla="*/ 251 w 352"/>
                <a:gd name="T51" fmla="*/ 350 h 371"/>
                <a:gd name="T52" fmla="*/ 247 w 352"/>
                <a:gd name="T53" fmla="*/ 360 h 371"/>
                <a:gd name="T54" fmla="*/ 332 w 352"/>
                <a:gd name="T55" fmla="*/ 310 h 371"/>
                <a:gd name="T56" fmla="*/ 314 w 352"/>
                <a:gd name="T57" fmla="*/ 198 h 371"/>
                <a:gd name="T58" fmla="*/ 313 w 352"/>
                <a:gd name="T59" fmla="*/ 139 h 371"/>
                <a:gd name="T60" fmla="*/ 343 w 352"/>
                <a:gd name="T61" fmla="*/ 103 h 371"/>
                <a:gd name="T62" fmla="*/ 349 w 352"/>
                <a:gd name="T63" fmla="*/ 48 h 371"/>
                <a:gd name="T64" fmla="*/ 320 w 352"/>
                <a:gd name="T65" fmla="*/ 6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2" h="371">
                  <a:moveTo>
                    <a:pt x="295" y="0"/>
                  </a:moveTo>
                  <a:cubicBezTo>
                    <a:pt x="286" y="0"/>
                    <a:pt x="278" y="1"/>
                    <a:pt x="271" y="4"/>
                  </a:cubicBezTo>
                  <a:cubicBezTo>
                    <a:pt x="263" y="7"/>
                    <a:pt x="256" y="11"/>
                    <a:pt x="250" y="17"/>
                  </a:cubicBezTo>
                  <a:cubicBezTo>
                    <a:pt x="243" y="22"/>
                    <a:pt x="237" y="29"/>
                    <a:pt x="233" y="36"/>
                  </a:cubicBezTo>
                  <a:cubicBezTo>
                    <a:pt x="228" y="43"/>
                    <a:pt x="224" y="51"/>
                    <a:pt x="221" y="60"/>
                  </a:cubicBezTo>
                  <a:cubicBezTo>
                    <a:pt x="212" y="53"/>
                    <a:pt x="203" y="47"/>
                    <a:pt x="193" y="41"/>
                  </a:cubicBezTo>
                  <a:cubicBezTo>
                    <a:pt x="184" y="36"/>
                    <a:pt x="174" y="31"/>
                    <a:pt x="163" y="27"/>
                  </a:cubicBezTo>
                  <a:cubicBezTo>
                    <a:pt x="153" y="23"/>
                    <a:pt x="143" y="20"/>
                    <a:pt x="132" y="18"/>
                  </a:cubicBezTo>
                  <a:cubicBezTo>
                    <a:pt x="121" y="15"/>
                    <a:pt x="110" y="14"/>
                    <a:pt x="99" y="13"/>
                  </a:cubicBezTo>
                  <a:cubicBezTo>
                    <a:pt x="82" y="119"/>
                    <a:pt x="82" y="119"/>
                    <a:pt x="82" y="119"/>
                  </a:cubicBezTo>
                  <a:cubicBezTo>
                    <a:pt x="79" y="136"/>
                    <a:pt x="79" y="136"/>
                    <a:pt x="79" y="136"/>
                  </a:cubicBezTo>
                  <a:cubicBezTo>
                    <a:pt x="78" y="135"/>
                    <a:pt x="77" y="135"/>
                    <a:pt x="77" y="134"/>
                  </a:cubicBezTo>
                  <a:cubicBezTo>
                    <a:pt x="76" y="133"/>
                    <a:pt x="75" y="132"/>
                    <a:pt x="74" y="132"/>
                  </a:cubicBezTo>
                  <a:cubicBezTo>
                    <a:pt x="73" y="131"/>
                    <a:pt x="72" y="130"/>
                    <a:pt x="71" y="130"/>
                  </a:cubicBezTo>
                  <a:cubicBezTo>
                    <a:pt x="70" y="129"/>
                    <a:pt x="69" y="129"/>
                    <a:pt x="69" y="128"/>
                  </a:cubicBezTo>
                  <a:cubicBezTo>
                    <a:pt x="67" y="128"/>
                    <a:pt x="66" y="127"/>
                    <a:pt x="65" y="127"/>
                  </a:cubicBezTo>
                  <a:cubicBezTo>
                    <a:pt x="64" y="126"/>
                    <a:pt x="63" y="126"/>
                    <a:pt x="62" y="125"/>
                  </a:cubicBezTo>
                  <a:cubicBezTo>
                    <a:pt x="61" y="125"/>
                    <a:pt x="59" y="125"/>
                    <a:pt x="58" y="125"/>
                  </a:cubicBezTo>
                  <a:cubicBezTo>
                    <a:pt x="57" y="124"/>
                    <a:pt x="56" y="124"/>
                    <a:pt x="54" y="124"/>
                  </a:cubicBezTo>
                  <a:cubicBezTo>
                    <a:pt x="48" y="124"/>
                    <a:pt x="42" y="125"/>
                    <a:pt x="36" y="127"/>
                  </a:cubicBezTo>
                  <a:cubicBezTo>
                    <a:pt x="30" y="130"/>
                    <a:pt x="25" y="134"/>
                    <a:pt x="20" y="138"/>
                  </a:cubicBezTo>
                  <a:cubicBezTo>
                    <a:pt x="15" y="143"/>
                    <a:pt x="11" y="149"/>
                    <a:pt x="8" y="155"/>
                  </a:cubicBezTo>
                  <a:cubicBezTo>
                    <a:pt x="5" y="162"/>
                    <a:pt x="2" y="169"/>
                    <a:pt x="1" y="177"/>
                  </a:cubicBezTo>
                  <a:cubicBezTo>
                    <a:pt x="0" y="184"/>
                    <a:pt x="0" y="192"/>
                    <a:pt x="1" y="199"/>
                  </a:cubicBezTo>
                  <a:cubicBezTo>
                    <a:pt x="2" y="205"/>
                    <a:pt x="4" y="212"/>
                    <a:pt x="7" y="217"/>
                  </a:cubicBezTo>
                  <a:cubicBezTo>
                    <a:pt x="11" y="223"/>
                    <a:pt x="15" y="227"/>
                    <a:pt x="19" y="231"/>
                  </a:cubicBezTo>
                  <a:cubicBezTo>
                    <a:pt x="24" y="234"/>
                    <a:pt x="30" y="236"/>
                    <a:pt x="36" y="237"/>
                  </a:cubicBezTo>
                  <a:cubicBezTo>
                    <a:pt x="37" y="237"/>
                    <a:pt x="39" y="237"/>
                    <a:pt x="40" y="237"/>
                  </a:cubicBezTo>
                  <a:cubicBezTo>
                    <a:pt x="41" y="237"/>
                    <a:pt x="42" y="237"/>
                    <a:pt x="44" y="237"/>
                  </a:cubicBezTo>
                  <a:cubicBezTo>
                    <a:pt x="45" y="237"/>
                    <a:pt x="46" y="236"/>
                    <a:pt x="47" y="236"/>
                  </a:cubicBezTo>
                  <a:cubicBezTo>
                    <a:pt x="49" y="236"/>
                    <a:pt x="50" y="236"/>
                    <a:pt x="51" y="235"/>
                  </a:cubicBezTo>
                  <a:cubicBezTo>
                    <a:pt x="52" y="235"/>
                    <a:pt x="53" y="235"/>
                    <a:pt x="54" y="234"/>
                  </a:cubicBezTo>
                  <a:cubicBezTo>
                    <a:pt x="56" y="234"/>
                    <a:pt x="57" y="233"/>
                    <a:pt x="58" y="233"/>
                  </a:cubicBezTo>
                  <a:cubicBezTo>
                    <a:pt x="59" y="232"/>
                    <a:pt x="60" y="232"/>
                    <a:pt x="61" y="231"/>
                  </a:cubicBezTo>
                  <a:cubicBezTo>
                    <a:pt x="62" y="230"/>
                    <a:pt x="63" y="230"/>
                    <a:pt x="64" y="229"/>
                  </a:cubicBezTo>
                  <a:cubicBezTo>
                    <a:pt x="61" y="246"/>
                    <a:pt x="61" y="246"/>
                    <a:pt x="61" y="246"/>
                  </a:cubicBezTo>
                  <a:cubicBezTo>
                    <a:pt x="47" y="332"/>
                    <a:pt x="47" y="332"/>
                    <a:pt x="47" y="332"/>
                  </a:cubicBezTo>
                  <a:cubicBezTo>
                    <a:pt x="126" y="343"/>
                    <a:pt x="126" y="343"/>
                    <a:pt x="126" y="343"/>
                  </a:cubicBezTo>
                  <a:cubicBezTo>
                    <a:pt x="126" y="342"/>
                    <a:pt x="126" y="340"/>
                    <a:pt x="126" y="338"/>
                  </a:cubicBezTo>
                  <a:cubicBezTo>
                    <a:pt x="126" y="337"/>
                    <a:pt x="126" y="335"/>
                    <a:pt x="126" y="333"/>
                  </a:cubicBezTo>
                  <a:cubicBezTo>
                    <a:pt x="126" y="332"/>
                    <a:pt x="126" y="330"/>
                    <a:pt x="126" y="328"/>
                  </a:cubicBezTo>
                  <a:cubicBezTo>
                    <a:pt x="127" y="327"/>
                    <a:pt x="127" y="325"/>
                    <a:pt x="127" y="323"/>
                  </a:cubicBezTo>
                  <a:cubicBezTo>
                    <a:pt x="129" y="313"/>
                    <a:pt x="132" y="303"/>
                    <a:pt x="136" y="295"/>
                  </a:cubicBezTo>
                  <a:cubicBezTo>
                    <a:pt x="141" y="287"/>
                    <a:pt x="147" y="279"/>
                    <a:pt x="153" y="273"/>
                  </a:cubicBezTo>
                  <a:cubicBezTo>
                    <a:pt x="160" y="267"/>
                    <a:pt x="167" y="262"/>
                    <a:pt x="175" y="259"/>
                  </a:cubicBezTo>
                  <a:cubicBezTo>
                    <a:pt x="183" y="256"/>
                    <a:pt x="192" y="255"/>
                    <a:pt x="201" y="256"/>
                  </a:cubicBezTo>
                  <a:cubicBezTo>
                    <a:pt x="209" y="257"/>
                    <a:pt x="217" y="260"/>
                    <a:pt x="225" y="265"/>
                  </a:cubicBezTo>
                  <a:cubicBezTo>
                    <a:pt x="232" y="269"/>
                    <a:pt x="238" y="276"/>
                    <a:pt x="242" y="283"/>
                  </a:cubicBezTo>
                  <a:cubicBezTo>
                    <a:pt x="247" y="291"/>
                    <a:pt x="251" y="300"/>
                    <a:pt x="253" y="309"/>
                  </a:cubicBezTo>
                  <a:cubicBezTo>
                    <a:pt x="254" y="319"/>
                    <a:pt x="255" y="329"/>
                    <a:pt x="253" y="340"/>
                  </a:cubicBezTo>
                  <a:cubicBezTo>
                    <a:pt x="253" y="342"/>
                    <a:pt x="252" y="343"/>
                    <a:pt x="252" y="345"/>
                  </a:cubicBezTo>
                  <a:cubicBezTo>
                    <a:pt x="252" y="347"/>
                    <a:pt x="251" y="349"/>
                    <a:pt x="251" y="350"/>
                  </a:cubicBezTo>
                  <a:cubicBezTo>
                    <a:pt x="250" y="352"/>
                    <a:pt x="250" y="354"/>
                    <a:pt x="249" y="355"/>
                  </a:cubicBezTo>
                  <a:cubicBezTo>
                    <a:pt x="248" y="357"/>
                    <a:pt x="248" y="359"/>
                    <a:pt x="247" y="360"/>
                  </a:cubicBezTo>
                  <a:cubicBezTo>
                    <a:pt x="328" y="371"/>
                    <a:pt x="328" y="371"/>
                    <a:pt x="328" y="371"/>
                  </a:cubicBezTo>
                  <a:cubicBezTo>
                    <a:pt x="331" y="351"/>
                    <a:pt x="332" y="330"/>
                    <a:pt x="332" y="310"/>
                  </a:cubicBezTo>
                  <a:cubicBezTo>
                    <a:pt x="332" y="290"/>
                    <a:pt x="330" y="271"/>
                    <a:pt x="327" y="252"/>
                  </a:cubicBezTo>
                  <a:cubicBezTo>
                    <a:pt x="324" y="233"/>
                    <a:pt x="320" y="215"/>
                    <a:pt x="314" y="198"/>
                  </a:cubicBezTo>
                  <a:cubicBezTo>
                    <a:pt x="308" y="180"/>
                    <a:pt x="301" y="164"/>
                    <a:pt x="293" y="149"/>
                  </a:cubicBezTo>
                  <a:cubicBezTo>
                    <a:pt x="300" y="146"/>
                    <a:pt x="307" y="143"/>
                    <a:pt x="313" y="139"/>
                  </a:cubicBezTo>
                  <a:cubicBezTo>
                    <a:pt x="319" y="134"/>
                    <a:pt x="325" y="129"/>
                    <a:pt x="330" y="123"/>
                  </a:cubicBezTo>
                  <a:cubicBezTo>
                    <a:pt x="335" y="117"/>
                    <a:pt x="339" y="110"/>
                    <a:pt x="343" y="103"/>
                  </a:cubicBezTo>
                  <a:cubicBezTo>
                    <a:pt x="346" y="95"/>
                    <a:pt x="348" y="87"/>
                    <a:pt x="350" y="79"/>
                  </a:cubicBezTo>
                  <a:cubicBezTo>
                    <a:pt x="352" y="68"/>
                    <a:pt x="351" y="58"/>
                    <a:pt x="349" y="48"/>
                  </a:cubicBezTo>
                  <a:cubicBezTo>
                    <a:pt x="347" y="39"/>
                    <a:pt x="343" y="30"/>
                    <a:pt x="338" y="23"/>
                  </a:cubicBezTo>
                  <a:cubicBezTo>
                    <a:pt x="333" y="16"/>
                    <a:pt x="327" y="10"/>
                    <a:pt x="320" y="6"/>
                  </a:cubicBezTo>
                  <a:cubicBezTo>
                    <a:pt x="312" y="2"/>
                    <a:pt x="304" y="0"/>
                    <a:pt x="295" y="0"/>
                  </a:cubicBezTo>
                  <a:close/>
                </a:path>
              </a:pathLst>
            </a:custGeom>
            <a:solidFill>
              <a:schemeClr val="accent1"/>
            </a:solidFill>
            <a:ln>
              <a:noFill/>
            </a:ln>
          </p:spPr>
          <p:txBody>
            <a:bodyPr vert="horz" wrap="square" lIns="121920" tIns="60960" rIns="121920" bIns="60960" numCol="1" anchor="t" anchorCtr="0" compatLnSpc="1"/>
            <a:lstStyle/>
            <a:p>
              <a:endParaRPr lang="en-US" sz="3200"/>
            </a:p>
          </p:txBody>
        </p:sp>
        <p:sp>
          <p:nvSpPr>
            <p:cNvPr id="42" name="îšlïḍê"/>
            <p:cNvSpPr/>
            <p:nvPr/>
          </p:nvSpPr>
          <p:spPr bwMode="auto">
            <a:xfrm>
              <a:off x="8527611" y="3166571"/>
              <a:ext cx="2202694" cy="2686277"/>
            </a:xfrm>
            <a:custGeom>
              <a:avLst/>
              <a:gdLst>
                <a:gd name="T0" fmla="*/ 205 w 333"/>
                <a:gd name="T1" fmla="*/ 0 h 410"/>
                <a:gd name="T2" fmla="*/ 185 w 333"/>
                <a:gd name="T3" fmla="*/ 3 h 410"/>
                <a:gd name="T4" fmla="*/ 167 w 333"/>
                <a:gd name="T5" fmla="*/ 14 h 410"/>
                <a:gd name="T6" fmla="*/ 154 w 333"/>
                <a:gd name="T7" fmla="*/ 31 h 410"/>
                <a:gd name="T8" fmla="*/ 146 w 333"/>
                <a:gd name="T9" fmla="*/ 54 h 410"/>
                <a:gd name="T10" fmla="*/ 146 w 333"/>
                <a:gd name="T11" fmla="*/ 59 h 410"/>
                <a:gd name="T12" fmla="*/ 145 w 333"/>
                <a:gd name="T13" fmla="*/ 64 h 410"/>
                <a:gd name="T14" fmla="*/ 146 w 333"/>
                <a:gd name="T15" fmla="*/ 69 h 410"/>
                <a:gd name="T16" fmla="*/ 146 w 333"/>
                <a:gd name="T17" fmla="*/ 74 h 410"/>
                <a:gd name="T18" fmla="*/ 150 w 333"/>
                <a:gd name="T19" fmla="*/ 90 h 410"/>
                <a:gd name="T20" fmla="*/ 136 w 333"/>
                <a:gd name="T21" fmla="*/ 88 h 410"/>
                <a:gd name="T22" fmla="*/ 52 w 333"/>
                <a:gd name="T23" fmla="*/ 76 h 410"/>
                <a:gd name="T24" fmla="*/ 36 w 333"/>
                <a:gd name="T25" fmla="*/ 170 h 410"/>
                <a:gd name="T26" fmla="*/ 41 w 333"/>
                <a:gd name="T27" fmla="*/ 169 h 410"/>
                <a:gd name="T28" fmla="*/ 46 w 333"/>
                <a:gd name="T29" fmla="*/ 169 h 410"/>
                <a:gd name="T30" fmla="*/ 50 w 333"/>
                <a:gd name="T31" fmla="*/ 169 h 410"/>
                <a:gd name="T32" fmla="*/ 55 w 333"/>
                <a:gd name="T33" fmla="*/ 169 h 410"/>
                <a:gd name="T34" fmla="*/ 77 w 333"/>
                <a:gd name="T35" fmla="*/ 179 h 410"/>
                <a:gd name="T36" fmla="*/ 93 w 333"/>
                <a:gd name="T37" fmla="*/ 198 h 410"/>
                <a:gd name="T38" fmla="*/ 102 w 333"/>
                <a:gd name="T39" fmla="*/ 224 h 410"/>
                <a:gd name="T40" fmla="*/ 102 w 333"/>
                <a:gd name="T41" fmla="*/ 254 h 410"/>
                <a:gd name="T42" fmla="*/ 93 w 333"/>
                <a:gd name="T43" fmla="*/ 282 h 410"/>
                <a:gd name="T44" fmla="*/ 76 w 333"/>
                <a:gd name="T45" fmla="*/ 302 h 410"/>
                <a:gd name="T46" fmla="*/ 55 w 333"/>
                <a:gd name="T47" fmla="*/ 314 h 410"/>
                <a:gd name="T48" fmla="*/ 32 w 333"/>
                <a:gd name="T49" fmla="*/ 314 h 410"/>
                <a:gd name="T50" fmla="*/ 14 w 333"/>
                <a:gd name="T51" fmla="*/ 306 h 410"/>
                <a:gd name="T52" fmla="*/ 0 w 333"/>
                <a:gd name="T53" fmla="*/ 397 h 410"/>
                <a:gd name="T54" fmla="*/ 156 w 333"/>
                <a:gd name="T55" fmla="*/ 376 h 410"/>
                <a:gd name="T56" fmla="*/ 141 w 333"/>
                <a:gd name="T57" fmla="*/ 361 h 410"/>
                <a:gd name="T58" fmla="*/ 131 w 333"/>
                <a:gd name="T59" fmla="*/ 342 h 410"/>
                <a:gd name="T60" fmla="*/ 126 w 333"/>
                <a:gd name="T61" fmla="*/ 319 h 410"/>
                <a:gd name="T62" fmla="*/ 126 w 333"/>
                <a:gd name="T63" fmla="*/ 295 h 410"/>
                <a:gd name="T64" fmla="*/ 136 w 333"/>
                <a:gd name="T65" fmla="*/ 267 h 410"/>
                <a:gd name="T66" fmla="*/ 153 w 333"/>
                <a:gd name="T67" fmla="*/ 246 h 410"/>
                <a:gd name="T68" fmla="*/ 175 w 333"/>
                <a:gd name="T69" fmla="*/ 234 h 410"/>
                <a:gd name="T70" fmla="*/ 201 w 333"/>
                <a:gd name="T71" fmla="*/ 233 h 410"/>
                <a:gd name="T72" fmla="*/ 254 w 333"/>
                <a:gd name="T73" fmla="*/ 294 h 410"/>
                <a:gd name="T74" fmla="*/ 333 w 333"/>
                <a:gd name="T75" fmla="*/ 116 h 410"/>
                <a:gd name="T76" fmla="*/ 246 w 333"/>
                <a:gd name="T77" fmla="*/ 104 h 410"/>
                <a:gd name="T78" fmla="*/ 231 w 333"/>
                <a:gd name="T79" fmla="*/ 102 h 410"/>
                <a:gd name="T80" fmla="*/ 234 w 333"/>
                <a:gd name="T81" fmla="*/ 98 h 410"/>
                <a:gd name="T82" fmla="*/ 236 w 333"/>
                <a:gd name="T83" fmla="*/ 95 h 410"/>
                <a:gd name="T84" fmla="*/ 238 w 333"/>
                <a:gd name="T85" fmla="*/ 91 h 410"/>
                <a:gd name="T86" fmla="*/ 240 w 333"/>
                <a:gd name="T87" fmla="*/ 87 h 410"/>
                <a:gd name="T88" fmla="*/ 242 w 333"/>
                <a:gd name="T89" fmla="*/ 82 h 410"/>
                <a:gd name="T90" fmla="*/ 244 w 333"/>
                <a:gd name="T91" fmla="*/ 78 h 410"/>
                <a:gd name="T92" fmla="*/ 246 w 333"/>
                <a:gd name="T93" fmla="*/ 72 h 410"/>
                <a:gd name="T94" fmla="*/ 247 w 333"/>
                <a:gd name="T95" fmla="*/ 67 h 410"/>
                <a:gd name="T96" fmla="*/ 246 w 333"/>
                <a:gd name="T97" fmla="*/ 43 h 410"/>
                <a:gd name="T98" fmla="*/ 238 w 333"/>
                <a:gd name="T99" fmla="*/ 22 h 410"/>
                <a:gd name="T100" fmla="*/ 224 w 333"/>
                <a:gd name="T101" fmla="*/ 7 h 410"/>
                <a:gd name="T102" fmla="*/ 205 w 333"/>
                <a:gd name="T103" fmla="*/ 0 h 410"/>
                <a:gd name="T104" fmla="*/ 205 w 333"/>
                <a:gd name="T105" fmla="*/ 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3" h="410">
                  <a:moveTo>
                    <a:pt x="205" y="0"/>
                  </a:moveTo>
                  <a:cubicBezTo>
                    <a:pt x="198" y="0"/>
                    <a:pt x="192" y="1"/>
                    <a:pt x="185" y="3"/>
                  </a:cubicBezTo>
                  <a:cubicBezTo>
                    <a:pt x="179" y="5"/>
                    <a:pt x="173" y="9"/>
                    <a:pt x="167" y="14"/>
                  </a:cubicBezTo>
                  <a:cubicBezTo>
                    <a:pt x="162" y="19"/>
                    <a:pt x="157" y="25"/>
                    <a:pt x="154" y="31"/>
                  </a:cubicBezTo>
                  <a:cubicBezTo>
                    <a:pt x="150" y="38"/>
                    <a:pt x="148" y="46"/>
                    <a:pt x="146" y="54"/>
                  </a:cubicBezTo>
                  <a:cubicBezTo>
                    <a:pt x="146" y="55"/>
                    <a:pt x="146" y="57"/>
                    <a:pt x="146" y="59"/>
                  </a:cubicBezTo>
                  <a:cubicBezTo>
                    <a:pt x="146" y="61"/>
                    <a:pt x="145" y="62"/>
                    <a:pt x="145" y="64"/>
                  </a:cubicBezTo>
                  <a:cubicBezTo>
                    <a:pt x="145" y="66"/>
                    <a:pt x="145" y="67"/>
                    <a:pt x="146" y="69"/>
                  </a:cubicBezTo>
                  <a:cubicBezTo>
                    <a:pt x="146" y="71"/>
                    <a:pt x="146" y="72"/>
                    <a:pt x="146" y="74"/>
                  </a:cubicBezTo>
                  <a:cubicBezTo>
                    <a:pt x="147" y="80"/>
                    <a:pt x="148" y="85"/>
                    <a:pt x="150" y="90"/>
                  </a:cubicBezTo>
                  <a:cubicBezTo>
                    <a:pt x="136" y="88"/>
                    <a:pt x="136" y="88"/>
                    <a:pt x="136" y="88"/>
                  </a:cubicBezTo>
                  <a:cubicBezTo>
                    <a:pt x="52" y="76"/>
                    <a:pt x="52" y="76"/>
                    <a:pt x="52" y="76"/>
                  </a:cubicBezTo>
                  <a:cubicBezTo>
                    <a:pt x="36" y="170"/>
                    <a:pt x="36" y="170"/>
                    <a:pt x="36" y="170"/>
                  </a:cubicBezTo>
                  <a:cubicBezTo>
                    <a:pt x="38" y="170"/>
                    <a:pt x="40" y="169"/>
                    <a:pt x="41" y="169"/>
                  </a:cubicBezTo>
                  <a:cubicBezTo>
                    <a:pt x="43" y="169"/>
                    <a:pt x="44" y="169"/>
                    <a:pt x="46" y="169"/>
                  </a:cubicBezTo>
                  <a:cubicBezTo>
                    <a:pt x="47" y="169"/>
                    <a:pt x="49" y="169"/>
                    <a:pt x="50" y="169"/>
                  </a:cubicBezTo>
                  <a:cubicBezTo>
                    <a:pt x="52" y="169"/>
                    <a:pt x="54" y="169"/>
                    <a:pt x="55" y="169"/>
                  </a:cubicBezTo>
                  <a:cubicBezTo>
                    <a:pt x="63" y="171"/>
                    <a:pt x="70" y="174"/>
                    <a:pt x="77" y="179"/>
                  </a:cubicBezTo>
                  <a:cubicBezTo>
                    <a:pt x="83" y="184"/>
                    <a:pt x="89" y="191"/>
                    <a:pt x="93" y="198"/>
                  </a:cubicBezTo>
                  <a:cubicBezTo>
                    <a:pt x="97" y="206"/>
                    <a:pt x="100" y="215"/>
                    <a:pt x="102" y="224"/>
                  </a:cubicBezTo>
                  <a:cubicBezTo>
                    <a:pt x="104" y="234"/>
                    <a:pt x="104" y="244"/>
                    <a:pt x="102" y="254"/>
                  </a:cubicBezTo>
                  <a:cubicBezTo>
                    <a:pt x="100" y="264"/>
                    <a:pt x="97" y="273"/>
                    <a:pt x="93" y="282"/>
                  </a:cubicBezTo>
                  <a:cubicBezTo>
                    <a:pt x="88" y="290"/>
                    <a:pt x="83" y="297"/>
                    <a:pt x="76" y="302"/>
                  </a:cubicBezTo>
                  <a:cubicBezTo>
                    <a:pt x="70" y="308"/>
                    <a:pt x="63" y="312"/>
                    <a:pt x="55" y="314"/>
                  </a:cubicBezTo>
                  <a:cubicBezTo>
                    <a:pt x="48" y="316"/>
                    <a:pt x="40" y="316"/>
                    <a:pt x="32" y="314"/>
                  </a:cubicBezTo>
                  <a:cubicBezTo>
                    <a:pt x="25" y="313"/>
                    <a:pt x="20" y="310"/>
                    <a:pt x="14" y="306"/>
                  </a:cubicBezTo>
                  <a:cubicBezTo>
                    <a:pt x="0" y="397"/>
                    <a:pt x="0" y="397"/>
                    <a:pt x="0" y="397"/>
                  </a:cubicBezTo>
                  <a:cubicBezTo>
                    <a:pt x="53" y="410"/>
                    <a:pt x="108" y="401"/>
                    <a:pt x="156" y="376"/>
                  </a:cubicBezTo>
                  <a:cubicBezTo>
                    <a:pt x="150" y="372"/>
                    <a:pt x="145" y="367"/>
                    <a:pt x="141" y="361"/>
                  </a:cubicBezTo>
                  <a:cubicBezTo>
                    <a:pt x="137" y="355"/>
                    <a:pt x="134" y="349"/>
                    <a:pt x="131" y="342"/>
                  </a:cubicBezTo>
                  <a:cubicBezTo>
                    <a:pt x="128" y="335"/>
                    <a:pt x="126" y="327"/>
                    <a:pt x="126" y="319"/>
                  </a:cubicBezTo>
                  <a:cubicBezTo>
                    <a:pt x="125" y="312"/>
                    <a:pt x="125" y="304"/>
                    <a:pt x="126" y="295"/>
                  </a:cubicBezTo>
                  <a:cubicBezTo>
                    <a:pt x="128" y="285"/>
                    <a:pt x="131" y="276"/>
                    <a:pt x="136" y="267"/>
                  </a:cubicBezTo>
                  <a:cubicBezTo>
                    <a:pt x="140" y="259"/>
                    <a:pt x="146" y="252"/>
                    <a:pt x="153" y="246"/>
                  </a:cubicBezTo>
                  <a:cubicBezTo>
                    <a:pt x="160" y="240"/>
                    <a:pt x="167" y="236"/>
                    <a:pt x="175" y="234"/>
                  </a:cubicBezTo>
                  <a:cubicBezTo>
                    <a:pt x="184" y="231"/>
                    <a:pt x="192" y="231"/>
                    <a:pt x="201" y="233"/>
                  </a:cubicBezTo>
                  <a:cubicBezTo>
                    <a:pt x="230" y="238"/>
                    <a:pt x="249" y="266"/>
                    <a:pt x="254" y="294"/>
                  </a:cubicBezTo>
                  <a:cubicBezTo>
                    <a:pt x="295" y="243"/>
                    <a:pt x="321" y="181"/>
                    <a:pt x="333" y="116"/>
                  </a:cubicBezTo>
                  <a:cubicBezTo>
                    <a:pt x="246" y="104"/>
                    <a:pt x="246" y="104"/>
                    <a:pt x="246" y="104"/>
                  </a:cubicBezTo>
                  <a:cubicBezTo>
                    <a:pt x="231" y="102"/>
                    <a:pt x="231" y="102"/>
                    <a:pt x="231" y="102"/>
                  </a:cubicBezTo>
                  <a:cubicBezTo>
                    <a:pt x="232" y="101"/>
                    <a:pt x="233" y="100"/>
                    <a:pt x="234" y="98"/>
                  </a:cubicBezTo>
                  <a:cubicBezTo>
                    <a:pt x="234" y="97"/>
                    <a:pt x="235" y="96"/>
                    <a:pt x="236" y="95"/>
                  </a:cubicBezTo>
                  <a:cubicBezTo>
                    <a:pt x="237" y="94"/>
                    <a:pt x="238" y="92"/>
                    <a:pt x="238" y="91"/>
                  </a:cubicBezTo>
                  <a:cubicBezTo>
                    <a:pt x="239" y="90"/>
                    <a:pt x="240" y="89"/>
                    <a:pt x="240" y="87"/>
                  </a:cubicBezTo>
                  <a:cubicBezTo>
                    <a:pt x="241" y="86"/>
                    <a:pt x="242" y="84"/>
                    <a:pt x="242" y="82"/>
                  </a:cubicBezTo>
                  <a:cubicBezTo>
                    <a:pt x="243" y="81"/>
                    <a:pt x="244" y="79"/>
                    <a:pt x="244" y="78"/>
                  </a:cubicBezTo>
                  <a:cubicBezTo>
                    <a:pt x="245" y="76"/>
                    <a:pt x="245" y="74"/>
                    <a:pt x="246" y="72"/>
                  </a:cubicBezTo>
                  <a:cubicBezTo>
                    <a:pt x="246" y="71"/>
                    <a:pt x="246" y="69"/>
                    <a:pt x="247" y="67"/>
                  </a:cubicBezTo>
                  <a:cubicBezTo>
                    <a:pt x="248" y="59"/>
                    <a:pt x="248" y="50"/>
                    <a:pt x="246" y="43"/>
                  </a:cubicBezTo>
                  <a:cubicBezTo>
                    <a:pt x="245" y="35"/>
                    <a:pt x="242" y="28"/>
                    <a:pt x="238" y="22"/>
                  </a:cubicBezTo>
                  <a:cubicBezTo>
                    <a:pt x="235" y="16"/>
                    <a:pt x="230" y="11"/>
                    <a:pt x="224" y="7"/>
                  </a:cubicBezTo>
                  <a:cubicBezTo>
                    <a:pt x="219" y="4"/>
                    <a:pt x="212" y="1"/>
                    <a:pt x="205" y="0"/>
                  </a:cubicBezTo>
                  <a:cubicBezTo>
                    <a:pt x="198" y="0"/>
                    <a:pt x="212" y="1"/>
                    <a:pt x="205" y="0"/>
                  </a:cubicBezTo>
                  <a:close/>
                </a:path>
              </a:pathLst>
            </a:custGeom>
            <a:solidFill>
              <a:schemeClr val="tx2">
                <a:lumMod val="20000"/>
                <a:lumOff val="80000"/>
              </a:schemeClr>
            </a:solidFill>
            <a:ln>
              <a:noFill/>
            </a:ln>
          </p:spPr>
          <p:txBody>
            <a:bodyPr vert="horz" wrap="square" lIns="121920" tIns="60960" rIns="121920" bIns="60960" numCol="1" anchor="t" anchorCtr="0" compatLnSpc="1"/>
            <a:lstStyle/>
            <a:p>
              <a:endParaRPr lang="en-US" sz="3200"/>
            </a:p>
          </p:txBody>
        </p:sp>
      </p:grpSp>
      <p:cxnSp>
        <p:nvCxnSpPr>
          <p:cNvPr id="44" name="直接连接符 43"/>
          <p:cNvCxnSpPr/>
          <p:nvPr/>
        </p:nvCxnSpPr>
        <p:spPr>
          <a:xfrm flipH="1">
            <a:off x="5547360" y="1212215"/>
            <a:ext cx="5923915" cy="5080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5547360" y="6184900"/>
            <a:ext cx="5923915" cy="5080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5788660" y="2115185"/>
            <a:ext cx="5343525" cy="1014730"/>
          </a:xfrm>
          <a:prstGeom prst="rect">
            <a:avLst/>
          </a:prstGeom>
          <a:noFill/>
        </p:spPr>
        <p:txBody>
          <a:bodyPr wrap="square" rtlCol="0" anchor="t">
            <a:spAutoFit/>
          </a:bodyPr>
          <a:lstStyle/>
          <a:p>
            <a:r>
              <a:rPr lang="zh-CN" altLang="en-US" sz="1600"/>
              <a:t>1</a:t>
            </a:r>
            <a:r>
              <a:rPr lang="zh-CN" altLang="en-US" sz="2000"/>
              <a:t>.对</a:t>
            </a:r>
            <a:r>
              <a:rPr lang="en-US" altLang="zh-CN" sz="2000"/>
              <a:t>HTTP</a:t>
            </a:r>
            <a:r>
              <a:rPr lang="zh-CN" altLang="en-US" sz="2000"/>
              <a:t>和</a:t>
            </a:r>
            <a:r>
              <a:rPr sz="2000"/>
              <a:t>HTTPS</a:t>
            </a:r>
            <a:r>
              <a:rPr lang="zh-CN" sz="2000"/>
              <a:t>是什么有了基本认识，了解了</a:t>
            </a:r>
            <a:r>
              <a:rPr lang="en-US" altLang="zh-CN" sz="2000"/>
              <a:t>https</a:t>
            </a:r>
            <a:r>
              <a:rPr lang="zh-CN" altLang="en-US" sz="2000"/>
              <a:t>的</a:t>
            </a:r>
            <a:r>
              <a:rPr sz="2000"/>
              <a:t>加密原理和证书</a:t>
            </a:r>
            <a:r>
              <a:rPr lang="zh-CN" sz="2000"/>
              <a:t>，了解了怎么通过</a:t>
            </a:r>
            <a:r>
              <a:rPr sz="2000"/>
              <a:t>SSL/TLS握手</a:t>
            </a:r>
            <a:r>
              <a:rPr lang="zh-CN" sz="2000"/>
              <a:t>达成连接</a:t>
            </a:r>
          </a:p>
        </p:txBody>
      </p:sp>
      <p:sp>
        <p:nvSpPr>
          <p:cNvPr id="49" name="文本框 48"/>
          <p:cNvSpPr txBox="1"/>
          <p:nvPr/>
        </p:nvSpPr>
        <p:spPr>
          <a:xfrm>
            <a:off x="5788660" y="3279140"/>
            <a:ext cx="5343525" cy="706755"/>
          </a:xfrm>
          <a:prstGeom prst="rect">
            <a:avLst/>
          </a:prstGeom>
          <a:noFill/>
        </p:spPr>
        <p:txBody>
          <a:bodyPr wrap="square" rtlCol="0" anchor="t">
            <a:spAutoFit/>
          </a:bodyPr>
          <a:lstStyle/>
          <a:p>
            <a:r>
              <a:rPr lang="en-US" sz="2000"/>
              <a:t>2. </a:t>
            </a:r>
            <a:r>
              <a:rPr lang="zh-CN" altLang="en-US" sz="2000"/>
              <a:t>回顾了</a:t>
            </a:r>
            <a:r>
              <a:rPr lang="en-US" altLang="zh-CN" sz="2000"/>
              <a:t>C</a:t>
            </a:r>
            <a:r>
              <a:rPr lang="zh-CN" altLang="en-US" sz="2000"/>
              <a:t>语言多线程操作和文件操作</a:t>
            </a:r>
            <a:r>
              <a:rPr lang="en-US" altLang="zh-CN" sz="2000"/>
              <a:t>api</a:t>
            </a:r>
            <a:r>
              <a:rPr lang="zh-CN" altLang="en-US" sz="2000"/>
              <a:t>，以及使用字符串头文件中的处理函数处理报文</a:t>
            </a:r>
          </a:p>
        </p:txBody>
      </p:sp>
      <p:sp>
        <p:nvSpPr>
          <p:cNvPr id="3" name="文本框 2"/>
          <p:cNvSpPr txBox="1"/>
          <p:nvPr/>
        </p:nvSpPr>
        <p:spPr>
          <a:xfrm>
            <a:off x="5788660" y="4400550"/>
            <a:ext cx="5222240" cy="398780"/>
          </a:xfrm>
          <a:prstGeom prst="rect">
            <a:avLst/>
          </a:prstGeom>
          <a:noFill/>
        </p:spPr>
        <p:txBody>
          <a:bodyPr wrap="square" rtlCol="0" anchor="t">
            <a:spAutoFit/>
          </a:bodyPr>
          <a:lstStyle/>
          <a:p>
            <a:r>
              <a:rPr lang="en-US" altLang="zh-CN" sz="2000"/>
              <a:t>3. </a:t>
            </a:r>
            <a:r>
              <a:rPr lang="zh-CN" altLang="en-US" sz="2000"/>
              <a:t>生活中的网络错误代码</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1"/>
          </p:nvPr>
        </p:nvSpPr>
        <p:spPr/>
        <p:txBody>
          <a:bodyPr/>
          <a:lstStyle/>
          <a:p>
            <a:r>
              <a:rPr lang="en-US" altLang="zh-CN" sz="4000" dirty="0">
                <a:sym typeface="+mn-lt"/>
              </a:rPr>
              <a:t>交换机转发实验</a:t>
            </a:r>
            <a:endParaRPr lang="zh-CN" altLang="en-US" sz="4000" dirty="0"/>
          </a:p>
        </p:txBody>
      </p:sp>
      <p:cxnSp>
        <p:nvCxnSpPr>
          <p:cNvPr id="4" name="直接连接符 3"/>
          <p:cNvCxnSpPr/>
          <p:nvPr/>
        </p:nvCxnSpPr>
        <p:spPr>
          <a:xfrm>
            <a:off x="3578469" y="3320703"/>
            <a:ext cx="79182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578225" y="2353945"/>
            <a:ext cx="4622165" cy="535940"/>
          </a:xfrm>
          <a:prstGeom prst="rect">
            <a:avLst/>
          </a:prstGeom>
          <a:noFill/>
          <a:ln w="117475">
            <a:noFill/>
          </a:ln>
        </p:spPr>
        <p:txBody>
          <a:bodyPr wrap="squar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/03-hub+switch</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实验内容</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12</a:t>
            </a:fld>
            <a:endParaRPr lang="zh-CN" altLang="en-US"/>
          </a:p>
        </p:txBody>
      </p:sp>
      <p:sp>
        <p:nvSpPr>
          <p:cNvPr id="7" name="Shape 1444"/>
          <p:cNvSpPr txBox="1"/>
          <p:nvPr/>
        </p:nvSpPr>
        <p:spPr>
          <a:xfrm>
            <a:off x="5108008" y="2166368"/>
            <a:ext cx="1953171" cy="392512"/>
          </a:xfrm>
          <a:prstGeom prst="rect">
            <a:avLst/>
          </a:prstGeom>
          <a:noFill/>
          <a:ln>
            <a:noFill/>
          </a:ln>
        </p:spPr>
        <p:txBody>
          <a:bodyPr lIns="91440" tIns="45720" rIns="91440" bIns="45720" anchor="t" anchorCtr="0">
            <a:noAutofit/>
          </a:bodyPr>
          <a:lstStyle/>
          <a:p>
            <a:pPr algn="ctr">
              <a:buSzPct val="25000"/>
            </a:pPr>
            <a:r>
              <a:rPr lang="de-DE" sz="2000" b="1" dirty="0">
                <a:solidFill>
                  <a:schemeClr val="bg1"/>
                </a:solidFill>
                <a:sym typeface="Calibri" panose="020F0502020204030204"/>
              </a:rPr>
              <a:t>Text here</a:t>
            </a:r>
          </a:p>
        </p:txBody>
      </p:sp>
      <p:sp>
        <p:nvSpPr>
          <p:cNvPr id="21" name="矩形 20"/>
          <p:cNvSpPr/>
          <p:nvPr/>
        </p:nvSpPr>
        <p:spPr>
          <a:xfrm>
            <a:off x="929005" y="1315085"/>
            <a:ext cx="10310495" cy="4920615"/>
          </a:xfrm>
          <a:prstGeom prst="rect">
            <a:avLst/>
          </a:prstGeom>
          <a:solidFill>
            <a:srgbClr val="F6F0F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2" name="矩形 21"/>
          <p:cNvSpPr/>
          <p:nvPr/>
        </p:nvSpPr>
        <p:spPr>
          <a:xfrm>
            <a:off x="941070" y="1315085"/>
            <a:ext cx="10310495" cy="4920615"/>
          </a:xfrm>
          <a:prstGeom prst="rect">
            <a:avLst/>
          </a:prstGeom>
          <a:solidFill>
            <a:schemeClr val="accent1">
              <a:lumMod val="40000"/>
              <a:lumOff val="6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 name="文本框 2"/>
          <p:cNvSpPr txBox="1"/>
          <p:nvPr/>
        </p:nvSpPr>
        <p:spPr>
          <a:xfrm>
            <a:off x="1447800" y="1758950"/>
            <a:ext cx="10005060" cy="3830955"/>
          </a:xfrm>
          <a:prstGeom prst="rect">
            <a:avLst/>
          </a:prstGeom>
          <a:noFill/>
        </p:spPr>
        <p:txBody>
          <a:bodyPr wrap="square" rtlCol="0">
            <a:spAutoFit/>
          </a:bodyPr>
          <a:lstStyle/>
          <a:p>
            <a:pPr fontAlgn="auto">
              <a:lnSpc>
                <a:spcPct val="150000"/>
              </a:lnSpc>
            </a:pPr>
            <a:r>
              <a:rPr lang="en-US" b="1">
                <a:latin typeface="宋体" panose="02010600030101010101" pitchFamily="2" charset="-122"/>
                <a:ea typeface="宋体" panose="02010600030101010101" pitchFamily="2" charset="-122"/>
                <a:cs typeface="宋体" panose="02010600030101010101" pitchFamily="2" charset="-122"/>
              </a:rPr>
              <a:t>1.广播网络实验</a:t>
            </a:r>
          </a:p>
          <a:p>
            <a:pPr fontAlgn="auto">
              <a:lnSpc>
                <a:spcPct val="150000"/>
              </a:lnSpc>
            </a:pPr>
            <a:r>
              <a:rPr>
                <a:latin typeface="宋体" panose="02010600030101010101" pitchFamily="2" charset="-122"/>
                <a:ea typeface="宋体" panose="02010600030101010101" pitchFamily="2" charset="-122"/>
                <a:cs typeface="宋体" panose="02010600030101010101" pitchFamily="2" charset="-122"/>
              </a:rPr>
              <a:t>（1）实现节点广播的 broadcast_packet 函数。</a:t>
            </a:r>
          </a:p>
          <a:p>
            <a:pPr fontAlgn="auto">
              <a:lnSpc>
                <a:spcPct val="150000"/>
              </a:lnSpc>
            </a:pPr>
            <a:r>
              <a:rPr>
                <a:latin typeface="宋体" panose="02010600030101010101" pitchFamily="2" charset="-122"/>
                <a:ea typeface="宋体" panose="02010600030101010101" pitchFamily="2" charset="-122"/>
                <a:cs typeface="宋体" panose="02010600030101010101" pitchFamily="2" charset="-122"/>
              </a:rPr>
              <a:t>（2）验证广播网络能够正常运行：从一个端节点 ping 另一个端节点</a:t>
            </a:r>
          </a:p>
          <a:p>
            <a:pPr fontAlgn="auto">
              <a:lnSpc>
                <a:spcPct val="150000"/>
              </a:lnSpc>
            </a:pPr>
            <a:r>
              <a:rPr>
                <a:latin typeface="宋体" panose="02010600030101010101" pitchFamily="2" charset="-122"/>
                <a:ea typeface="宋体" panose="02010600030101010101" pitchFamily="2" charset="-122"/>
                <a:cs typeface="宋体" panose="02010600030101010101" pitchFamily="2" charset="-122"/>
              </a:rPr>
              <a:t>（3）</a:t>
            </a:r>
            <a:r>
              <a:rPr lang="zh-CN">
                <a:latin typeface="宋体" panose="02010600030101010101" pitchFamily="2" charset="-122"/>
                <a:ea typeface="宋体" panose="02010600030101010101" pitchFamily="2" charset="-122"/>
                <a:cs typeface="宋体" panose="02010600030101010101" pitchFamily="2" charset="-122"/>
              </a:rPr>
              <a:t>用</a:t>
            </a:r>
            <a:r>
              <a:rPr lang="en-US" altLang="zh-CN">
                <a:latin typeface="宋体" panose="02010600030101010101" pitchFamily="2" charset="-122"/>
                <a:ea typeface="宋体" panose="02010600030101010101" pitchFamily="2" charset="-122"/>
                <a:cs typeface="宋体" panose="02010600030101010101" pitchFamily="2" charset="-122"/>
              </a:rPr>
              <a:t>iperf</a:t>
            </a:r>
            <a:r>
              <a:rPr>
                <a:latin typeface="宋体" panose="02010600030101010101" pitchFamily="2" charset="-122"/>
                <a:ea typeface="宋体" panose="02010600030101010101" pitchFamily="2" charset="-122"/>
                <a:cs typeface="宋体" panose="02010600030101010101" pitchFamily="2" charset="-122"/>
              </a:rPr>
              <a:t>验证广播网络的效率</a:t>
            </a:r>
          </a:p>
          <a:p>
            <a:pPr fontAlgn="auto">
              <a:lnSpc>
                <a:spcPct val="150000"/>
              </a:lnSpc>
            </a:pPr>
            <a:r>
              <a:rPr>
                <a:latin typeface="宋体" panose="02010600030101010101" pitchFamily="2" charset="-122"/>
                <a:ea typeface="宋体" panose="02010600030101010101" pitchFamily="2" charset="-122"/>
                <a:cs typeface="宋体" panose="02010600030101010101" pitchFamily="2" charset="-122"/>
              </a:rPr>
              <a:t>（4）自己动手构建环形拓扑，</a:t>
            </a:r>
            <a:r>
              <a:rPr lang="zh-CN">
                <a:latin typeface="宋体" panose="02010600030101010101" pitchFamily="2" charset="-122"/>
                <a:ea typeface="宋体" panose="02010600030101010101" pitchFamily="2" charset="-122"/>
                <a:cs typeface="宋体" panose="02010600030101010101" pitchFamily="2" charset="-122"/>
              </a:rPr>
              <a:t>复现广播风暴</a:t>
            </a:r>
            <a:r>
              <a:rPr>
                <a:latin typeface="宋体" panose="02010600030101010101" pitchFamily="2" charset="-122"/>
                <a:ea typeface="宋体" panose="02010600030101010101" pitchFamily="2" charset="-122"/>
                <a:cs typeface="宋体" panose="02010600030101010101" pitchFamily="2" charset="-122"/>
              </a:rPr>
              <a:t>。</a:t>
            </a:r>
          </a:p>
          <a:p>
            <a:pPr fontAlgn="auto">
              <a:lnSpc>
                <a:spcPct val="150000"/>
              </a:lnSpc>
            </a:pPr>
            <a:r>
              <a:rPr lang="en-US" b="1">
                <a:latin typeface="宋体" panose="02010600030101010101" pitchFamily="2" charset="-122"/>
                <a:ea typeface="宋体" panose="02010600030101010101" pitchFamily="2" charset="-122"/>
                <a:cs typeface="宋体" panose="02010600030101010101" pitchFamily="2" charset="-122"/>
              </a:rPr>
              <a:t>2.交换机转发实验</a:t>
            </a:r>
          </a:p>
          <a:p>
            <a:pPr fontAlgn="auto">
              <a:lnSpc>
                <a:spcPct val="150000"/>
              </a:lnSpc>
            </a:pPr>
            <a:r>
              <a:rPr>
                <a:latin typeface="宋体" panose="02010600030101010101" pitchFamily="2" charset="-122"/>
                <a:ea typeface="宋体" panose="02010600030101010101" pitchFamily="2" charset="-122"/>
                <a:cs typeface="宋体" panose="02010600030101010101" pitchFamily="2" charset="-122"/>
              </a:rPr>
              <a:t>1）实现对数据结构 mac_port_map 的所有操作，包括查询，插入和老化，以及数据包的</a:t>
            </a:r>
          </a:p>
          <a:p>
            <a:pPr fontAlgn="auto">
              <a:lnSpc>
                <a:spcPct val="150000"/>
              </a:lnSpc>
            </a:pPr>
            <a:r>
              <a:rPr>
                <a:latin typeface="宋体" panose="02010600030101010101" pitchFamily="2" charset="-122"/>
                <a:ea typeface="宋体" panose="02010600030101010101" pitchFamily="2" charset="-122"/>
                <a:cs typeface="宋体" panose="02010600030101010101" pitchFamily="2" charset="-122"/>
              </a:rPr>
              <a:t>转发和广播操作。</a:t>
            </a:r>
          </a:p>
          <a:p>
            <a:pPr fontAlgn="auto">
              <a:lnSpc>
                <a:spcPct val="150000"/>
              </a:lnSpc>
            </a:pPr>
            <a:r>
              <a:rPr lang="en-US">
                <a:latin typeface="宋体" panose="02010600030101010101" pitchFamily="2" charset="-122"/>
                <a:ea typeface="宋体" panose="02010600030101010101" pitchFamily="2" charset="-122"/>
                <a:cs typeface="宋体" panose="02010600030101010101" pitchFamily="2" charset="-122"/>
              </a:rPr>
              <a:t>2</a:t>
            </a:r>
            <a:r>
              <a:rPr>
                <a:latin typeface="宋体" panose="02010600030101010101" pitchFamily="2" charset="-122"/>
                <a:ea typeface="宋体" panose="02010600030101010101" pitchFamily="2" charset="-122"/>
                <a:cs typeface="宋体" panose="02010600030101010101" pitchFamily="2" charset="-122"/>
              </a:rPr>
              <a:t>）使用 iperf 和给定的拓扑进行实验，对比交换机转发与集线器广播的性能。</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实验结果</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13</a:t>
            </a:fld>
            <a:endParaRPr lang="zh-CN" altLang="en-US"/>
          </a:p>
        </p:txBody>
      </p:sp>
      <p:sp>
        <p:nvSpPr>
          <p:cNvPr id="6" name="文本框 5"/>
          <p:cNvSpPr txBox="1"/>
          <p:nvPr/>
        </p:nvSpPr>
        <p:spPr>
          <a:xfrm>
            <a:off x="5750560" y="3063875"/>
            <a:ext cx="6441440" cy="922020"/>
          </a:xfrm>
          <a:prstGeom prst="rect">
            <a:avLst/>
          </a:prstGeom>
          <a:noFill/>
        </p:spPr>
        <p:txBody>
          <a:bodyPr wrap="square" rtlCol="0" anchor="t">
            <a:spAutoFit/>
          </a:bodyPr>
          <a:lstStyle/>
          <a:p>
            <a:r>
              <a:rPr lang="en-US" altLang="zh-CN"/>
              <a:t>switch</a:t>
            </a:r>
            <a:r>
              <a:rPr lang="zh-CN" altLang="en-US"/>
              <a:t>有效带宽相比</a:t>
            </a:r>
            <a:r>
              <a:rPr lang="en-US" altLang="zh-CN"/>
              <a:t>hub</a:t>
            </a:r>
            <a:r>
              <a:rPr lang="zh-CN" altLang="en-US"/>
              <a:t>上涨 一倍，这是因为相比 hub 的复制发送 switch 只向目的端口转发数据包而不再向所有端口转发数据包，避免了网络拓扑中的冗余包占用带宽</a:t>
            </a:r>
          </a:p>
        </p:txBody>
      </p:sp>
      <p:pic>
        <p:nvPicPr>
          <p:cNvPr id="7" name="图片 6"/>
          <p:cNvPicPr>
            <a:picLocks noChangeAspect="1"/>
          </p:cNvPicPr>
          <p:nvPr/>
        </p:nvPicPr>
        <p:blipFill>
          <a:blip r:embed="rId2"/>
          <a:stretch>
            <a:fillRect/>
          </a:stretch>
        </p:blipFill>
        <p:spPr>
          <a:xfrm>
            <a:off x="805180" y="2073275"/>
            <a:ext cx="4450715" cy="29032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14</a:t>
            </a:fld>
            <a:endParaRPr lang="zh-CN" altLang="en-US"/>
          </a:p>
        </p:txBody>
      </p:sp>
      <p:grpSp>
        <p:nvGrpSpPr>
          <p:cNvPr id="6" name="ïŝliḍé"/>
          <p:cNvGrpSpPr/>
          <p:nvPr/>
        </p:nvGrpSpPr>
        <p:grpSpPr>
          <a:xfrm>
            <a:off x="791210" y="2028190"/>
            <a:ext cx="3215640" cy="3113405"/>
            <a:chOff x="7041000" y="1424253"/>
            <a:chExt cx="4151293" cy="4428595"/>
          </a:xfrm>
        </p:grpSpPr>
        <p:sp>
          <p:nvSpPr>
            <p:cNvPr id="17" name="isļíḓê"/>
            <p:cNvSpPr/>
            <p:nvPr/>
          </p:nvSpPr>
          <p:spPr bwMode="auto">
            <a:xfrm>
              <a:off x="7649834" y="2400933"/>
              <a:ext cx="560986" cy="346827"/>
            </a:xfrm>
            <a:custGeom>
              <a:avLst/>
              <a:gdLst>
                <a:gd name="T0" fmla="*/ 73 w 85"/>
                <a:gd name="T1" fmla="*/ 48 h 53"/>
                <a:gd name="T2" fmla="*/ 52 w 85"/>
                <a:gd name="T3" fmla="*/ 15 h 53"/>
                <a:gd name="T4" fmla="*/ 0 w 85"/>
                <a:gd name="T5" fmla="*/ 0 h 53"/>
                <a:gd name="T6" fmla="*/ 27 w 85"/>
                <a:gd name="T7" fmla="*/ 38 h 53"/>
                <a:gd name="T8" fmla="*/ 54 w 85"/>
                <a:gd name="T9" fmla="*/ 45 h 53"/>
                <a:gd name="T10" fmla="*/ 85 w 85"/>
                <a:gd name="T11" fmla="*/ 53 h 53"/>
                <a:gd name="T12" fmla="*/ 73 w 85"/>
                <a:gd name="T13" fmla="*/ 48 h 53"/>
                <a:gd name="T14" fmla="*/ 73 w 85"/>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53">
                  <a:moveTo>
                    <a:pt x="73" y="48"/>
                  </a:moveTo>
                  <a:cubicBezTo>
                    <a:pt x="62" y="41"/>
                    <a:pt x="55" y="28"/>
                    <a:pt x="52" y="15"/>
                  </a:cubicBezTo>
                  <a:cubicBezTo>
                    <a:pt x="0" y="0"/>
                    <a:pt x="0" y="0"/>
                    <a:pt x="0" y="0"/>
                  </a:cubicBezTo>
                  <a:cubicBezTo>
                    <a:pt x="3" y="16"/>
                    <a:pt x="12" y="31"/>
                    <a:pt x="27" y="38"/>
                  </a:cubicBezTo>
                  <a:cubicBezTo>
                    <a:pt x="36" y="41"/>
                    <a:pt x="45" y="43"/>
                    <a:pt x="54" y="45"/>
                  </a:cubicBezTo>
                  <a:cubicBezTo>
                    <a:pt x="64" y="48"/>
                    <a:pt x="74" y="51"/>
                    <a:pt x="85" y="53"/>
                  </a:cubicBezTo>
                  <a:cubicBezTo>
                    <a:pt x="81" y="52"/>
                    <a:pt x="77" y="51"/>
                    <a:pt x="73" y="48"/>
                  </a:cubicBezTo>
                  <a:cubicBezTo>
                    <a:pt x="70" y="46"/>
                    <a:pt x="77" y="51"/>
                    <a:pt x="73" y="48"/>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18" name="íṡlîďé"/>
            <p:cNvSpPr/>
            <p:nvPr/>
          </p:nvSpPr>
          <p:spPr bwMode="auto">
            <a:xfrm>
              <a:off x="7351191" y="5157557"/>
              <a:ext cx="641834" cy="204498"/>
            </a:xfrm>
            <a:custGeom>
              <a:avLst/>
              <a:gdLst>
                <a:gd name="T0" fmla="*/ 43 w 97"/>
                <a:gd name="T1" fmla="*/ 0 h 31"/>
                <a:gd name="T2" fmla="*/ 0 w 97"/>
                <a:gd name="T3" fmla="*/ 29 h 31"/>
                <a:gd name="T4" fmla="*/ 57 w 97"/>
                <a:gd name="T5" fmla="*/ 31 h 31"/>
                <a:gd name="T6" fmla="*/ 97 w 97"/>
                <a:gd name="T7" fmla="*/ 3 h 31"/>
                <a:gd name="T8" fmla="*/ 43 w 97"/>
                <a:gd name="T9" fmla="*/ 0 h 31"/>
              </a:gdLst>
              <a:ahLst/>
              <a:cxnLst>
                <a:cxn ang="0">
                  <a:pos x="T0" y="T1"/>
                </a:cxn>
                <a:cxn ang="0">
                  <a:pos x="T2" y="T3"/>
                </a:cxn>
                <a:cxn ang="0">
                  <a:pos x="T4" y="T5"/>
                </a:cxn>
                <a:cxn ang="0">
                  <a:pos x="T6" y="T7"/>
                </a:cxn>
                <a:cxn ang="0">
                  <a:pos x="T8" y="T9"/>
                </a:cxn>
              </a:cxnLst>
              <a:rect l="0" t="0" r="r" b="b"/>
              <a:pathLst>
                <a:path w="97" h="31">
                  <a:moveTo>
                    <a:pt x="43" y="0"/>
                  </a:moveTo>
                  <a:cubicBezTo>
                    <a:pt x="34" y="16"/>
                    <a:pt x="19" y="30"/>
                    <a:pt x="0" y="29"/>
                  </a:cubicBezTo>
                  <a:cubicBezTo>
                    <a:pt x="19" y="30"/>
                    <a:pt x="38" y="31"/>
                    <a:pt x="57" y="31"/>
                  </a:cubicBezTo>
                  <a:cubicBezTo>
                    <a:pt x="75" y="30"/>
                    <a:pt x="89" y="17"/>
                    <a:pt x="97" y="3"/>
                  </a:cubicBezTo>
                  <a:lnTo>
                    <a:pt x="43" y="0"/>
                  </a:ln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19" name="iṣlîdè"/>
            <p:cNvSpPr/>
            <p:nvPr/>
          </p:nvSpPr>
          <p:spPr bwMode="auto">
            <a:xfrm>
              <a:off x="7575585" y="3493766"/>
              <a:ext cx="721032" cy="714923"/>
            </a:xfrm>
            <a:custGeom>
              <a:avLst/>
              <a:gdLst>
                <a:gd name="T0" fmla="*/ 108 w 109"/>
                <a:gd name="T1" fmla="*/ 99 h 109"/>
                <a:gd name="T2" fmla="*/ 72 w 109"/>
                <a:gd name="T3" fmla="*/ 10 h 109"/>
                <a:gd name="T4" fmla="*/ 18 w 109"/>
                <a:gd name="T5" fmla="*/ 0 h 109"/>
                <a:gd name="T6" fmla="*/ 41 w 109"/>
                <a:gd name="T7" fmla="*/ 101 h 109"/>
                <a:gd name="T8" fmla="*/ 60 w 109"/>
                <a:gd name="T9" fmla="*/ 102 h 109"/>
                <a:gd name="T10" fmla="*/ 65 w 109"/>
                <a:gd name="T11" fmla="*/ 104 h 109"/>
                <a:gd name="T12" fmla="*/ 109 w 109"/>
                <a:gd name="T13" fmla="*/ 99 h 109"/>
                <a:gd name="T14" fmla="*/ 108 w 109"/>
                <a:gd name="T15" fmla="*/ 99 h 109"/>
                <a:gd name="T16" fmla="*/ 108 w 109"/>
                <a:gd name="T17" fmla="*/ 9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109">
                  <a:moveTo>
                    <a:pt x="108" y="99"/>
                  </a:moveTo>
                  <a:cubicBezTo>
                    <a:pt x="68" y="95"/>
                    <a:pt x="61" y="41"/>
                    <a:pt x="72" y="10"/>
                  </a:cubicBezTo>
                  <a:cubicBezTo>
                    <a:pt x="18" y="0"/>
                    <a:pt x="18" y="0"/>
                    <a:pt x="18" y="0"/>
                  </a:cubicBezTo>
                  <a:cubicBezTo>
                    <a:pt x="7" y="32"/>
                    <a:pt x="0" y="95"/>
                    <a:pt x="41" y="101"/>
                  </a:cubicBezTo>
                  <a:cubicBezTo>
                    <a:pt x="41" y="101"/>
                    <a:pt x="61" y="109"/>
                    <a:pt x="60" y="102"/>
                  </a:cubicBezTo>
                  <a:cubicBezTo>
                    <a:pt x="60" y="102"/>
                    <a:pt x="65" y="104"/>
                    <a:pt x="65" y="104"/>
                  </a:cubicBezTo>
                  <a:cubicBezTo>
                    <a:pt x="109" y="99"/>
                    <a:pt x="109" y="99"/>
                    <a:pt x="109" y="99"/>
                  </a:cubicBezTo>
                  <a:cubicBezTo>
                    <a:pt x="108" y="99"/>
                    <a:pt x="108" y="99"/>
                    <a:pt x="108" y="99"/>
                  </a:cubicBezTo>
                  <a:cubicBezTo>
                    <a:pt x="108" y="99"/>
                    <a:pt x="108" y="99"/>
                    <a:pt x="108" y="99"/>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0" name="i$ḷîde"/>
            <p:cNvSpPr/>
            <p:nvPr/>
          </p:nvSpPr>
          <p:spPr bwMode="auto">
            <a:xfrm>
              <a:off x="7953426" y="3480678"/>
              <a:ext cx="694633" cy="610221"/>
            </a:xfrm>
            <a:custGeom>
              <a:avLst/>
              <a:gdLst>
                <a:gd name="T0" fmla="*/ 103 w 105"/>
                <a:gd name="T1" fmla="*/ 25 h 93"/>
                <a:gd name="T2" fmla="*/ 100 w 105"/>
                <a:gd name="T3" fmla="*/ 11 h 93"/>
                <a:gd name="T4" fmla="*/ 48 w 105"/>
                <a:gd name="T5" fmla="*/ 0 h 93"/>
                <a:gd name="T6" fmla="*/ 44 w 105"/>
                <a:gd name="T7" fmla="*/ 50 h 93"/>
                <a:gd name="T8" fmla="*/ 0 w 105"/>
                <a:gd name="T9" fmla="*/ 80 h 93"/>
                <a:gd name="T10" fmla="*/ 53 w 105"/>
                <a:gd name="T11" fmla="*/ 88 h 93"/>
                <a:gd name="T12" fmla="*/ 103 w 105"/>
                <a:gd name="T13" fmla="*/ 25 h 93"/>
                <a:gd name="T14" fmla="*/ 103 w 105"/>
                <a:gd name="T15" fmla="*/ 25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93">
                  <a:moveTo>
                    <a:pt x="103" y="25"/>
                  </a:moveTo>
                  <a:cubicBezTo>
                    <a:pt x="103" y="20"/>
                    <a:pt x="102" y="15"/>
                    <a:pt x="100" y="11"/>
                  </a:cubicBezTo>
                  <a:cubicBezTo>
                    <a:pt x="48" y="0"/>
                    <a:pt x="48" y="0"/>
                    <a:pt x="48" y="0"/>
                  </a:cubicBezTo>
                  <a:cubicBezTo>
                    <a:pt x="53" y="17"/>
                    <a:pt x="52" y="35"/>
                    <a:pt x="44" y="50"/>
                  </a:cubicBezTo>
                  <a:cubicBezTo>
                    <a:pt x="37" y="67"/>
                    <a:pt x="20" y="83"/>
                    <a:pt x="0" y="80"/>
                  </a:cubicBezTo>
                  <a:cubicBezTo>
                    <a:pt x="53" y="88"/>
                    <a:pt x="53" y="88"/>
                    <a:pt x="53" y="88"/>
                  </a:cubicBezTo>
                  <a:cubicBezTo>
                    <a:pt x="86" y="93"/>
                    <a:pt x="105" y="53"/>
                    <a:pt x="103" y="25"/>
                  </a:cubicBezTo>
                  <a:cubicBezTo>
                    <a:pt x="103" y="24"/>
                    <a:pt x="103" y="26"/>
                    <a:pt x="103" y="25"/>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1" name="îšḻiḑè"/>
            <p:cNvSpPr/>
            <p:nvPr/>
          </p:nvSpPr>
          <p:spPr bwMode="auto">
            <a:xfrm>
              <a:off x="8428614" y="2026293"/>
              <a:ext cx="925627" cy="1087926"/>
            </a:xfrm>
            <a:custGeom>
              <a:avLst/>
              <a:gdLst>
                <a:gd name="T0" fmla="*/ 90 w 140"/>
                <a:gd name="T1" fmla="*/ 15 h 166"/>
                <a:gd name="T2" fmla="*/ 1 w 140"/>
                <a:gd name="T3" fmla="*/ 85 h 166"/>
                <a:gd name="T4" fmla="*/ 29 w 140"/>
                <a:gd name="T5" fmla="*/ 155 h 166"/>
                <a:gd name="T6" fmla="*/ 64 w 140"/>
                <a:gd name="T7" fmla="*/ 157 h 166"/>
                <a:gd name="T8" fmla="*/ 101 w 140"/>
                <a:gd name="T9" fmla="*/ 166 h 166"/>
                <a:gd name="T10" fmla="*/ 67 w 140"/>
                <a:gd name="T11" fmla="*/ 79 h 166"/>
                <a:gd name="T12" fmla="*/ 140 w 140"/>
                <a:gd name="T13" fmla="*/ 32 h 166"/>
                <a:gd name="T14" fmla="*/ 90 w 140"/>
                <a:gd name="T15" fmla="*/ 15 h 166"/>
                <a:gd name="T16" fmla="*/ 90 w 140"/>
                <a:gd name="T17" fmla="*/ 1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166">
                  <a:moveTo>
                    <a:pt x="90" y="15"/>
                  </a:moveTo>
                  <a:cubicBezTo>
                    <a:pt x="47" y="0"/>
                    <a:pt x="4" y="48"/>
                    <a:pt x="1" y="85"/>
                  </a:cubicBezTo>
                  <a:cubicBezTo>
                    <a:pt x="0" y="107"/>
                    <a:pt x="11" y="141"/>
                    <a:pt x="29" y="155"/>
                  </a:cubicBezTo>
                  <a:cubicBezTo>
                    <a:pt x="38" y="162"/>
                    <a:pt x="53" y="154"/>
                    <a:pt x="64" y="157"/>
                  </a:cubicBezTo>
                  <a:cubicBezTo>
                    <a:pt x="76" y="160"/>
                    <a:pt x="88" y="163"/>
                    <a:pt x="101" y="166"/>
                  </a:cubicBezTo>
                  <a:cubicBezTo>
                    <a:pt x="64" y="157"/>
                    <a:pt x="56" y="110"/>
                    <a:pt x="67" y="79"/>
                  </a:cubicBezTo>
                  <a:cubicBezTo>
                    <a:pt x="77" y="50"/>
                    <a:pt x="107" y="21"/>
                    <a:pt x="140" y="32"/>
                  </a:cubicBezTo>
                  <a:cubicBezTo>
                    <a:pt x="124" y="27"/>
                    <a:pt x="107" y="21"/>
                    <a:pt x="90" y="15"/>
                  </a:cubicBezTo>
                  <a:cubicBezTo>
                    <a:pt x="89" y="15"/>
                    <a:pt x="107" y="21"/>
                    <a:pt x="90" y="15"/>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2" name="iṧlíḑe"/>
            <p:cNvSpPr/>
            <p:nvPr/>
          </p:nvSpPr>
          <p:spPr bwMode="auto">
            <a:xfrm>
              <a:off x="9044047" y="1476603"/>
              <a:ext cx="428989" cy="765638"/>
            </a:xfrm>
            <a:custGeom>
              <a:avLst/>
              <a:gdLst>
                <a:gd name="T0" fmla="*/ 0 w 260"/>
                <a:gd name="T1" fmla="*/ 400 h 468"/>
                <a:gd name="T2" fmla="*/ 200 w 260"/>
                <a:gd name="T3" fmla="*/ 468 h 468"/>
                <a:gd name="T4" fmla="*/ 260 w 260"/>
                <a:gd name="T5" fmla="*/ 84 h 468"/>
                <a:gd name="T6" fmla="*/ 64 w 260"/>
                <a:gd name="T7" fmla="*/ 0 h 468"/>
                <a:gd name="T8" fmla="*/ 0 w 260"/>
                <a:gd name="T9" fmla="*/ 400 h 468"/>
              </a:gdLst>
              <a:ahLst/>
              <a:cxnLst>
                <a:cxn ang="0">
                  <a:pos x="T0" y="T1"/>
                </a:cxn>
                <a:cxn ang="0">
                  <a:pos x="T2" y="T3"/>
                </a:cxn>
                <a:cxn ang="0">
                  <a:pos x="T4" y="T5"/>
                </a:cxn>
                <a:cxn ang="0">
                  <a:pos x="T6" y="T7"/>
                </a:cxn>
                <a:cxn ang="0">
                  <a:pos x="T8" y="T9"/>
                </a:cxn>
              </a:cxnLst>
              <a:rect l="0" t="0" r="r" b="b"/>
              <a:pathLst>
                <a:path w="260" h="468">
                  <a:moveTo>
                    <a:pt x="0" y="400"/>
                  </a:moveTo>
                  <a:lnTo>
                    <a:pt x="200" y="468"/>
                  </a:lnTo>
                  <a:lnTo>
                    <a:pt x="260" y="84"/>
                  </a:lnTo>
                  <a:lnTo>
                    <a:pt x="64" y="0"/>
                  </a:lnTo>
                  <a:lnTo>
                    <a:pt x="0" y="40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3" name="îṣlíḋé"/>
            <p:cNvSpPr/>
            <p:nvPr/>
          </p:nvSpPr>
          <p:spPr bwMode="auto">
            <a:xfrm>
              <a:off x="8813053" y="3029148"/>
              <a:ext cx="415789" cy="595496"/>
            </a:xfrm>
            <a:custGeom>
              <a:avLst/>
              <a:gdLst>
                <a:gd name="T0" fmla="*/ 0 w 252"/>
                <a:gd name="T1" fmla="*/ 324 h 364"/>
                <a:gd name="T2" fmla="*/ 204 w 252"/>
                <a:gd name="T3" fmla="*/ 364 h 364"/>
                <a:gd name="T4" fmla="*/ 252 w 252"/>
                <a:gd name="T5" fmla="*/ 52 h 364"/>
                <a:gd name="T6" fmla="*/ 52 w 252"/>
                <a:gd name="T7" fmla="*/ 0 h 364"/>
                <a:gd name="T8" fmla="*/ 0 w 252"/>
                <a:gd name="T9" fmla="*/ 324 h 364"/>
              </a:gdLst>
              <a:ahLst/>
              <a:cxnLst>
                <a:cxn ang="0">
                  <a:pos x="T0" y="T1"/>
                </a:cxn>
                <a:cxn ang="0">
                  <a:pos x="T2" y="T3"/>
                </a:cxn>
                <a:cxn ang="0">
                  <a:pos x="T4" y="T5"/>
                </a:cxn>
                <a:cxn ang="0">
                  <a:pos x="T6" y="T7"/>
                </a:cxn>
                <a:cxn ang="0">
                  <a:pos x="T8" y="T9"/>
                </a:cxn>
              </a:cxnLst>
              <a:rect l="0" t="0" r="r" b="b"/>
              <a:pathLst>
                <a:path w="252" h="364">
                  <a:moveTo>
                    <a:pt x="0" y="324"/>
                  </a:moveTo>
                  <a:lnTo>
                    <a:pt x="204" y="364"/>
                  </a:lnTo>
                  <a:lnTo>
                    <a:pt x="252" y="52"/>
                  </a:lnTo>
                  <a:lnTo>
                    <a:pt x="52" y="0"/>
                  </a:lnTo>
                  <a:lnTo>
                    <a:pt x="0" y="32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4" name="ïsḷíḋê"/>
            <p:cNvSpPr/>
            <p:nvPr/>
          </p:nvSpPr>
          <p:spPr bwMode="auto">
            <a:xfrm>
              <a:off x="8270218" y="3480678"/>
              <a:ext cx="879428" cy="143966"/>
            </a:xfrm>
            <a:custGeom>
              <a:avLst/>
              <a:gdLst>
                <a:gd name="T0" fmla="*/ 329 w 533"/>
                <a:gd name="T1" fmla="*/ 48 h 88"/>
                <a:gd name="T2" fmla="*/ 52 w 533"/>
                <a:gd name="T3" fmla="*/ 8 h 88"/>
                <a:gd name="T4" fmla="*/ 0 w 533"/>
                <a:gd name="T5" fmla="*/ 0 h 88"/>
                <a:gd name="T6" fmla="*/ 209 w 533"/>
                <a:gd name="T7" fmla="*/ 44 h 88"/>
                <a:gd name="T8" fmla="*/ 261 w 533"/>
                <a:gd name="T9" fmla="*/ 48 h 88"/>
                <a:gd name="T10" fmla="*/ 533 w 533"/>
                <a:gd name="T11" fmla="*/ 88 h 88"/>
                <a:gd name="T12" fmla="*/ 329 w 533"/>
                <a:gd name="T13" fmla="*/ 48 h 88"/>
              </a:gdLst>
              <a:ahLst/>
              <a:cxnLst>
                <a:cxn ang="0">
                  <a:pos x="T0" y="T1"/>
                </a:cxn>
                <a:cxn ang="0">
                  <a:pos x="T2" y="T3"/>
                </a:cxn>
                <a:cxn ang="0">
                  <a:pos x="T4" y="T5"/>
                </a:cxn>
                <a:cxn ang="0">
                  <a:pos x="T6" y="T7"/>
                </a:cxn>
                <a:cxn ang="0">
                  <a:pos x="T8" y="T9"/>
                </a:cxn>
                <a:cxn ang="0">
                  <a:pos x="T10" y="T11"/>
                </a:cxn>
                <a:cxn ang="0">
                  <a:pos x="T12" y="T13"/>
                </a:cxn>
              </a:cxnLst>
              <a:rect l="0" t="0" r="r" b="b"/>
              <a:pathLst>
                <a:path w="533" h="88">
                  <a:moveTo>
                    <a:pt x="329" y="48"/>
                  </a:moveTo>
                  <a:lnTo>
                    <a:pt x="52" y="8"/>
                  </a:lnTo>
                  <a:lnTo>
                    <a:pt x="0" y="0"/>
                  </a:lnTo>
                  <a:lnTo>
                    <a:pt x="209" y="44"/>
                  </a:lnTo>
                  <a:lnTo>
                    <a:pt x="261" y="48"/>
                  </a:lnTo>
                  <a:lnTo>
                    <a:pt x="533" y="88"/>
                  </a:lnTo>
                  <a:lnTo>
                    <a:pt x="329" y="48"/>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5" name="íS1iďe"/>
            <p:cNvSpPr/>
            <p:nvPr/>
          </p:nvSpPr>
          <p:spPr bwMode="auto">
            <a:xfrm>
              <a:off x="8667857" y="3650821"/>
              <a:ext cx="461988" cy="819626"/>
            </a:xfrm>
            <a:custGeom>
              <a:avLst/>
              <a:gdLst>
                <a:gd name="T0" fmla="*/ 76 w 280"/>
                <a:gd name="T1" fmla="*/ 0 h 501"/>
                <a:gd name="T2" fmla="*/ 12 w 280"/>
                <a:gd name="T3" fmla="*/ 405 h 501"/>
                <a:gd name="T4" fmla="*/ 0 w 280"/>
                <a:gd name="T5" fmla="*/ 477 h 501"/>
                <a:gd name="T6" fmla="*/ 208 w 280"/>
                <a:gd name="T7" fmla="*/ 501 h 501"/>
                <a:gd name="T8" fmla="*/ 220 w 280"/>
                <a:gd name="T9" fmla="*/ 429 h 501"/>
                <a:gd name="T10" fmla="*/ 280 w 280"/>
                <a:gd name="T11" fmla="*/ 40 h 501"/>
                <a:gd name="T12" fmla="*/ 76 w 280"/>
                <a:gd name="T13" fmla="*/ 0 h 501"/>
              </a:gdLst>
              <a:ahLst/>
              <a:cxnLst>
                <a:cxn ang="0">
                  <a:pos x="T0" y="T1"/>
                </a:cxn>
                <a:cxn ang="0">
                  <a:pos x="T2" y="T3"/>
                </a:cxn>
                <a:cxn ang="0">
                  <a:pos x="T4" y="T5"/>
                </a:cxn>
                <a:cxn ang="0">
                  <a:pos x="T6" y="T7"/>
                </a:cxn>
                <a:cxn ang="0">
                  <a:pos x="T8" y="T9"/>
                </a:cxn>
                <a:cxn ang="0">
                  <a:pos x="T10" y="T11"/>
                </a:cxn>
                <a:cxn ang="0">
                  <a:pos x="T12" y="T13"/>
                </a:cxn>
              </a:cxnLst>
              <a:rect l="0" t="0" r="r" b="b"/>
              <a:pathLst>
                <a:path w="280" h="501">
                  <a:moveTo>
                    <a:pt x="76" y="0"/>
                  </a:moveTo>
                  <a:lnTo>
                    <a:pt x="12" y="405"/>
                  </a:lnTo>
                  <a:lnTo>
                    <a:pt x="0" y="477"/>
                  </a:lnTo>
                  <a:lnTo>
                    <a:pt x="208" y="501"/>
                  </a:lnTo>
                  <a:lnTo>
                    <a:pt x="220" y="429"/>
                  </a:lnTo>
                  <a:lnTo>
                    <a:pt x="280" y="40"/>
                  </a:lnTo>
                  <a:lnTo>
                    <a:pt x="76" y="0"/>
                  </a:ln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26" name="íṥ1íḓê"/>
            <p:cNvSpPr/>
            <p:nvPr/>
          </p:nvSpPr>
          <p:spPr bwMode="auto">
            <a:xfrm>
              <a:off x="8780054" y="2891725"/>
              <a:ext cx="547786" cy="150510"/>
            </a:xfrm>
            <a:custGeom>
              <a:avLst/>
              <a:gdLst>
                <a:gd name="T0" fmla="*/ 33 w 83"/>
                <a:gd name="T1" fmla="*/ 0 h 23"/>
                <a:gd name="T2" fmla="*/ 0 w 83"/>
                <a:gd name="T3" fmla="*/ 7 h 23"/>
                <a:gd name="T4" fmla="*/ 51 w 83"/>
                <a:gd name="T5" fmla="*/ 20 h 23"/>
                <a:gd name="T6" fmla="*/ 83 w 83"/>
                <a:gd name="T7" fmla="*/ 14 h 23"/>
                <a:gd name="T8" fmla="*/ 33 w 83"/>
                <a:gd name="T9" fmla="*/ 0 h 23"/>
              </a:gdLst>
              <a:ahLst/>
              <a:cxnLst>
                <a:cxn ang="0">
                  <a:pos x="T0" y="T1"/>
                </a:cxn>
                <a:cxn ang="0">
                  <a:pos x="T2" y="T3"/>
                </a:cxn>
                <a:cxn ang="0">
                  <a:pos x="T4" y="T5"/>
                </a:cxn>
                <a:cxn ang="0">
                  <a:pos x="T6" y="T7"/>
                </a:cxn>
                <a:cxn ang="0">
                  <a:pos x="T8" y="T9"/>
                </a:cxn>
              </a:cxnLst>
              <a:rect l="0" t="0" r="r" b="b"/>
              <a:pathLst>
                <a:path w="83" h="23">
                  <a:moveTo>
                    <a:pt x="33" y="0"/>
                  </a:moveTo>
                  <a:cubicBezTo>
                    <a:pt x="23" y="7"/>
                    <a:pt x="11" y="10"/>
                    <a:pt x="0" y="7"/>
                  </a:cubicBezTo>
                  <a:cubicBezTo>
                    <a:pt x="51" y="20"/>
                    <a:pt x="51" y="20"/>
                    <a:pt x="51" y="20"/>
                  </a:cubicBezTo>
                  <a:cubicBezTo>
                    <a:pt x="62" y="23"/>
                    <a:pt x="74" y="20"/>
                    <a:pt x="83" y="14"/>
                  </a:cubicBezTo>
                  <a:lnTo>
                    <a:pt x="33" y="0"/>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7" name="iśḷïḑe"/>
            <p:cNvSpPr/>
            <p:nvPr/>
          </p:nvSpPr>
          <p:spPr bwMode="auto">
            <a:xfrm>
              <a:off x="8448413" y="4993958"/>
              <a:ext cx="470238" cy="754187"/>
            </a:xfrm>
            <a:custGeom>
              <a:avLst/>
              <a:gdLst>
                <a:gd name="T0" fmla="*/ 76 w 285"/>
                <a:gd name="T1" fmla="*/ 0 h 461"/>
                <a:gd name="T2" fmla="*/ 64 w 285"/>
                <a:gd name="T3" fmla="*/ 72 h 461"/>
                <a:gd name="T4" fmla="*/ 0 w 285"/>
                <a:gd name="T5" fmla="*/ 461 h 461"/>
                <a:gd name="T6" fmla="*/ 213 w 285"/>
                <a:gd name="T7" fmla="*/ 461 h 461"/>
                <a:gd name="T8" fmla="*/ 277 w 285"/>
                <a:gd name="T9" fmla="*/ 84 h 461"/>
                <a:gd name="T10" fmla="*/ 285 w 285"/>
                <a:gd name="T11" fmla="*/ 12 h 461"/>
                <a:gd name="T12" fmla="*/ 76 w 285"/>
                <a:gd name="T13" fmla="*/ 0 h 461"/>
              </a:gdLst>
              <a:ahLst/>
              <a:cxnLst>
                <a:cxn ang="0">
                  <a:pos x="T0" y="T1"/>
                </a:cxn>
                <a:cxn ang="0">
                  <a:pos x="T2" y="T3"/>
                </a:cxn>
                <a:cxn ang="0">
                  <a:pos x="T4" y="T5"/>
                </a:cxn>
                <a:cxn ang="0">
                  <a:pos x="T6" y="T7"/>
                </a:cxn>
                <a:cxn ang="0">
                  <a:pos x="T8" y="T9"/>
                </a:cxn>
                <a:cxn ang="0">
                  <a:pos x="T10" y="T11"/>
                </a:cxn>
                <a:cxn ang="0">
                  <a:pos x="T12" y="T13"/>
                </a:cxn>
              </a:cxnLst>
              <a:rect l="0" t="0" r="r" b="b"/>
              <a:pathLst>
                <a:path w="285" h="461">
                  <a:moveTo>
                    <a:pt x="76" y="0"/>
                  </a:moveTo>
                  <a:lnTo>
                    <a:pt x="64" y="72"/>
                  </a:lnTo>
                  <a:lnTo>
                    <a:pt x="0" y="461"/>
                  </a:lnTo>
                  <a:lnTo>
                    <a:pt x="213" y="461"/>
                  </a:lnTo>
                  <a:lnTo>
                    <a:pt x="277" y="84"/>
                  </a:lnTo>
                  <a:lnTo>
                    <a:pt x="285" y="12"/>
                  </a:lnTo>
                  <a:lnTo>
                    <a:pt x="76" y="0"/>
                  </a:ln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28" name="íŝ1iďè"/>
            <p:cNvSpPr/>
            <p:nvPr/>
          </p:nvSpPr>
          <p:spPr bwMode="auto">
            <a:xfrm>
              <a:off x="8621658" y="5170643"/>
              <a:ext cx="514787" cy="152147"/>
            </a:xfrm>
            <a:custGeom>
              <a:avLst/>
              <a:gdLst>
                <a:gd name="T0" fmla="*/ 76 w 78"/>
                <a:gd name="T1" fmla="*/ 12 h 23"/>
                <a:gd name="T2" fmla="*/ 53 w 78"/>
                <a:gd name="T3" fmla="*/ 3 h 23"/>
                <a:gd name="T4" fmla="*/ 0 w 78"/>
                <a:gd name="T5" fmla="*/ 0 h 23"/>
                <a:gd name="T6" fmla="*/ 34 w 78"/>
                <a:gd name="T7" fmla="*/ 23 h 23"/>
                <a:gd name="T8" fmla="*/ 78 w 78"/>
                <a:gd name="T9" fmla="*/ 12 h 23"/>
                <a:gd name="T10" fmla="*/ 76 w 78"/>
                <a:gd name="T11" fmla="*/ 12 h 23"/>
              </a:gdLst>
              <a:ahLst/>
              <a:cxnLst>
                <a:cxn ang="0">
                  <a:pos x="T0" y="T1"/>
                </a:cxn>
                <a:cxn ang="0">
                  <a:pos x="T2" y="T3"/>
                </a:cxn>
                <a:cxn ang="0">
                  <a:pos x="T4" y="T5"/>
                </a:cxn>
                <a:cxn ang="0">
                  <a:pos x="T6" y="T7"/>
                </a:cxn>
                <a:cxn ang="0">
                  <a:pos x="T8" y="T9"/>
                </a:cxn>
                <a:cxn ang="0">
                  <a:pos x="T10" y="T11"/>
                </a:cxn>
              </a:cxnLst>
              <a:rect l="0" t="0" r="r" b="b"/>
              <a:pathLst>
                <a:path w="78" h="23">
                  <a:moveTo>
                    <a:pt x="76" y="12"/>
                  </a:moveTo>
                  <a:cubicBezTo>
                    <a:pt x="68" y="11"/>
                    <a:pt x="60" y="8"/>
                    <a:pt x="53" y="3"/>
                  </a:cubicBezTo>
                  <a:cubicBezTo>
                    <a:pt x="0" y="0"/>
                    <a:pt x="0" y="0"/>
                    <a:pt x="0" y="0"/>
                  </a:cubicBezTo>
                  <a:cubicBezTo>
                    <a:pt x="11" y="8"/>
                    <a:pt x="21" y="22"/>
                    <a:pt x="34" y="23"/>
                  </a:cubicBezTo>
                  <a:cubicBezTo>
                    <a:pt x="48" y="23"/>
                    <a:pt x="64" y="11"/>
                    <a:pt x="78" y="12"/>
                  </a:cubicBezTo>
                  <a:cubicBezTo>
                    <a:pt x="78" y="12"/>
                    <a:pt x="77" y="12"/>
                    <a:pt x="76" y="12"/>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9" name="iṥḻiḓê"/>
            <p:cNvSpPr/>
            <p:nvPr/>
          </p:nvSpPr>
          <p:spPr bwMode="auto">
            <a:xfrm>
              <a:off x="8793254" y="4372286"/>
              <a:ext cx="692982" cy="785270"/>
            </a:xfrm>
            <a:custGeom>
              <a:avLst/>
              <a:gdLst>
                <a:gd name="T0" fmla="*/ 101 w 105"/>
                <a:gd name="T1" fmla="*/ 49 h 120"/>
                <a:gd name="T2" fmla="*/ 63 w 105"/>
                <a:gd name="T3" fmla="*/ 6 h 120"/>
                <a:gd name="T4" fmla="*/ 62 w 105"/>
                <a:gd name="T5" fmla="*/ 6 h 120"/>
                <a:gd name="T6" fmla="*/ 11 w 105"/>
                <a:gd name="T7" fmla="*/ 0 h 120"/>
                <a:gd name="T8" fmla="*/ 11 w 105"/>
                <a:gd name="T9" fmla="*/ 0 h 120"/>
                <a:gd name="T10" fmla="*/ 12 w 105"/>
                <a:gd name="T11" fmla="*/ 0 h 120"/>
                <a:gd name="T12" fmla="*/ 12 w 105"/>
                <a:gd name="T13" fmla="*/ 0 h 120"/>
                <a:gd name="T14" fmla="*/ 51 w 105"/>
                <a:gd name="T15" fmla="*/ 62 h 120"/>
                <a:gd name="T16" fmla="*/ 0 w 105"/>
                <a:gd name="T17" fmla="*/ 117 h 120"/>
                <a:gd name="T18" fmla="*/ 41 w 105"/>
                <a:gd name="T19" fmla="*/ 119 h 120"/>
                <a:gd name="T20" fmla="*/ 75 w 105"/>
                <a:gd name="T21" fmla="*/ 113 h 120"/>
                <a:gd name="T22" fmla="*/ 101 w 105"/>
                <a:gd name="T23" fmla="*/ 49 h 120"/>
                <a:gd name="T24" fmla="*/ 101 w 105"/>
                <a:gd name="T25" fmla="*/ 4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101" y="49"/>
                  </a:moveTo>
                  <a:cubicBezTo>
                    <a:pt x="97" y="29"/>
                    <a:pt x="84" y="10"/>
                    <a:pt x="63" y="6"/>
                  </a:cubicBezTo>
                  <a:cubicBezTo>
                    <a:pt x="62" y="6"/>
                    <a:pt x="62" y="6"/>
                    <a:pt x="62" y="6"/>
                  </a:cubicBezTo>
                  <a:cubicBezTo>
                    <a:pt x="11" y="0"/>
                    <a:pt x="11" y="0"/>
                    <a:pt x="11" y="0"/>
                  </a:cubicBezTo>
                  <a:cubicBezTo>
                    <a:pt x="11" y="0"/>
                    <a:pt x="11" y="0"/>
                    <a:pt x="11" y="0"/>
                  </a:cubicBezTo>
                  <a:cubicBezTo>
                    <a:pt x="11" y="0"/>
                    <a:pt x="12" y="0"/>
                    <a:pt x="12" y="0"/>
                  </a:cubicBezTo>
                  <a:cubicBezTo>
                    <a:pt x="12" y="0"/>
                    <a:pt x="12" y="0"/>
                    <a:pt x="12" y="0"/>
                  </a:cubicBezTo>
                  <a:cubicBezTo>
                    <a:pt x="40" y="6"/>
                    <a:pt x="53" y="36"/>
                    <a:pt x="51" y="62"/>
                  </a:cubicBezTo>
                  <a:cubicBezTo>
                    <a:pt x="48" y="88"/>
                    <a:pt x="30" y="118"/>
                    <a:pt x="0" y="117"/>
                  </a:cubicBezTo>
                  <a:cubicBezTo>
                    <a:pt x="14" y="117"/>
                    <a:pt x="27" y="118"/>
                    <a:pt x="41" y="119"/>
                  </a:cubicBezTo>
                  <a:cubicBezTo>
                    <a:pt x="53" y="119"/>
                    <a:pt x="64" y="120"/>
                    <a:pt x="75" y="113"/>
                  </a:cubicBezTo>
                  <a:cubicBezTo>
                    <a:pt x="96" y="100"/>
                    <a:pt x="105" y="72"/>
                    <a:pt x="101" y="49"/>
                  </a:cubicBezTo>
                  <a:cubicBezTo>
                    <a:pt x="100" y="42"/>
                    <a:pt x="102" y="56"/>
                    <a:pt x="101" y="49"/>
                  </a:cubicBez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30" name="íṡḷïḓé"/>
            <p:cNvSpPr/>
            <p:nvPr/>
          </p:nvSpPr>
          <p:spPr bwMode="auto">
            <a:xfrm>
              <a:off x="9705681" y="1587850"/>
              <a:ext cx="640183" cy="327196"/>
            </a:xfrm>
            <a:custGeom>
              <a:avLst/>
              <a:gdLst>
                <a:gd name="T0" fmla="*/ 85 w 97"/>
                <a:gd name="T1" fmla="*/ 41 h 50"/>
                <a:gd name="T2" fmla="*/ 0 w 97"/>
                <a:gd name="T3" fmla="*/ 0 h 50"/>
                <a:gd name="T4" fmla="*/ 50 w 97"/>
                <a:gd name="T5" fmla="*/ 30 h 50"/>
                <a:gd name="T6" fmla="*/ 97 w 97"/>
                <a:gd name="T7" fmla="*/ 50 h 50"/>
                <a:gd name="T8" fmla="*/ 85 w 97"/>
                <a:gd name="T9" fmla="*/ 41 h 50"/>
                <a:gd name="T10" fmla="*/ 85 w 97"/>
                <a:gd name="T11" fmla="*/ 41 h 50"/>
              </a:gdLst>
              <a:ahLst/>
              <a:cxnLst>
                <a:cxn ang="0">
                  <a:pos x="T0" y="T1"/>
                </a:cxn>
                <a:cxn ang="0">
                  <a:pos x="T2" y="T3"/>
                </a:cxn>
                <a:cxn ang="0">
                  <a:pos x="T4" y="T5"/>
                </a:cxn>
                <a:cxn ang="0">
                  <a:pos x="T6" y="T7"/>
                </a:cxn>
                <a:cxn ang="0">
                  <a:pos x="T8" y="T9"/>
                </a:cxn>
                <a:cxn ang="0">
                  <a:pos x="T10" y="T11"/>
                </a:cxn>
              </a:cxnLst>
              <a:rect l="0" t="0" r="r" b="b"/>
              <a:pathLst>
                <a:path w="97" h="50">
                  <a:moveTo>
                    <a:pt x="85" y="41"/>
                  </a:moveTo>
                  <a:cubicBezTo>
                    <a:pt x="59" y="23"/>
                    <a:pt x="29" y="12"/>
                    <a:pt x="0" y="0"/>
                  </a:cubicBezTo>
                  <a:cubicBezTo>
                    <a:pt x="18" y="8"/>
                    <a:pt x="35" y="18"/>
                    <a:pt x="50" y="30"/>
                  </a:cubicBezTo>
                  <a:cubicBezTo>
                    <a:pt x="97" y="50"/>
                    <a:pt x="97" y="50"/>
                    <a:pt x="97" y="50"/>
                  </a:cubicBezTo>
                  <a:cubicBezTo>
                    <a:pt x="93" y="47"/>
                    <a:pt x="90" y="44"/>
                    <a:pt x="85" y="41"/>
                  </a:cubicBezTo>
                  <a:cubicBezTo>
                    <a:pt x="82" y="38"/>
                    <a:pt x="90" y="44"/>
                    <a:pt x="85" y="41"/>
                  </a:cubicBezTo>
                  <a:close/>
                </a:path>
              </a:pathLst>
            </a:custGeom>
            <a:solidFill>
              <a:schemeClr val="tx2">
                <a:lumMod val="75000"/>
              </a:schemeClr>
            </a:solidFill>
            <a:ln>
              <a:noFill/>
            </a:ln>
          </p:spPr>
          <p:txBody>
            <a:bodyPr vert="horz" wrap="square" lIns="121920" tIns="60960" rIns="121920" bIns="60960" numCol="1" anchor="t" anchorCtr="0" compatLnSpc="1"/>
            <a:lstStyle/>
            <a:p>
              <a:endParaRPr lang="en-US" sz="3200"/>
            </a:p>
          </p:txBody>
        </p:sp>
        <p:sp>
          <p:nvSpPr>
            <p:cNvPr id="31" name="íSḻiďe"/>
            <p:cNvSpPr/>
            <p:nvPr/>
          </p:nvSpPr>
          <p:spPr bwMode="auto">
            <a:xfrm>
              <a:off x="9393838" y="2957166"/>
              <a:ext cx="879428" cy="746006"/>
            </a:xfrm>
            <a:custGeom>
              <a:avLst/>
              <a:gdLst>
                <a:gd name="T0" fmla="*/ 133 w 133"/>
                <a:gd name="T1" fmla="*/ 32 h 114"/>
                <a:gd name="T2" fmla="*/ 40 w 133"/>
                <a:gd name="T3" fmla="*/ 19 h 114"/>
                <a:gd name="T4" fmla="*/ 2 w 133"/>
                <a:gd name="T5" fmla="*/ 104 h 114"/>
                <a:gd name="T6" fmla="*/ 52 w 133"/>
                <a:gd name="T7" fmla="*/ 114 h 114"/>
                <a:gd name="T8" fmla="*/ 133 w 133"/>
                <a:gd name="T9" fmla="*/ 32 h 114"/>
                <a:gd name="T10" fmla="*/ 133 w 133"/>
                <a:gd name="T11" fmla="*/ 32 h 114"/>
              </a:gdLst>
              <a:ahLst/>
              <a:cxnLst>
                <a:cxn ang="0">
                  <a:pos x="T0" y="T1"/>
                </a:cxn>
                <a:cxn ang="0">
                  <a:pos x="T2" y="T3"/>
                </a:cxn>
                <a:cxn ang="0">
                  <a:pos x="T4" y="T5"/>
                </a:cxn>
                <a:cxn ang="0">
                  <a:pos x="T6" y="T7"/>
                </a:cxn>
                <a:cxn ang="0">
                  <a:pos x="T8" y="T9"/>
                </a:cxn>
                <a:cxn ang="0">
                  <a:pos x="T10" y="T11"/>
                </a:cxn>
              </a:cxnLst>
              <a:rect l="0" t="0" r="r" b="b"/>
              <a:pathLst>
                <a:path w="133" h="114">
                  <a:moveTo>
                    <a:pt x="133" y="32"/>
                  </a:moveTo>
                  <a:cubicBezTo>
                    <a:pt x="103" y="24"/>
                    <a:pt x="70" y="0"/>
                    <a:pt x="40" y="19"/>
                  </a:cubicBezTo>
                  <a:cubicBezTo>
                    <a:pt x="15" y="35"/>
                    <a:pt x="0" y="74"/>
                    <a:pt x="2" y="104"/>
                  </a:cubicBezTo>
                  <a:cubicBezTo>
                    <a:pt x="19" y="108"/>
                    <a:pt x="35" y="111"/>
                    <a:pt x="52" y="114"/>
                  </a:cubicBezTo>
                  <a:cubicBezTo>
                    <a:pt x="49" y="71"/>
                    <a:pt x="85" y="19"/>
                    <a:pt x="133" y="32"/>
                  </a:cubicBezTo>
                  <a:cubicBezTo>
                    <a:pt x="120" y="28"/>
                    <a:pt x="131" y="31"/>
                    <a:pt x="133" y="32"/>
                  </a:cubicBezTo>
                  <a:close/>
                </a:path>
              </a:pathLst>
            </a:custGeom>
            <a:solidFill>
              <a:schemeClr val="accent1">
                <a:lumMod val="75000"/>
              </a:schemeClr>
            </a:solidFill>
            <a:ln>
              <a:noFill/>
            </a:ln>
          </p:spPr>
          <p:txBody>
            <a:bodyPr vert="horz" wrap="square" lIns="121920" tIns="60960" rIns="121920" bIns="60960" numCol="1" anchor="t" anchorCtr="0" compatLnSpc="1"/>
            <a:lstStyle/>
            <a:p>
              <a:endParaRPr lang="en-US" sz="3200"/>
            </a:p>
          </p:txBody>
        </p:sp>
        <p:sp>
          <p:nvSpPr>
            <p:cNvPr id="32" name="ï$ḻíḍê"/>
            <p:cNvSpPr/>
            <p:nvPr/>
          </p:nvSpPr>
          <p:spPr bwMode="auto">
            <a:xfrm>
              <a:off x="8865852" y="5630354"/>
              <a:ext cx="1024624" cy="176686"/>
            </a:xfrm>
            <a:custGeom>
              <a:avLst/>
              <a:gdLst>
                <a:gd name="T0" fmla="*/ 0 w 155"/>
                <a:gd name="T1" fmla="*/ 27 h 27"/>
                <a:gd name="T2" fmla="*/ 53 w 155"/>
                <a:gd name="T3" fmla="*/ 26 h 27"/>
                <a:gd name="T4" fmla="*/ 79 w 155"/>
                <a:gd name="T5" fmla="*/ 24 h 27"/>
                <a:gd name="T6" fmla="*/ 105 w 155"/>
                <a:gd name="T7" fmla="*/ 19 h 27"/>
                <a:gd name="T8" fmla="*/ 130 w 155"/>
                <a:gd name="T9" fmla="*/ 11 h 27"/>
                <a:gd name="T10" fmla="*/ 155 w 155"/>
                <a:gd name="T11" fmla="*/ 0 h 27"/>
                <a:gd name="T12" fmla="*/ 105 w 155"/>
                <a:gd name="T13" fmla="*/ 0 h 27"/>
                <a:gd name="T14" fmla="*/ 80 w 155"/>
                <a:gd name="T15" fmla="*/ 11 h 27"/>
                <a:gd name="T16" fmla="*/ 53 w 155"/>
                <a:gd name="T17" fmla="*/ 20 h 27"/>
                <a:gd name="T18" fmla="*/ 27 w 155"/>
                <a:gd name="T19" fmla="*/ 25 h 27"/>
                <a:gd name="T20" fmla="*/ 0 w 155"/>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5" h="27">
                  <a:moveTo>
                    <a:pt x="0" y="27"/>
                  </a:moveTo>
                  <a:cubicBezTo>
                    <a:pt x="18" y="27"/>
                    <a:pt x="35" y="27"/>
                    <a:pt x="53" y="26"/>
                  </a:cubicBezTo>
                  <a:cubicBezTo>
                    <a:pt x="61" y="26"/>
                    <a:pt x="70" y="26"/>
                    <a:pt x="79" y="24"/>
                  </a:cubicBezTo>
                  <a:cubicBezTo>
                    <a:pt x="87" y="23"/>
                    <a:pt x="96" y="22"/>
                    <a:pt x="105" y="19"/>
                  </a:cubicBezTo>
                  <a:cubicBezTo>
                    <a:pt x="113" y="17"/>
                    <a:pt x="122" y="14"/>
                    <a:pt x="130" y="11"/>
                  </a:cubicBezTo>
                  <a:cubicBezTo>
                    <a:pt x="139" y="8"/>
                    <a:pt x="147" y="4"/>
                    <a:pt x="155" y="0"/>
                  </a:cubicBezTo>
                  <a:cubicBezTo>
                    <a:pt x="105" y="0"/>
                    <a:pt x="105" y="0"/>
                    <a:pt x="105" y="0"/>
                  </a:cubicBezTo>
                  <a:cubicBezTo>
                    <a:pt x="97" y="4"/>
                    <a:pt x="88" y="8"/>
                    <a:pt x="80" y="11"/>
                  </a:cubicBezTo>
                  <a:cubicBezTo>
                    <a:pt x="71" y="15"/>
                    <a:pt x="62" y="18"/>
                    <a:pt x="53" y="20"/>
                  </a:cubicBezTo>
                  <a:cubicBezTo>
                    <a:pt x="45" y="22"/>
                    <a:pt x="36" y="24"/>
                    <a:pt x="27" y="25"/>
                  </a:cubicBezTo>
                  <a:cubicBezTo>
                    <a:pt x="18" y="26"/>
                    <a:pt x="9" y="27"/>
                    <a:pt x="0" y="2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33" name="ïşļîďè"/>
            <p:cNvSpPr/>
            <p:nvPr/>
          </p:nvSpPr>
          <p:spPr bwMode="auto">
            <a:xfrm>
              <a:off x="8865852" y="5630354"/>
              <a:ext cx="1024624" cy="176686"/>
            </a:xfrm>
            <a:custGeom>
              <a:avLst/>
              <a:gdLst>
                <a:gd name="T0" fmla="*/ 0 w 155"/>
                <a:gd name="T1" fmla="*/ 27 h 27"/>
                <a:gd name="T2" fmla="*/ 53 w 155"/>
                <a:gd name="T3" fmla="*/ 26 h 27"/>
                <a:gd name="T4" fmla="*/ 79 w 155"/>
                <a:gd name="T5" fmla="*/ 24 h 27"/>
                <a:gd name="T6" fmla="*/ 105 w 155"/>
                <a:gd name="T7" fmla="*/ 19 h 27"/>
                <a:gd name="T8" fmla="*/ 130 w 155"/>
                <a:gd name="T9" fmla="*/ 11 h 27"/>
                <a:gd name="T10" fmla="*/ 155 w 155"/>
                <a:gd name="T11" fmla="*/ 0 h 27"/>
                <a:gd name="T12" fmla="*/ 105 w 155"/>
                <a:gd name="T13" fmla="*/ 0 h 27"/>
                <a:gd name="T14" fmla="*/ 80 w 155"/>
                <a:gd name="T15" fmla="*/ 11 h 27"/>
                <a:gd name="T16" fmla="*/ 53 w 155"/>
                <a:gd name="T17" fmla="*/ 20 h 27"/>
                <a:gd name="T18" fmla="*/ 27 w 155"/>
                <a:gd name="T19" fmla="*/ 25 h 27"/>
                <a:gd name="T20" fmla="*/ 0 w 155"/>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5" h="27">
                  <a:moveTo>
                    <a:pt x="0" y="27"/>
                  </a:moveTo>
                  <a:cubicBezTo>
                    <a:pt x="53" y="26"/>
                    <a:pt x="53" y="26"/>
                    <a:pt x="53" y="26"/>
                  </a:cubicBezTo>
                  <a:cubicBezTo>
                    <a:pt x="61" y="26"/>
                    <a:pt x="70" y="26"/>
                    <a:pt x="79" y="24"/>
                  </a:cubicBezTo>
                  <a:cubicBezTo>
                    <a:pt x="87" y="23"/>
                    <a:pt x="96" y="22"/>
                    <a:pt x="105" y="19"/>
                  </a:cubicBezTo>
                  <a:cubicBezTo>
                    <a:pt x="113" y="17"/>
                    <a:pt x="122" y="14"/>
                    <a:pt x="130" y="11"/>
                  </a:cubicBezTo>
                  <a:cubicBezTo>
                    <a:pt x="139" y="8"/>
                    <a:pt x="147" y="4"/>
                    <a:pt x="155" y="0"/>
                  </a:cubicBezTo>
                  <a:cubicBezTo>
                    <a:pt x="105" y="0"/>
                    <a:pt x="105" y="0"/>
                    <a:pt x="105" y="0"/>
                  </a:cubicBezTo>
                  <a:cubicBezTo>
                    <a:pt x="97" y="4"/>
                    <a:pt x="88" y="8"/>
                    <a:pt x="80" y="11"/>
                  </a:cubicBezTo>
                  <a:cubicBezTo>
                    <a:pt x="71" y="15"/>
                    <a:pt x="62" y="18"/>
                    <a:pt x="53" y="20"/>
                  </a:cubicBezTo>
                  <a:cubicBezTo>
                    <a:pt x="45" y="22"/>
                    <a:pt x="36" y="24"/>
                    <a:pt x="27" y="25"/>
                  </a:cubicBezTo>
                  <a:cubicBezTo>
                    <a:pt x="18" y="26"/>
                    <a:pt x="9" y="27"/>
                    <a:pt x="0" y="27"/>
                  </a:cubicBez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34" name="ïs1îďè"/>
            <p:cNvSpPr/>
            <p:nvPr/>
          </p:nvSpPr>
          <p:spPr bwMode="auto">
            <a:xfrm>
              <a:off x="9301441" y="4588235"/>
              <a:ext cx="846429" cy="1042119"/>
            </a:xfrm>
            <a:custGeom>
              <a:avLst/>
              <a:gdLst>
                <a:gd name="T0" fmla="*/ 69 w 128"/>
                <a:gd name="T1" fmla="*/ 55 h 159"/>
                <a:gd name="T2" fmla="*/ 128 w 128"/>
                <a:gd name="T3" fmla="*/ 20 h 159"/>
                <a:gd name="T4" fmla="*/ 97 w 128"/>
                <a:gd name="T5" fmla="*/ 17 h 159"/>
                <a:gd name="T6" fmla="*/ 62 w 128"/>
                <a:gd name="T7" fmla="*/ 2 h 159"/>
                <a:gd name="T8" fmla="*/ 18 w 128"/>
                <a:gd name="T9" fmla="*/ 51 h 159"/>
                <a:gd name="T10" fmla="*/ 39 w 128"/>
                <a:gd name="T11" fmla="*/ 159 h 159"/>
                <a:gd name="T12" fmla="*/ 89 w 128"/>
                <a:gd name="T13" fmla="*/ 159 h 159"/>
                <a:gd name="T14" fmla="*/ 69 w 128"/>
                <a:gd name="T15" fmla="*/ 55 h 159"/>
                <a:gd name="T16" fmla="*/ 69 w 128"/>
                <a:gd name="T17" fmla="*/ 5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59">
                  <a:moveTo>
                    <a:pt x="69" y="55"/>
                  </a:moveTo>
                  <a:cubicBezTo>
                    <a:pt x="80" y="33"/>
                    <a:pt x="103" y="17"/>
                    <a:pt x="128" y="20"/>
                  </a:cubicBezTo>
                  <a:cubicBezTo>
                    <a:pt x="118" y="19"/>
                    <a:pt x="107" y="18"/>
                    <a:pt x="97" y="17"/>
                  </a:cubicBezTo>
                  <a:cubicBezTo>
                    <a:pt x="86" y="16"/>
                    <a:pt x="73" y="0"/>
                    <a:pt x="62" y="2"/>
                  </a:cubicBezTo>
                  <a:cubicBezTo>
                    <a:pt x="43" y="6"/>
                    <a:pt x="27" y="34"/>
                    <a:pt x="18" y="51"/>
                  </a:cubicBezTo>
                  <a:cubicBezTo>
                    <a:pt x="0" y="86"/>
                    <a:pt x="6" y="135"/>
                    <a:pt x="39" y="159"/>
                  </a:cubicBezTo>
                  <a:cubicBezTo>
                    <a:pt x="89" y="159"/>
                    <a:pt x="89" y="159"/>
                    <a:pt x="89" y="159"/>
                  </a:cubicBezTo>
                  <a:cubicBezTo>
                    <a:pt x="58" y="136"/>
                    <a:pt x="51" y="89"/>
                    <a:pt x="69" y="55"/>
                  </a:cubicBezTo>
                  <a:cubicBezTo>
                    <a:pt x="73" y="47"/>
                    <a:pt x="65" y="63"/>
                    <a:pt x="69" y="55"/>
                  </a:cubicBez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35" name="iṩḷidè"/>
            <p:cNvSpPr/>
            <p:nvPr/>
          </p:nvSpPr>
          <p:spPr bwMode="auto">
            <a:xfrm>
              <a:off x="9923475" y="3179659"/>
              <a:ext cx="574185" cy="714923"/>
            </a:xfrm>
            <a:custGeom>
              <a:avLst/>
              <a:gdLst>
                <a:gd name="T0" fmla="*/ 83 w 87"/>
                <a:gd name="T1" fmla="*/ 54 h 109"/>
                <a:gd name="T2" fmla="*/ 49 w 87"/>
                <a:gd name="T3" fmla="*/ 12 h 109"/>
                <a:gd name="T4" fmla="*/ 0 w 87"/>
                <a:gd name="T5" fmla="*/ 0 h 109"/>
                <a:gd name="T6" fmla="*/ 20 w 87"/>
                <a:gd name="T7" fmla="*/ 100 h 109"/>
                <a:gd name="T8" fmla="*/ 68 w 87"/>
                <a:gd name="T9" fmla="*/ 109 h 109"/>
                <a:gd name="T10" fmla="*/ 83 w 87"/>
                <a:gd name="T11" fmla="*/ 54 h 109"/>
                <a:gd name="T12" fmla="*/ 83 w 87"/>
                <a:gd name="T13" fmla="*/ 54 h 109"/>
              </a:gdLst>
              <a:ahLst/>
              <a:cxnLst>
                <a:cxn ang="0">
                  <a:pos x="T0" y="T1"/>
                </a:cxn>
                <a:cxn ang="0">
                  <a:pos x="T2" y="T3"/>
                </a:cxn>
                <a:cxn ang="0">
                  <a:pos x="T4" y="T5"/>
                </a:cxn>
                <a:cxn ang="0">
                  <a:pos x="T6" y="T7"/>
                </a:cxn>
                <a:cxn ang="0">
                  <a:pos x="T8" y="T9"/>
                </a:cxn>
                <a:cxn ang="0">
                  <a:pos x="T10" y="T11"/>
                </a:cxn>
                <a:cxn ang="0">
                  <a:pos x="T12" y="T13"/>
                </a:cxn>
              </a:cxnLst>
              <a:rect l="0" t="0" r="r" b="b"/>
              <a:pathLst>
                <a:path w="87" h="109">
                  <a:moveTo>
                    <a:pt x="83" y="54"/>
                  </a:moveTo>
                  <a:cubicBezTo>
                    <a:pt x="80" y="35"/>
                    <a:pt x="68" y="17"/>
                    <a:pt x="49" y="12"/>
                  </a:cubicBezTo>
                  <a:cubicBezTo>
                    <a:pt x="0" y="0"/>
                    <a:pt x="0" y="0"/>
                    <a:pt x="0" y="0"/>
                  </a:cubicBezTo>
                  <a:cubicBezTo>
                    <a:pt x="44" y="11"/>
                    <a:pt x="13" y="82"/>
                    <a:pt x="20" y="100"/>
                  </a:cubicBezTo>
                  <a:cubicBezTo>
                    <a:pt x="68" y="109"/>
                    <a:pt x="68" y="109"/>
                    <a:pt x="68" y="109"/>
                  </a:cubicBezTo>
                  <a:cubicBezTo>
                    <a:pt x="81" y="94"/>
                    <a:pt x="87" y="73"/>
                    <a:pt x="83" y="54"/>
                  </a:cubicBezTo>
                  <a:cubicBezTo>
                    <a:pt x="82" y="47"/>
                    <a:pt x="85" y="61"/>
                    <a:pt x="83" y="54"/>
                  </a:cubicBez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36" name="i$ľiḑé"/>
            <p:cNvSpPr/>
            <p:nvPr/>
          </p:nvSpPr>
          <p:spPr bwMode="auto">
            <a:xfrm>
              <a:off x="10510860" y="1424253"/>
              <a:ext cx="681433" cy="1055207"/>
            </a:xfrm>
            <a:custGeom>
              <a:avLst/>
              <a:gdLst>
                <a:gd name="T0" fmla="*/ 102 w 103"/>
                <a:gd name="T1" fmla="*/ 71 h 161"/>
                <a:gd name="T2" fmla="*/ 96 w 103"/>
                <a:gd name="T3" fmla="*/ 50 h 161"/>
                <a:gd name="T4" fmla="*/ 85 w 103"/>
                <a:gd name="T5" fmla="*/ 34 h 161"/>
                <a:gd name="T6" fmla="*/ 70 w 103"/>
                <a:gd name="T7" fmla="*/ 23 h 161"/>
                <a:gd name="T8" fmla="*/ 25 w 103"/>
                <a:gd name="T9" fmla="*/ 0 h 161"/>
                <a:gd name="T10" fmla="*/ 40 w 103"/>
                <a:gd name="T11" fmla="*/ 12 h 161"/>
                <a:gd name="T12" fmla="*/ 51 w 103"/>
                <a:gd name="T13" fmla="*/ 29 h 161"/>
                <a:gd name="T14" fmla="*/ 57 w 103"/>
                <a:gd name="T15" fmla="*/ 50 h 161"/>
                <a:gd name="T16" fmla="*/ 57 w 103"/>
                <a:gd name="T17" fmla="*/ 74 h 161"/>
                <a:gd name="T18" fmla="*/ 50 w 103"/>
                <a:gd name="T19" fmla="*/ 98 h 161"/>
                <a:gd name="T20" fmla="*/ 37 w 103"/>
                <a:gd name="T21" fmla="*/ 118 h 161"/>
                <a:gd name="T22" fmla="*/ 20 w 103"/>
                <a:gd name="T23" fmla="*/ 134 h 161"/>
                <a:gd name="T24" fmla="*/ 0 w 103"/>
                <a:gd name="T25" fmla="*/ 144 h 161"/>
                <a:gd name="T26" fmla="*/ 46 w 103"/>
                <a:gd name="T27" fmla="*/ 161 h 161"/>
                <a:gd name="T28" fmla="*/ 66 w 103"/>
                <a:gd name="T29" fmla="*/ 151 h 161"/>
                <a:gd name="T30" fmla="*/ 82 w 103"/>
                <a:gd name="T31" fmla="*/ 136 h 161"/>
                <a:gd name="T32" fmla="*/ 95 w 103"/>
                <a:gd name="T33" fmla="*/ 117 h 161"/>
                <a:gd name="T34" fmla="*/ 102 w 103"/>
                <a:gd name="T35" fmla="*/ 94 h 161"/>
                <a:gd name="T36" fmla="*/ 102 w 103"/>
                <a:gd name="T37" fmla="*/ 7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3" h="161">
                  <a:moveTo>
                    <a:pt x="102" y="71"/>
                  </a:moveTo>
                  <a:cubicBezTo>
                    <a:pt x="101" y="63"/>
                    <a:pt x="99" y="56"/>
                    <a:pt x="96" y="50"/>
                  </a:cubicBezTo>
                  <a:cubicBezTo>
                    <a:pt x="93" y="44"/>
                    <a:pt x="90" y="39"/>
                    <a:pt x="85" y="34"/>
                  </a:cubicBezTo>
                  <a:cubicBezTo>
                    <a:pt x="81" y="29"/>
                    <a:pt x="76" y="25"/>
                    <a:pt x="70" y="23"/>
                  </a:cubicBezTo>
                  <a:cubicBezTo>
                    <a:pt x="55" y="15"/>
                    <a:pt x="40" y="8"/>
                    <a:pt x="25" y="0"/>
                  </a:cubicBezTo>
                  <a:cubicBezTo>
                    <a:pt x="30" y="3"/>
                    <a:pt x="36" y="7"/>
                    <a:pt x="40" y="12"/>
                  </a:cubicBezTo>
                  <a:cubicBezTo>
                    <a:pt x="45" y="17"/>
                    <a:pt x="49" y="22"/>
                    <a:pt x="51" y="29"/>
                  </a:cubicBezTo>
                  <a:cubicBezTo>
                    <a:pt x="54" y="35"/>
                    <a:pt x="56" y="42"/>
                    <a:pt x="57" y="50"/>
                  </a:cubicBezTo>
                  <a:cubicBezTo>
                    <a:pt x="58" y="57"/>
                    <a:pt x="58" y="65"/>
                    <a:pt x="57" y="74"/>
                  </a:cubicBezTo>
                  <a:cubicBezTo>
                    <a:pt x="55" y="82"/>
                    <a:pt x="53" y="90"/>
                    <a:pt x="50" y="98"/>
                  </a:cubicBezTo>
                  <a:cubicBezTo>
                    <a:pt x="46" y="105"/>
                    <a:pt x="42" y="112"/>
                    <a:pt x="37" y="118"/>
                  </a:cubicBezTo>
                  <a:cubicBezTo>
                    <a:pt x="32" y="124"/>
                    <a:pt x="26" y="129"/>
                    <a:pt x="20" y="134"/>
                  </a:cubicBezTo>
                  <a:cubicBezTo>
                    <a:pt x="14" y="138"/>
                    <a:pt x="7" y="141"/>
                    <a:pt x="0" y="144"/>
                  </a:cubicBezTo>
                  <a:cubicBezTo>
                    <a:pt x="46" y="161"/>
                    <a:pt x="46" y="161"/>
                    <a:pt x="46" y="161"/>
                  </a:cubicBezTo>
                  <a:cubicBezTo>
                    <a:pt x="53" y="159"/>
                    <a:pt x="60" y="156"/>
                    <a:pt x="66" y="151"/>
                  </a:cubicBezTo>
                  <a:cubicBezTo>
                    <a:pt x="72" y="147"/>
                    <a:pt x="77" y="142"/>
                    <a:pt x="82" y="136"/>
                  </a:cubicBezTo>
                  <a:cubicBezTo>
                    <a:pt x="87" y="130"/>
                    <a:pt x="91" y="124"/>
                    <a:pt x="95" y="117"/>
                  </a:cubicBezTo>
                  <a:cubicBezTo>
                    <a:pt x="98" y="109"/>
                    <a:pt x="100" y="102"/>
                    <a:pt x="102" y="94"/>
                  </a:cubicBezTo>
                  <a:cubicBezTo>
                    <a:pt x="103" y="86"/>
                    <a:pt x="103" y="78"/>
                    <a:pt x="102" y="71"/>
                  </a:cubicBezTo>
                  <a:close/>
                </a:path>
              </a:pathLst>
            </a:custGeom>
            <a:solidFill>
              <a:schemeClr val="accent1">
                <a:lumMod val="75000"/>
              </a:schemeClr>
            </a:solidFill>
            <a:ln>
              <a:noFill/>
            </a:ln>
          </p:spPr>
          <p:txBody>
            <a:bodyPr vert="horz" wrap="square" lIns="121920" tIns="60960" rIns="121920" bIns="60960" numCol="1" anchor="t" anchorCtr="0" compatLnSpc="1"/>
            <a:lstStyle/>
            <a:p>
              <a:endParaRPr lang="en-US" sz="3200"/>
            </a:p>
          </p:txBody>
        </p:sp>
        <p:sp>
          <p:nvSpPr>
            <p:cNvPr id="37" name="isḷïḋé"/>
            <p:cNvSpPr/>
            <p:nvPr/>
          </p:nvSpPr>
          <p:spPr bwMode="auto">
            <a:xfrm>
              <a:off x="10510860" y="2368212"/>
              <a:ext cx="562636" cy="1519825"/>
            </a:xfrm>
            <a:custGeom>
              <a:avLst/>
              <a:gdLst>
                <a:gd name="T0" fmla="*/ 80 w 85"/>
                <a:gd name="T1" fmla="*/ 117 h 232"/>
                <a:gd name="T2" fmla="*/ 67 w 85"/>
                <a:gd name="T3" fmla="*/ 64 h 232"/>
                <a:gd name="T4" fmla="*/ 46 w 85"/>
                <a:gd name="T5" fmla="*/ 17 h 232"/>
                <a:gd name="T6" fmla="*/ 0 w 85"/>
                <a:gd name="T7" fmla="*/ 0 h 232"/>
                <a:gd name="T8" fmla="*/ 21 w 85"/>
                <a:gd name="T9" fmla="*/ 49 h 232"/>
                <a:gd name="T10" fmla="*/ 34 w 85"/>
                <a:gd name="T11" fmla="*/ 103 h 232"/>
                <a:gd name="T12" fmla="*/ 39 w 85"/>
                <a:gd name="T13" fmla="*/ 161 h 232"/>
                <a:gd name="T14" fmla="*/ 35 w 85"/>
                <a:gd name="T15" fmla="*/ 222 h 232"/>
                <a:gd name="T16" fmla="*/ 81 w 85"/>
                <a:gd name="T17" fmla="*/ 232 h 232"/>
                <a:gd name="T18" fmla="*/ 85 w 85"/>
                <a:gd name="T19" fmla="*/ 173 h 232"/>
                <a:gd name="T20" fmla="*/ 80 w 85"/>
                <a:gd name="T21" fmla="*/ 117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232">
                  <a:moveTo>
                    <a:pt x="80" y="117"/>
                  </a:moveTo>
                  <a:cubicBezTo>
                    <a:pt x="77" y="99"/>
                    <a:pt x="72" y="81"/>
                    <a:pt x="67" y="64"/>
                  </a:cubicBezTo>
                  <a:cubicBezTo>
                    <a:pt x="61" y="48"/>
                    <a:pt x="54" y="32"/>
                    <a:pt x="46" y="17"/>
                  </a:cubicBezTo>
                  <a:cubicBezTo>
                    <a:pt x="0" y="0"/>
                    <a:pt x="0" y="0"/>
                    <a:pt x="0" y="0"/>
                  </a:cubicBezTo>
                  <a:cubicBezTo>
                    <a:pt x="8" y="15"/>
                    <a:pt x="15" y="31"/>
                    <a:pt x="21" y="49"/>
                  </a:cubicBezTo>
                  <a:cubicBezTo>
                    <a:pt x="27" y="66"/>
                    <a:pt x="31" y="84"/>
                    <a:pt x="34" y="103"/>
                  </a:cubicBezTo>
                  <a:cubicBezTo>
                    <a:pt x="37" y="122"/>
                    <a:pt x="39" y="141"/>
                    <a:pt x="39" y="161"/>
                  </a:cubicBezTo>
                  <a:cubicBezTo>
                    <a:pt x="39" y="181"/>
                    <a:pt x="38" y="202"/>
                    <a:pt x="35" y="222"/>
                  </a:cubicBezTo>
                  <a:cubicBezTo>
                    <a:pt x="81" y="232"/>
                    <a:pt x="81" y="232"/>
                    <a:pt x="81" y="232"/>
                  </a:cubicBezTo>
                  <a:cubicBezTo>
                    <a:pt x="84" y="212"/>
                    <a:pt x="85" y="193"/>
                    <a:pt x="85" y="173"/>
                  </a:cubicBezTo>
                  <a:cubicBezTo>
                    <a:pt x="84" y="154"/>
                    <a:pt x="83" y="135"/>
                    <a:pt x="80" y="117"/>
                  </a:cubicBezTo>
                  <a:close/>
                </a:path>
              </a:pathLst>
            </a:custGeom>
            <a:solidFill>
              <a:schemeClr val="accent1">
                <a:lumMod val="60000"/>
                <a:lumOff val="40000"/>
              </a:schemeClr>
            </a:solidFill>
            <a:ln>
              <a:noFill/>
            </a:ln>
          </p:spPr>
          <p:txBody>
            <a:bodyPr vert="horz" wrap="square" lIns="121920" tIns="60960" rIns="121920" bIns="60960" numCol="1" anchor="t" anchorCtr="0" compatLnSpc="1"/>
            <a:lstStyle/>
            <a:p>
              <a:endParaRPr lang="en-US" sz="3200"/>
            </a:p>
          </p:txBody>
        </p:sp>
        <p:sp>
          <p:nvSpPr>
            <p:cNvPr id="38" name="îŝ1ïdê"/>
            <p:cNvSpPr/>
            <p:nvPr/>
          </p:nvSpPr>
          <p:spPr bwMode="auto">
            <a:xfrm>
              <a:off x="10207268" y="3927299"/>
              <a:ext cx="826629" cy="1184449"/>
            </a:xfrm>
            <a:custGeom>
              <a:avLst/>
              <a:gdLst>
                <a:gd name="T0" fmla="*/ 79 w 125"/>
                <a:gd name="T1" fmla="*/ 0 h 181"/>
                <a:gd name="T2" fmla="*/ 66 w 125"/>
                <a:gd name="T3" fmla="*/ 50 h 181"/>
                <a:gd name="T4" fmla="*/ 49 w 125"/>
                <a:gd name="T5" fmla="*/ 97 h 181"/>
                <a:gd name="T6" fmla="*/ 26 w 125"/>
                <a:gd name="T7" fmla="*/ 140 h 181"/>
                <a:gd name="T8" fmla="*/ 0 w 125"/>
                <a:gd name="T9" fmla="*/ 178 h 181"/>
                <a:gd name="T10" fmla="*/ 48 w 125"/>
                <a:gd name="T11" fmla="*/ 181 h 181"/>
                <a:gd name="T12" fmla="*/ 74 w 125"/>
                <a:gd name="T13" fmla="*/ 144 h 181"/>
                <a:gd name="T14" fmla="*/ 96 w 125"/>
                <a:gd name="T15" fmla="*/ 103 h 181"/>
                <a:gd name="T16" fmla="*/ 113 w 125"/>
                <a:gd name="T17" fmla="*/ 58 h 181"/>
                <a:gd name="T18" fmla="*/ 125 w 125"/>
                <a:gd name="T19" fmla="*/ 10 h 181"/>
                <a:gd name="T20" fmla="*/ 79 w 125"/>
                <a:gd name="T21"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5" h="181">
                  <a:moveTo>
                    <a:pt x="79" y="0"/>
                  </a:moveTo>
                  <a:cubicBezTo>
                    <a:pt x="76" y="18"/>
                    <a:pt x="71" y="34"/>
                    <a:pt x="66" y="50"/>
                  </a:cubicBezTo>
                  <a:cubicBezTo>
                    <a:pt x="61" y="67"/>
                    <a:pt x="56" y="82"/>
                    <a:pt x="49" y="97"/>
                  </a:cubicBezTo>
                  <a:cubicBezTo>
                    <a:pt x="42" y="112"/>
                    <a:pt x="35" y="126"/>
                    <a:pt x="26" y="140"/>
                  </a:cubicBezTo>
                  <a:cubicBezTo>
                    <a:pt x="18" y="153"/>
                    <a:pt x="9" y="166"/>
                    <a:pt x="0" y="178"/>
                  </a:cubicBezTo>
                  <a:cubicBezTo>
                    <a:pt x="48" y="181"/>
                    <a:pt x="48" y="181"/>
                    <a:pt x="48" y="181"/>
                  </a:cubicBezTo>
                  <a:cubicBezTo>
                    <a:pt x="57" y="169"/>
                    <a:pt x="66" y="157"/>
                    <a:pt x="74" y="144"/>
                  </a:cubicBezTo>
                  <a:cubicBezTo>
                    <a:pt x="82" y="131"/>
                    <a:pt x="89" y="117"/>
                    <a:pt x="96" y="103"/>
                  </a:cubicBezTo>
                  <a:cubicBezTo>
                    <a:pt x="102" y="89"/>
                    <a:pt x="108" y="74"/>
                    <a:pt x="113" y="58"/>
                  </a:cubicBezTo>
                  <a:cubicBezTo>
                    <a:pt x="118" y="42"/>
                    <a:pt x="122" y="26"/>
                    <a:pt x="125" y="10"/>
                  </a:cubicBezTo>
                  <a:lnTo>
                    <a:pt x="79" y="0"/>
                  </a:ln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39" name="íŝľiďé"/>
            <p:cNvSpPr/>
            <p:nvPr/>
          </p:nvSpPr>
          <p:spPr bwMode="auto">
            <a:xfrm>
              <a:off x="7278593" y="1476603"/>
              <a:ext cx="1871052" cy="2535767"/>
            </a:xfrm>
            <a:custGeom>
              <a:avLst/>
              <a:gdLst>
                <a:gd name="T0" fmla="*/ 243 w 283"/>
                <a:gd name="T1" fmla="*/ 4 h 387"/>
                <a:gd name="T2" fmla="*/ 168 w 283"/>
                <a:gd name="T3" fmla="*/ 31 h 387"/>
                <a:gd name="T4" fmla="*/ 146 w 283"/>
                <a:gd name="T5" fmla="*/ 64 h 387"/>
                <a:gd name="T6" fmla="*/ 158 w 283"/>
                <a:gd name="T7" fmla="*/ 98 h 387"/>
                <a:gd name="T8" fmla="*/ 149 w 283"/>
                <a:gd name="T9" fmla="*/ 144 h 387"/>
                <a:gd name="T10" fmla="*/ 115 w 283"/>
                <a:gd name="T11" fmla="*/ 178 h 387"/>
                <a:gd name="T12" fmla="*/ 80 w 283"/>
                <a:gd name="T13" fmla="*/ 178 h 387"/>
                <a:gd name="T14" fmla="*/ 61 w 283"/>
                <a:gd name="T15" fmla="*/ 156 h 387"/>
                <a:gd name="T16" fmla="*/ 37 w 283"/>
                <a:gd name="T17" fmla="*/ 174 h 387"/>
                <a:gd name="T18" fmla="*/ 9 w 283"/>
                <a:gd name="T19" fmla="*/ 246 h 387"/>
                <a:gd name="T20" fmla="*/ 69 w 283"/>
                <a:gd name="T21" fmla="*/ 295 h 387"/>
                <a:gd name="T22" fmla="*/ 79 w 283"/>
                <a:gd name="T23" fmla="*/ 300 h 387"/>
                <a:gd name="T24" fmla="*/ 75 w 283"/>
                <a:gd name="T25" fmla="*/ 306 h 387"/>
                <a:gd name="T26" fmla="*/ 72 w 283"/>
                <a:gd name="T27" fmla="*/ 313 h 387"/>
                <a:gd name="T28" fmla="*/ 70 w 283"/>
                <a:gd name="T29" fmla="*/ 321 h 387"/>
                <a:gd name="T30" fmla="*/ 69 w 283"/>
                <a:gd name="T31" fmla="*/ 347 h 387"/>
                <a:gd name="T32" fmla="*/ 86 w 283"/>
                <a:gd name="T33" fmla="*/ 379 h 387"/>
                <a:gd name="T34" fmla="*/ 118 w 283"/>
                <a:gd name="T35" fmla="*/ 384 h 387"/>
                <a:gd name="T36" fmla="*/ 145 w 283"/>
                <a:gd name="T37" fmla="*/ 359 h 387"/>
                <a:gd name="T38" fmla="*/ 153 w 283"/>
                <a:gd name="T39" fmla="*/ 333 h 387"/>
                <a:gd name="T40" fmla="*/ 153 w 283"/>
                <a:gd name="T41" fmla="*/ 325 h 387"/>
                <a:gd name="T42" fmla="*/ 153 w 283"/>
                <a:gd name="T43" fmla="*/ 317 h 387"/>
                <a:gd name="T44" fmla="*/ 151 w 283"/>
                <a:gd name="T45" fmla="*/ 310 h 387"/>
                <a:gd name="T46" fmla="*/ 163 w 283"/>
                <a:gd name="T47" fmla="*/ 308 h 387"/>
                <a:gd name="T48" fmla="*/ 245 w 283"/>
                <a:gd name="T49" fmla="*/ 237 h 387"/>
                <a:gd name="T50" fmla="*/ 237 w 283"/>
                <a:gd name="T51" fmla="*/ 238 h 387"/>
                <a:gd name="T52" fmla="*/ 230 w 283"/>
                <a:gd name="T53" fmla="*/ 238 h 387"/>
                <a:gd name="T54" fmla="*/ 194 w 283"/>
                <a:gd name="T55" fmla="*/ 213 h 387"/>
                <a:gd name="T56" fmla="*/ 186 w 283"/>
                <a:gd name="T57" fmla="*/ 163 h 387"/>
                <a:gd name="T58" fmla="*/ 210 w 283"/>
                <a:gd name="T59" fmla="*/ 115 h 387"/>
                <a:gd name="T60" fmla="*/ 253 w 283"/>
                <a:gd name="T61" fmla="*/ 97 h 387"/>
                <a:gd name="T62" fmla="*/ 260 w 283"/>
                <a:gd name="T63" fmla="*/ 98 h 387"/>
                <a:gd name="T64" fmla="*/ 267 w 283"/>
                <a:gd name="T65" fmla="*/ 10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3" h="387">
                  <a:moveTo>
                    <a:pt x="283" y="0"/>
                  </a:moveTo>
                  <a:cubicBezTo>
                    <a:pt x="270" y="0"/>
                    <a:pt x="256" y="1"/>
                    <a:pt x="243" y="4"/>
                  </a:cubicBezTo>
                  <a:cubicBezTo>
                    <a:pt x="230" y="6"/>
                    <a:pt x="217" y="10"/>
                    <a:pt x="205" y="15"/>
                  </a:cubicBezTo>
                  <a:cubicBezTo>
                    <a:pt x="192" y="19"/>
                    <a:pt x="180" y="25"/>
                    <a:pt x="168" y="31"/>
                  </a:cubicBezTo>
                  <a:cubicBezTo>
                    <a:pt x="157" y="38"/>
                    <a:pt x="146" y="45"/>
                    <a:pt x="135" y="54"/>
                  </a:cubicBezTo>
                  <a:cubicBezTo>
                    <a:pt x="139" y="56"/>
                    <a:pt x="143" y="60"/>
                    <a:pt x="146" y="64"/>
                  </a:cubicBezTo>
                  <a:cubicBezTo>
                    <a:pt x="149" y="69"/>
                    <a:pt x="152" y="74"/>
                    <a:pt x="154" y="79"/>
                  </a:cubicBezTo>
                  <a:cubicBezTo>
                    <a:pt x="156" y="85"/>
                    <a:pt x="157" y="91"/>
                    <a:pt x="158" y="98"/>
                  </a:cubicBezTo>
                  <a:cubicBezTo>
                    <a:pt x="159" y="104"/>
                    <a:pt x="158" y="111"/>
                    <a:pt x="157" y="118"/>
                  </a:cubicBezTo>
                  <a:cubicBezTo>
                    <a:pt x="156" y="128"/>
                    <a:pt x="153" y="136"/>
                    <a:pt x="149" y="144"/>
                  </a:cubicBezTo>
                  <a:cubicBezTo>
                    <a:pt x="145" y="152"/>
                    <a:pt x="140" y="159"/>
                    <a:pt x="134" y="165"/>
                  </a:cubicBezTo>
                  <a:cubicBezTo>
                    <a:pt x="128" y="171"/>
                    <a:pt x="122" y="175"/>
                    <a:pt x="115" y="178"/>
                  </a:cubicBezTo>
                  <a:cubicBezTo>
                    <a:pt x="108" y="181"/>
                    <a:pt x="101" y="182"/>
                    <a:pt x="94" y="182"/>
                  </a:cubicBezTo>
                  <a:cubicBezTo>
                    <a:pt x="89" y="181"/>
                    <a:pt x="85" y="180"/>
                    <a:pt x="80" y="178"/>
                  </a:cubicBezTo>
                  <a:cubicBezTo>
                    <a:pt x="76" y="175"/>
                    <a:pt x="72" y="172"/>
                    <a:pt x="69" y="169"/>
                  </a:cubicBezTo>
                  <a:cubicBezTo>
                    <a:pt x="66" y="165"/>
                    <a:pt x="63" y="161"/>
                    <a:pt x="61" y="156"/>
                  </a:cubicBezTo>
                  <a:cubicBezTo>
                    <a:pt x="59" y="152"/>
                    <a:pt x="57" y="146"/>
                    <a:pt x="56" y="141"/>
                  </a:cubicBezTo>
                  <a:cubicBezTo>
                    <a:pt x="49" y="151"/>
                    <a:pt x="43" y="162"/>
                    <a:pt x="37" y="174"/>
                  </a:cubicBezTo>
                  <a:cubicBezTo>
                    <a:pt x="31" y="185"/>
                    <a:pt x="26" y="197"/>
                    <a:pt x="21" y="209"/>
                  </a:cubicBezTo>
                  <a:cubicBezTo>
                    <a:pt x="17" y="221"/>
                    <a:pt x="12" y="233"/>
                    <a:pt x="9" y="246"/>
                  </a:cubicBezTo>
                  <a:cubicBezTo>
                    <a:pt x="5" y="259"/>
                    <a:pt x="2" y="272"/>
                    <a:pt x="0" y="285"/>
                  </a:cubicBezTo>
                  <a:cubicBezTo>
                    <a:pt x="69" y="295"/>
                    <a:pt x="69" y="295"/>
                    <a:pt x="69" y="295"/>
                  </a:cubicBezTo>
                  <a:cubicBezTo>
                    <a:pt x="81" y="297"/>
                    <a:pt x="81" y="297"/>
                    <a:pt x="81" y="297"/>
                  </a:cubicBezTo>
                  <a:cubicBezTo>
                    <a:pt x="80" y="298"/>
                    <a:pt x="80" y="299"/>
                    <a:pt x="79" y="300"/>
                  </a:cubicBezTo>
                  <a:cubicBezTo>
                    <a:pt x="78" y="301"/>
                    <a:pt x="78" y="302"/>
                    <a:pt x="77" y="303"/>
                  </a:cubicBezTo>
                  <a:cubicBezTo>
                    <a:pt x="77" y="304"/>
                    <a:pt x="76" y="305"/>
                    <a:pt x="75" y="306"/>
                  </a:cubicBezTo>
                  <a:cubicBezTo>
                    <a:pt x="75" y="307"/>
                    <a:pt x="74" y="308"/>
                    <a:pt x="74" y="310"/>
                  </a:cubicBezTo>
                  <a:cubicBezTo>
                    <a:pt x="73" y="311"/>
                    <a:pt x="73" y="312"/>
                    <a:pt x="72" y="313"/>
                  </a:cubicBezTo>
                  <a:cubicBezTo>
                    <a:pt x="72" y="315"/>
                    <a:pt x="72" y="316"/>
                    <a:pt x="71" y="317"/>
                  </a:cubicBezTo>
                  <a:cubicBezTo>
                    <a:pt x="71" y="318"/>
                    <a:pt x="71" y="320"/>
                    <a:pt x="70" y="321"/>
                  </a:cubicBezTo>
                  <a:cubicBezTo>
                    <a:pt x="70" y="322"/>
                    <a:pt x="70" y="324"/>
                    <a:pt x="69" y="325"/>
                  </a:cubicBezTo>
                  <a:cubicBezTo>
                    <a:pt x="68" y="333"/>
                    <a:pt x="68" y="340"/>
                    <a:pt x="69" y="347"/>
                  </a:cubicBezTo>
                  <a:cubicBezTo>
                    <a:pt x="70" y="353"/>
                    <a:pt x="72" y="360"/>
                    <a:pt x="75" y="365"/>
                  </a:cubicBezTo>
                  <a:cubicBezTo>
                    <a:pt x="78" y="371"/>
                    <a:pt x="82" y="375"/>
                    <a:pt x="86" y="379"/>
                  </a:cubicBezTo>
                  <a:cubicBezTo>
                    <a:pt x="90" y="383"/>
                    <a:pt x="96" y="385"/>
                    <a:pt x="101" y="386"/>
                  </a:cubicBezTo>
                  <a:cubicBezTo>
                    <a:pt x="107" y="387"/>
                    <a:pt x="113" y="386"/>
                    <a:pt x="118" y="384"/>
                  </a:cubicBezTo>
                  <a:cubicBezTo>
                    <a:pt x="124" y="382"/>
                    <a:pt x="129" y="379"/>
                    <a:pt x="133" y="375"/>
                  </a:cubicBezTo>
                  <a:cubicBezTo>
                    <a:pt x="138" y="370"/>
                    <a:pt x="142" y="365"/>
                    <a:pt x="145" y="359"/>
                  </a:cubicBezTo>
                  <a:cubicBezTo>
                    <a:pt x="149" y="352"/>
                    <a:pt x="151" y="345"/>
                    <a:pt x="152" y="338"/>
                  </a:cubicBezTo>
                  <a:cubicBezTo>
                    <a:pt x="152" y="336"/>
                    <a:pt x="153" y="335"/>
                    <a:pt x="153" y="333"/>
                  </a:cubicBezTo>
                  <a:cubicBezTo>
                    <a:pt x="153" y="332"/>
                    <a:pt x="153" y="331"/>
                    <a:pt x="153" y="329"/>
                  </a:cubicBezTo>
                  <a:cubicBezTo>
                    <a:pt x="153" y="328"/>
                    <a:pt x="153" y="326"/>
                    <a:pt x="153" y="325"/>
                  </a:cubicBezTo>
                  <a:cubicBezTo>
                    <a:pt x="153" y="324"/>
                    <a:pt x="153" y="322"/>
                    <a:pt x="153" y="321"/>
                  </a:cubicBezTo>
                  <a:cubicBezTo>
                    <a:pt x="153" y="320"/>
                    <a:pt x="153" y="318"/>
                    <a:pt x="153" y="317"/>
                  </a:cubicBezTo>
                  <a:cubicBezTo>
                    <a:pt x="152" y="316"/>
                    <a:pt x="152" y="315"/>
                    <a:pt x="152" y="313"/>
                  </a:cubicBezTo>
                  <a:cubicBezTo>
                    <a:pt x="152" y="312"/>
                    <a:pt x="151" y="311"/>
                    <a:pt x="151" y="310"/>
                  </a:cubicBezTo>
                  <a:cubicBezTo>
                    <a:pt x="151" y="309"/>
                    <a:pt x="151" y="307"/>
                    <a:pt x="150" y="306"/>
                  </a:cubicBezTo>
                  <a:cubicBezTo>
                    <a:pt x="163" y="308"/>
                    <a:pt x="163" y="308"/>
                    <a:pt x="163" y="308"/>
                  </a:cubicBezTo>
                  <a:cubicBezTo>
                    <a:pt x="232" y="318"/>
                    <a:pt x="232" y="318"/>
                    <a:pt x="232" y="318"/>
                  </a:cubicBezTo>
                  <a:cubicBezTo>
                    <a:pt x="245" y="237"/>
                    <a:pt x="245" y="237"/>
                    <a:pt x="245" y="237"/>
                  </a:cubicBezTo>
                  <a:cubicBezTo>
                    <a:pt x="243" y="238"/>
                    <a:pt x="242" y="238"/>
                    <a:pt x="241" y="238"/>
                  </a:cubicBezTo>
                  <a:cubicBezTo>
                    <a:pt x="240" y="238"/>
                    <a:pt x="238" y="238"/>
                    <a:pt x="237" y="238"/>
                  </a:cubicBezTo>
                  <a:cubicBezTo>
                    <a:pt x="236" y="238"/>
                    <a:pt x="235" y="238"/>
                    <a:pt x="233" y="238"/>
                  </a:cubicBezTo>
                  <a:cubicBezTo>
                    <a:pt x="232" y="238"/>
                    <a:pt x="231" y="238"/>
                    <a:pt x="230" y="238"/>
                  </a:cubicBezTo>
                  <a:cubicBezTo>
                    <a:pt x="222" y="237"/>
                    <a:pt x="215" y="234"/>
                    <a:pt x="209" y="230"/>
                  </a:cubicBezTo>
                  <a:cubicBezTo>
                    <a:pt x="203" y="226"/>
                    <a:pt x="198" y="220"/>
                    <a:pt x="194" y="213"/>
                  </a:cubicBezTo>
                  <a:cubicBezTo>
                    <a:pt x="190" y="207"/>
                    <a:pt x="187" y="199"/>
                    <a:pt x="186" y="190"/>
                  </a:cubicBezTo>
                  <a:cubicBezTo>
                    <a:pt x="184" y="182"/>
                    <a:pt x="184" y="172"/>
                    <a:pt x="186" y="163"/>
                  </a:cubicBezTo>
                  <a:cubicBezTo>
                    <a:pt x="187" y="153"/>
                    <a:pt x="191" y="144"/>
                    <a:pt x="195" y="136"/>
                  </a:cubicBezTo>
                  <a:cubicBezTo>
                    <a:pt x="199" y="128"/>
                    <a:pt x="204" y="121"/>
                    <a:pt x="210" y="115"/>
                  </a:cubicBezTo>
                  <a:cubicBezTo>
                    <a:pt x="216" y="109"/>
                    <a:pt x="223" y="104"/>
                    <a:pt x="230" y="101"/>
                  </a:cubicBezTo>
                  <a:cubicBezTo>
                    <a:pt x="237" y="98"/>
                    <a:pt x="245" y="96"/>
                    <a:pt x="253" y="97"/>
                  </a:cubicBezTo>
                  <a:cubicBezTo>
                    <a:pt x="254" y="97"/>
                    <a:pt x="255" y="97"/>
                    <a:pt x="256" y="97"/>
                  </a:cubicBezTo>
                  <a:cubicBezTo>
                    <a:pt x="258" y="97"/>
                    <a:pt x="259" y="98"/>
                    <a:pt x="260" y="98"/>
                  </a:cubicBezTo>
                  <a:cubicBezTo>
                    <a:pt x="261" y="98"/>
                    <a:pt x="262" y="99"/>
                    <a:pt x="264" y="99"/>
                  </a:cubicBezTo>
                  <a:cubicBezTo>
                    <a:pt x="265" y="99"/>
                    <a:pt x="266" y="100"/>
                    <a:pt x="267" y="100"/>
                  </a:cubicBezTo>
                  <a:lnTo>
                    <a:pt x="283" y="0"/>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40" name="íṣ1ídè"/>
            <p:cNvSpPr/>
            <p:nvPr/>
          </p:nvSpPr>
          <p:spPr bwMode="auto">
            <a:xfrm>
              <a:off x="7041000" y="3428326"/>
              <a:ext cx="2088847" cy="2319818"/>
            </a:xfrm>
            <a:custGeom>
              <a:avLst/>
              <a:gdLst>
                <a:gd name="T0" fmla="*/ 29 w 316"/>
                <a:gd name="T1" fmla="*/ 42 h 354"/>
                <a:gd name="T2" fmla="*/ 33 w 316"/>
                <a:gd name="T3" fmla="*/ 121 h 354"/>
                <a:gd name="T4" fmla="*/ 28 w 316"/>
                <a:gd name="T5" fmla="*/ 166 h 354"/>
                <a:gd name="T6" fmla="*/ 7 w 316"/>
                <a:gd name="T7" fmla="*/ 195 h 354"/>
                <a:gd name="T8" fmla="*/ 1 w 316"/>
                <a:gd name="T9" fmla="*/ 240 h 354"/>
                <a:gd name="T10" fmla="*/ 21 w 316"/>
                <a:gd name="T11" fmla="*/ 282 h 354"/>
                <a:gd name="T12" fmla="*/ 53 w 316"/>
                <a:gd name="T13" fmla="*/ 293 h 354"/>
                <a:gd name="T14" fmla="*/ 80 w 316"/>
                <a:gd name="T15" fmla="*/ 278 h 354"/>
                <a:gd name="T16" fmla="*/ 115 w 316"/>
                <a:gd name="T17" fmla="*/ 294 h 354"/>
                <a:gd name="T18" fmla="*/ 177 w 316"/>
                <a:gd name="T19" fmla="*/ 340 h 354"/>
                <a:gd name="T20" fmla="*/ 229 w 316"/>
                <a:gd name="T21" fmla="*/ 257 h 354"/>
                <a:gd name="T22" fmla="*/ 234 w 316"/>
                <a:gd name="T23" fmla="*/ 242 h 354"/>
                <a:gd name="T24" fmla="*/ 239 w 316"/>
                <a:gd name="T25" fmla="*/ 248 h 354"/>
                <a:gd name="T26" fmla="*/ 246 w 316"/>
                <a:gd name="T27" fmla="*/ 254 h 354"/>
                <a:gd name="T28" fmla="*/ 254 w 316"/>
                <a:gd name="T29" fmla="*/ 258 h 354"/>
                <a:gd name="T30" fmla="*/ 278 w 316"/>
                <a:gd name="T31" fmla="*/ 259 h 354"/>
                <a:gd name="T32" fmla="*/ 308 w 316"/>
                <a:gd name="T33" fmla="*/ 233 h 354"/>
                <a:gd name="T34" fmla="*/ 315 w 316"/>
                <a:gd name="T35" fmla="*/ 188 h 354"/>
                <a:gd name="T36" fmla="*/ 295 w 316"/>
                <a:gd name="T37" fmla="*/ 152 h 354"/>
                <a:gd name="T38" fmla="*/ 273 w 316"/>
                <a:gd name="T39" fmla="*/ 144 h 354"/>
                <a:gd name="T40" fmla="*/ 264 w 316"/>
                <a:gd name="T41" fmla="*/ 144 h 354"/>
                <a:gd name="T42" fmla="*/ 256 w 316"/>
                <a:gd name="T43" fmla="*/ 147 h 354"/>
                <a:gd name="T44" fmla="*/ 249 w 316"/>
                <a:gd name="T45" fmla="*/ 150 h 354"/>
                <a:gd name="T46" fmla="*/ 249 w 316"/>
                <a:gd name="T47" fmla="*/ 135 h 354"/>
                <a:gd name="T48" fmla="*/ 200 w 316"/>
                <a:gd name="T49" fmla="*/ 25 h 354"/>
                <a:gd name="T50" fmla="*/ 200 w 316"/>
                <a:gd name="T51" fmla="*/ 33 h 354"/>
                <a:gd name="T52" fmla="*/ 199 w 316"/>
                <a:gd name="T53" fmla="*/ 41 h 354"/>
                <a:gd name="T54" fmla="*/ 175 w 316"/>
                <a:gd name="T55" fmla="*/ 88 h 354"/>
                <a:gd name="T56" fmla="*/ 135 w 316"/>
                <a:gd name="T57" fmla="*/ 102 h 354"/>
                <a:gd name="T58" fmla="*/ 102 w 316"/>
                <a:gd name="T59" fmla="*/ 76 h 354"/>
                <a:gd name="T60" fmla="*/ 95 w 316"/>
                <a:gd name="T61" fmla="*/ 26 h 354"/>
                <a:gd name="T62" fmla="*/ 97 w 316"/>
                <a:gd name="T63" fmla="*/ 18 h 354"/>
                <a:gd name="T64" fmla="*/ 99 w 316"/>
                <a:gd name="T65" fmla="*/ 1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6" h="354">
                  <a:moveTo>
                    <a:pt x="33" y="0"/>
                  </a:moveTo>
                  <a:cubicBezTo>
                    <a:pt x="31" y="14"/>
                    <a:pt x="30" y="28"/>
                    <a:pt x="29" y="42"/>
                  </a:cubicBezTo>
                  <a:cubicBezTo>
                    <a:pt x="29" y="55"/>
                    <a:pt x="29" y="69"/>
                    <a:pt x="29" y="82"/>
                  </a:cubicBezTo>
                  <a:cubicBezTo>
                    <a:pt x="30" y="95"/>
                    <a:pt x="31" y="109"/>
                    <a:pt x="33" y="121"/>
                  </a:cubicBezTo>
                  <a:cubicBezTo>
                    <a:pt x="35" y="134"/>
                    <a:pt x="38" y="147"/>
                    <a:pt x="41" y="159"/>
                  </a:cubicBezTo>
                  <a:cubicBezTo>
                    <a:pt x="36" y="161"/>
                    <a:pt x="32" y="163"/>
                    <a:pt x="28" y="166"/>
                  </a:cubicBezTo>
                  <a:cubicBezTo>
                    <a:pt x="23" y="170"/>
                    <a:pt x="19" y="174"/>
                    <a:pt x="16" y="179"/>
                  </a:cubicBezTo>
                  <a:cubicBezTo>
                    <a:pt x="13" y="183"/>
                    <a:pt x="10" y="189"/>
                    <a:pt x="7" y="195"/>
                  </a:cubicBezTo>
                  <a:cubicBezTo>
                    <a:pt x="5" y="200"/>
                    <a:pt x="3" y="207"/>
                    <a:pt x="2" y="214"/>
                  </a:cubicBezTo>
                  <a:cubicBezTo>
                    <a:pt x="0" y="223"/>
                    <a:pt x="0" y="232"/>
                    <a:pt x="1" y="240"/>
                  </a:cubicBezTo>
                  <a:cubicBezTo>
                    <a:pt x="2" y="249"/>
                    <a:pt x="5" y="257"/>
                    <a:pt x="8" y="264"/>
                  </a:cubicBezTo>
                  <a:cubicBezTo>
                    <a:pt x="11" y="271"/>
                    <a:pt x="16" y="277"/>
                    <a:pt x="21" y="282"/>
                  </a:cubicBezTo>
                  <a:cubicBezTo>
                    <a:pt x="26" y="287"/>
                    <a:pt x="32" y="290"/>
                    <a:pt x="39" y="292"/>
                  </a:cubicBezTo>
                  <a:cubicBezTo>
                    <a:pt x="44" y="293"/>
                    <a:pt x="48" y="293"/>
                    <a:pt x="53" y="293"/>
                  </a:cubicBezTo>
                  <a:cubicBezTo>
                    <a:pt x="58" y="292"/>
                    <a:pt x="63" y="290"/>
                    <a:pt x="67" y="288"/>
                  </a:cubicBezTo>
                  <a:cubicBezTo>
                    <a:pt x="72" y="286"/>
                    <a:pt x="76" y="282"/>
                    <a:pt x="80" y="278"/>
                  </a:cubicBezTo>
                  <a:cubicBezTo>
                    <a:pt x="84" y="274"/>
                    <a:pt x="87" y="270"/>
                    <a:pt x="90" y="264"/>
                  </a:cubicBezTo>
                  <a:cubicBezTo>
                    <a:pt x="98" y="275"/>
                    <a:pt x="106" y="285"/>
                    <a:pt x="115" y="294"/>
                  </a:cubicBezTo>
                  <a:cubicBezTo>
                    <a:pt x="124" y="303"/>
                    <a:pt x="134" y="312"/>
                    <a:pt x="144" y="319"/>
                  </a:cubicBezTo>
                  <a:cubicBezTo>
                    <a:pt x="154" y="327"/>
                    <a:pt x="165" y="334"/>
                    <a:pt x="177" y="340"/>
                  </a:cubicBezTo>
                  <a:cubicBezTo>
                    <a:pt x="188" y="346"/>
                    <a:pt x="200" y="351"/>
                    <a:pt x="213" y="354"/>
                  </a:cubicBezTo>
                  <a:cubicBezTo>
                    <a:pt x="229" y="257"/>
                    <a:pt x="229" y="257"/>
                    <a:pt x="229" y="257"/>
                  </a:cubicBezTo>
                  <a:cubicBezTo>
                    <a:pt x="232" y="239"/>
                    <a:pt x="232" y="239"/>
                    <a:pt x="232" y="239"/>
                  </a:cubicBezTo>
                  <a:cubicBezTo>
                    <a:pt x="233" y="240"/>
                    <a:pt x="233" y="241"/>
                    <a:pt x="234" y="242"/>
                  </a:cubicBezTo>
                  <a:cubicBezTo>
                    <a:pt x="235" y="243"/>
                    <a:pt x="236" y="245"/>
                    <a:pt x="237" y="245"/>
                  </a:cubicBezTo>
                  <a:cubicBezTo>
                    <a:pt x="237" y="246"/>
                    <a:pt x="238" y="247"/>
                    <a:pt x="239" y="248"/>
                  </a:cubicBezTo>
                  <a:cubicBezTo>
                    <a:pt x="240" y="249"/>
                    <a:pt x="241" y="250"/>
                    <a:pt x="242" y="251"/>
                  </a:cubicBezTo>
                  <a:cubicBezTo>
                    <a:pt x="243" y="252"/>
                    <a:pt x="244" y="253"/>
                    <a:pt x="246" y="254"/>
                  </a:cubicBezTo>
                  <a:cubicBezTo>
                    <a:pt x="247" y="255"/>
                    <a:pt x="248" y="256"/>
                    <a:pt x="250" y="256"/>
                  </a:cubicBezTo>
                  <a:cubicBezTo>
                    <a:pt x="251" y="257"/>
                    <a:pt x="253" y="258"/>
                    <a:pt x="254" y="258"/>
                  </a:cubicBezTo>
                  <a:cubicBezTo>
                    <a:pt x="256" y="259"/>
                    <a:pt x="257" y="259"/>
                    <a:pt x="259" y="260"/>
                  </a:cubicBezTo>
                  <a:cubicBezTo>
                    <a:pt x="265" y="261"/>
                    <a:pt x="272" y="261"/>
                    <a:pt x="278" y="259"/>
                  </a:cubicBezTo>
                  <a:cubicBezTo>
                    <a:pt x="284" y="257"/>
                    <a:pt x="289" y="254"/>
                    <a:pt x="294" y="250"/>
                  </a:cubicBezTo>
                  <a:cubicBezTo>
                    <a:pt x="300" y="246"/>
                    <a:pt x="304" y="240"/>
                    <a:pt x="308" y="233"/>
                  </a:cubicBezTo>
                  <a:cubicBezTo>
                    <a:pt x="311" y="227"/>
                    <a:pt x="314" y="219"/>
                    <a:pt x="315" y="211"/>
                  </a:cubicBezTo>
                  <a:cubicBezTo>
                    <a:pt x="316" y="203"/>
                    <a:pt x="316" y="195"/>
                    <a:pt x="315" y="188"/>
                  </a:cubicBezTo>
                  <a:cubicBezTo>
                    <a:pt x="314" y="180"/>
                    <a:pt x="311" y="173"/>
                    <a:pt x="308" y="167"/>
                  </a:cubicBezTo>
                  <a:cubicBezTo>
                    <a:pt x="304" y="161"/>
                    <a:pt x="300" y="156"/>
                    <a:pt x="295" y="152"/>
                  </a:cubicBezTo>
                  <a:cubicBezTo>
                    <a:pt x="290" y="148"/>
                    <a:pt x="284" y="145"/>
                    <a:pt x="278" y="144"/>
                  </a:cubicBezTo>
                  <a:cubicBezTo>
                    <a:pt x="276" y="144"/>
                    <a:pt x="275" y="144"/>
                    <a:pt x="273" y="144"/>
                  </a:cubicBezTo>
                  <a:cubicBezTo>
                    <a:pt x="271" y="143"/>
                    <a:pt x="270" y="144"/>
                    <a:pt x="268" y="144"/>
                  </a:cubicBezTo>
                  <a:cubicBezTo>
                    <a:pt x="267" y="144"/>
                    <a:pt x="265" y="144"/>
                    <a:pt x="264" y="144"/>
                  </a:cubicBezTo>
                  <a:cubicBezTo>
                    <a:pt x="262" y="145"/>
                    <a:pt x="260" y="145"/>
                    <a:pt x="259" y="146"/>
                  </a:cubicBezTo>
                  <a:cubicBezTo>
                    <a:pt x="258" y="146"/>
                    <a:pt x="257" y="146"/>
                    <a:pt x="256" y="147"/>
                  </a:cubicBezTo>
                  <a:cubicBezTo>
                    <a:pt x="254" y="147"/>
                    <a:pt x="253" y="148"/>
                    <a:pt x="252" y="148"/>
                  </a:cubicBezTo>
                  <a:cubicBezTo>
                    <a:pt x="251" y="149"/>
                    <a:pt x="250" y="150"/>
                    <a:pt x="249" y="150"/>
                  </a:cubicBezTo>
                  <a:cubicBezTo>
                    <a:pt x="248" y="151"/>
                    <a:pt x="247" y="152"/>
                    <a:pt x="246" y="153"/>
                  </a:cubicBezTo>
                  <a:cubicBezTo>
                    <a:pt x="249" y="135"/>
                    <a:pt x="249" y="135"/>
                    <a:pt x="249" y="135"/>
                  </a:cubicBezTo>
                  <a:cubicBezTo>
                    <a:pt x="265" y="34"/>
                    <a:pt x="265" y="34"/>
                    <a:pt x="265" y="34"/>
                  </a:cubicBezTo>
                  <a:cubicBezTo>
                    <a:pt x="200" y="25"/>
                    <a:pt x="200" y="25"/>
                    <a:pt x="200" y="25"/>
                  </a:cubicBezTo>
                  <a:cubicBezTo>
                    <a:pt x="200" y="26"/>
                    <a:pt x="200" y="27"/>
                    <a:pt x="200" y="29"/>
                  </a:cubicBezTo>
                  <a:cubicBezTo>
                    <a:pt x="200" y="30"/>
                    <a:pt x="200" y="32"/>
                    <a:pt x="200" y="33"/>
                  </a:cubicBezTo>
                  <a:cubicBezTo>
                    <a:pt x="200" y="34"/>
                    <a:pt x="200" y="36"/>
                    <a:pt x="200" y="37"/>
                  </a:cubicBezTo>
                  <a:cubicBezTo>
                    <a:pt x="200" y="39"/>
                    <a:pt x="199" y="40"/>
                    <a:pt x="199" y="41"/>
                  </a:cubicBezTo>
                  <a:cubicBezTo>
                    <a:pt x="198" y="51"/>
                    <a:pt x="195" y="60"/>
                    <a:pt x="190" y="68"/>
                  </a:cubicBezTo>
                  <a:cubicBezTo>
                    <a:pt x="186" y="76"/>
                    <a:pt x="181" y="83"/>
                    <a:pt x="175" y="88"/>
                  </a:cubicBezTo>
                  <a:cubicBezTo>
                    <a:pt x="170" y="93"/>
                    <a:pt x="163" y="98"/>
                    <a:pt x="156" y="100"/>
                  </a:cubicBezTo>
                  <a:cubicBezTo>
                    <a:pt x="149" y="102"/>
                    <a:pt x="142" y="103"/>
                    <a:pt x="135" y="102"/>
                  </a:cubicBezTo>
                  <a:cubicBezTo>
                    <a:pt x="128" y="101"/>
                    <a:pt x="121" y="97"/>
                    <a:pt x="116" y="93"/>
                  </a:cubicBezTo>
                  <a:cubicBezTo>
                    <a:pt x="110" y="88"/>
                    <a:pt x="106" y="82"/>
                    <a:pt x="102" y="76"/>
                  </a:cubicBezTo>
                  <a:cubicBezTo>
                    <a:pt x="99" y="69"/>
                    <a:pt x="96" y="61"/>
                    <a:pt x="95" y="52"/>
                  </a:cubicBezTo>
                  <a:cubicBezTo>
                    <a:pt x="94" y="44"/>
                    <a:pt x="94" y="35"/>
                    <a:pt x="95" y="26"/>
                  </a:cubicBezTo>
                  <a:cubicBezTo>
                    <a:pt x="96" y="24"/>
                    <a:pt x="96" y="23"/>
                    <a:pt x="96" y="22"/>
                  </a:cubicBezTo>
                  <a:cubicBezTo>
                    <a:pt x="96" y="20"/>
                    <a:pt x="97" y="19"/>
                    <a:pt x="97" y="18"/>
                  </a:cubicBezTo>
                  <a:cubicBezTo>
                    <a:pt x="97" y="16"/>
                    <a:pt x="98" y="15"/>
                    <a:pt x="98" y="14"/>
                  </a:cubicBezTo>
                  <a:cubicBezTo>
                    <a:pt x="99" y="13"/>
                    <a:pt x="99" y="11"/>
                    <a:pt x="99" y="10"/>
                  </a:cubicBezTo>
                  <a:lnTo>
                    <a:pt x="33" y="0"/>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41" name="íṧlîḋè"/>
            <p:cNvSpPr/>
            <p:nvPr/>
          </p:nvSpPr>
          <p:spPr bwMode="auto">
            <a:xfrm>
              <a:off x="8671230" y="1433779"/>
              <a:ext cx="2328091" cy="2431064"/>
            </a:xfrm>
            <a:custGeom>
              <a:avLst/>
              <a:gdLst>
                <a:gd name="T0" fmla="*/ 271 w 352"/>
                <a:gd name="T1" fmla="*/ 4 h 371"/>
                <a:gd name="T2" fmla="*/ 233 w 352"/>
                <a:gd name="T3" fmla="*/ 36 h 371"/>
                <a:gd name="T4" fmla="*/ 193 w 352"/>
                <a:gd name="T5" fmla="*/ 41 h 371"/>
                <a:gd name="T6" fmla="*/ 132 w 352"/>
                <a:gd name="T7" fmla="*/ 18 h 371"/>
                <a:gd name="T8" fmla="*/ 82 w 352"/>
                <a:gd name="T9" fmla="*/ 119 h 371"/>
                <a:gd name="T10" fmla="*/ 77 w 352"/>
                <a:gd name="T11" fmla="*/ 134 h 371"/>
                <a:gd name="T12" fmla="*/ 71 w 352"/>
                <a:gd name="T13" fmla="*/ 130 h 371"/>
                <a:gd name="T14" fmla="*/ 65 w 352"/>
                <a:gd name="T15" fmla="*/ 127 h 371"/>
                <a:gd name="T16" fmla="*/ 58 w 352"/>
                <a:gd name="T17" fmla="*/ 125 h 371"/>
                <a:gd name="T18" fmla="*/ 36 w 352"/>
                <a:gd name="T19" fmla="*/ 127 h 371"/>
                <a:gd name="T20" fmla="*/ 8 w 352"/>
                <a:gd name="T21" fmla="*/ 155 h 371"/>
                <a:gd name="T22" fmla="*/ 1 w 352"/>
                <a:gd name="T23" fmla="*/ 199 h 371"/>
                <a:gd name="T24" fmla="*/ 19 w 352"/>
                <a:gd name="T25" fmla="*/ 231 h 371"/>
                <a:gd name="T26" fmla="*/ 40 w 352"/>
                <a:gd name="T27" fmla="*/ 237 h 371"/>
                <a:gd name="T28" fmla="*/ 47 w 352"/>
                <a:gd name="T29" fmla="*/ 236 h 371"/>
                <a:gd name="T30" fmla="*/ 54 w 352"/>
                <a:gd name="T31" fmla="*/ 234 h 371"/>
                <a:gd name="T32" fmla="*/ 61 w 352"/>
                <a:gd name="T33" fmla="*/ 231 h 371"/>
                <a:gd name="T34" fmla="*/ 61 w 352"/>
                <a:gd name="T35" fmla="*/ 246 h 371"/>
                <a:gd name="T36" fmla="*/ 126 w 352"/>
                <a:gd name="T37" fmla="*/ 343 h 371"/>
                <a:gd name="T38" fmla="*/ 126 w 352"/>
                <a:gd name="T39" fmla="*/ 333 h 371"/>
                <a:gd name="T40" fmla="*/ 127 w 352"/>
                <a:gd name="T41" fmla="*/ 323 h 371"/>
                <a:gd name="T42" fmla="*/ 153 w 352"/>
                <a:gd name="T43" fmla="*/ 273 h 371"/>
                <a:gd name="T44" fmla="*/ 201 w 352"/>
                <a:gd name="T45" fmla="*/ 256 h 371"/>
                <a:gd name="T46" fmla="*/ 242 w 352"/>
                <a:gd name="T47" fmla="*/ 283 h 371"/>
                <a:gd name="T48" fmla="*/ 253 w 352"/>
                <a:gd name="T49" fmla="*/ 340 h 371"/>
                <a:gd name="T50" fmla="*/ 251 w 352"/>
                <a:gd name="T51" fmla="*/ 350 h 371"/>
                <a:gd name="T52" fmla="*/ 247 w 352"/>
                <a:gd name="T53" fmla="*/ 360 h 371"/>
                <a:gd name="T54" fmla="*/ 332 w 352"/>
                <a:gd name="T55" fmla="*/ 310 h 371"/>
                <a:gd name="T56" fmla="*/ 314 w 352"/>
                <a:gd name="T57" fmla="*/ 198 h 371"/>
                <a:gd name="T58" fmla="*/ 313 w 352"/>
                <a:gd name="T59" fmla="*/ 139 h 371"/>
                <a:gd name="T60" fmla="*/ 343 w 352"/>
                <a:gd name="T61" fmla="*/ 103 h 371"/>
                <a:gd name="T62" fmla="*/ 349 w 352"/>
                <a:gd name="T63" fmla="*/ 48 h 371"/>
                <a:gd name="T64" fmla="*/ 320 w 352"/>
                <a:gd name="T65" fmla="*/ 6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2" h="371">
                  <a:moveTo>
                    <a:pt x="295" y="0"/>
                  </a:moveTo>
                  <a:cubicBezTo>
                    <a:pt x="286" y="0"/>
                    <a:pt x="278" y="1"/>
                    <a:pt x="271" y="4"/>
                  </a:cubicBezTo>
                  <a:cubicBezTo>
                    <a:pt x="263" y="7"/>
                    <a:pt x="256" y="11"/>
                    <a:pt x="250" y="17"/>
                  </a:cubicBezTo>
                  <a:cubicBezTo>
                    <a:pt x="243" y="22"/>
                    <a:pt x="237" y="29"/>
                    <a:pt x="233" y="36"/>
                  </a:cubicBezTo>
                  <a:cubicBezTo>
                    <a:pt x="228" y="43"/>
                    <a:pt x="224" y="51"/>
                    <a:pt x="221" y="60"/>
                  </a:cubicBezTo>
                  <a:cubicBezTo>
                    <a:pt x="212" y="53"/>
                    <a:pt x="203" y="47"/>
                    <a:pt x="193" y="41"/>
                  </a:cubicBezTo>
                  <a:cubicBezTo>
                    <a:pt x="184" y="36"/>
                    <a:pt x="174" y="31"/>
                    <a:pt x="163" y="27"/>
                  </a:cubicBezTo>
                  <a:cubicBezTo>
                    <a:pt x="153" y="23"/>
                    <a:pt x="143" y="20"/>
                    <a:pt x="132" y="18"/>
                  </a:cubicBezTo>
                  <a:cubicBezTo>
                    <a:pt x="121" y="15"/>
                    <a:pt x="110" y="14"/>
                    <a:pt x="99" y="13"/>
                  </a:cubicBezTo>
                  <a:cubicBezTo>
                    <a:pt x="82" y="119"/>
                    <a:pt x="82" y="119"/>
                    <a:pt x="82" y="119"/>
                  </a:cubicBezTo>
                  <a:cubicBezTo>
                    <a:pt x="79" y="136"/>
                    <a:pt x="79" y="136"/>
                    <a:pt x="79" y="136"/>
                  </a:cubicBezTo>
                  <a:cubicBezTo>
                    <a:pt x="78" y="135"/>
                    <a:pt x="77" y="135"/>
                    <a:pt x="77" y="134"/>
                  </a:cubicBezTo>
                  <a:cubicBezTo>
                    <a:pt x="76" y="133"/>
                    <a:pt x="75" y="132"/>
                    <a:pt x="74" y="132"/>
                  </a:cubicBezTo>
                  <a:cubicBezTo>
                    <a:pt x="73" y="131"/>
                    <a:pt x="72" y="130"/>
                    <a:pt x="71" y="130"/>
                  </a:cubicBezTo>
                  <a:cubicBezTo>
                    <a:pt x="70" y="129"/>
                    <a:pt x="69" y="129"/>
                    <a:pt x="69" y="128"/>
                  </a:cubicBezTo>
                  <a:cubicBezTo>
                    <a:pt x="67" y="128"/>
                    <a:pt x="66" y="127"/>
                    <a:pt x="65" y="127"/>
                  </a:cubicBezTo>
                  <a:cubicBezTo>
                    <a:pt x="64" y="126"/>
                    <a:pt x="63" y="126"/>
                    <a:pt x="62" y="125"/>
                  </a:cubicBezTo>
                  <a:cubicBezTo>
                    <a:pt x="61" y="125"/>
                    <a:pt x="59" y="125"/>
                    <a:pt x="58" y="125"/>
                  </a:cubicBezTo>
                  <a:cubicBezTo>
                    <a:pt x="57" y="124"/>
                    <a:pt x="56" y="124"/>
                    <a:pt x="54" y="124"/>
                  </a:cubicBezTo>
                  <a:cubicBezTo>
                    <a:pt x="48" y="124"/>
                    <a:pt x="42" y="125"/>
                    <a:pt x="36" y="127"/>
                  </a:cubicBezTo>
                  <a:cubicBezTo>
                    <a:pt x="30" y="130"/>
                    <a:pt x="25" y="134"/>
                    <a:pt x="20" y="138"/>
                  </a:cubicBezTo>
                  <a:cubicBezTo>
                    <a:pt x="15" y="143"/>
                    <a:pt x="11" y="149"/>
                    <a:pt x="8" y="155"/>
                  </a:cubicBezTo>
                  <a:cubicBezTo>
                    <a:pt x="5" y="162"/>
                    <a:pt x="2" y="169"/>
                    <a:pt x="1" y="177"/>
                  </a:cubicBezTo>
                  <a:cubicBezTo>
                    <a:pt x="0" y="184"/>
                    <a:pt x="0" y="192"/>
                    <a:pt x="1" y="199"/>
                  </a:cubicBezTo>
                  <a:cubicBezTo>
                    <a:pt x="2" y="205"/>
                    <a:pt x="4" y="212"/>
                    <a:pt x="7" y="217"/>
                  </a:cubicBezTo>
                  <a:cubicBezTo>
                    <a:pt x="11" y="223"/>
                    <a:pt x="15" y="227"/>
                    <a:pt x="19" y="231"/>
                  </a:cubicBezTo>
                  <a:cubicBezTo>
                    <a:pt x="24" y="234"/>
                    <a:pt x="30" y="236"/>
                    <a:pt x="36" y="237"/>
                  </a:cubicBezTo>
                  <a:cubicBezTo>
                    <a:pt x="37" y="237"/>
                    <a:pt x="39" y="237"/>
                    <a:pt x="40" y="237"/>
                  </a:cubicBezTo>
                  <a:cubicBezTo>
                    <a:pt x="41" y="237"/>
                    <a:pt x="42" y="237"/>
                    <a:pt x="44" y="237"/>
                  </a:cubicBezTo>
                  <a:cubicBezTo>
                    <a:pt x="45" y="237"/>
                    <a:pt x="46" y="236"/>
                    <a:pt x="47" y="236"/>
                  </a:cubicBezTo>
                  <a:cubicBezTo>
                    <a:pt x="49" y="236"/>
                    <a:pt x="50" y="236"/>
                    <a:pt x="51" y="235"/>
                  </a:cubicBezTo>
                  <a:cubicBezTo>
                    <a:pt x="52" y="235"/>
                    <a:pt x="53" y="235"/>
                    <a:pt x="54" y="234"/>
                  </a:cubicBezTo>
                  <a:cubicBezTo>
                    <a:pt x="56" y="234"/>
                    <a:pt x="57" y="233"/>
                    <a:pt x="58" y="233"/>
                  </a:cubicBezTo>
                  <a:cubicBezTo>
                    <a:pt x="59" y="232"/>
                    <a:pt x="60" y="232"/>
                    <a:pt x="61" y="231"/>
                  </a:cubicBezTo>
                  <a:cubicBezTo>
                    <a:pt x="62" y="230"/>
                    <a:pt x="63" y="230"/>
                    <a:pt x="64" y="229"/>
                  </a:cubicBezTo>
                  <a:cubicBezTo>
                    <a:pt x="61" y="246"/>
                    <a:pt x="61" y="246"/>
                    <a:pt x="61" y="246"/>
                  </a:cubicBezTo>
                  <a:cubicBezTo>
                    <a:pt x="47" y="332"/>
                    <a:pt x="47" y="332"/>
                    <a:pt x="47" y="332"/>
                  </a:cubicBezTo>
                  <a:cubicBezTo>
                    <a:pt x="126" y="343"/>
                    <a:pt x="126" y="343"/>
                    <a:pt x="126" y="343"/>
                  </a:cubicBezTo>
                  <a:cubicBezTo>
                    <a:pt x="126" y="342"/>
                    <a:pt x="126" y="340"/>
                    <a:pt x="126" y="338"/>
                  </a:cubicBezTo>
                  <a:cubicBezTo>
                    <a:pt x="126" y="337"/>
                    <a:pt x="126" y="335"/>
                    <a:pt x="126" y="333"/>
                  </a:cubicBezTo>
                  <a:cubicBezTo>
                    <a:pt x="126" y="332"/>
                    <a:pt x="126" y="330"/>
                    <a:pt x="126" y="328"/>
                  </a:cubicBezTo>
                  <a:cubicBezTo>
                    <a:pt x="127" y="327"/>
                    <a:pt x="127" y="325"/>
                    <a:pt x="127" y="323"/>
                  </a:cubicBezTo>
                  <a:cubicBezTo>
                    <a:pt x="129" y="313"/>
                    <a:pt x="132" y="303"/>
                    <a:pt x="136" y="295"/>
                  </a:cubicBezTo>
                  <a:cubicBezTo>
                    <a:pt x="141" y="287"/>
                    <a:pt x="147" y="279"/>
                    <a:pt x="153" y="273"/>
                  </a:cubicBezTo>
                  <a:cubicBezTo>
                    <a:pt x="160" y="267"/>
                    <a:pt x="167" y="262"/>
                    <a:pt x="175" y="259"/>
                  </a:cubicBezTo>
                  <a:cubicBezTo>
                    <a:pt x="183" y="256"/>
                    <a:pt x="192" y="255"/>
                    <a:pt x="201" y="256"/>
                  </a:cubicBezTo>
                  <a:cubicBezTo>
                    <a:pt x="209" y="257"/>
                    <a:pt x="217" y="260"/>
                    <a:pt x="225" y="265"/>
                  </a:cubicBezTo>
                  <a:cubicBezTo>
                    <a:pt x="232" y="269"/>
                    <a:pt x="238" y="276"/>
                    <a:pt x="242" y="283"/>
                  </a:cubicBezTo>
                  <a:cubicBezTo>
                    <a:pt x="247" y="291"/>
                    <a:pt x="251" y="300"/>
                    <a:pt x="253" y="309"/>
                  </a:cubicBezTo>
                  <a:cubicBezTo>
                    <a:pt x="254" y="319"/>
                    <a:pt x="255" y="329"/>
                    <a:pt x="253" y="340"/>
                  </a:cubicBezTo>
                  <a:cubicBezTo>
                    <a:pt x="253" y="342"/>
                    <a:pt x="252" y="343"/>
                    <a:pt x="252" y="345"/>
                  </a:cubicBezTo>
                  <a:cubicBezTo>
                    <a:pt x="252" y="347"/>
                    <a:pt x="251" y="349"/>
                    <a:pt x="251" y="350"/>
                  </a:cubicBezTo>
                  <a:cubicBezTo>
                    <a:pt x="250" y="352"/>
                    <a:pt x="250" y="354"/>
                    <a:pt x="249" y="355"/>
                  </a:cubicBezTo>
                  <a:cubicBezTo>
                    <a:pt x="248" y="357"/>
                    <a:pt x="248" y="359"/>
                    <a:pt x="247" y="360"/>
                  </a:cubicBezTo>
                  <a:cubicBezTo>
                    <a:pt x="328" y="371"/>
                    <a:pt x="328" y="371"/>
                    <a:pt x="328" y="371"/>
                  </a:cubicBezTo>
                  <a:cubicBezTo>
                    <a:pt x="331" y="351"/>
                    <a:pt x="332" y="330"/>
                    <a:pt x="332" y="310"/>
                  </a:cubicBezTo>
                  <a:cubicBezTo>
                    <a:pt x="332" y="290"/>
                    <a:pt x="330" y="271"/>
                    <a:pt x="327" y="252"/>
                  </a:cubicBezTo>
                  <a:cubicBezTo>
                    <a:pt x="324" y="233"/>
                    <a:pt x="320" y="215"/>
                    <a:pt x="314" y="198"/>
                  </a:cubicBezTo>
                  <a:cubicBezTo>
                    <a:pt x="308" y="180"/>
                    <a:pt x="301" y="164"/>
                    <a:pt x="293" y="149"/>
                  </a:cubicBezTo>
                  <a:cubicBezTo>
                    <a:pt x="300" y="146"/>
                    <a:pt x="307" y="143"/>
                    <a:pt x="313" y="139"/>
                  </a:cubicBezTo>
                  <a:cubicBezTo>
                    <a:pt x="319" y="134"/>
                    <a:pt x="325" y="129"/>
                    <a:pt x="330" y="123"/>
                  </a:cubicBezTo>
                  <a:cubicBezTo>
                    <a:pt x="335" y="117"/>
                    <a:pt x="339" y="110"/>
                    <a:pt x="343" y="103"/>
                  </a:cubicBezTo>
                  <a:cubicBezTo>
                    <a:pt x="346" y="95"/>
                    <a:pt x="348" y="87"/>
                    <a:pt x="350" y="79"/>
                  </a:cubicBezTo>
                  <a:cubicBezTo>
                    <a:pt x="352" y="68"/>
                    <a:pt x="351" y="58"/>
                    <a:pt x="349" y="48"/>
                  </a:cubicBezTo>
                  <a:cubicBezTo>
                    <a:pt x="347" y="39"/>
                    <a:pt x="343" y="30"/>
                    <a:pt x="338" y="23"/>
                  </a:cubicBezTo>
                  <a:cubicBezTo>
                    <a:pt x="333" y="16"/>
                    <a:pt x="327" y="10"/>
                    <a:pt x="320" y="6"/>
                  </a:cubicBezTo>
                  <a:cubicBezTo>
                    <a:pt x="312" y="2"/>
                    <a:pt x="304" y="0"/>
                    <a:pt x="295" y="0"/>
                  </a:cubicBezTo>
                  <a:close/>
                </a:path>
              </a:pathLst>
            </a:custGeom>
            <a:solidFill>
              <a:schemeClr val="accent1"/>
            </a:solidFill>
            <a:ln>
              <a:noFill/>
            </a:ln>
          </p:spPr>
          <p:txBody>
            <a:bodyPr vert="horz" wrap="square" lIns="121920" tIns="60960" rIns="121920" bIns="60960" numCol="1" anchor="t" anchorCtr="0" compatLnSpc="1"/>
            <a:lstStyle/>
            <a:p>
              <a:endParaRPr lang="en-US" sz="3200"/>
            </a:p>
          </p:txBody>
        </p:sp>
        <p:sp>
          <p:nvSpPr>
            <p:cNvPr id="42" name="îšlïḍê"/>
            <p:cNvSpPr/>
            <p:nvPr/>
          </p:nvSpPr>
          <p:spPr bwMode="auto">
            <a:xfrm>
              <a:off x="8527611" y="3166571"/>
              <a:ext cx="2202694" cy="2686277"/>
            </a:xfrm>
            <a:custGeom>
              <a:avLst/>
              <a:gdLst>
                <a:gd name="T0" fmla="*/ 205 w 333"/>
                <a:gd name="T1" fmla="*/ 0 h 410"/>
                <a:gd name="T2" fmla="*/ 185 w 333"/>
                <a:gd name="T3" fmla="*/ 3 h 410"/>
                <a:gd name="T4" fmla="*/ 167 w 333"/>
                <a:gd name="T5" fmla="*/ 14 h 410"/>
                <a:gd name="T6" fmla="*/ 154 w 333"/>
                <a:gd name="T7" fmla="*/ 31 h 410"/>
                <a:gd name="T8" fmla="*/ 146 w 333"/>
                <a:gd name="T9" fmla="*/ 54 h 410"/>
                <a:gd name="T10" fmla="*/ 146 w 333"/>
                <a:gd name="T11" fmla="*/ 59 h 410"/>
                <a:gd name="T12" fmla="*/ 145 w 333"/>
                <a:gd name="T13" fmla="*/ 64 h 410"/>
                <a:gd name="T14" fmla="*/ 146 w 333"/>
                <a:gd name="T15" fmla="*/ 69 h 410"/>
                <a:gd name="T16" fmla="*/ 146 w 333"/>
                <a:gd name="T17" fmla="*/ 74 h 410"/>
                <a:gd name="T18" fmla="*/ 150 w 333"/>
                <a:gd name="T19" fmla="*/ 90 h 410"/>
                <a:gd name="T20" fmla="*/ 136 w 333"/>
                <a:gd name="T21" fmla="*/ 88 h 410"/>
                <a:gd name="T22" fmla="*/ 52 w 333"/>
                <a:gd name="T23" fmla="*/ 76 h 410"/>
                <a:gd name="T24" fmla="*/ 36 w 333"/>
                <a:gd name="T25" fmla="*/ 170 h 410"/>
                <a:gd name="T26" fmla="*/ 41 w 333"/>
                <a:gd name="T27" fmla="*/ 169 h 410"/>
                <a:gd name="T28" fmla="*/ 46 w 333"/>
                <a:gd name="T29" fmla="*/ 169 h 410"/>
                <a:gd name="T30" fmla="*/ 50 w 333"/>
                <a:gd name="T31" fmla="*/ 169 h 410"/>
                <a:gd name="T32" fmla="*/ 55 w 333"/>
                <a:gd name="T33" fmla="*/ 169 h 410"/>
                <a:gd name="T34" fmla="*/ 77 w 333"/>
                <a:gd name="T35" fmla="*/ 179 h 410"/>
                <a:gd name="T36" fmla="*/ 93 w 333"/>
                <a:gd name="T37" fmla="*/ 198 h 410"/>
                <a:gd name="T38" fmla="*/ 102 w 333"/>
                <a:gd name="T39" fmla="*/ 224 h 410"/>
                <a:gd name="T40" fmla="*/ 102 w 333"/>
                <a:gd name="T41" fmla="*/ 254 h 410"/>
                <a:gd name="T42" fmla="*/ 93 w 333"/>
                <a:gd name="T43" fmla="*/ 282 h 410"/>
                <a:gd name="T44" fmla="*/ 76 w 333"/>
                <a:gd name="T45" fmla="*/ 302 h 410"/>
                <a:gd name="T46" fmla="*/ 55 w 333"/>
                <a:gd name="T47" fmla="*/ 314 h 410"/>
                <a:gd name="T48" fmla="*/ 32 w 333"/>
                <a:gd name="T49" fmla="*/ 314 h 410"/>
                <a:gd name="T50" fmla="*/ 14 w 333"/>
                <a:gd name="T51" fmla="*/ 306 h 410"/>
                <a:gd name="T52" fmla="*/ 0 w 333"/>
                <a:gd name="T53" fmla="*/ 397 h 410"/>
                <a:gd name="T54" fmla="*/ 156 w 333"/>
                <a:gd name="T55" fmla="*/ 376 h 410"/>
                <a:gd name="T56" fmla="*/ 141 w 333"/>
                <a:gd name="T57" fmla="*/ 361 h 410"/>
                <a:gd name="T58" fmla="*/ 131 w 333"/>
                <a:gd name="T59" fmla="*/ 342 h 410"/>
                <a:gd name="T60" fmla="*/ 126 w 333"/>
                <a:gd name="T61" fmla="*/ 319 h 410"/>
                <a:gd name="T62" fmla="*/ 126 w 333"/>
                <a:gd name="T63" fmla="*/ 295 h 410"/>
                <a:gd name="T64" fmla="*/ 136 w 333"/>
                <a:gd name="T65" fmla="*/ 267 h 410"/>
                <a:gd name="T66" fmla="*/ 153 w 333"/>
                <a:gd name="T67" fmla="*/ 246 h 410"/>
                <a:gd name="T68" fmla="*/ 175 w 333"/>
                <a:gd name="T69" fmla="*/ 234 h 410"/>
                <a:gd name="T70" fmla="*/ 201 w 333"/>
                <a:gd name="T71" fmla="*/ 233 h 410"/>
                <a:gd name="T72" fmla="*/ 254 w 333"/>
                <a:gd name="T73" fmla="*/ 294 h 410"/>
                <a:gd name="T74" fmla="*/ 333 w 333"/>
                <a:gd name="T75" fmla="*/ 116 h 410"/>
                <a:gd name="T76" fmla="*/ 246 w 333"/>
                <a:gd name="T77" fmla="*/ 104 h 410"/>
                <a:gd name="T78" fmla="*/ 231 w 333"/>
                <a:gd name="T79" fmla="*/ 102 h 410"/>
                <a:gd name="T80" fmla="*/ 234 w 333"/>
                <a:gd name="T81" fmla="*/ 98 h 410"/>
                <a:gd name="T82" fmla="*/ 236 w 333"/>
                <a:gd name="T83" fmla="*/ 95 h 410"/>
                <a:gd name="T84" fmla="*/ 238 w 333"/>
                <a:gd name="T85" fmla="*/ 91 h 410"/>
                <a:gd name="T86" fmla="*/ 240 w 333"/>
                <a:gd name="T87" fmla="*/ 87 h 410"/>
                <a:gd name="T88" fmla="*/ 242 w 333"/>
                <a:gd name="T89" fmla="*/ 82 h 410"/>
                <a:gd name="T90" fmla="*/ 244 w 333"/>
                <a:gd name="T91" fmla="*/ 78 h 410"/>
                <a:gd name="T92" fmla="*/ 246 w 333"/>
                <a:gd name="T93" fmla="*/ 72 h 410"/>
                <a:gd name="T94" fmla="*/ 247 w 333"/>
                <a:gd name="T95" fmla="*/ 67 h 410"/>
                <a:gd name="T96" fmla="*/ 246 w 333"/>
                <a:gd name="T97" fmla="*/ 43 h 410"/>
                <a:gd name="T98" fmla="*/ 238 w 333"/>
                <a:gd name="T99" fmla="*/ 22 h 410"/>
                <a:gd name="T100" fmla="*/ 224 w 333"/>
                <a:gd name="T101" fmla="*/ 7 h 410"/>
                <a:gd name="T102" fmla="*/ 205 w 333"/>
                <a:gd name="T103" fmla="*/ 0 h 410"/>
                <a:gd name="T104" fmla="*/ 205 w 333"/>
                <a:gd name="T105" fmla="*/ 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3" h="410">
                  <a:moveTo>
                    <a:pt x="205" y="0"/>
                  </a:moveTo>
                  <a:cubicBezTo>
                    <a:pt x="198" y="0"/>
                    <a:pt x="192" y="1"/>
                    <a:pt x="185" y="3"/>
                  </a:cubicBezTo>
                  <a:cubicBezTo>
                    <a:pt x="179" y="5"/>
                    <a:pt x="173" y="9"/>
                    <a:pt x="167" y="14"/>
                  </a:cubicBezTo>
                  <a:cubicBezTo>
                    <a:pt x="162" y="19"/>
                    <a:pt x="157" y="25"/>
                    <a:pt x="154" y="31"/>
                  </a:cubicBezTo>
                  <a:cubicBezTo>
                    <a:pt x="150" y="38"/>
                    <a:pt x="148" y="46"/>
                    <a:pt x="146" y="54"/>
                  </a:cubicBezTo>
                  <a:cubicBezTo>
                    <a:pt x="146" y="55"/>
                    <a:pt x="146" y="57"/>
                    <a:pt x="146" y="59"/>
                  </a:cubicBezTo>
                  <a:cubicBezTo>
                    <a:pt x="146" y="61"/>
                    <a:pt x="145" y="62"/>
                    <a:pt x="145" y="64"/>
                  </a:cubicBezTo>
                  <a:cubicBezTo>
                    <a:pt x="145" y="66"/>
                    <a:pt x="145" y="67"/>
                    <a:pt x="146" y="69"/>
                  </a:cubicBezTo>
                  <a:cubicBezTo>
                    <a:pt x="146" y="71"/>
                    <a:pt x="146" y="72"/>
                    <a:pt x="146" y="74"/>
                  </a:cubicBezTo>
                  <a:cubicBezTo>
                    <a:pt x="147" y="80"/>
                    <a:pt x="148" y="85"/>
                    <a:pt x="150" y="90"/>
                  </a:cubicBezTo>
                  <a:cubicBezTo>
                    <a:pt x="136" y="88"/>
                    <a:pt x="136" y="88"/>
                    <a:pt x="136" y="88"/>
                  </a:cubicBezTo>
                  <a:cubicBezTo>
                    <a:pt x="52" y="76"/>
                    <a:pt x="52" y="76"/>
                    <a:pt x="52" y="76"/>
                  </a:cubicBezTo>
                  <a:cubicBezTo>
                    <a:pt x="36" y="170"/>
                    <a:pt x="36" y="170"/>
                    <a:pt x="36" y="170"/>
                  </a:cubicBezTo>
                  <a:cubicBezTo>
                    <a:pt x="38" y="170"/>
                    <a:pt x="40" y="169"/>
                    <a:pt x="41" y="169"/>
                  </a:cubicBezTo>
                  <a:cubicBezTo>
                    <a:pt x="43" y="169"/>
                    <a:pt x="44" y="169"/>
                    <a:pt x="46" y="169"/>
                  </a:cubicBezTo>
                  <a:cubicBezTo>
                    <a:pt x="47" y="169"/>
                    <a:pt x="49" y="169"/>
                    <a:pt x="50" y="169"/>
                  </a:cubicBezTo>
                  <a:cubicBezTo>
                    <a:pt x="52" y="169"/>
                    <a:pt x="54" y="169"/>
                    <a:pt x="55" y="169"/>
                  </a:cubicBezTo>
                  <a:cubicBezTo>
                    <a:pt x="63" y="171"/>
                    <a:pt x="70" y="174"/>
                    <a:pt x="77" y="179"/>
                  </a:cubicBezTo>
                  <a:cubicBezTo>
                    <a:pt x="83" y="184"/>
                    <a:pt x="89" y="191"/>
                    <a:pt x="93" y="198"/>
                  </a:cubicBezTo>
                  <a:cubicBezTo>
                    <a:pt x="97" y="206"/>
                    <a:pt x="100" y="215"/>
                    <a:pt x="102" y="224"/>
                  </a:cubicBezTo>
                  <a:cubicBezTo>
                    <a:pt x="104" y="234"/>
                    <a:pt x="104" y="244"/>
                    <a:pt x="102" y="254"/>
                  </a:cubicBezTo>
                  <a:cubicBezTo>
                    <a:pt x="100" y="264"/>
                    <a:pt x="97" y="273"/>
                    <a:pt x="93" y="282"/>
                  </a:cubicBezTo>
                  <a:cubicBezTo>
                    <a:pt x="88" y="290"/>
                    <a:pt x="83" y="297"/>
                    <a:pt x="76" y="302"/>
                  </a:cubicBezTo>
                  <a:cubicBezTo>
                    <a:pt x="70" y="308"/>
                    <a:pt x="63" y="312"/>
                    <a:pt x="55" y="314"/>
                  </a:cubicBezTo>
                  <a:cubicBezTo>
                    <a:pt x="48" y="316"/>
                    <a:pt x="40" y="316"/>
                    <a:pt x="32" y="314"/>
                  </a:cubicBezTo>
                  <a:cubicBezTo>
                    <a:pt x="25" y="313"/>
                    <a:pt x="20" y="310"/>
                    <a:pt x="14" y="306"/>
                  </a:cubicBezTo>
                  <a:cubicBezTo>
                    <a:pt x="0" y="397"/>
                    <a:pt x="0" y="397"/>
                    <a:pt x="0" y="397"/>
                  </a:cubicBezTo>
                  <a:cubicBezTo>
                    <a:pt x="53" y="410"/>
                    <a:pt x="108" y="401"/>
                    <a:pt x="156" y="376"/>
                  </a:cubicBezTo>
                  <a:cubicBezTo>
                    <a:pt x="150" y="372"/>
                    <a:pt x="145" y="367"/>
                    <a:pt x="141" y="361"/>
                  </a:cubicBezTo>
                  <a:cubicBezTo>
                    <a:pt x="137" y="355"/>
                    <a:pt x="134" y="349"/>
                    <a:pt x="131" y="342"/>
                  </a:cubicBezTo>
                  <a:cubicBezTo>
                    <a:pt x="128" y="335"/>
                    <a:pt x="126" y="327"/>
                    <a:pt x="126" y="319"/>
                  </a:cubicBezTo>
                  <a:cubicBezTo>
                    <a:pt x="125" y="312"/>
                    <a:pt x="125" y="304"/>
                    <a:pt x="126" y="295"/>
                  </a:cubicBezTo>
                  <a:cubicBezTo>
                    <a:pt x="128" y="285"/>
                    <a:pt x="131" y="276"/>
                    <a:pt x="136" y="267"/>
                  </a:cubicBezTo>
                  <a:cubicBezTo>
                    <a:pt x="140" y="259"/>
                    <a:pt x="146" y="252"/>
                    <a:pt x="153" y="246"/>
                  </a:cubicBezTo>
                  <a:cubicBezTo>
                    <a:pt x="160" y="240"/>
                    <a:pt x="167" y="236"/>
                    <a:pt x="175" y="234"/>
                  </a:cubicBezTo>
                  <a:cubicBezTo>
                    <a:pt x="184" y="231"/>
                    <a:pt x="192" y="231"/>
                    <a:pt x="201" y="233"/>
                  </a:cubicBezTo>
                  <a:cubicBezTo>
                    <a:pt x="230" y="238"/>
                    <a:pt x="249" y="266"/>
                    <a:pt x="254" y="294"/>
                  </a:cubicBezTo>
                  <a:cubicBezTo>
                    <a:pt x="295" y="243"/>
                    <a:pt x="321" y="181"/>
                    <a:pt x="333" y="116"/>
                  </a:cubicBezTo>
                  <a:cubicBezTo>
                    <a:pt x="246" y="104"/>
                    <a:pt x="246" y="104"/>
                    <a:pt x="246" y="104"/>
                  </a:cubicBezTo>
                  <a:cubicBezTo>
                    <a:pt x="231" y="102"/>
                    <a:pt x="231" y="102"/>
                    <a:pt x="231" y="102"/>
                  </a:cubicBezTo>
                  <a:cubicBezTo>
                    <a:pt x="232" y="101"/>
                    <a:pt x="233" y="100"/>
                    <a:pt x="234" y="98"/>
                  </a:cubicBezTo>
                  <a:cubicBezTo>
                    <a:pt x="234" y="97"/>
                    <a:pt x="235" y="96"/>
                    <a:pt x="236" y="95"/>
                  </a:cubicBezTo>
                  <a:cubicBezTo>
                    <a:pt x="237" y="94"/>
                    <a:pt x="238" y="92"/>
                    <a:pt x="238" y="91"/>
                  </a:cubicBezTo>
                  <a:cubicBezTo>
                    <a:pt x="239" y="90"/>
                    <a:pt x="240" y="89"/>
                    <a:pt x="240" y="87"/>
                  </a:cubicBezTo>
                  <a:cubicBezTo>
                    <a:pt x="241" y="86"/>
                    <a:pt x="242" y="84"/>
                    <a:pt x="242" y="82"/>
                  </a:cubicBezTo>
                  <a:cubicBezTo>
                    <a:pt x="243" y="81"/>
                    <a:pt x="244" y="79"/>
                    <a:pt x="244" y="78"/>
                  </a:cubicBezTo>
                  <a:cubicBezTo>
                    <a:pt x="245" y="76"/>
                    <a:pt x="245" y="74"/>
                    <a:pt x="246" y="72"/>
                  </a:cubicBezTo>
                  <a:cubicBezTo>
                    <a:pt x="246" y="71"/>
                    <a:pt x="246" y="69"/>
                    <a:pt x="247" y="67"/>
                  </a:cubicBezTo>
                  <a:cubicBezTo>
                    <a:pt x="248" y="59"/>
                    <a:pt x="248" y="50"/>
                    <a:pt x="246" y="43"/>
                  </a:cubicBezTo>
                  <a:cubicBezTo>
                    <a:pt x="245" y="35"/>
                    <a:pt x="242" y="28"/>
                    <a:pt x="238" y="22"/>
                  </a:cubicBezTo>
                  <a:cubicBezTo>
                    <a:pt x="235" y="16"/>
                    <a:pt x="230" y="11"/>
                    <a:pt x="224" y="7"/>
                  </a:cubicBezTo>
                  <a:cubicBezTo>
                    <a:pt x="219" y="4"/>
                    <a:pt x="212" y="1"/>
                    <a:pt x="205" y="0"/>
                  </a:cubicBezTo>
                  <a:cubicBezTo>
                    <a:pt x="198" y="0"/>
                    <a:pt x="212" y="1"/>
                    <a:pt x="205" y="0"/>
                  </a:cubicBezTo>
                  <a:close/>
                </a:path>
              </a:pathLst>
            </a:custGeom>
            <a:solidFill>
              <a:schemeClr val="tx2">
                <a:lumMod val="20000"/>
                <a:lumOff val="80000"/>
              </a:schemeClr>
            </a:solidFill>
            <a:ln>
              <a:noFill/>
            </a:ln>
          </p:spPr>
          <p:txBody>
            <a:bodyPr vert="horz" wrap="square" lIns="121920" tIns="60960" rIns="121920" bIns="60960" numCol="1" anchor="t" anchorCtr="0" compatLnSpc="1"/>
            <a:lstStyle/>
            <a:p>
              <a:endParaRPr lang="en-US" sz="3200"/>
            </a:p>
          </p:txBody>
        </p:sp>
      </p:grpSp>
      <p:cxnSp>
        <p:nvCxnSpPr>
          <p:cNvPr id="44" name="直接连接符 43"/>
          <p:cNvCxnSpPr/>
          <p:nvPr/>
        </p:nvCxnSpPr>
        <p:spPr>
          <a:xfrm flipH="1">
            <a:off x="5547360" y="1212215"/>
            <a:ext cx="5923915" cy="5080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5547360" y="6184900"/>
            <a:ext cx="5923915" cy="5080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5696585" y="2115185"/>
            <a:ext cx="5343525" cy="1014730"/>
          </a:xfrm>
          <a:prstGeom prst="rect">
            <a:avLst/>
          </a:prstGeom>
          <a:noFill/>
        </p:spPr>
        <p:txBody>
          <a:bodyPr wrap="square" rtlCol="0" anchor="t">
            <a:spAutoFit/>
          </a:bodyPr>
          <a:lstStyle/>
          <a:p>
            <a:r>
              <a:rPr lang="zh-CN" altLang="en-US" sz="2000"/>
              <a:t>1. 实现了基本集线器和交换机，熟悉了它们的工作原理，理解了直连网络的工作原理以及广播风暴的形成机制。</a:t>
            </a:r>
          </a:p>
        </p:txBody>
      </p:sp>
      <p:sp>
        <p:nvSpPr>
          <p:cNvPr id="49" name="文本框 48"/>
          <p:cNvSpPr txBox="1"/>
          <p:nvPr/>
        </p:nvSpPr>
        <p:spPr>
          <a:xfrm>
            <a:off x="5696585" y="3787775"/>
            <a:ext cx="5343525" cy="706755"/>
          </a:xfrm>
          <a:prstGeom prst="rect">
            <a:avLst/>
          </a:prstGeom>
          <a:noFill/>
        </p:spPr>
        <p:txBody>
          <a:bodyPr wrap="square" rtlCol="0" anchor="t">
            <a:spAutoFit/>
          </a:bodyPr>
          <a:lstStyle/>
          <a:p>
            <a:r>
              <a:rPr lang="en-US" sz="2000"/>
              <a:t>2. </a:t>
            </a:r>
            <a:r>
              <a:rPr lang="zh-CN" altLang="en-US" sz="2000"/>
              <a:t>调研思考了为啥不能用交换机连接全世界的设备，了解了路由和生成树算法的必要性。</a:t>
            </a:r>
            <a:endParaRPr lang="zh-CN" altLang="en-US" sz="200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1"/>
          </p:nvPr>
        </p:nvSpPr>
        <p:spPr/>
        <p:txBody>
          <a:bodyPr/>
          <a:lstStyle/>
          <a:p>
            <a:r>
              <a:rPr lang="zh-CN" altLang="en-US" sz="4000" dirty="0"/>
              <a:t>生成树机制实验</a:t>
            </a:r>
          </a:p>
        </p:txBody>
      </p:sp>
      <p:cxnSp>
        <p:nvCxnSpPr>
          <p:cNvPr id="4" name="直接连接符 3"/>
          <p:cNvCxnSpPr/>
          <p:nvPr/>
        </p:nvCxnSpPr>
        <p:spPr>
          <a:xfrm>
            <a:off x="3578469" y="3320703"/>
            <a:ext cx="79182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578225" y="2353945"/>
            <a:ext cx="1864360" cy="535940"/>
          </a:xfrm>
          <a:prstGeom prst="rect">
            <a:avLst/>
          </a:prstGeom>
          <a:noFill/>
          <a:ln w="117475">
            <a:noFill/>
          </a:ln>
        </p:spPr>
        <p:txBody>
          <a:bodyPr wrap="squar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04-stp</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实验内容</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16</a:t>
            </a:fld>
            <a:endParaRPr lang="zh-CN" altLang="en-US"/>
          </a:p>
        </p:txBody>
      </p:sp>
      <p:sp>
        <p:nvSpPr>
          <p:cNvPr id="7" name="Shape 1444"/>
          <p:cNvSpPr txBox="1"/>
          <p:nvPr/>
        </p:nvSpPr>
        <p:spPr>
          <a:xfrm>
            <a:off x="5108008" y="2166368"/>
            <a:ext cx="1953171" cy="392512"/>
          </a:xfrm>
          <a:prstGeom prst="rect">
            <a:avLst/>
          </a:prstGeom>
          <a:noFill/>
          <a:ln>
            <a:noFill/>
          </a:ln>
        </p:spPr>
        <p:txBody>
          <a:bodyPr lIns="91440" tIns="45720" rIns="91440" bIns="45720" anchor="t" anchorCtr="0">
            <a:noAutofit/>
          </a:bodyPr>
          <a:lstStyle/>
          <a:p>
            <a:pPr algn="ctr">
              <a:buSzPct val="25000"/>
            </a:pPr>
            <a:r>
              <a:rPr lang="de-DE" sz="2000" b="1" dirty="0">
                <a:solidFill>
                  <a:schemeClr val="bg1"/>
                </a:solidFill>
                <a:sym typeface="Calibri" panose="020F0502020204030204"/>
              </a:rPr>
              <a:t>Text here</a:t>
            </a:r>
          </a:p>
        </p:txBody>
      </p:sp>
      <p:sp>
        <p:nvSpPr>
          <p:cNvPr id="21" name="矩形 20"/>
          <p:cNvSpPr/>
          <p:nvPr/>
        </p:nvSpPr>
        <p:spPr>
          <a:xfrm>
            <a:off x="929005" y="1315085"/>
            <a:ext cx="10310495" cy="4920615"/>
          </a:xfrm>
          <a:prstGeom prst="rect">
            <a:avLst/>
          </a:prstGeom>
          <a:solidFill>
            <a:srgbClr val="F6F0F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2" name="矩形 21"/>
          <p:cNvSpPr/>
          <p:nvPr/>
        </p:nvSpPr>
        <p:spPr>
          <a:xfrm>
            <a:off x="941070" y="1315085"/>
            <a:ext cx="10310495" cy="4920615"/>
          </a:xfrm>
          <a:prstGeom prst="rect">
            <a:avLst/>
          </a:prstGeom>
          <a:solidFill>
            <a:schemeClr val="accent1">
              <a:lumMod val="40000"/>
              <a:lumOff val="6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 name="文本框 2"/>
          <p:cNvSpPr txBox="1"/>
          <p:nvPr/>
        </p:nvSpPr>
        <p:spPr>
          <a:xfrm>
            <a:off x="1655445" y="2340610"/>
            <a:ext cx="9136380" cy="2861310"/>
          </a:xfrm>
          <a:prstGeom prst="rect">
            <a:avLst/>
          </a:prstGeom>
          <a:noFill/>
        </p:spPr>
        <p:txBody>
          <a:bodyPr wrap="square" rtlCol="0">
            <a:spAutoFit/>
          </a:bodyPr>
          <a:lstStyle/>
          <a:p>
            <a:pPr fontAlgn="auto">
              <a:lnSpc>
                <a:spcPct val="150000"/>
              </a:lnSpc>
            </a:pPr>
            <a:r>
              <a:rPr lang="en-US" sz="2000">
                <a:latin typeface="宋体" panose="02010600030101010101" pitchFamily="2" charset="-122"/>
                <a:ea typeface="宋体" panose="02010600030101010101" pitchFamily="2" charset="-122"/>
                <a:cs typeface="宋体" panose="02010600030101010101" pitchFamily="2" charset="-122"/>
              </a:rPr>
              <a:t>（1） 基于已有代码，实现生成树运行机制，对于给定拓扑(four_node_ring.py)，计算输出相应状态下的最小生成树拓扑</a:t>
            </a:r>
            <a:r>
              <a:rPr lang="zh-CN" altLang="en-US" sz="2000">
                <a:latin typeface="宋体" panose="02010600030101010101" pitchFamily="2" charset="-122"/>
                <a:ea typeface="宋体" panose="02010600030101010101" pitchFamily="2" charset="-122"/>
                <a:cs typeface="宋体" panose="02010600030101010101" pitchFamily="2" charset="-122"/>
              </a:rPr>
              <a:t>，</a:t>
            </a:r>
            <a:r>
              <a:rPr lang="en-US" sz="2000">
                <a:latin typeface="宋体" panose="02010600030101010101" pitchFamily="2" charset="-122"/>
                <a:ea typeface="宋体" panose="02010600030101010101" pitchFamily="2" charset="-122"/>
                <a:cs typeface="宋体" panose="02010600030101010101" pitchFamily="2" charset="-122"/>
              </a:rPr>
              <a:t>解决环路拓扑中的数据包环路问题。</a:t>
            </a:r>
          </a:p>
          <a:p>
            <a:pPr fontAlgn="auto">
              <a:lnSpc>
                <a:spcPct val="150000"/>
              </a:lnSpc>
            </a:pPr>
            <a:r>
              <a:rPr lang="en-US" sz="2000">
                <a:latin typeface="宋体" panose="02010600030101010101" pitchFamily="2" charset="-122"/>
                <a:ea typeface="宋体" panose="02010600030101010101" pitchFamily="2" charset="-122"/>
                <a:cs typeface="宋体" panose="02010600030101010101" pitchFamily="2" charset="-122"/>
              </a:rPr>
              <a:t>（2） 自己构造一个不少于 7 个节点，冗余链路不少于 2 条的拓扑，节点和端口的命名规则可参考 four_node_ring.py，使用 stp 程序计算输出最小生成树拓扑。</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实验结果</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17</a:t>
            </a:fld>
            <a:endParaRPr lang="zh-CN" altLang="en-US"/>
          </a:p>
        </p:txBody>
      </p:sp>
      <p:pic>
        <p:nvPicPr>
          <p:cNvPr id="5" name="图片 4"/>
          <p:cNvPicPr>
            <a:picLocks noChangeAspect="1"/>
          </p:cNvPicPr>
          <p:nvPr>
            <p:custDataLst>
              <p:tags r:id="rId1"/>
            </p:custDataLst>
          </p:nvPr>
        </p:nvPicPr>
        <p:blipFill>
          <a:blip r:embed="rId3"/>
          <a:stretch>
            <a:fillRect/>
          </a:stretch>
        </p:blipFill>
        <p:spPr>
          <a:xfrm>
            <a:off x="5548630" y="1222375"/>
            <a:ext cx="2065020" cy="2186940"/>
          </a:xfrm>
          <a:prstGeom prst="rect">
            <a:avLst/>
          </a:prstGeom>
        </p:spPr>
      </p:pic>
      <p:pic>
        <p:nvPicPr>
          <p:cNvPr id="7" name="图片 5"/>
          <p:cNvPicPr>
            <a:picLocks noChangeAspect="1"/>
          </p:cNvPicPr>
          <p:nvPr/>
        </p:nvPicPr>
        <p:blipFill>
          <a:blip r:embed="rId4"/>
          <a:stretch>
            <a:fillRect/>
          </a:stretch>
        </p:blipFill>
        <p:spPr>
          <a:xfrm>
            <a:off x="9824720" y="1223010"/>
            <a:ext cx="1897380" cy="2225040"/>
          </a:xfrm>
          <a:prstGeom prst="rect">
            <a:avLst/>
          </a:prstGeom>
        </p:spPr>
      </p:pic>
      <p:pic>
        <p:nvPicPr>
          <p:cNvPr id="18" name="图片 18"/>
          <p:cNvPicPr>
            <a:picLocks noChangeAspect="1"/>
          </p:cNvPicPr>
          <p:nvPr/>
        </p:nvPicPr>
        <p:blipFill>
          <a:blip r:embed="rId5"/>
          <a:stretch>
            <a:fillRect/>
          </a:stretch>
        </p:blipFill>
        <p:spPr>
          <a:xfrm>
            <a:off x="5053648" y="4009708"/>
            <a:ext cx="2247265" cy="1762125"/>
          </a:xfrm>
          <a:prstGeom prst="rect">
            <a:avLst/>
          </a:prstGeom>
        </p:spPr>
      </p:pic>
      <p:pic>
        <p:nvPicPr>
          <p:cNvPr id="17" name="图片 17"/>
          <p:cNvPicPr>
            <a:picLocks noChangeAspect="1"/>
          </p:cNvPicPr>
          <p:nvPr/>
        </p:nvPicPr>
        <p:blipFill>
          <a:blip r:embed="rId6"/>
          <a:stretch>
            <a:fillRect/>
          </a:stretch>
        </p:blipFill>
        <p:spPr>
          <a:xfrm>
            <a:off x="8633460" y="3679190"/>
            <a:ext cx="3558540" cy="2423160"/>
          </a:xfrm>
          <a:prstGeom prst="rect">
            <a:avLst/>
          </a:prstGeom>
        </p:spPr>
      </p:pic>
      <p:sp>
        <p:nvSpPr>
          <p:cNvPr id="9" name="右箭头 8"/>
          <p:cNvSpPr/>
          <p:nvPr/>
        </p:nvSpPr>
        <p:spPr>
          <a:xfrm>
            <a:off x="7668260" y="2115820"/>
            <a:ext cx="1724025" cy="400685"/>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0" name="右箭头 9"/>
          <p:cNvSpPr/>
          <p:nvPr/>
        </p:nvSpPr>
        <p:spPr>
          <a:xfrm>
            <a:off x="7301230" y="4690745"/>
            <a:ext cx="1724025" cy="400685"/>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pic>
        <p:nvPicPr>
          <p:cNvPr id="3" name="图片 2"/>
          <p:cNvPicPr>
            <a:picLocks noChangeAspect="1"/>
          </p:cNvPicPr>
          <p:nvPr/>
        </p:nvPicPr>
        <p:blipFill>
          <a:blip r:embed="rId7"/>
          <a:stretch>
            <a:fillRect/>
          </a:stretch>
        </p:blipFill>
        <p:spPr>
          <a:xfrm>
            <a:off x="273685" y="1553210"/>
            <a:ext cx="4475480" cy="394144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18</a:t>
            </a:fld>
            <a:endParaRPr lang="zh-CN" altLang="en-US"/>
          </a:p>
        </p:txBody>
      </p:sp>
      <p:grpSp>
        <p:nvGrpSpPr>
          <p:cNvPr id="6" name="ïŝliḍé"/>
          <p:cNvGrpSpPr/>
          <p:nvPr/>
        </p:nvGrpSpPr>
        <p:grpSpPr>
          <a:xfrm>
            <a:off x="791210" y="2028190"/>
            <a:ext cx="3215640" cy="3113405"/>
            <a:chOff x="7041000" y="1424253"/>
            <a:chExt cx="4151293" cy="4428595"/>
          </a:xfrm>
        </p:grpSpPr>
        <p:sp>
          <p:nvSpPr>
            <p:cNvPr id="17" name="isļíḓê"/>
            <p:cNvSpPr/>
            <p:nvPr/>
          </p:nvSpPr>
          <p:spPr bwMode="auto">
            <a:xfrm>
              <a:off x="7649834" y="2400933"/>
              <a:ext cx="560986" cy="346827"/>
            </a:xfrm>
            <a:custGeom>
              <a:avLst/>
              <a:gdLst>
                <a:gd name="T0" fmla="*/ 73 w 85"/>
                <a:gd name="T1" fmla="*/ 48 h 53"/>
                <a:gd name="T2" fmla="*/ 52 w 85"/>
                <a:gd name="T3" fmla="*/ 15 h 53"/>
                <a:gd name="T4" fmla="*/ 0 w 85"/>
                <a:gd name="T5" fmla="*/ 0 h 53"/>
                <a:gd name="T6" fmla="*/ 27 w 85"/>
                <a:gd name="T7" fmla="*/ 38 h 53"/>
                <a:gd name="T8" fmla="*/ 54 w 85"/>
                <a:gd name="T9" fmla="*/ 45 h 53"/>
                <a:gd name="T10" fmla="*/ 85 w 85"/>
                <a:gd name="T11" fmla="*/ 53 h 53"/>
                <a:gd name="T12" fmla="*/ 73 w 85"/>
                <a:gd name="T13" fmla="*/ 48 h 53"/>
                <a:gd name="T14" fmla="*/ 73 w 85"/>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53">
                  <a:moveTo>
                    <a:pt x="73" y="48"/>
                  </a:moveTo>
                  <a:cubicBezTo>
                    <a:pt x="62" y="41"/>
                    <a:pt x="55" y="28"/>
                    <a:pt x="52" y="15"/>
                  </a:cubicBezTo>
                  <a:cubicBezTo>
                    <a:pt x="0" y="0"/>
                    <a:pt x="0" y="0"/>
                    <a:pt x="0" y="0"/>
                  </a:cubicBezTo>
                  <a:cubicBezTo>
                    <a:pt x="3" y="16"/>
                    <a:pt x="12" y="31"/>
                    <a:pt x="27" y="38"/>
                  </a:cubicBezTo>
                  <a:cubicBezTo>
                    <a:pt x="36" y="41"/>
                    <a:pt x="45" y="43"/>
                    <a:pt x="54" y="45"/>
                  </a:cubicBezTo>
                  <a:cubicBezTo>
                    <a:pt x="64" y="48"/>
                    <a:pt x="74" y="51"/>
                    <a:pt x="85" y="53"/>
                  </a:cubicBezTo>
                  <a:cubicBezTo>
                    <a:pt x="81" y="52"/>
                    <a:pt x="77" y="51"/>
                    <a:pt x="73" y="48"/>
                  </a:cubicBezTo>
                  <a:cubicBezTo>
                    <a:pt x="70" y="46"/>
                    <a:pt x="77" y="51"/>
                    <a:pt x="73" y="48"/>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18" name="íṡlîďé"/>
            <p:cNvSpPr/>
            <p:nvPr/>
          </p:nvSpPr>
          <p:spPr bwMode="auto">
            <a:xfrm>
              <a:off x="7351191" y="5157557"/>
              <a:ext cx="641834" cy="204498"/>
            </a:xfrm>
            <a:custGeom>
              <a:avLst/>
              <a:gdLst>
                <a:gd name="T0" fmla="*/ 43 w 97"/>
                <a:gd name="T1" fmla="*/ 0 h 31"/>
                <a:gd name="T2" fmla="*/ 0 w 97"/>
                <a:gd name="T3" fmla="*/ 29 h 31"/>
                <a:gd name="T4" fmla="*/ 57 w 97"/>
                <a:gd name="T5" fmla="*/ 31 h 31"/>
                <a:gd name="T6" fmla="*/ 97 w 97"/>
                <a:gd name="T7" fmla="*/ 3 h 31"/>
                <a:gd name="T8" fmla="*/ 43 w 97"/>
                <a:gd name="T9" fmla="*/ 0 h 31"/>
              </a:gdLst>
              <a:ahLst/>
              <a:cxnLst>
                <a:cxn ang="0">
                  <a:pos x="T0" y="T1"/>
                </a:cxn>
                <a:cxn ang="0">
                  <a:pos x="T2" y="T3"/>
                </a:cxn>
                <a:cxn ang="0">
                  <a:pos x="T4" y="T5"/>
                </a:cxn>
                <a:cxn ang="0">
                  <a:pos x="T6" y="T7"/>
                </a:cxn>
                <a:cxn ang="0">
                  <a:pos x="T8" y="T9"/>
                </a:cxn>
              </a:cxnLst>
              <a:rect l="0" t="0" r="r" b="b"/>
              <a:pathLst>
                <a:path w="97" h="31">
                  <a:moveTo>
                    <a:pt x="43" y="0"/>
                  </a:moveTo>
                  <a:cubicBezTo>
                    <a:pt x="34" y="16"/>
                    <a:pt x="19" y="30"/>
                    <a:pt x="0" y="29"/>
                  </a:cubicBezTo>
                  <a:cubicBezTo>
                    <a:pt x="19" y="30"/>
                    <a:pt x="38" y="31"/>
                    <a:pt x="57" y="31"/>
                  </a:cubicBezTo>
                  <a:cubicBezTo>
                    <a:pt x="75" y="30"/>
                    <a:pt x="89" y="17"/>
                    <a:pt x="97" y="3"/>
                  </a:cubicBezTo>
                  <a:lnTo>
                    <a:pt x="43" y="0"/>
                  </a:ln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19" name="iṣlîdè"/>
            <p:cNvSpPr/>
            <p:nvPr/>
          </p:nvSpPr>
          <p:spPr bwMode="auto">
            <a:xfrm>
              <a:off x="7575585" y="3493766"/>
              <a:ext cx="721032" cy="714923"/>
            </a:xfrm>
            <a:custGeom>
              <a:avLst/>
              <a:gdLst>
                <a:gd name="T0" fmla="*/ 108 w 109"/>
                <a:gd name="T1" fmla="*/ 99 h 109"/>
                <a:gd name="T2" fmla="*/ 72 w 109"/>
                <a:gd name="T3" fmla="*/ 10 h 109"/>
                <a:gd name="T4" fmla="*/ 18 w 109"/>
                <a:gd name="T5" fmla="*/ 0 h 109"/>
                <a:gd name="T6" fmla="*/ 41 w 109"/>
                <a:gd name="T7" fmla="*/ 101 h 109"/>
                <a:gd name="T8" fmla="*/ 60 w 109"/>
                <a:gd name="T9" fmla="*/ 102 h 109"/>
                <a:gd name="T10" fmla="*/ 65 w 109"/>
                <a:gd name="T11" fmla="*/ 104 h 109"/>
                <a:gd name="T12" fmla="*/ 109 w 109"/>
                <a:gd name="T13" fmla="*/ 99 h 109"/>
                <a:gd name="T14" fmla="*/ 108 w 109"/>
                <a:gd name="T15" fmla="*/ 99 h 109"/>
                <a:gd name="T16" fmla="*/ 108 w 109"/>
                <a:gd name="T17" fmla="*/ 9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109">
                  <a:moveTo>
                    <a:pt x="108" y="99"/>
                  </a:moveTo>
                  <a:cubicBezTo>
                    <a:pt x="68" y="95"/>
                    <a:pt x="61" y="41"/>
                    <a:pt x="72" y="10"/>
                  </a:cubicBezTo>
                  <a:cubicBezTo>
                    <a:pt x="18" y="0"/>
                    <a:pt x="18" y="0"/>
                    <a:pt x="18" y="0"/>
                  </a:cubicBezTo>
                  <a:cubicBezTo>
                    <a:pt x="7" y="32"/>
                    <a:pt x="0" y="95"/>
                    <a:pt x="41" y="101"/>
                  </a:cubicBezTo>
                  <a:cubicBezTo>
                    <a:pt x="41" y="101"/>
                    <a:pt x="61" y="109"/>
                    <a:pt x="60" y="102"/>
                  </a:cubicBezTo>
                  <a:cubicBezTo>
                    <a:pt x="60" y="102"/>
                    <a:pt x="65" y="104"/>
                    <a:pt x="65" y="104"/>
                  </a:cubicBezTo>
                  <a:cubicBezTo>
                    <a:pt x="109" y="99"/>
                    <a:pt x="109" y="99"/>
                    <a:pt x="109" y="99"/>
                  </a:cubicBezTo>
                  <a:cubicBezTo>
                    <a:pt x="108" y="99"/>
                    <a:pt x="108" y="99"/>
                    <a:pt x="108" y="99"/>
                  </a:cubicBezTo>
                  <a:cubicBezTo>
                    <a:pt x="108" y="99"/>
                    <a:pt x="108" y="99"/>
                    <a:pt x="108" y="99"/>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0" name="i$ḷîde"/>
            <p:cNvSpPr/>
            <p:nvPr/>
          </p:nvSpPr>
          <p:spPr bwMode="auto">
            <a:xfrm>
              <a:off x="7953426" y="3480678"/>
              <a:ext cx="694633" cy="610221"/>
            </a:xfrm>
            <a:custGeom>
              <a:avLst/>
              <a:gdLst>
                <a:gd name="T0" fmla="*/ 103 w 105"/>
                <a:gd name="T1" fmla="*/ 25 h 93"/>
                <a:gd name="T2" fmla="*/ 100 w 105"/>
                <a:gd name="T3" fmla="*/ 11 h 93"/>
                <a:gd name="T4" fmla="*/ 48 w 105"/>
                <a:gd name="T5" fmla="*/ 0 h 93"/>
                <a:gd name="T6" fmla="*/ 44 w 105"/>
                <a:gd name="T7" fmla="*/ 50 h 93"/>
                <a:gd name="T8" fmla="*/ 0 w 105"/>
                <a:gd name="T9" fmla="*/ 80 h 93"/>
                <a:gd name="T10" fmla="*/ 53 w 105"/>
                <a:gd name="T11" fmla="*/ 88 h 93"/>
                <a:gd name="T12" fmla="*/ 103 w 105"/>
                <a:gd name="T13" fmla="*/ 25 h 93"/>
                <a:gd name="T14" fmla="*/ 103 w 105"/>
                <a:gd name="T15" fmla="*/ 25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93">
                  <a:moveTo>
                    <a:pt x="103" y="25"/>
                  </a:moveTo>
                  <a:cubicBezTo>
                    <a:pt x="103" y="20"/>
                    <a:pt x="102" y="15"/>
                    <a:pt x="100" y="11"/>
                  </a:cubicBezTo>
                  <a:cubicBezTo>
                    <a:pt x="48" y="0"/>
                    <a:pt x="48" y="0"/>
                    <a:pt x="48" y="0"/>
                  </a:cubicBezTo>
                  <a:cubicBezTo>
                    <a:pt x="53" y="17"/>
                    <a:pt x="52" y="35"/>
                    <a:pt x="44" y="50"/>
                  </a:cubicBezTo>
                  <a:cubicBezTo>
                    <a:pt x="37" y="67"/>
                    <a:pt x="20" y="83"/>
                    <a:pt x="0" y="80"/>
                  </a:cubicBezTo>
                  <a:cubicBezTo>
                    <a:pt x="53" y="88"/>
                    <a:pt x="53" y="88"/>
                    <a:pt x="53" y="88"/>
                  </a:cubicBezTo>
                  <a:cubicBezTo>
                    <a:pt x="86" y="93"/>
                    <a:pt x="105" y="53"/>
                    <a:pt x="103" y="25"/>
                  </a:cubicBezTo>
                  <a:cubicBezTo>
                    <a:pt x="103" y="24"/>
                    <a:pt x="103" y="26"/>
                    <a:pt x="103" y="25"/>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1" name="îšḻiḑè"/>
            <p:cNvSpPr/>
            <p:nvPr/>
          </p:nvSpPr>
          <p:spPr bwMode="auto">
            <a:xfrm>
              <a:off x="8428614" y="2026293"/>
              <a:ext cx="925627" cy="1087926"/>
            </a:xfrm>
            <a:custGeom>
              <a:avLst/>
              <a:gdLst>
                <a:gd name="T0" fmla="*/ 90 w 140"/>
                <a:gd name="T1" fmla="*/ 15 h 166"/>
                <a:gd name="T2" fmla="*/ 1 w 140"/>
                <a:gd name="T3" fmla="*/ 85 h 166"/>
                <a:gd name="T4" fmla="*/ 29 w 140"/>
                <a:gd name="T5" fmla="*/ 155 h 166"/>
                <a:gd name="T6" fmla="*/ 64 w 140"/>
                <a:gd name="T7" fmla="*/ 157 h 166"/>
                <a:gd name="T8" fmla="*/ 101 w 140"/>
                <a:gd name="T9" fmla="*/ 166 h 166"/>
                <a:gd name="T10" fmla="*/ 67 w 140"/>
                <a:gd name="T11" fmla="*/ 79 h 166"/>
                <a:gd name="T12" fmla="*/ 140 w 140"/>
                <a:gd name="T13" fmla="*/ 32 h 166"/>
                <a:gd name="T14" fmla="*/ 90 w 140"/>
                <a:gd name="T15" fmla="*/ 15 h 166"/>
                <a:gd name="T16" fmla="*/ 90 w 140"/>
                <a:gd name="T17" fmla="*/ 1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166">
                  <a:moveTo>
                    <a:pt x="90" y="15"/>
                  </a:moveTo>
                  <a:cubicBezTo>
                    <a:pt x="47" y="0"/>
                    <a:pt x="4" y="48"/>
                    <a:pt x="1" y="85"/>
                  </a:cubicBezTo>
                  <a:cubicBezTo>
                    <a:pt x="0" y="107"/>
                    <a:pt x="11" y="141"/>
                    <a:pt x="29" y="155"/>
                  </a:cubicBezTo>
                  <a:cubicBezTo>
                    <a:pt x="38" y="162"/>
                    <a:pt x="53" y="154"/>
                    <a:pt x="64" y="157"/>
                  </a:cubicBezTo>
                  <a:cubicBezTo>
                    <a:pt x="76" y="160"/>
                    <a:pt x="88" y="163"/>
                    <a:pt x="101" y="166"/>
                  </a:cubicBezTo>
                  <a:cubicBezTo>
                    <a:pt x="64" y="157"/>
                    <a:pt x="56" y="110"/>
                    <a:pt x="67" y="79"/>
                  </a:cubicBezTo>
                  <a:cubicBezTo>
                    <a:pt x="77" y="50"/>
                    <a:pt x="107" y="21"/>
                    <a:pt x="140" y="32"/>
                  </a:cubicBezTo>
                  <a:cubicBezTo>
                    <a:pt x="124" y="27"/>
                    <a:pt x="107" y="21"/>
                    <a:pt x="90" y="15"/>
                  </a:cubicBezTo>
                  <a:cubicBezTo>
                    <a:pt x="89" y="15"/>
                    <a:pt x="107" y="21"/>
                    <a:pt x="90" y="15"/>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2" name="iṧlíḑe"/>
            <p:cNvSpPr/>
            <p:nvPr/>
          </p:nvSpPr>
          <p:spPr bwMode="auto">
            <a:xfrm>
              <a:off x="9044047" y="1476603"/>
              <a:ext cx="428989" cy="765638"/>
            </a:xfrm>
            <a:custGeom>
              <a:avLst/>
              <a:gdLst>
                <a:gd name="T0" fmla="*/ 0 w 260"/>
                <a:gd name="T1" fmla="*/ 400 h 468"/>
                <a:gd name="T2" fmla="*/ 200 w 260"/>
                <a:gd name="T3" fmla="*/ 468 h 468"/>
                <a:gd name="T4" fmla="*/ 260 w 260"/>
                <a:gd name="T5" fmla="*/ 84 h 468"/>
                <a:gd name="T6" fmla="*/ 64 w 260"/>
                <a:gd name="T7" fmla="*/ 0 h 468"/>
                <a:gd name="T8" fmla="*/ 0 w 260"/>
                <a:gd name="T9" fmla="*/ 400 h 468"/>
              </a:gdLst>
              <a:ahLst/>
              <a:cxnLst>
                <a:cxn ang="0">
                  <a:pos x="T0" y="T1"/>
                </a:cxn>
                <a:cxn ang="0">
                  <a:pos x="T2" y="T3"/>
                </a:cxn>
                <a:cxn ang="0">
                  <a:pos x="T4" y="T5"/>
                </a:cxn>
                <a:cxn ang="0">
                  <a:pos x="T6" y="T7"/>
                </a:cxn>
                <a:cxn ang="0">
                  <a:pos x="T8" y="T9"/>
                </a:cxn>
              </a:cxnLst>
              <a:rect l="0" t="0" r="r" b="b"/>
              <a:pathLst>
                <a:path w="260" h="468">
                  <a:moveTo>
                    <a:pt x="0" y="400"/>
                  </a:moveTo>
                  <a:lnTo>
                    <a:pt x="200" y="468"/>
                  </a:lnTo>
                  <a:lnTo>
                    <a:pt x="260" y="84"/>
                  </a:lnTo>
                  <a:lnTo>
                    <a:pt x="64" y="0"/>
                  </a:lnTo>
                  <a:lnTo>
                    <a:pt x="0" y="40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3" name="îṣlíḋé"/>
            <p:cNvSpPr/>
            <p:nvPr/>
          </p:nvSpPr>
          <p:spPr bwMode="auto">
            <a:xfrm>
              <a:off x="8813053" y="3029148"/>
              <a:ext cx="415789" cy="595496"/>
            </a:xfrm>
            <a:custGeom>
              <a:avLst/>
              <a:gdLst>
                <a:gd name="T0" fmla="*/ 0 w 252"/>
                <a:gd name="T1" fmla="*/ 324 h 364"/>
                <a:gd name="T2" fmla="*/ 204 w 252"/>
                <a:gd name="T3" fmla="*/ 364 h 364"/>
                <a:gd name="T4" fmla="*/ 252 w 252"/>
                <a:gd name="T5" fmla="*/ 52 h 364"/>
                <a:gd name="T6" fmla="*/ 52 w 252"/>
                <a:gd name="T7" fmla="*/ 0 h 364"/>
                <a:gd name="T8" fmla="*/ 0 w 252"/>
                <a:gd name="T9" fmla="*/ 324 h 364"/>
              </a:gdLst>
              <a:ahLst/>
              <a:cxnLst>
                <a:cxn ang="0">
                  <a:pos x="T0" y="T1"/>
                </a:cxn>
                <a:cxn ang="0">
                  <a:pos x="T2" y="T3"/>
                </a:cxn>
                <a:cxn ang="0">
                  <a:pos x="T4" y="T5"/>
                </a:cxn>
                <a:cxn ang="0">
                  <a:pos x="T6" y="T7"/>
                </a:cxn>
                <a:cxn ang="0">
                  <a:pos x="T8" y="T9"/>
                </a:cxn>
              </a:cxnLst>
              <a:rect l="0" t="0" r="r" b="b"/>
              <a:pathLst>
                <a:path w="252" h="364">
                  <a:moveTo>
                    <a:pt x="0" y="324"/>
                  </a:moveTo>
                  <a:lnTo>
                    <a:pt x="204" y="364"/>
                  </a:lnTo>
                  <a:lnTo>
                    <a:pt x="252" y="52"/>
                  </a:lnTo>
                  <a:lnTo>
                    <a:pt x="52" y="0"/>
                  </a:lnTo>
                  <a:lnTo>
                    <a:pt x="0" y="32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4" name="ïsḷíḋê"/>
            <p:cNvSpPr/>
            <p:nvPr/>
          </p:nvSpPr>
          <p:spPr bwMode="auto">
            <a:xfrm>
              <a:off x="8270218" y="3480678"/>
              <a:ext cx="879428" cy="143966"/>
            </a:xfrm>
            <a:custGeom>
              <a:avLst/>
              <a:gdLst>
                <a:gd name="T0" fmla="*/ 329 w 533"/>
                <a:gd name="T1" fmla="*/ 48 h 88"/>
                <a:gd name="T2" fmla="*/ 52 w 533"/>
                <a:gd name="T3" fmla="*/ 8 h 88"/>
                <a:gd name="T4" fmla="*/ 0 w 533"/>
                <a:gd name="T5" fmla="*/ 0 h 88"/>
                <a:gd name="T6" fmla="*/ 209 w 533"/>
                <a:gd name="T7" fmla="*/ 44 h 88"/>
                <a:gd name="T8" fmla="*/ 261 w 533"/>
                <a:gd name="T9" fmla="*/ 48 h 88"/>
                <a:gd name="T10" fmla="*/ 533 w 533"/>
                <a:gd name="T11" fmla="*/ 88 h 88"/>
                <a:gd name="T12" fmla="*/ 329 w 533"/>
                <a:gd name="T13" fmla="*/ 48 h 88"/>
              </a:gdLst>
              <a:ahLst/>
              <a:cxnLst>
                <a:cxn ang="0">
                  <a:pos x="T0" y="T1"/>
                </a:cxn>
                <a:cxn ang="0">
                  <a:pos x="T2" y="T3"/>
                </a:cxn>
                <a:cxn ang="0">
                  <a:pos x="T4" y="T5"/>
                </a:cxn>
                <a:cxn ang="0">
                  <a:pos x="T6" y="T7"/>
                </a:cxn>
                <a:cxn ang="0">
                  <a:pos x="T8" y="T9"/>
                </a:cxn>
                <a:cxn ang="0">
                  <a:pos x="T10" y="T11"/>
                </a:cxn>
                <a:cxn ang="0">
                  <a:pos x="T12" y="T13"/>
                </a:cxn>
              </a:cxnLst>
              <a:rect l="0" t="0" r="r" b="b"/>
              <a:pathLst>
                <a:path w="533" h="88">
                  <a:moveTo>
                    <a:pt x="329" y="48"/>
                  </a:moveTo>
                  <a:lnTo>
                    <a:pt x="52" y="8"/>
                  </a:lnTo>
                  <a:lnTo>
                    <a:pt x="0" y="0"/>
                  </a:lnTo>
                  <a:lnTo>
                    <a:pt x="209" y="44"/>
                  </a:lnTo>
                  <a:lnTo>
                    <a:pt x="261" y="48"/>
                  </a:lnTo>
                  <a:lnTo>
                    <a:pt x="533" y="88"/>
                  </a:lnTo>
                  <a:lnTo>
                    <a:pt x="329" y="48"/>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5" name="íS1iďe"/>
            <p:cNvSpPr/>
            <p:nvPr/>
          </p:nvSpPr>
          <p:spPr bwMode="auto">
            <a:xfrm>
              <a:off x="8667857" y="3650821"/>
              <a:ext cx="461988" cy="819626"/>
            </a:xfrm>
            <a:custGeom>
              <a:avLst/>
              <a:gdLst>
                <a:gd name="T0" fmla="*/ 76 w 280"/>
                <a:gd name="T1" fmla="*/ 0 h 501"/>
                <a:gd name="T2" fmla="*/ 12 w 280"/>
                <a:gd name="T3" fmla="*/ 405 h 501"/>
                <a:gd name="T4" fmla="*/ 0 w 280"/>
                <a:gd name="T5" fmla="*/ 477 h 501"/>
                <a:gd name="T6" fmla="*/ 208 w 280"/>
                <a:gd name="T7" fmla="*/ 501 h 501"/>
                <a:gd name="T8" fmla="*/ 220 w 280"/>
                <a:gd name="T9" fmla="*/ 429 h 501"/>
                <a:gd name="T10" fmla="*/ 280 w 280"/>
                <a:gd name="T11" fmla="*/ 40 h 501"/>
                <a:gd name="T12" fmla="*/ 76 w 280"/>
                <a:gd name="T13" fmla="*/ 0 h 501"/>
              </a:gdLst>
              <a:ahLst/>
              <a:cxnLst>
                <a:cxn ang="0">
                  <a:pos x="T0" y="T1"/>
                </a:cxn>
                <a:cxn ang="0">
                  <a:pos x="T2" y="T3"/>
                </a:cxn>
                <a:cxn ang="0">
                  <a:pos x="T4" y="T5"/>
                </a:cxn>
                <a:cxn ang="0">
                  <a:pos x="T6" y="T7"/>
                </a:cxn>
                <a:cxn ang="0">
                  <a:pos x="T8" y="T9"/>
                </a:cxn>
                <a:cxn ang="0">
                  <a:pos x="T10" y="T11"/>
                </a:cxn>
                <a:cxn ang="0">
                  <a:pos x="T12" y="T13"/>
                </a:cxn>
              </a:cxnLst>
              <a:rect l="0" t="0" r="r" b="b"/>
              <a:pathLst>
                <a:path w="280" h="501">
                  <a:moveTo>
                    <a:pt x="76" y="0"/>
                  </a:moveTo>
                  <a:lnTo>
                    <a:pt x="12" y="405"/>
                  </a:lnTo>
                  <a:lnTo>
                    <a:pt x="0" y="477"/>
                  </a:lnTo>
                  <a:lnTo>
                    <a:pt x="208" y="501"/>
                  </a:lnTo>
                  <a:lnTo>
                    <a:pt x="220" y="429"/>
                  </a:lnTo>
                  <a:lnTo>
                    <a:pt x="280" y="40"/>
                  </a:lnTo>
                  <a:lnTo>
                    <a:pt x="76" y="0"/>
                  </a:ln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26" name="íṥ1íḓê"/>
            <p:cNvSpPr/>
            <p:nvPr/>
          </p:nvSpPr>
          <p:spPr bwMode="auto">
            <a:xfrm>
              <a:off x="8780054" y="2891725"/>
              <a:ext cx="547786" cy="150510"/>
            </a:xfrm>
            <a:custGeom>
              <a:avLst/>
              <a:gdLst>
                <a:gd name="T0" fmla="*/ 33 w 83"/>
                <a:gd name="T1" fmla="*/ 0 h 23"/>
                <a:gd name="T2" fmla="*/ 0 w 83"/>
                <a:gd name="T3" fmla="*/ 7 h 23"/>
                <a:gd name="T4" fmla="*/ 51 w 83"/>
                <a:gd name="T5" fmla="*/ 20 h 23"/>
                <a:gd name="T6" fmla="*/ 83 w 83"/>
                <a:gd name="T7" fmla="*/ 14 h 23"/>
                <a:gd name="T8" fmla="*/ 33 w 83"/>
                <a:gd name="T9" fmla="*/ 0 h 23"/>
              </a:gdLst>
              <a:ahLst/>
              <a:cxnLst>
                <a:cxn ang="0">
                  <a:pos x="T0" y="T1"/>
                </a:cxn>
                <a:cxn ang="0">
                  <a:pos x="T2" y="T3"/>
                </a:cxn>
                <a:cxn ang="0">
                  <a:pos x="T4" y="T5"/>
                </a:cxn>
                <a:cxn ang="0">
                  <a:pos x="T6" y="T7"/>
                </a:cxn>
                <a:cxn ang="0">
                  <a:pos x="T8" y="T9"/>
                </a:cxn>
              </a:cxnLst>
              <a:rect l="0" t="0" r="r" b="b"/>
              <a:pathLst>
                <a:path w="83" h="23">
                  <a:moveTo>
                    <a:pt x="33" y="0"/>
                  </a:moveTo>
                  <a:cubicBezTo>
                    <a:pt x="23" y="7"/>
                    <a:pt x="11" y="10"/>
                    <a:pt x="0" y="7"/>
                  </a:cubicBezTo>
                  <a:cubicBezTo>
                    <a:pt x="51" y="20"/>
                    <a:pt x="51" y="20"/>
                    <a:pt x="51" y="20"/>
                  </a:cubicBezTo>
                  <a:cubicBezTo>
                    <a:pt x="62" y="23"/>
                    <a:pt x="74" y="20"/>
                    <a:pt x="83" y="14"/>
                  </a:cubicBezTo>
                  <a:lnTo>
                    <a:pt x="33" y="0"/>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7" name="iśḷïḑe"/>
            <p:cNvSpPr/>
            <p:nvPr/>
          </p:nvSpPr>
          <p:spPr bwMode="auto">
            <a:xfrm>
              <a:off x="8448413" y="4993958"/>
              <a:ext cx="470238" cy="754187"/>
            </a:xfrm>
            <a:custGeom>
              <a:avLst/>
              <a:gdLst>
                <a:gd name="T0" fmla="*/ 76 w 285"/>
                <a:gd name="T1" fmla="*/ 0 h 461"/>
                <a:gd name="T2" fmla="*/ 64 w 285"/>
                <a:gd name="T3" fmla="*/ 72 h 461"/>
                <a:gd name="T4" fmla="*/ 0 w 285"/>
                <a:gd name="T5" fmla="*/ 461 h 461"/>
                <a:gd name="T6" fmla="*/ 213 w 285"/>
                <a:gd name="T7" fmla="*/ 461 h 461"/>
                <a:gd name="T8" fmla="*/ 277 w 285"/>
                <a:gd name="T9" fmla="*/ 84 h 461"/>
                <a:gd name="T10" fmla="*/ 285 w 285"/>
                <a:gd name="T11" fmla="*/ 12 h 461"/>
                <a:gd name="T12" fmla="*/ 76 w 285"/>
                <a:gd name="T13" fmla="*/ 0 h 461"/>
              </a:gdLst>
              <a:ahLst/>
              <a:cxnLst>
                <a:cxn ang="0">
                  <a:pos x="T0" y="T1"/>
                </a:cxn>
                <a:cxn ang="0">
                  <a:pos x="T2" y="T3"/>
                </a:cxn>
                <a:cxn ang="0">
                  <a:pos x="T4" y="T5"/>
                </a:cxn>
                <a:cxn ang="0">
                  <a:pos x="T6" y="T7"/>
                </a:cxn>
                <a:cxn ang="0">
                  <a:pos x="T8" y="T9"/>
                </a:cxn>
                <a:cxn ang="0">
                  <a:pos x="T10" y="T11"/>
                </a:cxn>
                <a:cxn ang="0">
                  <a:pos x="T12" y="T13"/>
                </a:cxn>
              </a:cxnLst>
              <a:rect l="0" t="0" r="r" b="b"/>
              <a:pathLst>
                <a:path w="285" h="461">
                  <a:moveTo>
                    <a:pt x="76" y="0"/>
                  </a:moveTo>
                  <a:lnTo>
                    <a:pt x="64" y="72"/>
                  </a:lnTo>
                  <a:lnTo>
                    <a:pt x="0" y="461"/>
                  </a:lnTo>
                  <a:lnTo>
                    <a:pt x="213" y="461"/>
                  </a:lnTo>
                  <a:lnTo>
                    <a:pt x="277" y="84"/>
                  </a:lnTo>
                  <a:lnTo>
                    <a:pt x="285" y="12"/>
                  </a:lnTo>
                  <a:lnTo>
                    <a:pt x="76" y="0"/>
                  </a:ln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28" name="íŝ1iďè"/>
            <p:cNvSpPr/>
            <p:nvPr/>
          </p:nvSpPr>
          <p:spPr bwMode="auto">
            <a:xfrm>
              <a:off x="8621658" y="5170643"/>
              <a:ext cx="514787" cy="152147"/>
            </a:xfrm>
            <a:custGeom>
              <a:avLst/>
              <a:gdLst>
                <a:gd name="T0" fmla="*/ 76 w 78"/>
                <a:gd name="T1" fmla="*/ 12 h 23"/>
                <a:gd name="T2" fmla="*/ 53 w 78"/>
                <a:gd name="T3" fmla="*/ 3 h 23"/>
                <a:gd name="T4" fmla="*/ 0 w 78"/>
                <a:gd name="T5" fmla="*/ 0 h 23"/>
                <a:gd name="T6" fmla="*/ 34 w 78"/>
                <a:gd name="T7" fmla="*/ 23 h 23"/>
                <a:gd name="T8" fmla="*/ 78 w 78"/>
                <a:gd name="T9" fmla="*/ 12 h 23"/>
                <a:gd name="T10" fmla="*/ 76 w 78"/>
                <a:gd name="T11" fmla="*/ 12 h 23"/>
              </a:gdLst>
              <a:ahLst/>
              <a:cxnLst>
                <a:cxn ang="0">
                  <a:pos x="T0" y="T1"/>
                </a:cxn>
                <a:cxn ang="0">
                  <a:pos x="T2" y="T3"/>
                </a:cxn>
                <a:cxn ang="0">
                  <a:pos x="T4" y="T5"/>
                </a:cxn>
                <a:cxn ang="0">
                  <a:pos x="T6" y="T7"/>
                </a:cxn>
                <a:cxn ang="0">
                  <a:pos x="T8" y="T9"/>
                </a:cxn>
                <a:cxn ang="0">
                  <a:pos x="T10" y="T11"/>
                </a:cxn>
              </a:cxnLst>
              <a:rect l="0" t="0" r="r" b="b"/>
              <a:pathLst>
                <a:path w="78" h="23">
                  <a:moveTo>
                    <a:pt x="76" y="12"/>
                  </a:moveTo>
                  <a:cubicBezTo>
                    <a:pt x="68" y="11"/>
                    <a:pt x="60" y="8"/>
                    <a:pt x="53" y="3"/>
                  </a:cubicBezTo>
                  <a:cubicBezTo>
                    <a:pt x="0" y="0"/>
                    <a:pt x="0" y="0"/>
                    <a:pt x="0" y="0"/>
                  </a:cubicBezTo>
                  <a:cubicBezTo>
                    <a:pt x="11" y="8"/>
                    <a:pt x="21" y="22"/>
                    <a:pt x="34" y="23"/>
                  </a:cubicBezTo>
                  <a:cubicBezTo>
                    <a:pt x="48" y="23"/>
                    <a:pt x="64" y="11"/>
                    <a:pt x="78" y="12"/>
                  </a:cubicBezTo>
                  <a:cubicBezTo>
                    <a:pt x="78" y="12"/>
                    <a:pt x="77" y="12"/>
                    <a:pt x="76" y="12"/>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9" name="iṥḻiḓê"/>
            <p:cNvSpPr/>
            <p:nvPr/>
          </p:nvSpPr>
          <p:spPr bwMode="auto">
            <a:xfrm>
              <a:off x="8793254" y="4372286"/>
              <a:ext cx="692982" cy="785270"/>
            </a:xfrm>
            <a:custGeom>
              <a:avLst/>
              <a:gdLst>
                <a:gd name="T0" fmla="*/ 101 w 105"/>
                <a:gd name="T1" fmla="*/ 49 h 120"/>
                <a:gd name="T2" fmla="*/ 63 w 105"/>
                <a:gd name="T3" fmla="*/ 6 h 120"/>
                <a:gd name="T4" fmla="*/ 62 w 105"/>
                <a:gd name="T5" fmla="*/ 6 h 120"/>
                <a:gd name="T6" fmla="*/ 11 w 105"/>
                <a:gd name="T7" fmla="*/ 0 h 120"/>
                <a:gd name="T8" fmla="*/ 11 w 105"/>
                <a:gd name="T9" fmla="*/ 0 h 120"/>
                <a:gd name="T10" fmla="*/ 12 w 105"/>
                <a:gd name="T11" fmla="*/ 0 h 120"/>
                <a:gd name="T12" fmla="*/ 12 w 105"/>
                <a:gd name="T13" fmla="*/ 0 h 120"/>
                <a:gd name="T14" fmla="*/ 51 w 105"/>
                <a:gd name="T15" fmla="*/ 62 h 120"/>
                <a:gd name="T16" fmla="*/ 0 w 105"/>
                <a:gd name="T17" fmla="*/ 117 h 120"/>
                <a:gd name="T18" fmla="*/ 41 w 105"/>
                <a:gd name="T19" fmla="*/ 119 h 120"/>
                <a:gd name="T20" fmla="*/ 75 w 105"/>
                <a:gd name="T21" fmla="*/ 113 h 120"/>
                <a:gd name="T22" fmla="*/ 101 w 105"/>
                <a:gd name="T23" fmla="*/ 49 h 120"/>
                <a:gd name="T24" fmla="*/ 101 w 105"/>
                <a:gd name="T25" fmla="*/ 4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101" y="49"/>
                  </a:moveTo>
                  <a:cubicBezTo>
                    <a:pt x="97" y="29"/>
                    <a:pt x="84" y="10"/>
                    <a:pt x="63" y="6"/>
                  </a:cubicBezTo>
                  <a:cubicBezTo>
                    <a:pt x="62" y="6"/>
                    <a:pt x="62" y="6"/>
                    <a:pt x="62" y="6"/>
                  </a:cubicBezTo>
                  <a:cubicBezTo>
                    <a:pt x="11" y="0"/>
                    <a:pt x="11" y="0"/>
                    <a:pt x="11" y="0"/>
                  </a:cubicBezTo>
                  <a:cubicBezTo>
                    <a:pt x="11" y="0"/>
                    <a:pt x="11" y="0"/>
                    <a:pt x="11" y="0"/>
                  </a:cubicBezTo>
                  <a:cubicBezTo>
                    <a:pt x="11" y="0"/>
                    <a:pt x="12" y="0"/>
                    <a:pt x="12" y="0"/>
                  </a:cubicBezTo>
                  <a:cubicBezTo>
                    <a:pt x="12" y="0"/>
                    <a:pt x="12" y="0"/>
                    <a:pt x="12" y="0"/>
                  </a:cubicBezTo>
                  <a:cubicBezTo>
                    <a:pt x="40" y="6"/>
                    <a:pt x="53" y="36"/>
                    <a:pt x="51" y="62"/>
                  </a:cubicBezTo>
                  <a:cubicBezTo>
                    <a:pt x="48" y="88"/>
                    <a:pt x="30" y="118"/>
                    <a:pt x="0" y="117"/>
                  </a:cubicBezTo>
                  <a:cubicBezTo>
                    <a:pt x="14" y="117"/>
                    <a:pt x="27" y="118"/>
                    <a:pt x="41" y="119"/>
                  </a:cubicBezTo>
                  <a:cubicBezTo>
                    <a:pt x="53" y="119"/>
                    <a:pt x="64" y="120"/>
                    <a:pt x="75" y="113"/>
                  </a:cubicBezTo>
                  <a:cubicBezTo>
                    <a:pt x="96" y="100"/>
                    <a:pt x="105" y="72"/>
                    <a:pt x="101" y="49"/>
                  </a:cubicBezTo>
                  <a:cubicBezTo>
                    <a:pt x="100" y="42"/>
                    <a:pt x="102" y="56"/>
                    <a:pt x="101" y="49"/>
                  </a:cubicBez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30" name="íṡḷïḓé"/>
            <p:cNvSpPr/>
            <p:nvPr/>
          </p:nvSpPr>
          <p:spPr bwMode="auto">
            <a:xfrm>
              <a:off x="9705681" y="1587850"/>
              <a:ext cx="640183" cy="327196"/>
            </a:xfrm>
            <a:custGeom>
              <a:avLst/>
              <a:gdLst>
                <a:gd name="T0" fmla="*/ 85 w 97"/>
                <a:gd name="T1" fmla="*/ 41 h 50"/>
                <a:gd name="T2" fmla="*/ 0 w 97"/>
                <a:gd name="T3" fmla="*/ 0 h 50"/>
                <a:gd name="T4" fmla="*/ 50 w 97"/>
                <a:gd name="T5" fmla="*/ 30 h 50"/>
                <a:gd name="T6" fmla="*/ 97 w 97"/>
                <a:gd name="T7" fmla="*/ 50 h 50"/>
                <a:gd name="T8" fmla="*/ 85 w 97"/>
                <a:gd name="T9" fmla="*/ 41 h 50"/>
                <a:gd name="T10" fmla="*/ 85 w 97"/>
                <a:gd name="T11" fmla="*/ 41 h 50"/>
              </a:gdLst>
              <a:ahLst/>
              <a:cxnLst>
                <a:cxn ang="0">
                  <a:pos x="T0" y="T1"/>
                </a:cxn>
                <a:cxn ang="0">
                  <a:pos x="T2" y="T3"/>
                </a:cxn>
                <a:cxn ang="0">
                  <a:pos x="T4" y="T5"/>
                </a:cxn>
                <a:cxn ang="0">
                  <a:pos x="T6" y="T7"/>
                </a:cxn>
                <a:cxn ang="0">
                  <a:pos x="T8" y="T9"/>
                </a:cxn>
                <a:cxn ang="0">
                  <a:pos x="T10" y="T11"/>
                </a:cxn>
              </a:cxnLst>
              <a:rect l="0" t="0" r="r" b="b"/>
              <a:pathLst>
                <a:path w="97" h="50">
                  <a:moveTo>
                    <a:pt x="85" y="41"/>
                  </a:moveTo>
                  <a:cubicBezTo>
                    <a:pt x="59" y="23"/>
                    <a:pt x="29" y="12"/>
                    <a:pt x="0" y="0"/>
                  </a:cubicBezTo>
                  <a:cubicBezTo>
                    <a:pt x="18" y="8"/>
                    <a:pt x="35" y="18"/>
                    <a:pt x="50" y="30"/>
                  </a:cubicBezTo>
                  <a:cubicBezTo>
                    <a:pt x="97" y="50"/>
                    <a:pt x="97" y="50"/>
                    <a:pt x="97" y="50"/>
                  </a:cubicBezTo>
                  <a:cubicBezTo>
                    <a:pt x="93" y="47"/>
                    <a:pt x="90" y="44"/>
                    <a:pt x="85" y="41"/>
                  </a:cubicBezTo>
                  <a:cubicBezTo>
                    <a:pt x="82" y="38"/>
                    <a:pt x="90" y="44"/>
                    <a:pt x="85" y="41"/>
                  </a:cubicBezTo>
                  <a:close/>
                </a:path>
              </a:pathLst>
            </a:custGeom>
            <a:solidFill>
              <a:schemeClr val="tx2">
                <a:lumMod val="75000"/>
              </a:schemeClr>
            </a:solidFill>
            <a:ln>
              <a:noFill/>
            </a:ln>
          </p:spPr>
          <p:txBody>
            <a:bodyPr vert="horz" wrap="square" lIns="121920" tIns="60960" rIns="121920" bIns="60960" numCol="1" anchor="t" anchorCtr="0" compatLnSpc="1"/>
            <a:lstStyle/>
            <a:p>
              <a:endParaRPr lang="en-US" sz="3200"/>
            </a:p>
          </p:txBody>
        </p:sp>
        <p:sp>
          <p:nvSpPr>
            <p:cNvPr id="31" name="íSḻiďe"/>
            <p:cNvSpPr/>
            <p:nvPr/>
          </p:nvSpPr>
          <p:spPr bwMode="auto">
            <a:xfrm>
              <a:off x="9393838" y="2957166"/>
              <a:ext cx="879428" cy="746006"/>
            </a:xfrm>
            <a:custGeom>
              <a:avLst/>
              <a:gdLst>
                <a:gd name="T0" fmla="*/ 133 w 133"/>
                <a:gd name="T1" fmla="*/ 32 h 114"/>
                <a:gd name="T2" fmla="*/ 40 w 133"/>
                <a:gd name="T3" fmla="*/ 19 h 114"/>
                <a:gd name="T4" fmla="*/ 2 w 133"/>
                <a:gd name="T5" fmla="*/ 104 h 114"/>
                <a:gd name="T6" fmla="*/ 52 w 133"/>
                <a:gd name="T7" fmla="*/ 114 h 114"/>
                <a:gd name="T8" fmla="*/ 133 w 133"/>
                <a:gd name="T9" fmla="*/ 32 h 114"/>
                <a:gd name="T10" fmla="*/ 133 w 133"/>
                <a:gd name="T11" fmla="*/ 32 h 114"/>
              </a:gdLst>
              <a:ahLst/>
              <a:cxnLst>
                <a:cxn ang="0">
                  <a:pos x="T0" y="T1"/>
                </a:cxn>
                <a:cxn ang="0">
                  <a:pos x="T2" y="T3"/>
                </a:cxn>
                <a:cxn ang="0">
                  <a:pos x="T4" y="T5"/>
                </a:cxn>
                <a:cxn ang="0">
                  <a:pos x="T6" y="T7"/>
                </a:cxn>
                <a:cxn ang="0">
                  <a:pos x="T8" y="T9"/>
                </a:cxn>
                <a:cxn ang="0">
                  <a:pos x="T10" y="T11"/>
                </a:cxn>
              </a:cxnLst>
              <a:rect l="0" t="0" r="r" b="b"/>
              <a:pathLst>
                <a:path w="133" h="114">
                  <a:moveTo>
                    <a:pt x="133" y="32"/>
                  </a:moveTo>
                  <a:cubicBezTo>
                    <a:pt x="103" y="24"/>
                    <a:pt x="70" y="0"/>
                    <a:pt x="40" y="19"/>
                  </a:cubicBezTo>
                  <a:cubicBezTo>
                    <a:pt x="15" y="35"/>
                    <a:pt x="0" y="74"/>
                    <a:pt x="2" y="104"/>
                  </a:cubicBezTo>
                  <a:cubicBezTo>
                    <a:pt x="19" y="108"/>
                    <a:pt x="35" y="111"/>
                    <a:pt x="52" y="114"/>
                  </a:cubicBezTo>
                  <a:cubicBezTo>
                    <a:pt x="49" y="71"/>
                    <a:pt x="85" y="19"/>
                    <a:pt x="133" y="32"/>
                  </a:cubicBezTo>
                  <a:cubicBezTo>
                    <a:pt x="120" y="28"/>
                    <a:pt x="131" y="31"/>
                    <a:pt x="133" y="32"/>
                  </a:cubicBezTo>
                  <a:close/>
                </a:path>
              </a:pathLst>
            </a:custGeom>
            <a:solidFill>
              <a:schemeClr val="accent1">
                <a:lumMod val="75000"/>
              </a:schemeClr>
            </a:solidFill>
            <a:ln>
              <a:noFill/>
            </a:ln>
          </p:spPr>
          <p:txBody>
            <a:bodyPr vert="horz" wrap="square" lIns="121920" tIns="60960" rIns="121920" bIns="60960" numCol="1" anchor="t" anchorCtr="0" compatLnSpc="1"/>
            <a:lstStyle/>
            <a:p>
              <a:endParaRPr lang="en-US" sz="3200"/>
            </a:p>
          </p:txBody>
        </p:sp>
        <p:sp>
          <p:nvSpPr>
            <p:cNvPr id="32" name="ï$ḻíḍê"/>
            <p:cNvSpPr/>
            <p:nvPr/>
          </p:nvSpPr>
          <p:spPr bwMode="auto">
            <a:xfrm>
              <a:off x="8865852" y="5630354"/>
              <a:ext cx="1024624" cy="176686"/>
            </a:xfrm>
            <a:custGeom>
              <a:avLst/>
              <a:gdLst>
                <a:gd name="T0" fmla="*/ 0 w 155"/>
                <a:gd name="T1" fmla="*/ 27 h 27"/>
                <a:gd name="T2" fmla="*/ 53 w 155"/>
                <a:gd name="T3" fmla="*/ 26 h 27"/>
                <a:gd name="T4" fmla="*/ 79 w 155"/>
                <a:gd name="T5" fmla="*/ 24 h 27"/>
                <a:gd name="T6" fmla="*/ 105 w 155"/>
                <a:gd name="T7" fmla="*/ 19 h 27"/>
                <a:gd name="T8" fmla="*/ 130 w 155"/>
                <a:gd name="T9" fmla="*/ 11 h 27"/>
                <a:gd name="T10" fmla="*/ 155 w 155"/>
                <a:gd name="T11" fmla="*/ 0 h 27"/>
                <a:gd name="T12" fmla="*/ 105 w 155"/>
                <a:gd name="T13" fmla="*/ 0 h 27"/>
                <a:gd name="T14" fmla="*/ 80 w 155"/>
                <a:gd name="T15" fmla="*/ 11 h 27"/>
                <a:gd name="T16" fmla="*/ 53 w 155"/>
                <a:gd name="T17" fmla="*/ 20 h 27"/>
                <a:gd name="T18" fmla="*/ 27 w 155"/>
                <a:gd name="T19" fmla="*/ 25 h 27"/>
                <a:gd name="T20" fmla="*/ 0 w 155"/>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5" h="27">
                  <a:moveTo>
                    <a:pt x="0" y="27"/>
                  </a:moveTo>
                  <a:cubicBezTo>
                    <a:pt x="18" y="27"/>
                    <a:pt x="35" y="27"/>
                    <a:pt x="53" y="26"/>
                  </a:cubicBezTo>
                  <a:cubicBezTo>
                    <a:pt x="61" y="26"/>
                    <a:pt x="70" y="26"/>
                    <a:pt x="79" y="24"/>
                  </a:cubicBezTo>
                  <a:cubicBezTo>
                    <a:pt x="87" y="23"/>
                    <a:pt x="96" y="22"/>
                    <a:pt x="105" y="19"/>
                  </a:cubicBezTo>
                  <a:cubicBezTo>
                    <a:pt x="113" y="17"/>
                    <a:pt x="122" y="14"/>
                    <a:pt x="130" y="11"/>
                  </a:cubicBezTo>
                  <a:cubicBezTo>
                    <a:pt x="139" y="8"/>
                    <a:pt x="147" y="4"/>
                    <a:pt x="155" y="0"/>
                  </a:cubicBezTo>
                  <a:cubicBezTo>
                    <a:pt x="105" y="0"/>
                    <a:pt x="105" y="0"/>
                    <a:pt x="105" y="0"/>
                  </a:cubicBezTo>
                  <a:cubicBezTo>
                    <a:pt x="97" y="4"/>
                    <a:pt x="88" y="8"/>
                    <a:pt x="80" y="11"/>
                  </a:cubicBezTo>
                  <a:cubicBezTo>
                    <a:pt x="71" y="15"/>
                    <a:pt x="62" y="18"/>
                    <a:pt x="53" y="20"/>
                  </a:cubicBezTo>
                  <a:cubicBezTo>
                    <a:pt x="45" y="22"/>
                    <a:pt x="36" y="24"/>
                    <a:pt x="27" y="25"/>
                  </a:cubicBezTo>
                  <a:cubicBezTo>
                    <a:pt x="18" y="26"/>
                    <a:pt x="9" y="27"/>
                    <a:pt x="0" y="2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33" name="ïşļîďè"/>
            <p:cNvSpPr/>
            <p:nvPr/>
          </p:nvSpPr>
          <p:spPr bwMode="auto">
            <a:xfrm>
              <a:off x="8865852" y="5630354"/>
              <a:ext cx="1024624" cy="176686"/>
            </a:xfrm>
            <a:custGeom>
              <a:avLst/>
              <a:gdLst>
                <a:gd name="T0" fmla="*/ 0 w 155"/>
                <a:gd name="T1" fmla="*/ 27 h 27"/>
                <a:gd name="T2" fmla="*/ 53 w 155"/>
                <a:gd name="T3" fmla="*/ 26 h 27"/>
                <a:gd name="T4" fmla="*/ 79 w 155"/>
                <a:gd name="T5" fmla="*/ 24 h 27"/>
                <a:gd name="T6" fmla="*/ 105 w 155"/>
                <a:gd name="T7" fmla="*/ 19 h 27"/>
                <a:gd name="T8" fmla="*/ 130 w 155"/>
                <a:gd name="T9" fmla="*/ 11 h 27"/>
                <a:gd name="T10" fmla="*/ 155 w 155"/>
                <a:gd name="T11" fmla="*/ 0 h 27"/>
                <a:gd name="T12" fmla="*/ 105 w 155"/>
                <a:gd name="T13" fmla="*/ 0 h 27"/>
                <a:gd name="T14" fmla="*/ 80 w 155"/>
                <a:gd name="T15" fmla="*/ 11 h 27"/>
                <a:gd name="T16" fmla="*/ 53 w 155"/>
                <a:gd name="T17" fmla="*/ 20 h 27"/>
                <a:gd name="T18" fmla="*/ 27 w 155"/>
                <a:gd name="T19" fmla="*/ 25 h 27"/>
                <a:gd name="T20" fmla="*/ 0 w 155"/>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5" h="27">
                  <a:moveTo>
                    <a:pt x="0" y="27"/>
                  </a:moveTo>
                  <a:cubicBezTo>
                    <a:pt x="53" y="26"/>
                    <a:pt x="53" y="26"/>
                    <a:pt x="53" y="26"/>
                  </a:cubicBezTo>
                  <a:cubicBezTo>
                    <a:pt x="61" y="26"/>
                    <a:pt x="70" y="26"/>
                    <a:pt x="79" y="24"/>
                  </a:cubicBezTo>
                  <a:cubicBezTo>
                    <a:pt x="87" y="23"/>
                    <a:pt x="96" y="22"/>
                    <a:pt x="105" y="19"/>
                  </a:cubicBezTo>
                  <a:cubicBezTo>
                    <a:pt x="113" y="17"/>
                    <a:pt x="122" y="14"/>
                    <a:pt x="130" y="11"/>
                  </a:cubicBezTo>
                  <a:cubicBezTo>
                    <a:pt x="139" y="8"/>
                    <a:pt x="147" y="4"/>
                    <a:pt x="155" y="0"/>
                  </a:cubicBezTo>
                  <a:cubicBezTo>
                    <a:pt x="105" y="0"/>
                    <a:pt x="105" y="0"/>
                    <a:pt x="105" y="0"/>
                  </a:cubicBezTo>
                  <a:cubicBezTo>
                    <a:pt x="97" y="4"/>
                    <a:pt x="88" y="8"/>
                    <a:pt x="80" y="11"/>
                  </a:cubicBezTo>
                  <a:cubicBezTo>
                    <a:pt x="71" y="15"/>
                    <a:pt x="62" y="18"/>
                    <a:pt x="53" y="20"/>
                  </a:cubicBezTo>
                  <a:cubicBezTo>
                    <a:pt x="45" y="22"/>
                    <a:pt x="36" y="24"/>
                    <a:pt x="27" y="25"/>
                  </a:cubicBezTo>
                  <a:cubicBezTo>
                    <a:pt x="18" y="26"/>
                    <a:pt x="9" y="27"/>
                    <a:pt x="0" y="27"/>
                  </a:cubicBez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34" name="ïs1îďè"/>
            <p:cNvSpPr/>
            <p:nvPr/>
          </p:nvSpPr>
          <p:spPr bwMode="auto">
            <a:xfrm>
              <a:off x="9301441" y="4588235"/>
              <a:ext cx="846429" cy="1042119"/>
            </a:xfrm>
            <a:custGeom>
              <a:avLst/>
              <a:gdLst>
                <a:gd name="T0" fmla="*/ 69 w 128"/>
                <a:gd name="T1" fmla="*/ 55 h 159"/>
                <a:gd name="T2" fmla="*/ 128 w 128"/>
                <a:gd name="T3" fmla="*/ 20 h 159"/>
                <a:gd name="T4" fmla="*/ 97 w 128"/>
                <a:gd name="T5" fmla="*/ 17 h 159"/>
                <a:gd name="T6" fmla="*/ 62 w 128"/>
                <a:gd name="T7" fmla="*/ 2 h 159"/>
                <a:gd name="T8" fmla="*/ 18 w 128"/>
                <a:gd name="T9" fmla="*/ 51 h 159"/>
                <a:gd name="T10" fmla="*/ 39 w 128"/>
                <a:gd name="T11" fmla="*/ 159 h 159"/>
                <a:gd name="T12" fmla="*/ 89 w 128"/>
                <a:gd name="T13" fmla="*/ 159 h 159"/>
                <a:gd name="T14" fmla="*/ 69 w 128"/>
                <a:gd name="T15" fmla="*/ 55 h 159"/>
                <a:gd name="T16" fmla="*/ 69 w 128"/>
                <a:gd name="T17" fmla="*/ 5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59">
                  <a:moveTo>
                    <a:pt x="69" y="55"/>
                  </a:moveTo>
                  <a:cubicBezTo>
                    <a:pt x="80" y="33"/>
                    <a:pt x="103" y="17"/>
                    <a:pt x="128" y="20"/>
                  </a:cubicBezTo>
                  <a:cubicBezTo>
                    <a:pt x="118" y="19"/>
                    <a:pt x="107" y="18"/>
                    <a:pt x="97" y="17"/>
                  </a:cubicBezTo>
                  <a:cubicBezTo>
                    <a:pt x="86" y="16"/>
                    <a:pt x="73" y="0"/>
                    <a:pt x="62" y="2"/>
                  </a:cubicBezTo>
                  <a:cubicBezTo>
                    <a:pt x="43" y="6"/>
                    <a:pt x="27" y="34"/>
                    <a:pt x="18" y="51"/>
                  </a:cubicBezTo>
                  <a:cubicBezTo>
                    <a:pt x="0" y="86"/>
                    <a:pt x="6" y="135"/>
                    <a:pt x="39" y="159"/>
                  </a:cubicBezTo>
                  <a:cubicBezTo>
                    <a:pt x="89" y="159"/>
                    <a:pt x="89" y="159"/>
                    <a:pt x="89" y="159"/>
                  </a:cubicBezTo>
                  <a:cubicBezTo>
                    <a:pt x="58" y="136"/>
                    <a:pt x="51" y="89"/>
                    <a:pt x="69" y="55"/>
                  </a:cubicBezTo>
                  <a:cubicBezTo>
                    <a:pt x="73" y="47"/>
                    <a:pt x="65" y="63"/>
                    <a:pt x="69" y="55"/>
                  </a:cubicBez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35" name="iṩḷidè"/>
            <p:cNvSpPr/>
            <p:nvPr/>
          </p:nvSpPr>
          <p:spPr bwMode="auto">
            <a:xfrm>
              <a:off x="9923475" y="3179659"/>
              <a:ext cx="574185" cy="714923"/>
            </a:xfrm>
            <a:custGeom>
              <a:avLst/>
              <a:gdLst>
                <a:gd name="T0" fmla="*/ 83 w 87"/>
                <a:gd name="T1" fmla="*/ 54 h 109"/>
                <a:gd name="T2" fmla="*/ 49 w 87"/>
                <a:gd name="T3" fmla="*/ 12 h 109"/>
                <a:gd name="T4" fmla="*/ 0 w 87"/>
                <a:gd name="T5" fmla="*/ 0 h 109"/>
                <a:gd name="T6" fmla="*/ 20 w 87"/>
                <a:gd name="T7" fmla="*/ 100 h 109"/>
                <a:gd name="T8" fmla="*/ 68 w 87"/>
                <a:gd name="T9" fmla="*/ 109 h 109"/>
                <a:gd name="T10" fmla="*/ 83 w 87"/>
                <a:gd name="T11" fmla="*/ 54 h 109"/>
                <a:gd name="T12" fmla="*/ 83 w 87"/>
                <a:gd name="T13" fmla="*/ 54 h 109"/>
              </a:gdLst>
              <a:ahLst/>
              <a:cxnLst>
                <a:cxn ang="0">
                  <a:pos x="T0" y="T1"/>
                </a:cxn>
                <a:cxn ang="0">
                  <a:pos x="T2" y="T3"/>
                </a:cxn>
                <a:cxn ang="0">
                  <a:pos x="T4" y="T5"/>
                </a:cxn>
                <a:cxn ang="0">
                  <a:pos x="T6" y="T7"/>
                </a:cxn>
                <a:cxn ang="0">
                  <a:pos x="T8" y="T9"/>
                </a:cxn>
                <a:cxn ang="0">
                  <a:pos x="T10" y="T11"/>
                </a:cxn>
                <a:cxn ang="0">
                  <a:pos x="T12" y="T13"/>
                </a:cxn>
              </a:cxnLst>
              <a:rect l="0" t="0" r="r" b="b"/>
              <a:pathLst>
                <a:path w="87" h="109">
                  <a:moveTo>
                    <a:pt x="83" y="54"/>
                  </a:moveTo>
                  <a:cubicBezTo>
                    <a:pt x="80" y="35"/>
                    <a:pt x="68" y="17"/>
                    <a:pt x="49" y="12"/>
                  </a:cubicBezTo>
                  <a:cubicBezTo>
                    <a:pt x="0" y="0"/>
                    <a:pt x="0" y="0"/>
                    <a:pt x="0" y="0"/>
                  </a:cubicBezTo>
                  <a:cubicBezTo>
                    <a:pt x="44" y="11"/>
                    <a:pt x="13" y="82"/>
                    <a:pt x="20" y="100"/>
                  </a:cubicBezTo>
                  <a:cubicBezTo>
                    <a:pt x="68" y="109"/>
                    <a:pt x="68" y="109"/>
                    <a:pt x="68" y="109"/>
                  </a:cubicBezTo>
                  <a:cubicBezTo>
                    <a:pt x="81" y="94"/>
                    <a:pt x="87" y="73"/>
                    <a:pt x="83" y="54"/>
                  </a:cubicBezTo>
                  <a:cubicBezTo>
                    <a:pt x="82" y="47"/>
                    <a:pt x="85" y="61"/>
                    <a:pt x="83" y="54"/>
                  </a:cubicBez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36" name="i$ľiḑé"/>
            <p:cNvSpPr/>
            <p:nvPr/>
          </p:nvSpPr>
          <p:spPr bwMode="auto">
            <a:xfrm>
              <a:off x="10510860" y="1424253"/>
              <a:ext cx="681433" cy="1055207"/>
            </a:xfrm>
            <a:custGeom>
              <a:avLst/>
              <a:gdLst>
                <a:gd name="T0" fmla="*/ 102 w 103"/>
                <a:gd name="T1" fmla="*/ 71 h 161"/>
                <a:gd name="T2" fmla="*/ 96 w 103"/>
                <a:gd name="T3" fmla="*/ 50 h 161"/>
                <a:gd name="T4" fmla="*/ 85 w 103"/>
                <a:gd name="T5" fmla="*/ 34 h 161"/>
                <a:gd name="T6" fmla="*/ 70 w 103"/>
                <a:gd name="T7" fmla="*/ 23 h 161"/>
                <a:gd name="T8" fmla="*/ 25 w 103"/>
                <a:gd name="T9" fmla="*/ 0 h 161"/>
                <a:gd name="T10" fmla="*/ 40 w 103"/>
                <a:gd name="T11" fmla="*/ 12 h 161"/>
                <a:gd name="T12" fmla="*/ 51 w 103"/>
                <a:gd name="T13" fmla="*/ 29 h 161"/>
                <a:gd name="T14" fmla="*/ 57 w 103"/>
                <a:gd name="T15" fmla="*/ 50 h 161"/>
                <a:gd name="T16" fmla="*/ 57 w 103"/>
                <a:gd name="T17" fmla="*/ 74 h 161"/>
                <a:gd name="T18" fmla="*/ 50 w 103"/>
                <a:gd name="T19" fmla="*/ 98 h 161"/>
                <a:gd name="T20" fmla="*/ 37 w 103"/>
                <a:gd name="T21" fmla="*/ 118 h 161"/>
                <a:gd name="T22" fmla="*/ 20 w 103"/>
                <a:gd name="T23" fmla="*/ 134 h 161"/>
                <a:gd name="T24" fmla="*/ 0 w 103"/>
                <a:gd name="T25" fmla="*/ 144 h 161"/>
                <a:gd name="T26" fmla="*/ 46 w 103"/>
                <a:gd name="T27" fmla="*/ 161 h 161"/>
                <a:gd name="T28" fmla="*/ 66 w 103"/>
                <a:gd name="T29" fmla="*/ 151 h 161"/>
                <a:gd name="T30" fmla="*/ 82 w 103"/>
                <a:gd name="T31" fmla="*/ 136 h 161"/>
                <a:gd name="T32" fmla="*/ 95 w 103"/>
                <a:gd name="T33" fmla="*/ 117 h 161"/>
                <a:gd name="T34" fmla="*/ 102 w 103"/>
                <a:gd name="T35" fmla="*/ 94 h 161"/>
                <a:gd name="T36" fmla="*/ 102 w 103"/>
                <a:gd name="T37" fmla="*/ 7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3" h="161">
                  <a:moveTo>
                    <a:pt x="102" y="71"/>
                  </a:moveTo>
                  <a:cubicBezTo>
                    <a:pt x="101" y="63"/>
                    <a:pt x="99" y="56"/>
                    <a:pt x="96" y="50"/>
                  </a:cubicBezTo>
                  <a:cubicBezTo>
                    <a:pt x="93" y="44"/>
                    <a:pt x="90" y="39"/>
                    <a:pt x="85" y="34"/>
                  </a:cubicBezTo>
                  <a:cubicBezTo>
                    <a:pt x="81" y="29"/>
                    <a:pt x="76" y="25"/>
                    <a:pt x="70" y="23"/>
                  </a:cubicBezTo>
                  <a:cubicBezTo>
                    <a:pt x="55" y="15"/>
                    <a:pt x="40" y="8"/>
                    <a:pt x="25" y="0"/>
                  </a:cubicBezTo>
                  <a:cubicBezTo>
                    <a:pt x="30" y="3"/>
                    <a:pt x="36" y="7"/>
                    <a:pt x="40" y="12"/>
                  </a:cubicBezTo>
                  <a:cubicBezTo>
                    <a:pt x="45" y="17"/>
                    <a:pt x="49" y="22"/>
                    <a:pt x="51" y="29"/>
                  </a:cubicBezTo>
                  <a:cubicBezTo>
                    <a:pt x="54" y="35"/>
                    <a:pt x="56" y="42"/>
                    <a:pt x="57" y="50"/>
                  </a:cubicBezTo>
                  <a:cubicBezTo>
                    <a:pt x="58" y="57"/>
                    <a:pt x="58" y="65"/>
                    <a:pt x="57" y="74"/>
                  </a:cubicBezTo>
                  <a:cubicBezTo>
                    <a:pt x="55" y="82"/>
                    <a:pt x="53" y="90"/>
                    <a:pt x="50" y="98"/>
                  </a:cubicBezTo>
                  <a:cubicBezTo>
                    <a:pt x="46" y="105"/>
                    <a:pt x="42" y="112"/>
                    <a:pt x="37" y="118"/>
                  </a:cubicBezTo>
                  <a:cubicBezTo>
                    <a:pt x="32" y="124"/>
                    <a:pt x="26" y="129"/>
                    <a:pt x="20" y="134"/>
                  </a:cubicBezTo>
                  <a:cubicBezTo>
                    <a:pt x="14" y="138"/>
                    <a:pt x="7" y="141"/>
                    <a:pt x="0" y="144"/>
                  </a:cubicBezTo>
                  <a:cubicBezTo>
                    <a:pt x="46" y="161"/>
                    <a:pt x="46" y="161"/>
                    <a:pt x="46" y="161"/>
                  </a:cubicBezTo>
                  <a:cubicBezTo>
                    <a:pt x="53" y="159"/>
                    <a:pt x="60" y="156"/>
                    <a:pt x="66" y="151"/>
                  </a:cubicBezTo>
                  <a:cubicBezTo>
                    <a:pt x="72" y="147"/>
                    <a:pt x="77" y="142"/>
                    <a:pt x="82" y="136"/>
                  </a:cubicBezTo>
                  <a:cubicBezTo>
                    <a:pt x="87" y="130"/>
                    <a:pt x="91" y="124"/>
                    <a:pt x="95" y="117"/>
                  </a:cubicBezTo>
                  <a:cubicBezTo>
                    <a:pt x="98" y="109"/>
                    <a:pt x="100" y="102"/>
                    <a:pt x="102" y="94"/>
                  </a:cubicBezTo>
                  <a:cubicBezTo>
                    <a:pt x="103" y="86"/>
                    <a:pt x="103" y="78"/>
                    <a:pt x="102" y="71"/>
                  </a:cubicBezTo>
                  <a:close/>
                </a:path>
              </a:pathLst>
            </a:custGeom>
            <a:solidFill>
              <a:schemeClr val="accent1">
                <a:lumMod val="75000"/>
              </a:schemeClr>
            </a:solidFill>
            <a:ln>
              <a:noFill/>
            </a:ln>
          </p:spPr>
          <p:txBody>
            <a:bodyPr vert="horz" wrap="square" lIns="121920" tIns="60960" rIns="121920" bIns="60960" numCol="1" anchor="t" anchorCtr="0" compatLnSpc="1"/>
            <a:lstStyle/>
            <a:p>
              <a:endParaRPr lang="en-US" sz="3200"/>
            </a:p>
          </p:txBody>
        </p:sp>
        <p:sp>
          <p:nvSpPr>
            <p:cNvPr id="37" name="isḷïḋé"/>
            <p:cNvSpPr/>
            <p:nvPr/>
          </p:nvSpPr>
          <p:spPr bwMode="auto">
            <a:xfrm>
              <a:off x="10510860" y="2368212"/>
              <a:ext cx="562636" cy="1519825"/>
            </a:xfrm>
            <a:custGeom>
              <a:avLst/>
              <a:gdLst>
                <a:gd name="T0" fmla="*/ 80 w 85"/>
                <a:gd name="T1" fmla="*/ 117 h 232"/>
                <a:gd name="T2" fmla="*/ 67 w 85"/>
                <a:gd name="T3" fmla="*/ 64 h 232"/>
                <a:gd name="T4" fmla="*/ 46 w 85"/>
                <a:gd name="T5" fmla="*/ 17 h 232"/>
                <a:gd name="T6" fmla="*/ 0 w 85"/>
                <a:gd name="T7" fmla="*/ 0 h 232"/>
                <a:gd name="T8" fmla="*/ 21 w 85"/>
                <a:gd name="T9" fmla="*/ 49 h 232"/>
                <a:gd name="T10" fmla="*/ 34 w 85"/>
                <a:gd name="T11" fmla="*/ 103 h 232"/>
                <a:gd name="T12" fmla="*/ 39 w 85"/>
                <a:gd name="T13" fmla="*/ 161 h 232"/>
                <a:gd name="T14" fmla="*/ 35 w 85"/>
                <a:gd name="T15" fmla="*/ 222 h 232"/>
                <a:gd name="T16" fmla="*/ 81 w 85"/>
                <a:gd name="T17" fmla="*/ 232 h 232"/>
                <a:gd name="T18" fmla="*/ 85 w 85"/>
                <a:gd name="T19" fmla="*/ 173 h 232"/>
                <a:gd name="T20" fmla="*/ 80 w 85"/>
                <a:gd name="T21" fmla="*/ 117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232">
                  <a:moveTo>
                    <a:pt x="80" y="117"/>
                  </a:moveTo>
                  <a:cubicBezTo>
                    <a:pt x="77" y="99"/>
                    <a:pt x="72" y="81"/>
                    <a:pt x="67" y="64"/>
                  </a:cubicBezTo>
                  <a:cubicBezTo>
                    <a:pt x="61" y="48"/>
                    <a:pt x="54" y="32"/>
                    <a:pt x="46" y="17"/>
                  </a:cubicBezTo>
                  <a:cubicBezTo>
                    <a:pt x="0" y="0"/>
                    <a:pt x="0" y="0"/>
                    <a:pt x="0" y="0"/>
                  </a:cubicBezTo>
                  <a:cubicBezTo>
                    <a:pt x="8" y="15"/>
                    <a:pt x="15" y="31"/>
                    <a:pt x="21" y="49"/>
                  </a:cubicBezTo>
                  <a:cubicBezTo>
                    <a:pt x="27" y="66"/>
                    <a:pt x="31" y="84"/>
                    <a:pt x="34" y="103"/>
                  </a:cubicBezTo>
                  <a:cubicBezTo>
                    <a:pt x="37" y="122"/>
                    <a:pt x="39" y="141"/>
                    <a:pt x="39" y="161"/>
                  </a:cubicBezTo>
                  <a:cubicBezTo>
                    <a:pt x="39" y="181"/>
                    <a:pt x="38" y="202"/>
                    <a:pt x="35" y="222"/>
                  </a:cubicBezTo>
                  <a:cubicBezTo>
                    <a:pt x="81" y="232"/>
                    <a:pt x="81" y="232"/>
                    <a:pt x="81" y="232"/>
                  </a:cubicBezTo>
                  <a:cubicBezTo>
                    <a:pt x="84" y="212"/>
                    <a:pt x="85" y="193"/>
                    <a:pt x="85" y="173"/>
                  </a:cubicBezTo>
                  <a:cubicBezTo>
                    <a:pt x="84" y="154"/>
                    <a:pt x="83" y="135"/>
                    <a:pt x="80" y="117"/>
                  </a:cubicBezTo>
                  <a:close/>
                </a:path>
              </a:pathLst>
            </a:custGeom>
            <a:solidFill>
              <a:schemeClr val="accent1">
                <a:lumMod val="60000"/>
                <a:lumOff val="40000"/>
              </a:schemeClr>
            </a:solidFill>
            <a:ln>
              <a:noFill/>
            </a:ln>
          </p:spPr>
          <p:txBody>
            <a:bodyPr vert="horz" wrap="square" lIns="121920" tIns="60960" rIns="121920" bIns="60960" numCol="1" anchor="t" anchorCtr="0" compatLnSpc="1"/>
            <a:lstStyle/>
            <a:p>
              <a:endParaRPr lang="en-US" sz="3200"/>
            </a:p>
          </p:txBody>
        </p:sp>
        <p:sp>
          <p:nvSpPr>
            <p:cNvPr id="38" name="îŝ1ïdê"/>
            <p:cNvSpPr/>
            <p:nvPr/>
          </p:nvSpPr>
          <p:spPr bwMode="auto">
            <a:xfrm>
              <a:off x="10207268" y="3927299"/>
              <a:ext cx="826629" cy="1184449"/>
            </a:xfrm>
            <a:custGeom>
              <a:avLst/>
              <a:gdLst>
                <a:gd name="T0" fmla="*/ 79 w 125"/>
                <a:gd name="T1" fmla="*/ 0 h 181"/>
                <a:gd name="T2" fmla="*/ 66 w 125"/>
                <a:gd name="T3" fmla="*/ 50 h 181"/>
                <a:gd name="T4" fmla="*/ 49 w 125"/>
                <a:gd name="T5" fmla="*/ 97 h 181"/>
                <a:gd name="T6" fmla="*/ 26 w 125"/>
                <a:gd name="T7" fmla="*/ 140 h 181"/>
                <a:gd name="T8" fmla="*/ 0 w 125"/>
                <a:gd name="T9" fmla="*/ 178 h 181"/>
                <a:gd name="T10" fmla="*/ 48 w 125"/>
                <a:gd name="T11" fmla="*/ 181 h 181"/>
                <a:gd name="T12" fmla="*/ 74 w 125"/>
                <a:gd name="T13" fmla="*/ 144 h 181"/>
                <a:gd name="T14" fmla="*/ 96 w 125"/>
                <a:gd name="T15" fmla="*/ 103 h 181"/>
                <a:gd name="T16" fmla="*/ 113 w 125"/>
                <a:gd name="T17" fmla="*/ 58 h 181"/>
                <a:gd name="T18" fmla="*/ 125 w 125"/>
                <a:gd name="T19" fmla="*/ 10 h 181"/>
                <a:gd name="T20" fmla="*/ 79 w 125"/>
                <a:gd name="T21"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5" h="181">
                  <a:moveTo>
                    <a:pt x="79" y="0"/>
                  </a:moveTo>
                  <a:cubicBezTo>
                    <a:pt x="76" y="18"/>
                    <a:pt x="71" y="34"/>
                    <a:pt x="66" y="50"/>
                  </a:cubicBezTo>
                  <a:cubicBezTo>
                    <a:pt x="61" y="67"/>
                    <a:pt x="56" y="82"/>
                    <a:pt x="49" y="97"/>
                  </a:cubicBezTo>
                  <a:cubicBezTo>
                    <a:pt x="42" y="112"/>
                    <a:pt x="35" y="126"/>
                    <a:pt x="26" y="140"/>
                  </a:cubicBezTo>
                  <a:cubicBezTo>
                    <a:pt x="18" y="153"/>
                    <a:pt x="9" y="166"/>
                    <a:pt x="0" y="178"/>
                  </a:cubicBezTo>
                  <a:cubicBezTo>
                    <a:pt x="48" y="181"/>
                    <a:pt x="48" y="181"/>
                    <a:pt x="48" y="181"/>
                  </a:cubicBezTo>
                  <a:cubicBezTo>
                    <a:pt x="57" y="169"/>
                    <a:pt x="66" y="157"/>
                    <a:pt x="74" y="144"/>
                  </a:cubicBezTo>
                  <a:cubicBezTo>
                    <a:pt x="82" y="131"/>
                    <a:pt x="89" y="117"/>
                    <a:pt x="96" y="103"/>
                  </a:cubicBezTo>
                  <a:cubicBezTo>
                    <a:pt x="102" y="89"/>
                    <a:pt x="108" y="74"/>
                    <a:pt x="113" y="58"/>
                  </a:cubicBezTo>
                  <a:cubicBezTo>
                    <a:pt x="118" y="42"/>
                    <a:pt x="122" y="26"/>
                    <a:pt x="125" y="10"/>
                  </a:cubicBezTo>
                  <a:lnTo>
                    <a:pt x="79" y="0"/>
                  </a:ln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39" name="íŝľiďé"/>
            <p:cNvSpPr/>
            <p:nvPr/>
          </p:nvSpPr>
          <p:spPr bwMode="auto">
            <a:xfrm>
              <a:off x="7278593" y="1476603"/>
              <a:ext cx="1871052" cy="2535767"/>
            </a:xfrm>
            <a:custGeom>
              <a:avLst/>
              <a:gdLst>
                <a:gd name="T0" fmla="*/ 243 w 283"/>
                <a:gd name="T1" fmla="*/ 4 h 387"/>
                <a:gd name="T2" fmla="*/ 168 w 283"/>
                <a:gd name="T3" fmla="*/ 31 h 387"/>
                <a:gd name="T4" fmla="*/ 146 w 283"/>
                <a:gd name="T5" fmla="*/ 64 h 387"/>
                <a:gd name="T6" fmla="*/ 158 w 283"/>
                <a:gd name="T7" fmla="*/ 98 h 387"/>
                <a:gd name="T8" fmla="*/ 149 w 283"/>
                <a:gd name="T9" fmla="*/ 144 h 387"/>
                <a:gd name="T10" fmla="*/ 115 w 283"/>
                <a:gd name="T11" fmla="*/ 178 h 387"/>
                <a:gd name="T12" fmla="*/ 80 w 283"/>
                <a:gd name="T13" fmla="*/ 178 h 387"/>
                <a:gd name="T14" fmla="*/ 61 w 283"/>
                <a:gd name="T15" fmla="*/ 156 h 387"/>
                <a:gd name="T16" fmla="*/ 37 w 283"/>
                <a:gd name="T17" fmla="*/ 174 h 387"/>
                <a:gd name="T18" fmla="*/ 9 w 283"/>
                <a:gd name="T19" fmla="*/ 246 h 387"/>
                <a:gd name="T20" fmla="*/ 69 w 283"/>
                <a:gd name="T21" fmla="*/ 295 h 387"/>
                <a:gd name="T22" fmla="*/ 79 w 283"/>
                <a:gd name="T23" fmla="*/ 300 h 387"/>
                <a:gd name="T24" fmla="*/ 75 w 283"/>
                <a:gd name="T25" fmla="*/ 306 h 387"/>
                <a:gd name="T26" fmla="*/ 72 w 283"/>
                <a:gd name="T27" fmla="*/ 313 h 387"/>
                <a:gd name="T28" fmla="*/ 70 w 283"/>
                <a:gd name="T29" fmla="*/ 321 h 387"/>
                <a:gd name="T30" fmla="*/ 69 w 283"/>
                <a:gd name="T31" fmla="*/ 347 h 387"/>
                <a:gd name="T32" fmla="*/ 86 w 283"/>
                <a:gd name="T33" fmla="*/ 379 h 387"/>
                <a:gd name="T34" fmla="*/ 118 w 283"/>
                <a:gd name="T35" fmla="*/ 384 h 387"/>
                <a:gd name="T36" fmla="*/ 145 w 283"/>
                <a:gd name="T37" fmla="*/ 359 h 387"/>
                <a:gd name="T38" fmla="*/ 153 w 283"/>
                <a:gd name="T39" fmla="*/ 333 h 387"/>
                <a:gd name="T40" fmla="*/ 153 w 283"/>
                <a:gd name="T41" fmla="*/ 325 h 387"/>
                <a:gd name="T42" fmla="*/ 153 w 283"/>
                <a:gd name="T43" fmla="*/ 317 h 387"/>
                <a:gd name="T44" fmla="*/ 151 w 283"/>
                <a:gd name="T45" fmla="*/ 310 h 387"/>
                <a:gd name="T46" fmla="*/ 163 w 283"/>
                <a:gd name="T47" fmla="*/ 308 h 387"/>
                <a:gd name="T48" fmla="*/ 245 w 283"/>
                <a:gd name="T49" fmla="*/ 237 h 387"/>
                <a:gd name="T50" fmla="*/ 237 w 283"/>
                <a:gd name="T51" fmla="*/ 238 h 387"/>
                <a:gd name="T52" fmla="*/ 230 w 283"/>
                <a:gd name="T53" fmla="*/ 238 h 387"/>
                <a:gd name="T54" fmla="*/ 194 w 283"/>
                <a:gd name="T55" fmla="*/ 213 h 387"/>
                <a:gd name="T56" fmla="*/ 186 w 283"/>
                <a:gd name="T57" fmla="*/ 163 h 387"/>
                <a:gd name="T58" fmla="*/ 210 w 283"/>
                <a:gd name="T59" fmla="*/ 115 h 387"/>
                <a:gd name="T60" fmla="*/ 253 w 283"/>
                <a:gd name="T61" fmla="*/ 97 h 387"/>
                <a:gd name="T62" fmla="*/ 260 w 283"/>
                <a:gd name="T63" fmla="*/ 98 h 387"/>
                <a:gd name="T64" fmla="*/ 267 w 283"/>
                <a:gd name="T65" fmla="*/ 10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3" h="387">
                  <a:moveTo>
                    <a:pt x="283" y="0"/>
                  </a:moveTo>
                  <a:cubicBezTo>
                    <a:pt x="270" y="0"/>
                    <a:pt x="256" y="1"/>
                    <a:pt x="243" y="4"/>
                  </a:cubicBezTo>
                  <a:cubicBezTo>
                    <a:pt x="230" y="6"/>
                    <a:pt x="217" y="10"/>
                    <a:pt x="205" y="15"/>
                  </a:cubicBezTo>
                  <a:cubicBezTo>
                    <a:pt x="192" y="19"/>
                    <a:pt x="180" y="25"/>
                    <a:pt x="168" y="31"/>
                  </a:cubicBezTo>
                  <a:cubicBezTo>
                    <a:pt x="157" y="38"/>
                    <a:pt x="146" y="45"/>
                    <a:pt x="135" y="54"/>
                  </a:cubicBezTo>
                  <a:cubicBezTo>
                    <a:pt x="139" y="56"/>
                    <a:pt x="143" y="60"/>
                    <a:pt x="146" y="64"/>
                  </a:cubicBezTo>
                  <a:cubicBezTo>
                    <a:pt x="149" y="69"/>
                    <a:pt x="152" y="74"/>
                    <a:pt x="154" y="79"/>
                  </a:cubicBezTo>
                  <a:cubicBezTo>
                    <a:pt x="156" y="85"/>
                    <a:pt x="157" y="91"/>
                    <a:pt x="158" y="98"/>
                  </a:cubicBezTo>
                  <a:cubicBezTo>
                    <a:pt x="159" y="104"/>
                    <a:pt x="158" y="111"/>
                    <a:pt x="157" y="118"/>
                  </a:cubicBezTo>
                  <a:cubicBezTo>
                    <a:pt x="156" y="128"/>
                    <a:pt x="153" y="136"/>
                    <a:pt x="149" y="144"/>
                  </a:cubicBezTo>
                  <a:cubicBezTo>
                    <a:pt x="145" y="152"/>
                    <a:pt x="140" y="159"/>
                    <a:pt x="134" y="165"/>
                  </a:cubicBezTo>
                  <a:cubicBezTo>
                    <a:pt x="128" y="171"/>
                    <a:pt x="122" y="175"/>
                    <a:pt x="115" y="178"/>
                  </a:cubicBezTo>
                  <a:cubicBezTo>
                    <a:pt x="108" y="181"/>
                    <a:pt x="101" y="182"/>
                    <a:pt x="94" y="182"/>
                  </a:cubicBezTo>
                  <a:cubicBezTo>
                    <a:pt x="89" y="181"/>
                    <a:pt x="85" y="180"/>
                    <a:pt x="80" y="178"/>
                  </a:cubicBezTo>
                  <a:cubicBezTo>
                    <a:pt x="76" y="175"/>
                    <a:pt x="72" y="172"/>
                    <a:pt x="69" y="169"/>
                  </a:cubicBezTo>
                  <a:cubicBezTo>
                    <a:pt x="66" y="165"/>
                    <a:pt x="63" y="161"/>
                    <a:pt x="61" y="156"/>
                  </a:cubicBezTo>
                  <a:cubicBezTo>
                    <a:pt x="59" y="152"/>
                    <a:pt x="57" y="146"/>
                    <a:pt x="56" y="141"/>
                  </a:cubicBezTo>
                  <a:cubicBezTo>
                    <a:pt x="49" y="151"/>
                    <a:pt x="43" y="162"/>
                    <a:pt x="37" y="174"/>
                  </a:cubicBezTo>
                  <a:cubicBezTo>
                    <a:pt x="31" y="185"/>
                    <a:pt x="26" y="197"/>
                    <a:pt x="21" y="209"/>
                  </a:cubicBezTo>
                  <a:cubicBezTo>
                    <a:pt x="17" y="221"/>
                    <a:pt x="12" y="233"/>
                    <a:pt x="9" y="246"/>
                  </a:cubicBezTo>
                  <a:cubicBezTo>
                    <a:pt x="5" y="259"/>
                    <a:pt x="2" y="272"/>
                    <a:pt x="0" y="285"/>
                  </a:cubicBezTo>
                  <a:cubicBezTo>
                    <a:pt x="69" y="295"/>
                    <a:pt x="69" y="295"/>
                    <a:pt x="69" y="295"/>
                  </a:cubicBezTo>
                  <a:cubicBezTo>
                    <a:pt x="81" y="297"/>
                    <a:pt x="81" y="297"/>
                    <a:pt x="81" y="297"/>
                  </a:cubicBezTo>
                  <a:cubicBezTo>
                    <a:pt x="80" y="298"/>
                    <a:pt x="80" y="299"/>
                    <a:pt x="79" y="300"/>
                  </a:cubicBezTo>
                  <a:cubicBezTo>
                    <a:pt x="78" y="301"/>
                    <a:pt x="78" y="302"/>
                    <a:pt x="77" y="303"/>
                  </a:cubicBezTo>
                  <a:cubicBezTo>
                    <a:pt x="77" y="304"/>
                    <a:pt x="76" y="305"/>
                    <a:pt x="75" y="306"/>
                  </a:cubicBezTo>
                  <a:cubicBezTo>
                    <a:pt x="75" y="307"/>
                    <a:pt x="74" y="308"/>
                    <a:pt x="74" y="310"/>
                  </a:cubicBezTo>
                  <a:cubicBezTo>
                    <a:pt x="73" y="311"/>
                    <a:pt x="73" y="312"/>
                    <a:pt x="72" y="313"/>
                  </a:cubicBezTo>
                  <a:cubicBezTo>
                    <a:pt x="72" y="315"/>
                    <a:pt x="72" y="316"/>
                    <a:pt x="71" y="317"/>
                  </a:cubicBezTo>
                  <a:cubicBezTo>
                    <a:pt x="71" y="318"/>
                    <a:pt x="71" y="320"/>
                    <a:pt x="70" y="321"/>
                  </a:cubicBezTo>
                  <a:cubicBezTo>
                    <a:pt x="70" y="322"/>
                    <a:pt x="70" y="324"/>
                    <a:pt x="69" y="325"/>
                  </a:cubicBezTo>
                  <a:cubicBezTo>
                    <a:pt x="68" y="333"/>
                    <a:pt x="68" y="340"/>
                    <a:pt x="69" y="347"/>
                  </a:cubicBezTo>
                  <a:cubicBezTo>
                    <a:pt x="70" y="353"/>
                    <a:pt x="72" y="360"/>
                    <a:pt x="75" y="365"/>
                  </a:cubicBezTo>
                  <a:cubicBezTo>
                    <a:pt x="78" y="371"/>
                    <a:pt x="82" y="375"/>
                    <a:pt x="86" y="379"/>
                  </a:cubicBezTo>
                  <a:cubicBezTo>
                    <a:pt x="90" y="383"/>
                    <a:pt x="96" y="385"/>
                    <a:pt x="101" y="386"/>
                  </a:cubicBezTo>
                  <a:cubicBezTo>
                    <a:pt x="107" y="387"/>
                    <a:pt x="113" y="386"/>
                    <a:pt x="118" y="384"/>
                  </a:cubicBezTo>
                  <a:cubicBezTo>
                    <a:pt x="124" y="382"/>
                    <a:pt x="129" y="379"/>
                    <a:pt x="133" y="375"/>
                  </a:cubicBezTo>
                  <a:cubicBezTo>
                    <a:pt x="138" y="370"/>
                    <a:pt x="142" y="365"/>
                    <a:pt x="145" y="359"/>
                  </a:cubicBezTo>
                  <a:cubicBezTo>
                    <a:pt x="149" y="352"/>
                    <a:pt x="151" y="345"/>
                    <a:pt x="152" y="338"/>
                  </a:cubicBezTo>
                  <a:cubicBezTo>
                    <a:pt x="152" y="336"/>
                    <a:pt x="153" y="335"/>
                    <a:pt x="153" y="333"/>
                  </a:cubicBezTo>
                  <a:cubicBezTo>
                    <a:pt x="153" y="332"/>
                    <a:pt x="153" y="331"/>
                    <a:pt x="153" y="329"/>
                  </a:cubicBezTo>
                  <a:cubicBezTo>
                    <a:pt x="153" y="328"/>
                    <a:pt x="153" y="326"/>
                    <a:pt x="153" y="325"/>
                  </a:cubicBezTo>
                  <a:cubicBezTo>
                    <a:pt x="153" y="324"/>
                    <a:pt x="153" y="322"/>
                    <a:pt x="153" y="321"/>
                  </a:cubicBezTo>
                  <a:cubicBezTo>
                    <a:pt x="153" y="320"/>
                    <a:pt x="153" y="318"/>
                    <a:pt x="153" y="317"/>
                  </a:cubicBezTo>
                  <a:cubicBezTo>
                    <a:pt x="152" y="316"/>
                    <a:pt x="152" y="315"/>
                    <a:pt x="152" y="313"/>
                  </a:cubicBezTo>
                  <a:cubicBezTo>
                    <a:pt x="152" y="312"/>
                    <a:pt x="151" y="311"/>
                    <a:pt x="151" y="310"/>
                  </a:cubicBezTo>
                  <a:cubicBezTo>
                    <a:pt x="151" y="309"/>
                    <a:pt x="151" y="307"/>
                    <a:pt x="150" y="306"/>
                  </a:cubicBezTo>
                  <a:cubicBezTo>
                    <a:pt x="163" y="308"/>
                    <a:pt x="163" y="308"/>
                    <a:pt x="163" y="308"/>
                  </a:cubicBezTo>
                  <a:cubicBezTo>
                    <a:pt x="232" y="318"/>
                    <a:pt x="232" y="318"/>
                    <a:pt x="232" y="318"/>
                  </a:cubicBezTo>
                  <a:cubicBezTo>
                    <a:pt x="245" y="237"/>
                    <a:pt x="245" y="237"/>
                    <a:pt x="245" y="237"/>
                  </a:cubicBezTo>
                  <a:cubicBezTo>
                    <a:pt x="243" y="238"/>
                    <a:pt x="242" y="238"/>
                    <a:pt x="241" y="238"/>
                  </a:cubicBezTo>
                  <a:cubicBezTo>
                    <a:pt x="240" y="238"/>
                    <a:pt x="238" y="238"/>
                    <a:pt x="237" y="238"/>
                  </a:cubicBezTo>
                  <a:cubicBezTo>
                    <a:pt x="236" y="238"/>
                    <a:pt x="235" y="238"/>
                    <a:pt x="233" y="238"/>
                  </a:cubicBezTo>
                  <a:cubicBezTo>
                    <a:pt x="232" y="238"/>
                    <a:pt x="231" y="238"/>
                    <a:pt x="230" y="238"/>
                  </a:cubicBezTo>
                  <a:cubicBezTo>
                    <a:pt x="222" y="237"/>
                    <a:pt x="215" y="234"/>
                    <a:pt x="209" y="230"/>
                  </a:cubicBezTo>
                  <a:cubicBezTo>
                    <a:pt x="203" y="226"/>
                    <a:pt x="198" y="220"/>
                    <a:pt x="194" y="213"/>
                  </a:cubicBezTo>
                  <a:cubicBezTo>
                    <a:pt x="190" y="207"/>
                    <a:pt x="187" y="199"/>
                    <a:pt x="186" y="190"/>
                  </a:cubicBezTo>
                  <a:cubicBezTo>
                    <a:pt x="184" y="182"/>
                    <a:pt x="184" y="172"/>
                    <a:pt x="186" y="163"/>
                  </a:cubicBezTo>
                  <a:cubicBezTo>
                    <a:pt x="187" y="153"/>
                    <a:pt x="191" y="144"/>
                    <a:pt x="195" y="136"/>
                  </a:cubicBezTo>
                  <a:cubicBezTo>
                    <a:pt x="199" y="128"/>
                    <a:pt x="204" y="121"/>
                    <a:pt x="210" y="115"/>
                  </a:cubicBezTo>
                  <a:cubicBezTo>
                    <a:pt x="216" y="109"/>
                    <a:pt x="223" y="104"/>
                    <a:pt x="230" y="101"/>
                  </a:cubicBezTo>
                  <a:cubicBezTo>
                    <a:pt x="237" y="98"/>
                    <a:pt x="245" y="96"/>
                    <a:pt x="253" y="97"/>
                  </a:cubicBezTo>
                  <a:cubicBezTo>
                    <a:pt x="254" y="97"/>
                    <a:pt x="255" y="97"/>
                    <a:pt x="256" y="97"/>
                  </a:cubicBezTo>
                  <a:cubicBezTo>
                    <a:pt x="258" y="97"/>
                    <a:pt x="259" y="98"/>
                    <a:pt x="260" y="98"/>
                  </a:cubicBezTo>
                  <a:cubicBezTo>
                    <a:pt x="261" y="98"/>
                    <a:pt x="262" y="99"/>
                    <a:pt x="264" y="99"/>
                  </a:cubicBezTo>
                  <a:cubicBezTo>
                    <a:pt x="265" y="99"/>
                    <a:pt x="266" y="100"/>
                    <a:pt x="267" y="100"/>
                  </a:cubicBezTo>
                  <a:lnTo>
                    <a:pt x="283" y="0"/>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40" name="íṣ1ídè"/>
            <p:cNvSpPr/>
            <p:nvPr/>
          </p:nvSpPr>
          <p:spPr bwMode="auto">
            <a:xfrm>
              <a:off x="7041000" y="3428326"/>
              <a:ext cx="2088847" cy="2319818"/>
            </a:xfrm>
            <a:custGeom>
              <a:avLst/>
              <a:gdLst>
                <a:gd name="T0" fmla="*/ 29 w 316"/>
                <a:gd name="T1" fmla="*/ 42 h 354"/>
                <a:gd name="T2" fmla="*/ 33 w 316"/>
                <a:gd name="T3" fmla="*/ 121 h 354"/>
                <a:gd name="T4" fmla="*/ 28 w 316"/>
                <a:gd name="T5" fmla="*/ 166 h 354"/>
                <a:gd name="T6" fmla="*/ 7 w 316"/>
                <a:gd name="T7" fmla="*/ 195 h 354"/>
                <a:gd name="T8" fmla="*/ 1 w 316"/>
                <a:gd name="T9" fmla="*/ 240 h 354"/>
                <a:gd name="T10" fmla="*/ 21 w 316"/>
                <a:gd name="T11" fmla="*/ 282 h 354"/>
                <a:gd name="T12" fmla="*/ 53 w 316"/>
                <a:gd name="T13" fmla="*/ 293 h 354"/>
                <a:gd name="T14" fmla="*/ 80 w 316"/>
                <a:gd name="T15" fmla="*/ 278 h 354"/>
                <a:gd name="T16" fmla="*/ 115 w 316"/>
                <a:gd name="T17" fmla="*/ 294 h 354"/>
                <a:gd name="T18" fmla="*/ 177 w 316"/>
                <a:gd name="T19" fmla="*/ 340 h 354"/>
                <a:gd name="T20" fmla="*/ 229 w 316"/>
                <a:gd name="T21" fmla="*/ 257 h 354"/>
                <a:gd name="T22" fmla="*/ 234 w 316"/>
                <a:gd name="T23" fmla="*/ 242 h 354"/>
                <a:gd name="T24" fmla="*/ 239 w 316"/>
                <a:gd name="T25" fmla="*/ 248 h 354"/>
                <a:gd name="T26" fmla="*/ 246 w 316"/>
                <a:gd name="T27" fmla="*/ 254 h 354"/>
                <a:gd name="T28" fmla="*/ 254 w 316"/>
                <a:gd name="T29" fmla="*/ 258 h 354"/>
                <a:gd name="T30" fmla="*/ 278 w 316"/>
                <a:gd name="T31" fmla="*/ 259 h 354"/>
                <a:gd name="T32" fmla="*/ 308 w 316"/>
                <a:gd name="T33" fmla="*/ 233 h 354"/>
                <a:gd name="T34" fmla="*/ 315 w 316"/>
                <a:gd name="T35" fmla="*/ 188 h 354"/>
                <a:gd name="T36" fmla="*/ 295 w 316"/>
                <a:gd name="T37" fmla="*/ 152 h 354"/>
                <a:gd name="T38" fmla="*/ 273 w 316"/>
                <a:gd name="T39" fmla="*/ 144 h 354"/>
                <a:gd name="T40" fmla="*/ 264 w 316"/>
                <a:gd name="T41" fmla="*/ 144 h 354"/>
                <a:gd name="T42" fmla="*/ 256 w 316"/>
                <a:gd name="T43" fmla="*/ 147 h 354"/>
                <a:gd name="T44" fmla="*/ 249 w 316"/>
                <a:gd name="T45" fmla="*/ 150 h 354"/>
                <a:gd name="T46" fmla="*/ 249 w 316"/>
                <a:gd name="T47" fmla="*/ 135 h 354"/>
                <a:gd name="T48" fmla="*/ 200 w 316"/>
                <a:gd name="T49" fmla="*/ 25 h 354"/>
                <a:gd name="T50" fmla="*/ 200 w 316"/>
                <a:gd name="T51" fmla="*/ 33 h 354"/>
                <a:gd name="T52" fmla="*/ 199 w 316"/>
                <a:gd name="T53" fmla="*/ 41 h 354"/>
                <a:gd name="T54" fmla="*/ 175 w 316"/>
                <a:gd name="T55" fmla="*/ 88 h 354"/>
                <a:gd name="T56" fmla="*/ 135 w 316"/>
                <a:gd name="T57" fmla="*/ 102 h 354"/>
                <a:gd name="T58" fmla="*/ 102 w 316"/>
                <a:gd name="T59" fmla="*/ 76 h 354"/>
                <a:gd name="T60" fmla="*/ 95 w 316"/>
                <a:gd name="T61" fmla="*/ 26 h 354"/>
                <a:gd name="T62" fmla="*/ 97 w 316"/>
                <a:gd name="T63" fmla="*/ 18 h 354"/>
                <a:gd name="T64" fmla="*/ 99 w 316"/>
                <a:gd name="T65" fmla="*/ 1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6" h="354">
                  <a:moveTo>
                    <a:pt x="33" y="0"/>
                  </a:moveTo>
                  <a:cubicBezTo>
                    <a:pt x="31" y="14"/>
                    <a:pt x="30" y="28"/>
                    <a:pt x="29" y="42"/>
                  </a:cubicBezTo>
                  <a:cubicBezTo>
                    <a:pt x="29" y="55"/>
                    <a:pt x="29" y="69"/>
                    <a:pt x="29" y="82"/>
                  </a:cubicBezTo>
                  <a:cubicBezTo>
                    <a:pt x="30" y="95"/>
                    <a:pt x="31" y="109"/>
                    <a:pt x="33" y="121"/>
                  </a:cubicBezTo>
                  <a:cubicBezTo>
                    <a:pt x="35" y="134"/>
                    <a:pt x="38" y="147"/>
                    <a:pt x="41" y="159"/>
                  </a:cubicBezTo>
                  <a:cubicBezTo>
                    <a:pt x="36" y="161"/>
                    <a:pt x="32" y="163"/>
                    <a:pt x="28" y="166"/>
                  </a:cubicBezTo>
                  <a:cubicBezTo>
                    <a:pt x="23" y="170"/>
                    <a:pt x="19" y="174"/>
                    <a:pt x="16" y="179"/>
                  </a:cubicBezTo>
                  <a:cubicBezTo>
                    <a:pt x="13" y="183"/>
                    <a:pt x="10" y="189"/>
                    <a:pt x="7" y="195"/>
                  </a:cubicBezTo>
                  <a:cubicBezTo>
                    <a:pt x="5" y="200"/>
                    <a:pt x="3" y="207"/>
                    <a:pt x="2" y="214"/>
                  </a:cubicBezTo>
                  <a:cubicBezTo>
                    <a:pt x="0" y="223"/>
                    <a:pt x="0" y="232"/>
                    <a:pt x="1" y="240"/>
                  </a:cubicBezTo>
                  <a:cubicBezTo>
                    <a:pt x="2" y="249"/>
                    <a:pt x="5" y="257"/>
                    <a:pt x="8" y="264"/>
                  </a:cubicBezTo>
                  <a:cubicBezTo>
                    <a:pt x="11" y="271"/>
                    <a:pt x="16" y="277"/>
                    <a:pt x="21" y="282"/>
                  </a:cubicBezTo>
                  <a:cubicBezTo>
                    <a:pt x="26" y="287"/>
                    <a:pt x="32" y="290"/>
                    <a:pt x="39" y="292"/>
                  </a:cubicBezTo>
                  <a:cubicBezTo>
                    <a:pt x="44" y="293"/>
                    <a:pt x="48" y="293"/>
                    <a:pt x="53" y="293"/>
                  </a:cubicBezTo>
                  <a:cubicBezTo>
                    <a:pt x="58" y="292"/>
                    <a:pt x="63" y="290"/>
                    <a:pt x="67" y="288"/>
                  </a:cubicBezTo>
                  <a:cubicBezTo>
                    <a:pt x="72" y="286"/>
                    <a:pt x="76" y="282"/>
                    <a:pt x="80" y="278"/>
                  </a:cubicBezTo>
                  <a:cubicBezTo>
                    <a:pt x="84" y="274"/>
                    <a:pt x="87" y="270"/>
                    <a:pt x="90" y="264"/>
                  </a:cubicBezTo>
                  <a:cubicBezTo>
                    <a:pt x="98" y="275"/>
                    <a:pt x="106" y="285"/>
                    <a:pt x="115" y="294"/>
                  </a:cubicBezTo>
                  <a:cubicBezTo>
                    <a:pt x="124" y="303"/>
                    <a:pt x="134" y="312"/>
                    <a:pt x="144" y="319"/>
                  </a:cubicBezTo>
                  <a:cubicBezTo>
                    <a:pt x="154" y="327"/>
                    <a:pt x="165" y="334"/>
                    <a:pt x="177" y="340"/>
                  </a:cubicBezTo>
                  <a:cubicBezTo>
                    <a:pt x="188" y="346"/>
                    <a:pt x="200" y="351"/>
                    <a:pt x="213" y="354"/>
                  </a:cubicBezTo>
                  <a:cubicBezTo>
                    <a:pt x="229" y="257"/>
                    <a:pt x="229" y="257"/>
                    <a:pt x="229" y="257"/>
                  </a:cubicBezTo>
                  <a:cubicBezTo>
                    <a:pt x="232" y="239"/>
                    <a:pt x="232" y="239"/>
                    <a:pt x="232" y="239"/>
                  </a:cubicBezTo>
                  <a:cubicBezTo>
                    <a:pt x="233" y="240"/>
                    <a:pt x="233" y="241"/>
                    <a:pt x="234" y="242"/>
                  </a:cubicBezTo>
                  <a:cubicBezTo>
                    <a:pt x="235" y="243"/>
                    <a:pt x="236" y="245"/>
                    <a:pt x="237" y="245"/>
                  </a:cubicBezTo>
                  <a:cubicBezTo>
                    <a:pt x="237" y="246"/>
                    <a:pt x="238" y="247"/>
                    <a:pt x="239" y="248"/>
                  </a:cubicBezTo>
                  <a:cubicBezTo>
                    <a:pt x="240" y="249"/>
                    <a:pt x="241" y="250"/>
                    <a:pt x="242" y="251"/>
                  </a:cubicBezTo>
                  <a:cubicBezTo>
                    <a:pt x="243" y="252"/>
                    <a:pt x="244" y="253"/>
                    <a:pt x="246" y="254"/>
                  </a:cubicBezTo>
                  <a:cubicBezTo>
                    <a:pt x="247" y="255"/>
                    <a:pt x="248" y="256"/>
                    <a:pt x="250" y="256"/>
                  </a:cubicBezTo>
                  <a:cubicBezTo>
                    <a:pt x="251" y="257"/>
                    <a:pt x="253" y="258"/>
                    <a:pt x="254" y="258"/>
                  </a:cubicBezTo>
                  <a:cubicBezTo>
                    <a:pt x="256" y="259"/>
                    <a:pt x="257" y="259"/>
                    <a:pt x="259" y="260"/>
                  </a:cubicBezTo>
                  <a:cubicBezTo>
                    <a:pt x="265" y="261"/>
                    <a:pt x="272" y="261"/>
                    <a:pt x="278" y="259"/>
                  </a:cubicBezTo>
                  <a:cubicBezTo>
                    <a:pt x="284" y="257"/>
                    <a:pt x="289" y="254"/>
                    <a:pt x="294" y="250"/>
                  </a:cubicBezTo>
                  <a:cubicBezTo>
                    <a:pt x="300" y="246"/>
                    <a:pt x="304" y="240"/>
                    <a:pt x="308" y="233"/>
                  </a:cubicBezTo>
                  <a:cubicBezTo>
                    <a:pt x="311" y="227"/>
                    <a:pt x="314" y="219"/>
                    <a:pt x="315" y="211"/>
                  </a:cubicBezTo>
                  <a:cubicBezTo>
                    <a:pt x="316" y="203"/>
                    <a:pt x="316" y="195"/>
                    <a:pt x="315" y="188"/>
                  </a:cubicBezTo>
                  <a:cubicBezTo>
                    <a:pt x="314" y="180"/>
                    <a:pt x="311" y="173"/>
                    <a:pt x="308" y="167"/>
                  </a:cubicBezTo>
                  <a:cubicBezTo>
                    <a:pt x="304" y="161"/>
                    <a:pt x="300" y="156"/>
                    <a:pt x="295" y="152"/>
                  </a:cubicBezTo>
                  <a:cubicBezTo>
                    <a:pt x="290" y="148"/>
                    <a:pt x="284" y="145"/>
                    <a:pt x="278" y="144"/>
                  </a:cubicBezTo>
                  <a:cubicBezTo>
                    <a:pt x="276" y="144"/>
                    <a:pt x="275" y="144"/>
                    <a:pt x="273" y="144"/>
                  </a:cubicBezTo>
                  <a:cubicBezTo>
                    <a:pt x="271" y="143"/>
                    <a:pt x="270" y="144"/>
                    <a:pt x="268" y="144"/>
                  </a:cubicBezTo>
                  <a:cubicBezTo>
                    <a:pt x="267" y="144"/>
                    <a:pt x="265" y="144"/>
                    <a:pt x="264" y="144"/>
                  </a:cubicBezTo>
                  <a:cubicBezTo>
                    <a:pt x="262" y="145"/>
                    <a:pt x="260" y="145"/>
                    <a:pt x="259" y="146"/>
                  </a:cubicBezTo>
                  <a:cubicBezTo>
                    <a:pt x="258" y="146"/>
                    <a:pt x="257" y="146"/>
                    <a:pt x="256" y="147"/>
                  </a:cubicBezTo>
                  <a:cubicBezTo>
                    <a:pt x="254" y="147"/>
                    <a:pt x="253" y="148"/>
                    <a:pt x="252" y="148"/>
                  </a:cubicBezTo>
                  <a:cubicBezTo>
                    <a:pt x="251" y="149"/>
                    <a:pt x="250" y="150"/>
                    <a:pt x="249" y="150"/>
                  </a:cubicBezTo>
                  <a:cubicBezTo>
                    <a:pt x="248" y="151"/>
                    <a:pt x="247" y="152"/>
                    <a:pt x="246" y="153"/>
                  </a:cubicBezTo>
                  <a:cubicBezTo>
                    <a:pt x="249" y="135"/>
                    <a:pt x="249" y="135"/>
                    <a:pt x="249" y="135"/>
                  </a:cubicBezTo>
                  <a:cubicBezTo>
                    <a:pt x="265" y="34"/>
                    <a:pt x="265" y="34"/>
                    <a:pt x="265" y="34"/>
                  </a:cubicBezTo>
                  <a:cubicBezTo>
                    <a:pt x="200" y="25"/>
                    <a:pt x="200" y="25"/>
                    <a:pt x="200" y="25"/>
                  </a:cubicBezTo>
                  <a:cubicBezTo>
                    <a:pt x="200" y="26"/>
                    <a:pt x="200" y="27"/>
                    <a:pt x="200" y="29"/>
                  </a:cubicBezTo>
                  <a:cubicBezTo>
                    <a:pt x="200" y="30"/>
                    <a:pt x="200" y="32"/>
                    <a:pt x="200" y="33"/>
                  </a:cubicBezTo>
                  <a:cubicBezTo>
                    <a:pt x="200" y="34"/>
                    <a:pt x="200" y="36"/>
                    <a:pt x="200" y="37"/>
                  </a:cubicBezTo>
                  <a:cubicBezTo>
                    <a:pt x="200" y="39"/>
                    <a:pt x="199" y="40"/>
                    <a:pt x="199" y="41"/>
                  </a:cubicBezTo>
                  <a:cubicBezTo>
                    <a:pt x="198" y="51"/>
                    <a:pt x="195" y="60"/>
                    <a:pt x="190" y="68"/>
                  </a:cubicBezTo>
                  <a:cubicBezTo>
                    <a:pt x="186" y="76"/>
                    <a:pt x="181" y="83"/>
                    <a:pt x="175" y="88"/>
                  </a:cubicBezTo>
                  <a:cubicBezTo>
                    <a:pt x="170" y="93"/>
                    <a:pt x="163" y="98"/>
                    <a:pt x="156" y="100"/>
                  </a:cubicBezTo>
                  <a:cubicBezTo>
                    <a:pt x="149" y="102"/>
                    <a:pt x="142" y="103"/>
                    <a:pt x="135" y="102"/>
                  </a:cubicBezTo>
                  <a:cubicBezTo>
                    <a:pt x="128" y="101"/>
                    <a:pt x="121" y="97"/>
                    <a:pt x="116" y="93"/>
                  </a:cubicBezTo>
                  <a:cubicBezTo>
                    <a:pt x="110" y="88"/>
                    <a:pt x="106" y="82"/>
                    <a:pt x="102" y="76"/>
                  </a:cubicBezTo>
                  <a:cubicBezTo>
                    <a:pt x="99" y="69"/>
                    <a:pt x="96" y="61"/>
                    <a:pt x="95" y="52"/>
                  </a:cubicBezTo>
                  <a:cubicBezTo>
                    <a:pt x="94" y="44"/>
                    <a:pt x="94" y="35"/>
                    <a:pt x="95" y="26"/>
                  </a:cubicBezTo>
                  <a:cubicBezTo>
                    <a:pt x="96" y="24"/>
                    <a:pt x="96" y="23"/>
                    <a:pt x="96" y="22"/>
                  </a:cubicBezTo>
                  <a:cubicBezTo>
                    <a:pt x="96" y="20"/>
                    <a:pt x="97" y="19"/>
                    <a:pt x="97" y="18"/>
                  </a:cubicBezTo>
                  <a:cubicBezTo>
                    <a:pt x="97" y="16"/>
                    <a:pt x="98" y="15"/>
                    <a:pt x="98" y="14"/>
                  </a:cubicBezTo>
                  <a:cubicBezTo>
                    <a:pt x="99" y="13"/>
                    <a:pt x="99" y="11"/>
                    <a:pt x="99" y="10"/>
                  </a:cubicBezTo>
                  <a:lnTo>
                    <a:pt x="33" y="0"/>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41" name="íṧlîḋè"/>
            <p:cNvSpPr/>
            <p:nvPr/>
          </p:nvSpPr>
          <p:spPr bwMode="auto">
            <a:xfrm>
              <a:off x="8671230" y="1433779"/>
              <a:ext cx="2328091" cy="2431064"/>
            </a:xfrm>
            <a:custGeom>
              <a:avLst/>
              <a:gdLst>
                <a:gd name="T0" fmla="*/ 271 w 352"/>
                <a:gd name="T1" fmla="*/ 4 h 371"/>
                <a:gd name="T2" fmla="*/ 233 w 352"/>
                <a:gd name="T3" fmla="*/ 36 h 371"/>
                <a:gd name="T4" fmla="*/ 193 w 352"/>
                <a:gd name="T5" fmla="*/ 41 h 371"/>
                <a:gd name="T6" fmla="*/ 132 w 352"/>
                <a:gd name="T7" fmla="*/ 18 h 371"/>
                <a:gd name="T8" fmla="*/ 82 w 352"/>
                <a:gd name="T9" fmla="*/ 119 h 371"/>
                <a:gd name="T10" fmla="*/ 77 w 352"/>
                <a:gd name="T11" fmla="*/ 134 h 371"/>
                <a:gd name="T12" fmla="*/ 71 w 352"/>
                <a:gd name="T13" fmla="*/ 130 h 371"/>
                <a:gd name="T14" fmla="*/ 65 w 352"/>
                <a:gd name="T15" fmla="*/ 127 h 371"/>
                <a:gd name="T16" fmla="*/ 58 w 352"/>
                <a:gd name="T17" fmla="*/ 125 h 371"/>
                <a:gd name="T18" fmla="*/ 36 w 352"/>
                <a:gd name="T19" fmla="*/ 127 h 371"/>
                <a:gd name="T20" fmla="*/ 8 w 352"/>
                <a:gd name="T21" fmla="*/ 155 h 371"/>
                <a:gd name="T22" fmla="*/ 1 w 352"/>
                <a:gd name="T23" fmla="*/ 199 h 371"/>
                <a:gd name="T24" fmla="*/ 19 w 352"/>
                <a:gd name="T25" fmla="*/ 231 h 371"/>
                <a:gd name="T26" fmla="*/ 40 w 352"/>
                <a:gd name="T27" fmla="*/ 237 h 371"/>
                <a:gd name="T28" fmla="*/ 47 w 352"/>
                <a:gd name="T29" fmla="*/ 236 h 371"/>
                <a:gd name="T30" fmla="*/ 54 w 352"/>
                <a:gd name="T31" fmla="*/ 234 h 371"/>
                <a:gd name="T32" fmla="*/ 61 w 352"/>
                <a:gd name="T33" fmla="*/ 231 h 371"/>
                <a:gd name="T34" fmla="*/ 61 w 352"/>
                <a:gd name="T35" fmla="*/ 246 h 371"/>
                <a:gd name="T36" fmla="*/ 126 w 352"/>
                <a:gd name="T37" fmla="*/ 343 h 371"/>
                <a:gd name="T38" fmla="*/ 126 w 352"/>
                <a:gd name="T39" fmla="*/ 333 h 371"/>
                <a:gd name="T40" fmla="*/ 127 w 352"/>
                <a:gd name="T41" fmla="*/ 323 h 371"/>
                <a:gd name="T42" fmla="*/ 153 w 352"/>
                <a:gd name="T43" fmla="*/ 273 h 371"/>
                <a:gd name="T44" fmla="*/ 201 w 352"/>
                <a:gd name="T45" fmla="*/ 256 h 371"/>
                <a:gd name="T46" fmla="*/ 242 w 352"/>
                <a:gd name="T47" fmla="*/ 283 h 371"/>
                <a:gd name="T48" fmla="*/ 253 w 352"/>
                <a:gd name="T49" fmla="*/ 340 h 371"/>
                <a:gd name="T50" fmla="*/ 251 w 352"/>
                <a:gd name="T51" fmla="*/ 350 h 371"/>
                <a:gd name="T52" fmla="*/ 247 w 352"/>
                <a:gd name="T53" fmla="*/ 360 h 371"/>
                <a:gd name="T54" fmla="*/ 332 w 352"/>
                <a:gd name="T55" fmla="*/ 310 h 371"/>
                <a:gd name="T56" fmla="*/ 314 w 352"/>
                <a:gd name="T57" fmla="*/ 198 h 371"/>
                <a:gd name="T58" fmla="*/ 313 w 352"/>
                <a:gd name="T59" fmla="*/ 139 h 371"/>
                <a:gd name="T60" fmla="*/ 343 w 352"/>
                <a:gd name="T61" fmla="*/ 103 h 371"/>
                <a:gd name="T62" fmla="*/ 349 w 352"/>
                <a:gd name="T63" fmla="*/ 48 h 371"/>
                <a:gd name="T64" fmla="*/ 320 w 352"/>
                <a:gd name="T65" fmla="*/ 6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2" h="371">
                  <a:moveTo>
                    <a:pt x="295" y="0"/>
                  </a:moveTo>
                  <a:cubicBezTo>
                    <a:pt x="286" y="0"/>
                    <a:pt x="278" y="1"/>
                    <a:pt x="271" y="4"/>
                  </a:cubicBezTo>
                  <a:cubicBezTo>
                    <a:pt x="263" y="7"/>
                    <a:pt x="256" y="11"/>
                    <a:pt x="250" y="17"/>
                  </a:cubicBezTo>
                  <a:cubicBezTo>
                    <a:pt x="243" y="22"/>
                    <a:pt x="237" y="29"/>
                    <a:pt x="233" y="36"/>
                  </a:cubicBezTo>
                  <a:cubicBezTo>
                    <a:pt x="228" y="43"/>
                    <a:pt x="224" y="51"/>
                    <a:pt x="221" y="60"/>
                  </a:cubicBezTo>
                  <a:cubicBezTo>
                    <a:pt x="212" y="53"/>
                    <a:pt x="203" y="47"/>
                    <a:pt x="193" y="41"/>
                  </a:cubicBezTo>
                  <a:cubicBezTo>
                    <a:pt x="184" y="36"/>
                    <a:pt x="174" y="31"/>
                    <a:pt x="163" y="27"/>
                  </a:cubicBezTo>
                  <a:cubicBezTo>
                    <a:pt x="153" y="23"/>
                    <a:pt x="143" y="20"/>
                    <a:pt x="132" y="18"/>
                  </a:cubicBezTo>
                  <a:cubicBezTo>
                    <a:pt x="121" y="15"/>
                    <a:pt x="110" y="14"/>
                    <a:pt x="99" y="13"/>
                  </a:cubicBezTo>
                  <a:cubicBezTo>
                    <a:pt x="82" y="119"/>
                    <a:pt x="82" y="119"/>
                    <a:pt x="82" y="119"/>
                  </a:cubicBezTo>
                  <a:cubicBezTo>
                    <a:pt x="79" y="136"/>
                    <a:pt x="79" y="136"/>
                    <a:pt x="79" y="136"/>
                  </a:cubicBezTo>
                  <a:cubicBezTo>
                    <a:pt x="78" y="135"/>
                    <a:pt x="77" y="135"/>
                    <a:pt x="77" y="134"/>
                  </a:cubicBezTo>
                  <a:cubicBezTo>
                    <a:pt x="76" y="133"/>
                    <a:pt x="75" y="132"/>
                    <a:pt x="74" y="132"/>
                  </a:cubicBezTo>
                  <a:cubicBezTo>
                    <a:pt x="73" y="131"/>
                    <a:pt x="72" y="130"/>
                    <a:pt x="71" y="130"/>
                  </a:cubicBezTo>
                  <a:cubicBezTo>
                    <a:pt x="70" y="129"/>
                    <a:pt x="69" y="129"/>
                    <a:pt x="69" y="128"/>
                  </a:cubicBezTo>
                  <a:cubicBezTo>
                    <a:pt x="67" y="128"/>
                    <a:pt x="66" y="127"/>
                    <a:pt x="65" y="127"/>
                  </a:cubicBezTo>
                  <a:cubicBezTo>
                    <a:pt x="64" y="126"/>
                    <a:pt x="63" y="126"/>
                    <a:pt x="62" y="125"/>
                  </a:cubicBezTo>
                  <a:cubicBezTo>
                    <a:pt x="61" y="125"/>
                    <a:pt x="59" y="125"/>
                    <a:pt x="58" y="125"/>
                  </a:cubicBezTo>
                  <a:cubicBezTo>
                    <a:pt x="57" y="124"/>
                    <a:pt x="56" y="124"/>
                    <a:pt x="54" y="124"/>
                  </a:cubicBezTo>
                  <a:cubicBezTo>
                    <a:pt x="48" y="124"/>
                    <a:pt x="42" y="125"/>
                    <a:pt x="36" y="127"/>
                  </a:cubicBezTo>
                  <a:cubicBezTo>
                    <a:pt x="30" y="130"/>
                    <a:pt x="25" y="134"/>
                    <a:pt x="20" y="138"/>
                  </a:cubicBezTo>
                  <a:cubicBezTo>
                    <a:pt x="15" y="143"/>
                    <a:pt x="11" y="149"/>
                    <a:pt x="8" y="155"/>
                  </a:cubicBezTo>
                  <a:cubicBezTo>
                    <a:pt x="5" y="162"/>
                    <a:pt x="2" y="169"/>
                    <a:pt x="1" y="177"/>
                  </a:cubicBezTo>
                  <a:cubicBezTo>
                    <a:pt x="0" y="184"/>
                    <a:pt x="0" y="192"/>
                    <a:pt x="1" y="199"/>
                  </a:cubicBezTo>
                  <a:cubicBezTo>
                    <a:pt x="2" y="205"/>
                    <a:pt x="4" y="212"/>
                    <a:pt x="7" y="217"/>
                  </a:cubicBezTo>
                  <a:cubicBezTo>
                    <a:pt x="11" y="223"/>
                    <a:pt x="15" y="227"/>
                    <a:pt x="19" y="231"/>
                  </a:cubicBezTo>
                  <a:cubicBezTo>
                    <a:pt x="24" y="234"/>
                    <a:pt x="30" y="236"/>
                    <a:pt x="36" y="237"/>
                  </a:cubicBezTo>
                  <a:cubicBezTo>
                    <a:pt x="37" y="237"/>
                    <a:pt x="39" y="237"/>
                    <a:pt x="40" y="237"/>
                  </a:cubicBezTo>
                  <a:cubicBezTo>
                    <a:pt x="41" y="237"/>
                    <a:pt x="42" y="237"/>
                    <a:pt x="44" y="237"/>
                  </a:cubicBezTo>
                  <a:cubicBezTo>
                    <a:pt x="45" y="237"/>
                    <a:pt x="46" y="236"/>
                    <a:pt x="47" y="236"/>
                  </a:cubicBezTo>
                  <a:cubicBezTo>
                    <a:pt x="49" y="236"/>
                    <a:pt x="50" y="236"/>
                    <a:pt x="51" y="235"/>
                  </a:cubicBezTo>
                  <a:cubicBezTo>
                    <a:pt x="52" y="235"/>
                    <a:pt x="53" y="235"/>
                    <a:pt x="54" y="234"/>
                  </a:cubicBezTo>
                  <a:cubicBezTo>
                    <a:pt x="56" y="234"/>
                    <a:pt x="57" y="233"/>
                    <a:pt x="58" y="233"/>
                  </a:cubicBezTo>
                  <a:cubicBezTo>
                    <a:pt x="59" y="232"/>
                    <a:pt x="60" y="232"/>
                    <a:pt x="61" y="231"/>
                  </a:cubicBezTo>
                  <a:cubicBezTo>
                    <a:pt x="62" y="230"/>
                    <a:pt x="63" y="230"/>
                    <a:pt x="64" y="229"/>
                  </a:cubicBezTo>
                  <a:cubicBezTo>
                    <a:pt x="61" y="246"/>
                    <a:pt x="61" y="246"/>
                    <a:pt x="61" y="246"/>
                  </a:cubicBezTo>
                  <a:cubicBezTo>
                    <a:pt x="47" y="332"/>
                    <a:pt x="47" y="332"/>
                    <a:pt x="47" y="332"/>
                  </a:cubicBezTo>
                  <a:cubicBezTo>
                    <a:pt x="126" y="343"/>
                    <a:pt x="126" y="343"/>
                    <a:pt x="126" y="343"/>
                  </a:cubicBezTo>
                  <a:cubicBezTo>
                    <a:pt x="126" y="342"/>
                    <a:pt x="126" y="340"/>
                    <a:pt x="126" y="338"/>
                  </a:cubicBezTo>
                  <a:cubicBezTo>
                    <a:pt x="126" y="337"/>
                    <a:pt x="126" y="335"/>
                    <a:pt x="126" y="333"/>
                  </a:cubicBezTo>
                  <a:cubicBezTo>
                    <a:pt x="126" y="332"/>
                    <a:pt x="126" y="330"/>
                    <a:pt x="126" y="328"/>
                  </a:cubicBezTo>
                  <a:cubicBezTo>
                    <a:pt x="127" y="327"/>
                    <a:pt x="127" y="325"/>
                    <a:pt x="127" y="323"/>
                  </a:cubicBezTo>
                  <a:cubicBezTo>
                    <a:pt x="129" y="313"/>
                    <a:pt x="132" y="303"/>
                    <a:pt x="136" y="295"/>
                  </a:cubicBezTo>
                  <a:cubicBezTo>
                    <a:pt x="141" y="287"/>
                    <a:pt x="147" y="279"/>
                    <a:pt x="153" y="273"/>
                  </a:cubicBezTo>
                  <a:cubicBezTo>
                    <a:pt x="160" y="267"/>
                    <a:pt x="167" y="262"/>
                    <a:pt x="175" y="259"/>
                  </a:cubicBezTo>
                  <a:cubicBezTo>
                    <a:pt x="183" y="256"/>
                    <a:pt x="192" y="255"/>
                    <a:pt x="201" y="256"/>
                  </a:cubicBezTo>
                  <a:cubicBezTo>
                    <a:pt x="209" y="257"/>
                    <a:pt x="217" y="260"/>
                    <a:pt x="225" y="265"/>
                  </a:cubicBezTo>
                  <a:cubicBezTo>
                    <a:pt x="232" y="269"/>
                    <a:pt x="238" y="276"/>
                    <a:pt x="242" y="283"/>
                  </a:cubicBezTo>
                  <a:cubicBezTo>
                    <a:pt x="247" y="291"/>
                    <a:pt x="251" y="300"/>
                    <a:pt x="253" y="309"/>
                  </a:cubicBezTo>
                  <a:cubicBezTo>
                    <a:pt x="254" y="319"/>
                    <a:pt x="255" y="329"/>
                    <a:pt x="253" y="340"/>
                  </a:cubicBezTo>
                  <a:cubicBezTo>
                    <a:pt x="253" y="342"/>
                    <a:pt x="252" y="343"/>
                    <a:pt x="252" y="345"/>
                  </a:cubicBezTo>
                  <a:cubicBezTo>
                    <a:pt x="252" y="347"/>
                    <a:pt x="251" y="349"/>
                    <a:pt x="251" y="350"/>
                  </a:cubicBezTo>
                  <a:cubicBezTo>
                    <a:pt x="250" y="352"/>
                    <a:pt x="250" y="354"/>
                    <a:pt x="249" y="355"/>
                  </a:cubicBezTo>
                  <a:cubicBezTo>
                    <a:pt x="248" y="357"/>
                    <a:pt x="248" y="359"/>
                    <a:pt x="247" y="360"/>
                  </a:cubicBezTo>
                  <a:cubicBezTo>
                    <a:pt x="328" y="371"/>
                    <a:pt x="328" y="371"/>
                    <a:pt x="328" y="371"/>
                  </a:cubicBezTo>
                  <a:cubicBezTo>
                    <a:pt x="331" y="351"/>
                    <a:pt x="332" y="330"/>
                    <a:pt x="332" y="310"/>
                  </a:cubicBezTo>
                  <a:cubicBezTo>
                    <a:pt x="332" y="290"/>
                    <a:pt x="330" y="271"/>
                    <a:pt x="327" y="252"/>
                  </a:cubicBezTo>
                  <a:cubicBezTo>
                    <a:pt x="324" y="233"/>
                    <a:pt x="320" y="215"/>
                    <a:pt x="314" y="198"/>
                  </a:cubicBezTo>
                  <a:cubicBezTo>
                    <a:pt x="308" y="180"/>
                    <a:pt x="301" y="164"/>
                    <a:pt x="293" y="149"/>
                  </a:cubicBezTo>
                  <a:cubicBezTo>
                    <a:pt x="300" y="146"/>
                    <a:pt x="307" y="143"/>
                    <a:pt x="313" y="139"/>
                  </a:cubicBezTo>
                  <a:cubicBezTo>
                    <a:pt x="319" y="134"/>
                    <a:pt x="325" y="129"/>
                    <a:pt x="330" y="123"/>
                  </a:cubicBezTo>
                  <a:cubicBezTo>
                    <a:pt x="335" y="117"/>
                    <a:pt x="339" y="110"/>
                    <a:pt x="343" y="103"/>
                  </a:cubicBezTo>
                  <a:cubicBezTo>
                    <a:pt x="346" y="95"/>
                    <a:pt x="348" y="87"/>
                    <a:pt x="350" y="79"/>
                  </a:cubicBezTo>
                  <a:cubicBezTo>
                    <a:pt x="352" y="68"/>
                    <a:pt x="351" y="58"/>
                    <a:pt x="349" y="48"/>
                  </a:cubicBezTo>
                  <a:cubicBezTo>
                    <a:pt x="347" y="39"/>
                    <a:pt x="343" y="30"/>
                    <a:pt x="338" y="23"/>
                  </a:cubicBezTo>
                  <a:cubicBezTo>
                    <a:pt x="333" y="16"/>
                    <a:pt x="327" y="10"/>
                    <a:pt x="320" y="6"/>
                  </a:cubicBezTo>
                  <a:cubicBezTo>
                    <a:pt x="312" y="2"/>
                    <a:pt x="304" y="0"/>
                    <a:pt x="295" y="0"/>
                  </a:cubicBezTo>
                  <a:close/>
                </a:path>
              </a:pathLst>
            </a:custGeom>
            <a:solidFill>
              <a:schemeClr val="accent1"/>
            </a:solidFill>
            <a:ln>
              <a:noFill/>
            </a:ln>
          </p:spPr>
          <p:txBody>
            <a:bodyPr vert="horz" wrap="square" lIns="121920" tIns="60960" rIns="121920" bIns="60960" numCol="1" anchor="t" anchorCtr="0" compatLnSpc="1"/>
            <a:lstStyle/>
            <a:p>
              <a:endParaRPr lang="en-US" sz="3200"/>
            </a:p>
          </p:txBody>
        </p:sp>
        <p:sp>
          <p:nvSpPr>
            <p:cNvPr id="42" name="îšlïḍê"/>
            <p:cNvSpPr/>
            <p:nvPr/>
          </p:nvSpPr>
          <p:spPr bwMode="auto">
            <a:xfrm>
              <a:off x="8527611" y="3166571"/>
              <a:ext cx="2202694" cy="2686277"/>
            </a:xfrm>
            <a:custGeom>
              <a:avLst/>
              <a:gdLst>
                <a:gd name="T0" fmla="*/ 205 w 333"/>
                <a:gd name="T1" fmla="*/ 0 h 410"/>
                <a:gd name="T2" fmla="*/ 185 w 333"/>
                <a:gd name="T3" fmla="*/ 3 h 410"/>
                <a:gd name="T4" fmla="*/ 167 w 333"/>
                <a:gd name="T5" fmla="*/ 14 h 410"/>
                <a:gd name="T6" fmla="*/ 154 w 333"/>
                <a:gd name="T7" fmla="*/ 31 h 410"/>
                <a:gd name="T8" fmla="*/ 146 w 333"/>
                <a:gd name="T9" fmla="*/ 54 h 410"/>
                <a:gd name="T10" fmla="*/ 146 w 333"/>
                <a:gd name="T11" fmla="*/ 59 h 410"/>
                <a:gd name="T12" fmla="*/ 145 w 333"/>
                <a:gd name="T13" fmla="*/ 64 h 410"/>
                <a:gd name="T14" fmla="*/ 146 w 333"/>
                <a:gd name="T15" fmla="*/ 69 h 410"/>
                <a:gd name="T16" fmla="*/ 146 w 333"/>
                <a:gd name="T17" fmla="*/ 74 h 410"/>
                <a:gd name="T18" fmla="*/ 150 w 333"/>
                <a:gd name="T19" fmla="*/ 90 h 410"/>
                <a:gd name="T20" fmla="*/ 136 w 333"/>
                <a:gd name="T21" fmla="*/ 88 h 410"/>
                <a:gd name="T22" fmla="*/ 52 w 333"/>
                <a:gd name="T23" fmla="*/ 76 h 410"/>
                <a:gd name="T24" fmla="*/ 36 w 333"/>
                <a:gd name="T25" fmla="*/ 170 h 410"/>
                <a:gd name="T26" fmla="*/ 41 w 333"/>
                <a:gd name="T27" fmla="*/ 169 h 410"/>
                <a:gd name="T28" fmla="*/ 46 w 333"/>
                <a:gd name="T29" fmla="*/ 169 h 410"/>
                <a:gd name="T30" fmla="*/ 50 w 333"/>
                <a:gd name="T31" fmla="*/ 169 h 410"/>
                <a:gd name="T32" fmla="*/ 55 w 333"/>
                <a:gd name="T33" fmla="*/ 169 h 410"/>
                <a:gd name="T34" fmla="*/ 77 w 333"/>
                <a:gd name="T35" fmla="*/ 179 h 410"/>
                <a:gd name="T36" fmla="*/ 93 w 333"/>
                <a:gd name="T37" fmla="*/ 198 h 410"/>
                <a:gd name="T38" fmla="*/ 102 w 333"/>
                <a:gd name="T39" fmla="*/ 224 h 410"/>
                <a:gd name="T40" fmla="*/ 102 w 333"/>
                <a:gd name="T41" fmla="*/ 254 h 410"/>
                <a:gd name="T42" fmla="*/ 93 w 333"/>
                <a:gd name="T43" fmla="*/ 282 h 410"/>
                <a:gd name="T44" fmla="*/ 76 w 333"/>
                <a:gd name="T45" fmla="*/ 302 h 410"/>
                <a:gd name="T46" fmla="*/ 55 w 333"/>
                <a:gd name="T47" fmla="*/ 314 h 410"/>
                <a:gd name="T48" fmla="*/ 32 w 333"/>
                <a:gd name="T49" fmla="*/ 314 h 410"/>
                <a:gd name="T50" fmla="*/ 14 w 333"/>
                <a:gd name="T51" fmla="*/ 306 h 410"/>
                <a:gd name="T52" fmla="*/ 0 w 333"/>
                <a:gd name="T53" fmla="*/ 397 h 410"/>
                <a:gd name="T54" fmla="*/ 156 w 333"/>
                <a:gd name="T55" fmla="*/ 376 h 410"/>
                <a:gd name="T56" fmla="*/ 141 w 333"/>
                <a:gd name="T57" fmla="*/ 361 h 410"/>
                <a:gd name="T58" fmla="*/ 131 w 333"/>
                <a:gd name="T59" fmla="*/ 342 h 410"/>
                <a:gd name="T60" fmla="*/ 126 w 333"/>
                <a:gd name="T61" fmla="*/ 319 h 410"/>
                <a:gd name="T62" fmla="*/ 126 w 333"/>
                <a:gd name="T63" fmla="*/ 295 h 410"/>
                <a:gd name="T64" fmla="*/ 136 w 333"/>
                <a:gd name="T65" fmla="*/ 267 h 410"/>
                <a:gd name="T66" fmla="*/ 153 w 333"/>
                <a:gd name="T67" fmla="*/ 246 h 410"/>
                <a:gd name="T68" fmla="*/ 175 w 333"/>
                <a:gd name="T69" fmla="*/ 234 h 410"/>
                <a:gd name="T70" fmla="*/ 201 w 333"/>
                <a:gd name="T71" fmla="*/ 233 h 410"/>
                <a:gd name="T72" fmla="*/ 254 w 333"/>
                <a:gd name="T73" fmla="*/ 294 h 410"/>
                <a:gd name="T74" fmla="*/ 333 w 333"/>
                <a:gd name="T75" fmla="*/ 116 h 410"/>
                <a:gd name="T76" fmla="*/ 246 w 333"/>
                <a:gd name="T77" fmla="*/ 104 h 410"/>
                <a:gd name="T78" fmla="*/ 231 w 333"/>
                <a:gd name="T79" fmla="*/ 102 h 410"/>
                <a:gd name="T80" fmla="*/ 234 w 333"/>
                <a:gd name="T81" fmla="*/ 98 h 410"/>
                <a:gd name="T82" fmla="*/ 236 w 333"/>
                <a:gd name="T83" fmla="*/ 95 h 410"/>
                <a:gd name="T84" fmla="*/ 238 w 333"/>
                <a:gd name="T85" fmla="*/ 91 h 410"/>
                <a:gd name="T86" fmla="*/ 240 w 333"/>
                <a:gd name="T87" fmla="*/ 87 h 410"/>
                <a:gd name="T88" fmla="*/ 242 w 333"/>
                <a:gd name="T89" fmla="*/ 82 h 410"/>
                <a:gd name="T90" fmla="*/ 244 w 333"/>
                <a:gd name="T91" fmla="*/ 78 h 410"/>
                <a:gd name="T92" fmla="*/ 246 w 333"/>
                <a:gd name="T93" fmla="*/ 72 h 410"/>
                <a:gd name="T94" fmla="*/ 247 w 333"/>
                <a:gd name="T95" fmla="*/ 67 h 410"/>
                <a:gd name="T96" fmla="*/ 246 w 333"/>
                <a:gd name="T97" fmla="*/ 43 h 410"/>
                <a:gd name="T98" fmla="*/ 238 w 333"/>
                <a:gd name="T99" fmla="*/ 22 h 410"/>
                <a:gd name="T100" fmla="*/ 224 w 333"/>
                <a:gd name="T101" fmla="*/ 7 h 410"/>
                <a:gd name="T102" fmla="*/ 205 w 333"/>
                <a:gd name="T103" fmla="*/ 0 h 410"/>
                <a:gd name="T104" fmla="*/ 205 w 333"/>
                <a:gd name="T105" fmla="*/ 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3" h="410">
                  <a:moveTo>
                    <a:pt x="205" y="0"/>
                  </a:moveTo>
                  <a:cubicBezTo>
                    <a:pt x="198" y="0"/>
                    <a:pt x="192" y="1"/>
                    <a:pt x="185" y="3"/>
                  </a:cubicBezTo>
                  <a:cubicBezTo>
                    <a:pt x="179" y="5"/>
                    <a:pt x="173" y="9"/>
                    <a:pt x="167" y="14"/>
                  </a:cubicBezTo>
                  <a:cubicBezTo>
                    <a:pt x="162" y="19"/>
                    <a:pt x="157" y="25"/>
                    <a:pt x="154" y="31"/>
                  </a:cubicBezTo>
                  <a:cubicBezTo>
                    <a:pt x="150" y="38"/>
                    <a:pt x="148" y="46"/>
                    <a:pt x="146" y="54"/>
                  </a:cubicBezTo>
                  <a:cubicBezTo>
                    <a:pt x="146" y="55"/>
                    <a:pt x="146" y="57"/>
                    <a:pt x="146" y="59"/>
                  </a:cubicBezTo>
                  <a:cubicBezTo>
                    <a:pt x="146" y="61"/>
                    <a:pt x="145" y="62"/>
                    <a:pt x="145" y="64"/>
                  </a:cubicBezTo>
                  <a:cubicBezTo>
                    <a:pt x="145" y="66"/>
                    <a:pt x="145" y="67"/>
                    <a:pt x="146" y="69"/>
                  </a:cubicBezTo>
                  <a:cubicBezTo>
                    <a:pt x="146" y="71"/>
                    <a:pt x="146" y="72"/>
                    <a:pt x="146" y="74"/>
                  </a:cubicBezTo>
                  <a:cubicBezTo>
                    <a:pt x="147" y="80"/>
                    <a:pt x="148" y="85"/>
                    <a:pt x="150" y="90"/>
                  </a:cubicBezTo>
                  <a:cubicBezTo>
                    <a:pt x="136" y="88"/>
                    <a:pt x="136" y="88"/>
                    <a:pt x="136" y="88"/>
                  </a:cubicBezTo>
                  <a:cubicBezTo>
                    <a:pt x="52" y="76"/>
                    <a:pt x="52" y="76"/>
                    <a:pt x="52" y="76"/>
                  </a:cubicBezTo>
                  <a:cubicBezTo>
                    <a:pt x="36" y="170"/>
                    <a:pt x="36" y="170"/>
                    <a:pt x="36" y="170"/>
                  </a:cubicBezTo>
                  <a:cubicBezTo>
                    <a:pt x="38" y="170"/>
                    <a:pt x="40" y="169"/>
                    <a:pt x="41" y="169"/>
                  </a:cubicBezTo>
                  <a:cubicBezTo>
                    <a:pt x="43" y="169"/>
                    <a:pt x="44" y="169"/>
                    <a:pt x="46" y="169"/>
                  </a:cubicBezTo>
                  <a:cubicBezTo>
                    <a:pt x="47" y="169"/>
                    <a:pt x="49" y="169"/>
                    <a:pt x="50" y="169"/>
                  </a:cubicBezTo>
                  <a:cubicBezTo>
                    <a:pt x="52" y="169"/>
                    <a:pt x="54" y="169"/>
                    <a:pt x="55" y="169"/>
                  </a:cubicBezTo>
                  <a:cubicBezTo>
                    <a:pt x="63" y="171"/>
                    <a:pt x="70" y="174"/>
                    <a:pt x="77" y="179"/>
                  </a:cubicBezTo>
                  <a:cubicBezTo>
                    <a:pt x="83" y="184"/>
                    <a:pt x="89" y="191"/>
                    <a:pt x="93" y="198"/>
                  </a:cubicBezTo>
                  <a:cubicBezTo>
                    <a:pt x="97" y="206"/>
                    <a:pt x="100" y="215"/>
                    <a:pt x="102" y="224"/>
                  </a:cubicBezTo>
                  <a:cubicBezTo>
                    <a:pt x="104" y="234"/>
                    <a:pt x="104" y="244"/>
                    <a:pt x="102" y="254"/>
                  </a:cubicBezTo>
                  <a:cubicBezTo>
                    <a:pt x="100" y="264"/>
                    <a:pt x="97" y="273"/>
                    <a:pt x="93" y="282"/>
                  </a:cubicBezTo>
                  <a:cubicBezTo>
                    <a:pt x="88" y="290"/>
                    <a:pt x="83" y="297"/>
                    <a:pt x="76" y="302"/>
                  </a:cubicBezTo>
                  <a:cubicBezTo>
                    <a:pt x="70" y="308"/>
                    <a:pt x="63" y="312"/>
                    <a:pt x="55" y="314"/>
                  </a:cubicBezTo>
                  <a:cubicBezTo>
                    <a:pt x="48" y="316"/>
                    <a:pt x="40" y="316"/>
                    <a:pt x="32" y="314"/>
                  </a:cubicBezTo>
                  <a:cubicBezTo>
                    <a:pt x="25" y="313"/>
                    <a:pt x="20" y="310"/>
                    <a:pt x="14" y="306"/>
                  </a:cubicBezTo>
                  <a:cubicBezTo>
                    <a:pt x="0" y="397"/>
                    <a:pt x="0" y="397"/>
                    <a:pt x="0" y="397"/>
                  </a:cubicBezTo>
                  <a:cubicBezTo>
                    <a:pt x="53" y="410"/>
                    <a:pt x="108" y="401"/>
                    <a:pt x="156" y="376"/>
                  </a:cubicBezTo>
                  <a:cubicBezTo>
                    <a:pt x="150" y="372"/>
                    <a:pt x="145" y="367"/>
                    <a:pt x="141" y="361"/>
                  </a:cubicBezTo>
                  <a:cubicBezTo>
                    <a:pt x="137" y="355"/>
                    <a:pt x="134" y="349"/>
                    <a:pt x="131" y="342"/>
                  </a:cubicBezTo>
                  <a:cubicBezTo>
                    <a:pt x="128" y="335"/>
                    <a:pt x="126" y="327"/>
                    <a:pt x="126" y="319"/>
                  </a:cubicBezTo>
                  <a:cubicBezTo>
                    <a:pt x="125" y="312"/>
                    <a:pt x="125" y="304"/>
                    <a:pt x="126" y="295"/>
                  </a:cubicBezTo>
                  <a:cubicBezTo>
                    <a:pt x="128" y="285"/>
                    <a:pt x="131" y="276"/>
                    <a:pt x="136" y="267"/>
                  </a:cubicBezTo>
                  <a:cubicBezTo>
                    <a:pt x="140" y="259"/>
                    <a:pt x="146" y="252"/>
                    <a:pt x="153" y="246"/>
                  </a:cubicBezTo>
                  <a:cubicBezTo>
                    <a:pt x="160" y="240"/>
                    <a:pt x="167" y="236"/>
                    <a:pt x="175" y="234"/>
                  </a:cubicBezTo>
                  <a:cubicBezTo>
                    <a:pt x="184" y="231"/>
                    <a:pt x="192" y="231"/>
                    <a:pt x="201" y="233"/>
                  </a:cubicBezTo>
                  <a:cubicBezTo>
                    <a:pt x="230" y="238"/>
                    <a:pt x="249" y="266"/>
                    <a:pt x="254" y="294"/>
                  </a:cubicBezTo>
                  <a:cubicBezTo>
                    <a:pt x="295" y="243"/>
                    <a:pt x="321" y="181"/>
                    <a:pt x="333" y="116"/>
                  </a:cubicBezTo>
                  <a:cubicBezTo>
                    <a:pt x="246" y="104"/>
                    <a:pt x="246" y="104"/>
                    <a:pt x="246" y="104"/>
                  </a:cubicBezTo>
                  <a:cubicBezTo>
                    <a:pt x="231" y="102"/>
                    <a:pt x="231" y="102"/>
                    <a:pt x="231" y="102"/>
                  </a:cubicBezTo>
                  <a:cubicBezTo>
                    <a:pt x="232" y="101"/>
                    <a:pt x="233" y="100"/>
                    <a:pt x="234" y="98"/>
                  </a:cubicBezTo>
                  <a:cubicBezTo>
                    <a:pt x="234" y="97"/>
                    <a:pt x="235" y="96"/>
                    <a:pt x="236" y="95"/>
                  </a:cubicBezTo>
                  <a:cubicBezTo>
                    <a:pt x="237" y="94"/>
                    <a:pt x="238" y="92"/>
                    <a:pt x="238" y="91"/>
                  </a:cubicBezTo>
                  <a:cubicBezTo>
                    <a:pt x="239" y="90"/>
                    <a:pt x="240" y="89"/>
                    <a:pt x="240" y="87"/>
                  </a:cubicBezTo>
                  <a:cubicBezTo>
                    <a:pt x="241" y="86"/>
                    <a:pt x="242" y="84"/>
                    <a:pt x="242" y="82"/>
                  </a:cubicBezTo>
                  <a:cubicBezTo>
                    <a:pt x="243" y="81"/>
                    <a:pt x="244" y="79"/>
                    <a:pt x="244" y="78"/>
                  </a:cubicBezTo>
                  <a:cubicBezTo>
                    <a:pt x="245" y="76"/>
                    <a:pt x="245" y="74"/>
                    <a:pt x="246" y="72"/>
                  </a:cubicBezTo>
                  <a:cubicBezTo>
                    <a:pt x="246" y="71"/>
                    <a:pt x="246" y="69"/>
                    <a:pt x="247" y="67"/>
                  </a:cubicBezTo>
                  <a:cubicBezTo>
                    <a:pt x="248" y="59"/>
                    <a:pt x="248" y="50"/>
                    <a:pt x="246" y="43"/>
                  </a:cubicBezTo>
                  <a:cubicBezTo>
                    <a:pt x="245" y="35"/>
                    <a:pt x="242" y="28"/>
                    <a:pt x="238" y="22"/>
                  </a:cubicBezTo>
                  <a:cubicBezTo>
                    <a:pt x="235" y="16"/>
                    <a:pt x="230" y="11"/>
                    <a:pt x="224" y="7"/>
                  </a:cubicBezTo>
                  <a:cubicBezTo>
                    <a:pt x="219" y="4"/>
                    <a:pt x="212" y="1"/>
                    <a:pt x="205" y="0"/>
                  </a:cubicBezTo>
                  <a:cubicBezTo>
                    <a:pt x="198" y="0"/>
                    <a:pt x="212" y="1"/>
                    <a:pt x="205" y="0"/>
                  </a:cubicBezTo>
                  <a:close/>
                </a:path>
              </a:pathLst>
            </a:custGeom>
            <a:solidFill>
              <a:schemeClr val="tx2">
                <a:lumMod val="20000"/>
                <a:lumOff val="80000"/>
              </a:schemeClr>
            </a:solidFill>
            <a:ln>
              <a:noFill/>
            </a:ln>
          </p:spPr>
          <p:txBody>
            <a:bodyPr vert="horz" wrap="square" lIns="121920" tIns="60960" rIns="121920" bIns="60960" numCol="1" anchor="t" anchorCtr="0" compatLnSpc="1"/>
            <a:lstStyle/>
            <a:p>
              <a:endParaRPr lang="en-US" sz="3200"/>
            </a:p>
          </p:txBody>
        </p:sp>
      </p:grpSp>
      <p:cxnSp>
        <p:nvCxnSpPr>
          <p:cNvPr id="44" name="直接连接符 43"/>
          <p:cNvCxnSpPr/>
          <p:nvPr/>
        </p:nvCxnSpPr>
        <p:spPr>
          <a:xfrm flipH="1">
            <a:off x="5547360" y="1212215"/>
            <a:ext cx="5923915" cy="5080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5547360" y="6184900"/>
            <a:ext cx="5923915" cy="5080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5629910" y="2447925"/>
            <a:ext cx="5343525" cy="1014730"/>
          </a:xfrm>
          <a:prstGeom prst="rect">
            <a:avLst/>
          </a:prstGeom>
          <a:noFill/>
        </p:spPr>
        <p:txBody>
          <a:bodyPr wrap="square" rtlCol="0" anchor="t">
            <a:spAutoFit/>
          </a:bodyPr>
          <a:lstStyle/>
          <a:p>
            <a:r>
              <a:rPr lang="zh-CN" altLang="en-US" sz="2000"/>
              <a:t>1. 生成树算法，解决了环路拓扑中广播风暴的问题，避免了数据包在环路大量重复转发造成的浪费。</a:t>
            </a:r>
          </a:p>
        </p:txBody>
      </p:sp>
      <p:sp>
        <p:nvSpPr>
          <p:cNvPr id="49" name="文本框 48"/>
          <p:cNvSpPr txBox="1"/>
          <p:nvPr/>
        </p:nvSpPr>
        <p:spPr>
          <a:xfrm>
            <a:off x="5629910" y="3743960"/>
            <a:ext cx="5343525" cy="1014730"/>
          </a:xfrm>
          <a:prstGeom prst="rect">
            <a:avLst/>
          </a:prstGeom>
          <a:noFill/>
        </p:spPr>
        <p:txBody>
          <a:bodyPr wrap="square" rtlCol="0" anchor="t">
            <a:spAutoFit/>
          </a:bodyPr>
          <a:lstStyle/>
          <a:p>
            <a:r>
              <a:rPr lang="en-US" sz="2000"/>
              <a:t>2. </a:t>
            </a:r>
            <a:r>
              <a:rPr lang="zh-CN" altLang="en-US" sz="2000"/>
              <a:t>通过本次实验理解简单版本的生成树协议，然后通过调研了解实际应用中的生成树协议时提高效率和稳定性的方法。</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1"/>
          </p:nvPr>
        </p:nvSpPr>
        <p:spPr/>
        <p:txBody>
          <a:bodyPr/>
          <a:lstStyle/>
          <a:p>
            <a:r>
              <a:rPr lang="zh-CN" altLang="en-US" sz="4000" dirty="0"/>
              <a:t>数据包队列管理实验</a:t>
            </a:r>
          </a:p>
        </p:txBody>
      </p:sp>
      <p:cxnSp>
        <p:nvCxnSpPr>
          <p:cNvPr id="4" name="直接连接符 3"/>
          <p:cNvCxnSpPr/>
          <p:nvPr/>
        </p:nvCxnSpPr>
        <p:spPr>
          <a:xfrm>
            <a:off x="3578469" y="3320703"/>
            <a:ext cx="79182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578225" y="2353945"/>
            <a:ext cx="4622165" cy="535940"/>
          </a:xfrm>
          <a:prstGeom prst="rect">
            <a:avLst/>
          </a:prstGeom>
          <a:noFill/>
          <a:ln w="117475">
            <a:noFill/>
          </a:ln>
        </p:spPr>
        <p:txBody>
          <a:bodyPr wrap="squar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05-bufferbloat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452558" y="1835410"/>
            <a:ext cx="9140319" cy="4003616"/>
            <a:chOff x="2379533" y="1780800"/>
            <a:chExt cx="9140319" cy="4003616"/>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3380411" y="1780800"/>
              <a:ext cx="8139441" cy="4003616"/>
              <a:chOff x="3696888" y="1780800"/>
              <a:chExt cx="7822989" cy="4003616"/>
            </a:xfrm>
          </p:grpSpPr>
          <p:sp>
            <p:nvSpPr>
              <p:cNvPr id="7" name="iṡľïḑè"/>
              <p:cNvSpPr txBox="1"/>
              <p:nvPr/>
            </p:nvSpPr>
            <p:spPr bwMode="auto">
              <a:xfrm>
                <a:off x="3821582" y="1780800"/>
                <a:ext cx="7698295" cy="4003616"/>
              </a:xfrm>
              <a:prstGeom prst="rect">
                <a:avLst/>
              </a:prstGeom>
              <a:noFill/>
              <a:ln>
                <a:solidFill>
                  <a:schemeClr val="accent1"/>
                </a:solidFill>
              </a:ln>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indent="0">
                  <a:lnSpc>
                    <a:spcPct val="150000"/>
                  </a:lnSpc>
                  <a:buFont typeface="+mj-lt"/>
                  <a:buNone/>
                </a:pPr>
                <a:r>
                  <a:rPr lang="en-US" altLang="zh-CN" b="0" dirty="0">
                    <a:solidFill>
                      <a:schemeClr val="bg2"/>
                    </a:solidFill>
                    <a:effectLst>
                      <a:innerShdw blurRad="63500" dist="50800" dir="13500000">
                        <a:srgbClr val="000000">
                          <a:alpha val="50000"/>
                        </a:srgbClr>
                      </a:innerShdw>
                    </a:effectLst>
                    <a:latin typeface="+mn-lt"/>
                    <a:ea typeface="+mn-ea"/>
                    <a:sym typeface="+mn-lt"/>
                  </a:rPr>
                  <a:t>Prat 01 :   互联网体系结构初识</a:t>
                </a:r>
              </a:p>
              <a:p>
                <a:pPr indent="0">
                  <a:lnSpc>
                    <a:spcPct val="150000"/>
                  </a:lnSpc>
                  <a:buFont typeface="+mj-lt"/>
                  <a:buNone/>
                </a:pPr>
                <a:r>
                  <a:rPr lang="en-US" altLang="zh-CN" b="0" dirty="0">
                    <a:solidFill>
                      <a:schemeClr val="bg2"/>
                    </a:solidFill>
                    <a:effectLst>
                      <a:innerShdw blurRad="63500" dist="50800" dir="13500000">
                        <a:srgbClr val="000000">
                          <a:alpha val="50000"/>
                        </a:srgbClr>
                      </a:innerShdw>
                    </a:effectLst>
                    <a:latin typeface="+mn-lt"/>
                    <a:ea typeface="+mn-ea"/>
                    <a:sym typeface="+mn-lt"/>
                  </a:rPr>
                  <a:t>Prat 02 :  Socket应用编程实验</a:t>
                </a:r>
              </a:p>
              <a:p>
                <a:pPr indent="0">
                  <a:lnSpc>
                    <a:spcPct val="150000"/>
                  </a:lnSpc>
                  <a:buFont typeface="+mj-lt"/>
                  <a:buNone/>
                </a:pPr>
                <a:r>
                  <a:rPr lang="en-US" altLang="zh-CN" b="0" dirty="0">
                    <a:latin typeface="+mn-lt"/>
                    <a:ea typeface="+mn-ea"/>
                    <a:sym typeface="+mn-lt"/>
                  </a:rPr>
                  <a:t>Prat 03 :   交换机转发实验</a:t>
                </a:r>
              </a:p>
              <a:p>
                <a:pPr indent="0">
                  <a:lnSpc>
                    <a:spcPct val="150000"/>
                  </a:lnSpc>
                  <a:buFont typeface="+mj-lt"/>
                  <a:buNone/>
                </a:pPr>
                <a:r>
                  <a:rPr lang="en-US" altLang="zh-CN" b="0" dirty="0">
                    <a:latin typeface="+mn-lt"/>
                    <a:ea typeface="+mn-ea"/>
                    <a:sym typeface="+mn-lt"/>
                  </a:rPr>
                  <a:t>Prat 04 :   生成树机制实验</a:t>
                </a:r>
              </a:p>
              <a:p>
                <a:pPr indent="0">
                  <a:lnSpc>
                    <a:spcPct val="150000"/>
                  </a:lnSpc>
                  <a:buFont typeface="+mj-lt"/>
                  <a:buNone/>
                </a:pPr>
                <a:r>
                  <a:rPr lang="en-US" altLang="zh-CN" b="0" dirty="0">
                    <a:latin typeface="+mn-lt"/>
                    <a:ea typeface="+mn-ea"/>
                    <a:sym typeface="+mn-lt"/>
                  </a:rPr>
                  <a:t>Prat 05 :   数据包队列管理实验</a:t>
                </a:r>
              </a:p>
              <a:p>
                <a:pPr indent="0">
                  <a:lnSpc>
                    <a:spcPct val="150000"/>
                  </a:lnSpc>
                  <a:buFont typeface="+mj-lt"/>
                  <a:buNone/>
                </a:pPr>
                <a:r>
                  <a:rPr lang="en-US" altLang="zh-CN" b="0" dirty="0">
                    <a:latin typeface="+mn-lt"/>
                    <a:ea typeface="+mn-ea"/>
                    <a:sym typeface="+mn-lt"/>
                  </a:rPr>
                  <a:t>Prat 06 :   路由转发实验</a:t>
                </a:r>
              </a:p>
              <a:p>
                <a:pPr indent="0">
                  <a:lnSpc>
                    <a:spcPct val="150000"/>
                  </a:lnSpc>
                  <a:buFont typeface="+mj-lt"/>
                  <a:buNone/>
                </a:pPr>
                <a:r>
                  <a:rPr lang="en-US" altLang="zh-CN" b="0" dirty="0">
                    <a:latin typeface="+mn-lt"/>
                    <a:ea typeface="+mn-ea"/>
                    <a:sym typeface="+mn-lt"/>
                  </a:rPr>
                  <a:t>Prat 07 :   网络路由实验</a:t>
                </a:r>
              </a:p>
              <a:p>
                <a:pPr indent="0">
                  <a:lnSpc>
                    <a:spcPct val="150000"/>
                  </a:lnSpc>
                  <a:buFont typeface="+mj-lt"/>
                  <a:buNone/>
                </a:pPr>
                <a:r>
                  <a:rPr lang="en-US" altLang="zh-CN" b="0" dirty="0">
                    <a:latin typeface="+mn-lt"/>
                    <a:ea typeface="+mn-ea"/>
                    <a:sym typeface="+mn-lt"/>
                  </a:rPr>
                  <a:t>Prat 08 :   网络地址转换实验</a:t>
                </a:r>
              </a:p>
            </p:txBody>
          </p:sp>
          <p:cxnSp>
            <p:nvCxnSpPr>
              <p:cNvPr id="8" name="直接连接符 7"/>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grpSp>
        <p:sp>
          <p:nvSpPr>
            <p:cNvPr id="10" name="poetry_91022"/>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sp>
        <p:nvSpPr>
          <p:cNvPr id="13" name="Freeform 5"/>
          <p:cNvSpPr/>
          <p:nvPr/>
        </p:nvSpPr>
        <p:spPr bwMode="auto">
          <a:xfrm>
            <a:off x="1189586" y="2000491"/>
            <a:ext cx="1644431" cy="186769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5" name="Freeform 5"/>
          <p:cNvSpPr/>
          <p:nvPr/>
        </p:nvSpPr>
        <p:spPr bwMode="auto">
          <a:xfrm>
            <a:off x="937558" y="2360531"/>
            <a:ext cx="1770860" cy="2011290"/>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TextBox 59"/>
          <p:cNvSpPr txBox="1">
            <a:spLocks noChangeArrowheads="1"/>
          </p:cNvSpPr>
          <p:nvPr/>
        </p:nvSpPr>
        <p:spPr bwMode="auto">
          <a:xfrm flipH="1">
            <a:off x="937133" y="2936409"/>
            <a:ext cx="1663403" cy="761747"/>
          </a:xfrm>
          <a:prstGeom prst="rect">
            <a:avLst/>
          </a:prstGeom>
          <a:noFill/>
          <a:ln>
            <a:noFill/>
          </a:ln>
        </p:spPr>
        <p:txBody>
          <a:bodyPr wrap="squar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2700" b="1" kern="0" dirty="0">
                <a:solidFill>
                  <a:schemeClr val="bg1"/>
                </a:solidFill>
                <a:latin typeface="方正兰亭超细黑简体" panose="02000000000000000000" pitchFamily="2" charset="-122"/>
                <a:ea typeface="方正兰亭超细黑简体" panose="02000000000000000000" pitchFamily="2" charset="-122"/>
              </a:rPr>
              <a:t>目录</a:t>
            </a:r>
            <a:endParaRPr lang="en-US" altLang="zh-CN" sz="2700" b="1" kern="0" dirty="0">
              <a:solidFill>
                <a:schemeClr val="bg1"/>
              </a:solidFill>
              <a:latin typeface="方正兰亭超细黑简体" panose="02000000000000000000" pitchFamily="2" charset="-122"/>
              <a:ea typeface="方正兰亭超细黑简体" panose="02000000000000000000" pitchFamily="2" charset="-122"/>
            </a:endParaRPr>
          </a:p>
          <a:p>
            <a:pPr algn="ctr">
              <a:defRPr/>
            </a:pPr>
            <a:r>
              <a:rPr lang="en-US" altLang="zh-CN" b="1" kern="0" dirty="0">
                <a:solidFill>
                  <a:schemeClr val="bg1"/>
                </a:solidFill>
                <a:latin typeface="方正兰亭超细黑简体" panose="02000000000000000000" pitchFamily="2" charset="-122"/>
                <a:ea typeface="方正兰亭超细黑简体" panose="02000000000000000000" pitchFamily="2" charset="-122"/>
              </a:rPr>
              <a:t>CONTENTS</a:t>
            </a:r>
            <a:endParaRPr lang="en-US" altLang="ko-KR" b="1" kern="0" dirty="0">
              <a:solidFill>
                <a:schemeClr val="bg1"/>
              </a:solidFill>
              <a:latin typeface="方正兰亭超细黑简体" panose="02000000000000000000" pitchFamily="2" charset="-122"/>
              <a:ea typeface="方正兰亭超细黑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250" fill="hold"/>
                                        <p:tgtEl>
                                          <p:spTgt spid="15"/>
                                        </p:tgtEl>
                                        <p:attrNameLst>
                                          <p:attrName>ppt_w</p:attrName>
                                        </p:attrNameLst>
                                      </p:cBhvr>
                                      <p:tavLst>
                                        <p:tav tm="0">
                                          <p:val>
                                            <p:fltVal val="0"/>
                                          </p:val>
                                        </p:tav>
                                        <p:tav tm="100000">
                                          <p:val>
                                            <p:strVal val="#ppt_w"/>
                                          </p:val>
                                        </p:tav>
                                      </p:tavLst>
                                    </p:anim>
                                    <p:anim calcmode="lin" valueType="num">
                                      <p:cBhvr>
                                        <p:cTn id="8" dur="250" fill="hold"/>
                                        <p:tgtEl>
                                          <p:spTgt spid="15"/>
                                        </p:tgtEl>
                                        <p:attrNameLst>
                                          <p:attrName>ppt_h</p:attrName>
                                        </p:attrNameLst>
                                      </p:cBhvr>
                                      <p:tavLst>
                                        <p:tav tm="0">
                                          <p:val>
                                            <p:fltVal val="0"/>
                                          </p:val>
                                        </p:tav>
                                        <p:tav tm="100000">
                                          <p:val>
                                            <p:strVal val="#ppt_h"/>
                                          </p:val>
                                        </p:tav>
                                      </p:tavLst>
                                    </p:anim>
                                    <p:animEffect transition="in" filter="fade">
                                      <p:cBhvr>
                                        <p:cTn id="9" dur="250"/>
                                        <p:tgtEl>
                                          <p:spTgt spid="15"/>
                                        </p:tgtEl>
                                      </p:cBhvr>
                                    </p:animEffect>
                                  </p:childTnLst>
                                </p:cTn>
                              </p:par>
                              <p:par>
                                <p:cTn id="10" presetID="6" presetClass="emph" presetSubtype="0" decel="100000" fill="hold" grpId="1" nodeType="withEffect">
                                  <p:stCondLst>
                                    <p:cond delay="200"/>
                                  </p:stCondLst>
                                  <p:childTnLst>
                                    <p:animScale>
                                      <p:cBhvr>
                                        <p:cTn id="11" dur="250" fill="hold"/>
                                        <p:tgtEl>
                                          <p:spTgt spid="15"/>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15"/>
                                        </p:tgtEl>
                                      </p:cBhvr>
                                      <p:by x="83000" y="83000"/>
                                    </p:animScale>
                                  </p:childTnLst>
                                </p:cTn>
                              </p:par>
                            </p:childTnLst>
                          </p:cTn>
                        </p:par>
                        <p:par>
                          <p:cTn id="14" fill="hold">
                            <p:stCondLst>
                              <p:cond delay="500"/>
                            </p:stCondLst>
                            <p:childTnLst>
                              <p:par>
                                <p:cTn id="15" presetID="53" presetClass="entr" presetSubtype="16"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250" fill="hold"/>
                                        <p:tgtEl>
                                          <p:spTgt spid="13"/>
                                        </p:tgtEl>
                                        <p:attrNameLst>
                                          <p:attrName>ppt_w</p:attrName>
                                        </p:attrNameLst>
                                      </p:cBhvr>
                                      <p:tavLst>
                                        <p:tav tm="0">
                                          <p:val>
                                            <p:fltVal val="0"/>
                                          </p:val>
                                        </p:tav>
                                        <p:tav tm="100000">
                                          <p:val>
                                            <p:strVal val="#ppt_w"/>
                                          </p:val>
                                        </p:tav>
                                      </p:tavLst>
                                    </p:anim>
                                    <p:anim calcmode="lin" valueType="num">
                                      <p:cBhvr>
                                        <p:cTn id="18" dur="250" fill="hold"/>
                                        <p:tgtEl>
                                          <p:spTgt spid="13"/>
                                        </p:tgtEl>
                                        <p:attrNameLst>
                                          <p:attrName>ppt_h</p:attrName>
                                        </p:attrNameLst>
                                      </p:cBhvr>
                                      <p:tavLst>
                                        <p:tav tm="0">
                                          <p:val>
                                            <p:fltVal val="0"/>
                                          </p:val>
                                        </p:tav>
                                        <p:tav tm="100000">
                                          <p:val>
                                            <p:strVal val="#ppt_h"/>
                                          </p:val>
                                        </p:tav>
                                      </p:tavLst>
                                    </p:anim>
                                    <p:animEffect transition="in" filter="fade">
                                      <p:cBhvr>
                                        <p:cTn id="19" dur="250"/>
                                        <p:tgtEl>
                                          <p:spTgt spid="13"/>
                                        </p:tgtEl>
                                      </p:cBhvr>
                                    </p:animEffect>
                                  </p:childTnLst>
                                </p:cTn>
                              </p:par>
                              <p:par>
                                <p:cTn id="20" presetID="6" presetClass="emph" presetSubtype="0" decel="100000" fill="hold" grpId="1" nodeType="withEffect">
                                  <p:stCondLst>
                                    <p:cond delay="200"/>
                                  </p:stCondLst>
                                  <p:childTnLst>
                                    <p:animScale>
                                      <p:cBhvr>
                                        <p:cTn id="21" dur="250" fill="hold"/>
                                        <p:tgtEl>
                                          <p:spTgt spid="13"/>
                                        </p:tgtEl>
                                      </p:cBhvr>
                                      <p:by x="120000" y="120000"/>
                                    </p:animScale>
                                  </p:childTnLst>
                                </p:cTn>
                              </p:par>
                              <p:par>
                                <p:cTn id="22" presetID="6" presetClass="emph" presetSubtype="0" decel="100000" fill="hold" grpId="2" nodeType="withEffect">
                                  <p:stCondLst>
                                    <p:cond delay="400"/>
                                  </p:stCondLst>
                                  <p:childTnLst>
                                    <p:animScale>
                                      <p:cBhvr>
                                        <p:cTn id="23" dur="250" fill="hold"/>
                                        <p:tgtEl>
                                          <p:spTgt spid="13"/>
                                        </p:tgtEl>
                                      </p:cBhvr>
                                      <p:by x="83000" y="83000"/>
                                    </p:animScale>
                                  </p:childTnLst>
                                </p:cTn>
                              </p:par>
                              <p:par>
                                <p:cTn id="24" presetID="53" presetClass="entr" presetSubtype="16" fill="hold" grpId="0" nodeType="withEffect">
                                  <p:stCondLst>
                                    <p:cond delay="600"/>
                                  </p:stCondLst>
                                  <p:childTnLst>
                                    <p:set>
                                      <p:cBhvr>
                                        <p:cTn id="25" dur="1" fill="hold">
                                          <p:stCondLst>
                                            <p:cond delay="0"/>
                                          </p:stCondLst>
                                        </p:cTn>
                                        <p:tgtEl>
                                          <p:spTgt spid="45"/>
                                        </p:tgtEl>
                                        <p:attrNameLst>
                                          <p:attrName>style.visibility</p:attrName>
                                        </p:attrNameLst>
                                      </p:cBhvr>
                                      <p:to>
                                        <p:strVal val="visible"/>
                                      </p:to>
                                    </p:set>
                                    <p:anim calcmode="lin" valueType="num">
                                      <p:cBhvr>
                                        <p:cTn id="26" dur="250" fill="hold"/>
                                        <p:tgtEl>
                                          <p:spTgt spid="45"/>
                                        </p:tgtEl>
                                        <p:attrNameLst>
                                          <p:attrName>ppt_w</p:attrName>
                                        </p:attrNameLst>
                                      </p:cBhvr>
                                      <p:tavLst>
                                        <p:tav tm="0">
                                          <p:val>
                                            <p:fltVal val="0"/>
                                          </p:val>
                                        </p:tav>
                                        <p:tav tm="100000">
                                          <p:val>
                                            <p:strVal val="#ppt_w"/>
                                          </p:val>
                                        </p:tav>
                                      </p:tavLst>
                                    </p:anim>
                                    <p:anim calcmode="lin" valueType="num">
                                      <p:cBhvr>
                                        <p:cTn id="27" dur="250" fill="hold"/>
                                        <p:tgtEl>
                                          <p:spTgt spid="45"/>
                                        </p:tgtEl>
                                        <p:attrNameLst>
                                          <p:attrName>ppt_h</p:attrName>
                                        </p:attrNameLst>
                                      </p:cBhvr>
                                      <p:tavLst>
                                        <p:tav tm="0">
                                          <p:val>
                                            <p:fltVal val="0"/>
                                          </p:val>
                                        </p:tav>
                                        <p:tav tm="100000">
                                          <p:val>
                                            <p:strVal val="#ppt_h"/>
                                          </p:val>
                                        </p:tav>
                                      </p:tavLst>
                                    </p:anim>
                                    <p:animEffect transition="in" filter="fade">
                                      <p:cBhvr>
                                        <p:cTn id="28" dur="250"/>
                                        <p:tgtEl>
                                          <p:spTgt spid="45"/>
                                        </p:tgtEl>
                                      </p:cBhvr>
                                    </p:animEffect>
                                  </p:childTnLst>
                                </p:cTn>
                              </p:par>
                              <p:par>
                                <p:cTn id="29" presetID="6" presetClass="emph" presetSubtype="0" decel="100000" fill="hold" grpId="1" nodeType="withEffect">
                                  <p:stCondLst>
                                    <p:cond delay="800"/>
                                  </p:stCondLst>
                                  <p:childTnLst>
                                    <p:animScale>
                                      <p:cBhvr>
                                        <p:cTn id="30" dur="250" fill="hold"/>
                                        <p:tgtEl>
                                          <p:spTgt spid="45"/>
                                        </p:tgtEl>
                                      </p:cBhvr>
                                      <p:by x="120000" y="120000"/>
                                    </p:animScale>
                                  </p:childTnLst>
                                </p:cTn>
                              </p:par>
                              <p:par>
                                <p:cTn id="31" presetID="6" presetClass="emph" presetSubtype="0" decel="100000" fill="hold" grpId="2" nodeType="withEffect">
                                  <p:stCondLst>
                                    <p:cond delay="1000"/>
                                  </p:stCondLst>
                                  <p:childTnLst>
                                    <p:animScale>
                                      <p:cBhvr>
                                        <p:cTn id="32" dur="250" fill="hold"/>
                                        <p:tgtEl>
                                          <p:spTgt spid="4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3" grpId="1" bldLvl="0" animBg="1"/>
      <p:bldP spid="13" grpId="2" bldLvl="0" animBg="1"/>
      <p:bldP spid="15" grpId="0" bldLvl="0" animBg="1"/>
      <p:bldP spid="15" grpId="1" bldLvl="0" animBg="1"/>
      <p:bldP spid="15" grpId="2" bldLvl="0" animBg="1"/>
      <p:bldP spid="45" grpId="0"/>
      <p:bldP spid="45" grpId="1"/>
      <p:bldP spid="45" grpId="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实验内容</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20</a:t>
            </a:fld>
            <a:endParaRPr lang="zh-CN" altLang="en-US"/>
          </a:p>
        </p:txBody>
      </p:sp>
      <p:sp>
        <p:nvSpPr>
          <p:cNvPr id="7" name="Shape 1444"/>
          <p:cNvSpPr txBox="1"/>
          <p:nvPr/>
        </p:nvSpPr>
        <p:spPr>
          <a:xfrm>
            <a:off x="5108008" y="2166368"/>
            <a:ext cx="1953171" cy="392512"/>
          </a:xfrm>
          <a:prstGeom prst="rect">
            <a:avLst/>
          </a:prstGeom>
          <a:noFill/>
          <a:ln>
            <a:noFill/>
          </a:ln>
        </p:spPr>
        <p:txBody>
          <a:bodyPr lIns="91440" tIns="45720" rIns="91440" bIns="45720" anchor="t" anchorCtr="0">
            <a:noAutofit/>
          </a:bodyPr>
          <a:lstStyle/>
          <a:p>
            <a:pPr algn="ctr">
              <a:buSzPct val="25000"/>
            </a:pPr>
            <a:r>
              <a:rPr lang="de-DE" sz="2000" b="1" dirty="0">
                <a:solidFill>
                  <a:schemeClr val="bg1"/>
                </a:solidFill>
                <a:sym typeface="Calibri" panose="020F0502020204030204"/>
              </a:rPr>
              <a:t>Text here</a:t>
            </a:r>
          </a:p>
        </p:txBody>
      </p:sp>
      <p:sp>
        <p:nvSpPr>
          <p:cNvPr id="21" name="矩形 20"/>
          <p:cNvSpPr/>
          <p:nvPr/>
        </p:nvSpPr>
        <p:spPr>
          <a:xfrm>
            <a:off x="929005" y="1315085"/>
            <a:ext cx="10310495" cy="4920615"/>
          </a:xfrm>
          <a:prstGeom prst="rect">
            <a:avLst/>
          </a:prstGeom>
          <a:solidFill>
            <a:srgbClr val="F6F0F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2" name="矩形 21"/>
          <p:cNvSpPr/>
          <p:nvPr/>
        </p:nvSpPr>
        <p:spPr>
          <a:xfrm>
            <a:off x="941070" y="1315085"/>
            <a:ext cx="10310495" cy="4920615"/>
          </a:xfrm>
          <a:prstGeom prst="rect">
            <a:avLst/>
          </a:prstGeom>
          <a:solidFill>
            <a:schemeClr val="accent1">
              <a:lumMod val="40000"/>
              <a:lumOff val="6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 name="文本框 2"/>
          <p:cNvSpPr txBox="1"/>
          <p:nvPr/>
        </p:nvSpPr>
        <p:spPr>
          <a:xfrm>
            <a:off x="4785360" y="1847850"/>
            <a:ext cx="6454140" cy="3415030"/>
          </a:xfrm>
          <a:prstGeom prst="rect">
            <a:avLst/>
          </a:prstGeom>
          <a:noFill/>
        </p:spPr>
        <p:txBody>
          <a:bodyPr wrap="square" rtlCol="0">
            <a:spAutoFit/>
          </a:bodyPr>
          <a:lstStyle/>
          <a:p>
            <a:pPr fontAlgn="auto">
              <a:lnSpc>
                <a:spcPct val="150000"/>
              </a:lnSpc>
            </a:pPr>
            <a:r>
              <a:rPr>
                <a:latin typeface="宋体" panose="02010600030101010101" pitchFamily="2" charset="-122"/>
                <a:ea typeface="宋体" panose="02010600030101010101" pitchFamily="2" charset="-122"/>
                <a:cs typeface="宋体" panose="02010600030101010101" pitchFamily="2" charset="-122"/>
              </a:rPr>
              <a:t>（1）重现 BufferBloat 问题：对于给定拓扑，变化中间路由器的最大队列长度，测量发送方拥塞窗口值(cwnd)、路由器队列长度(qlen)</a:t>
            </a:r>
            <a:r>
              <a:rPr lang="en-US">
                <a:latin typeface="宋体" panose="02010600030101010101" pitchFamily="2" charset="-122"/>
                <a:ea typeface="宋体" panose="02010600030101010101" pitchFamily="2" charset="-122"/>
                <a:cs typeface="宋体" panose="02010600030101010101" pitchFamily="2" charset="-122"/>
              </a:rPr>
              <a:t>,</a:t>
            </a:r>
            <a:r>
              <a:rPr>
                <a:latin typeface="宋体" panose="02010600030101010101" pitchFamily="2" charset="-122"/>
                <a:ea typeface="宋体" panose="02010600030101010101" pitchFamily="2" charset="-122"/>
                <a:cs typeface="宋体" panose="02010600030101010101" pitchFamily="2" charset="-122"/>
              </a:rPr>
              <a:t>rtt、bandwidth 随时间的变化，并绘图。</a:t>
            </a:r>
          </a:p>
          <a:p>
            <a:pPr fontAlgn="auto">
              <a:lnSpc>
                <a:spcPct val="150000"/>
              </a:lnSpc>
            </a:pPr>
            <a:r>
              <a:rPr>
                <a:latin typeface="宋体" panose="02010600030101010101" pitchFamily="2" charset="-122"/>
                <a:ea typeface="宋体" panose="02010600030101010101" pitchFamily="2" charset="-122"/>
                <a:cs typeface="宋体" panose="02010600030101010101" pitchFamily="2" charset="-122"/>
              </a:rPr>
              <a:t>（2）根据附件材料中提供的脚本，给出三种策略（taildrop,</a:t>
            </a:r>
            <a:r>
              <a:rPr>
                <a:latin typeface="宋体" panose="02010600030101010101" pitchFamily="2" charset="-122"/>
                <a:ea typeface="宋体" panose="02010600030101010101" pitchFamily="2" charset="-122"/>
                <a:cs typeface="宋体" panose="02010600030101010101" pitchFamily="2" charset="-122"/>
                <a:sym typeface="+mn-ea"/>
              </a:rPr>
              <a:t>red,</a:t>
            </a:r>
            <a:r>
              <a:rPr>
                <a:latin typeface="宋体" panose="02010600030101010101" pitchFamily="2" charset="-122"/>
                <a:ea typeface="宋体" panose="02010600030101010101" pitchFamily="2" charset="-122"/>
                <a:cs typeface="宋体" panose="02010600030101010101" pitchFamily="2" charset="-122"/>
              </a:rPr>
              <a:t>codel）下 BufferBloat </a:t>
            </a:r>
            <a:r>
              <a:rPr lang="en-US">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三种不同的丢包策略</a:t>
            </a:r>
            <a:r>
              <a:rPr lang="en-US">
                <a:latin typeface="宋体" panose="02010600030101010101" pitchFamily="2" charset="-122"/>
                <a:ea typeface="宋体" panose="02010600030101010101" pitchFamily="2" charset="-122"/>
                <a:cs typeface="宋体" panose="02010600030101010101" pitchFamily="2" charset="-122"/>
              </a:rPr>
              <a:t>)</a:t>
            </a:r>
            <a:r>
              <a:rPr>
                <a:latin typeface="宋体" panose="02010600030101010101" pitchFamily="2" charset="-122"/>
                <a:ea typeface="宋体" panose="02010600030101010101" pitchFamily="2" charset="-122"/>
                <a:cs typeface="宋体" panose="02010600030101010101" pitchFamily="2" charset="-122"/>
              </a:rPr>
              <a:t>测量的结果，并绘图。</a:t>
            </a:r>
          </a:p>
          <a:p>
            <a:pPr fontAlgn="auto">
              <a:lnSpc>
                <a:spcPct val="150000"/>
              </a:lnSpc>
            </a:pPr>
            <a:r>
              <a:rPr>
                <a:latin typeface="宋体" panose="02010600030101010101" pitchFamily="2" charset="-122"/>
                <a:ea typeface="宋体" panose="02010600030101010101" pitchFamily="2" charset="-122"/>
                <a:cs typeface="宋体" panose="02010600030101010101" pitchFamily="2" charset="-122"/>
              </a:rPr>
              <a:t>（3）调研分析两种新型拥塞控制机制（BBR [Cardwell2016], HPCC [Li2019]），阐述其是如何解决 Bufferbloat 问题的。</a:t>
            </a:r>
          </a:p>
        </p:txBody>
      </p:sp>
      <p:pic>
        <p:nvPicPr>
          <p:cNvPr id="6" name="图片 5"/>
          <p:cNvPicPr>
            <a:picLocks noChangeAspect="1"/>
          </p:cNvPicPr>
          <p:nvPr/>
        </p:nvPicPr>
        <p:blipFill>
          <a:blip r:embed="rId2"/>
          <a:stretch>
            <a:fillRect/>
          </a:stretch>
        </p:blipFill>
        <p:spPr>
          <a:xfrm>
            <a:off x="1145540" y="2251710"/>
            <a:ext cx="3639820" cy="235521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实验结果</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21</a:t>
            </a:fld>
            <a:endParaRPr lang="zh-CN" altLang="en-US"/>
          </a:p>
        </p:txBody>
      </p:sp>
      <p:sp>
        <p:nvSpPr>
          <p:cNvPr id="3" name="文本框 2"/>
          <p:cNvSpPr txBox="1"/>
          <p:nvPr/>
        </p:nvSpPr>
        <p:spPr>
          <a:xfrm>
            <a:off x="5905500" y="2063115"/>
            <a:ext cx="4839335" cy="3415030"/>
          </a:xfrm>
          <a:prstGeom prst="rect">
            <a:avLst/>
          </a:prstGeom>
          <a:noFill/>
        </p:spPr>
        <p:txBody>
          <a:bodyPr wrap="square" rtlCol="0" anchor="t">
            <a:spAutoFit/>
          </a:bodyPr>
          <a:lstStyle/>
          <a:p>
            <a:pPr marL="342900" indent="-342900">
              <a:buFont typeface="Arial" panose="020B0604020202020204" pitchFamily="34" charset="0"/>
              <a:buAutoNum type="arabicPeriod"/>
            </a:pPr>
            <a:r>
              <a:rPr lang="zh-CN" altLang="en-US"/>
              <a:t>当 maxqlen 较小时（maxqlen=２０），发送队列维持在一个较小的值，数据包滞留现象不明显，不产bufferbloat，rtt 也很低。</a:t>
            </a:r>
          </a:p>
          <a:p>
            <a:pPr marL="342900" indent="-342900">
              <a:buFont typeface="Arial" panose="020B0604020202020204" pitchFamily="34" charset="0"/>
              <a:buAutoNum type="arabicPeriod"/>
            </a:pPr>
            <a:r>
              <a:rPr lang="zh-CN" altLang="en-US"/>
              <a:t>当 maxqlen增大到一定程度时，从 h1 到 r1 的数据包迅速填满 r1 的发送队列，造成高延迟(rtt)和丢包，TCP 拥塞控制机制迅速减小发送窗口，使 cwnd,qlen,rtt 均迅速降低</a:t>
            </a:r>
          </a:p>
          <a:p>
            <a:pPr marL="342900" indent="-342900">
              <a:buAutoNum type="arabicPeriod"/>
            </a:pPr>
            <a:r>
              <a:rPr lang="zh-CN" altLang="en-US"/>
              <a:t>接着 TCP 缓慢增大发送窗口（cwnd），使 qlen缓慢增大，rtt 也因为数据包在发送队列的滞留而增大。直到 qlen=maxqlen，又开始丢包，进入新一轮循环。</a:t>
            </a:r>
          </a:p>
        </p:txBody>
      </p:sp>
      <p:sp>
        <p:nvSpPr>
          <p:cNvPr id="8" name="文本框 7"/>
          <p:cNvSpPr txBox="1"/>
          <p:nvPr/>
        </p:nvSpPr>
        <p:spPr>
          <a:xfrm>
            <a:off x="6053455" y="1448435"/>
            <a:ext cx="4691380" cy="368300"/>
          </a:xfrm>
          <a:prstGeom prst="rect">
            <a:avLst/>
          </a:prstGeom>
          <a:noFill/>
        </p:spPr>
        <p:txBody>
          <a:bodyPr wrap="none" rtlCol="0" anchor="t">
            <a:spAutoFit/>
          </a:bodyPr>
          <a:lstStyle/>
          <a:p>
            <a:r>
              <a:rPr lang="zh-CN" altLang="en-US">
                <a:sym typeface="+mn-ea"/>
              </a:rPr>
              <a:t> cwnd,qlen,rtt随着</a:t>
            </a:r>
            <a:r>
              <a:rPr lang="en-US" altLang="zh-CN">
                <a:sym typeface="+mn-ea"/>
              </a:rPr>
              <a:t>maxqlen</a:t>
            </a:r>
            <a:r>
              <a:rPr lang="zh-CN" altLang="en-US">
                <a:sym typeface="+mn-ea"/>
              </a:rPr>
              <a:t>的变化是类似的：</a:t>
            </a:r>
          </a:p>
        </p:txBody>
      </p:sp>
      <p:pic>
        <p:nvPicPr>
          <p:cNvPr id="5" name="图片 4"/>
          <p:cNvPicPr>
            <a:picLocks noChangeAspect="1"/>
          </p:cNvPicPr>
          <p:nvPr/>
        </p:nvPicPr>
        <p:blipFill>
          <a:blip r:embed="rId2"/>
          <a:stretch>
            <a:fillRect/>
          </a:stretch>
        </p:blipFill>
        <p:spPr>
          <a:xfrm>
            <a:off x="824865" y="2345055"/>
            <a:ext cx="4831080" cy="3825240"/>
          </a:xfrm>
          <a:prstGeom prst="rect">
            <a:avLst/>
          </a:prstGeom>
        </p:spPr>
      </p:pic>
      <p:pic>
        <p:nvPicPr>
          <p:cNvPr id="7" name="图片 6"/>
          <p:cNvPicPr>
            <a:picLocks noChangeAspect="1"/>
          </p:cNvPicPr>
          <p:nvPr/>
        </p:nvPicPr>
        <p:blipFill>
          <a:blip r:embed="rId3"/>
          <a:stretch>
            <a:fillRect/>
          </a:stretch>
        </p:blipFill>
        <p:spPr>
          <a:xfrm>
            <a:off x="2660015" y="406400"/>
            <a:ext cx="2995930" cy="193865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实验结果</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22</a:t>
            </a:fld>
            <a:endParaRPr lang="zh-CN" altLang="en-US"/>
          </a:p>
        </p:txBody>
      </p:sp>
      <p:pic>
        <p:nvPicPr>
          <p:cNvPr id="3" name="图片 2"/>
          <p:cNvPicPr>
            <a:picLocks noChangeAspect="1"/>
          </p:cNvPicPr>
          <p:nvPr/>
        </p:nvPicPr>
        <p:blipFill>
          <a:blip r:embed="rId2"/>
          <a:stretch>
            <a:fillRect/>
          </a:stretch>
        </p:blipFill>
        <p:spPr>
          <a:xfrm>
            <a:off x="882650" y="1371600"/>
            <a:ext cx="5097780" cy="4114800"/>
          </a:xfrm>
          <a:prstGeom prst="rect">
            <a:avLst/>
          </a:prstGeom>
        </p:spPr>
      </p:pic>
      <p:sp>
        <p:nvSpPr>
          <p:cNvPr id="5" name="文本框 4"/>
          <p:cNvSpPr txBox="1"/>
          <p:nvPr/>
        </p:nvSpPr>
        <p:spPr>
          <a:xfrm>
            <a:off x="6184265" y="2897505"/>
            <a:ext cx="4315460" cy="368300"/>
          </a:xfrm>
          <a:prstGeom prst="rect">
            <a:avLst/>
          </a:prstGeom>
          <a:noFill/>
        </p:spPr>
        <p:txBody>
          <a:bodyPr wrap="square" rtlCol="0" anchor="t">
            <a:spAutoFit/>
          </a:bodyPr>
          <a:lstStyle/>
          <a:p>
            <a:r>
              <a:rPr lang="zh-CN" altLang="en-US"/>
              <a:t>效果：</a:t>
            </a:r>
            <a:r>
              <a:rPr lang="en-US" altLang="zh-CN"/>
              <a:t> </a:t>
            </a:r>
            <a:r>
              <a:rPr lang="zh-CN" altLang="en-US"/>
              <a:t>Taildrop &lt; RED &lt; CoDe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23</a:t>
            </a:fld>
            <a:endParaRPr lang="zh-CN" altLang="en-US"/>
          </a:p>
        </p:txBody>
      </p:sp>
      <p:grpSp>
        <p:nvGrpSpPr>
          <p:cNvPr id="6" name="ïŝliḍé"/>
          <p:cNvGrpSpPr/>
          <p:nvPr/>
        </p:nvGrpSpPr>
        <p:grpSpPr>
          <a:xfrm>
            <a:off x="791210" y="2028190"/>
            <a:ext cx="3215640" cy="3113405"/>
            <a:chOff x="7041000" y="1424253"/>
            <a:chExt cx="4151293" cy="4428595"/>
          </a:xfrm>
        </p:grpSpPr>
        <p:sp>
          <p:nvSpPr>
            <p:cNvPr id="17" name="isļíḓê"/>
            <p:cNvSpPr/>
            <p:nvPr/>
          </p:nvSpPr>
          <p:spPr bwMode="auto">
            <a:xfrm>
              <a:off x="7649834" y="2400933"/>
              <a:ext cx="560986" cy="346827"/>
            </a:xfrm>
            <a:custGeom>
              <a:avLst/>
              <a:gdLst>
                <a:gd name="T0" fmla="*/ 73 w 85"/>
                <a:gd name="T1" fmla="*/ 48 h 53"/>
                <a:gd name="T2" fmla="*/ 52 w 85"/>
                <a:gd name="T3" fmla="*/ 15 h 53"/>
                <a:gd name="T4" fmla="*/ 0 w 85"/>
                <a:gd name="T5" fmla="*/ 0 h 53"/>
                <a:gd name="T6" fmla="*/ 27 w 85"/>
                <a:gd name="T7" fmla="*/ 38 h 53"/>
                <a:gd name="T8" fmla="*/ 54 w 85"/>
                <a:gd name="T9" fmla="*/ 45 h 53"/>
                <a:gd name="T10" fmla="*/ 85 w 85"/>
                <a:gd name="T11" fmla="*/ 53 h 53"/>
                <a:gd name="T12" fmla="*/ 73 w 85"/>
                <a:gd name="T13" fmla="*/ 48 h 53"/>
                <a:gd name="T14" fmla="*/ 73 w 85"/>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53">
                  <a:moveTo>
                    <a:pt x="73" y="48"/>
                  </a:moveTo>
                  <a:cubicBezTo>
                    <a:pt x="62" y="41"/>
                    <a:pt x="55" y="28"/>
                    <a:pt x="52" y="15"/>
                  </a:cubicBezTo>
                  <a:cubicBezTo>
                    <a:pt x="0" y="0"/>
                    <a:pt x="0" y="0"/>
                    <a:pt x="0" y="0"/>
                  </a:cubicBezTo>
                  <a:cubicBezTo>
                    <a:pt x="3" y="16"/>
                    <a:pt x="12" y="31"/>
                    <a:pt x="27" y="38"/>
                  </a:cubicBezTo>
                  <a:cubicBezTo>
                    <a:pt x="36" y="41"/>
                    <a:pt x="45" y="43"/>
                    <a:pt x="54" y="45"/>
                  </a:cubicBezTo>
                  <a:cubicBezTo>
                    <a:pt x="64" y="48"/>
                    <a:pt x="74" y="51"/>
                    <a:pt x="85" y="53"/>
                  </a:cubicBezTo>
                  <a:cubicBezTo>
                    <a:pt x="81" y="52"/>
                    <a:pt x="77" y="51"/>
                    <a:pt x="73" y="48"/>
                  </a:cubicBezTo>
                  <a:cubicBezTo>
                    <a:pt x="70" y="46"/>
                    <a:pt x="77" y="51"/>
                    <a:pt x="73" y="48"/>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18" name="íṡlîďé"/>
            <p:cNvSpPr/>
            <p:nvPr/>
          </p:nvSpPr>
          <p:spPr bwMode="auto">
            <a:xfrm>
              <a:off x="7351191" y="5157557"/>
              <a:ext cx="641834" cy="204498"/>
            </a:xfrm>
            <a:custGeom>
              <a:avLst/>
              <a:gdLst>
                <a:gd name="T0" fmla="*/ 43 w 97"/>
                <a:gd name="T1" fmla="*/ 0 h 31"/>
                <a:gd name="T2" fmla="*/ 0 w 97"/>
                <a:gd name="T3" fmla="*/ 29 h 31"/>
                <a:gd name="T4" fmla="*/ 57 w 97"/>
                <a:gd name="T5" fmla="*/ 31 h 31"/>
                <a:gd name="T6" fmla="*/ 97 w 97"/>
                <a:gd name="T7" fmla="*/ 3 h 31"/>
                <a:gd name="T8" fmla="*/ 43 w 97"/>
                <a:gd name="T9" fmla="*/ 0 h 31"/>
              </a:gdLst>
              <a:ahLst/>
              <a:cxnLst>
                <a:cxn ang="0">
                  <a:pos x="T0" y="T1"/>
                </a:cxn>
                <a:cxn ang="0">
                  <a:pos x="T2" y="T3"/>
                </a:cxn>
                <a:cxn ang="0">
                  <a:pos x="T4" y="T5"/>
                </a:cxn>
                <a:cxn ang="0">
                  <a:pos x="T6" y="T7"/>
                </a:cxn>
                <a:cxn ang="0">
                  <a:pos x="T8" y="T9"/>
                </a:cxn>
              </a:cxnLst>
              <a:rect l="0" t="0" r="r" b="b"/>
              <a:pathLst>
                <a:path w="97" h="31">
                  <a:moveTo>
                    <a:pt x="43" y="0"/>
                  </a:moveTo>
                  <a:cubicBezTo>
                    <a:pt x="34" y="16"/>
                    <a:pt x="19" y="30"/>
                    <a:pt x="0" y="29"/>
                  </a:cubicBezTo>
                  <a:cubicBezTo>
                    <a:pt x="19" y="30"/>
                    <a:pt x="38" y="31"/>
                    <a:pt x="57" y="31"/>
                  </a:cubicBezTo>
                  <a:cubicBezTo>
                    <a:pt x="75" y="30"/>
                    <a:pt x="89" y="17"/>
                    <a:pt x="97" y="3"/>
                  </a:cubicBezTo>
                  <a:lnTo>
                    <a:pt x="43" y="0"/>
                  </a:ln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19" name="iṣlîdè"/>
            <p:cNvSpPr/>
            <p:nvPr/>
          </p:nvSpPr>
          <p:spPr bwMode="auto">
            <a:xfrm>
              <a:off x="7575585" y="3493766"/>
              <a:ext cx="721032" cy="714923"/>
            </a:xfrm>
            <a:custGeom>
              <a:avLst/>
              <a:gdLst>
                <a:gd name="T0" fmla="*/ 108 w 109"/>
                <a:gd name="T1" fmla="*/ 99 h 109"/>
                <a:gd name="T2" fmla="*/ 72 w 109"/>
                <a:gd name="T3" fmla="*/ 10 h 109"/>
                <a:gd name="T4" fmla="*/ 18 w 109"/>
                <a:gd name="T5" fmla="*/ 0 h 109"/>
                <a:gd name="T6" fmla="*/ 41 w 109"/>
                <a:gd name="T7" fmla="*/ 101 h 109"/>
                <a:gd name="T8" fmla="*/ 60 w 109"/>
                <a:gd name="T9" fmla="*/ 102 h 109"/>
                <a:gd name="T10" fmla="*/ 65 w 109"/>
                <a:gd name="T11" fmla="*/ 104 h 109"/>
                <a:gd name="T12" fmla="*/ 109 w 109"/>
                <a:gd name="T13" fmla="*/ 99 h 109"/>
                <a:gd name="T14" fmla="*/ 108 w 109"/>
                <a:gd name="T15" fmla="*/ 99 h 109"/>
                <a:gd name="T16" fmla="*/ 108 w 109"/>
                <a:gd name="T17" fmla="*/ 9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109">
                  <a:moveTo>
                    <a:pt x="108" y="99"/>
                  </a:moveTo>
                  <a:cubicBezTo>
                    <a:pt x="68" y="95"/>
                    <a:pt x="61" y="41"/>
                    <a:pt x="72" y="10"/>
                  </a:cubicBezTo>
                  <a:cubicBezTo>
                    <a:pt x="18" y="0"/>
                    <a:pt x="18" y="0"/>
                    <a:pt x="18" y="0"/>
                  </a:cubicBezTo>
                  <a:cubicBezTo>
                    <a:pt x="7" y="32"/>
                    <a:pt x="0" y="95"/>
                    <a:pt x="41" y="101"/>
                  </a:cubicBezTo>
                  <a:cubicBezTo>
                    <a:pt x="41" y="101"/>
                    <a:pt x="61" y="109"/>
                    <a:pt x="60" y="102"/>
                  </a:cubicBezTo>
                  <a:cubicBezTo>
                    <a:pt x="60" y="102"/>
                    <a:pt x="65" y="104"/>
                    <a:pt x="65" y="104"/>
                  </a:cubicBezTo>
                  <a:cubicBezTo>
                    <a:pt x="109" y="99"/>
                    <a:pt x="109" y="99"/>
                    <a:pt x="109" y="99"/>
                  </a:cubicBezTo>
                  <a:cubicBezTo>
                    <a:pt x="108" y="99"/>
                    <a:pt x="108" y="99"/>
                    <a:pt x="108" y="99"/>
                  </a:cubicBezTo>
                  <a:cubicBezTo>
                    <a:pt x="108" y="99"/>
                    <a:pt x="108" y="99"/>
                    <a:pt x="108" y="99"/>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0" name="i$ḷîde"/>
            <p:cNvSpPr/>
            <p:nvPr/>
          </p:nvSpPr>
          <p:spPr bwMode="auto">
            <a:xfrm>
              <a:off x="7953426" y="3480678"/>
              <a:ext cx="694633" cy="610221"/>
            </a:xfrm>
            <a:custGeom>
              <a:avLst/>
              <a:gdLst>
                <a:gd name="T0" fmla="*/ 103 w 105"/>
                <a:gd name="T1" fmla="*/ 25 h 93"/>
                <a:gd name="T2" fmla="*/ 100 w 105"/>
                <a:gd name="T3" fmla="*/ 11 h 93"/>
                <a:gd name="T4" fmla="*/ 48 w 105"/>
                <a:gd name="T5" fmla="*/ 0 h 93"/>
                <a:gd name="T6" fmla="*/ 44 w 105"/>
                <a:gd name="T7" fmla="*/ 50 h 93"/>
                <a:gd name="T8" fmla="*/ 0 w 105"/>
                <a:gd name="T9" fmla="*/ 80 h 93"/>
                <a:gd name="T10" fmla="*/ 53 w 105"/>
                <a:gd name="T11" fmla="*/ 88 h 93"/>
                <a:gd name="T12" fmla="*/ 103 w 105"/>
                <a:gd name="T13" fmla="*/ 25 h 93"/>
                <a:gd name="T14" fmla="*/ 103 w 105"/>
                <a:gd name="T15" fmla="*/ 25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93">
                  <a:moveTo>
                    <a:pt x="103" y="25"/>
                  </a:moveTo>
                  <a:cubicBezTo>
                    <a:pt x="103" y="20"/>
                    <a:pt x="102" y="15"/>
                    <a:pt x="100" y="11"/>
                  </a:cubicBezTo>
                  <a:cubicBezTo>
                    <a:pt x="48" y="0"/>
                    <a:pt x="48" y="0"/>
                    <a:pt x="48" y="0"/>
                  </a:cubicBezTo>
                  <a:cubicBezTo>
                    <a:pt x="53" y="17"/>
                    <a:pt x="52" y="35"/>
                    <a:pt x="44" y="50"/>
                  </a:cubicBezTo>
                  <a:cubicBezTo>
                    <a:pt x="37" y="67"/>
                    <a:pt x="20" y="83"/>
                    <a:pt x="0" y="80"/>
                  </a:cubicBezTo>
                  <a:cubicBezTo>
                    <a:pt x="53" y="88"/>
                    <a:pt x="53" y="88"/>
                    <a:pt x="53" y="88"/>
                  </a:cubicBezTo>
                  <a:cubicBezTo>
                    <a:pt x="86" y="93"/>
                    <a:pt x="105" y="53"/>
                    <a:pt x="103" y="25"/>
                  </a:cubicBezTo>
                  <a:cubicBezTo>
                    <a:pt x="103" y="24"/>
                    <a:pt x="103" y="26"/>
                    <a:pt x="103" y="25"/>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1" name="îšḻiḑè"/>
            <p:cNvSpPr/>
            <p:nvPr/>
          </p:nvSpPr>
          <p:spPr bwMode="auto">
            <a:xfrm>
              <a:off x="8428614" y="2026293"/>
              <a:ext cx="925627" cy="1087926"/>
            </a:xfrm>
            <a:custGeom>
              <a:avLst/>
              <a:gdLst>
                <a:gd name="T0" fmla="*/ 90 w 140"/>
                <a:gd name="T1" fmla="*/ 15 h 166"/>
                <a:gd name="T2" fmla="*/ 1 w 140"/>
                <a:gd name="T3" fmla="*/ 85 h 166"/>
                <a:gd name="T4" fmla="*/ 29 w 140"/>
                <a:gd name="T5" fmla="*/ 155 h 166"/>
                <a:gd name="T6" fmla="*/ 64 w 140"/>
                <a:gd name="T7" fmla="*/ 157 h 166"/>
                <a:gd name="T8" fmla="*/ 101 w 140"/>
                <a:gd name="T9" fmla="*/ 166 h 166"/>
                <a:gd name="T10" fmla="*/ 67 w 140"/>
                <a:gd name="T11" fmla="*/ 79 h 166"/>
                <a:gd name="T12" fmla="*/ 140 w 140"/>
                <a:gd name="T13" fmla="*/ 32 h 166"/>
                <a:gd name="T14" fmla="*/ 90 w 140"/>
                <a:gd name="T15" fmla="*/ 15 h 166"/>
                <a:gd name="T16" fmla="*/ 90 w 140"/>
                <a:gd name="T17" fmla="*/ 1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166">
                  <a:moveTo>
                    <a:pt x="90" y="15"/>
                  </a:moveTo>
                  <a:cubicBezTo>
                    <a:pt x="47" y="0"/>
                    <a:pt x="4" y="48"/>
                    <a:pt x="1" y="85"/>
                  </a:cubicBezTo>
                  <a:cubicBezTo>
                    <a:pt x="0" y="107"/>
                    <a:pt x="11" y="141"/>
                    <a:pt x="29" y="155"/>
                  </a:cubicBezTo>
                  <a:cubicBezTo>
                    <a:pt x="38" y="162"/>
                    <a:pt x="53" y="154"/>
                    <a:pt x="64" y="157"/>
                  </a:cubicBezTo>
                  <a:cubicBezTo>
                    <a:pt x="76" y="160"/>
                    <a:pt x="88" y="163"/>
                    <a:pt x="101" y="166"/>
                  </a:cubicBezTo>
                  <a:cubicBezTo>
                    <a:pt x="64" y="157"/>
                    <a:pt x="56" y="110"/>
                    <a:pt x="67" y="79"/>
                  </a:cubicBezTo>
                  <a:cubicBezTo>
                    <a:pt x="77" y="50"/>
                    <a:pt x="107" y="21"/>
                    <a:pt x="140" y="32"/>
                  </a:cubicBezTo>
                  <a:cubicBezTo>
                    <a:pt x="124" y="27"/>
                    <a:pt x="107" y="21"/>
                    <a:pt x="90" y="15"/>
                  </a:cubicBezTo>
                  <a:cubicBezTo>
                    <a:pt x="89" y="15"/>
                    <a:pt x="107" y="21"/>
                    <a:pt x="90" y="15"/>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2" name="iṧlíḑe"/>
            <p:cNvSpPr/>
            <p:nvPr/>
          </p:nvSpPr>
          <p:spPr bwMode="auto">
            <a:xfrm>
              <a:off x="9044047" y="1476603"/>
              <a:ext cx="428989" cy="765638"/>
            </a:xfrm>
            <a:custGeom>
              <a:avLst/>
              <a:gdLst>
                <a:gd name="T0" fmla="*/ 0 w 260"/>
                <a:gd name="T1" fmla="*/ 400 h 468"/>
                <a:gd name="T2" fmla="*/ 200 w 260"/>
                <a:gd name="T3" fmla="*/ 468 h 468"/>
                <a:gd name="T4" fmla="*/ 260 w 260"/>
                <a:gd name="T5" fmla="*/ 84 h 468"/>
                <a:gd name="T6" fmla="*/ 64 w 260"/>
                <a:gd name="T7" fmla="*/ 0 h 468"/>
                <a:gd name="T8" fmla="*/ 0 w 260"/>
                <a:gd name="T9" fmla="*/ 400 h 468"/>
              </a:gdLst>
              <a:ahLst/>
              <a:cxnLst>
                <a:cxn ang="0">
                  <a:pos x="T0" y="T1"/>
                </a:cxn>
                <a:cxn ang="0">
                  <a:pos x="T2" y="T3"/>
                </a:cxn>
                <a:cxn ang="0">
                  <a:pos x="T4" y="T5"/>
                </a:cxn>
                <a:cxn ang="0">
                  <a:pos x="T6" y="T7"/>
                </a:cxn>
                <a:cxn ang="0">
                  <a:pos x="T8" y="T9"/>
                </a:cxn>
              </a:cxnLst>
              <a:rect l="0" t="0" r="r" b="b"/>
              <a:pathLst>
                <a:path w="260" h="468">
                  <a:moveTo>
                    <a:pt x="0" y="400"/>
                  </a:moveTo>
                  <a:lnTo>
                    <a:pt x="200" y="468"/>
                  </a:lnTo>
                  <a:lnTo>
                    <a:pt x="260" y="84"/>
                  </a:lnTo>
                  <a:lnTo>
                    <a:pt x="64" y="0"/>
                  </a:lnTo>
                  <a:lnTo>
                    <a:pt x="0" y="40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3" name="îṣlíḋé"/>
            <p:cNvSpPr/>
            <p:nvPr/>
          </p:nvSpPr>
          <p:spPr bwMode="auto">
            <a:xfrm>
              <a:off x="8813053" y="3029148"/>
              <a:ext cx="415789" cy="595496"/>
            </a:xfrm>
            <a:custGeom>
              <a:avLst/>
              <a:gdLst>
                <a:gd name="T0" fmla="*/ 0 w 252"/>
                <a:gd name="T1" fmla="*/ 324 h 364"/>
                <a:gd name="T2" fmla="*/ 204 w 252"/>
                <a:gd name="T3" fmla="*/ 364 h 364"/>
                <a:gd name="T4" fmla="*/ 252 w 252"/>
                <a:gd name="T5" fmla="*/ 52 h 364"/>
                <a:gd name="T6" fmla="*/ 52 w 252"/>
                <a:gd name="T7" fmla="*/ 0 h 364"/>
                <a:gd name="T8" fmla="*/ 0 w 252"/>
                <a:gd name="T9" fmla="*/ 324 h 364"/>
              </a:gdLst>
              <a:ahLst/>
              <a:cxnLst>
                <a:cxn ang="0">
                  <a:pos x="T0" y="T1"/>
                </a:cxn>
                <a:cxn ang="0">
                  <a:pos x="T2" y="T3"/>
                </a:cxn>
                <a:cxn ang="0">
                  <a:pos x="T4" y="T5"/>
                </a:cxn>
                <a:cxn ang="0">
                  <a:pos x="T6" y="T7"/>
                </a:cxn>
                <a:cxn ang="0">
                  <a:pos x="T8" y="T9"/>
                </a:cxn>
              </a:cxnLst>
              <a:rect l="0" t="0" r="r" b="b"/>
              <a:pathLst>
                <a:path w="252" h="364">
                  <a:moveTo>
                    <a:pt x="0" y="324"/>
                  </a:moveTo>
                  <a:lnTo>
                    <a:pt x="204" y="364"/>
                  </a:lnTo>
                  <a:lnTo>
                    <a:pt x="252" y="52"/>
                  </a:lnTo>
                  <a:lnTo>
                    <a:pt x="52" y="0"/>
                  </a:lnTo>
                  <a:lnTo>
                    <a:pt x="0" y="32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4" name="ïsḷíḋê"/>
            <p:cNvSpPr/>
            <p:nvPr/>
          </p:nvSpPr>
          <p:spPr bwMode="auto">
            <a:xfrm>
              <a:off x="8270218" y="3480678"/>
              <a:ext cx="879428" cy="143966"/>
            </a:xfrm>
            <a:custGeom>
              <a:avLst/>
              <a:gdLst>
                <a:gd name="T0" fmla="*/ 329 w 533"/>
                <a:gd name="T1" fmla="*/ 48 h 88"/>
                <a:gd name="T2" fmla="*/ 52 w 533"/>
                <a:gd name="T3" fmla="*/ 8 h 88"/>
                <a:gd name="T4" fmla="*/ 0 w 533"/>
                <a:gd name="T5" fmla="*/ 0 h 88"/>
                <a:gd name="T6" fmla="*/ 209 w 533"/>
                <a:gd name="T7" fmla="*/ 44 h 88"/>
                <a:gd name="T8" fmla="*/ 261 w 533"/>
                <a:gd name="T9" fmla="*/ 48 h 88"/>
                <a:gd name="T10" fmla="*/ 533 w 533"/>
                <a:gd name="T11" fmla="*/ 88 h 88"/>
                <a:gd name="T12" fmla="*/ 329 w 533"/>
                <a:gd name="T13" fmla="*/ 48 h 88"/>
              </a:gdLst>
              <a:ahLst/>
              <a:cxnLst>
                <a:cxn ang="0">
                  <a:pos x="T0" y="T1"/>
                </a:cxn>
                <a:cxn ang="0">
                  <a:pos x="T2" y="T3"/>
                </a:cxn>
                <a:cxn ang="0">
                  <a:pos x="T4" y="T5"/>
                </a:cxn>
                <a:cxn ang="0">
                  <a:pos x="T6" y="T7"/>
                </a:cxn>
                <a:cxn ang="0">
                  <a:pos x="T8" y="T9"/>
                </a:cxn>
                <a:cxn ang="0">
                  <a:pos x="T10" y="T11"/>
                </a:cxn>
                <a:cxn ang="0">
                  <a:pos x="T12" y="T13"/>
                </a:cxn>
              </a:cxnLst>
              <a:rect l="0" t="0" r="r" b="b"/>
              <a:pathLst>
                <a:path w="533" h="88">
                  <a:moveTo>
                    <a:pt x="329" y="48"/>
                  </a:moveTo>
                  <a:lnTo>
                    <a:pt x="52" y="8"/>
                  </a:lnTo>
                  <a:lnTo>
                    <a:pt x="0" y="0"/>
                  </a:lnTo>
                  <a:lnTo>
                    <a:pt x="209" y="44"/>
                  </a:lnTo>
                  <a:lnTo>
                    <a:pt x="261" y="48"/>
                  </a:lnTo>
                  <a:lnTo>
                    <a:pt x="533" y="88"/>
                  </a:lnTo>
                  <a:lnTo>
                    <a:pt x="329" y="48"/>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5" name="íS1iďe"/>
            <p:cNvSpPr/>
            <p:nvPr/>
          </p:nvSpPr>
          <p:spPr bwMode="auto">
            <a:xfrm>
              <a:off x="8667857" y="3650821"/>
              <a:ext cx="461988" cy="819626"/>
            </a:xfrm>
            <a:custGeom>
              <a:avLst/>
              <a:gdLst>
                <a:gd name="T0" fmla="*/ 76 w 280"/>
                <a:gd name="T1" fmla="*/ 0 h 501"/>
                <a:gd name="T2" fmla="*/ 12 w 280"/>
                <a:gd name="T3" fmla="*/ 405 h 501"/>
                <a:gd name="T4" fmla="*/ 0 w 280"/>
                <a:gd name="T5" fmla="*/ 477 h 501"/>
                <a:gd name="T6" fmla="*/ 208 w 280"/>
                <a:gd name="T7" fmla="*/ 501 h 501"/>
                <a:gd name="T8" fmla="*/ 220 w 280"/>
                <a:gd name="T9" fmla="*/ 429 h 501"/>
                <a:gd name="T10" fmla="*/ 280 w 280"/>
                <a:gd name="T11" fmla="*/ 40 h 501"/>
                <a:gd name="T12" fmla="*/ 76 w 280"/>
                <a:gd name="T13" fmla="*/ 0 h 501"/>
              </a:gdLst>
              <a:ahLst/>
              <a:cxnLst>
                <a:cxn ang="0">
                  <a:pos x="T0" y="T1"/>
                </a:cxn>
                <a:cxn ang="0">
                  <a:pos x="T2" y="T3"/>
                </a:cxn>
                <a:cxn ang="0">
                  <a:pos x="T4" y="T5"/>
                </a:cxn>
                <a:cxn ang="0">
                  <a:pos x="T6" y="T7"/>
                </a:cxn>
                <a:cxn ang="0">
                  <a:pos x="T8" y="T9"/>
                </a:cxn>
                <a:cxn ang="0">
                  <a:pos x="T10" y="T11"/>
                </a:cxn>
                <a:cxn ang="0">
                  <a:pos x="T12" y="T13"/>
                </a:cxn>
              </a:cxnLst>
              <a:rect l="0" t="0" r="r" b="b"/>
              <a:pathLst>
                <a:path w="280" h="501">
                  <a:moveTo>
                    <a:pt x="76" y="0"/>
                  </a:moveTo>
                  <a:lnTo>
                    <a:pt x="12" y="405"/>
                  </a:lnTo>
                  <a:lnTo>
                    <a:pt x="0" y="477"/>
                  </a:lnTo>
                  <a:lnTo>
                    <a:pt x="208" y="501"/>
                  </a:lnTo>
                  <a:lnTo>
                    <a:pt x="220" y="429"/>
                  </a:lnTo>
                  <a:lnTo>
                    <a:pt x="280" y="40"/>
                  </a:lnTo>
                  <a:lnTo>
                    <a:pt x="76" y="0"/>
                  </a:ln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26" name="íṥ1íḓê"/>
            <p:cNvSpPr/>
            <p:nvPr/>
          </p:nvSpPr>
          <p:spPr bwMode="auto">
            <a:xfrm>
              <a:off x="8780054" y="2891725"/>
              <a:ext cx="547786" cy="150510"/>
            </a:xfrm>
            <a:custGeom>
              <a:avLst/>
              <a:gdLst>
                <a:gd name="T0" fmla="*/ 33 w 83"/>
                <a:gd name="T1" fmla="*/ 0 h 23"/>
                <a:gd name="T2" fmla="*/ 0 w 83"/>
                <a:gd name="T3" fmla="*/ 7 h 23"/>
                <a:gd name="T4" fmla="*/ 51 w 83"/>
                <a:gd name="T5" fmla="*/ 20 h 23"/>
                <a:gd name="T6" fmla="*/ 83 w 83"/>
                <a:gd name="T7" fmla="*/ 14 h 23"/>
                <a:gd name="T8" fmla="*/ 33 w 83"/>
                <a:gd name="T9" fmla="*/ 0 h 23"/>
              </a:gdLst>
              <a:ahLst/>
              <a:cxnLst>
                <a:cxn ang="0">
                  <a:pos x="T0" y="T1"/>
                </a:cxn>
                <a:cxn ang="0">
                  <a:pos x="T2" y="T3"/>
                </a:cxn>
                <a:cxn ang="0">
                  <a:pos x="T4" y="T5"/>
                </a:cxn>
                <a:cxn ang="0">
                  <a:pos x="T6" y="T7"/>
                </a:cxn>
                <a:cxn ang="0">
                  <a:pos x="T8" y="T9"/>
                </a:cxn>
              </a:cxnLst>
              <a:rect l="0" t="0" r="r" b="b"/>
              <a:pathLst>
                <a:path w="83" h="23">
                  <a:moveTo>
                    <a:pt x="33" y="0"/>
                  </a:moveTo>
                  <a:cubicBezTo>
                    <a:pt x="23" y="7"/>
                    <a:pt x="11" y="10"/>
                    <a:pt x="0" y="7"/>
                  </a:cubicBezTo>
                  <a:cubicBezTo>
                    <a:pt x="51" y="20"/>
                    <a:pt x="51" y="20"/>
                    <a:pt x="51" y="20"/>
                  </a:cubicBezTo>
                  <a:cubicBezTo>
                    <a:pt x="62" y="23"/>
                    <a:pt x="74" y="20"/>
                    <a:pt x="83" y="14"/>
                  </a:cubicBezTo>
                  <a:lnTo>
                    <a:pt x="33" y="0"/>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7" name="iśḷïḑe"/>
            <p:cNvSpPr/>
            <p:nvPr/>
          </p:nvSpPr>
          <p:spPr bwMode="auto">
            <a:xfrm>
              <a:off x="8448413" y="4993958"/>
              <a:ext cx="470238" cy="754187"/>
            </a:xfrm>
            <a:custGeom>
              <a:avLst/>
              <a:gdLst>
                <a:gd name="T0" fmla="*/ 76 w 285"/>
                <a:gd name="T1" fmla="*/ 0 h 461"/>
                <a:gd name="T2" fmla="*/ 64 w 285"/>
                <a:gd name="T3" fmla="*/ 72 h 461"/>
                <a:gd name="T4" fmla="*/ 0 w 285"/>
                <a:gd name="T5" fmla="*/ 461 h 461"/>
                <a:gd name="T6" fmla="*/ 213 w 285"/>
                <a:gd name="T7" fmla="*/ 461 h 461"/>
                <a:gd name="T8" fmla="*/ 277 w 285"/>
                <a:gd name="T9" fmla="*/ 84 h 461"/>
                <a:gd name="T10" fmla="*/ 285 w 285"/>
                <a:gd name="T11" fmla="*/ 12 h 461"/>
                <a:gd name="T12" fmla="*/ 76 w 285"/>
                <a:gd name="T13" fmla="*/ 0 h 461"/>
              </a:gdLst>
              <a:ahLst/>
              <a:cxnLst>
                <a:cxn ang="0">
                  <a:pos x="T0" y="T1"/>
                </a:cxn>
                <a:cxn ang="0">
                  <a:pos x="T2" y="T3"/>
                </a:cxn>
                <a:cxn ang="0">
                  <a:pos x="T4" y="T5"/>
                </a:cxn>
                <a:cxn ang="0">
                  <a:pos x="T6" y="T7"/>
                </a:cxn>
                <a:cxn ang="0">
                  <a:pos x="T8" y="T9"/>
                </a:cxn>
                <a:cxn ang="0">
                  <a:pos x="T10" y="T11"/>
                </a:cxn>
                <a:cxn ang="0">
                  <a:pos x="T12" y="T13"/>
                </a:cxn>
              </a:cxnLst>
              <a:rect l="0" t="0" r="r" b="b"/>
              <a:pathLst>
                <a:path w="285" h="461">
                  <a:moveTo>
                    <a:pt x="76" y="0"/>
                  </a:moveTo>
                  <a:lnTo>
                    <a:pt x="64" y="72"/>
                  </a:lnTo>
                  <a:lnTo>
                    <a:pt x="0" y="461"/>
                  </a:lnTo>
                  <a:lnTo>
                    <a:pt x="213" y="461"/>
                  </a:lnTo>
                  <a:lnTo>
                    <a:pt x="277" y="84"/>
                  </a:lnTo>
                  <a:lnTo>
                    <a:pt x="285" y="12"/>
                  </a:lnTo>
                  <a:lnTo>
                    <a:pt x="76" y="0"/>
                  </a:ln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28" name="íŝ1iďè"/>
            <p:cNvSpPr/>
            <p:nvPr/>
          </p:nvSpPr>
          <p:spPr bwMode="auto">
            <a:xfrm>
              <a:off x="8621658" y="5170643"/>
              <a:ext cx="514787" cy="152147"/>
            </a:xfrm>
            <a:custGeom>
              <a:avLst/>
              <a:gdLst>
                <a:gd name="T0" fmla="*/ 76 w 78"/>
                <a:gd name="T1" fmla="*/ 12 h 23"/>
                <a:gd name="T2" fmla="*/ 53 w 78"/>
                <a:gd name="T3" fmla="*/ 3 h 23"/>
                <a:gd name="T4" fmla="*/ 0 w 78"/>
                <a:gd name="T5" fmla="*/ 0 h 23"/>
                <a:gd name="T6" fmla="*/ 34 w 78"/>
                <a:gd name="T7" fmla="*/ 23 h 23"/>
                <a:gd name="T8" fmla="*/ 78 w 78"/>
                <a:gd name="T9" fmla="*/ 12 h 23"/>
                <a:gd name="T10" fmla="*/ 76 w 78"/>
                <a:gd name="T11" fmla="*/ 12 h 23"/>
              </a:gdLst>
              <a:ahLst/>
              <a:cxnLst>
                <a:cxn ang="0">
                  <a:pos x="T0" y="T1"/>
                </a:cxn>
                <a:cxn ang="0">
                  <a:pos x="T2" y="T3"/>
                </a:cxn>
                <a:cxn ang="0">
                  <a:pos x="T4" y="T5"/>
                </a:cxn>
                <a:cxn ang="0">
                  <a:pos x="T6" y="T7"/>
                </a:cxn>
                <a:cxn ang="0">
                  <a:pos x="T8" y="T9"/>
                </a:cxn>
                <a:cxn ang="0">
                  <a:pos x="T10" y="T11"/>
                </a:cxn>
              </a:cxnLst>
              <a:rect l="0" t="0" r="r" b="b"/>
              <a:pathLst>
                <a:path w="78" h="23">
                  <a:moveTo>
                    <a:pt x="76" y="12"/>
                  </a:moveTo>
                  <a:cubicBezTo>
                    <a:pt x="68" y="11"/>
                    <a:pt x="60" y="8"/>
                    <a:pt x="53" y="3"/>
                  </a:cubicBezTo>
                  <a:cubicBezTo>
                    <a:pt x="0" y="0"/>
                    <a:pt x="0" y="0"/>
                    <a:pt x="0" y="0"/>
                  </a:cubicBezTo>
                  <a:cubicBezTo>
                    <a:pt x="11" y="8"/>
                    <a:pt x="21" y="22"/>
                    <a:pt x="34" y="23"/>
                  </a:cubicBezTo>
                  <a:cubicBezTo>
                    <a:pt x="48" y="23"/>
                    <a:pt x="64" y="11"/>
                    <a:pt x="78" y="12"/>
                  </a:cubicBezTo>
                  <a:cubicBezTo>
                    <a:pt x="78" y="12"/>
                    <a:pt x="77" y="12"/>
                    <a:pt x="76" y="12"/>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9" name="iṥḻiḓê"/>
            <p:cNvSpPr/>
            <p:nvPr/>
          </p:nvSpPr>
          <p:spPr bwMode="auto">
            <a:xfrm>
              <a:off x="8793254" y="4372286"/>
              <a:ext cx="692982" cy="785270"/>
            </a:xfrm>
            <a:custGeom>
              <a:avLst/>
              <a:gdLst>
                <a:gd name="T0" fmla="*/ 101 w 105"/>
                <a:gd name="T1" fmla="*/ 49 h 120"/>
                <a:gd name="T2" fmla="*/ 63 w 105"/>
                <a:gd name="T3" fmla="*/ 6 h 120"/>
                <a:gd name="T4" fmla="*/ 62 w 105"/>
                <a:gd name="T5" fmla="*/ 6 h 120"/>
                <a:gd name="T6" fmla="*/ 11 w 105"/>
                <a:gd name="T7" fmla="*/ 0 h 120"/>
                <a:gd name="T8" fmla="*/ 11 w 105"/>
                <a:gd name="T9" fmla="*/ 0 h 120"/>
                <a:gd name="T10" fmla="*/ 12 w 105"/>
                <a:gd name="T11" fmla="*/ 0 h 120"/>
                <a:gd name="T12" fmla="*/ 12 w 105"/>
                <a:gd name="T13" fmla="*/ 0 h 120"/>
                <a:gd name="T14" fmla="*/ 51 w 105"/>
                <a:gd name="T15" fmla="*/ 62 h 120"/>
                <a:gd name="T16" fmla="*/ 0 w 105"/>
                <a:gd name="T17" fmla="*/ 117 h 120"/>
                <a:gd name="T18" fmla="*/ 41 w 105"/>
                <a:gd name="T19" fmla="*/ 119 h 120"/>
                <a:gd name="T20" fmla="*/ 75 w 105"/>
                <a:gd name="T21" fmla="*/ 113 h 120"/>
                <a:gd name="T22" fmla="*/ 101 w 105"/>
                <a:gd name="T23" fmla="*/ 49 h 120"/>
                <a:gd name="T24" fmla="*/ 101 w 105"/>
                <a:gd name="T25" fmla="*/ 4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101" y="49"/>
                  </a:moveTo>
                  <a:cubicBezTo>
                    <a:pt x="97" y="29"/>
                    <a:pt x="84" y="10"/>
                    <a:pt x="63" y="6"/>
                  </a:cubicBezTo>
                  <a:cubicBezTo>
                    <a:pt x="62" y="6"/>
                    <a:pt x="62" y="6"/>
                    <a:pt x="62" y="6"/>
                  </a:cubicBezTo>
                  <a:cubicBezTo>
                    <a:pt x="11" y="0"/>
                    <a:pt x="11" y="0"/>
                    <a:pt x="11" y="0"/>
                  </a:cubicBezTo>
                  <a:cubicBezTo>
                    <a:pt x="11" y="0"/>
                    <a:pt x="11" y="0"/>
                    <a:pt x="11" y="0"/>
                  </a:cubicBezTo>
                  <a:cubicBezTo>
                    <a:pt x="11" y="0"/>
                    <a:pt x="12" y="0"/>
                    <a:pt x="12" y="0"/>
                  </a:cubicBezTo>
                  <a:cubicBezTo>
                    <a:pt x="12" y="0"/>
                    <a:pt x="12" y="0"/>
                    <a:pt x="12" y="0"/>
                  </a:cubicBezTo>
                  <a:cubicBezTo>
                    <a:pt x="40" y="6"/>
                    <a:pt x="53" y="36"/>
                    <a:pt x="51" y="62"/>
                  </a:cubicBezTo>
                  <a:cubicBezTo>
                    <a:pt x="48" y="88"/>
                    <a:pt x="30" y="118"/>
                    <a:pt x="0" y="117"/>
                  </a:cubicBezTo>
                  <a:cubicBezTo>
                    <a:pt x="14" y="117"/>
                    <a:pt x="27" y="118"/>
                    <a:pt x="41" y="119"/>
                  </a:cubicBezTo>
                  <a:cubicBezTo>
                    <a:pt x="53" y="119"/>
                    <a:pt x="64" y="120"/>
                    <a:pt x="75" y="113"/>
                  </a:cubicBezTo>
                  <a:cubicBezTo>
                    <a:pt x="96" y="100"/>
                    <a:pt x="105" y="72"/>
                    <a:pt x="101" y="49"/>
                  </a:cubicBezTo>
                  <a:cubicBezTo>
                    <a:pt x="100" y="42"/>
                    <a:pt x="102" y="56"/>
                    <a:pt x="101" y="49"/>
                  </a:cubicBez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30" name="íṡḷïḓé"/>
            <p:cNvSpPr/>
            <p:nvPr/>
          </p:nvSpPr>
          <p:spPr bwMode="auto">
            <a:xfrm>
              <a:off x="9705681" y="1587850"/>
              <a:ext cx="640183" cy="327196"/>
            </a:xfrm>
            <a:custGeom>
              <a:avLst/>
              <a:gdLst>
                <a:gd name="T0" fmla="*/ 85 w 97"/>
                <a:gd name="T1" fmla="*/ 41 h 50"/>
                <a:gd name="T2" fmla="*/ 0 w 97"/>
                <a:gd name="T3" fmla="*/ 0 h 50"/>
                <a:gd name="T4" fmla="*/ 50 w 97"/>
                <a:gd name="T5" fmla="*/ 30 h 50"/>
                <a:gd name="T6" fmla="*/ 97 w 97"/>
                <a:gd name="T7" fmla="*/ 50 h 50"/>
                <a:gd name="T8" fmla="*/ 85 w 97"/>
                <a:gd name="T9" fmla="*/ 41 h 50"/>
                <a:gd name="T10" fmla="*/ 85 w 97"/>
                <a:gd name="T11" fmla="*/ 41 h 50"/>
              </a:gdLst>
              <a:ahLst/>
              <a:cxnLst>
                <a:cxn ang="0">
                  <a:pos x="T0" y="T1"/>
                </a:cxn>
                <a:cxn ang="0">
                  <a:pos x="T2" y="T3"/>
                </a:cxn>
                <a:cxn ang="0">
                  <a:pos x="T4" y="T5"/>
                </a:cxn>
                <a:cxn ang="0">
                  <a:pos x="T6" y="T7"/>
                </a:cxn>
                <a:cxn ang="0">
                  <a:pos x="T8" y="T9"/>
                </a:cxn>
                <a:cxn ang="0">
                  <a:pos x="T10" y="T11"/>
                </a:cxn>
              </a:cxnLst>
              <a:rect l="0" t="0" r="r" b="b"/>
              <a:pathLst>
                <a:path w="97" h="50">
                  <a:moveTo>
                    <a:pt x="85" y="41"/>
                  </a:moveTo>
                  <a:cubicBezTo>
                    <a:pt x="59" y="23"/>
                    <a:pt x="29" y="12"/>
                    <a:pt x="0" y="0"/>
                  </a:cubicBezTo>
                  <a:cubicBezTo>
                    <a:pt x="18" y="8"/>
                    <a:pt x="35" y="18"/>
                    <a:pt x="50" y="30"/>
                  </a:cubicBezTo>
                  <a:cubicBezTo>
                    <a:pt x="97" y="50"/>
                    <a:pt x="97" y="50"/>
                    <a:pt x="97" y="50"/>
                  </a:cubicBezTo>
                  <a:cubicBezTo>
                    <a:pt x="93" y="47"/>
                    <a:pt x="90" y="44"/>
                    <a:pt x="85" y="41"/>
                  </a:cubicBezTo>
                  <a:cubicBezTo>
                    <a:pt x="82" y="38"/>
                    <a:pt x="90" y="44"/>
                    <a:pt x="85" y="41"/>
                  </a:cubicBezTo>
                  <a:close/>
                </a:path>
              </a:pathLst>
            </a:custGeom>
            <a:solidFill>
              <a:schemeClr val="tx2">
                <a:lumMod val="75000"/>
              </a:schemeClr>
            </a:solidFill>
            <a:ln>
              <a:noFill/>
            </a:ln>
          </p:spPr>
          <p:txBody>
            <a:bodyPr vert="horz" wrap="square" lIns="121920" tIns="60960" rIns="121920" bIns="60960" numCol="1" anchor="t" anchorCtr="0" compatLnSpc="1"/>
            <a:lstStyle/>
            <a:p>
              <a:endParaRPr lang="en-US" sz="3200"/>
            </a:p>
          </p:txBody>
        </p:sp>
        <p:sp>
          <p:nvSpPr>
            <p:cNvPr id="31" name="íSḻiďe"/>
            <p:cNvSpPr/>
            <p:nvPr/>
          </p:nvSpPr>
          <p:spPr bwMode="auto">
            <a:xfrm>
              <a:off x="9393838" y="2957166"/>
              <a:ext cx="879428" cy="746006"/>
            </a:xfrm>
            <a:custGeom>
              <a:avLst/>
              <a:gdLst>
                <a:gd name="T0" fmla="*/ 133 w 133"/>
                <a:gd name="T1" fmla="*/ 32 h 114"/>
                <a:gd name="T2" fmla="*/ 40 w 133"/>
                <a:gd name="T3" fmla="*/ 19 h 114"/>
                <a:gd name="T4" fmla="*/ 2 w 133"/>
                <a:gd name="T5" fmla="*/ 104 h 114"/>
                <a:gd name="T6" fmla="*/ 52 w 133"/>
                <a:gd name="T7" fmla="*/ 114 h 114"/>
                <a:gd name="T8" fmla="*/ 133 w 133"/>
                <a:gd name="T9" fmla="*/ 32 h 114"/>
                <a:gd name="T10" fmla="*/ 133 w 133"/>
                <a:gd name="T11" fmla="*/ 32 h 114"/>
              </a:gdLst>
              <a:ahLst/>
              <a:cxnLst>
                <a:cxn ang="0">
                  <a:pos x="T0" y="T1"/>
                </a:cxn>
                <a:cxn ang="0">
                  <a:pos x="T2" y="T3"/>
                </a:cxn>
                <a:cxn ang="0">
                  <a:pos x="T4" y="T5"/>
                </a:cxn>
                <a:cxn ang="0">
                  <a:pos x="T6" y="T7"/>
                </a:cxn>
                <a:cxn ang="0">
                  <a:pos x="T8" y="T9"/>
                </a:cxn>
                <a:cxn ang="0">
                  <a:pos x="T10" y="T11"/>
                </a:cxn>
              </a:cxnLst>
              <a:rect l="0" t="0" r="r" b="b"/>
              <a:pathLst>
                <a:path w="133" h="114">
                  <a:moveTo>
                    <a:pt x="133" y="32"/>
                  </a:moveTo>
                  <a:cubicBezTo>
                    <a:pt x="103" y="24"/>
                    <a:pt x="70" y="0"/>
                    <a:pt x="40" y="19"/>
                  </a:cubicBezTo>
                  <a:cubicBezTo>
                    <a:pt x="15" y="35"/>
                    <a:pt x="0" y="74"/>
                    <a:pt x="2" y="104"/>
                  </a:cubicBezTo>
                  <a:cubicBezTo>
                    <a:pt x="19" y="108"/>
                    <a:pt x="35" y="111"/>
                    <a:pt x="52" y="114"/>
                  </a:cubicBezTo>
                  <a:cubicBezTo>
                    <a:pt x="49" y="71"/>
                    <a:pt x="85" y="19"/>
                    <a:pt x="133" y="32"/>
                  </a:cubicBezTo>
                  <a:cubicBezTo>
                    <a:pt x="120" y="28"/>
                    <a:pt x="131" y="31"/>
                    <a:pt x="133" y="32"/>
                  </a:cubicBezTo>
                  <a:close/>
                </a:path>
              </a:pathLst>
            </a:custGeom>
            <a:solidFill>
              <a:schemeClr val="accent1">
                <a:lumMod val="75000"/>
              </a:schemeClr>
            </a:solidFill>
            <a:ln>
              <a:noFill/>
            </a:ln>
          </p:spPr>
          <p:txBody>
            <a:bodyPr vert="horz" wrap="square" lIns="121920" tIns="60960" rIns="121920" bIns="60960" numCol="1" anchor="t" anchorCtr="0" compatLnSpc="1"/>
            <a:lstStyle/>
            <a:p>
              <a:endParaRPr lang="en-US" sz="3200"/>
            </a:p>
          </p:txBody>
        </p:sp>
        <p:sp>
          <p:nvSpPr>
            <p:cNvPr id="32" name="ï$ḻíḍê"/>
            <p:cNvSpPr/>
            <p:nvPr/>
          </p:nvSpPr>
          <p:spPr bwMode="auto">
            <a:xfrm>
              <a:off x="8865852" y="5630354"/>
              <a:ext cx="1024624" cy="176686"/>
            </a:xfrm>
            <a:custGeom>
              <a:avLst/>
              <a:gdLst>
                <a:gd name="T0" fmla="*/ 0 w 155"/>
                <a:gd name="T1" fmla="*/ 27 h 27"/>
                <a:gd name="T2" fmla="*/ 53 w 155"/>
                <a:gd name="T3" fmla="*/ 26 h 27"/>
                <a:gd name="T4" fmla="*/ 79 w 155"/>
                <a:gd name="T5" fmla="*/ 24 h 27"/>
                <a:gd name="T6" fmla="*/ 105 w 155"/>
                <a:gd name="T7" fmla="*/ 19 h 27"/>
                <a:gd name="T8" fmla="*/ 130 w 155"/>
                <a:gd name="T9" fmla="*/ 11 h 27"/>
                <a:gd name="T10" fmla="*/ 155 w 155"/>
                <a:gd name="T11" fmla="*/ 0 h 27"/>
                <a:gd name="T12" fmla="*/ 105 w 155"/>
                <a:gd name="T13" fmla="*/ 0 h 27"/>
                <a:gd name="T14" fmla="*/ 80 w 155"/>
                <a:gd name="T15" fmla="*/ 11 h 27"/>
                <a:gd name="T16" fmla="*/ 53 w 155"/>
                <a:gd name="T17" fmla="*/ 20 h 27"/>
                <a:gd name="T18" fmla="*/ 27 w 155"/>
                <a:gd name="T19" fmla="*/ 25 h 27"/>
                <a:gd name="T20" fmla="*/ 0 w 155"/>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5" h="27">
                  <a:moveTo>
                    <a:pt x="0" y="27"/>
                  </a:moveTo>
                  <a:cubicBezTo>
                    <a:pt x="18" y="27"/>
                    <a:pt x="35" y="27"/>
                    <a:pt x="53" y="26"/>
                  </a:cubicBezTo>
                  <a:cubicBezTo>
                    <a:pt x="61" y="26"/>
                    <a:pt x="70" y="26"/>
                    <a:pt x="79" y="24"/>
                  </a:cubicBezTo>
                  <a:cubicBezTo>
                    <a:pt x="87" y="23"/>
                    <a:pt x="96" y="22"/>
                    <a:pt x="105" y="19"/>
                  </a:cubicBezTo>
                  <a:cubicBezTo>
                    <a:pt x="113" y="17"/>
                    <a:pt x="122" y="14"/>
                    <a:pt x="130" y="11"/>
                  </a:cubicBezTo>
                  <a:cubicBezTo>
                    <a:pt x="139" y="8"/>
                    <a:pt x="147" y="4"/>
                    <a:pt x="155" y="0"/>
                  </a:cubicBezTo>
                  <a:cubicBezTo>
                    <a:pt x="105" y="0"/>
                    <a:pt x="105" y="0"/>
                    <a:pt x="105" y="0"/>
                  </a:cubicBezTo>
                  <a:cubicBezTo>
                    <a:pt x="97" y="4"/>
                    <a:pt x="88" y="8"/>
                    <a:pt x="80" y="11"/>
                  </a:cubicBezTo>
                  <a:cubicBezTo>
                    <a:pt x="71" y="15"/>
                    <a:pt x="62" y="18"/>
                    <a:pt x="53" y="20"/>
                  </a:cubicBezTo>
                  <a:cubicBezTo>
                    <a:pt x="45" y="22"/>
                    <a:pt x="36" y="24"/>
                    <a:pt x="27" y="25"/>
                  </a:cubicBezTo>
                  <a:cubicBezTo>
                    <a:pt x="18" y="26"/>
                    <a:pt x="9" y="27"/>
                    <a:pt x="0" y="2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33" name="ïşļîďè"/>
            <p:cNvSpPr/>
            <p:nvPr/>
          </p:nvSpPr>
          <p:spPr bwMode="auto">
            <a:xfrm>
              <a:off x="8865852" y="5630354"/>
              <a:ext cx="1024624" cy="176686"/>
            </a:xfrm>
            <a:custGeom>
              <a:avLst/>
              <a:gdLst>
                <a:gd name="T0" fmla="*/ 0 w 155"/>
                <a:gd name="T1" fmla="*/ 27 h 27"/>
                <a:gd name="T2" fmla="*/ 53 w 155"/>
                <a:gd name="T3" fmla="*/ 26 h 27"/>
                <a:gd name="T4" fmla="*/ 79 w 155"/>
                <a:gd name="T5" fmla="*/ 24 h 27"/>
                <a:gd name="T6" fmla="*/ 105 w 155"/>
                <a:gd name="T7" fmla="*/ 19 h 27"/>
                <a:gd name="T8" fmla="*/ 130 w 155"/>
                <a:gd name="T9" fmla="*/ 11 h 27"/>
                <a:gd name="T10" fmla="*/ 155 w 155"/>
                <a:gd name="T11" fmla="*/ 0 h 27"/>
                <a:gd name="T12" fmla="*/ 105 w 155"/>
                <a:gd name="T13" fmla="*/ 0 h 27"/>
                <a:gd name="T14" fmla="*/ 80 w 155"/>
                <a:gd name="T15" fmla="*/ 11 h 27"/>
                <a:gd name="T16" fmla="*/ 53 w 155"/>
                <a:gd name="T17" fmla="*/ 20 h 27"/>
                <a:gd name="T18" fmla="*/ 27 w 155"/>
                <a:gd name="T19" fmla="*/ 25 h 27"/>
                <a:gd name="T20" fmla="*/ 0 w 155"/>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5" h="27">
                  <a:moveTo>
                    <a:pt x="0" y="27"/>
                  </a:moveTo>
                  <a:cubicBezTo>
                    <a:pt x="53" y="26"/>
                    <a:pt x="53" y="26"/>
                    <a:pt x="53" y="26"/>
                  </a:cubicBezTo>
                  <a:cubicBezTo>
                    <a:pt x="61" y="26"/>
                    <a:pt x="70" y="26"/>
                    <a:pt x="79" y="24"/>
                  </a:cubicBezTo>
                  <a:cubicBezTo>
                    <a:pt x="87" y="23"/>
                    <a:pt x="96" y="22"/>
                    <a:pt x="105" y="19"/>
                  </a:cubicBezTo>
                  <a:cubicBezTo>
                    <a:pt x="113" y="17"/>
                    <a:pt x="122" y="14"/>
                    <a:pt x="130" y="11"/>
                  </a:cubicBezTo>
                  <a:cubicBezTo>
                    <a:pt x="139" y="8"/>
                    <a:pt x="147" y="4"/>
                    <a:pt x="155" y="0"/>
                  </a:cubicBezTo>
                  <a:cubicBezTo>
                    <a:pt x="105" y="0"/>
                    <a:pt x="105" y="0"/>
                    <a:pt x="105" y="0"/>
                  </a:cubicBezTo>
                  <a:cubicBezTo>
                    <a:pt x="97" y="4"/>
                    <a:pt x="88" y="8"/>
                    <a:pt x="80" y="11"/>
                  </a:cubicBezTo>
                  <a:cubicBezTo>
                    <a:pt x="71" y="15"/>
                    <a:pt x="62" y="18"/>
                    <a:pt x="53" y="20"/>
                  </a:cubicBezTo>
                  <a:cubicBezTo>
                    <a:pt x="45" y="22"/>
                    <a:pt x="36" y="24"/>
                    <a:pt x="27" y="25"/>
                  </a:cubicBezTo>
                  <a:cubicBezTo>
                    <a:pt x="18" y="26"/>
                    <a:pt x="9" y="27"/>
                    <a:pt x="0" y="27"/>
                  </a:cubicBez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34" name="ïs1îďè"/>
            <p:cNvSpPr/>
            <p:nvPr/>
          </p:nvSpPr>
          <p:spPr bwMode="auto">
            <a:xfrm>
              <a:off x="9301441" y="4588235"/>
              <a:ext cx="846429" cy="1042119"/>
            </a:xfrm>
            <a:custGeom>
              <a:avLst/>
              <a:gdLst>
                <a:gd name="T0" fmla="*/ 69 w 128"/>
                <a:gd name="T1" fmla="*/ 55 h 159"/>
                <a:gd name="T2" fmla="*/ 128 w 128"/>
                <a:gd name="T3" fmla="*/ 20 h 159"/>
                <a:gd name="T4" fmla="*/ 97 w 128"/>
                <a:gd name="T5" fmla="*/ 17 h 159"/>
                <a:gd name="T6" fmla="*/ 62 w 128"/>
                <a:gd name="T7" fmla="*/ 2 h 159"/>
                <a:gd name="T8" fmla="*/ 18 w 128"/>
                <a:gd name="T9" fmla="*/ 51 h 159"/>
                <a:gd name="T10" fmla="*/ 39 w 128"/>
                <a:gd name="T11" fmla="*/ 159 h 159"/>
                <a:gd name="T12" fmla="*/ 89 w 128"/>
                <a:gd name="T13" fmla="*/ 159 h 159"/>
                <a:gd name="T14" fmla="*/ 69 w 128"/>
                <a:gd name="T15" fmla="*/ 55 h 159"/>
                <a:gd name="T16" fmla="*/ 69 w 128"/>
                <a:gd name="T17" fmla="*/ 5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59">
                  <a:moveTo>
                    <a:pt x="69" y="55"/>
                  </a:moveTo>
                  <a:cubicBezTo>
                    <a:pt x="80" y="33"/>
                    <a:pt x="103" y="17"/>
                    <a:pt x="128" y="20"/>
                  </a:cubicBezTo>
                  <a:cubicBezTo>
                    <a:pt x="118" y="19"/>
                    <a:pt x="107" y="18"/>
                    <a:pt x="97" y="17"/>
                  </a:cubicBezTo>
                  <a:cubicBezTo>
                    <a:pt x="86" y="16"/>
                    <a:pt x="73" y="0"/>
                    <a:pt x="62" y="2"/>
                  </a:cubicBezTo>
                  <a:cubicBezTo>
                    <a:pt x="43" y="6"/>
                    <a:pt x="27" y="34"/>
                    <a:pt x="18" y="51"/>
                  </a:cubicBezTo>
                  <a:cubicBezTo>
                    <a:pt x="0" y="86"/>
                    <a:pt x="6" y="135"/>
                    <a:pt x="39" y="159"/>
                  </a:cubicBezTo>
                  <a:cubicBezTo>
                    <a:pt x="89" y="159"/>
                    <a:pt x="89" y="159"/>
                    <a:pt x="89" y="159"/>
                  </a:cubicBezTo>
                  <a:cubicBezTo>
                    <a:pt x="58" y="136"/>
                    <a:pt x="51" y="89"/>
                    <a:pt x="69" y="55"/>
                  </a:cubicBezTo>
                  <a:cubicBezTo>
                    <a:pt x="73" y="47"/>
                    <a:pt x="65" y="63"/>
                    <a:pt x="69" y="55"/>
                  </a:cubicBez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35" name="iṩḷidè"/>
            <p:cNvSpPr/>
            <p:nvPr/>
          </p:nvSpPr>
          <p:spPr bwMode="auto">
            <a:xfrm>
              <a:off x="9923475" y="3179659"/>
              <a:ext cx="574185" cy="714923"/>
            </a:xfrm>
            <a:custGeom>
              <a:avLst/>
              <a:gdLst>
                <a:gd name="T0" fmla="*/ 83 w 87"/>
                <a:gd name="T1" fmla="*/ 54 h 109"/>
                <a:gd name="T2" fmla="*/ 49 w 87"/>
                <a:gd name="T3" fmla="*/ 12 h 109"/>
                <a:gd name="T4" fmla="*/ 0 w 87"/>
                <a:gd name="T5" fmla="*/ 0 h 109"/>
                <a:gd name="T6" fmla="*/ 20 w 87"/>
                <a:gd name="T7" fmla="*/ 100 h 109"/>
                <a:gd name="T8" fmla="*/ 68 w 87"/>
                <a:gd name="T9" fmla="*/ 109 h 109"/>
                <a:gd name="T10" fmla="*/ 83 w 87"/>
                <a:gd name="T11" fmla="*/ 54 h 109"/>
                <a:gd name="T12" fmla="*/ 83 w 87"/>
                <a:gd name="T13" fmla="*/ 54 h 109"/>
              </a:gdLst>
              <a:ahLst/>
              <a:cxnLst>
                <a:cxn ang="0">
                  <a:pos x="T0" y="T1"/>
                </a:cxn>
                <a:cxn ang="0">
                  <a:pos x="T2" y="T3"/>
                </a:cxn>
                <a:cxn ang="0">
                  <a:pos x="T4" y="T5"/>
                </a:cxn>
                <a:cxn ang="0">
                  <a:pos x="T6" y="T7"/>
                </a:cxn>
                <a:cxn ang="0">
                  <a:pos x="T8" y="T9"/>
                </a:cxn>
                <a:cxn ang="0">
                  <a:pos x="T10" y="T11"/>
                </a:cxn>
                <a:cxn ang="0">
                  <a:pos x="T12" y="T13"/>
                </a:cxn>
              </a:cxnLst>
              <a:rect l="0" t="0" r="r" b="b"/>
              <a:pathLst>
                <a:path w="87" h="109">
                  <a:moveTo>
                    <a:pt x="83" y="54"/>
                  </a:moveTo>
                  <a:cubicBezTo>
                    <a:pt x="80" y="35"/>
                    <a:pt x="68" y="17"/>
                    <a:pt x="49" y="12"/>
                  </a:cubicBezTo>
                  <a:cubicBezTo>
                    <a:pt x="0" y="0"/>
                    <a:pt x="0" y="0"/>
                    <a:pt x="0" y="0"/>
                  </a:cubicBezTo>
                  <a:cubicBezTo>
                    <a:pt x="44" y="11"/>
                    <a:pt x="13" y="82"/>
                    <a:pt x="20" y="100"/>
                  </a:cubicBezTo>
                  <a:cubicBezTo>
                    <a:pt x="68" y="109"/>
                    <a:pt x="68" y="109"/>
                    <a:pt x="68" y="109"/>
                  </a:cubicBezTo>
                  <a:cubicBezTo>
                    <a:pt x="81" y="94"/>
                    <a:pt x="87" y="73"/>
                    <a:pt x="83" y="54"/>
                  </a:cubicBezTo>
                  <a:cubicBezTo>
                    <a:pt x="82" y="47"/>
                    <a:pt x="85" y="61"/>
                    <a:pt x="83" y="54"/>
                  </a:cubicBez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36" name="i$ľiḑé"/>
            <p:cNvSpPr/>
            <p:nvPr/>
          </p:nvSpPr>
          <p:spPr bwMode="auto">
            <a:xfrm>
              <a:off x="10510860" y="1424253"/>
              <a:ext cx="681433" cy="1055207"/>
            </a:xfrm>
            <a:custGeom>
              <a:avLst/>
              <a:gdLst>
                <a:gd name="T0" fmla="*/ 102 w 103"/>
                <a:gd name="T1" fmla="*/ 71 h 161"/>
                <a:gd name="T2" fmla="*/ 96 w 103"/>
                <a:gd name="T3" fmla="*/ 50 h 161"/>
                <a:gd name="T4" fmla="*/ 85 w 103"/>
                <a:gd name="T5" fmla="*/ 34 h 161"/>
                <a:gd name="T6" fmla="*/ 70 w 103"/>
                <a:gd name="T7" fmla="*/ 23 h 161"/>
                <a:gd name="T8" fmla="*/ 25 w 103"/>
                <a:gd name="T9" fmla="*/ 0 h 161"/>
                <a:gd name="T10" fmla="*/ 40 w 103"/>
                <a:gd name="T11" fmla="*/ 12 h 161"/>
                <a:gd name="T12" fmla="*/ 51 w 103"/>
                <a:gd name="T13" fmla="*/ 29 h 161"/>
                <a:gd name="T14" fmla="*/ 57 w 103"/>
                <a:gd name="T15" fmla="*/ 50 h 161"/>
                <a:gd name="T16" fmla="*/ 57 w 103"/>
                <a:gd name="T17" fmla="*/ 74 h 161"/>
                <a:gd name="T18" fmla="*/ 50 w 103"/>
                <a:gd name="T19" fmla="*/ 98 h 161"/>
                <a:gd name="T20" fmla="*/ 37 w 103"/>
                <a:gd name="T21" fmla="*/ 118 h 161"/>
                <a:gd name="T22" fmla="*/ 20 w 103"/>
                <a:gd name="T23" fmla="*/ 134 h 161"/>
                <a:gd name="T24" fmla="*/ 0 w 103"/>
                <a:gd name="T25" fmla="*/ 144 h 161"/>
                <a:gd name="T26" fmla="*/ 46 w 103"/>
                <a:gd name="T27" fmla="*/ 161 h 161"/>
                <a:gd name="T28" fmla="*/ 66 w 103"/>
                <a:gd name="T29" fmla="*/ 151 h 161"/>
                <a:gd name="T30" fmla="*/ 82 w 103"/>
                <a:gd name="T31" fmla="*/ 136 h 161"/>
                <a:gd name="T32" fmla="*/ 95 w 103"/>
                <a:gd name="T33" fmla="*/ 117 h 161"/>
                <a:gd name="T34" fmla="*/ 102 w 103"/>
                <a:gd name="T35" fmla="*/ 94 h 161"/>
                <a:gd name="T36" fmla="*/ 102 w 103"/>
                <a:gd name="T37" fmla="*/ 7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3" h="161">
                  <a:moveTo>
                    <a:pt x="102" y="71"/>
                  </a:moveTo>
                  <a:cubicBezTo>
                    <a:pt x="101" y="63"/>
                    <a:pt x="99" y="56"/>
                    <a:pt x="96" y="50"/>
                  </a:cubicBezTo>
                  <a:cubicBezTo>
                    <a:pt x="93" y="44"/>
                    <a:pt x="90" y="39"/>
                    <a:pt x="85" y="34"/>
                  </a:cubicBezTo>
                  <a:cubicBezTo>
                    <a:pt x="81" y="29"/>
                    <a:pt x="76" y="25"/>
                    <a:pt x="70" y="23"/>
                  </a:cubicBezTo>
                  <a:cubicBezTo>
                    <a:pt x="55" y="15"/>
                    <a:pt x="40" y="8"/>
                    <a:pt x="25" y="0"/>
                  </a:cubicBezTo>
                  <a:cubicBezTo>
                    <a:pt x="30" y="3"/>
                    <a:pt x="36" y="7"/>
                    <a:pt x="40" y="12"/>
                  </a:cubicBezTo>
                  <a:cubicBezTo>
                    <a:pt x="45" y="17"/>
                    <a:pt x="49" y="22"/>
                    <a:pt x="51" y="29"/>
                  </a:cubicBezTo>
                  <a:cubicBezTo>
                    <a:pt x="54" y="35"/>
                    <a:pt x="56" y="42"/>
                    <a:pt x="57" y="50"/>
                  </a:cubicBezTo>
                  <a:cubicBezTo>
                    <a:pt x="58" y="57"/>
                    <a:pt x="58" y="65"/>
                    <a:pt x="57" y="74"/>
                  </a:cubicBezTo>
                  <a:cubicBezTo>
                    <a:pt x="55" y="82"/>
                    <a:pt x="53" y="90"/>
                    <a:pt x="50" y="98"/>
                  </a:cubicBezTo>
                  <a:cubicBezTo>
                    <a:pt x="46" y="105"/>
                    <a:pt x="42" y="112"/>
                    <a:pt x="37" y="118"/>
                  </a:cubicBezTo>
                  <a:cubicBezTo>
                    <a:pt x="32" y="124"/>
                    <a:pt x="26" y="129"/>
                    <a:pt x="20" y="134"/>
                  </a:cubicBezTo>
                  <a:cubicBezTo>
                    <a:pt x="14" y="138"/>
                    <a:pt x="7" y="141"/>
                    <a:pt x="0" y="144"/>
                  </a:cubicBezTo>
                  <a:cubicBezTo>
                    <a:pt x="46" y="161"/>
                    <a:pt x="46" y="161"/>
                    <a:pt x="46" y="161"/>
                  </a:cubicBezTo>
                  <a:cubicBezTo>
                    <a:pt x="53" y="159"/>
                    <a:pt x="60" y="156"/>
                    <a:pt x="66" y="151"/>
                  </a:cubicBezTo>
                  <a:cubicBezTo>
                    <a:pt x="72" y="147"/>
                    <a:pt x="77" y="142"/>
                    <a:pt x="82" y="136"/>
                  </a:cubicBezTo>
                  <a:cubicBezTo>
                    <a:pt x="87" y="130"/>
                    <a:pt x="91" y="124"/>
                    <a:pt x="95" y="117"/>
                  </a:cubicBezTo>
                  <a:cubicBezTo>
                    <a:pt x="98" y="109"/>
                    <a:pt x="100" y="102"/>
                    <a:pt x="102" y="94"/>
                  </a:cubicBezTo>
                  <a:cubicBezTo>
                    <a:pt x="103" y="86"/>
                    <a:pt x="103" y="78"/>
                    <a:pt x="102" y="71"/>
                  </a:cubicBezTo>
                  <a:close/>
                </a:path>
              </a:pathLst>
            </a:custGeom>
            <a:solidFill>
              <a:schemeClr val="accent1">
                <a:lumMod val="75000"/>
              </a:schemeClr>
            </a:solidFill>
            <a:ln>
              <a:noFill/>
            </a:ln>
          </p:spPr>
          <p:txBody>
            <a:bodyPr vert="horz" wrap="square" lIns="121920" tIns="60960" rIns="121920" bIns="60960" numCol="1" anchor="t" anchorCtr="0" compatLnSpc="1"/>
            <a:lstStyle/>
            <a:p>
              <a:endParaRPr lang="en-US" sz="3200"/>
            </a:p>
          </p:txBody>
        </p:sp>
        <p:sp>
          <p:nvSpPr>
            <p:cNvPr id="37" name="isḷïḋé"/>
            <p:cNvSpPr/>
            <p:nvPr/>
          </p:nvSpPr>
          <p:spPr bwMode="auto">
            <a:xfrm>
              <a:off x="10510860" y="2368212"/>
              <a:ext cx="562636" cy="1519825"/>
            </a:xfrm>
            <a:custGeom>
              <a:avLst/>
              <a:gdLst>
                <a:gd name="T0" fmla="*/ 80 w 85"/>
                <a:gd name="T1" fmla="*/ 117 h 232"/>
                <a:gd name="T2" fmla="*/ 67 w 85"/>
                <a:gd name="T3" fmla="*/ 64 h 232"/>
                <a:gd name="T4" fmla="*/ 46 w 85"/>
                <a:gd name="T5" fmla="*/ 17 h 232"/>
                <a:gd name="T6" fmla="*/ 0 w 85"/>
                <a:gd name="T7" fmla="*/ 0 h 232"/>
                <a:gd name="T8" fmla="*/ 21 w 85"/>
                <a:gd name="T9" fmla="*/ 49 h 232"/>
                <a:gd name="T10" fmla="*/ 34 w 85"/>
                <a:gd name="T11" fmla="*/ 103 h 232"/>
                <a:gd name="T12" fmla="*/ 39 w 85"/>
                <a:gd name="T13" fmla="*/ 161 h 232"/>
                <a:gd name="T14" fmla="*/ 35 w 85"/>
                <a:gd name="T15" fmla="*/ 222 h 232"/>
                <a:gd name="T16" fmla="*/ 81 w 85"/>
                <a:gd name="T17" fmla="*/ 232 h 232"/>
                <a:gd name="T18" fmla="*/ 85 w 85"/>
                <a:gd name="T19" fmla="*/ 173 h 232"/>
                <a:gd name="T20" fmla="*/ 80 w 85"/>
                <a:gd name="T21" fmla="*/ 117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232">
                  <a:moveTo>
                    <a:pt x="80" y="117"/>
                  </a:moveTo>
                  <a:cubicBezTo>
                    <a:pt x="77" y="99"/>
                    <a:pt x="72" y="81"/>
                    <a:pt x="67" y="64"/>
                  </a:cubicBezTo>
                  <a:cubicBezTo>
                    <a:pt x="61" y="48"/>
                    <a:pt x="54" y="32"/>
                    <a:pt x="46" y="17"/>
                  </a:cubicBezTo>
                  <a:cubicBezTo>
                    <a:pt x="0" y="0"/>
                    <a:pt x="0" y="0"/>
                    <a:pt x="0" y="0"/>
                  </a:cubicBezTo>
                  <a:cubicBezTo>
                    <a:pt x="8" y="15"/>
                    <a:pt x="15" y="31"/>
                    <a:pt x="21" y="49"/>
                  </a:cubicBezTo>
                  <a:cubicBezTo>
                    <a:pt x="27" y="66"/>
                    <a:pt x="31" y="84"/>
                    <a:pt x="34" y="103"/>
                  </a:cubicBezTo>
                  <a:cubicBezTo>
                    <a:pt x="37" y="122"/>
                    <a:pt x="39" y="141"/>
                    <a:pt x="39" y="161"/>
                  </a:cubicBezTo>
                  <a:cubicBezTo>
                    <a:pt x="39" y="181"/>
                    <a:pt x="38" y="202"/>
                    <a:pt x="35" y="222"/>
                  </a:cubicBezTo>
                  <a:cubicBezTo>
                    <a:pt x="81" y="232"/>
                    <a:pt x="81" y="232"/>
                    <a:pt x="81" y="232"/>
                  </a:cubicBezTo>
                  <a:cubicBezTo>
                    <a:pt x="84" y="212"/>
                    <a:pt x="85" y="193"/>
                    <a:pt x="85" y="173"/>
                  </a:cubicBezTo>
                  <a:cubicBezTo>
                    <a:pt x="84" y="154"/>
                    <a:pt x="83" y="135"/>
                    <a:pt x="80" y="117"/>
                  </a:cubicBezTo>
                  <a:close/>
                </a:path>
              </a:pathLst>
            </a:custGeom>
            <a:solidFill>
              <a:schemeClr val="accent1">
                <a:lumMod val="60000"/>
                <a:lumOff val="40000"/>
              </a:schemeClr>
            </a:solidFill>
            <a:ln>
              <a:noFill/>
            </a:ln>
          </p:spPr>
          <p:txBody>
            <a:bodyPr vert="horz" wrap="square" lIns="121920" tIns="60960" rIns="121920" bIns="60960" numCol="1" anchor="t" anchorCtr="0" compatLnSpc="1"/>
            <a:lstStyle/>
            <a:p>
              <a:endParaRPr lang="en-US" sz="3200"/>
            </a:p>
          </p:txBody>
        </p:sp>
        <p:sp>
          <p:nvSpPr>
            <p:cNvPr id="38" name="îŝ1ïdê"/>
            <p:cNvSpPr/>
            <p:nvPr/>
          </p:nvSpPr>
          <p:spPr bwMode="auto">
            <a:xfrm>
              <a:off x="10207268" y="3927299"/>
              <a:ext cx="826629" cy="1184449"/>
            </a:xfrm>
            <a:custGeom>
              <a:avLst/>
              <a:gdLst>
                <a:gd name="T0" fmla="*/ 79 w 125"/>
                <a:gd name="T1" fmla="*/ 0 h 181"/>
                <a:gd name="T2" fmla="*/ 66 w 125"/>
                <a:gd name="T3" fmla="*/ 50 h 181"/>
                <a:gd name="T4" fmla="*/ 49 w 125"/>
                <a:gd name="T5" fmla="*/ 97 h 181"/>
                <a:gd name="T6" fmla="*/ 26 w 125"/>
                <a:gd name="T7" fmla="*/ 140 h 181"/>
                <a:gd name="T8" fmla="*/ 0 w 125"/>
                <a:gd name="T9" fmla="*/ 178 h 181"/>
                <a:gd name="T10" fmla="*/ 48 w 125"/>
                <a:gd name="T11" fmla="*/ 181 h 181"/>
                <a:gd name="T12" fmla="*/ 74 w 125"/>
                <a:gd name="T13" fmla="*/ 144 h 181"/>
                <a:gd name="T14" fmla="*/ 96 w 125"/>
                <a:gd name="T15" fmla="*/ 103 h 181"/>
                <a:gd name="T16" fmla="*/ 113 w 125"/>
                <a:gd name="T17" fmla="*/ 58 h 181"/>
                <a:gd name="T18" fmla="*/ 125 w 125"/>
                <a:gd name="T19" fmla="*/ 10 h 181"/>
                <a:gd name="T20" fmla="*/ 79 w 125"/>
                <a:gd name="T21"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5" h="181">
                  <a:moveTo>
                    <a:pt x="79" y="0"/>
                  </a:moveTo>
                  <a:cubicBezTo>
                    <a:pt x="76" y="18"/>
                    <a:pt x="71" y="34"/>
                    <a:pt x="66" y="50"/>
                  </a:cubicBezTo>
                  <a:cubicBezTo>
                    <a:pt x="61" y="67"/>
                    <a:pt x="56" y="82"/>
                    <a:pt x="49" y="97"/>
                  </a:cubicBezTo>
                  <a:cubicBezTo>
                    <a:pt x="42" y="112"/>
                    <a:pt x="35" y="126"/>
                    <a:pt x="26" y="140"/>
                  </a:cubicBezTo>
                  <a:cubicBezTo>
                    <a:pt x="18" y="153"/>
                    <a:pt x="9" y="166"/>
                    <a:pt x="0" y="178"/>
                  </a:cubicBezTo>
                  <a:cubicBezTo>
                    <a:pt x="48" y="181"/>
                    <a:pt x="48" y="181"/>
                    <a:pt x="48" y="181"/>
                  </a:cubicBezTo>
                  <a:cubicBezTo>
                    <a:pt x="57" y="169"/>
                    <a:pt x="66" y="157"/>
                    <a:pt x="74" y="144"/>
                  </a:cubicBezTo>
                  <a:cubicBezTo>
                    <a:pt x="82" y="131"/>
                    <a:pt x="89" y="117"/>
                    <a:pt x="96" y="103"/>
                  </a:cubicBezTo>
                  <a:cubicBezTo>
                    <a:pt x="102" y="89"/>
                    <a:pt x="108" y="74"/>
                    <a:pt x="113" y="58"/>
                  </a:cubicBezTo>
                  <a:cubicBezTo>
                    <a:pt x="118" y="42"/>
                    <a:pt x="122" y="26"/>
                    <a:pt x="125" y="10"/>
                  </a:cubicBezTo>
                  <a:lnTo>
                    <a:pt x="79" y="0"/>
                  </a:ln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39" name="íŝľiďé"/>
            <p:cNvSpPr/>
            <p:nvPr/>
          </p:nvSpPr>
          <p:spPr bwMode="auto">
            <a:xfrm>
              <a:off x="7278593" y="1476603"/>
              <a:ext cx="1871052" cy="2535767"/>
            </a:xfrm>
            <a:custGeom>
              <a:avLst/>
              <a:gdLst>
                <a:gd name="T0" fmla="*/ 243 w 283"/>
                <a:gd name="T1" fmla="*/ 4 h 387"/>
                <a:gd name="T2" fmla="*/ 168 w 283"/>
                <a:gd name="T3" fmla="*/ 31 h 387"/>
                <a:gd name="T4" fmla="*/ 146 w 283"/>
                <a:gd name="T5" fmla="*/ 64 h 387"/>
                <a:gd name="T6" fmla="*/ 158 w 283"/>
                <a:gd name="T7" fmla="*/ 98 h 387"/>
                <a:gd name="T8" fmla="*/ 149 w 283"/>
                <a:gd name="T9" fmla="*/ 144 h 387"/>
                <a:gd name="T10" fmla="*/ 115 w 283"/>
                <a:gd name="T11" fmla="*/ 178 h 387"/>
                <a:gd name="T12" fmla="*/ 80 w 283"/>
                <a:gd name="T13" fmla="*/ 178 h 387"/>
                <a:gd name="T14" fmla="*/ 61 w 283"/>
                <a:gd name="T15" fmla="*/ 156 h 387"/>
                <a:gd name="T16" fmla="*/ 37 w 283"/>
                <a:gd name="T17" fmla="*/ 174 h 387"/>
                <a:gd name="T18" fmla="*/ 9 w 283"/>
                <a:gd name="T19" fmla="*/ 246 h 387"/>
                <a:gd name="T20" fmla="*/ 69 w 283"/>
                <a:gd name="T21" fmla="*/ 295 h 387"/>
                <a:gd name="T22" fmla="*/ 79 w 283"/>
                <a:gd name="T23" fmla="*/ 300 h 387"/>
                <a:gd name="T24" fmla="*/ 75 w 283"/>
                <a:gd name="T25" fmla="*/ 306 h 387"/>
                <a:gd name="T26" fmla="*/ 72 w 283"/>
                <a:gd name="T27" fmla="*/ 313 h 387"/>
                <a:gd name="T28" fmla="*/ 70 w 283"/>
                <a:gd name="T29" fmla="*/ 321 h 387"/>
                <a:gd name="T30" fmla="*/ 69 w 283"/>
                <a:gd name="T31" fmla="*/ 347 h 387"/>
                <a:gd name="T32" fmla="*/ 86 w 283"/>
                <a:gd name="T33" fmla="*/ 379 h 387"/>
                <a:gd name="T34" fmla="*/ 118 w 283"/>
                <a:gd name="T35" fmla="*/ 384 h 387"/>
                <a:gd name="T36" fmla="*/ 145 w 283"/>
                <a:gd name="T37" fmla="*/ 359 h 387"/>
                <a:gd name="T38" fmla="*/ 153 w 283"/>
                <a:gd name="T39" fmla="*/ 333 h 387"/>
                <a:gd name="T40" fmla="*/ 153 w 283"/>
                <a:gd name="T41" fmla="*/ 325 h 387"/>
                <a:gd name="T42" fmla="*/ 153 w 283"/>
                <a:gd name="T43" fmla="*/ 317 h 387"/>
                <a:gd name="T44" fmla="*/ 151 w 283"/>
                <a:gd name="T45" fmla="*/ 310 h 387"/>
                <a:gd name="T46" fmla="*/ 163 w 283"/>
                <a:gd name="T47" fmla="*/ 308 h 387"/>
                <a:gd name="T48" fmla="*/ 245 w 283"/>
                <a:gd name="T49" fmla="*/ 237 h 387"/>
                <a:gd name="T50" fmla="*/ 237 w 283"/>
                <a:gd name="T51" fmla="*/ 238 h 387"/>
                <a:gd name="T52" fmla="*/ 230 w 283"/>
                <a:gd name="T53" fmla="*/ 238 h 387"/>
                <a:gd name="T54" fmla="*/ 194 w 283"/>
                <a:gd name="T55" fmla="*/ 213 h 387"/>
                <a:gd name="T56" fmla="*/ 186 w 283"/>
                <a:gd name="T57" fmla="*/ 163 h 387"/>
                <a:gd name="T58" fmla="*/ 210 w 283"/>
                <a:gd name="T59" fmla="*/ 115 h 387"/>
                <a:gd name="T60" fmla="*/ 253 w 283"/>
                <a:gd name="T61" fmla="*/ 97 h 387"/>
                <a:gd name="T62" fmla="*/ 260 w 283"/>
                <a:gd name="T63" fmla="*/ 98 h 387"/>
                <a:gd name="T64" fmla="*/ 267 w 283"/>
                <a:gd name="T65" fmla="*/ 10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3" h="387">
                  <a:moveTo>
                    <a:pt x="283" y="0"/>
                  </a:moveTo>
                  <a:cubicBezTo>
                    <a:pt x="270" y="0"/>
                    <a:pt x="256" y="1"/>
                    <a:pt x="243" y="4"/>
                  </a:cubicBezTo>
                  <a:cubicBezTo>
                    <a:pt x="230" y="6"/>
                    <a:pt x="217" y="10"/>
                    <a:pt x="205" y="15"/>
                  </a:cubicBezTo>
                  <a:cubicBezTo>
                    <a:pt x="192" y="19"/>
                    <a:pt x="180" y="25"/>
                    <a:pt x="168" y="31"/>
                  </a:cubicBezTo>
                  <a:cubicBezTo>
                    <a:pt x="157" y="38"/>
                    <a:pt x="146" y="45"/>
                    <a:pt x="135" y="54"/>
                  </a:cubicBezTo>
                  <a:cubicBezTo>
                    <a:pt x="139" y="56"/>
                    <a:pt x="143" y="60"/>
                    <a:pt x="146" y="64"/>
                  </a:cubicBezTo>
                  <a:cubicBezTo>
                    <a:pt x="149" y="69"/>
                    <a:pt x="152" y="74"/>
                    <a:pt x="154" y="79"/>
                  </a:cubicBezTo>
                  <a:cubicBezTo>
                    <a:pt x="156" y="85"/>
                    <a:pt x="157" y="91"/>
                    <a:pt x="158" y="98"/>
                  </a:cubicBezTo>
                  <a:cubicBezTo>
                    <a:pt x="159" y="104"/>
                    <a:pt x="158" y="111"/>
                    <a:pt x="157" y="118"/>
                  </a:cubicBezTo>
                  <a:cubicBezTo>
                    <a:pt x="156" y="128"/>
                    <a:pt x="153" y="136"/>
                    <a:pt x="149" y="144"/>
                  </a:cubicBezTo>
                  <a:cubicBezTo>
                    <a:pt x="145" y="152"/>
                    <a:pt x="140" y="159"/>
                    <a:pt x="134" y="165"/>
                  </a:cubicBezTo>
                  <a:cubicBezTo>
                    <a:pt x="128" y="171"/>
                    <a:pt x="122" y="175"/>
                    <a:pt x="115" y="178"/>
                  </a:cubicBezTo>
                  <a:cubicBezTo>
                    <a:pt x="108" y="181"/>
                    <a:pt x="101" y="182"/>
                    <a:pt x="94" y="182"/>
                  </a:cubicBezTo>
                  <a:cubicBezTo>
                    <a:pt x="89" y="181"/>
                    <a:pt x="85" y="180"/>
                    <a:pt x="80" y="178"/>
                  </a:cubicBezTo>
                  <a:cubicBezTo>
                    <a:pt x="76" y="175"/>
                    <a:pt x="72" y="172"/>
                    <a:pt x="69" y="169"/>
                  </a:cubicBezTo>
                  <a:cubicBezTo>
                    <a:pt x="66" y="165"/>
                    <a:pt x="63" y="161"/>
                    <a:pt x="61" y="156"/>
                  </a:cubicBezTo>
                  <a:cubicBezTo>
                    <a:pt x="59" y="152"/>
                    <a:pt x="57" y="146"/>
                    <a:pt x="56" y="141"/>
                  </a:cubicBezTo>
                  <a:cubicBezTo>
                    <a:pt x="49" y="151"/>
                    <a:pt x="43" y="162"/>
                    <a:pt x="37" y="174"/>
                  </a:cubicBezTo>
                  <a:cubicBezTo>
                    <a:pt x="31" y="185"/>
                    <a:pt x="26" y="197"/>
                    <a:pt x="21" y="209"/>
                  </a:cubicBezTo>
                  <a:cubicBezTo>
                    <a:pt x="17" y="221"/>
                    <a:pt x="12" y="233"/>
                    <a:pt x="9" y="246"/>
                  </a:cubicBezTo>
                  <a:cubicBezTo>
                    <a:pt x="5" y="259"/>
                    <a:pt x="2" y="272"/>
                    <a:pt x="0" y="285"/>
                  </a:cubicBezTo>
                  <a:cubicBezTo>
                    <a:pt x="69" y="295"/>
                    <a:pt x="69" y="295"/>
                    <a:pt x="69" y="295"/>
                  </a:cubicBezTo>
                  <a:cubicBezTo>
                    <a:pt x="81" y="297"/>
                    <a:pt x="81" y="297"/>
                    <a:pt x="81" y="297"/>
                  </a:cubicBezTo>
                  <a:cubicBezTo>
                    <a:pt x="80" y="298"/>
                    <a:pt x="80" y="299"/>
                    <a:pt x="79" y="300"/>
                  </a:cubicBezTo>
                  <a:cubicBezTo>
                    <a:pt x="78" y="301"/>
                    <a:pt x="78" y="302"/>
                    <a:pt x="77" y="303"/>
                  </a:cubicBezTo>
                  <a:cubicBezTo>
                    <a:pt x="77" y="304"/>
                    <a:pt x="76" y="305"/>
                    <a:pt x="75" y="306"/>
                  </a:cubicBezTo>
                  <a:cubicBezTo>
                    <a:pt x="75" y="307"/>
                    <a:pt x="74" y="308"/>
                    <a:pt x="74" y="310"/>
                  </a:cubicBezTo>
                  <a:cubicBezTo>
                    <a:pt x="73" y="311"/>
                    <a:pt x="73" y="312"/>
                    <a:pt x="72" y="313"/>
                  </a:cubicBezTo>
                  <a:cubicBezTo>
                    <a:pt x="72" y="315"/>
                    <a:pt x="72" y="316"/>
                    <a:pt x="71" y="317"/>
                  </a:cubicBezTo>
                  <a:cubicBezTo>
                    <a:pt x="71" y="318"/>
                    <a:pt x="71" y="320"/>
                    <a:pt x="70" y="321"/>
                  </a:cubicBezTo>
                  <a:cubicBezTo>
                    <a:pt x="70" y="322"/>
                    <a:pt x="70" y="324"/>
                    <a:pt x="69" y="325"/>
                  </a:cubicBezTo>
                  <a:cubicBezTo>
                    <a:pt x="68" y="333"/>
                    <a:pt x="68" y="340"/>
                    <a:pt x="69" y="347"/>
                  </a:cubicBezTo>
                  <a:cubicBezTo>
                    <a:pt x="70" y="353"/>
                    <a:pt x="72" y="360"/>
                    <a:pt x="75" y="365"/>
                  </a:cubicBezTo>
                  <a:cubicBezTo>
                    <a:pt x="78" y="371"/>
                    <a:pt x="82" y="375"/>
                    <a:pt x="86" y="379"/>
                  </a:cubicBezTo>
                  <a:cubicBezTo>
                    <a:pt x="90" y="383"/>
                    <a:pt x="96" y="385"/>
                    <a:pt x="101" y="386"/>
                  </a:cubicBezTo>
                  <a:cubicBezTo>
                    <a:pt x="107" y="387"/>
                    <a:pt x="113" y="386"/>
                    <a:pt x="118" y="384"/>
                  </a:cubicBezTo>
                  <a:cubicBezTo>
                    <a:pt x="124" y="382"/>
                    <a:pt x="129" y="379"/>
                    <a:pt x="133" y="375"/>
                  </a:cubicBezTo>
                  <a:cubicBezTo>
                    <a:pt x="138" y="370"/>
                    <a:pt x="142" y="365"/>
                    <a:pt x="145" y="359"/>
                  </a:cubicBezTo>
                  <a:cubicBezTo>
                    <a:pt x="149" y="352"/>
                    <a:pt x="151" y="345"/>
                    <a:pt x="152" y="338"/>
                  </a:cubicBezTo>
                  <a:cubicBezTo>
                    <a:pt x="152" y="336"/>
                    <a:pt x="153" y="335"/>
                    <a:pt x="153" y="333"/>
                  </a:cubicBezTo>
                  <a:cubicBezTo>
                    <a:pt x="153" y="332"/>
                    <a:pt x="153" y="331"/>
                    <a:pt x="153" y="329"/>
                  </a:cubicBezTo>
                  <a:cubicBezTo>
                    <a:pt x="153" y="328"/>
                    <a:pt x="153" y="326"/>
                    <a:pt x="153" y="325"/>
                  </a:cubicBezTo>
                  <a:cubicBezTo>
                    <a:pt x="153" y="324"/>
                    <a:pt x="153" y="322"/>
                    <a:pt x="153" y="321"/>
                  </a:cubicBezTo>
                  <a:cubicBezTo>
                    <a:pt x="153" y="320"/>
                    <a:pt x="153" y="318"/>
                    <a:pt x="153" y="317"/>
                  </a:cubicBezTo>
                  <a:cubicBezTo>
                    <a:pt x="152" y="316"/>
                    <a:pt x="152" y="315"/>
                    <a:pt x="152" y="313"/>
                  </a:cubicBezTo>
                  <a:cubicBezTo>
                    <a:pt x="152" y="312"/>
                    <a:pt x="151" y="311"/>
                    <a:pt x="151" y="310"/>
                  </a:cubicBezTo>
                  <a:cubicBezTo>
                    <a:pt x="151" y="309"/>
                    <a:pt x="151" y="307"/>
                    <a:pt x="150" y="306"/>
                  </a:cubicBezTo>
                  <a:cubicBezTo>
                    <a:pt x="163" y="308"/>
                    <a:pt x="163" y="308"/>
                    <a:pt x="163" y="308"/>
                  </a:cubicBezTo>
                  <a:cubicBezTo>
                    <a:pt x="232" y="318"/>
                    <a:pt x="232" y="318"/>
                    <a:pt x="232" y="318"/>
                  </a:cubicBezTo>
                  <a:cubicBezTo>
                    <a:pt x="245" y="237"/>
                    <a:pt x="245" y="237"/>
                    <a:pt x="245" y="237"/>
                  </a:cubicBezTo>
                  <a:cubicBezTo>
                    <a:pt x="243" y="238"/>
                    <a:pt x="242" y="238"/>
                    <a:pt x="241" y="238"/>
                  </a:cubicBezTo>
                  <a:cubicBezTo>
                    <a:pt x="240" y="238"/>
                    <a:pt x="238" y="238"/>
                    <a:pt x="237" y="238"/>
                  </a:cubicBezTo>
                  <a:cubicBezTo>
                    <a:pt x="236" y="238"/>
                    <a:pt x="235" y="238"/>
                    <a:pt x="233" y="238"/>
                  </a:cubicBezTo>
                  <a:cubicBezTo>
                    <a:pt x="232" y="238"/>
                    <a:pt x="231" y="238"/>
                    <a:pt x="230" y="238"/>
                  </a:cubicBezTo>
                  <a:cubicBezTo>
                    <a:pt x="222" y="237"/>
                    <a:pt x="215" y="234"/>
                    <a:pt x="209" y="230"/>
                  </a:cubicBezTo>
                  <a:cubicBezTo>
                    <a:pt x="203" y="226"/>
                    <a:pt x="198" y="220"/>
                    <a:pt x="194" y="213"/>
                  </a:cubicBezTo>
                  <a:cubicBezTo>
                    <a:pt x="190" y="207"/>
                    <a:pt x="187" y="199"/>
                    <a:pt x="186" y="190"/>
                  </a:cubicBezTo>
                  <a:cubicBezTo>
                    <a:pt x="184" y="182"/>
                    <a:pt x="184" y="172"/>
                    <a:pt x="186" y="163"/>
                  </a:cubicBezTo>
                  <a:cubicBezTo>
                    <a:pt x="187" y="153"/>
                    <a:pt x="191" y="144"/>
                    <a:pt x="195" y="136"/>
                  </a:cubicBezTo>
                  <a:cubicBezTo>
                    <a:pt x="199" y="128"/>
                    <a:pt x="204" y="121"/>
                    <a:pt x="210" y="115"/>
                  </a:cubicBezTo>
                  <a:cubicBezTo>
                    <a:pt x="216" y="109"/>
                    <a:pt x="223" y="104"/>
                    <a:pt x="230" y="101"/>
                  </a:cubicBezTo>
                  <a:cubicBezTo>
                    <a:pt x="237" y="98"/>
                    <a:pt x="245" y="96"/>
                    <a:pt x="253" y="97"/>
                  </a:cubicBezTo>
                  <a:cubicBezTo>
                    <a:pt x="254" y="97"/>
                    <a:pt x="255" y="97"/>
                    <a:pt x="256" y="97"/>
                  </a:cubicBezTo>
                  <a:cubicBezTo>
                    <a:pt x="258" y="97"/>
                    <a:pt x="259" y="98"/>
                    <a:pt x="260" y="98"/>
                  </a:cubicBezTo>
                  <a:cubicBezTo>
                    <a:pt x="261" y="98"/>
                    <a:pt x="262" y="99"/>
                    <a:pt x="264" y="99"/>
                  </a:cubicBezTo>
                  <a:cubicBezTo>
                    <a:pt x="265" y="99"/>
                    <a:pt x="266" y="100"/>
                    <a:pt x="267" y="100"/>
                  </a:cubicBezTo>
                  <a:lnTo>
                    <a:pt x="283" y="0"/>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40" name="íṣ1ídè"/>
            <p:cNvSpPr/>
            <p:nvPr/>
          </p:nvSpPr>
          <p:spPr bwMode="auto">
            <a:xfrm>
              <a:off x="7041000" y="3428326"/>
              <a:ext cx="2088847" cy="2319818"/>
            </a:xfrm>
            <a:custGeom>
              <a:avLst/>
              <a:gdLst>
                <a:gd name="T0" fmla="*/ 29 w 316"/>
                <a:gd name="T1" fmla="*/ 42 h 354"/>
                <a:gd name="T2" fmla="*/ 33 w 316"/>
                <a:gd name="T3" fmla="*/ 121 h 354"/>
                <a:gd name="T4" fmla="*/ 28 w 316"/>
                <a:gd name="T5" fmla="*/ 166 h 354"/>
                <a:gd name="T6" fmla="*/ 7 w 316"/>
                <a:gd name="T7" fmla="*/ 195 h 354"/>
                <a:gd name="T8" fmla="*/ 1 w 316"/>
                <a:gd name="T9" fmla="*/ 240 h 354"/>
                <a:gd name="T10" fmla="*/ 21 w 316"/>
                <a:gd name="T11" fmla="*/ 282 h 354"/>
                <a:gd name="T12" fmla="*/ 53 w 316"/>
                <a:gd name="T13" fmla="*/ 293 h 354"/>
                <a:gd name="T14" fmla="*/ 80 w 316"/>
                <a:gd name="T15" fmla="*/ 278 h 354"/>
                <a:gd name="T16" fmla="*/ 115 w 316"/>
                <a:gd name="T17" fmla="*/ 294 h 354"/>
                <a:gd name="T18" fmla="*/ 177 w 316"/>
                <a:gd name="T19" fmla="*/ 340 h 354"/>
                <a:gd name="T20" fmla="*/ 229 w 316"/>
                <a:gd name="T21" fmla="*/ 257 h 354"/>
                <a:gd name="T22" fmla="*/ 234 w 316"/>
                <a:gd name="T23" fmla="*/ 242 h 354"/>
                <a:gd name="T24" fmla="*/ 239 w 316"/>
                <a:gd name="T25" fmla="*/ 248 h 354"/>
                <a:gd name="T26" fmla="*/ 246 w 316"/>
                <a:gd name="T27" fmla="*/ 254 h 354"/>
                <a:gd name="T28" fmla="*/ 254 w 316"/>
                <a:gd name="T29" fmla="*/ 258 h 354"/>
                <a:gd name="T30" fmla="*/ 278 w 316"/>
                <a:gd name="T31" fmla="*/ 259 h 354"/>
                <a:gd name="T32" fmla="*/ 308 w 316"/>
                <a:gd name="T33" fmla="*/ 233 h 354"/>
                <a:gd name="T34" fmla="*/ 315 w 316"/>
                <a:gd name="T35" fmla="*/ 188 h 354"/>
                <a:gd name="T36" fmla="*/ 295 w 316"/>
                <a:gd name="T37" fmla="*/ 152 h 354"/>
                <a:gd name="T38" fmla="*/ 273 w 316"/>
                <a:gd name="T39" fmla="*/ 144 h 354"/>
                <a:gd name="T40" fmla="*/ 264 w 316"/>
                <a:gd name="T41" fmla="*/ 144 h 354"/>
                <a:gd name="T42" fmla="*/ 256 w 316"/>
                <a:gd name="T43" fmla="*/ 147 h 354"/>
                <a:gd name="T44" fmla="*/ 249 w 316"/>
                <a:gd name="T45" fmla="*/ 150 h 354"/>
                <a:gd name="T46" fmla="*/ 249 w 316"/>
                <a:gd name="T47" fmla="*/ 135 h 354"/>
                <a:gd name="T48" fmla="*/ 200 w 316"/>
                <a:gd name="T49" fmla="*/ 25 h 354"/>
                <a:gd name="T50" fmla="*/ 200 w 316"/>
                <a:gd name="T51" fmla="*/ 33 h 354"/>
                <a:gd name="T52" fmla="*/ 199 w 316"/>
                <a:gd name="T53" fmla="*/ 41 h 354"/>
                <a:gd name="T54" fmla="*/ 175 w 316"/>
                <a:gd name="T55" fmla="*/ 88 h 354"/>
                <a:gd name="T56" fmla="*/ 135 w 316"/>
                <a:gd name="T57" fmla="*/ 102 h 354"/>
                <a:gd name="T58" fmla="*/ 102 w 316"/>
                <a:gd name="T59" fmla="*/ 76 h 354"/>
                <a:gd name="T60" fmla="*/ 95 w 316"/>
                <a:gd name="T61" fmla="*/ 26 h 354"/>
                <a:gd name="T62" fmla="*/ 97 w 316"/>
                <a:gd name="T63" fmla="*/ 18 h 354"/>
                <a:gd name="T64" fmla="*/ 99 w 316"/>
                <a:gd name="T65" fmla="*/ 1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6" h="354">
                  <a:moveTo>
                    <a:pt x="33" y="0"/>
                  </a:moveTo>
                  <a:cubicBezTo>
                    <a:pt x="31" y="14"/>
                    <a:pt x="30" y="28"/>
                    <a:pt x="29" y="42"/>
                  </a:cubicBezTo>
                  <a:cubicBezTo>
                    <a:pt x="29" y="55"/>
                    <a:pt x="29" y="69"/>
                    <a:pt x="29" y="82"/>
                  </a:cubicBezTo>
                  <a:cubicBezTo>
                    <a:pt x="30" y="95"/>
                    <a:pt x="31" y="109"/>
                    <a:pt x="33" y="121"/>
                  </a:cubicBezTo>
                  <a:cubicBezTo>
                    <a:pt x="35" y="134"/>
                    <a:pt x="38" y="147"/>
                    <a:pt x="41" y="159"/>
                  </a:cubicBezTo>
                  <a:cubicBezTo>
                    <a:pt x="36" y="161"/>
                    <a:pt x="32" y="163"/>
                    <a:pt x="28" y="166"/>
                  </a:cubicBezTo>
                  <a:cubicBezTo>
                    <a:pt x="23" y="170"/>
                    <a:pt x="19" y="174"/>
                    <a:pt x="16" y="179"/>
                  </a:cubicBezTo>
                  <a:cubicBezTo>
                    <a:pt x="13" y="183"/>
                    <a:pt x="10" y="189"/>
                    <a:pt x="7" y="195"/>
                  </a:cubicBezTo>
                  <a:cubicBezTo>
                    <a:pt x="5" y="200"/>
                    <a:pt x="3" y="207"/>
                    <a:pt x="2" y="214"/>
                  </a:cubicBezTo>
                  <a:cubicBezTo>
                    <a:pt x="0" y="223"/>
                    <a:pt x="0" y="232"/>
                    <a:pt x="1" y="240"/>
                  </a:cubicBezTo>
                  <a:cubicBezTo>
                    <a:pt x="2" y="249"/>
                    <a:pt x="5" y="257"/>
                    <a:pt x="8" y="264"/>
                  </a:cubicBezTo>
                  <a:cubicBezTo>
                    <a:pt x="11" y="271"/>
                    <a:pt x="16" y="277"/>
                    <a:pt x="21" y="282"/>
                  </a:cubicBezTo>
                  <a:cubicBezTo>
                    <a:pt x="26" y="287"/>
                    <a:pt x="32" y="290"/>
                    <a:pt x="39" y="292"/>
                  </a:cubicBezTo>
                  <a:cubicBezTo>
                    <a:pt x="44" y="293"/>
                    <a:pt x="48" y="293"/>
                    <a:pt x="53" y="293"/>
                  </a:cubicBezTo>
                  <a:cubicBezTo>
                    <a:pt x="58" y="292"/>
                    <a:pt x="63" y="290"/>
                    <a:pt x="67" y="288"/>
                  </a:cubicBezTo>
                  <a:cubicBezTo>
                    <a:pt x="72" y="286"/>
                    <a:pt x="76" y="282"/>
                    <a:pt x="80" y="278"/>
                  </a:cubicBezTo>
                  <a:cubicBezTo>
                    <a:pt x="84" y="274"/>
                    <a:pt x="87" y="270"/>
                    <a:pt x="90" y="264"/>
                  </a:cubicBezTo>
                  <a:cubicBezTo>
                    <a:pt x="98" y="275"/>
                    <a:pt x="106" y="285"/>
                    <a:pt x="115" y="294"/>
                  </a:cubicBezTo>
                  <a:cubicBezTo>
                    <a:pt x="124" y="303"/>
                    <a:pt x="134" y="312"/>
                    <a:pt x="144" y="319"/>
                  </a:cubicBezTo>
                  <a:cubicBezTo>
                    <a:pt x="154" y="327"/>
                    <a:pt x="165" y="334"/>
                    <a:pt x="177" y="340"/>
                  </a:cubicBezTo>
                  <a:cubicBezTo>
                    <a:pt x="188" y="346"/>
                    <a:pt x="200" y="351"/>
                    <a:pt x="213" y="354"/>
                  </a:cubicBezTo>
                  <a:cubicBezTo>
                    <a:pt x="229" y="257"/>
                    <a:pt x="229" y="257"/>
                    <a:pt x="229" y="257"/>
                  </a:cubicBezTo>
                  <a:cubicBezTo>
                    <a:pt x="232" y="239"/>
                    <a:pt x="232" y="239"/>
                    <a:pt x="232" y="239"/>
                  </a:cubicBezTo>
                  <a:cubicBezTo>
                    <a:pt x="233" y="240"/>
                    <a:pt x="233" y="241"/>
                    <a:pt x="234" y="242"/>
                  </a:cubicBezTo>
                  <a:cubicBezTo>
                    <a:pt x="235" y="243"/>
                    <a:pt x="236" y="245"/>
                    <a:pt x="237" y="245"/>
                  </a:cubicBezTo>
                  <a:cubicBezTo>
                    <a:pt x="237" y="246"/>
                    <a:pt x="238" y="247"/>
                    <a:pt x="239" y="248"/>
                  </a:cubicBezTo>
                  <a:cubicBezTo>
                    <a:pt x="240" y="249"/>
                    <a:pt x="241" y="250"/>
                    <a:pt x="242" y="251"/>
                  </a:cubicBezTo>
                  <a:cubicBezTo>
                    <a:pt x="243" y="252"/>
                    <a:pt x="244" y="253"/>
                    <a:pt x="246" y="254"/>
                  </a:cubicBezTo>
                  <a:cubicBezTo>
                    <a:pt x="247" y="255"/>
                    <a:pt x="248" y="256"/>
                    <a:pt x="250" y="256"/>
                  </a:cubicBezTo>
                  <a:cubicBezTo>
                    <a:pt x="251" y="257"/>
                    <a:pt x="253" y="258"/>
                    <a:pt x="254" y="258"/>
                  </a:cubicBezTo>
                  <a:cubicBezTo>
                    <a:pt x="256" y="259"/>
                    <a:pt x="257" y="259"/>
                    <a:pt x="259" y="260"/>
                  </a:cubicBezTo>
                  <a:cubicBezTo>
                    <a:pt x="265" y="261"/>
                    <a:pt x="272" y="261"/>
                    <a:pt x="278" y="259"/>
                  </a:cubicBezTo>
                  <a:cubicBezTo>
                    <a:pt x="284" y="257"/>
                    <a:pt x="289" y="254"/>
                    <a:pt x="294" y="250"/>
                  </a:cubicBezTo>
                  <a:cubicBezTo>
                    <a:pt x="300" y="246"/>
                    <a:pt x="304" y="240"/>
                    <a:pt x="308" y="233"/>
                  </a:cubicBezTo>
                  <a:cubicBezTo>
                    <a:pt x="311" y="227"/>
                    <a:pt x="314" y="219"/>
                    <a:pt x="315" y="211"/>
                  </a:cubicBezTo>
                  <a:cubicBezTo>
                    <a:pt x="316" y="203"/>
                    <a:pt x="316" y="195"/>
                    <a:pt x="315" y="188"/>
                  </a:cubicBezTo>
                  <a:cubicBezTo>
                    <a:pt x="314" y="180"/>
                    <a:pt x="311" y="173"/>
                    <a:pt x="308" y="167"/>
                  </a:cubicBezTo>
                  <a:cubicBezTo>
                    <a:pt x="304" y="161"/>
                    <a:pt x="300" y="156"/>
                    <a:pt x="295" y="152"/>
                  </a:cubicBezTo>
                  <a:cubicBezTo>
                    <a:pt x="290" y="148"/>
                    <a:pt x="284" y="145"/>
                    <a:pt x="278" y="144"/>
                  </a:cubicBezTo>
                  <a:cubicBezTo>
                    <a:pt x="276" y="144"/>
                    <a:pt x="275" y="144"/>
                    <a:pt x="273" y="144"/>
                  </a:cubicBezTo>
                  <a:cubicBezTo>
                    <a:pt x="271" y="143"/>
                    <a:pt x="270" y="144"/>
                    <a:pt x="268" y="144"/>
                  </a:cubicBezTo>
                  <a:cubicBezTo>
                    <a:pt x="267" y="144"/>
                    <a:pt x="265" y="144"/>
                    <a:pt x="264" y="144"/>
                  </a:cubicBezTo>
                  <a:cubicBezTo>
                    <a:pt x="262" y="145"/>
                    <a:pt x="260" y="145"/>
                    <a:pt x="259" y="146"/>
                  </a:cubicBezTo>
                  <a:cubicBezTo>
                    <a:pt x="258" y="146"/>
                    <a:pt x="257" y="146"/>
                    <a:pt x="256" y="147"/>
                  </a:cubicBezTo>
                  <a:cubicBezTo>
                    <a:pt x="254" y="147"/>
                    <a:pt x="253" y="148"/>
                    <a:pt x="252" y="148"/>
                  </a:cubicBezTo>
                  <a:cubicBezTo>
                    <a:pt x="251" y="149"/>
                    <a:pt x="250" y="150"/>
                    <a:pt x="249" y="150"/>
                  </a:cubicBezTo>
                  <a:cubicBezTo>
                    <a:pt x="248" y="151"/>
                    <a:pt x="247" y="152"/>
                    <a:pt x="246" y="153"/>
                  </a:cubicBezTo>
                  <a:cubicBezTo>
                    <a:pt x="249" y="135"/>
                    <a:pt x="249" y="135"/>
                    <a:pt x="249" y="135"/>
                  </a:cubicBezTo>
                  <a:cubicBezTo>
                    <a:pt x="265" y="34"/>
                    <a:pt x="265" y="34"/>
                    <a:pt x="265" y="34"/>
                  </a:cubicBezTo>
                  <a:cubicBezTo>
                    <a:pt x="200" y="25"/>
                    <a:pt x="200" y="25"/>
                    <a:pt x="200" y="25"/>
                  </a:cubicBezTo>
                  <a:cubicBezTo>
                    <a:pt x="200" y="26"/>
                    <a:pt x="200" y="27"/>
                    <a:pt x="200" y="29"/>
                  </a:cubicBezTo>
                  <a:cubicBezTo>
                    <a:pt x="200" y="30"/>
                    <a:pt x="200" y="32"/>
                    <a:pt x="200" y="33"/>
                  </a:cubicBezTo>
                  <a:cubicBezTo>
                    <a:pt x="200" y="34"/>
                    <a:pt x="200" y="36"/>
                    <a:pt x="200" y="37"/>
                  </a:cubicBezTo>
                  <a:cubicBezTo>
                    <a:pt x="200" y="39"/>
                    <a:pt x="199" y="40"/>
                    <a:pt x="199" y="41"/>
                  </a:cubicBezTo>
                  <a:cubicBezTo>
                    <a:pt x="198" y="51"/>
                    <a:pt x="195" y="60"/>
                    <a:pt x="190" y="68"/>
                  </a:cubicBezTo>
                  <a:cubicBezTo>
                    <a:pt x="186" y="76"/>
                    <a:pt x="181" y="83"/>
                    <a:pt x="175" y="88"/>
                  </a:cubicBezTo>
                  <a:cubicBezTo>
                    <a:pt x="170" y="93"/>
                    <a:pt x="163" y="98"/>
                    <a:pt x="156" y="100"/>
                  </a:cubicBezTo>
                  <a:cubicBezTo>
                    <a:pt x="149" y="102"/>
                    <a:pt x="142" y="103"/>
                    <a:pt x="135" y="102"/>
                  </a:cubicBezTo>
                  <a:cubicBezTo>
                    <a:pt x="128" y="101"/>
                    <a:pt x="121" y="97"/>
                    <a:pt x="116" y="93"/>
                  </a:cubicBezTo>
                  <a:cubicBezTo>
                    <a:pt x="110" y="88"/>
                    <a:pt x="106" y="82"/>
                    <a:pt x="102" y="76"/>
                  </a:cubicBezTo>
                  <a:cubicBezTo>
                    <a:pt x="99" y="69"/>
                    <a:pt x="96" y="61"/>
                    <a:pt x="95" y="52"/>
                  </a:cubicBezTo>
                  <a:cubicBezTo>
                    <a:pt x="94" y="44"/>
                    <a:pt x="94" y="35"/>
                    <a:pt x="95" y="26"/>
                  </a:cubicBezTo>
                  <a:cubicBezTo>
                    <a:pt x="96" y="24"/>
                    <a:pt x="96" y="23"/>
                    <a:pt x="96" y="22"/>
                  </a:cubicBezTo>
                  <a:cubicBezTo>
                    <a:pt x="96" y="20"/>
                    <a:pt x="97" y="19"/>
                    <a:pt x="97" y="18"/>
                  </a:cubicBezTo>
                  <a:cubicBezTo>
                    <a:pt x="97" y="16"/>
                    <a:pt x="98" y="15"/>
                    <a:pt x="98" y="14"/>
                  </a:cubicBezTo>
                  <a:cubicBezTo>
                    <a:pt x="99" y="13"/>
                    <a:pt x="99" y="11"/>
                    <a:pt x="99" y="10"/>
                  </a:cubicBezTo>
                  <a:lnTo>
                    <a:pt x="33" y="0"/>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41" name="íṧlîḋè"/>
            <p:cNvSpPr/>
            <p:nvPr/>
          </p:nvSpPr>
          <p:spPr bwMode="auto">
            <a:xfrm>
              <a:off x="8671230" y="1433779"/>
              <a:ext cx="2328091" cy="2431064"/>
            </a:xfrm>
            <a:custGeom>
              <a:avLst/>
              <a:gdLst>
                <a:gd name="T0" fmla="*/ 271 w 352"/>
                <a:gd name="T1" fmla="*/ 4 h 371"/>
                <a:gd name="T2" fmla="*/ 233 w 352"/>
                <a:gd name="T3" fmla="*/ 36 h 371"/>
                <a:gd name="T4" fmla="*/ 193 w 352"/>
                <a:gd name="T5" fmla="*/ 41 h 371"/>
                <a:gd name="T6" fmla="*/ 132 w 352"/>
                <a:gd name="T7" fmla="*/ 18 h 371"/>
                <a:gd name="T8" fmla="*/ 82 w 352"/>
                <a:gd name="T9" fmla="*/ 119 h 371"/>
                <a:gd name="T10" fmla="*/ 77 w 352"/>
                <a:gd name="T11" fmla="*/ 134 h 371"/>
                <a:gd name="T12" fmla="*/ 71 w 352"/>
                <a:gd name="T13" fmla="*/ 130 h 371"/>
                <a:gd name="T14" fmla="*/ 65 w 352"/>
                <a:gd name="T15" fmla="*/ 127 h 371"/>
                <a:gd name="T16" fmla="*/ 58 w 352"/>
                <a:gd name="T17" fmla="*/ 125 h 371"/>
                <a:gd name="T18" fmla="*/ 36 w 352"/>
                <a:gd name="T19" fmla="*/ 127 h 371"/>
                <a:gd name="T20" fmla="*/ 8 w 352"/>
                <a:gd name="T21" fmla="*/ 155 h 371"/>
                <a:gd name="T22" fmla="*/ 1 w 352"/>
                <a:gd name="T23" fmla="*/ 199 h 371"/>
                <a:gd name="T24" fmla="*/ 19 w 352"/>
                <a:gd name="T25" fmla="*/ 231 h 371"/>
                <a:gd name="T26" fmla="*/ 40 w 352"/>
                <a:gd name="T27" fmla="*/ 237 h 371"/>
                <a:gd name="T28" fmla="*/ 47 w 352"/>
                <a:gd name="T29" fmla="*/ 236 h 371"/>
                <a:gd name="T30" fmla="*/ 54 w 352"/>
                <a:gd name="T31" fmla="*/ 234 h 371"/>
                <a:gd name="T32" fmla="*/ 61 w 352"/>
                <a:gd name="T33" fmla="*/ 231 h 371"/>
                <a:gd name="T34" fmla="*/ 61 w 352"/>
                <a:gd name="T35" fmla="*/ 246 h 371"/>
                <a:gd name="T36" fmla="*/ 126 w 352"/>
                <a:gd name="T37" fmla="*/ 343 h 371"/>
                <a:gd name="T38" fmla="*/ 126 w 352"/>
                <a:gd name="T39" fmla="*/ 333 h 371"/>
                <a:gd name="T40" fmla="*/ 127 w 352"/>
                <a:gd name="T41" fmla="*/ 323 h 371"/>
                <a:gd name="T42" fmla="*/ 153 w 352"/>
                <a:gd name="T43" fmla="*/ 273 h 371"/>
                <a:gd name="T44" fmla="*/ 201 w 352"/>
                <a:gd name="T45" fmla="*/ 256 h 371"/>
                <a:gd name="T46" fmla="*/ 242 w 352"/>
                <a:gd name="T47" fmla="*/ 283 h 371"/>
                <a:gd name="T48" fmla="*/ 253 w 352"/>
                <a:gd name="T49" fmla="*/ 340 h 371"/>
                <a:gd name="T50" fmla="*/ 251 w 352"/>
                <a:gd name="T51" fmla="*/ 350 h 371"/>
                <a:gd name="T52" fmla="*/ 247 w 352"/>
                <a:gd name="T53" fmla="*/ 360 h 371"/>
                <a:gd name="T54" fmla="*/ 332 w 352"/>
                <a:gd name="T55" fmla="*/ 310 h 371"/>
                <a:gd name="T56" fmla="*/ 314 w 352"/>
                <a:gd name="T57" fmla="*/ 198 h 371"/>
                <a:gd name="T58" fmla="*/ 313 w 352"/>
                <a:gd name="T59" fmla="*/ 139 h 371"/>
                <a:gd name="T60" fmla="*/ 343 w 352"/>
                <a:gd name="T61" fmla="*/ 103 h 371"/>
                <a:gd name="T62" fmla="*/ 349 w 352"/>
                <a:gd name="T63" fmla="*/ 48 h 371"/>
                <a:gd name="T64" fmla="*/ 320 w 352"/>
                <a:gd name="T65" fmla="*/ 6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2" h="371">
                  <a:moveTo>
                    <a:pt x="295" y="0"/>
                  </a:moveTo>
                  <a:cubicBezTo>
                    <a:pt x="286" y="0"/>
                    <a:pt x="278" y="1"/>
                    <a:pt x="271" y="4"/>
                  </a:cubicBezTo>
                  <a:cubicBezTo>
                    <a:pt x="263" y="7"/>
                    <a:pt x="256" y="11"/>
                    <a:pt x="250" y="17"/>
                  </a:cubicBezTo>
                  <a:cubicBezTo>
                    <a:pt x="243" y="22"/>
                    <a:pt x="237" y="29"/>
                    <a:pt x="233" y="36"/>
                  </a:cubicBezTo>
                  <a:cubicBezTo>
                    <a:pt x="228" y="43"/>
                    <a:pt x="224" y="51"/>
                    <a:pt x="221" y="60"/>
                  </a:cubicBezTo>
                  <a:cubicBezTo>
                    <a:pt x="212" y="53"/>
                    <a:pt x="203" y="47"/>
                    <a:pt x="193" y="41"/>
                  </a:cubicBezTo>
                  <a:cubicBezTo>
                    <a:pt x="184" y="36"/>
                    <a:pt x="174" y="31"/>
                    <a:pt x="163" y="27"/>
                  </a:cubicBezTo>
                  <a:cubicBezTo>
                    <a:pt x="153" y="23"/>
                    <a:pt x="143" y="20"/>
                    <a:pt x="132" y="18"/>
                  </a:cubicBezTo>
                  <a:cubicBezTo>
                    <a:pt x="121" y="15"/>
                    <a:pt x="110" y="14"/>
                    <a:pt x="99" y="13"/>
                  </a:cubicBezTo>
                  <a:cubicBezTo>
                    <a:pt x="82" y="119"/>
                    <a:pt x="82" y="119"/>
                    <a:pt x="82" y="119"/>
                  </a:cubicBezTo>
                  <a:cubicBezTo>
                    <a:pt x="79" y="136"/>
                    <a:pt x="79" y="136"/>
                    <a:pt x="79" y="136"/>
                  </a:cubicBezTo>
                  <a:cubicBezTo>
                    <a:pt x="78" y="135"/>
                    <a:pt x="77" y="135"/>
                    <a:pt x="77" y="134"/>
                  </a:cubicBezTo>
                  <a:cubicBezTo>
                    <a:pt x="76" y="133"/>
                    <a:pt x="75" y="132"/>
                    <a:pt x="74" y="132"/>
                  </a:cubicBezTo>
                  <a:cubicBezTo>
                    <a:pt x="73" y="131"/>
                    <a:pt x="72" y="130"/>
                    <a:pt x="71" y="130"/>
                  </a:cubicBezTo>
                  <a:cubicBezTo>
                    <a:pt x="70" y="129"/>
                    <a:pt x="69" y="129"/>
                    <a:pt x="69" y="128"/>
                  </a:cubicBezTo>
                  <a:cubicBezTo>
                    <a:pt x="67" y="128"/>
                    <a:pt x="66" y="127"/>
                    <a:pt x="65" y="127"/>
                  </a:cubicBezTo>
                  <a:cubicBezTo>
                    <a:pt x="64" y="126"/>
                    <a:pt x="63" y="126"/>
                    <a:pt x="62" y="125"/>
                  </a:cubicBezTo>
                  <a:cubicBezTo>
                    <a:pt x="61" y="125"/>
                    <a:pt x="59" y="125"/>
                    <a:pt x="58" y="125"/>
                  </a:cubicBezTo>
                  <a:cubicBezTo>
                    <a:pt x="57" y="124"/>
                    <a:pt x="56" y="124"/>
                    <a:pt x="54" y="124"/>
                  </a:cubicBezTo>
                  <a:cubicBezTo>
                    <a:pt x="48" y="124"/>
                    <a:pt x="42" y="125"/>
                    <a:pt x="36" y="127"/>
                  </a:cubicBezTo>
                  <a:cubicBezTo>
                    <a:pt x="30" y="130"/>
                    <a:pt x="25" y="134"/>
                    <a:pt x="20" y="138"/>
                  </a:cubicBezTo>
                  <a:cubicBezTo>
                    <a:pt x="15" y="143"/>
                    <a:pt x="11" y="149"/>
                    <a:pt x="8" y="155"/>
                  </a:cubicBezTo>
                  <a:cubicBezTo>
                    <a:pt x="5" y="162"/>
                    <a:pt x="2" y="169"/>
                    <a:pt x="1" y="177"/>
                  </a:cubicBezTo>
                  <a:cubicBezTo>
                    <a:pt x="0" y="184"/>
                    <a:pt x="0" y="192"/>
                    <a:pt x="1" y="199"/>
                  </a:cubicBezTo>
                  <a:cubicBezTo>
                    <a:pt x="2" y="205"/>
                    <a:pt x="4" y="212"/>
                    <a:pt x="7" y="217"/>
                  </a:cubicBezTo>
                  <a:cubicBezTo>
                    <a:pt x="11" y="223"/>
                    <a:pt x="15" y="227"/>
                    <a:pt x="19" y="231"/>
                  </a:cubicBezTo>
                  <a:cubicBezTo>
                    <a:pt x="24" y="234"/>
                    <a:pt x="30" y="236"/>
                    <a:pt x="36" y="237"/>
                  </a:cubicBezTo>
                  <a:cubicBezTo>
                    <a:pt x="37" y="237"/>
                    <a:pt x="39" y="237"/>
                    <a:pt x="40" y="237"/>
                  </a:cubicBezTo>
                  <a:cubicBezTo>
                    <a:pt x="41" y="237"/>
                    <a:pt x="42" y="237"/>
                    <a:pt x="44" y="237"/>
                  </a:cubicBezTo>
                  <a:cubicBezTo>
                    <a:pt x="45" y="237"/>
                    <a:pt x="46" y="236"/>
                    <a:pt x="47" y="236"/>
                  </a:cubicBezTo>
                  <a:cubicBezTo>
                    <a:pt x="49" y="236"/>
                    <a:pt x="50" y="236"/>
                    <a:pt x="51" y="235"/>
                  </a:cubicBezTo>
                  <a:cubicBezTo>
                    <a:pt x="52" y="235"/>
                    <a:pt x="53" y="235"/>
                    <a:pt x="54" y="234"/>
                  </a:cubicBezTo>
                  <a:cubicBezTo>
                    <a:pt x="56" y="234"/>
                    <a:pt x="57" y="233"/>
                    <a:pt x="58" y="233"/>
                  </a:cubicBezTo>
                  <a:cubicBezTo>
                    <a:pt x="59" y="232"/>
                    <a:pt x="60" y="232"/>
                    <a:pt x="61" y="231"/>
                  </a:cubicBezTo>
                  <a:cubicBezTo>
                    <a:pt x="62" y="230"/>
                    <a:pt x="63" y="230"/>
                    <a:pt x="64" y="229"/>
                  </a:cubicBezTo>
                  <a:cubicBezTo>
                    <a:pt x="61" y="246"/>
                    <a:pt x="61" y="246"/>
                    <a:pt x="61" y="246"/>
                  </a:cubicBezTo>
                  <a:cubicBezTo>
                    <a:pt x="47" y="332"/>
                    <a:pt x="47" y="332"/>
                    <a:pt x="47" y="332"/>
                  </a:cubicBezTo>
                  <a:cubicBezTo>
                    <a:pt x="126" y="343"/>
                    <a:pt x="126" y="343"/>
                    <a:pt x="126" y="343"/>
                  </a:cubicBezTo>
                  <a:cubicBezTo>
                    <a:pt x="126" y="342"/>
                    <a:pt x="126" y="340"/>
                    <a:pt x="126" y="338"/>
                  </a:cubicBezTo>
                  <a:cubicBezTo>
                    <a:pt x="126" y="337"/>
                    <a:pt x="126" y="335"/>
                    <a:pt x="126" y="333"/>
                  </a:cubicBezTo>
                  <a:cubicBezTo>
                    <a:pt x="126" y="332"/>
                    <a:pt x="126" y="330"/>
                    <a:pt x="126" y="328"/>
                  </a:cubicBezTo>
                  <a:cubicBezTo>
                    <a:pt x="127" y="327"/>
                    <a:pt x="127" y="325"/>
                    <a:pt x="127" y="323"/>
                  </a:cubicBezTo>
                  <a:cubicBezTo>
                    <a:pt x="129" y="313"/>
                    <a:pt x="132" y="303"/>
                    <a:pt x="136" y="295"/>
                  </a:cubicBezTo>
                  <a:cubicBezTo>
                    <a:pt x="141" y="287"/>
                    <a:pt x="147" y="279"/>
                    <a:pt x="153" y="273"/>
                  </a:cubicBezTo>
                  <a:cubicBezTo>
                    <a:pt x="160" y="267"/>
                    <a:pt x="167" y="262"/>
                    <a:pt x="175" y="259"/>
                  </a:cubicBezTo>
                  <a:cubicBezTo>
                    <a:pt x="183" y="256"/>
                    <a:pt x="192" y="255"/>
                    <a:pt x="201" y="256"/>
                  </a:cubicBezTo>
                  <a:cubicBezTo>
                    <a:pt x="209" y="257"/>
                    <a:pt x="217" y="260"/>
                    <a:pt x="225" y="265"/>
                  </a:cubicBezTo>
                  <a:cubicBezTo>
                    <a:pt x="232" y="269"/>
                    <a:pt x="238" y="276"/>
                    <a:pt x="242" y="283"/>
                  </a:cubicBezTo>
                  <a:cubicBezTo>
                    <a:pt x="247" y="291"/>
                    <a:pt x="251" y="300"/>
                    <a:pt x="253" y="309"/>
                  </a:cubicBezTo>
                  <a:cubicBezTo>
                    <a:pt x="254" y="319"/>
                    <a:pt x="255" y="329"/>
                    <a:pt x="253" y="340"/>
                  </a:cubicBezTo>
                  <a:cubicBezTo>
                    <a:pt x="253" y="342"/>
                    <a:pt x="252" y="343"/>
                    <a:pt x="252" y="345"/>
                  </a:cubicBezTo>
                  <a:cubicBezTo>
                    <a:pt x="252" y="347"/>
                    <a:pt x="251" y="349"/>
                    <a:pt x="251" y="350"/>
                  </a:cubicBezTo>
                  <a:cubicBezTo>
                    <a:pt x="250" y="352"/>
                    <a:pt x="250" y="354"/>
                    <a:pt x="249" y="355"/>
                  </a:cubicBezTo>
                  <a:cubicBezTo>
                    <a:pt x="248" y="357"/>
                    <a:pt x="248" y="359"/>
                    <a:pt x="247" y="360"/>
                  </a:cubicBezTo>
                  <a:cubicBezTo>
                    <a:pt x="328" y="371"/>
                    <a:pt x="328" y="371"/>
                    <a:pt x="328" y="371"/>
                  </a:cubicBezTo>
                  <a:cubicBezTo>
                    <a:pt x="331" y="351"/>
                    <a:pt x="332" y="330"/>
                    <a:pt x="332" y="310"/>
                  </a:cubicBezTo>
                  <a:cubicBezTo>
                    <a:pt x="332" y="290"/>
                    <a:pt x="330" y="271"/>
                    <a:pt x="327" y="252"/>
                  </a:cubicBezTo>
                  <a:cubicBezTo>
                    <a:pt x="324" y="233"/>
                    <a:pt x="320" y="215"/>
                    <a:pt x="314" y="198"/>
                  </a:cubicBezTo>
                  <a:cubicBezTo>
                    <a:pt x="308" y="180"/>
                    <a:pt x="301" y="164"/>
                    <a:pt x="293" y="149"/>
                  </a:cubicBezTo>
                  <a:cubicBezTo>
                    <a:pt x="300" y="146"/>
                    <a:pt x="307" y="143"/>
                    <a:pt x="313" y="139"/>
                  </a:cubicBezTo>
                  <a:cubicBezTo>
                    <a:pt x="319" y="134"/>
                    <a:pt x="325" y="129"/>
                    <a:pt x="330" y="123"/>
                  </a:cubicBezTo>
                  <a:cubicBezTo>
                    <a:pt x="335" y="117"/>
                    <a:pt x="339" y="110"/>
                    <a:pt x="343" y="103"/>
                  </a:cubicBezTo>
                  <a:cubicBezTo>
                    <a:pt x="346" y="95"/>
                    <a:pt x="348" y="87"/>
                    <a:pt x="350" y="79"/>
                  </a:cubicBezTo>
                  <a:cubicBezTo>
                    <a:pt x="352" y="68"/>
                    <a:pt x="351" y="58"/>
                    <a:pt x="349" y="48"/>
                  </a:cubicBezTo>
                  <a:cubicBezTo>
                    <a:pt x="347" y="39"/>
                    <a:pt x="343" y="30"/>
                    <a:pt x="338" y="23"/>
                  </a:cubicBezTo>
                  <a:cubicBezTo>
                    <a:pt x="333" y="16"/>
                    <a:pt x="327" y="10"/>
                    <a:pt x="320" y="6"/>
                  </a:cubicBezTo>
                  <a:cubicBezTo>
                    <a:pt x="312" y="2"/>
                    <a:pt x="304" y="0"/>
                    <a:pt x="295" y="0"/>
                  </a:cubicBezTo>
                  <a:close/>
                </a:path>
              </a:pathLst>
            </a:custGeom>
            <a:solidFill>
              <a:schemeClr val="accent1"/>
            </a:solidFill>
            <a:ln>
              <a:noFill/>
            </a:ln>
          </p:spPr>
          <p:txBody>
            <a:bodyPr vert="horz" wrap="square" lIns="121920" tIns="60960" rIns="121920" bIns="60960" numCol="1" anchor="t" anchorCtr="0" compatLnSpc="1"/>
            <a:lstStyle/>
            <a:p>
              <a:endParaRPr lang="en-US" sz="3200"/>
            </a:p>
          </p:txBody>
        </p:sp>
        <p:sp>
          <p:nvSpPr>
            <p:cNvPr id="42" name="îšlïḍê"/>
            <p:cNvSpPr/>
            <p:nvPr/>
          </p:nvSpPr>
          <p:spPr bwMode="auto">
            <a:xfrm>
              <a:off x="8527611" y="3166571"/>
              <a:ext cx="2202694" cy="2686277"/>
            </a:xfrm>
            <a:custGeom>
              <a:avLst/>
              <a:gdLst>
                <a:gd name="T0" fmla="*/ 205 w 333"/>
                <a:gd name="T1" fmla="*/ 0 h 410"/>
                <a:gd name="T2" fmla="*/ 185 w 333"/>
                <a:gd name="T3" fmla="*/ 3 h 410"/>
                <a:gd name="T4" fmla="*/ 167 w 333"/>
                <a:gd name="T5" fmla="*/ 14 h 410"/>
                <a:gd name="T6" fmla="*/ 154 w 333"/>
                <a:gd name="T7" fmla="*/ 31 h 410"/>
                <a:gd name="T8" fmla="*/ 146 w 333"/>
                <a:gd name="T9" fmla="*/ 54 h 410"/>
                <a:gd name="T10" fmla="*/ 146 w 333"/>
                <a:gd name="T11" fmla="*/ 59 h 410"/>
                <a:gd name="T12" fmla="*/ 145 w 333"/>
                <a:gd name="T13" fmla="*/ 64 h 410"/>
                <a:gd name="T14" fmla="*/ 146 w 333"/>
                <a:gd name="T15" fmla="*/ 69 h 410"/>
                <a:gd name="T16" fmla="*/ 146 w 333"/>
                <a:gd name="T17" fmla="*/ 74 h 410"/>
                <a:gd name="T18" fmla="*/ 150 w 333"/>
                <a:gd name="T19" fmla="*/ 90 h 410"/>
                <a:gd name="T20" fmla="*/ 136 w 333"/>
                <a:gd name="T21" fmla="*/ 88 h 410"/>
                <a:gd name="T22" fmla="*/ 52 w 333"/>
                <a:gd name="T23" fmla="*/ 76 h 410"/>
                <a:gd name="T24" fmla="*/ 36 w 333"/>
                <a:gd name="T25" fmla="*/ 170 h 410"/>
                <a:gd name="T26" fmla="*/ 41 w 333"/>
                <a:gd name="T27" fmla="*/ 169 h 410"/>
                <a:gd name="T28" fmla="*/ 46 w 333"/>
                <a:gd name="T29" fmla="*/ 169 h 410"/>
                <a:gd name="T30" fmla="*/ 50 w 333"/>
                <a:gd name="T31" fmla="*/ 169 h 410"/>
                <a:gd name="T32" fmla="*/ 55 w 333"/>
                <a:gd name="T33" fmla="*/ 169 h 410"/>
                <a:gd name="T34" fmla="*/ 77 w 333"/>
                <a:gd name="T35" fmla="*/ 179 h 410"/>
                <a:gd name="T36" fmla="*/ 93 w 333"/>
                <a:gd name="T37" fmla="*/ 198 h 410"/>
                <a:gd name="T38" fmla="*/ 102 w 333"/>
                <a:gd name="T39" fmla="*/ 224 h 410"/>
                <a:gd name="T40" fmla="*/ 102 w 333"/>
                <a:gd name="T41" fmla="*/ 254 h 410"/>
                <a:gd name="T42" fmla="*/ 93 w 333"/>
                <a:gd name="T43" fmla="*/ 282 h 410"/>
                <a:gd name="T44" fmla="*/ 76 w 333"/>
                <a:gd name="T45" fmla="*/ 302 h 410"/>
                <a:gd name="T46" fmla="*/ 55 w 333"/>
                <a:gd name="T47" fmla="*/ 314 h 410"/>
                <a:gd name="T48" fmla="*/ 32 w 333"/>
                <a:gd name="T49" fmla="*/ 314 h 410"/>
                <a:gd name="T50" fmla="*/ 14 w 333"/>
                <a:gd name="T51" fmla="*/ 306 h 410"/>
                <a:gd name="T52" fmla="*/ 0 w 333"/>
                <a:gd name="T53" fmla="*/ 397 h 410"/>
                <a:gd name="T54" fmla="*/ 156 w 333"/>
                <a:gd name="T55" fmla="*/ 376 h 410"/>
                <a:gd name="T56" fmla="*/ 141 w 333"/>
                <a:gd name="T57" fmla="*/ 361 h 410"/>
                <a:gd name="T58" fmla="*/ 131 w 333"/>
                <a:gd name="T59" fmla="*/ 342 h 410"/>
                <a:gd name="T60" fmla="*/ 126 w 333"/>
                <a:gd name="T61" fmla="*/ 319 h 410"/>
                <a:gd name="T62" fmla="*/ 126 w 333"/>
                <a:gd name="T63" fmla="*/ 295 h 410"/>
                <a:gd name="T64" fmla="*/ 136 w 333"/>
                <a:gd name="T65" fmla="*/ 267 h 410"/>
                <a:gd name="T66" fmla="*/ 153 w 333"/>
                <a:gd name="T67" fmla="*/ 246 h 410"/>
                <a:gd name="T68" fmla="*/ 175 w 333"/>
                <a:gd name="T69" fmla="*/ 234 h 410"/>
                <a:gd name="T70" fmla="*/ 201 w 333"/>
                <a:gd name="T71" fmla="*/ 233 h 410"/>
                <a:gd name="T72" fmla="*/ 254 w 333"/>
                <a:gd name="T73" fmla="*/ 294 h 410"/>
                <a:gd name="T74" fmla="*/ 333 w 333"/>
                <a:gd name="T75" fmla="*/ 116 h 410"/>
                <a:gd name="T76" fmla="*/ 246 w 333"/>
                <a:gd name="T77" fmla="*/ 104 h 410"/>
                <a:gd name="T78" fmla="*/ 231 w 333"/>
                <a:gd name="T79" fmla="*/ 102 h 410"/>
                <a:gd name="T80" fmla="*/ 234 w 333"/>
                <a:gd name="T81" fmla="*/ 98 h 410"/>
                <a:gd name="T82" fmla="*/ 236 w 333"/>
                <a:gd name="T83" fmla="*/ 95 h 410"/>
                <a:gd name="T84" fmla="*/ 238 w 333"/>
                <a:gd name="T85" fmla="*/ 91 h 410"/>
                <a:gd name="T86" fmla="*/ 240 w 333"/>
                <a:gd name="T87" fmla="*/ 87 h 410"/>
                <a:gd name="T88" fmla="*/ 242 w 333"/>
                <a:gd name="T89" fmla="*/ 82 h 410"/>
                <a:gd name="T90" fmla="*/ 244 w 333"/>
                <a:gd name="T91" fmla="*/ 78 h 410"/>
                <a:gd name="T92" fmla="*/ 246 w 333"/>
                <a:gd name="T93" fmla="*/ 72 h 410"/>
                <a:gd name="T94" fmla="*/ 247 w 333"/>
                <a:gd name="T95" fmla="*/ 67 h 410"/>
                <a:gd name="T96" fmla="*/ 246 w 333"/>
                <a:gd name="T97" fmla="*/ 43 h 410"/>
                <a:gd name="T98" fmla="*/ 238 w 333"/>
                <a:gd name="T99" fmla="*/ 22 h 410"/>
                <a:gd name="T100" fmla="*/ 224 w 333"/>
                <a:gd name="T101" fmla="*/ 7 h 410"/>
                <a:gd name="T102" fmla="*/ 205 w 333"/>
                <a:gd name="T103" fmla="*/ 0 h 410"/>
                <a:gd name="T104" fmla="*/ 205 w 333"/>
                <a:gd name="T105" fmla="*/ 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3" h="410">
                  <a:moveTo>
                    <a:pt x="205" y="0"/>
                  </a:moveTo>
                  <a:cubicBezTo>
                    <a:pt x="198" y="0"/>
                    <a:pt x="192" y="1"/>
                    <a:pt x="185" y="3"/>
                  </a:cubicBezTo>
                  <a:cubicBezTo>
                    <a:pt x="179" y="5"/>
                    <a:pt x="173" y="9"/>
                    <a:pt x="167" y="14"/>
                  </a:cubicBezTo>
                  <a:cubicBezTo>
                    <a:pt x="162" y="19"/>
                    <a:pt x="157" y="25"/>
                    <a:pt x="154" y="31"/>
                  </a:cubicBezTo>
                  <a:cubicBezTo>
                    <a:pt x="150" y="38"/>
                    <a:pt x="148" y="46"/>
                    <a:pt x="146" y="54"/>
                  </a:cubicBezTo>
                  <a:cubicBezTo>
                    <a:pt x="146" y="55"/>
                    <a:pt x="146" y="57"/>
                    <a:pt x="146" y="59"/>
                  </a:cubicBezTo>
                  <a:cubicBezTo>
                    <a:pt x="146" y="61"/>
                    <a:pt x="145" y="62"/>
                    <a:pt x="145" y="64"/>
                  </a:cubicBezTo>
                  <a:cubicBezTo>
                    <a:pt x="145" y="66"/>
                    <a:pt x="145" y="67"/>
                    <a:pt x="146" y="69"/>
                  </a:cubicBezTo>
                  <a:cubicBezTo>
                    <a:pt x="146" y="71"/>
                    <a:pt x="146" y="72"/>
                    <a:pt x="146" y="74"/>
                  </a:cubicBezTo>
                  <a:cubicBezTo>
                    <a:pt x="147" y="80"/>
                    <a:pt x="148" y="85"/>
                    <a:pt x="150" y="90"/>
                  </a:cubicBezTo>
                  <a:cubicBezTo>
                    <a:pt x="136" y="88"/>
                    <a:pt x="136" y="88"/>
                    <a:pt x="136" y="88"/>
                  </a:cubicBezTo>
                  <a:cubicBezTo>
                    <a:pt x="52" y="76"/>
                    <a:pt x="52" y="76"/>
                    <a:pt x="52" y="76"/>
                  </a:cubicBezTo>
                  <a:cubicBezTo>
                    <a:pt x="36" y="170"/>
                    <a:pt x="36" y="170"/>
                    <a:pt x="36" y="170"/>
                  </a:cubicBezTo>
                  <a:cubicBezTo>
                    <a:pt x="38" y="170"/>
                    <a:pt x="40" y="169"/>
                    <a:pt x="41" y="169"/>
                  </a:cubicBezTo>
                  <a:cubicBezTo>
                    <a:pt x="43" y="169"/>
                    <a:pt x="44" y="169"/>
                    <a:pt x="46" y="169"/>
                  </a:cubicBezTo>
                  <a:cubicBezTo>
                    <a:pt x="47" y="169"/>
                    <a:pt x="49" y="169"/>
                    <a:pt x="50" y="169"/>
                  </a:cubicBezTo>
                  <a:cubicBezTo>
                    <a:pt x="52" y="169"/>
                    <a:pt x="54" y="169"/>
                    <a:pt x="55" y="169"/>
                  </a:cubicBezTo>
                  <a:cubicBezTo>
                    <a:pt x="63" y="171"/>
                    <a:pt x="70" y="174"/>
                    <a:pt x="77" y="179"/>
                  </a:cubicBezTo>
                  <a:cubicBezTo>
                    <a:pt x="83" y="184"/>
                    <a:pt x="89" y="191"/>
                    <a:pt x="93" y="198"/>
                  </a:cubicBezTo>
                  <a:cubicBezTo>
                    <a:pt x="97" y="206"/>
                    <a:pt x="100" y="215"/>
                    <a:pt x="102" y="224"/>
                  </a:cubicBezTo>
                  <a:cubicBezTo>
                    <a:pt x="104" y="234"/>
                    <a:pt x="104" y="244"/>
                    <a:pt x="102" y="254"/>
                  </a:cubicBezTo>
                  <a:cubicBezTo>
                    <a:pt x="100" y="264"/>
                    <a:pt x="97" y="273"/>
                    <a:pt x="93" y="282"/>
                  </a:cubicBezTo>
                  <a:cubicBezTo>
                    <a:pt x="88" y="290"/>
                    <a:pt x="83" y="297"/>
                    <a:pt x="76" y="302"/>
                  </a:cubicBezTo>
                  <a:cubicBezTo>
                    <a:pt x="70" y="308"/>
                    <a:pt x="63" y="312"/>
                    <a:pt x="55" y="314"/>
                  </a:cubicBezTo>
                  <a:cubicBezTo>
                    <a:pt x="48" y="316"/>
                    <a:pt x="40" y="316"/>
                    <a:pt x="32" y="314"/>
                  </a:cubicBezTo>
                  <a:cubicBezTo>
                    <a:pt x="25" y="313"/>
                    <a:pt x="20" y="310"/>
                    <a:pt x="14" y="306"/>
                  </a:cubicBezTo>
                  <a:cubicBezTo>
                    <a:pt x="0" y="397"/>
                    <a:pt x="0" y="397"/>
                    <a:pt x="0" y="397"/>
                  </a:cubicBezTo>
                  <a:cubicBezTo>
                    <a:pt x="53" y="410"/>
                    <a:pt x="108" y="401"/>
                    <a:pt x="156" y="376"/>
                  </a:cubicBezTo>
                  <a:cubicBezTo>
                    <a:pt x="150" y="372"/>
                    <a:pt x="145" y="367"/>
                    <a:pt x="141" y="361"/>
                  </a:cubicBezTo>
                  <a:cubicBezTo>
                    <a:pt x="137" y="355"/>
                    <a:pt x="134" y="349"/>
                    <a:pt x="131" y="342"/>
                  </a:cubicBezTo>
                  <a:cubicBezTo>
                    <a:pt x="128" y="335"/>
                    <a:pt x="126" y="327"/>
                    <a:pt x="126" y="319"/>
                  </a:cubicBezTo>
                  <a:cubicBezTo>
                    <a:pt x="125" y="312"/>
                    <a:pt x="125" y="304"/>
                    <a:pt x="126" y="295"/>
                  </a:cubicBezTo>
                  <a:cubicBezTo>
                    <a:pt x="128" y="285"/>
                    <a:pt x="131" y="276"/>
                    <a:pt x="136" y="267"/>
                  </a:cubicBezTo>
                  <a:cubicBezTo>
                    <a:pt x="140" y="259"/>
                    <a:pt x="146" y="252"/>
                    <a:pt x="153" y="246"/>
                  </a:cubicBezTo>
                  <a:cubicBezTo>
                    <a:pt x="160" y="240"/>
                    <a:pt x="167" y="236"/>
                    <a:pt x="175" y="234"/>
                  </a:cubicBezTo>
                  <a:cubicBezTo>
                    <a:pt x="184" y="231"/>
                    <a:pt x="192" y="231"/>
                    <a:pt x="201" y="233"/>
                  </a:cubicBezTo>
                  <a:cubicBezTo>
                    <a:pt x="230" y="238"/>
                    <a:pt x="249" y="266"/>
                    <a:pt x="254" y="294"/>
                  </a:cubicBezTo>
                  <a:cubicBezTo>
                    <a:pt x="295" y="243"/>
                    <a:pt x="321" y="181"/>
                    <a:pt x="333" y="116"/>
                  </a:cubicBezTo>
                  <a:cubicBezTo>
                    <a:pt x="246" y="104"/>
                    <a:pt x="246" y="104"/>
                    <a:pt x="246" y="104"/>
                  </a:cubicBezTo>
                  <a:cubicBezTo>
                    <a:pt x="231" y="102"/>
                    <a:pt x="231" y="102"/>
                    <a:pt x="231" y="102"/>
                  </a:cubicBezTo>
                  <a:cubicBezTo>
                    <a:pt x="232" y="101"/>
                    <a:pt x="233" y="100"/>
                    <a:pt x="234" y="98"/>
                  </a:cubicBezTo>
                  <a:cubicBezTo>
                    <a:pt x="234" y="97"/>
                    <a:pt x="235" y="96"/>
                    <a:pt x="236" y="95"/>
                  </a:cubicBezTo>
                  <a:cubicBezTo>
                    <a:pt x="237" y="94"/>
                    <a:pt x="238" y="92"/>
                    <a:pt x="238" y="91"/>
                  </a:cubicBezTo>
                  <a:cubicBezTo>
                    <a:pt x="239" y="90"/>
                    <a:pt x="240" y="89"/>
                    <a:pt x="240" y="87"/>
                  </a:cubicBezTo>
                  <a:cubicBezTo>
                    <a:pt x="241" y="86"/>
                    <a:pt x="242" y="84"/>
                    <a:pt x="242" y="82"/>
                  </a:cubicBezTo>
                  <a:cubicBezTo>
                    <a:pt x="243" y="81"/>
                    <a:pt x="244" y="79"/>
                    <a:pt x="244" y="78"/>
                  </a:cubicBezTo>
                  <a:cubicBezTo>
                    <a:pt x="245" y="76"/>
                    <a:pt x="245" y="74"/>
                    <a:pt x="246" y="72"/>
                  </a:cubicBezTo>
                  <a:cubicBezTo>
                    <a:pt x="246" y="71"/>
                    <a:pt x="246" y="69"/>
                    <a:pt x="247" y="67"/>
                  </a:cubicBezTo>
                  <a:cubicBezTo>
                    <a:pt x="248" y="59"/>
                    <a:pt x="248" y="50"/>
                    <a:pt x="246" y="43"/>
                  </a:cubicBezTo>
                  <a:cubicBezTo>
                    <a:pt x="245" y="35"/>
                    <a:pt x="242" y="28"/>
                    <a:pt x="238" y="22"/>
                  </a:cubicBezTo>
                  <a:cubicBezTo>
                    <a:pt x="235" y="16"/>
                    <a:pt x="230" y="11"/>
                    <a:pt x="224" y="7"/>
                  </a:cubicBezTo>
                  <a:cubicBezTo>
                    <a:pt x="219" y="4"/>
                    <a:pt x="212" y="1"/>
                    <a:pt x="205" y="0"/>
                  </a:cubicBezTo>
                  <a:cubicBezTo>
                    <a:pt x="198" y="0"/>
                    <a:pt x="212" y="1"/>
                    <a:pt x="205" y="0"/>
                  </a:cubicBezTo>
                  <a:close/>
                </a:path>
              </a:pathLst>
            </a:custGeom>
            <a:solidFill>
              <a:schemeClr val="tx2">
                <a:lumMod val="20000"/>
                <a:lumOff val="80000"/>
              </a:schemeClr>
            </a:solidFill>
            <a:ln>
              <a:noFill/>
            </a:ln>
          </p:spPr>
          <p:txBody>
            <a:bodyPr vert="horz" wrap="square" lIns="121920" tIns="60960" rIns="121920" bIns="60960" numCol="1" anchor="t" anchorCtr="0" compatLnSpc="1"/>
            <a:lstStyle/>
            <a:p>
              <a:endParaRPr lang="en-US" sz="3200"/>
            </a:p>
          </p:txBody>
        </p:sp>
      </p:grpSp>
      <p:cxnSp>
        <p:nvCxnSpPr>
          <p:cNvPr id="44" name="直接连接符 43"/>
          <p:cNvCxnSpPr/>
          <p:nvPr/>
        </p:nvCxnSpPr>
        <p:spPr>
          <a:xfrm flipH="1">
            <a:off x="5547360" y="1212215"/>
            <a:ext cx="5923915" cy="5080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5547360" y="6184900"/>
            <a:ext cx="5923915" cy="5080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5547360" y="1868805"/>
            <a:ext cx="4972685" cy="1383665"/>
          </a:xfrm>
          <a:prstGeom prst="rect">
            <a:avLst/>
          </a:prstGeom>
          <a:noFill/>
        </p:spPr>
        <p:txBody>
          <a:bodyPr wrap="square" rtlCol="0" anchor="t">
            <a:spAutoFit/>
          </a:bodyPr>
          <a:lstStyle/>
          <a:p>
            <a:r>
              <a:rPr lang="en-US" altLang="zh-CN" sz="2400"/>
              <a:t>1</a:t>
            </a:r>
            <a:r>
              <a:rPr lang="en-US" altLang="zh-CN" sz="2000"/>
              <a:t>. </a:t>
            </a:r>
            <a:r>
              <a:rPr lang="zh-CN" altLang="en-US" sz="2000"/>
              <a:t>对</a:t>
            </a:r>
            <a:r>
              <a:rPr lang="zh-CN" altLang="en-US" sz="2000">
                <a:sym typeface="+mn-ea"/>
              </a:rPr>
              <a:t>Bufferbloat</a:t>
            </a:r>
            <a:r>
              <a:rPr lang="zh-CN" altLang="en-US" sz="2000"/>
              <a:t>问题和如何处理 Bufferbloat 有了一定的认识，同时也能对生活中遇到的一些网络现象延迟有了相应的了解。</a:t>
            </a:r>
          </a:p>
        </p:txBody>
      </p:sp>
      <p:sp>
        <p:nvSpPr>
          <p:cNvPr id="49" name="文本框 48"/>
          <p:cNvSpPr txBox="1"/>
          <p:nvPr/>
        </p:nvSpPr>
        <p:spPr>
          <a:xfrm>
            <a:off x="5547360" y="3571240"/>
            <a:ext cx="5343525" cy="398780"/>
          </a:xfrm>
          <a:prstGeom prst="rect">
            <a:avLst/>
          </a:prstGeom>
          <a:noFill/>
        </p:spPr>
        <p:txBody>
          <a:bodyPr wrap="square" rtlCol="0" anchor="t">
            <a:spAutoFit/>
          </a:bodyPr>
          <a:lstStyle/>
          <a:p>
            <a:r>
              <a:rPr lang="en-US" sz="2000"/>
              <a:t>2. </a:t>
            </a:r>
            <a:r>
              <a:rPr sz="2000"/>
              <a:t>对缓冲区和拥塞窗口的有了更深刻的认识</a:t>
            </a:r>
          </a:p>
        </p:txBody>
      </p:sp>
      <p:sp>
        <p:nvSpPr>
          <p:cNvPr id="3" name="文本框 2"/>
          <p:cNvSpPr txBox="1"/>
          <p:nvPr/>
        </p:nvSpPr>
        <p:spPr>
          <a:xfrm>
            <a:off x="5547360" y="4391025"/>
            <a:ext cx="5343525" cy="706755"/>
          </a:xfrm>
          <a:prstGeom prst="rect">
            <a:avLst/>
          </a:prstGeom>
          <a:noFill/>
        </p:spPr>
        <p:txBody>
          <a:bodyPr wrap="square" rtlCol="0" anchor="t">
            <a:spAutoFit/>
          </a:bodyPr>
          <a:lstStyle/>
          <a:p>
            <a:r>
              <a:rPr lang="en-US" sz="2000"/>
              <a:t>3. </a:t>
            </a:r>
            <a:r>
              <a:rPr sz="2000"/>
              <a:t>学习了</a:t>
            </a:r>
            <a:r>
              <a:rPr lang="zh-CN" sz="2000"/>
              <a:t>一些</a:t>
            </a:r>
            <a:r>
              <a:rPr sz="2000"/>
              <a:t>用 python 处理</a:t>
            </a:r>
            <a:r>
              <a:rPr lang="zh-CN" sz="2000"/>
              <a:t>大量</a:t>
            </a:r>
            <a:r>
              <a:rPr sz="2000"/>
              <a:t>实验数据和作图的方法和技巧。</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1"/>
          </p:nvPr>
        </p:nvSpPr>
        <p:spPr/>
        <p:txBody>
          <a:bodyPr/>
          <a:lstStyle/>
          <a:p>
            <a:r>
              <a:rPr lang="zh-CN" altLang="en-US" sz="4000" dirty="0"/>
              <a:t>路由转发实验</a:t>
            </a:r>
          </a:p>
        </p:txBody>
      </p:sp>
      <p:cxnSp>
        <p:nvCxnSpPr>
          <p:cNvPr id="4" name="直接连接符 3"/>
          <p:cNvCxnSpPr/>
          <p:nvPr/>
        </p:nvCxnSpPr>
        <p:spPr>
          <a:xfrm>
            <a:off x="3578469" y="3320703"/>
            <a:ext cx="79182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578225" y="2336800"/>
            <a:ext cx="3489960" cy="535940"/>
          </a:xfrm>
          <a:prstGeom prst="rect">
            <a:avLst/>
          </a:prstGeom>
          <a:noFill/>
          <a:ln w="117475">
            <a:noFill/>
          </a:ln>
        </p:spPr>
        <p:txBody>
          <a:bodyPr wrap="squar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06-router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实验内容</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25</a:t>
            </a:fld>
            <a:endParaRPr lang="zh-CN" altLang="en-US"/>
          </a:p>
        </p:txBody>
      </p:sp>
      <p:sp>
        <p:nvSpPr>
          <p:cNvPr id="7" name="Shape 1444"/>
          <p:cNvSpPr txBox="1"/>
          <p:nvPr/>
        </p:nvSpPr>
        <p:spPr>
          <a:xfrm>
            <a:off x="5108008" y="2166368"/>
            <a:ext cx="1953171" cy="392512"/>
          </a:xfrm>
          <a:prstGeom prst="rect">
            <a:avLst/>
          </a:prstGeom>
          <a:noFill/>
          <a:ln>
            <a:noFill/>
          </a:ln>
        </p:spPr>
        <p:txBody>
          <a:bodyPr lIns="91440" tIns="45720" rIns="91440" bIns="45720" anchor="t" anchorCtr="0">
            <a:noAutofit/>
          </a:bodyPr>
          <a:lstStyle/>
          <a:p>
            <a:pPr algn="ctr">
              <a:buSzPct val="25000"/>
            </a:pPr>
            <a:r>
              <a:rPr lang="de-DE" sz="2000" b="1" dirty="0">
                <a:solidFill>
                  <a:schemeClr val="bg1"/>
                </a:solidFill>
                <a:sym typeface="Calibri" panose="020F0502020204030204"/>
              </a:rPr>
              <a:t>Text here</a:t>
            </a:r>
          </a:p>
        </p:txBody>
      </p:sp>
      <p:sp>
        <p:nvSpPr>
          <p:cNvPr id="21" name="矩形 20"/>
          <p:cNvSpPr/>
          <p:nvPr/>
        </p:nvSpPr>
        <p:spPr>
          <a:xfrm>
            <a:off x="929005" y="1315085"/>
            <a:ext cx="10310495" cy="4920615"/>
          </a:xfrm>
          <a:prstGeom prst="rect">
            <a:avLst/>
          </a:prstGeom>
          <a:solidFill>
            <a:srgbClr val="F6F0F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2" name="矩形 21"/>
          <p:cNvSpPr/>
          <p:nvPr/>
        </p:nvSpPr>
        <p:spPr>
          <a:xfrm>
            <a:off x="941070" y="1315085"/>
            <a:ext cx="10310495" cy="4920615"/>
          </a:xfrm>
          <a:prstGeom prst="rect">
            <a:avLst/>
          </a:prstGeom>
          <a:solidFill>
            <a:schemeClr val="accent1">
              <a:lumMod val="40000"/>
              <a:lumOff val="6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 name="文本框 2"/>
          <p:cNvSpPr txBox="1"/>
          <p:nvPr/>
        </p:nvSpPr>
        <p:spPr>
          <a:xfrm>
            <a:off x="1655445" y="2340610"/>
            <a:ext cx="9136380" cy="2861310"/>
          </a:xfrm>
          <a:prstGeom prst="rect">
            <a:avLst/>
          </a:prstGeom>
          <a:noFill/>
        </p:spPr>
        <p:txBody>
          <a:bodyPr wrap="square" rtlCol="0">
            <a:spAutoFit/>
          </a:bodyPr>
          <a:lstStyle/>
          <a:p>
            <a:pPr fontAlgn="auto">
              <a:lnSpc>
                <a:spcPct val="150000"/>
              </a:lnSpc>
            </a:pPr>
            <a:r>
              <a:rPr sz="2000">
                <a:latin typeface="宋体" panose="02010600030101010101" pitchFamily="2" charset="-122"/>
                <a:ea typeface="宋体" panose="02010600030101010101" pitchFamily="2" charset="-122"/>
                <a:cs typeface="宋体" panose="02010600030101010101" pitchFamily="2" charset="-122"/>
              </a:rPr>
              <a:t>（1） 在给定框架的基础上</a:t>
            </a:r>
            <a:r>
              <a:rPr lang="zh-CN" sz="2000">
                <a:latin typeface="宋体" panose="02010600030101010101" pitchFamily="2" charset="-122"/>
                <a:ea typeface="宋体" panose="02010600030101010101" pitchFamily="2" charset="-122"/>
                <a:cs typeface="宋体" panose="02010600030101010101" pitchFamily="2" charset="-122"/>
              </a:rPr>
              <a:t>实现处理</a:t>
            </a:r>
            <a:r>
              <a:rPr lang="en-US" altLang="zh-CN" sz="2000">
                <a:latin typeface="宋体" panose="02010600030101010101" pitchFamily="2" charset="-122"/>
                <a:ea typeface="宋体" panose="02010600030101010101" pitchFamily="2" charset="-122"/>
                <a:cs typeface="宋体" panose="02010600030101010101" pitchFamily="2" charset="-122"/>
              </a:rPr>
              <a:t>IP</a:t>
            </a:r>
            <a:r>
              <a:rPr lang="zh-CN" altLang="en-US" sz="2000">
                <a:latin typeface="宋体" panose="02010600030101010101" pitchFamily="2" charset="-122"/>
                <a:ea typeface="宋体" panose="02010600030101010101" pitchFamily="2" charset="-122"/>
                <a:cs typeface="宋体" panose="02010600030101010101" pitchFamily="2" charset="-122"/>
              </a:rPr>
              <a:t>报文和</a:t>
            </a:r>
            <a:r>
              <a:rPr lang="en-US" altLang="zh-CN" sz="2000">
                <a:latin typeface="宋体" panose="02010600030101010101" pitchFamily="2" charset="-122"/>
                <a:ea typeface="宋体" panose="02010600030101010101" pitchFamily="2" charset="-122"/>
                <a:cs typeface="宋体" panose="02010600030101010101" pitchFamily="2" charset="-122"/>
              </a:rPr>
              <a:t>ARP</a:t>
            </a:r>
            <a:r>
              <a:rPr lang="zh-CN" altLang="en-US" sz="2000">
                <a:latin typeface="宋体" panose="02010600030101010101" pitchFamily="2" charset="-122"/>
                <a:ea typeface="宋体" panose="02010600030101010101" pitchFamily="2" charset="-122"/>
                <a:cs typeface="宋体" panose="02010600030101010101" pitchFamily="2" charset="-122"/>
              </a:rPr>
              <a:t>报文，</a:t>
            </a:r>
            <a:r>
              <a:rPr sz="2000">
                <a:latin typeface="宋体" panose="02010600030101010101" pitchFamily="2" charset="-122"/>
                <a:ea typeface="宋体" panose="02010600030101010101" pitchFamily="2" charset="-122"/>
                <a:cs typeface="宋体" panose="02010600030101010101" pitchFamily="2" charset="-122"/>
              </a:rPr>
              <a:t>实现具有 IP 地址查找、 </a:t>
            </a:r>
            <a:r>
              <a:rPr lang="zh-CN" sz="2000">
                <a:latin typeface="宋体" panose="02010600030101010101" pitchFamily="2" charset="-122"/>
                <a:ea typeface="宋体" panose="02010600030101010101" pitchFamily="2" charset="-122"/>
                <a:cs typeface="宋体" panose="02010600030101010101" pitchFamily="2" charset="-122"/>
              </a:rPr>
              <a:t>　　</a:t>
            </a:r>
            <a:r>
              <a:rPr sz="2000">
                <a:latin typeface="宋体" panose="02010600030101010101" pitchFamily="2" charset="-122"/>
                <a:ea typeface="宋体" panose="02010600030101010101" pitchFamily="2" charset="-122"/>
                <a:cs typeface="宋体" panose="02010600030101010101" pitchFamily="2" charset="-122"/>
              </a:rPr>
              <a:t>IP 数据包转发，处理 ARP 请求和应答、ARP 缓存管理发送和发送 ICMP 报文功能的路由器</a:t>
            </a:r>
          </a:p>
          <a:p>
            <a:pPr fontAlgn="auto">
              <a:lnSpc>
                <a:spcPct val="150000"/>
              </a:lnSpc>
            </a:pPr>
            <a:r>
              <a:rPr sz="2000">
                <a:latin typeface="宋体" panose="02010600030101010101" pitchFamily="2" charset="-122"/>
                <a:ea typeface="宋体" panose="02010600030101010101" pitchFamily="2" charset="-122"/>
                <a:cs typeface="宋体" panose="02010600030101010101" pitchFamily="2" charset="-122"/>
              </a:rPr>
              <a:t>（2） 在单路由器网络上完成 ping 测试。</a:t>
            </a:r>
          </a:p>
          <a:p>
            <a:pPr fontAlgn="auto">
              <a:lnSpc>
                <a:spcPct val="150000"/>
              </a:lnSpc>
            </a:pPr>
            <a:r>
              <a:rPr sz="2000">
                <a:latin typeface="宋体" panose="02010600030101010101" pitchFamily="2" charset="-122"/>
                <a:ea typeface="宋体" panose="02010600030101010101" pitchFamily="2" charset="-122"/>
                <a:cs typeface="宋体" panose="02010600030101010101" pitchFamily="2" charset="-122"/>
              </a:rPr>
              <a:t>（3） 构造⼀个包含多个路由器节点组成的⽹络，在多路由网络上完成 ping 测试和traceroute 测试</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26</a:t>
            </a:fld>
            <a:endParaRPr lang="zh-CN" altLang="en-US"/>
          </a:p>
        </p:txBody>
      </p:sp>
      <p:cxnSp>
        <p:nvCxnSpPr>
          <p:cNvPr id="44" name="直接连接符 43"/>
          <p:cNvCxnSpPr/>
          <p:nvPr/>
        </p:nvCxnSpPr>
        <p:spPr>
          <a:xfrm flipH="1">
            <a:off x="5547360" y="1212215"/>
            <a:ext cx="5923915" cy="5080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5547360" y="6184900"/>
            <a:ext cx="5923915" cy="5080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5547360" y="2105025"/>
            <a:ext cx="5482590" cy="1198880"/>
          </a:xfrm>
          <a:prstGeom prst="rect">
            <a:avLst/>
          </a:prstGeom>
          <a:noFill/>
        </p:spPr>
        <p:txBody>
          <a:bodyPr wrap="square" rtlCol="0" anchor="t">
            <a:spAutoFit/>
          </a:bodyPr>
          <a:lstStyle/>
          <a:p>
            <a:r>
              <a:rPr lang="zh-CN"/>
              <a:t>１</a:t>
            </a:r>
            <a:r>
              <a:rPr lang="en-US" altLang="zh-CN"/>
              <a:t>.</a:t>
            </a:r>
            <a:r>
              <a:t>通过本次实验具体实现路由器，切身理解图 6 中 TCP 协议网络层的 IP、ARP 和 ICMP 的具体工作流程和它们的作用，对</a:t>
            </a:r>
            <a:r>
              <a:rPr lang="zh-CN"/>
              <a:t>上网时</a:t>
            </a:r>
            <a:r>
              <a:t>数据包的具体转发</a:t>
            </a:r>
            <a:r>
              <a:rPr lang="zh-CN"/>
              <a:t>全</a:t>
            </a:r>
            <a:r>
              <a:t>过程有了十分清晰深刻的认识。</a:t>
            </a:r>
          </a:p>
        </p:txBody>
      </p:sp>
      <p:sp>
        <p:nvSpPr>
          <p:cNvPr id="3" name="文本框 2"/>
          <p:cNvSpPr txBox="1"/>
          <p:nvPr/>
        </p:nvSpPr>
        <p:spPr>
          <a:xfrm>
            <a:off x="5547360" y="3598545"/>
            <a:ext cx="5343525" cy="645160"/>
          </a:xfrm>
          <a:prstGeom prst="rect">
            <a:avLst/>
          </a:prstGeom>
          <a:noFill/>
        </p:spPr>
        <p:txBody>
          <a:bodyPr wrap="square" rtlCol="0" anchor="t">
            <a:spAutoFit/>
          </a:bodyPr>
          <a:lstStyle/>
          <a:p>
            <a:r>
              <a:rPr lang="zh-CN"/>
              <a:t>２</a:t>
            </a:r>
            <a:r>
              <a:rPr lang="en-US" altLang="zh-CN"/>
              <a:t>.</a:t>
            </a:r>
            <a:r>
              <a:rPr lang="zh-CN" altLang="en-US"/>
              <a:t>查找了路由表的各个字段的作用，加深了对路由器工作方式的理解。</a:t>
            </a:r>
          </a:p>
        </p:txBody>
      </p:sp>
      <p:pic>
        <p:nvPicPr>
          <p:cNvPr id="5" name="图片 4"/>
          <p:cNvPicPr>
            <a:picLocks noChangeAspect="1"/>
          </p:cNvPicPr>
          <p:nvPr/>
        </p:nvPicPr>
        <p:blipFill>
          <a:blip r:embed="rId2"/>
          <a:stretch>
            <a:fillRect/>
          </a:stretch>
        </p:blipFill>
        <p:spPr>
          <a:xfrm>
            <a:off x="525145" y="2137410"/>
            <a:ext cx="4359910" cy="332041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1"/>
          </p:nvPr>
        </p:nvSpPr>
        <p:spPr/>
        <p:txBody>
          <a:bodyPr/>
          <a:lstStyle/>
          <a:p>
            <a:r>
              <a:rPr lang="zh-CN" altLang="en-US" sz="4000" dirty="0"/>
              <a:t>网络路由实验</a:t>
            </a:r>
          </a:p>
        </p:txBody>
      </p:sp>
      <p:cxnSp>
        <p:nvCxnSpPr>
          <p:cNvPr id="4" name="直接连接符 3"/>
          <p:cNvCxnSpPr/>
          <p:nvPr/>
        </p:nvCxnSpPr>
        <p:spPr>
          <a:xfrm>
            <a:off x="3578469" y="3320703"/>
            <a:ext cx="79182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578225" y="2353945"/>
            <a:ext cx="4622165" cy="535940"/>
          </a:xfrm>
          <a:prstGeom prst="rect">
            <a:avLst/>
          </a:prstGeom>
          <a:noFill/>
          <a:ln w="117475">
            <a:noFill/>
          </a:ln>
        </p:spPr>
        <p:txBody>
          <a:bodyPr wrap="squar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07-mospf</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实验内容</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28</a:t>
            </a:fld>
            <a:endParaRPr lang="zh-CN" altLang="en-US"/>
          </a:p>
        </p:txBody>
      </p:sp>
      <p:sp>
        <p:nvSpPr>
          <p:cNvPr id="7" name="Shape 1444"/>
          <p:cNvSpPr txBox="1"/>
          <p:nvPr/>
        </p:nvSpPr>
        <p:spPr>
          <a:xfrm>
            <a:off x="5108008" y="2166368"/>
            <a:ext cx="1953171" cy="392512"/>
          </a:xfrm>
          <a:prstGeom prst="rect">
            <a:avLst/>
          </a:prstGeom>
          <a:noFill/>
          <a:ln>
            <a:noFill/>
          </a:ln>
        </p:spPr>
        <p:txBody>
          <a:bodyPr lIns="91440" tIns="45720" rIns="91440" bIns="45720" anchor="t" anchorCtr="0">
            <a:noAutofit/>
          </a:bodyPr>
          <a:lstStyle/>
          <a:p>
            <a:pPr algn="ctr">
              <a:buSzPct val="25000"/>
            </a:pPr>
            <a:r>
              <a:rPr lang="de-DE" sz="2000" b="1" dirty="0">
                <a:solidFill>
                  <a:schemeClr val="bg1"/>
                </a:solidFill>
                <a:sym typeface="Calibri" panose="020F0502020204030204"/>
              </a:rPr>
              <a:t>Text here</a:t>
            </a:r>
          </a:p>
        </p:txBody>
      </p:sp>
      <p:sp>
        <p:nvSpPr>
          <p:cNvPr id="21" name="矩形 20"/>
          <p:cNvSpPr/>
          <p:nvPr/>
        </p:nvSpPr>
        <p:spPr>
          <a:xfrm>
            <a:off x="929005" y="1315085"/>
            <a:ext cx="10310495" cy="4920615"/>
          </a:xfrm>
          <a:prstGeom prst="rect">
            <a:avLst/>
          </a:prstGeom>
          <a:solidFill>
            <a:srgbClr val="F6F0F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2" name="矩形 21"/>
          <p:cNvSpPr/>
          <p:nvPr/>
        </p:nvSpPr>
        <p:spPr>
          <a:xfrm>
            <a:off x="941070" y="1315085"/>
            <a:ext cx="10310495" cy="4920615"/>
          </a:xfrm>
          <a:prstGeom prst="rect">
            <a:avLst/>
          </a:prstGeom>
          <a:solidFill>
            <a:schemeClr val="accent1">
              <a:lumMod val="40000"/>
              <a:lumOff val="6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 name="文本框 2"/>
          <p:cNvSpPr txBox="1"/>
          <p:nvPr/>
        </p:nvSpPr>
        <p:spPr>
          <a:xfrm>
            <a:off x="1515745" y="1603375"/>
            <a:ext cx="9136380" cy="3322955"/>
          </a:xfrm>
          <a:prstGeom prst="rect">
            <a:avLst/>
          </a:prstGeom>
          <a:noFill/>
        </p:spPr>
        <p:txBody>
          <a:bodyPr wrap="square" rtlCol="0">
            <a:spAutoFit/>
          </a:bodyPr>
          <a:lstStyle/>
          <a:p>
            <a:pPr fontAlgn="auto">
              <a:lnSpc>
                <a:spcPct val="150000"/>
              </a:lnSpc>
            </a:pPr>
            <a:r>
              <a:rPr sz="2000">
                <a:latin typeface="宋体" panose="02010600030101010101" pitchFamily="2" charset="-122"/>
                <a:ea typeface="宋体" panose="02010600030101010101" pitchFamily="2" charset="-122"/>
                <a:cs typeface="宋体" panose="02010600030101010101" pitchFamily="2" charset="-122"/>
              </a:rPr>
              <a:t>1）基于已有代码框架，实现路由器生成和处理 mOSPF Hello/LSU 消息的相关操作，构建一致性链路状态数据库。</a:t>
            </a:r>
          </a:p>
          <a:p>
            <a:pPr fontAlgn="auto">
              <a:lnSpc>
                <a:spcPct val="150000"/>
              </a:lnSpc>
            </a:pPr>
            <a:r>
              <a:rPr sz="2000">
                <a:latin typeface="宋体" panose="02010600030101010101" pitchFamily="2" charset="-122"/>
                <a:ea typeface="宋体" panose="02010600030101010101" pitchFamily="2" charset="-122"/>
                <a:cs typeface="宋体" panose="02010600030101010101" pitchFamily="2" charset="-122"/>
              </a:rPr>
              <a:t>2）基于（1），实现路由器计算路由表项的相关操作：</a:t>
            </a:r>
          </a:p>
          <a:p>
            <a:pPr fontAlgn="auto">
              <a:lnSpc>
                <a:spcPct val="150000"/>
              </a:lnSpc>
            </a:pPr>
            <a:r>
              <a:rPr sz="2000">
                <a:latin typeface="宋体" panose="02010600030101010101" pitchFamily="2" charset="-122"/>
                <a:ea typeface="宋体" panose="02010600030101010101" pitchFamily="2" charset="-122"/>
                <a:cs typeface="宋体" panose="02010600030101010101" pitchFamily="2" charset="-122"/>
              </a:rPr>
              <a:t>①根据⽹络拓扑结构计算到⽹络中其他结点的最短路径，⽣成路由表；</a:t>
            </a:r>
          </a:p>
          <a:p>
            <a:pPr fontAlgn="auto">
              <a:lnSpc>
                <a:spcPct val="150000"/>
              </a:lnSpc>
            </a:pPr>
            <a:r>
              <a:rPr sz="2000">
                <a:latin typeface="宋体" panose="02010600030101010101" pitchFamily="2" charset="-122"/>
                <a:ea typeface="宋体" panose="02010600030101010101" pitchFamily="2" charset="-122"/>
                <a:cs typeface="宋体" panose="02010600030101010101" pitchFamily="2" charset="-122"/>
              </a:rPr>
              <a:t>②当链路状态发⽣变化时，能重新生成当前网络的路由表。</a:t>
            </a:r>
          </a:p>
          <a:p>
            <a:pPr fontAlgn="auto">
              <a:lnSpc>
                <a:spcPct val="150000"/>
              </a:lnSpc>
            </a:pPr>
            <a:r>
              <a:rPr sz="2000">
                <a:latin typeface="宋体" panose="02010600030101010101" pitchFamily="2" charset="-122"/>
                <a:ea typeface="宋体" panose="02010600030101010101" pitchFamily="2" charset="-122"/>
                <a:cs typeface="宋体" panose="02010600030101010101" pitchFamily="2" charset="-122"/>
              </a:rPr>
              <a:t>在给定网络拓扑下运行 traceroute 测试，断开一条链路（r2-r4）后，经过一段时间，再次测试</a:t>
            </a:r>
            <a:r>
              <a:rPr lang="zh-CN" sz="2000">
                <a:latin typeface="宋体" panose="02010600030101010101" pitchFamily="2" charset="-122"/>
                <a:ea typeface="宋体" panose="02010600030101010101" pitchFamily="2" charset="-122"/>
                <a:cs typeface="宋体" panose="02010600030101010101" pitchFamily="2" charset="-122"/>
              </a:rPr>
              <a:t>能否得到完整路径</a:t>
            </a:r>
            <a:r>
              <a:rPr sz="2000">
                <a:latin typeface="宋体" panose="02010600030101010101" pitchFamily="2" charset="-122"/>
                <a:ea typeface="宋体" panose="02010600030101010101" pitchFamily="2" charset="-122"/>
                <a:cs typeface="宋体" panose="02010600030101010101" pitchFamily="2" charset="-122"/>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实验设计</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29</a:t>
            </a:fld>
            <a:endParaRPr lang="zh-CN" altLang="en-US"/>
          </a:p>
        </p:txBody>
      </p:sp>
      <p:sp>
        <p:nvSpPr>
          <p:cNvPr id="5" name="文本框 4"/>
          <p:cNvSpPr txBox="1"/>
          <p:nvPr/>
        </p:nvSpPr>
        <p:spPr>
          <a:xfrm>
            <a:off x="2186940" y="1851025"/>
            <a:ext cx="7366000" cy="3415030"/>
          </a:xfrm>
          <a:prstGeom prst="rect">
            <a:avLst/>
          </a:prstGeom>
          <a:noFill/>
        </p:spPr>
        <p:txBody>
          <a:bodyPr wrap="square" rtlCol="0" anchor="t">
            <a:spAutoFit/>
          </a:bodyPr>
          <a:lstStyle/>
          <a:p>
            <a:pPr fontAlgn="auto">
              <a:lnSpc>
                <a:spcPct val="150000"/>
              </a:lnSpc>
            </a:pPr>
            <a:r>
              <a:rPr>
                <a:latin typeface="宋体" panose="02010600030101010101" pitchFamily="2" charset="-122"/>
                <a:ea typeface="宋体" panose="02010600030101010101" pitchFamily="2" charset="-122"/>
                <a:cs typeface="宋体" panose="02010600030101010101" pitchFamily="2" charset="-122"/>
                <a:sym typeface="+mn-ea"/>
              </a:rPr>
              <a:t>OSPF⼯作原理可分为三步：</a:t>
            </a:r>
            <a:endParaRPr>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a:latin typeface="宋体" panose="02010600030101010101" pitchFamily="2" charset="-122"/>
                <a:ea typeface="宋体" panose="02010600030101010101" pitchFamily="2" charset="-122"/>
                <a:cs typeface="宋体" panose="02010600030101010101" pitchFamily="2" charset="-122"/>
                <a:sym typeface="+mn-ea"/>
              </a:rPr>
              <a:t>1. 邻居发现：路由器周期宣告自己的存在，不同路由之间之间建⽴邻居关系；</a:t>
            </a:r>
            <a:endParaRPr>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a:latin typeface="宋体" panose="02010600030101010101" pitchFamily="2" charset="-122"/>
                <a:ea typeface="宋体" panose="02010600030101010101" pitchFamily="2" charset="-122"/>
                <a:cs typeface="宋体" panose="02010600030101010101" pitchFamily="2" charset="-122"/>
                <a:sym typeface="+mn-ea"/>
              </a:rPr>
              <a:t>2. 链路状态的扩散和更新：每台路由器产⽣并向邻居洪泛链路状态信息，同时接收并处理来⾃其他路由器的链路状态信息，最终达到网络内路由得到相同网络拓扑的状态；</a:t>
            </a:r>
            <a:endParaRPr>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a:latin typeface="宋体" panose="02010600030101010101" pitchFamily="2" charset="-122"/>
                <a:ea typeface="宋体" panose="02010600030101010101" pitchFamily="2" charset="-122"/>
                <a:cs typeface="宋体" panose="02010600030101010101" pitchFamily="2" charset="-122"/>
                <a:sym typeface="+mn-ea"/>
              </a:rPr>
              <a:t>3. 计算最优路由：根据 Dijkstra 算法计算本节点到⽹络中每个结点的最短路径，然后根据计算结果更新路由表。</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1"/>
          </p:nvPr>
        </p:nvSpPr>
        <p:spPr/>
        <p:txBody>
          <a:bodyPr/>
          <a:lstStyle/>
          <a:p>
            <a:r>
              <a:rPr lang="zh-CN" altLang="en-US" sz="4000" dirty="0"/>
              <a:t>互联网结构初识</a:t>
            </a:r>
          </a:p>
        </p:txBody>
      </p:sp>
      <p:cxnSp>
        <p:nvCxnSpPr>
          <p:cNvPr id="4" name="直接连接符 3"/>
          <p:cNvCxnSpPr/>
          <p:nvPr/>
        </p:nvCxnSpPr>
        <p:spPr>
          <a:xfrm>
            <a:off x="3578469" y="3320703"/>
            <a:ext cx="79182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578225" y="2353945"/>
            <a:ext cx="4622165" cy="535940"/>
          </a:xfrm>
          <a:prstGeom prst="rect">
            <a:avLst/>
          </a:prstGeom>
          <a:noFill/>
          <a:ln w="117475">
            <a:noFill/>
          </a:ln>
        </p:spPr>
        <p:txBody>
          <a:bodyPr wrap="squar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/01-Mininet</a:t>
            </a:r>
            <a:endParaRPr lang="zh-CN" altLang="en-US" spc="100" dirty="0">
              <a:solidFill>
                <a:schemeClr val="accent1"/>
              </a:solidFill>
              <a:latin typeface="Impact" panose="020B0806030902050204" pitchFamily="34" charset="0"/>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30</a:t>
            </a:fld>
            <a:endParaRPr lang="zh-CN" altLang="en-US"/>
          </a:p>
        </p:txBody>
      </p:sp>
      <p:sp>
        <p:nvSpPr>
          <p:cNvPr id="47" name="文本框 46"/>
          <p:cNvSpPr txBox="1"/>
          <p:nvPr/>
        </p:nvSpPr>
        <p:spPr>
          <a:xfrm>
            <a:off x="2340610" y="1760220"/>
            <a:ext cx="6818630" cy="2245360"/>
          </a:xfrm>
          <a:prstGeom prst="rect">
            <a:avLst/>
          </a:prstGeom>
          <a:noFill/>
        </p:spPr>
        <p:txBody>
          <a:bodyPr wrap="square" rtlCol="0" anchor="t">
            <a:spAutoFit/>
          </a:bodyPr>
          <a:lstStyle/>
          <a:p>
            <a:pPr marL="285750" indent="-285750">
              <a:buFont typeface="Arial" panose="020B0604020202020204" pitchFamily="34" charset="0"/>
              <a:buChar char="•"/>
            </a:pPr>
            <a:r>
              <a:rPr lang="zh-CN" sz="2000"/>
              <a:t>　　</a:t>
            </a:r>
            <a:r>
              <a:rPr sz="2000"/>
              <a:t>在上一次实验中我们实现了静态路由协议，静态路由配置方便，对系统要求低，适用于拓扑结构简单并且稳定的小型网络。但它的缺点</a:t>
            </a:r>
            <a:r>
              <a:rPr lang="zh-CN" sz="2000"/>
              <a:t>也</a:t>
            </a:r>
            <a:r>
              <a:rPr sz="2000"/>
              <a:t>非常明显，不能自动适应网络拓扑的变化，需要人工干预。相比之下动态路由协议有自己的路由算法，消耗一定的网络资源和系统资源使路由器能够自动适应网络拓扑的变化，适用于具有一定数量设备的网络。</a:t>
            </a:r>
          </a:p>
        </p:txBody>
      </p:sp>
      <p:sp>
        <p:nvSpPr>
          <p:cNvPr id="7" name="文本框 6"/>
          <p:cNvSpPr txBox="1"/>
          <p:nvPr/>
        </p:nvSpPr>
        <p:spPr>
          <a:xfrm>
            <a:off x="2340610" y="4425315"/>
            <a:ext cx="6818630" cy="706755"/>
          </a:xfrm>
          <a:prstGeom prst="rect">
            <a:avLst/>
          </a:prstGeom>
          <a:noFill/>
        </p:spPr>
        <p:txBody>
          <a:bodyPr wrap="square" rtlCol="0" anchor="t">
            <a:spAutoFit/>
          </a:bodyPr>
          <a:lstStyle/>
          <a:p>
            <a:pPr marL="285750" indent="-285750">
              <a:buFont typeface="Arial" panose="020B0604020202020204" pitchFamily="34" charset="0"/>
              <a:buChar char="•"/>
            </a:pPr>
            <a:r>
              <a:rPr lang="zh-CN" sz="2000"/>
              <a:t>对于共享资源注意线程锁的使用，对于不同的资源（数据库、路由表）使用不同的锁执行效率更高一些</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1"/>
          </p:nvPr>
        </p:nvSpPr>
        <p:spPr/>
        <p:txBody>
          <a:bodyPr/>
          <a:lstStyle/>
          <a:p>
            <a:r>
              <a:rPr lang="zh-CN" altLang="en-US" sz="4000" dirty="0"/>
              <a:t>网络地址转换实验</a:t>
            </a:r>
          </a:p>
        </p:txBody>
      </p:sp>
      <p:cxnSp>
        <p:nvCxnSpPr>
          <p:cNvPr id="4" name="直接连接符 3"/>
          <p:cNvCxnSpPr/>
          <p:nvPr/>
        </p:nvCxnSpPr>
        <p:spPr>
          <a:xfrm>
            <a:off x="3578469" y="3320703"/>
            <a:ext cx="79182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578225" y="2336800"/>
            <a:ext cx="3489960" cy="535940"/>
          </a:xfrm>
          <a:prstGeom prst="rect">
            <a:avLst/>
          </a:prstGeom>
          <a:noFill/>
          <a:ln w="117475">
            <a:noFill/>
          </a:ln>
        </p:spPr>
        <p:txBody>
          <a:bodyPr wrap="squar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08-nat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实验内容</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32</a:t>
            </a:fld>
            <a:endParaRPr lang="zh-CN" altLang="en-US"/>
          </a:p>
        </p:txBody>
      </p:sp>
      <p:sp>
        <p:nvSpPr>
          <p:cNvPr id="7" name="Shape 1444"/>
          <p:cNvSpPr txBox="1"/>
          <p:nvPr/>
        </p:nvSpPr>
        <p:spPr>
          <a:xfrm>
            <a:off x="5108008" y="2166368"/>
            <a:ext cx="1953171" cy="392512"/>
          </a:xfrm>
          <a:prstGeom prst="rect">
            <a:avLst/>
          </a:prstGeom>
          <a:noFill/>
          <a:ln>
            <a:noFill/>
          </a:ln>
        </p:spPr>
        <p:txBody>
          <a:bodyPr lIns="91440" tIns="45720" rIns="91440" bIns="45720" anchor="t" anchorCtr="0">
            <a:noAutofit/>
          </a:bodyPr>
          <a:lstStyle/>
          <a:p>
            <a:pPr algn="ctr">
              <a:buSzPct val="25000"/>
            </a:pPr>
            <a:r>
              <a:rPr lang="de-DE" sz="2000" b="1" dirty="0">
                <a:solidFill>
                  <a:schemeClr val="bg1"/>
                </a:solidFill>
                <a:sym typeface="Calibri" panose="020F0502020204030204"/>
              </a:rPr>
              <a:t>Text here</a:t>
            </a:r>
          </a:p>
        </p:txBody>
      </p:sp>
      <p:sp>
        <p:nvSpPr>
          <p:cNvPr id="21" name="矩形 20"/>
          <p:cNvSpPr/>
          <p:nvPr/>
        </p:nvSpPr>
        <p:spPr>
          <a:xfrm>
            <a:off x="929005" y="1315085"/>
            <a:ext cx="10310495" cy="4920615"/>
          </a:xfrm>
          <a:prstGeom prst="rect">
            <a:avLst/>
          </a:prstGeom>
          <a:solidFill>
            <a:srgbClr val="F6F0F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2" name="矩形 21"/>
          <p:cNvSpPr/>
          <p:nvPr/>
        </p:nvSpPr>
        <p:spPr>
          <a:xfrm>
            <a:off x="941070" y="1315085"/>
            <a:ext cx="10310495" cy="4920615"/>
          </a:xfrm>
          <a:prstGeom prst="rect">
            <a:avLst/>
          </a:prstGeom>
          <a:solidFill>
            <a:schemeClr val="accent1">
              <a:lumMod val="40000"/>
              <a:lumOff val="6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 name="文本框 2"/>
          <p:cNvSpPr txBox="1"/>
          <p:nvPr/>
        </p:nvSpPr>
        <p:spPr>
          <a:xfrm>
            <a:off x="1638300" y="2166620"/>
            <a:ext cx="9136380" cy="2861310"/>
          </a:xfrm>
          <a:prstGeom prst="rect">
            <a:avLst/>
          </a:prstGeom>
          <a:noFill/>
        </p:spPr>
        <p:txBody>
          <a:bodyPr wrap="square" rtlCol="0">
            <a:spAutoFit/>
          </a:bodyPr>
          <a:lstStyle/>
          <a:p>
            <a:pPr fontAlgn="auto">
              <a:lnSpc>
                <a:spcPct val="150000"/>
              </a:lnSpc>
            </a:pPr>
            <a:r>
              <a:rPr sz="2000">
                <a:latin typeface="宋体" panose="02010600030101010101" pitchFamily="2" charset="-122"/>
                <a:ea typeface="宋体" panose="02010600030101010101" pitchFamily="2" charset="-122"/>
                <a:cs typeface="宋体" panose="02010600030101010101" pitchFamily="2" charset="-122"/>
              </a:rPr>
              <a:t>（1）</a:t>
            </a:r>
            <a:r>
              <a:rPr lang="zh-CN" sz="2000">
                <a:latin typeface="宋体" panose="02010600030101010101" pitchFamily="2" charset="-122"/>
                <a:ea typeface="宋体" panose="02010600030101010101" pitchFamily="2" charset="-122"/>
                <a:cs typeface="宋体" panose="02010600030101010101" pitchFamily="2" charset="-122"/>
              </a:rPr>
              <a:t>实验</a:t>
            </a:r>
            <a:r>
              <a:rPr sz="2000">
                <a:latin typeface="宋体" panose="02010600030101010101" pitchFamily="2" charset="-122"/>
                <a:ea typeface="宋体" panose="02010600030101010101" pitchFamily="2" charset="-122"/>
                <a:cs typeface="宋体" panose="02010600030101010101" pitchFamily="2" charset="-122"/>
                <a:sym typeface="+mn-ea"/>
              </a:rPr>
              <a:t>nat 设备的主要⼯作：</a:t>
            </a:r>
            <a:endParaRPr sz="2000">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sz="2000">
                <a:latin typeface="宋体" panose="02010600030101010101" pitchFamily="2" charset="-122"/>
                <a:ea typeface="宋体" panose="02010600030101010101" pitchFamily="2" charset="-122"/>
                <a:cs typeface="宋体" panose="02010600030101010101" pitchFamily="2" charset="-122"/>
                <a:sym typeface="+mn-ea"/>
              </a:rPr>
              <a:t>1 维护私⽹地址/端⼝与公⽹地址/端⼝的映射关系；</a:t>
            </a:r>
            <a:endParaRPr sz="2000">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sz="2000">
                <a:latin typeface="宋体" panose="02010600030101010101" pitchFamily="2" charset="-122"/>
                <a:ea typeface="宋体" panose="02010600030101010101" pitchFamily="2" charset="-122"/>
                <a:cs typeface="宋体" panose="02010600030101010101" pitchFamily="2" charset="-122"/>
                <a:sym typeface="+mn-ea"/>
              </a:rPr>
              <a:t>2 对数据包内容进⾏重写（ Translation），修改 IP 地址/端⼝等字段，使得数据包在相应网络中有意义</a:t>
            </a:r>
            <a:endParaRPr sz="2000">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sz="2000">
                <a:latin typeface="宋体" panose="02010600030101010101" pitchFamily="2" charset="-122"/>
                <a:ea typeface="宋体" panose="02010600030101010101" pitchFamily="2" charset="-122"/>
                <a:cs typeface="宋体" panose="02010600030101010101" pitchFamily="2" charset="-122"/>
              </a:rPr>
              <a:t>（2）</a:t>
            </a:r>
            <a:r>
              <a:rPr lang="zh-CN" sz="2000">
                <a:latin typeface="宋体" panose="02010600030101010101" pitchFamily="2" charset="-122"/>
                <a:ea typeface="宋体" panose="02010600030101010101" pitchFamily="2" charset="-122"/>
                <a:cs typeface="宋体" panose="02010600030101010101" pitchFamily="2" charset="-122"/>
                <a:sym typeface="+mn-ea"/>
              </a:rPr>
              <a:t>完成</a:t>
            </a:r>
            <a:r>
              <a:rPr sz="2000">
                <a:latin typeface="宋体" panose="02010600030101010101" pitchFamily="2" charset="-122"/>
                <a:ea typeface="宋体" panose="02010600030101010101" pitchFamily="2" charset="-122"/>
                <a:cs typeface="宋体" panose="02010600030101010101" pitchFamily="2" charset="-122"/>
                <a:sym typeface="+mn-ea"/>
              </a:rPr>
              <a:t>SNAT、</a:t>
            </a:r>
            <a:r>
              <a:rPr lang="en-US" sz="2000">
                <a:latin typeface="宋体" panose="02010600030101010101" pitchFamily="2" charset="-122"/>
                <a:ea typeface="宋体" panose="02010600030101010101" pitchFamily="2" charset="-122"/>
                <a:cs typeface="宋体" panose="02010600030101010101" pitchFamily="2" charset="-122"/>
                <a:sym typeface="+mn-ea"/>
              </a:rPr>
              <a:t>DNAT</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实验，构造⼀个包含两个 nat 的拓扑，测试主机能否穿过两个 nat 通信</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实验结果</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33</a:t>
            </a:fld>
            <a:endParaRPr lang="zh-CN" altLang="en-US"/>
          </a:p>
        </p:txBody>
      </p:sp>
      <p:sp>
        <p:nvSpPr>
          <p:cNvPr id="5" name="文本框 4"/>
          <p:cNvSpPr txBox="1"/>
          <p:nvPr/>
        </p:nvSpPr>
        <p:spPr>
          <a:xfrm>
            <a:off x="6131560" y="2662555"/>
            <a:ext cx="4716145" cy="645160"/>
          </a:xfrm>
          <a:prstGeom prst="rect">
            <a:avLst/>
          </a:prstGeom>
          <a:noFill/>
        </p:spPr>
        <p:txBody>
          <a:bodyPr wrap="square" rtlCol="0" anchor="t">
            <a:spAutoFit/>
          </a:bodyPr>
          <a:lstStyle/>
          <a:p>
            <a:r>
              <a:rPr lang="en-US" altLang="zh-CN"/>
              <a:t>SNAT</a:t>
            </a:r>
            <a:r>
              <a:rPr lang="zh-CN" altLang="en-US"/>
              <a:t>结果显示，从 h3 角度来看，h1 和 h2 的 ip 一致为 159.226.39.43 </a:t>
            </a:r>
          </a:p>
        </p:txBody>
      </p:sp>
      <p:pic>
        <p:nvPicPr>
          <p:cNvPr id="7" name="图片 6"/>
          <p:cNvPicPr>
            <a:picLocks noChangeAspect="1"/>
          </p:cNvPicPr>
          <p:nvPr/>
        </p:nvPicPr>
        <p:blipFill>
          <a:blip r:embed="rId2"/>
          <a:stretch>
            <a:fillRect/>
          </a:stretch>
        </p:blipFill>
        <p:spPr>
          <a:xfrm>
            <a:off x="669925" y="1304925"/>
            <a:ext cx="4998720" cy="452628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实验结果</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34</a:t>
            </a:fld>
            <a:endParaRPr lang="zh-CN" altLang="en-US"/>
          </a:p>
        </p:txBody>
      </p:sp>
      <p:sp>
        <p:nvSpPr>
          <p:cNvPr id="5" name="文本框 4"/>
          <p:cNvSpPr txBox="1"/>
          <p:nvPr/>
        </p:nvSpPr>
        <p:spPr>
          <a:xfrm>
            <a:off x="6804025" y="3171190"/>
            <a:ext cx="4716145" cy="922020"/>
          </a:xfrm>
          <a:prstGeom prst="rect">
            <a:avLst/>
          </a:prstGeom>
          <a:noFill/>
        </p:spPr>
        <p:txBody>
          <a:bodyPr wrap="square" rtlCol="0" anchor="t">
            <a:spAutoFit/>
          </a:bodyPr>
          <a:lstStyle/>
          <a:p>
            <a:r>
              <a:rPr lang="en-US"/>
              <a:t>DNAT</a:t>
            </a:r>
            <a:r>
              <a:rPr lang="zh-CN" altLang="en-US"/>
              <a:t>中</a:t>
            </a:r>
            <a:r>
              <a:t>h1 发回 IP 为 10.21.0.1，h1 发回 IP 为 10.21.0.2，它们发回到 h3 自己没有经过 nat 转换的私网 ip，结果符合预期</a:t>
            </a:r>
          </a:p>
        </p:txBody>
      </p:sp>
      <p:pic>
        <p:nvPicPr>
          <p:cNvPr id="3" name="图片 2"/>
          <p:cNvPicPr>
            <a:picLocks noChangeAspect="1"/>
          </p:cNvPicPr>
          <p:nvPr/>
        </p:nvPicPr>
        <p:blipFill>
          <a:blip r:embed="rId2"/>
          <a:stretch>
            <a:fillRect/>
          </a:stretch>
        </p:blipFill>
        <p:spPr>
          <a:xfrm>
            <a:off x="1123315" y="3927475"/>
            <a:ext cx="5173980" cy="2514600"/>
          </a:xfrm>
          <a:prstGeom prst="rect">
            <a:avLst/>
          </a:prstGeom>
        </p:spPr>
      </p:pic>
      <p:pic>
        <p:nvPicPr>
          <p:cNvPr id="6" name="图片 5"/>
          <p:cNvPicPr>
            <a:picLocks noChangeAspect="1"/>
          </p:cNvPicPr>
          <p:nvPr/>
        </p:nvPicPr>
        <p:blipFill>
          <a:blip r:embed="rId3"/>
          <a:stretch>
            <a:fillRect/>
          </a:stretch>
        </p:blipFill>
        <p:spPr>
          <a:xfrm>
            <a:off x="1419225" y="1774190"/>
            <a:ext cx="5059680" cy="17526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35</a:t>
            </a:fld>
            <a:endParaRPr lang="zh-CN" altLang="en-US"/>
          </a:p>
        </p:txBody>
      </p:sp>
      <p:grpSp>
        <p:nvGrpSpPr>
          <p:cNvPr id="6" name="ïŝliḍé"/>
          <p:cNvGrpSpPr/>
          <p:nvPr/>
        </p:nvGrpSpPr>
        <p:grpSpPr>
          <a:xfrm>
            <a:off x="791210" y="2028190"/>
            <a:ext cx="3215640" cy="3113405"/>
            <a:chOff x="7041000" y="1424253"/>
            <a:chExt cx="4151293" cy="4428595"/>
          </a:xfrm>
        </p:grpSpPr>
        <p:sp>
          <p:nvSpPr>
            <p:cNvPr id="17" name="isļíḓê"/>
            <p:cNvSpPr/>
            <p:nvPr/>
          </p:nvSpPr>
          <p:spPr bwMode="auto">
            <a:xfrm>
              <a:off x="7649834" y="2400933"/>
              <a:ext cx="560986" cy="346827"/>
            </a:xfrm>
            <a:custGeom>
              <a:avLst/>
              <a:gdLst>
                <a:gd name="T0" fmla="*/ 73 w 85"/>
                <a:gd name="T1" fmla="*/ 48 h 53"/>
                <a:gd name="T2" fmla="*/ 52 w 85"/>
                <a:gd name="T3" fmla="*/ 15 h 53"/>
                <a:gd name="T4" fmla="*/ 0 w 85"/>
                <a:gd name="T5" fmla="*/ 0 h 53"/>
                <a:gd name="T6" fmla="*/ 27 w 85"/>
                <a:gd name="T7" fmla="*/ 38 h 53"/>
                <a:gd name="T8" fmla="*/ 54 w 85"/>
                <a:gd name="T9" fmla="*/ 45 h 53"/>
                <a:gd name="T10" fmla="*/ 85 w 85"/>
                <a:gd name="T11" fmla="*/ 53 h 53"/>
                <a:gd name="T12" fmla="*/ 73 w 85"/>
                <a:gd name="T13" fmla="*/ 48 h 53"/>
                <a:gd name="T14" fmla="*/ 73 w 85"/>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53">
                  <a:moveTo>
                    <a:pt x="73" y="48"/>
                  </a:moveTo>
                  <a:cubicBezTo>
                    <a:pt x="62" y="41"/>
                    <a:pt x="55" y="28"/>
                    <a:pt x="52" y="15"/>
                  </a:cubicBezTo>
                  <a:cubicBezTo>
                    <a:pt x="0" y="0"/>
                    <a:pt x="0" y="0"/>
                    <a:pt x="0" y="0"/>
                  </a:cubicBezTo>
                  <a:cubicBezTo>
                    <a:pt x="3" y="16"/>
                    <a:pt x="12" y="31"/>
                    <a:pt x="27" y="38"/>
                  </a:cubicBezTo>
                  <a:cubicBezTo>
                    <a:pt x="36" y="41"/>
                    <a:pt x="45" y="43"/>
                    <a:pt x="54" y="45"/>
                  </a:cubicBezTo>
                  <a:cubicBezTo>
                    <a:pt x="64" y="48"/>
                    <a:pt x="74" y="51"/>
                    <a:pt x="85" y="53"/>
                  </a:cubicBezTo>
                  <a:cubicBezTo>
                    <a:pt x="81" y="52"/>
                    <a:pt x="77" y="51"/>
                    <a:pt x="73" y="48"/>
                  </a:cubicBezTo>
                  <a:cubicBezTo>
                    <a:pt x="70" y="46"/>
                    <a:pt x="77" y="51"/>
                    <a:pt x="73" y="48"/>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18" name="íṡlîďé"/>
            <p:cNvSpPr/>
            <p:nvPr/>
          </p:nvSpPr>
          <p:spPr bwMode="auto">
            <a:xfrm>
              <a:off x="7351191" y="5157557"/>
              <a:ext cx="641834" cy="204498"/>
            </a:xfrm>
            <a:custGeom>
              <a:avLst/>
              <a:gdLst>
                <a:gd name="T0" fmla="*/ 43 w 97"/>
                <a:gd name="T1" fmla="*/ 0 h 31"/>
                <a:gd name="T2" fmla="*/ 0 w 97"/>
                <a:gd name="T3" fmla="*/ 29 h 31"/>
                <a:gd name="T4" fmla="*/ 57 w 97"/>
                <a:gd name="T5" fmla="*/ 31 h 31"/>
                <a:gd name="T6" fmla="*/ 97 w 97"/>
                <a:gd name="T7" fmla="*/ 3 h 31"/>
                <a:gd name="T8" fmla="*/ 43 w 97"/>
                <a:gd name="T9" fmla="*/ 0 h 31"/>
              </a:gdLst>
              <a:ahLst/>
              <a:cxnLst>
                <a:cxn ang="0">
                  <a:pos x="T0" y="T1"/>
                </a:cxn>
                <a:cxn ang="0">
                  <a:pos x="T2" y="T3"/>
                </a:cxn>
                <a:cxn ang="0">
                  <a:pos x="T4" y="T5"/>
                </a:cxn>
                <a:cxn ang="0">
                  <a:pos x="T6" y="T7"/>
                </a:cxn>
                <a:cxn ang="0">
                  <a:pos x="T8" y="T9"/>
                </a:cxn>
              </a:cxnLst>
              <a:rect l="0" t="0" r="r" b="b"/>
              <a:pathLst>
                <a:path w="97" h="31">
                  <a:moveTo>
                    <a:pt x="43" y="0"/>
                  </a:moveTo>
                  <a:cubicBezTo>
                    <a:pt x="34" y="16"/>
                    <a:pt x="19" y="30"/>
                    <a:pt x="0" y="29"/>
                  </a:cubicBezTo>
                  <a:cubicBezTo>
                    <a:pt x="19" y="30"/>
                    <a:pt x="38" y="31"/>
                    <a:pt x="57" y="31"/>
                  </a:cubicBezTo>
                  <a:cubicBezTo>
                    <a:pt x="75" y="30"/>
                    <a:pt x="89" y="17"/>
                    <a:pt x="97" y="3"/>
                  </a:cubicBezTo>
                  <a:lnTo>
                    <a:pt x="43" y="0"/>
                  </a:ln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19" name="iṣlîdè"/>
            <p:cNvSpPr/>
            <p:nvPr/>
          </p:nvSpPr>
          <p:spPr bwMode="auto">
            <a:xfrm>
              <a:off x="7575585" y="3493766"/>
              <a:ext cx="721032" cy="714923"/>
            </a:xfrm>
            <a:custGeom>
              <a:avLst/>
              <a:gdLst>
                <a:gd name="T0" fmla="*/ 108 w 109"/>
                <a:gd name="T1" fmla="*/ 99 h 109"/>
                <a:gd name="T2" fmla="*/ 72 w 109"/>
                <a:gd name="T3" fmla="*/ 10 h 109"/>
                <a:gd name="T4" fmla="*/ 18 w 109"/>
                <a:gd name="T5" fmla="*/ 0 h 109"/>
                <a:gd name="T6" fmla="*/ 41 w 109"/>
                <a:gd name="T7" fmla="*/ 101 h 109"/>
                <a:gd name="T8" fmla="*/ 60 w 109"/>
                <a:gd name="T9" fmla="*/ 102 h 109"/>
                <a:gd name="T10" fmla="*/ 65 w 109"/>
                <a:gd name="T11" fmla="*/ 104 h 109"/>
                <a:gd name="T12" fmla="*/ 109 w 109"/>
                <a:gd name="T13" fmla="*/ 99 h 109"/>
                <a:gd name="T14" fmla="*/ 108 w 109"/>
                <a:gd name="T15" fmla="*/ 99 h 109"/>
                <a:gd name="T16" fmla="*/ 108 w 109"/>
                <a:gd name="T17" fmla="*/ 9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109">
                  <a:moveTo>
                    <a:pt x="108" y="99"/>
                  </a:moveTo>
                  <a:cubicBezTo>
                    <a:pt x="68" y="95"/>
                    <a:pt x="61" y="41"/>
                    <a:pt x="72" y="10"/>
                  </a:cubicBezTo>
                  <a:cubicBezTo>
                    <a:pt x="18" y="0"/>
                    <a:pt x="18" y="0"/>
                    <a:pt x="18" y="0"/>
                  </a:cubicBezTo>
                  <a:cubicBezTo>
                    <a:pt x="7" y="32"/>
                    <a:pt x="0" y="95"/>
                    <a:pt x="41" y="101"/>
                  </a:cubicBezTo>
                  <a:cubicBezTo>
                    <a:pt x="41" y="101"/>
                    <a:pt x="61" y="109"/>
                    <a:pt x="60" y="102"/>
                  </a:cubicBezTo>
                  <a:cubicBezTo>
                    <a:pt x="60" y="102"/>
                    <a:pt x="65" y="104"/>
                    <a:pt x="65" y="104"/>
                  </a:cubicBezTo>
                  <a:cubicBezTo>
                    <a:pt x="109" y="99"/>
                    <a:pt x="109" y="99"/>
                    <a:pt x="109" y="99"/>
                  </a:cubicBezTo>
                  <a:cubicBezTo>
                    <a:pt x="108" y="99"/>
                    <a:pt x="108" y="99"/>
                    <a:pt x="108" y="99"/>
                  </a:cubicBezTo>
                  <a:cubicBezTo>
                    <a:pt x="108" y="99"/>
                    <a:pt x="108" y="99"/>
                    <a:pt x="108" y="99"/>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0" name="i$ḷîde"/>
            <p:cNvSpPr/>
            <p:nvPr/>
          </p:nvSpPr>
          <p:spPr bwMode="auto">
            <a:xfrm>
              <a:off x="7953426" y="3480678"/>
              <a:ext cx="694633" cy="610221"/>
            </a:xfrm>
            <a:custGeom>
              <a:avLst/>
              <a:gdLst>
                <a:gd name="T0" fmla="*/ 103 w 105"/>
                <a:gd name="T1" fmla="*/ 25 h 93"/>
                <a:gd name="T2" fmla="*/ 100 w 105"/>
                <a:gd name="T3" fmla="*/ 11 h 93"/>
                <a:gd name="T4" fmla="*/ 48 w 105"/>
                <a:gd name="T5" fmla="*/ 0 h 93"/>
                <a:gd name="T6" fmla="*/ 44 w 105"/>
                <a:gd name="T7" fmla="*/ 50 h 93"/>
                <a:gd name="T8" fmla="*/ 0 w 105"/>
                <a:gd name="T9" fmla="*/ 80 h 93"/>
                <a:gd name="T10" fmla="*/ 53 w 105"/>
                <a:gd name="T11" fmla="*/ 88 h 93"/>
                <a:gd name="T12" fmla="*/ 103 w 105"/>
                <a:gd name="T13" fmla="*/ 25 h 93"/>
                <a:gd name="T14" fmla="*/ 103 w 105"/>
                <a:gd name="T15" fmla="*/ 25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93">
                  <a:moveTo>
                    <a:pt x="103" y="25"/>
                  </a:moveTo>
                  <a:cubicBezTo>
                    <a:pt x="103" y="20"/>
                    <a:pt x="102" y="15"/>
                    <a:pt x="100" y="11"/>
                  </a:cubicBezTo>
                  <a:cubicBezTo>
                    <a:pt x="48" y="0"/>
                    <a:pt x="48" y="0"/>
                    <a:pt x="48" y="0"/>
                  </a:cubicBezTo>
                  <a:cubicBezTo>
                    <a:pt x="53" y="17"/>
                    <a:pt x="52" y="35"/>
                    <a:pt x="44" y="50"/>
                  </a:cubicBezTo>
                  <a:cubicBezTo>
                    <a:pt x="37" y="67"/>
                    <a:pt x="20" y="83"/>
                    <a:pt x="0" y="80"/>
                  </a:cubicBezTo>
                  <a:cubicBezTo>
                    <a:pt x="53" y="88"/>
                    <a:pt x="53" y="88"/>
                    <a:pt x="53" y="88"/>
                  </a:cubicBezTo>
                  <a:cubicBezTo>
                    <a:pt x="86" y="93"/>
                    <a:pt x="105" y="53"/>
                    <a:pt x="103" y="25"/>
                  </a:cubicBezTo>
                  <a:cubicBezTo>
                    <a:pt x="103" y="24"/>
                    <a:pt x="103" y="26"/>
                    <a:pt x="103" y="25"/>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1" name="îšḻiḑè"/>
            <p:cNvSpPr/>
            <p:nvPr/>
          </p:nvSpPr>
          <p:spPr bwMode="auto">
            <a:xfrm>
              <a:off x="8428614" y="2026293"/>
              <a:ext cx="925627" cy="1087926"/>
            </a:xfrm>
            <a:custGeom>
              <a:avLst/>
              <a:gdLst>
                <a:gd name="T0" fmla="*/ 90 w 140"/>
                <a:gd name="T1" fmla="*/ 15 h 166"/>
                <a:gd name="T2" fmla="*/ 1 w 140"/>
                <a:gd name="T3" fmla="*/ 85 h 166"/>
                <a:gd name="T4" fmla="*/ 29 w 140"/>
                <a:gd name="T5" fmla="*/ 155 h 166"/>
                <a:gd name="T6" fmla="*/ 64 w 140"/>
                <a:gd name="T7" fmla="*/ 157 h 166"/>
                <a:gd name="T8" fmla="*/ 101 w 140"/>
                <a:gd name="T9" fmla="*/ 166 h 166"/>
                <a:gd name="T10" fmla="*/ 67 w 140"/>
                <a:gd name="T11" fmla="*/ 79 h 166"/>
                <a:gd name="T12" fmla="*/ 140 w 140"/>
                <a:gd name="T13" fmla="*/ 32 h 166"/>
                <a:gd name="T14" fmla="*/ 90 w 140"/>
                <a:gd name="T15" fmla="*/ 15 h 166"/>
                <a:gd name="T16" fmla="*/ 90 w 140"/>
                <a:gd name="T17" fmla="*/ 1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166">
                  <a:moveTo>
                    <a:pt x="90" y="15"/>
                  </a:moveTo>
                  <a:cubicBezTo>
                    <a:pt x="47" y="0"/>
                    <a:pt x="4" y="48"/>
                    <a:pt x="1" y="85"/>
                  </a:cubicBezTo>
                  <a:cubicBezTo>
                    <a:pt x="0" y="107"/>
                    <a:pt x="11" y="141"/>
                    <a:pt x="29" y="155"/>
                  </a:cubicBezTo>
                  <a:cubicBezTo>
                    <a:pt x="38" y="162"/>
                    <a:pt x="53" y="154"/>
                    <a:pt x="64" y="157"/>
                  </a:cubicBezTo>
                  <a:cubicBezTo>
                    <a:pt x="76" y="160"/>
                    <a:pt x="88" y="163"/>
                    <a:pt x="101" y="166"/>
                  </a:cubicBezTo>
                  <a:cubicBezTo>
                    <a:pt x="64" y="157"/>
                    <a:pt x="56" y="110"/>
                    <a:pt x="67" y="79"/>
                  </a:cubicBezTo>
                  <a:cubicBezTo>
                    <a:pt x="77" y="50"/>
                    <a:pt x="107" y="21"/>
                    <a:pt x="140" y="32"/>
                  </a:cubicBezTo>
                  <a:cubicBezTo>
                    <a:pt x="124" y="27"/>
                    <a:pt x="107" y="21"/>
                    <a:pt x="90" y="15"/>
                  </a:cubicBezTo>
                  <a:cubicBezTo>
                    <a:pt x="89" y="15"/>
                    <a:pt x="107" y="21"/>
                    <a:pt x="90" y="15"/>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2" name="iṧlíḑe"/>
            <p:cNvSpPr/>
            <p:nvPr/>
          </p:nvSpPr>
          <p:spPr bwMode="auto">
            <a:xfrm>
              <a:off x="9044047" y="1476603"/>
              <a:ext cx="428989" cy="765638"/>
            </a:xfrm>
            <a:custGeom>
              <a:avLst/>
              <a:gdLst>
                <a:gd name="T0" fmla="*/ 0 w 260"/>
                <a:gd name="T1" fmla="*/ 400 h 468"/>
                <a:gd name="T2" fmla="*/ 200 w 260"/>
                <a:gd name="T3" fmla="*/ 468 h 468"/>
                <a:gd name="T4" fmla="*/ 260 w 260"/>
                <a:gd name="T5" fmla="*/ 84 h 468"/>
                <a:gd name="T6" fmla="*/ 64 w 260"/>
                <a:gd name="T7" fmla="*/ 0 h 468"/>
                <a:gd name="T8" fmla="*/ 0 w 260"/>
                <a:gd name="T9" fmla="*/ 400 h 468"/>
              </a:gdLst>
              <a:ahLst/>
              <a:cxnLst>
                <a:cxn ang="0">
                  <a:pos x="T0" y="T1"/>
                </a:cxn>
                <a:cxn ang="0">
                  <a:pos x="T2" y="T3"/>
                </a:cxn>
                <a:cxn ang="0">
                  <a:pos x="T4" y="T5"/>
                </a:cxn>
                <a:cxn ang="0">
                  <a:pos x="T6" y="T7"/>
                </a:cxn>
                <a:cxn ang="0">
                  <a:pos x="T8" y="T9"/>
                </a:cxn>
              </a:cxnLst>
              <a:rect l="0" t="0" r="r" b="b"/>
              <a:pathLst>
                <a:path w="260" h="468">
                  <a:moveTo>
                    <a:pt x="0" y="400"/>
                  </a:moveTo>
                  <a:lnTo>
                    <a:pt x="200" y="468"/>
                  </a:lnTo>
                  <a:lnTo>
                    <a:pt x="260" y="84"/>
                  </a:lnTo>
                  <a:lnTo>
                    <a:pt x="64" y="0"/>
                  </a:lnTo>
                  <a:lnTo>
                    <a:pt x="0" y="40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3" name="îṣlíḋé"/>
            <p:cNvSpPr/>
            <p:nvPr/>
          </p:nvSpPr>
          <p:spPr bwMode="auto">
            <a:xfrm>
              <a:off x="8813053" y="3029148"/>
              <a:ext cx="415789" cy="595496"/>
            </a:xfrm>
            <a:custGeom>
              <a:avLst/>
              <a:gdLst>
                <a:gd name="T0" fmla="*/ 0 w 252"/>
                <a:gd name="T1" fmla="*/ 324 h 364"/>
                <a:gd name="T2" fmla="*/ 204 w 252"/>
                <a:gd name="T3" fmla="*/ 364 h 364"/>
                <a:gd name="T4" fmla="*/ 252 w 252"/>
                <a:gd name="T5" fmla="*/ 52 h 364"/>
                <a:gd name="T6" fmla="*/ 52 w 252"/>
                <a:gd name="T7" fmla="*/ 0 h 364"/>
                <a:gd name="T8" fmla="*/ 0 w 252"/>
                <a:gd name="T9" fmla="*/ 324 h 364"/>
              </a:gdLst>
              <a:ahLst/>
              <a:cxnLst>
                <a:cxn ang="0">
                  <a:pos x="T0" y="T1"/>
                </a:cxn>
                <a:cxn ang="0">
                  <a:pos x="T2" y="T3"/>
                </a:cxn>
                <a:cxn ang="0">
                  <a:pos x="T4" y="T5"/>
                </a:cxn>
                <a:cxn ang="0">
                  <a:pos x="T6" y="T7"/>
                </a:cxn>
                <a:cxn ang="0">
                  <a:pos x="T8" y="T9"/>
                </a:cxn>
              </a:cxnLst>
              <a:rect l="0" t="0" r="r" b="b"/>
              <a:pathLst>
                <a:path w="252" h="364">
                  <a:moveTo>
                    <a:pt x="0" y="324"/>
                  </a:moveTo>
                  <a:lnTo>
                    <a:pt x="204" y="364"/>
                  </a:lnTo>
                  <a:lnTo>
                    <a:pt x="252" y="52"/>
                  </a:lnTo>
                  <a:lnTo>
                    <a:pt x="52" y="0"/>
                  </a:lnTo>
                  <a:lnTo>
                    <a:pt x="0" y="32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4" name="ïsḷíḋê"/>
            <p:cNvSpPr/>
            <p:nvPr/>
          </p:nvSpPr>
          <p:spPr bwMode="auto">
            <a:xfrm>
              <a:off x="8270218" y="3480678"/>
              <a:ext cx="879428" cy="143966"/>
            </a:xfrm>
            <a:custGeom>
              <a:avLst/>
              <a:gdLst>
                <a:gd name="T0" fmla="*/ 329 w 533"/>
                <a:gd name="T1" fmla="*/ 48 h 88"/>
                <a:gd name="T2" fmla="*/ 52 w 533"/>
                <a:gd name="T3" fmla="*/ 8 h 88"/>
                <a:gd name="T4" fmla="*/ 0 w 533"/>
                <a:gd name="T5" fmla="*/ 0 h 88"/>
                <a:gd name="T6" fmla="*/ 209 w 533"/>
                <a:gd name="T7" fmla="*/ 44 h 88"/>
                <a:gd name="T8" fmla="*/ 261 w 533"/>
                <a:gd name="T9" fmla="*/ 48 h 88"/>
                <a:gd name="T10" fmla="*/ 533 w 533"/>
                <a:gd name="T11" fmla="*/ 88 h 88"/>
                <a:gd name="T12" fmla="*/ 329 w 533"/>
                <a:gd name="T13" fmla="*/ 48 h 88"/>
              </a:gdLst>
              <a:ahLst/>
              <a:cxnLst>
                <a:cxn ang="0">
                  <a:pos x="T0" y="T1"/>
                </a:cxn>
                <a:cxn ang="0">
                  <a:pos x="T2" y="T3"/>
                </a:cxn>
                <a:cxn ang="0">
                  <a:pos x="T4" y="T5"/>
                </a:cxn>
                <a:cxn ang="0">
                  <a:pos x="T6" y="T7"/>
                </a:cxn>
                <a:cxn ang="0">
                  <a:pos x="T8" y="T9"/>
                </a:cxn>
                <a:cxn ang="0">
                  <a:pos x="T10" y="T11"/>
                </a:cxn>
                <a:cxn ang="0">
                  <a:pos x="T12" y="T13"/>
                </a:cxn>
              </a:cxnLst>
              <a:rect l="0" t="0" r="r" b="b"/>
              <a:pathLst>
                <a:path w="533" h="88">
                  <a:moveTo>
                    <a:pt x="329" y="48"/>
                  </a:moveTo>
                  <a:lnTo>
                    <a:pt x="52" y="8"/>
                  </a:lnTo>
                  <a:lnTo>
                    <a:pt x="0" y="0"/>
                  </a:lnTo>
                  <a:lnTo>
                    <a:pt x="209" y="44"/>
                  </a:lnTo>
                  <a:lnTo>
                    <a:pt x="261" y="48"/>
                  </a:lnTo>
                  <a:lnTo>
                    <a:pt x="533" y="88"/>
                  </a:lnTo>
                  <a:lnTo>
                    <a:pt x="329" y="48"/>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5" name="íS1iďe"/>
            <p:cNvSpPr/>
            <p:nvPr/>
          </p:nvSpPr>
          <p:spPr bwMode="auto">
            <a:xfrm>
              <a:off x="8667857" y="3650821"/>
              <a:ext cx="461988" cy="819626"/>
            </a:xfrm>
            <a:custGeom>
              <a:avLst/>
              <a:gdLst>
                <a:gd name="T0" fmla="*/ 76 w 280"/>
                <a:gd name="T1" fmla="*/ 0 h 501"/>
                <a:gd name="T2" fmla="*/ 12 w 280"/>
                <a:gd name="T3" fmla="*/ 405 h 501"/>
                <a:gd name="T4" fmla="*/ 0 w 280"/>
                <a:gd name="T5" fmla="*/ 477 h 501"/>
                <a:gd name="T6" fmla="*/ 208 w 280"/>
                <a:gd name="T7" fmla="*/ 501 h 501"/>
                <a:gd name="T8" fmla="*/ 220 w 280"/>
                <a:gd name="T9" fmla="*/ 429 h 501"/>
                <a:gd name="T10" fmla="*/ 280 w 280"/>
                <a:gd name="T11" fmla="*/ 40 h 501"/>
                <a:gd name="T12" fmla="*/ 76 w 280"/>
                <a:gd name="T13" fmla="*/ 0 h 501"/>
              </a:gdLst>
              <a:ahLst/>
              <a:cxnLst>
                <a:cxn ang="0">
                  <a:pos x="T0" y="T1"/>
                </a:cxn>
                <a:cxn ang="0">
                  <a:pos x="T2" y="T3"/>
                </a:cxn>
                <a:cxn ang="0">
                  <a:pos x="T4" y="T5"/>
                </a:cxn>
                <a:cxn ang="0">
                  <a:pos x="T6" y="T7"/>
                </a:cxn>
                <a:cxn ang="0">
                  <a:pos x="T8" y="T9"/>
                </a:cxn>
                <a:cxn ang="0">
                  <a:pos x="T10" y="T11"/>
                </a:cxn>
                <a:cxn ang="0">
                  <a:pos x="T12" y="T13"/>
                </a:cxn>
              </a:cxnLst>
              <a:rect l="0" t="0" r="r" b="b"/>
              <a:pathLst>
                <a:path w="280" h="501">
                  <a:moveTo>
                    <a:pt x="76" y="0"/>
                  </a:moveTo>
                  <a:lnTo>
                    <a:pt x="12" y="405"/>
                  </a:lnTo>
                  <a:lnTo>
                    <a:pt x="0" y="477"/>
                  </a:lnTo>
                  <a:lnTo>
                    <a:pt x="208" y="501"/>
                  </a:lnTo>
                  <a:lnTo>
                    <a:pt x="220" y="429"/>
                  </a:lnTo>
                  <a:lnTo>
                    <a:pt x="280" y="40"/>
                  </a:lnTo>
                  <a:lnTo>
                    <a:pt x="76" y="0"/>
                  </a:ln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26" name="íṥ1íḓê"/>
            <p:cNvSpPr/>
            <p:nvPr/>
          </p:nvSpPr>
          <p:spPr bwMode="auto">
            <a:xfrm>
              <a:off x="8780054" y="2891725"/>
              <a:ext cx="547786" cy="150510"/>
            </a:xfrm>
            <a:custGeom>
              <a:avLst/>
              <a:gdLst>
                <a:gd name="T0" fmla="*/ 33 w 83"/>
                <a:gd name="T1" fmla="*/ 0 h 23"/>
                <a:gd name="T2" fmla="*/ 0 w 83"/>
                <a:gd name="T3" fmla="*/ 7 h 23"/>
                <a:gd name="T4" fmla="*/ 51 w 83"/>
                <a:gd name="T5" fmla="*/ 20 h 23"/>
                <a:gd name="T6" fmla="*/ 83 w 83"/>
                <a:gd name="T7" fmla="*/ 14 h 23"/>
                <a:gd name="T8" fmla="*/ 33 w 83"/>
                <a:gd name="T9" fmla="*/ 0 h 23"/>
              </a:gdLst>
              <a:ahLst/>
              <a:cxnLst>
                <a:cxn ang="0">
                  <a:pos x="T0" y="T1"/>
                </a:cxn>
                <a:cxn ang="0">
                  <a:pos x="T2" y="T3"/>
                </a:cxn>
                <a:cxn ang="0">
                  <a:pos x="T4" y="T5"/>
                </a:cxn>
                <a:cxn ang="0">
                  <a:pos x="T6" y="T7"/>
                </a:cxn>
                <a:cxn ang="0">
                  <a:pos x="T8" y="T9"/>
                </a:cxn>
              </a:cxnLst>
              <a:rect l="0" t="0" r="r" b="b"/>
              <a:pathLst>
                <a:path w="83" h="23">
                  <a:moveTo>
                    <a:pt x="33" y="0"/>
                  </a:moveTo>
                  <a:cubicBezTo>
                    <a:pt x="23" y="7"/>
                    <a:pt x="11" y="10"/>
                    <a:pt x="0" y="7"/>
                  </a:cubicBezTo>
                  <a:cubicBezTo>
                    <a:pt x="51" y="20"/>
                    <a:pt x="51" y="20"/>
                    <a:pt x="51" y="20"/>
                  </a:cubicBezTo>
                  <a:cubicBezTo>
                    <a:pt x="62" y="23"/>
                    <a:pt x="74" y="20"/>
                    <a:pt x="83" y="14"/>
                  </a:cubicBezTo>
                  <a:lnTo>
                    <a:pt x="33" y="0"/>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7" name="iśḷïḑe"/>
            <p:cNvSpPr/>
            <p:nvPr/>
          </p:nvSpPr>
          <p:spPr bwMode="auto">
            <a:xfrm>
              <a:off x="8448413" y="4993958"/>
              <a:ext cx="470238" cy="754187"/>
            </a:xfrm>
            <a:custGeom>
              <a:avLst/>
              <a:gdLst>
                <a:gd name="T0" fmla="*/ 76 w 285"/>
                <a:gd name="T1" fmla="*/ 0 h 461"/>
                <a:gd name="T2" fmla="*/ 64 w 285"/>
                <a:gd name="T3" fmla="*/ 72 h 461"/>
                <a:gd name="T4" fmla="*/ 0 w 285"/>
                <a:gd name="T5" fmla="*/ 461 h 461"/>
                <a:gd name="T6" fmla="*/ 213 w 285"/>
                <a:gd name="T7" fmla="*/ 461 h 461"/>
                <a:gd name="T8" fmla="*/ 277 w 285"/>
                <a:gd name="T9" fmla="*/ 84 h 461"/>
                <a:gd name="T10" fmla="*/ 285 w 285"/>
                <a:gd name="T11" fmla="*/ 12 h 461"/>
                <a:gd name="T12" fmla="*/ 76 w 285"/>
                <a:gd name="T13" fmla="*/ 0 h 461"/>
              </a:gdLst>
              <a:ahLst/>
              <a:cxnLst>
                <a:cxn ang="0">
                  <a:pos x="T0" y="T1"/>
                </a:cxn>
                <a:cxn ang="0">
                  <a:pos x="T2" y="T3"/>
                </a:cxn>
                <a:cxn ang="0">
                  <a:pos x="T4" y="T5"/>
                </a:cxn>
                <a:cxn ang="0">
                  <a:pos x="T6" y="T7"/>
                </a:cxn>
                <a:cxn ang="0">
                  <a:pos x="T8" y="T9"/>
                </a:cxn>
                <a:cxn ang="0">
                  <a:pos x="T10" y="T11"/>
                </a:cxn>
                <a:cxn ang="0">
                  <a:pos x="T12" y="T13"/>
                </a:cxn>
              </a:cxnLst>
              <a:rect l="0" t="0" r="r" b="b"/>
              <a:pathLst>
                <a:path w="285" h="461">
                  <a:moveTo>
                    <a:pt x="76" y="0"/>
                  </a:moveTo>
                  <a:lnTo>
                    <a:pt x="64" y="72"/>
                  </a:lnTo>
                  <a:lnTo>
                    <a:pt x="0" y="461"/>
                  </a:lnTo>
                  <a:lnTo>
                    <a:pt x="213" y="461"/>
                  </a:lnTo>
                  <a:lnTo>
                    <a:pt x="277" y="84"/>
                  </a:lnTo>
                  <a:lnTo>
                    <a:pt x="285" y="12"/>
                  </a:lnTo>
                  <a:lnTo>
                    <a:pt x="76" y="0"/>
                  </a:ln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28" name="íŝ1iďè"/>
            <p:cNvSpPr/>
            <p:nvPr/>
          </p:nvSpPr>
          <p:spPr bwMode="auto">
            <a:xfrm>
              <a:off x="8621658" y="5170643"/>
              <a:ext cx="514787" cy="152147"/>
            </a:xfrm>
            <a:custGeom>
              <a:avLst/>
              <a:gdLst>
                <a:gd name="T0" fmla="*/ 76 w 78"/>
                <a:gd name="T1" fmla="*/ 12 h 23"/>
                <a:gd name="T2" fmla="*/ 53 w 78"/>
                <a:gd name="T3" fmla="*/ 3 h 23"/>
                <a:gd name="T4" fmla="*/ 0 w 78"/>
                <a:gd name="T5" fmla="*/ 0 h 23"/>
                <a:gd name="T6" fmla="*/ 34 w 78"/>
                <a:gd name="T7" fmla="*/ 23 h 23"/>
                <a:gd name="T8" fmla="*/ 78 w 78"/>
                <a:gd name="T9" fmla="*/ 12 h 23"/>
                <a:gd name="T10" fmla="*/ 76 w 78"/>
                <a:gd name="T11" fmla="*/ 12 h 23"/>
              </a:gdLst>
              <a:ahLst/>
              <a:cxnLst>
                <a:cxn ang="0">
                  <a:pos x="T0" y="T1"/>
                </a:cxn>
                <a:cxn ang="0">
                  <a:pos x="T2" y="T3"/>
                </a:cxn>
                <a:cxn ang="0">
                  <a:pos x="T4" y="T5"/>
                </a:cxn>
                <a:cxn ang="0">
                  <a:pos x="T6" y="T7"/>
                </a:cxn>
                <a:cxn ang="0">
                  <a:pos x="T8" y="T9"/>
                </a:cxn>
                <a:cxn ang="0">
                  <a:pos x="T10" y="T11"/>
                </a:cxn>
              </a:cxnLst>
              <a:rect l="0" t="0" r="r" b="b"/>
              <a:pathLst>
                <a:path w="78" h="23">
                  <a:moveTo>
                    <a:pt x="76" y="12"/>
                  </a:moveTo>
                  <a:cubicBezTo>
                    <a:pt x="68" y="11"/>
                    <a:pt x="60" y="8"/>
                    <a:pt x="53" y="3"/>
                  </a:cubicBezTo>
                  <a:cubicBezTo>
                    <a:pt x="0" y="0"/>
                    <a:pt x="0" y="0"/>
                    <a:pt x="0" y="0"/>
                  </a:cubicBezTo>
                  <a:cubicBezTo>
                    <a:pt x="11" y="8"/>
                    <a:pt x="21" y="22"/>
                    <a:pt x="34" y="23"/>
                  </a:cubicBezTo>
                  <a:cubicBezTo>
                    <a:pt x="48" y="23"/>
                    <a:pt x="64" y="11"/>
                    <a:pt x="78" y="12"/>
                  </a:cubicBezTo>
                  <a:cubicBezTo>
                    <a:pt x="78" y="12"/>
                    <a:pt x="77" y="12"/>
                    <a:pt x="76" y="12"/>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9" name="iṥḻiḓê"/>
            <p:cNvSpPr/>
            <p:nvPr/>
          </p:nvSpPr>
          <p:spPr bwMode="auto">
            <a:xfrm>
              <a:off x="8793254" y="4372286"/>
              <a:ext cx="692982" cy="785270"/>
            </a:xfrm>
            <a:custGeom>
              <a:avLst/>
              <a:gdLst>
                <a:gd name="T0" fmla="*/ 101 w 105"/>
                <a:gd name="T1" fmla="*/ 49 h 120"/>
                <a:gd name="T2" fmla="*/ 63 w 105"/>
                <a:gd name="T3" fmla="*/ 6 h 120"/>
                <a:gd name="T4" fmla="*/ 62 w 105"/>
                <a:gd name="T5" fmla="*/ 6 h 120"/>
                <a:gd name="T6" fmla="*/ 11 w 105"/>
                <a:gd name="T7" fmla="*/ 0 h 120"/>
                <a:gd name="T8" fmla="*/ 11 w 105"/>
                <a:gd name="T9" fmla="*/ 0 h 120"/>
                <a:gd name="T10" fmla="*/ 12 w 105"/>
                <a:gd name="T11" fmla="*/ 0 h 120"/>
                <a:gd name="T12" fmla="*/ 12 w 105"/>
                <a:gd name="T13" fmla="*/ 0 h 120"/>
                <a:gd name="T14" fmla="*/ 51 w 105"/>
                <a:gd name="T15" fmla="*/ 62 h 120"/>
                <a:gd name="T16" fmla="*/ 0 w 105"/>
                <a:gd name="T17" fmla="*/ 117 h 120"/>
                <a:gd name="T18" fmla="*/ 41 w 105"/>
                <a:gd name="T19" fmla="*/ 119 h 120"/>
                <a:gd name="T20" fmla="*/ 75 w 105"/>
                <a:gd name="T21" fmla="*/ 113 h 120"/>
                <a:gd name="T22" fmla="*/ 101 w 105"/>
                <a:gd name="T23" fmla="*/ 49 h 120"/>
                <a:gd name="T24" fmla="*/ 101 w 105"/>
                <a:gd name="T25" fmla="*/ 4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101" y="49"/>
                  </a:moveTo>
                  <a:cubicBezTo>
                    <a:pt x="97" y="29"/>
                    <a:pt x="84" y="10"/>
                    <a:pt x="63" y="6"/>
                  </a:cubicBezTo>
                  <a:cubicBezTo>
                    <a:pt x="62" y="6"/>
                    <a:pt x="62" y="6"/>
                    <a:pt x="62" y="6"/>
                  </a:cubicBezTo>
                  <a:cubicBezTo>
                    <a:pt x="11" y="0"/>
                    <a:pt x="11" y="0"/>
                    <a:pt x="11" y="0"/>
                  </a:cubicBezTo>
                  <a:cubicBezTo>
                    <a:pt x="11" y="0"/>
                    <a:pt x="11" y="0"/>
                    <a:pt x="11" y="0"/>
                  </a:cubicBezTo>
                  <a:cubicBezTo>
                    <a:pt x="11" y="0"/>
                    <a:pt x="12" y="0"/>
                    <a:pt x="12" y="0"/>
                  </a:cubicBezTo>
                  <a:cubicBezTo>
                    <a:pt x="12" y="0"/>
                    <a:pt x="12" y="0"/>
                    <a:pt x="12" y="0"/>
                  </a:cubicBezTo>
                  <a:cubicBezTo>
                    <a:pt x="40" y="6"/>
                    <a:pt x="53" y="36"/>
                    <a:pt x="51" y="62"/>
                  </a:cubicBezTo>
                  <a:cubicBezTo>
                    <a:pt x="48" y="88"/>
                    <a:pt x="30" y="118"/>
                    <a:pt x="0" y="117"/>
                  </a:cubicBezTo>
                  <a:cubicBezTo>
                    <a:pt x="14" y="117"/>
                    <a:pt x="27" y="118"/>
                    <a:pt x="41" y="119"/>
                  </a:cubicBezTo>
                  <a:cubicBezTo>
                    <a:pt x="53" y="119"/>
                    <a:pt x="64" y="120"/>
                    <a:pt x="75" y="113"/>
                  </a:cubicBezTo>
                  <a:cubicBezTo>
                    <a:pt x="96" y="100"/>
                    <a:pt x="105" y="72"/>
                    <a:pt x="101" y="49"/>
                  </a:cubicBezTo>
                  <a:cubicBezTo>
                    <a:pt x="100" y="42"/>
                    <a:pt x="102" y="56"/>
                    <a:pt x="101" y="49"/>
                  </a:cubicBez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30" name="íṡḷïḓé"/>
            <p:cNvSpPr/>
            <p:nvPr/>
          </p:nvSpPr>
          <p:spPr bwMode="auto">
            <a:xfrm>
              <a:off x="9705681" y="1587850"/>
              <a:ext cx="640183" cy="327196"/>
            </a:xfrm>
            <a:custGeom>
              <a:avLst/>
              <a:gdLst>
                <a:gd name="T0" fmla="*/ 85 w 97"/>
                <a:gd name="T1" fmla="*/ 41 h 50"/>
                <a:gd name="T2" fmla="*/ 0 w 97"/>
                <a:gd name="T3" fmla="*/ 0 h 50"/>
                <a:gd name="T4" fmla="*/ 50 w 97"/>
                <a:gd name="T5" fmla="*/ 30 h 50"/>
                <a:gd name="T6" fmla="*/ 97 w 97"/>
                <a:gd name="T7" fmla="*/ 50 h 50"/>
                <a:gd name="T8" fmla="*/ 85 w 97"/>
                <a:gd name="T9" fmla="*/ 41 h 50"/>
                <a:gd name="T10" fmla="*/ 85 w 97"/>
                <a:gd name="T11" fmla="*/ 41 h 50"/>
              </a:gdLst>
              <a:ahLst/>
              <a:cxnLst>
                <a:cxn ang="0">
                  <a:pos x="T0" y="T1"/>
                </a:cxn>
                <a:cxn ang="0">
                  <a:pos x="T2" y="T3"/>
                </a:cxn>
                <a:cxn ang="0">
                  <a:pos x="T4" y="T5"/>
                </a:cxn>
                <a:cxn ang="0">
                  <a:pos x="T6" y="T7"/>
                </a:cxn>
                <a:cxn ang="0">
                  <a:pos x="T8" y="T9"/>
                </a:cxn>
                <a:cxn ang="0">
                  <a:pos x="T10" y="T11"/>
                </a:cxn>
              </a:cxnLst>
              <a:rect l="0" t="0" r="r" b="b"/>
              <a:pathLst>
                <a:path w="97" h="50">
                  <a:moveTo>
                    <a:pt x="85" y="41"/>
                  </a:moveTo>
                  <a:cubicBezTo>
                    <a:pt x="59" y="23"/>
                    <a:pt x="29" y="12"/>
                    <a:pt x="0" y="0"/>
                  </a:cubicBezTo>
                  <a:cubicBezTo>
                    <a:pt x="18" y="8"/>
                    <a:pt x="35" y="18"/>
                    <a:pt x="50" y="30"/>
                  </a:cubicBezTo>
                  <a:cubicBezTo>
                    <a:pt x="97" y="50"/>
                    <a:pt x="97" y="50"/>
                    <a:pt x="97" y="50"/>
                  </a:cubicBezTo>
                  <a:cubicBezTo>
                    <a:pt x="93" y="47"/>
                    <a:pt x="90" y="44"/>
                    <a:pt x="85" y="41"/>
                  </a:cubicBezTo>
                  <a:cubicBezTo>
                    <a:pt x="82" y="38"/>
                    <a:pt x="90" y="44"/>
                    <a:pt x="85" y="41"/>
                  </a:cubicBezTo>
                  <a:close/>
                </a:path>
              </a:pathLst>
            </a:custGeom>
            <a:solidFill>
              <a:schemeClr val="tx2">
                <a:lumMod val="75000"/>
              </a:schemeClr>
            </a:solidFill>
            <a:ln>
              <a:noFill/>
            </a:ln>
          </p:spPr>
          <p:txBody>
            <a:bodyPr vert="horz" wrap="square" lIns="121920" tIns="60960" rIns="121920" bIns="60960" numCol="1" anchor="t" anchorCtr="0" compatLnSpc="1"/>
            <a:lstStyle/>
            <a:p>
              <a:endParaRPr lang="en-US" sz="3200"/>
            </a:p>
          </p:txBody>
        </p:sp>
        <p:sp>
          <p:nvSpPr>
            <p:cNvPr id="31" name="íSḻiďe"/>
            <p:cNvSpPr/>
            <p:nvPr/>
          </p:nvSpPr>
          <p:spPr bwMode="auto">
            <a:xfrm>
              <a:off x="9393838" y="2957166"/>
              <a:ext cx="879428" cy="746006"/>
            </a:xfrm>
            <a:custGeom>
              <a:avLst/>
              <a:gdLst>
                <a:gd name="T0" fmla="*/ 133 w 133"/>
                <a:gd name="T1" fmla="*/ 32 h 114"/>
                <a:gd name="T2" fmla="*/ 40 w 133"/>
                <a:gd name="T3" fmla="*/ 19 h 114"/>
                <a:gd name="T4" fmla="*/ 2 w 133"/>
                <a:gd name="T5" fmla="*/ 104 h 114"/>
                <a:gd name="T6" fmla="*/ 52 w 133"/>
                <a:gd name="T7" fmla="*/ 114 h 114"/>
                <a:gd name="T8" fmla="*/ 133 w 133"/>
                <a:gd name="T9" fmla="*/ 32 h 114"/>
                <a:gd name="T10" fmla="*/ 133 w 133"/>
                <a:gd name="T11" fmla="*/ 32 h 114"/>
              </a:gdLst>
              <a:ahLst/>
              <a:cxnLst>
                <a:cxn ang="0">
                  <a:pos x="T0" y="T1"/>
                </a:cxn>
                <a:cxn ang="0">
                  <a:pos x="T2" y="T3"/>
                </a:cxn>
                <a:cxn ang="0">
                  <a:pos x="T4" y="T5"/>
                </a:cxn>
                <a:cxn ang="0">
                  <a:pos x="T6" y="T7"/>
                </a:cxn>
                <a:cxn ang="0">
                  <a:pos x="T8" y="T9"/>
                </a:cxn>
                <a:cxn ang="0">
                  <a:pos x="T10" y="T11"/>
                </a:cxn>
              </a:cxnLst>
              <a:rect l="0" t="0" r="r" b="b"/>
              <a:pathLst>
                <a:path w="133" h="114">
                  <a:moveTo>
                    <a:pt x="133" y="32"/>
                  </a:moveTo>
                  <a:cubicBezTo>
                    <a:pt x="103" y="24"/>
                    <a:pt x="70" y="0"/>
                    <a:pt x="40" y="19"/>
                  </a:cubicBezTo>
                  <a:cubicBezTo>
                    <a:pt x="15" y="35"/>
                    <a:pt x="0" y="74"/>
                    <a:pt x="2" y="104"/>
                  </a:cubicBezTo>
                  <a:cubicBezTo>
                    <a:pt x="19" y="108"/>
                    <a:pt x="35" y="111"/>
                    <a:pt x="52" y="114"/>
                  </a:cubicBezTo>
                  <a:cubicBezTo>
                    <a:pt x="49" y="71"/>
                    <a:pt x="85" y="19"/>
                    <a:pt x="133" y="32"/>
                  </a:cubicBezTo>
                  <a:cubicBezTo>
                    <a:pt x="120" y="28"/>
                    <a:pt x="131" y="31"/>
                    <a:pt x="133" y="32"/>
                  </a:cubicBezTo>
                  <a:close/>
                </a:path>
              </a:pathLst>
            </a:custGeom>
            <a:solidFill>
              <a:schemeClr val="accent1">
                <a:lumMod val="75000"/>
              </a:schemeClr>
            </a:solidFill>
            <a:ln>
              <a:noFill/>
            </a:ln>
          </p:spPr>
          <p:txBody>
            <a:bodyPr vert="horz" wrap="square" lIns="121920" tIns="60960" rIns="121920" bIns="60960" numCol="1" anchor="t" anchorCtr="0" compatLnSpc="1"/>
            <a:lstStyle/>
            <a:p>
              <a:endParaRPr lang="en-US" sz="3200"/>
            </a:p>
          </p:txBody>
        </p:sp>
        <p:sp>
          <p:nvSpPr>
            <p:cNvPr id="32" name="ï$ḻíḍê"/>
            <p:cNvSpPr/>
            <p:nvPr/>
          </p:nvSpPr>
          <p:spPr bwMode="auto">
            <a:xfrm>
              <a:off x="8865852" y="5630354"/>
              <a:ext cx="1024624" cy="176686"/>
            </a:xfrm>
            <a:custGeom>
              <a:avLst/>
              <a:gdLst>
                <a:gd name="T0" fmla="*/ 0 w 155"/>
                <a:gd name="T1" fmla="*/ 27 h 27"/>
                <a:gd name="T2" fmla="*/ 53 w 155"/>
                <a:gd name="T3" fmla="*/ 26 h 27"/>
                <a:gd name="T4" fmla="*/ 79 w 155"/>
                <a:gd name="T5" fmla="*/ 24 h 27"/>
                <a:gd name="T6" fmla="*/ 105 w 155"/>
                <a:gd name="T7" fmla="*/ 19 h 27"/>
                <a:gd name="T8" fmla="*/ 130 w 155"/>
                <a:gd name="T9" fmla="*/ 11 h 27"/>
                <a:gd name="T10" fmla="*/ 155 w 155"/>
                <a:gd name="T11" fmla="*/ 0 h 27"/>
                <a:gd name="T12" fmla="*/ 105 w 155"/>
                <a:gd name="T13" fmla="*/ 0 h 27"/>
                <a:gd name="T14" fmla="*/ 80 w 155"/>
                <a:gd name="T15" fmla="*/ 11 h 27"/>
                <a:gd name="T16" fmla="*/ 53 w 155"/>
                <a:gd name="T17" fmla="*/ 20 h 27"/>
                <a:gd name="T18" fmla="*/ 27 w 155"/>
                <a:gd name="T19" fmla="*/ 25 h 27"/>
                <a:gd name="T20" fmla="*/ 0 w 155"/>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5" h="27">
                  <a:moveTo>
                    <a:pt x="0" y="27"/>
                  </a:moveTo>
                  <a:cubicBezTo>
                    <a:pt x="18" y="27"/>
                    <a:pt x="35" y="27"/>
                    <a:pt x="53" y="26"/>
                  </a:cubicBezTo>
                  <a:cubicBezTo>
                    <a:pt x="61" y="26"/>
                    <a:pt x="70" y="26"/>
                    <a:pt x="79" y="24"/>
                  </a:cubicBezTo>
                  <a:cubicBezTo>
                    <a:pt x="87" y="23"/>
                    <a:pt x="96" y="22"/>
                    <a:pt x="105" y="19"/>
                  </a:cubicBezTo>
                  <a:cubicBezTo>
                    <a:pt x="113" y="17"/>
                    <a:pt x="122" y="14"/>
                    <a:pt x="130" y="11"/>
                  </a:cubicBezTo>
                  <a:cubicBezTo>
                    <a:pt x="139" y="8"/>
                    <a:pt x="147" y="4"/>
                    <a:pt x="155" y="0"/>
                  </a:cubicBezTo>
                  <a:cubicBezTo>
                    <a:pt x="105" y="0"/>
                    <a:pt x="105" y="0"/>
                    <a:pt x="105" y="0"/>
                  </a:cubicBezTo>
                  <a:cubicBezTo>
                    <a:pt x="97" y="4"/>
                    <a:pt x="88" y="8"/>
                    <a:pt x="80" y="11"/>
                  </a:cubicBezTo>
                  <a:cubicBezTo>
                    <a:pt x="71" y="15"/>
                    <a:pt x="62" y="18"/>
                    <a:pt x="53" y="20"/>
                  </a:cubicBezTo>
                  <a:cubicBezTo>
                    <a:pt x="45" y="22"/>
                    <a:pt x="36" y="24"/>
                    <a:pt x="27" y="25"/>
                  </a:cubicBezTo>
                  <a:cubicBezTo>
                    <a:pt x="18" y="26"/>
                    <a:pt x="9" y="27"/>
                    <a:pt x="0" y="2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33" name="ïşļîďè"/>
            <p:cNvSpPr/>
            <p:nvPr/>
          </p:nvSpPr>
          <p:spPr bwMode="auto">
            <a:xfrm>
              <a:off x="8865852" y="5630354"/>
              <a:ext cx="1024624" cy="176686"/>
            </a:xfrm>
            <a:custGeom>
              <a:avLst/>
              <a:gdLst>
                <a:gd name="T0" fmla="*/ 0 w 155"/>
                <a:gd name="T1" fmla="*/ 27 h 27"/>
                <a:gd name="T2" fmla="*/ 53 w 155"/>
                <a:gd name="T3" fmla="*/ 26 h 27"/>
                <a:gd name="T4" fmla="*/ 79 w 155"/>
                <a:gd name="T5" fmla="*/ 24 h 27"/>
                <a:gd name="T6" fmla="*/ 105 w 155"/>
                <a:gd name="T7" fmla="*/ 19 h 27"/>
                <a:gd name="T8" fmla="*/ 130 w 155"/>
                <a:gd name="T9" fmla="*/ 11 h 27"/>
                <a:gd name="T10" fmla="*/ 155 w 155"/>
                <a:gd name="T11" fmla="*/ 0 h 27"/>
                <a:gd name="T12" fmla="*/ 105 w 155"/>
                <a:gd name="T13" fmla="*/ 0 h 27"/>
                <a:gd name="T14" fmla="*/ 80 w 155"/>
                <a:gd name="T15" fmla="*/ 11 h 27"/>
                <a:gd name="T16" fmla="*/ 53 w 155"/>
                <a:gd name="T17" fmla="*/ 20 h 27"/>
                <a:gd name="T18" fmla="*/ 27 w 155"/>
                <a:gd name="T19" fmla="*/ 25 h 27"/>
                <a:gd name="T20" fmla="*/ 0 w 155"/>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5" h="27">
                  <a:moveTo>
                    <a:pt x="0" y="27"/>
                  </a:moveTo>
                  <a:cubicBezTo>
                    <a:pt x="53" y="26"/>
                    <a:pt x="53" y="26"/>
                    <a:pt x="53" y="26"/>
                  </a:cubicBezTo>
                  <a:cubicBezTo>
                    <a:pt x="61" y="26"/>
                    <a:pt x="70" y="26"/>
                    <a:pt x="79" y="24"/>
                  </a:cubicBezTo>
                  <a:cubicBezTo>
                    <a:pt x="87" y="23"/>
                    <a:pt x="96" y="22"/>
                    <a:pt x="105" y="19"/>
                  </a:cubicBezTo>
                  <a:cubicBezTo>
                    <a:pt x="113" y="17"/>
                    <a:pt x="122" y="14"/>
                    <a:pt x="130" y="11"/>
                  </a:cubicBezTo>
                  <a:cubicBezTo>
                    <a:pt x="139" y="8"/>
                    <a:pt x="147" y="4"/>
                    <a:pt x="155" y="0"/>
                  </a:cubicBezTo>
                  <a:cubicBezTo>
                    <a:pt x="105" y="0"/>
                    <a:pt x="105" y="0"/>
                    <a:pt x="105" y="0"/>
                  </a:cubicBezTo>
                  <a:cubicBezTo>
                    <a:pt x="97" y="4"/>
                    <a:pt x="88" y="8"/>
                    <a:pt x="80" y="11"/>
                  </a:cubicBezTo>
                  <a:cubicBezTo>
                    <a:pt x="71" y="15"/>
                    <a:pt x="62" y="18"/>
                    <a:pt x="53" y="20"/>
                  </a:cubicBezTo>
                  <a:cubicBezTo>
                    <a:pt x="45" y="22"/>
                    <a:pt x="36" y="24"/>
                    <a:pt x="27" y="25"/>
                  </a:cubicBezTo>
                  <a:cubicBezTo>
                    <a:pt x="18" y="26"/>
                    <a:pt x="9" y="27"/>
                    <a:pt x="0" y="27"/>
                  </a:cubicBez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34" name="ïs1îďè"/>
            <p:cNvSpPr/>
            <p:nvPr/>
          </p:nvSpPr>
          <p:spPr bwMode="auto">
            <a:xfrm>
              <a:off x="9301441" y="4588235"/>
              <a:ext cx="846429" cy="1042119"/>
            </a:xfrm>
            <a:custGeom>
              <a:avLst/>
              <a:gdLst>
                <a:gd name="T0" fmla="*/ 69 w 128"/>
                <a:gd name="T1" fmla="*/ 55 h 159"/>
                <a:gd name="T2" fmla="*/ 128 w 128"/>
                <a:gd name="T3" fmla="*/ 20 h 159"/>
                <a:gd name="T4" fmla="*/ 97 w 128"/>
                <a:gd name="T5" fmla="*/ 17 h 159"/>
                <a:gd name="T6" fmla="*/ 62 w 128"/>
                <a:gd name="T7" fmla="*/ 2 h 159"/>
                <a:gd name="T8" fmla="*/ 18 w 128"/>
                <a:gd name="T9" fmla="*/ 51 h 159"/>
                <a:gd name="T10" fmla="*/ 39 w 128"/>
                <a:gd name="T11" fmla="*/ 159 h 159"/>
                <a:gd name="T12" fmla="*/ 89 w 128"/>
                <a:gd name="T13" fmla="*/ 159 h 159"/>
                <a:gd name="T14" fmla="*/ 69 w 128"/>
                <a:gd name="T15" fmla="*/ 55 h 159"/>
                <a:gd name="T16" fmla="*/ 69 w 128"/>
                <a:gd name="T17" fmla="*/ 5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59">
                  <a:moveTo>
                    <a:pt x="69" y="55"/>
                  </a:moveTo>
                  <a:cubicBezTo>
                    <a:pt x="80" y="33"/>
                    <a:pt x="103" y="17"/>
                    <a:pt x="128" y="20"/>
                  </a:cubicBezTo>
                  <a:cubicBezTo>
                    <a:pt x="118" y="19"/>
                    <a:pt x="107" y="18"/>
                    <a:pt x="97" y="17"/>
                  </a:cubicBezTo>
                  <a:cubicBezTo>
                    <a:pt x="86" y="16"/>
                    <a:pt x="73" y="0"/>
                    <a:pt x="62" y="2"/>
                  </a:cubicBezTo>
                  <a:cubicBezTo>
                    <a:pt x="43" y="6"/>
                    <a:pt x="27" y="34"/>
                    <a:pt x="18" y="51"/>
                  </a:cubicBezTo>
                  <a:cubicBezTo>
                    <a:pt x="0" y="86"/>
                    <a:pt x="6" y="135"/>
                    <a:pt x="39" y="159"/>
                  </a:cubicBezTo>
                  <a:cubicBezTo>
                    <a:pt x="89" y="159"/>
                    <a:pt x="89" y="159"/>
                    <a:pt x="89" y="159"/>
                  </a:cubicBezTo>
                  <a:cubicBezTo>
                    <a:pt x="58" y="136"/>
                    <a:pt x="51" y="89"/>
                    <a:pt x="69" y="55"/>
                  </a:cubicBezTo>
                  <a:cubicBezTo>
                    <a:pt x="73" y="47"/>
                    <a:pt x="65" y="63"/>
                    <a:pt x="69" y="55"/>
                  </a:cubicBez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35" name="iṩḷidè"/>
            <p:cNvSpPr/>
            <p:nvPr/>
          </p:nvSpPr>
          <p:spPr bwMode="auto">
            <a:xfrm>
              <a:off x="9923475" y="3179659"/>
              <a:ext cx="574185" cy="714923"/>
            </a:xfrm>
            <a:custGeom>
              <a:avLst/>
              <a:gdLst>
                <a:gd name="T0" fmla="*/ 83 w 87"/>
                <a:gd name="T1" fmla="*/ 54 h 109"/>
                <a:gd name="T2" fmla="*/ 49 w 87"/>
                <a:gd name="T3" fmla="*/ 12 h 109"/>
                <a:gd name="T4" fmla="*/ 0 w 87"/>
                <a:gd name="T5" fmla="*/ 0 h 109"/>
                <a:gd name="T6" fmla="*/ 20 w 87"/>
                <a:gd name="T7" fmla="*/ 100 h 109"/>
                <a:gd name="T8" fmla="*/ 68 w 87"/>
                <a:gd name="T9" fmla="*/ 109 h 109"/>
                <a:gd name="T10" fmla="*/ 83 w 87"/>
                <a:gd name="T11" fmla="*/ 54 h 109"/>
                <a:gd name="T12" fmla="*/ 83 w 87"/>
                <a:gd name="T13" fmla="*/ 54 h 109"/>
              </a:gdLst>
              <a:ahLst/>
              <a:cxnLst>
                <a:cxn ang="0">
                  <a:pos x="T0" y="T1"/>
                </a:cxn>
                <a:cxn ang="0">
                  <a:pos x="T2" y="T3"/>
                </a:cxn>
                <a:cxn ang="0">
                  <a:pos x="T4" y="T5"/>
                </a:cxn>
                <a:cxn ang="0">
                  <a:pos x="T6" y="T7"/>
                </a:cxn>
                <a:cxn ang="0">
                  <a:pos x="T8" y="T9"/>
                </a:cxn>
                <a:cxn ang="0">
                  <a:pos x="T10" y="T11"/>
                </a:cxn>
                <a:cxn ang="0">
                  <a:pos x="T12" y="T13"/>
                </a:cxn>
              </a:cxnLst>
              <a:rect l="0" t="0" r="r" b="b"/>
              <a:pathLst>
                <a:path w="87" h="109">
                  <a:moveTo>
                    <a:pt x="83" y="54"/>
                  </a:moveTo>
                  <a:cubicBezTo>
                    <a:pt x="80" y="35"/>
                    <a:pt x="68" y="17"/>
                    <a:pt x="49" y="12"/>
                  </a:cubicBezTo>
                  <a:cubicBezTo>
                    <a:pt x="0" y="0"/>
                    <a:pt x="0" y="0"/>
                    <a:pt x="0" y="0"/>
                  </a:cubicBezTo>
                  <a:cubicBezTo>
                    <a:pt x="44" y="11"/>
                    <a:pt x="13" y="82"/>
                    <a:pt x="20" y="100"/>
                  </a:cubicBezTo>
                  <a:cubicBezTo>
                    <a:pt x="68" y="109"/>
                    <a:pt x="68" y="109"/>
                    <a:pt x="68" y="109"/>
                  </a:cubicBezTo>
                  <a:cubicBezTo>
                    <a:pt x="81" y="94"/>
                    <a:pt x="87" y="73"/>
                    <a:pt x="83" y="54"/>
                  </a:cubicBezTo>
                  <a:cubicBezTo>
                    <a:pt x="82" y="47"/>
                    <a:pt x="85" y="61"/>
                    <a:pt x="83" y="54"/>
                  </a:cubicBez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36" name="i$ľiḑé"/>
            <p:cNvSpPr/>
            <p:nvPr/>
          </p:nvSpPr>
          <p:spPr bwMode="auto">
            <a:xfrm>
              <a:off x="10510860" y="1424253"/>
              <a:ext cx="681433" cy="1055207"/>
            </a:xfrm>
            <a:custGeom>
              <a:avLst/>
              <a:gdLst>
                <a:gd name="T0" fmla="*/ 102 w 103"/>
                <a:gd name="T1" fmla="*/ 71 h 161"/>
                <a:gd name="T2" fmla="*/ 96 w 103"/>
                <a:gd name="T3" fmla="*/ 50 h 161"/>
                <a:gd name="T4" fmla="*/ 85 w 103"/>
                <a:gd name="T5" fmla="*/ 34 h 161"/>
                <a:gd name="T6" fmla="*/ 70 w 103"/>
                <a:gd name="T7" fmla="*/ 23 h 161"/>
                <a:gd name="T8" fmla="*/ 25 w 103"/>
                <a:gd name="T9" fmla="*/ 0 h 161"/>
                <a:gd name="T10" fmla="*/ 40 w 103"/>
                <a:gd name="T11" fmla="*/ 12 h 161"/>
                <a:gd name="T12" fmla="*/ 51 w 103"/>
                <a:gd name="T13" fmla="*/ 29 h 161"/>
                <a:gd name="T14" fmla="*/ 57 w 103"/>
                <a:gd name="T15" fmla="*/ 50 h 161"/>
                <a:gd name="T16" fmla="*/ 57 w 103"/>
                <a:gd name="T17" fmla="*/ 74 h 161"/>
                <a:gd name="T18" fmla="*/ 50 w 103"/>
                <a:gd name="T19" fmla="*/ 98 h 161"/>
                <a:gd name="T20" fmla="*/ 37 w 103"/>
                <a:gd name="T21" fmla="*/ 118 h 161"/>
                <a:gd name="T22" fmla="*/ 20 w 103"/>
                <a:gd name="T23" fmla="*/ 134 h 161"/>
                <a:gd name="T24" fmla="*/ 0 w 103"/>
                <a:gd name="T25" fmla="*/ 144 h 161"/>
                <a:gd name="T26" fmla="*/ 46 w 103"/>
                <a:gd name="T27" fmla="*/ 161 h 161"/>
                <a:gd name="T28" fmla="*/ 66 w 103"/>
                <a:gd name="T29" fmla="*/ 151 h 161"/>
                <a:gd name="T30" fmla="*/ 82 w 103"/>
                <a:gd name="T31" fmla="*/ 136 h 161"/>
                <a:gd name="T32" fmla="*/ 95 w 103"/>
                <a:gd name="T33" fmla="*/ 117 h 161"/>
                <a:gd name="T34" fmla="*/ 102 w 103"/>
                <a:gd name="T35" fmla="*/ 94 h 161"/>
                <a:gd name="T36" fmla="*/ 102 w 103"/>
                <a:gd name="T37" fmla="*/ 7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3" h="161">
                  <a:moveTo>
                    <a:pt x="102" y="71"/>
                  </a:moveTo>
                  <a:cubicBezTo>
                    <a:pt x="101" y="63"/>
                    <a:pt x="99" y="56"/>
                    <a:pt x="96" y="50"/>
                  </a:cubicBezTo>
                  <a:cubicBezTo>
                    <a:pt x="93" y="44"/>
                    <a:pt x="90" y="39"/>
                    <a:pt x="85" y="34"/>
                  </a:cubicBezTo>
                  <a:cubicBezTo>
                    <a:pt x="81" y="29"/>
                    <a:pt x="76" y="25"/>
                    <a:pt x="70" y="23"/>
                  </a:cubicBezTo>
                  <a:cubicBezTo>
                    <a:pt x="55" y="15"/>
                    <a:pt x="40" y="8"/>
                    <a:pt x="25" y="0"/>
                  </a:cubicBezTo>
                  <a:cubicBezTo>
                    <a:pt x="30" y="3"/>
                    <a:pt x="36" y="7"/>
                    <a:pt x="40" y="12"/>
                  </a:cubicBezTo>
                  <a:cubicBezTo>
                    <a:pt x="45" y="17"/>
                    <a:pt x="49" y="22"/>
                    <a:pt x="51" y="29"/>
                  </a:cubicBezTo>
                  <a:cubicBezTo>
                    <a:pt x="54" y="35"/>
                    <a:pt x="56" y="42"/>
                    <a:pt x="57" y="50"/>
                  </a:cubicBezTo>
                  <a:cubicBezTo>
                    <a:pt x="58" y="57"/>
                    <a:pt x="58" y="65"/>
                    <a:pt x="57" y="74"/>
                  </a:cubicBezTo>
                  <a:cubicBezTo>
                    <a:pt x="55" y="82"/>
                    <a:pt x="53" y="90"/>
                    <a:pt x="50" y="98"/>
                  </a:cubicBezTo>
                  <a:cubicBezTo>
                    <a:pt x="46" y="105"/>
                    <a:pt x="42" y="112"/>
                    <a:pt x="37" y="118"/>
                  </a:cubicBezTo>
                  <a:cubicBezTo>
                    <a:pt x="32" y="124"/>
                    <a:pt x="26" y="129"/>
                    <a:pt x="20" y="134"/>
                  </a:cubicBezTo>
                  <a:cubicBezTo>
                    <a:pt x="14" y="138"/>
                    <a:pt x="7" y="141"/>
                    <a:pt x="0" y="144"/>
                  </a:cubicBezTo>
                  <a:cubicBezTo>
                    <a:pt x="46" y="161"/>
                    <a:pt x="46" y="161"/>
                    <a:pt x="46" y="161"/>
                  </a:cubicBezTo>
                  <a:cubicBezTo>
                    <a:pt x="53" y="159"/>
                    <a:pt x="60" y="156"/>
                    <a:pt x="66" y="151"/>
                  </a:cubicBezTo>
                  <a:cubicBezTo>
                    <a:pt x="72" y="147"/>
                    <a:pt x="77" y="142"/>
                    <a:pt x="82" y="136"/>
                  </a:cubicBezTo>
                  <a:cubicBezTo>
                    <a:pt x="87" y="130"/>
                    <a:pt x="91" y="124"/>
                    <a:pt x="95" y="117"/>
                  </a:cubicBezTo>
                  <a:cubicBezTo>
                    <a:pt x="98" y="109"/>
                    <a:pt x="100" y="102"/>
                    <a:pt x="102" y="94"/>
                  </a:cubicBezTo>
                  <a:cubicBezTo>
                    <a:pt x="103" y="86"/>
                    <a:pt x="103" y="78"/>
                    <a:pt x="102" y="71"/>
                  </a:cubicBezTo>
                  <a:close/>
                </a:path>
              </a:pathLst>
            </a:custGeom>
            <a:solidFill>
              <a:schemeClr val="accent1">
                <a:lumMod val="75000"/>
              </a:schemeClr>
            </a:solidFill>
            <a:ln>
              <a:noFill/>
            </a:ln>
          </p:spPr>
          <p:txBody>
            <a:bodyPr vert="horz" wrap="square" lIns="121920" tIns="60960" rIns="121920" bIns="60960" numCol="1" anchor="t" anchorCtr="0" compatLnSpc="1"/>
            <a:lstStyle/>
            <a:p>
              <a:endParaRPr lang="en-US" sz="3200"/>
            </a:p>
          </p:txBody>
        </p:sp>
        <p:sp>
          <p:nvSpPr>
            <p:cNvPr id="37" name="isḷïḋé"/>
            <p:cNvSpPr/>
            <p:nvPr/>
          </p:nvSpPr>
          <p:spPr bwMode="auto">
            <a:xfrm>
              <a:off x="10510860" y="2368212"/>
              <a:ext cx="562636" cy="1519825"/>
            </a:xfrm>
            <a:custGeom>
              <a:avLst/>
              <a:gdLst>
                <a:gd name="T0" fmla="*/ 80 w 85"/>
                <a:gd name="T1" fmla="*/ 117 h 232"/>
                <a:gd name="T2" fmla="*/ 67 w 85"/>
                <a:gd name="T3" fmla="*/ 64 h 232"/>
                <a:gd name="T4" fmla="*/ 46 w 85"/>
                <a:gd name="T5" fmla="*/ 17 h 232"/>
                <a:gd name="T6" fmla="*/ 0 w 85"/>
                <a:gd name="T7" fmla="*/ 0 h 232"/>
                <a:gd name="T8" fmla="*/ 21 w 85"/>
                <a:gd name="T9" fmla="*/ 49 h 232"/>
                <a:gd name="T10" fmla="*/ 34 w 85"/>
                <a:gd name="T11" fmla="*/ 103 h 232"/>
                <a:gd name="T12" fmla="*/ 39 w 85"/>
                <a:gd name="T13" fmla="*/ 161 h 232"/>
                <a:gd name="T14" fmla="*/ 35 w 85"/>
                <a:gd name="T15" fmla="*/ 222 h 232"/>
                <a:gd name="T16" fmla="*/ 81 w 85"/>
                <a:gd name="T17" fmla="*/ 232 h 232"/>
                <a:gd name="T18" fmla="*/ 85 w 85"/>
                <a:gd name="T19" fmla="*/ 173 h 232"/>
                <a:gd name="T20" fmla="*/ 80 w 85"/>
                <a:gd name="T21" fmla="*/ 117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232">
                  <a:moveTo>
                    <a:pt x="80" y="117"/>
                  </a:moveTo>
                  <a:cubicBezTo>
                    <a:pt x="77" y="99"/>
                    <a:pt x="72" y="81"/>
                    <a:pt x="67" y="64"/>
                  </a:cubicBezTo>
                  <a:cubicBezTo>
                    <a:pt x="61" y="48"/>
                    <a:pt x="54" y="32"/>
                    <a:pt x="46" y="17"/>
                  </a:cubicBezTo>
                  <a:cubicBezTo>
                    <a:pt x="0" y="0"/>
                    <a:pt x="0" y="0"/>
                    <a:pt x="0" y="0"/>
                  </a:cubicBezTo>
                  <a:cubicBezTo>
                    <a:pt x="8" y="15"/>
                    <a:pt x="15" y="31"/>
                    <a:pt x="21" y="49"/>
                  </a:cubicBezTo>
                  <a:cubicBezTo>
                    <a:pt x="27" y="66"/>
                    <a:pt x="31" y="84"/>
                    <a:pt x="34" y="103"/>
                  </a:cubicBezTo>
                  <a:cubicBezTo>
                    <a:pt x="37" y="122"/>
                    <a:pt x="39" y="141"/>
                    <a:pt x="39" y="161"/>
                  </a:cubicBezTo>
                  <a:cubicBezTo>
                    <a:pt x="39" y="181"/>
                    <a:pt x="38" y="202"/>
                    <a:pt x="35" y="222"/>
                  </a:cubicBezTo>
                  <a:cubicBezTo>
                    <a:pt x="81" y="232"/>
                    <a:pt x="81" y="232"/>
                    <a:pt x="81" y="232"/>
                  </a:cubicBezTo>
                  <a:cubicBezTo>
                    <a:pt x="84" y="212"/>
                    <a:pt x="85" y="193"/>
                    <a:pt x="85" y="173"/>
                  </a:cubicBezTo>
                  <a:cubicBezTo>
                    <a:pt x="84" y="154"/>
                    <a:pt x="83" y="135"/>
                    <a:pt x="80" y="117"/>
                  </a:cubicBezTo>
                  <a:close/>
                </a:path>
              </a:pathLst>
            </a:custGeom>
            <a:solidFill>
              <a:schemeClr val="accent1">
                <a:lumMod val="60000"/>
                <a:lumOff val="40000"/>
              </a:schemeClr>
            </a:solidFill>
            <a:ln>
              <a:noFill/>
            </a:ln>
          </p:spPr>
          <p:txBody>
            <a:bodyPr vert="horz" wrap="square" lIns="121920" tIns="60960" rIns="121920" bIns="60960" numCol="1" anchor="t" anchorCtr="0" compatLnSpc="1"/>
            <a:lstStyle/>
            <a:p>
              <a:endParaRPr lang="en-US" sz="3200"/>
            </a:p>
          </p:txBody>
        </p:sp>
        <p:sp>
          <p:nvSpPr>
            <p:cNvPr id="38" name="îŝ1ïdê"/>
            <p:cNvSpPr/>
            <p:nvPr/>
          </p:nvSpPr>
          <p:spPr bwMode="auto">
            <a:xfrm>
              <a:off x="10207268" y="3927299"/>
              <a:ext cx="826629" cy="1184449"/>
            </a:xfrm>
            <a:custGeom>
              <a:avLst/>
              <a:gdLst>
                <a:gd name="T0" fmla="*/ 79 w 125"/>
                <a:gd name="T1" fmla="*/ 0 h 181"/>
                <a:gd name="T2" fmla="*/ 66 w 125"/>
                <a:gd name="T3" fmla="*/ 50 h 181"/>
                <a:gd name="T4" fmla="*/ 49 w 125"/>
                <a:gd name="T5" fmla="*/ 97 h 181"/>
                <a:gd name="T6" fmla="*/ 26 w 125"/>
                <a:gd name="T7" fmla="*/ 140 h 181"/>
                <a:gd name="T8" fmla="*/ 0 w 125"/>
                <a:gd name="T9" fmla="*/ 178 h 181"/>
                <a:gd name="T10" fmla="*/ 48 w 125"/>
                <a:gd name="T11" fmla="*/ 181 h 181"/>
                <a:gd name="T12" fmla="*/ 74 w 125"/>
                <a:gd name="T13" fmla="*/ 144 h 181"/>
                <a:gd name="T14" fmla="*/ 96 w 125"/>
                <a:gd name="T15" fmla="*/ 103 h 181"/>
                <a:gd name="T16" fmla="*/ 113 w 125"/>
                <a:gd name="T17" fmla="*/ 58 h 181"/>
                <a:gd name="T18" fmla="*/ 125 w 125"/>
                <a:gd name="T19" fmla="*/ 10 h 181"/>
                <a:gd name="T20" fmla="*/ 79 w 125"/>
                <a:gd name="T21"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5" h="181">
                  <a:moveTo>
                    <a:pt x="79" y="0"/>
                  </a:moveTo>
                  <a:cubicBezTo>
                    <a:pt x="76" y="18"/>
                    <a:pt x="71" y="34"/>
                    <a:pt x="66" y="50"/>
                  </a:cubicBezTo>
                  <a:cubicBezTo>
                    <a:pt x="61" y="67"/>
                    <a:pt x="56" y="82"/>
                    <a:pt x="49" y="97"/>
                  </a:cubicBezTo>
                  <a:cubicBezTo>
                    <a:pt x="42" y="112"/>
                    <a:pt x="35" y="126"/>
                    <a:pt x="26" y="140"/>
                  </a:cubicBezTo>
                  <a:cubicBezTo>
                    <a:pt x="18" y="153"/>
                    <a:pt x="9" y="166"/>
                    <a:pt x="0" y="178"/>
                  </a:cubicBezTo>
                  <a:cubicBezTo>
                    <a:pt x="48" y="181"/>
                    <a:pt x="48" y="181"/>
                    <a:pt x="48" y="181"/>
                  </a:cubicBezTo>
                  <a:cubicBezTo>
                    <a:pt x="57" y="169"/>
                    <a:pt x="66" y="157"/>
                    <a:pt x="74" y="144"/>
                  </a:cubicBezTo>
                  <a:cubicBezTo>
                    <a:pt x="82" y="131"/>
                    <a:pt x="89" y="117"/>
                    <a:pt x="96" y="103"/>
                  </a:cubicBezTo>
                  <a:cubicBezTo>
                    <a:pt x="102" y="89"/>
                    <a:pt x="108" y="74"/>
                    <a:pt x="113" y="58"/>
                  </a:cubicBezTo>
                  <a:cubicBezTo>
                    <a:pt x="118" y="42"/>
                    <a:pt x="122" y="26"/>
                    <a:pt x="125" y="10"/>
                  </a:cubicBezTo>
                  <a:lnTo>
                    <a:pt x="79" y="0"/>
                  </a:ln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39" name="íŝľiďé"/>
            <p:cNvSpPr/>
            <p:nvPr/>
          </p:nvSpPr>
          <p:spPr bwMode="auto">
            <a:xfrm>
              <a:off x="7278593" y="1476603"/>
              <a:ext cx="1871052" cy="2535767"/>
            </a:xfrm>
            <a:custGeom>
              <a:avLst/>
              <a:gdLst>
                <a:gd name="T0" fmla="*/ 243 w 283"/>
                <a:gd name="T1" fmla="*/ 4 h 387"/>
                <a:gd name="T2" fmla="*/ 168 w 283"/>
                <a:gd name="T3" fmla="*/ 31 h 387"/>
                <a:gd name="T4" fmla="*/ 146 w 283"/>
                <a:gd name="T5" fmla="*/ 64 h 387"/>
                <a:gd name="T6" fmla="*/ 158 w 283"/>
                <a:gd name="T7" fmla="*/ 98 h 387"/>
                <a:gd name="T8" fmla="*/ 149 w 283"/>
                <a:gd name="T9" fmla="*/ 144 h 387"/>
                <a:gd name="T10" fmla="*/ 115 w 283"/>
                <a:gd name="T11" fmla="*/ 178 h 387"/>
                <a:gd name="T12" fmla="*/ 80 w 283"/>
                <a:gd name="T13" fmla="*/ 178 h 387"/>
                <a:gd name="T14" fmla="*/ 61 w 283"/>
                <a:gd name="T15" fmla="*/ 156 h 387"/>
                <a:gd name="T16" fmla="*/ 37 w 283"/>
                <a:gd name="T17" fmla="*/ 174 h 387"/>
                <a:gd name="T18" fmla="*/ 9 w 283"/>
                <a:gd name="T19" fmla="*/ 246 h 387"/>
                <a:gd name="T20" fmla="*/ 69 w 283"/>
                <a:gd name="T21" fmla="*/ 295 h 387"/>
                <a:gd name="T22" fmla="*/ 79 w 283"/>
                <a:gd name="T23" fmla="*/ 300 h 387"/>
                <a:gd name="T24" fmla="*/ 75 w 283"/>
                <a:gd name="T25" fmla="*/ 306 h 387"/>
                <a:gd name="T26" fmla="*/ 72 w 283"/>
                <a:gd name="T27" fmla="*/ 313 h 387"/>
                <a:gd name="T28" fmla="*/ 70 w 283"/>
                <a:gd name="T29" fmla="*/ 321 h 387"/>
                <a:gd name="T30" fmla="*/ 69 w 283"/>
                <a:gd name="T31" fmla="*/ 347 h 387"/>
                <a:gd name="T32" fmla="*/ 86 w 283"/>
                <a:gd name="T33" fmla="*/ 379 h 387"/>
                <a:gd name="T34" fmla="*/ 118 w 283"/>
                <a:gd name="T35" fmla="*/ 384 h 387"/>
                <a:gd name="T36" fmla="*/ 145 w 283"/>
                <a:gd name="T37" fmla="*/ 359 h 387"/>
                <a:gd name="T38" fmla="*/ 153 w 283"/>
                <a:gd name="T39" fmla="*/ 333 h 387"/>
                <a:gd name="T40" fmla="*/ 153 w 283"/>
                <a:gd name="T41" fmla="*/ 325 h 387"/>
                <a:gd name="T42" fmla="*/ 153 w 283"/>
                <a:gd name="T43" fmla="*/ 317 h 387"/>
                <a:gd name="T44" fmla="*/ 151 w 283"/>
                <a:gd name="T45" fmla="*/ 310 h 387"/>
                <a:gd name="T46" fmla="*/ 163 w 283"/>
                <a:gd name="T47" fmla="*/ 308 h 387"/>
                <a:gd name="T48" fmla="*/ 245 w 283"/>
                <a:gd name="T49" fmla="*/ 237 h 387"/>
                <a:gd name="T50" fmla="*/ 237 w 283"/>
                <a:gd name="T51" fmla="*/ 238 h 387"/>
                <a:gd name="T52" fmla="*/ 230 w 283"/>
                <a:gd name="T53" fmla="*/ 238 h 387"/>
                <a:gd name="T54" fmla="*/ 194 w 283"/>
                <a:gd name="T55" fmla="*/ 213 h 387"/>
                <a:gd name="T56" fmla="*/ 186 w 283"/>
                <a:gd name="T57" fmla="*/ 163 h 387"/>
                <a:gd name="T58" fmla="*/ 210 w 283"/>
                <a:gd name="T59" fmla="*/ 115 h 387"/>
                <a:gd name="T60" fmla="*/ 253 w 283"/>
                <a:gd name="T61" fmla="*/ 97 h 387"/>
                <a:gd name="T62" fmla="*/ 260 w 283"/>
                <a:gd name="T63" fmla="*/ 98 h 387"/>
                <a:gd name="T64" fmla="*/ 267 w 283"/>
                <a:gd name="T65" fmla="*/ 10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3" h="387">
                  <a:moveTo>
                    <a:pt x="283" y="0"/>
                  </a:moveTo>
                  <a:cubicBezTo>
                    <a:pt x="270" y="0"/>
                    <a:pt x="256" y="1"/>
                    <a:pt x="243" y="4"/>
                  </a:cubicBezTo>
                  <a:cubicBezTo>
                    <a:pt x="230" y="6"/>
                    <a:pt x="217" y="10"/>
                    <a:pt x="205" y="15"/>
                  </a:cubicBezTo>
                  <a:cubicBezTo>
                    <a:pt x="192" y="19"/>
                    <a:pt x="180" y="25"/>
                    <a:pt x="168" y="31"/>
                  </a:cubicBezTo>
                  <a:cubicBezTo>
                    <a:pt x="157" y="38"/>
                    <a:pt x="146" y="45"/>
                    <a:pt x="135" y="54"/>
                  </a:cubicBezTo>
                  <a:cubicBezTo>
                    <a:pt x="139" y="56"/>
                    <a:pt x="143" y="60"/>
                    <a:pt x="146" y="64"/>
                  </a:cubicBezTo>
                  <a:cubicBezTo>
                    <a:pt x="149" y="69"/>
                    <a:pt x="152" y="74"/>
                    <a:pt x="154" y="79"/>
                  </a:cubicBezTo>
                  <a:cubicBezTo>
                    <a:pt x="156" y="85"/>
                    <a:pt x="157" y="91"/>
                    <a:pt x="158" y="98"/>
                  </a:cubicBezTo>
                  <a:cubicBezTo>
                    <a:pt x="159" y="104"/>
                    <a:pt x="158" y="111"/>
                    <a:pt x="157" y="118"/>
                  </a:cubicBezTo>
                  <a:cubicBezTo>
                    <a:pt x="156" y="128"/>
                    <a:pt x="153" y="136"/>
                    <a:pt x="149" y="144"/>
                  </a:cubicBezTo>
                  <a:cubicBezTo>
                    <a:pt x="145" y="152"/>
                    <a:pt x="140" y="159"/>
                    <a:pt x="134" y="165"/>
                  </a:cubicBezTo>
                  <a:cubicBezTo>
                    <a:pt x="128" y="171"/>
                    <a:pt x="122" y="175"/>
                    <a:pt x="115" y="178"/>
                  </a:cubicBezTo>
                  <a:cubicBezTo>
                    <a:pt x="108" y="181"/>
                    <a:pt x="101" y="182"/>
                    <a:pt x="94" y="182"/>
                  </a:cubicBezTo>
                  <a:cubicBezTo>
                    <a:pt x="89" y="181"/>
                    <a:pt x="85" y="180"/>
                    <a:pt x="80" y="178"/>
                  </a:cubicBezTo>
                  <a:cubicBezTo>
                    <a:pt x="76" y="175"/>
                    <a:pt x="72" y="172"/>
                    <a:pt x="69" y="169"/>
                  </a:cubicBezTo>
                  <a:cubicBezTo>
                    <a:pt x="66" y="165"/>
                    <a:pt x="63" y="161"/>
                    <a:pt x="61" y="156"/>
                  </a:cubicBezTo>
                  <a:cubicBezTo>
                    <a:pt x="59" y="152"/>
                    <a:pt x="57" y="146"/>
                    <a:pt x="56" y="141"/>
                  </a:cubicBezTo>
                  <a:cubicBezTo>
                    <a:pt x="49" y="151"/>
                    <a:pt x="43" y="162"/>
                    <a:pt x="37" y="174"/>
                  </a:cubicBezTo>
                  <a:cubicBezTo>
                    <a:pt x="31" y="185"/>
                    <a:pt x="26" y="197"/>
                    <a:pt x="21" y="209"/>
                  </a:cubicBezTo>
                  <a:cubicBezTo>
                    <a:pt x="17" y="221"/>
                    <a:pt x="12" y="233"/>
                    <a:pt x="9" y="246"/>
                  </a:cubicBezTo>
                  <a:cubicBezTo>
                    <a:pt x="5" y="259"/>
                    <a:pt x="2" y="272"/>
                    <a:pt x="0" y="285"/>
                  </a:cubicBezTo>
                  <a:cubicBezTo>
                    <a:pt x="69" y="295"/>
                    <a:pt x="69" y="295"/>
                    <a:pt x="69" y="295"/>
                  </a:cubicBezTo>
                  <a:cubicBezTo>
                    <a:pt x="81" y="297"/>
                    <a:pt x="81" y="297"/>
                    <a:pt x="81" y="297"/>
                  </a:cubicBezTo>
                  <a:cubicBezTo>
                    <a:pt x="80" y="298"/>
                    <a:pt x="80" y="299"/>
                    <a:pt x="79" y="300"/>
                  </a:cubicBezTo>
                  <a:cubicBezTo>
                    <a:pt x="78" y="301"/>
                    <a:pt x="78" y="302"/>
                    <a:pt x="77" y="303"/>
                  </a:cubicBezTo>
                  <a:cubicBezTo>
                    <a:pt x="77" y="304"/>
                    <a:pt x="76" y="305"/>
                    <a:pt x="75" y="306"/>
                  </a:cubicBezTo>
                  <a:cubicBezTo>
                    <a:pt x="75" y="307"/>
                    <a:pt x="74" y="308"/>
                    <a:pt x="74" y="310"/>
                  </a:cubicBezTo>
                  <a:cubicBezTo>
                    <a:pt x="73" y="311"/>
                    <a:pt x="73" y="312"/>
                    <a:pt x="72" y="313"/>
                  </a:cubicBezTo>
                  <a:cubicBezTo>
                    <a:pt x="72" y="315"/>
                    <a:pt x="72" y="316"/>
                    <a:pt x="71" y="317"/>
                  </a:cubicBezTo>
                  <a:cubicBezTo>
                    <a:pt x="71" y="318"/>
                    <a:pt x="71" y="320"/>
                    <a:pt x="70" y="321"/>
                  </a:cubicBezTo>
                  <a:cubicBezTo>
                    <a:pt x="70" y="322"/>
                    <a:pt x="70" y="324"/>
                    <a:pt x="69" y="325"/>
                  </a:cubicBezTo>
                  <a:cubicBezTo>
                    <a:pt x="68" y="333"/>
                    <a:pt x="68" y="340"/>
                    <a:pt x="69" y="347"/>
                  </a:cubicBezTo>
                  <a:cubicBezTo>
                    <a:pt x="70" y="353"/>
                    <a:pt x="72" y="360"/>
                    <a:pt x="75" y="365"/>
                  </a:cubicBezTo>
                  <a:cubicBezTo>
                    <a:pt x="78" y="371"/>
                    <a:pt x="82" y="375"/>
                    <a:pt x="86" y="379"/>
                  </a:cubicBezTo>
                  <a:cubicBezTo>
                    <a:pt x="90" y="383"/>
                    <a:pt x="96" y="385"/>
                    <a:pt x="101" y="386"/>
                  </a:cubicBezTo>
                  <a:cubicBezTo>
                    <a:pt x="107" y="387"/>
                    <a:pt x="113" y="386"/>
                    <a:pt x="118" y="384"/>
                  </a:cubicBezTo>
                  <a:cubicBezTo>
                    <a:pt x="124" y="382"/>
                    <a:pt x="129" y="379"/>
                    <a:pt x="133" y="375"/>
                  </a:cubicBezTo>
                  <a:cubicBezTo>
                    <a:pt x="138" y="370"/>
                    <a:pt x="142" y="365"/>
                    <a:pt x="145" y="359"/>
                  </a:cubicBezTo>
                  <a:cubicBezTo>
                    <a:pt x="149" y="352"/>
                    <a:pt x="151" y="345"/>
                    <a:pt x="152" y="338"/>
                  </a:cubicBezTo>
                  <a:cubicBezTo>
                    <a:pt x="152" y="336"/>
                    <a:pt x="153" y="335"/>
                    <a:pt x="153" y="333"/>
                  </a:cubicBezTo>
                  <a:cubicBezTo>
                    <a:pt x="153" y="332"/>
                    <a:pt x="153" y="331"/>
                    <a:pt x="153" y="329"/>
                  </a:cubicBezTo>
                  <a:cubicBezTo>
                    <a:pt x="153" y="328"/>
                    <a:pt x="153" y="326"/>
                    <a:pt x="153" y="325"/>
                  </a:cubicBezTo>
                  <a:cubicBezTo>
                    <a:pt x="153" y="324"/>
                    <a:pt x="153" y="322"/>
                    <a:pt x="153" y="321"/>
                  </a:cubicBezTo>
                  <a:cubicBezTo>
                    <a:pt x="153" y="320"/>
                    <a:pt x="153" y="318"/>
                    <a:pt x="153" y="317"/>
                  </a:cubicBezTo>
                  <a:cubicBezTo>
                    <a:pt x="152" y="316"/>
                    <a:pt x="152" y="315"/>
                    <a:pt x="152" y="313"/>
                  </a:cubicBezTo>
                  <a:cubicBezTo>
                    <a:pt x="152" y="312"/>
                    <a:pt x="151" y="311"/>
                    <a:pt x="151" y="310"/>
                  </a:cubicBezTo>
                  <a:cubicBezTo>
                    <a:pt x="151" y="309"/>
                    <a:pt x="151" y="307"/>
                    <a:pt x="150" y="306"/>
                  </a:cubicBezTo>
                  <a:cubicBezTo>
                    <a:pt x="163" y="308"/>
                    <a:pt x="163" y="308"/>
                    <a:pt x="163" y="308"/>
                  </a:cubicBezTo>
                  <a:cubicBezTo>
                    <a:pt x="232" y="318"/>
                    <a:pt x="232" y="318"/>
                    <a:pt x="232" y="318"/>
                  </a:cubicBezTo>
                  <a:cubicBezTo>
                    <a:pt x="245" y="237"/>
                    <a:pt x="245" y="237"/>
                    <a:pt x="245" y="237"/>
                  </a:cubicBezTo>
                  <a:cubicBezTo>
                    <a:pt x="243" y="238"/>
                    <a:pt x="242" y="238"/>
                    <a:pt x="241" y="238"/>
                  </a:cubicBezTo>
                  <a:cubicBezTo>
                    <a:pt x="240" y="238"/>
                    <a:pt x="238" y="238"/>
                    <a:pt x="237" y="238"/>
                  </a:cubicBezTo>
                  <a:cubicBezTo>
                    <a:pt x="236" y="238"/>
                    <a:pt x="235" y="238"/>
                    <a:pt x="233" y="238"/>
                  </a:cubicBezTo>
                  <a:cubicBezTo>
                    <a:pt x="232" y="238"/>
                    <a:pt x="231" y="238"/>
                    <a:pt x="230" y="238"/>
                  </a:cubicBezTo>
                  <a:cubicBezTo>
                    <a:pt x="222" y="237"/>
                    <a:pt x="215" y="234"/>
                    <a:pt x="209" y="230"/>
                  </a:cubicBezTo>
                  <a:cubicBezTo>
                    <a:pt x="203" y="226"/>
                    <a:pt x="198" y="220"/>
                    <a:pt x="194" y="213"/>
                  </a:cubicBezTo>
                  <a:cubicBezTo>
                    <a:pt x="190" y="207"/>
                    <a:pt x="187" y="199"/>
                    <a:pt x="186" y="190"/>
                  </a:cubicBezTo>
                  <a:cubicBezTo>
                    <a:pt x="184" y="182"/>
                    <a:pt x="184" y="172"/>
                    <a:pt x="186" y="163"/>
                  </a:cubicBezTo>
                  <a:cubicBezTo>
                    <a:pt x="187" y="153"/>
                    <a:pt x="191" y="144"/>
                    <a:pt x="195" y="136"/>
                  </a:cubicBezTo>
                  <a:cubicBezTo>
                    <a:pt x="199" y="128"/>
                    <a:pt x="204" y="121"/>
                    <a:pt x="210" y="115"/>
                  </a:cubicBezTo>
                  <a:cubicBezTo>
                    <a:pt x="216" y="109"/>
                    <a:pt x="223" y="104"/>
                    <a:pt x="230" y="101"/>
                  </a:cubicBezTo>
                  <a:cubicBezTo>
                    <a:pt x="237" y="98"/>
                    <a:pt x="245" y="96"/>
                    <a:pt x="253" y="97"/>
                  </a:cubicBezTo>
                  <a:cubicBezTo>
                    <a:pt x="254" y="97"/>
                    <a:pt x="255" y="97"/>
                    <a:pt x="256" y="97"/>
                  </a:cubicBezTo>
                  <a:cubicBezTo>
                    <a:pt x="258" y="97"/>
                    <a:pt x="259" y="98"/>
                    <a:pt x="260" y="98"/>
                  </a:cubicBezTo>
                  <a:cubicBezTo>
                    <a:pt x="261" y="98"/>
                    <a:pt x="262" y="99"/>
                    <a:pt x="264" y="99"/>
                  </a:cubicBezTo>
                  <a:cubicBezTo>
                    <a:pt x="265" y="99"/>
                    <a:pt x="266" y="100"/>
                    <a:pt x="267" y="100"/>
                  </a:cubicBezTo>
                  <a:lnTo>
                    <a:pt x="283" y="0"/>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40" name="íṣ1ídè"/>
            <p:cNvSpPr/>
            <p:nvPr/>
          </p:nvSpPr>
          <p:spPr bwMode="auto">
            <a:xfrm>
              <a:off x="7041000" y="3428326"/>
              <a:ext cx="2088847" cy="2319818"/>
            </a:xfrm>
            <a:custGeom>
              <a:avLst/>
              <a:gdLst>
                <a:gd name="T0" fmla="*/ 29 w 316"/>
                <a:gd name="T1" fmla="*/ 42 h 354"/>
                <a:gd name="T2" fmla="*/ 33 w 316"/>
                <a:gd name="T3" fmla="*/ 121 h 354"/>
                <a:gd name="T4" fmla="*/ 28 w 316"/>
                <a:gd name="T5" fmla="*/ 166 h 354"/>
                <a:gd name="T6" fmla="*/ 7 w 316"/>
                <a:gd name="T7" fmla="*/ 195 h 354"/>
                <a:gd name="T8" fmla="*/ 1 w 316"/>
                <a:gd name="T9" fmla="*/ 240 h 354"/>
                <a:gd name="T10" fmla="*/ 21 w 316"/>
                <a:gd name="T11" fmla="*/ 282 h 354"/>
                <a:gd name="T12" fmla="*/ 53 w 316"/>
                <a:gd name="T13" fmla="*/ 293 h 354"/>
                <a:gd name="T14" fmla="*/ 80 w 316"/>
                <a:gd name="T15" fmla="*/ 278 h 354"/>
                <a:gd name="T16" fmla="*/ 115 w 316"/>
                <a:gd name="T17" fmla="*/ 294 h 354"/>
                <a:gd name="T18" fmla="*/ 177 w 316"/>
                <a:gd name="T19" fmla="*/ 340 h 354"/>
                <a:gd name="T20" fmla="*/ 229 w 316"/>
                <a:gd name="T21" fmla="*/ 257 h 354"/>
                <a:gd name="T22" fmla="*/ 234 w 316"/>
                <a:gd name="T23" fmla="*/ 242 h 354"/>
                <a:gd name="T24" fmla="*/ 239 w 316"/>
                <a:gd name="T25" fmla="*/ 248 h 354"/>
                <a:gd name="T26" fmla="*/ 246 w 316"/>
                <a:gd name="T27" fmla="*/ 254 h 354"/>
                <a:gd name="T28" fmla="*/ 254 w 316"/>
                <a:gd name="T29" fmla="*/ 258 h 354"/>
                <a:gd name="T30" fmla="*/ 278 w 316"/>
                <a:gd name="T31" fmla="*/ 259 h 354"/>
                <a:gd name="T32" fmla="*/ 308 w 316"/>
                <a:gd name="T33" fmla="*/ 233 h 354"/>
                <a:gd name="T34" fmla="*/ 315 w 316"/>
                <a:gd name="T35" fmla="*/ 188 h 354"/>
                <a:gd name="T36" fmla="*/ 295 w 316"/>
                <a:gd name="T37" fmla="*/ 152 h 354"/>
                <a:gd name="T38" fmla="*/ 273 w 316"/>
                <a:gd name="T39" fmla="*/ 144 h 354"/>
                <a:gd name="T40" fmla="*/ 264 w 316"/>
                <a:gd name="T41" fmla="*/ 144 h 354"/>
                <a:gd name="T42" fmla="*/ 256 w 316"/>
                <a:gd name="T43" fmla="*/ 147 h 354"/>
                <a:gd name="T44" fmla="*/ 249 w 316"/>
                <a:gd name="T45" fmla="*/ 150 h 354"/>
                <a:gd name="T46" fmla="*/ 249 w 316"/>
                <a:gd name="T47" fmla="*/ 135 h 354"/>
                <a:gd name="T48" fmla="*/ 200 w 316"/>
                <a:gd name="T49" fmla="*/ 25 h 354"/>
                <a:gd name="T50" fmla="*/ 200 w 316"/>
                <a:gd name="T51" fmla="*/ 33 h 354"/>
                <a:gd name="T52" fmla="*/ 199 w 316"/>
                <a:gd name="T53" fmla="*/ 41 h 354"/>
                <a:gd name="T54" fmla="*/ 175 w 316"/>
                <a:gd name="T55" fmla="*/ 88 h 354"/>
                <a:gd name="T56" fmla="*/ 135 w 316"/>
                <a:gd name="T57" fmla="*/ 102 h 354"/>
                <a:gd name="T58" fmla="*/ 102 w 316"/>
                <a:gd name="T59" fmla="*/ 76 h 354"/>
                <a:gd name="T60" fmla="*/ 95 w 316"/>
                <a:gd name="T61" fmla="*/ 26 h 354"/>
                <a:gd name="T62" fmla="*/ 97 w 316"/>
                <a:gd name="T63" fmla="*/ 18 h 354"/>
                <a:gd name="T64" fmla="*/ 99 w 316"/>
                <a:gd name="T65" fmla="*/ 1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6" h="354">
                  <a:moveTo>
                    <a:pt x="33" y="0"/>
                  </a:moveTo>
                  <a:cubicBezTo>
                    <a:pt x="31" y="14"/>
                    <a:pt x="30" y="28"/>
                    <a:pt x="29" y="42"/>
                  </a:cubicBezTo>
                  <a:cubicBezTo>
                    <a:pt x="29" y="55"/>
                    <a:pt x="29" y="69"/>
                    <a:pt x="29" y="82"/>
                  </a:cubicBezTo>
                  <a:cubicBezTo>
                    <a:pt x="30" y="95"/>
                    <a:pt x="31" y="109"/>
                    <a:pt x="33" y="121"/>
                  </a:cubicBezTo>
                  <a:cubicBezTo>
                    <a:pt x="35" y="134"/>
                    <a:pt x="38" y="147"/>
                    <a:pt x="41" y="159"/>
                  </a:cubicBezTo>
                  <a:cubicBezTo>
                    <a:pt x="36" y="161"/>
                    <a:pt x="32" y="163"/>
                    <a:pt x="28" y="166"/>
                  </a:cubicBezTo>
                  <a:cubicBezTo>
                    <a:pt x="23" y="170"/>
                    <a:pt x="19" y="174"/>
                    <a:pt x="16" y="179"/>
                  </a:cubicBezTo>
                  <a:cubicBezTo>
                    <a:pt x="13" y="183"/>
                    <a:pt x="10" y="189"/>
                    <a:pt x="7" y="195"/>
                  </a:cubicBezTo>
                  <a:cubicBezTo>
                    <a:pt x="5" y="200"/>
                    <a:pt x="3" y="207"/>
                    <a:pt x="2" y="214"/>
                  </a:cubicBezTo>
                  <a:cubicBezTo>
                    <a:pt x="0" y="223"/>
                    <a:pt x="0" y="232"/>
                    <a:pt x="1" y="240"/>
                  </a:cubicBezTo>
                  <a:cubicBezTo>
                    <a:pt x="2" y="249"/>
                    <a:pt x="5" y="257"/>
                    <a:pt x="8" y="264"/>
                  </a:cubicBezTo>
                  <a:cubicBezTo>
                    <a:pt x="11" y="271"/>
                    <a:pt x="16" y="277"/>
                    <a:pt x="21" y="282"/>
                  </a:cubicBezTo>
                  <a:cubicBezTo>
                    <a:pt x="26" y="287"/>
                    <a:pt x="32" y="290"/>
                    <a:pt x="39" y="292"/>
                  </a:cubicBezTo>
                  <a:cubicBezTo>
                    <a:pt x="44" y="293"/>
                    <a:pt x="48" y="293"/>
                    <a:pt x="53" y="293"/>
                  </a:cubicBezTo>
                  <a:cubicBezTo>
                    <a:pt x="58" y="292"/>
                    <a:pt x="63" y="290"/>
                    <a:pt x="67" y="288"/>
                  </a:cubicBezTo>
                  <a:cubicBezTo>
                    <a:pt x="72" y="286"/>
                    <a:pt x="76" y="282"/>
                    <a:pt x="80" y="278"/>
                  </a:cubicBezTo>
                  <a:cubicBezTo>
                    <a:pt x="84" y="274"/>
                    <a:pt x="87" y="270"/>
                    <a:pt x="90" y="264"/>
                  </a:cubicBezTo>
                  <a:cubicBezTo>
                    <a:pt x="98" y="275"/>
                    <a:pt x="106" y="285"/>
                    <a:pt x="115" y="294"/>
                  </a:cubicBezTo>
                  <a:cubicBezTo>
                    <a:pt x="124" y="303"/>
                    <a:pt x="134" y="312"/>
                    <a:pt x="144" y="319"/>
                  </a:cubicBezTo>
                  <a:cubicBezTo>
                    <a:pt x="154" y="327"/>
                    <a:pt x="165" y="334"/>
                    <a:pt x="177" y="340"/>
                  </a:cubicBezTo>
                  <a:cubicBezTo>
                    <a:pt x="188" y="346"/>
                    <a:pt x="200" y="351"/>
                    <a:pt x="213" y="354"/>
                  </a:cubicBezTo>
                  <a:cubicBezTo>
                    <a:pt x="229" y="257"/>
                    <a:pt x="229" y="257"/>
                    <a:pt x="229" y="257"/>
                  </a:cubicBezTo>
                  <a:cubicBezTo>
                    <a:pt x="232" y="239"/>
                    <a:pt x="232" y="239"/>
                    <a:pt x="232" y="239"/>
                  </a:cubicBezTo>
                  <a:cubicBezTo>
                    <a:pt x="233" y="240"/>
                    <a:pt x="233" y="241"/>
                    <a:pt x="234" y="242"/>
                  </a:cubicBezTo>
                  <a:cubicBezTo>
                    <a:pt x="235" y="243"/>
                    <a:pt x="236" y="245"/>
                    <a:pt x="237" y="245"/>
                  </a:cubicBezTo>
                  <a:cubicBezTo>
                    <a:pt x="237" y="246"/>
                    <a:pt x="238" y="247"/>
                    <a:pt x="239" y="248"/>
                  </a:cubicBezTo>
                  <a:cubicBezTo>
                    <a:pt x="240" y="249"/>
                    <a:pt x="241" y="250"/>
                    <a:pt x="242" y="251"/>
                  </a:cubicBezTo>
                  <a:cubicBezTo>
                    <a:pt x="243" y="252"/>
                    <a:pt x="244" y="253"/>
                    <a:pt x="246" y="254"/>
                  </a:cubicBezTo>
                  <a:cubicBezTo>
                    <a:pt x="247" y="255"/>
                    <a:pt x="248" y="256"/>
                    <a:pt x="250" y="256"/>
                  </a:cubicBezTo>
                  <a:cubicBezTo>
                    <a:pt x="251" y="257"/>
                    <a:pt x="253" y="258"/>
                    <a:pt x="254" y="258"/>
                  </a:cubicBezTo>
                  <a:cubicBezTo>
                    <a:pt x="256" y="259"/>
                    <a:pt x="257" y="259"/>
                    <a:pt x="259" y="260"/>
                  </a:cubicBezTo>
                  <a:cubicBezTo>
                    <a:pt x="265" y="261"/>
                    <a:pt x="272" y="261"/>
                    <a:pt x="278" y="259"/>
                  </a:cubicBezTo>
                  <a:cubicBezTo>
                    <a:pt x="284" y="257"/>
                    <a:pt x="289" y="254"/>
                    <a:pt x="294" y="250"/>
                  </a:cubicBezTo>
                  <a:cubicBezTo>
                    <a:pt x="300" y="246"/>
                    <a:pt x="304" y="240"/>
                    <a:pt x="308" y="233"/>
                  </a:cubicBezTo>
                  <a:cubicBezTo>
                    <a:pt x="311" y="227"/>
                    <a:pt x="314" y="219"/>
                    <a:pt x="315" y="211"/>
                  </a:cubicBezTo>
                  <a:cubicBezTo>
                    <a:pt x="316" y="203"/>
                    <a:pt x="316" y="195"/>
                    <a:pt x="315" y="188"/>
                  </a:cubicBezTo>
                  <a:cubicBezTo>
                    <a:pt x="314" y="180"/>
                    <a:pt x="311" y="173"/>
                    <a:pt x="308" y="167"/>
                  </a:cubicBezTo>
                  <a:cubicBezTo>
                    <a:pt x="304" y="161"/>
                    <a:pt x="300" y="156"/>
                    <a:pt x="295" y="152"/>
                  </a:cubicBezTo>
                  <a:cubicBezTo>
                    <a:pt x="290" y="148"/>
                    <a:pt x="284" y="145"/>
                    <a:pt x="278" y="144"/>
                  </a:cubicBezTo>
                  <a:cubicBezTo>
                    <a:pt x="276" y="144"/>
                    <a:pt x="275" y="144"/>
                    <a:pt x="273" y="144"/>
                  </a:cubicBezTo>
                  <a:cubicBezTo>
                    <a:pt x="271" y="143"/>
                    <a:pt x="270" y="144"/>
                    <a:pt x="268" y="144"/>
                  </a:cubicBezTo>
                  <a:cubicBezTo>
                    <a:pt x="267" y="144"/>
                    <a:pt x="265" y="144"/>
                    <a:pt x="264" y="144"/>
                  </a:cubicBezTo>
                  <a:cubicBezTo>
                    <a:pt x="262" y="145"/>
                    <a:pt x="260" y="145"/>
                    <a:pt x="259" y="146"/>
                  </a:cubicBezTo>
                  <a:cubicBezTo>
                    <a:pt x="258" y="146"/>
                    <a:pt x="257" y="146"/>
                    <a:pt x="256" y="147"/>
                  </a:cubicBezTo>
                  <a:cubicBezTo>
                    <a:pt x="254" y="147"/>
                    <a:pt x="253" y="148"/>
                    <a:pt x="252" y="148"/>
                  </a:cubicBezTo>
                  <a:cubicBezTo>
                    <a:pt x="251" y="149"/>
                    <a:pt x="250" y="150"/>
                    <a:pt x="249" y="150"/>
                  </a:cubicBezTo>
                  <a:cubicBezTo>
                    <a:pt x="248" y="151"/>
                    <a:pt x="247" y="152"/>
                    <a:pt x="246" y="153"/>
                  </a:cubicBezTo>
                  <a:cubicBezTo>
                    <a:pt x="249" y="135"/>
                    <a:pt x="249" y="135"/>
                    <a:pt x="249" y="135"/>
                  </a:cubicBezTo>
                  <a:cubicBezTo>
                    <a:pt x="265" y="34"/>
                    <a:pt x="265" y="34"/>
                    <a:pt x="265" y="34"/>
                  </a:cubicBezTo>
                  <a:cubicBezTo>
                    <a:pt x="200" y="25"/>
                    <a:pt x="200" y="25"/>
                    <a:pt x="200" y="25"/>
                  </a:cubicBezTo>
                  <a:cubicBezTo>
                    <a:pt x="200" y="26"/>
                    <a:pt x="200" y="27"/>
                    <a:pt x="200" y="29"/>
                  </a:cubicBezTo>
                  <a:cubicBezTo>
                    <a:pt x="200" y="30"/>
                    <a:pt x="200" y="32"/>
                    <a:pt x="200" y="33"/>
                  </a:cubicBezTo>
                  <a:cubicBezTo>
                    <a:pt x="200" y="34"/>
                    <a:pt x="200" y="36"/>
                    <a:pt x="200" y="37"/>
                  </a:cubicBezTo>
                  <a:cubicBezTo>
                    <a:pt x="200" y="39"/>
                    <a:pt x="199" y="40"/>
                    <a:pt x="199" y="41"/>
                  </a:cubicBezTo>
                  <a:cubicBezTo>
                    <a:pt x="198" y="51"/>
                    <a:pt x="195" y="60"/>
                    <a:pt x="190" y="68"/>
                  </a:cubicBezTo>
                  <a:cubicBezTo>
                    <a:pt x="186" y="76"/>
                    <a:pt x="181" y="83"/>
                    <a:pt x="175" y="88"/>
                  </a:cubicBezTo>
                  <a:cubicBezTo>
                    <a:pt x="170" y="93"/>
                    <a:pt x="163" y="98"/>
                    <a:pt x="156" y="100"/>
                  </a:cubicBezTo>
                  <a:cubicBezTo>
                    <a:pt x="149" y="102"/>
                    <a:pt x="142" y="103"/>
                    <a:pt x="135" y="102"/>
                  </a:cubicBezTo>
                  <a:cubicBezTo>
                    <a:pt x="128" y="101"/>
                    <a:pt x="121" y="97"/>
                    <a:pt x="116" y="93"/>
                  </a:cubicBezTo>
                  <a:cubicBezTo>
                    <a:pt x="110" y="88"/>
                    <a:pt x="106" y="82"/>
                    <a:pt x="102" y="76"/>
                  </a:cubicBezTo>
                  <a:cubicBezTo>
                    <a:pt x="99" y="69"/>
                    <a:pt x="96" y="61"/>
                    <a:pt x="95" y="52"/>
                  </a:cubicBezTo>
                  <a:cubicBezTo>
                    <a:pt x="94" y="44"/>
                    <a:pt x="94" y="35"/>
                    <a:pt x="95" y="26"/>
                  </a:cubicBezTo>
                  <a:cubicBezTo>
                    <a:pt x="96" y="24"/>
                    <a:pt x="96" y="23"/>
                    <a:pt x="96" y="22"/>
                  </a:cubicBezTo>
                  <a:cubicBezTo>
                    <a:pt x="96" y="20"/>
                    <a:pt x="97" y="19"/>
                    <a:pt x="97" y="18"/>
                  </a:cubicBezTo>
                  <a:cubicBezTo>
                    <a:pt x="97" y="16"/>
                    <a:pt x="98" y="15"/>
                    <a:pt x="98" y="14"/>
                  </a:cubicBezTo>
                  <a:cubicBezTo>
                    <a:pt x="99" y="13"/>
                    <a:pt x="99" y="11"/>
                    <a:pt x="99" y="10"/>
                  </a:cubicBezTo>
                  <a:lnTo>
                    <a:pt x="33" y="0"/>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41" name="íṧlîḋè"/>
            <p:cNvSpPr/>
            <p:nvPr/>
          </p:nvSpPr>
          <p:spPr bwMode="auto">
            <a:xfrm>
              <a:off x="8671230" y="1433779"/>
              <a:ext cx="2328091" cy="2431064"/>
            </a:xfrm>
            <a:custGeom>
              <a:avLst/>
              <a:gdLst>
                <a:gd name="T0" fmla="*/ 271 w 352"/>
                <a:gd name="T1" fmla="*/ 4 h 371"/>
                <a:gd name="T2" fmla="*/ 233 w 352"/>
                <a:gd name="T3" fmla="*/ 36 h 371"/>
                <a:gd name="T4" fmla="*/ 193 w 352"/>
                <a:gd name="T5" fmla="*/ 41 h 371"/>
                <a:gd name="T6" fmla="*/ 132 w 352"/>
                <a:gd name="T7" fmla="*/ 18 h 371"/>
                <a:gd name="T8" fmla="*/ 82 w 352"/>
                <a:gd name="T9" fmla="*/ 119 h 371"/>
                <a:gd name="T10" fmla="*/ 77 w 352"/>
                <a:gd name="T11" fmla="*/ 134 h 371"/>
                <a:gd name="T12" fmla="*/ 71 w 352"/>
                <a:gd name="T13" fmla="*/ 130 h 371"/>
                <a:gd name="T14" fmla="*/ 65 w 352"/>
                <a:gd name="T15" fmla="*/ 127 h 371"/>
                <a:gd name="T16" fmla="*/ 58 w 352"/>
                <a:gd name="T17" fmla="*/ 125 h 371"/>
                <a:gd name="T18" fmla="*/ 36 w 352"/>
                <a:gd name="T19" fmla="*/ 127 h 371"/>
                <a:gd name="T20" fmla="*/ 8 w 352"/>
                <a:gd name="T21" fmla="*/ 155 h 371"/>
                <a:gd name="T22" fmla="*/ 1 w 352"/>
                <a:gd name="T23" fmla="*/ 199 h 371"/>
                <a:gd name="T24" fmla="*/ 19 w 352"/>
                <a:gd name="T25" fmla="*/ 231 h 371"/>
                <a:gd name="T26" fmla="*/ 40 w 352"/>
                <a:gd name="T27" fmla="*/ 237 h 371"/>
                <a:gd name="T28" fmla="*/ 47 w 352"/>
                <a:gd name="T29" fmla="*/ 236 h 371"/>
                <a:gd name="T30" fmla="*/ 54 w 352"/>
                <a:gd name="T31" fmla="*/ 234 h 371"/>
                <a:gd name="T32" fmla="*/ 61 w 352"/>
                <a:gd name="T33" fmla="*/ 231 h 371"/>
                <a:gd name="T34" fmla="*/ 61 w 352"/>
                <a:gd name="T35" fmla="*/ 246 h 371"/>
                <a:gd name="T36" fmla="*/ 126 w 352"/>
                <a:gd name="T37" fmla="*/ 343 h 371"/>
                <a:gd name="T38" fmla="*/ 126 w 352"/>
                <a:gd name="T39" fmla="*/ 333 h 371"/>
                <a:gd name="T40" fmla="*/ 127 w 352"/>
                <a:gd name="T41" fmla="*/ 323 h 371"/>
                <a:gd name="T42" fmla="*/ 153 w 352"/>
                <a:gd name="T43" fmla="*/ 273 h 371"/>
                <a:gd name="T44" fmla="*/ 201 w 352"/>
                <a:gd name="T45" fmla="*/ 256 h 371"/>
                <a:gd name="T46" fmla="*/ 242 w 352"/>
                <a:gd name="T47" fmla="*/ 283 h 371"/>
                <a:gd name="T48" fmla="*/ 253 w 352"/>
                <a:gd name="T49" fmla="*/ 340 h 371"/>
                <a:gd name="T50" fmla="*/ 251 w 352"/>
                <a:gd name="T51" fmla="*/ 350 h 371"/>
                <a:gd name="T52" fmla="*/ 247 w 352"/>
                <a:gd name="T53" fmla="*/ 360 h 371"/>
                <a:gd name="T54" fmla="*/ 332 w 352"/>
                <a:gd name="T55" fmla="*/ 310 h 371"/>
                <a:gd name="T56" fmla="*/ 314 w 352"/>
                <a:gd name="T57" fmla="*/ 198 h 371"/>
                <a:gd name="T58" fmla="*/ 313 w 352"/>
                <a:gd name="T59" fmla="*/ 139 h 371"/>
                <a:gd name="T60" fmla="*/ 343 w 352"/>
                <a:gd name="T61" fmla="*/ 103 h 371"/>
                <a:gd name="T62" fmla="*/ 349 w 352"/>
                <a:gd name="T63" fmla="*/ 48 h 371"/>
                <a:gd name="T64" fmla="*/ 320 w 352"/>
                <a:gd name="T65" fmla="*/ 6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2" h="371">
                  <a:moveTo>
                    <a:pt x="295" y="0"/>
                  </a:moveTo>
                  <a:cubicBezTo>
                    <a:pt x="286" y="0"/>
                    <a:pt x="278" y="1"/>
                    <a:pt x="271" y="4"/>
                  </a:cubicBezTo>
                  <a:cubicBezTo>
                    <a:pt x="263" y="7"/>
                    <a:pt x="256" y="11"/>
                    <a:pt x="250" y="17"/>
                  </a:cubicBezTo>
                  <a:cubicBezTo>
                    <a:pt x="243" y="22"/>
                    <a:pt x="237" y="29"/>
                    <a:pt x="233" y="36"/>
                  </a:cubicBezTo>
                  <a:cubicBezTo>
                    <a:pt x="228" y="43"/>
                    <a:pt x="224" y="51"/>
                    <a:pt x="221" y="60"/>
                  </a:cubicBezTo>
                  <a:cubicBezTo>
                    <a:pt x="212" y="53"/>
                    <a:pt x="203" y="47"/>
                    <a:pt x="193" y="41"/>
                  </a:cubicBezTo>
                  <a:cubicBezTo>
                    <a:pt x="184" y="36"/>
                    <a:pt x="174" y="31"/>
                    <a:pt x="163" y="27"/>
                  </a:cubicBezTo>
                  <a:cubicBezTo>
                    <a:pt x="153" y="23"/>
                    <a:pt x="143" y="20"/>
                    <a:pt x="132" y="18"/>
                  </a:cubicBezTo>
                  <a:cubicBezTo>
                    <a:pt x="121" y="15"/>
                    <a:pt x="110" y="14"/>
                    <a:pt x="99" y="13"/>
                  </a:cubicBezTo>
                  <a:cubicBezTo>
                    <a:pt x="82" y="119"/>
                    <a:pt x="82" y="119"/>
                    <a:pt x="82" y="119"/>
                  </a:cubicBezTo>
                  <a:cubicBezTo>
                    <a:pt x="79" y="136"/>
                    <a:pt x="79" y="136"/>
                    <a:pt x="79" y="136"/>
                  </a:cubicBezTo>
                  <a:cubicBezTo>
                    <a:pt x="78" y="135"/>
                    <a:pt x="77" y="135"/>
                    <a:pt x="77" y="134"/>
                  </a:cubicBezTo>
                  <a:cubicBezTo>
                    <a:pt x="76" y="133"/>
                    <a:pt x="75" y="132"/>
                    <a:pt x="74" y="132"/>
                  </a:cubicBezTo>
                  <a:cubicBezTo>
                    <a:pt x="73" y="131"/>
                    <a:pt x="72" y="130"/>
                    <a:pt x="71" y="130"/>
                  </a:cubicBezTo>
                  <a:cubicBezTo>
                    <a:pt x="70" y="129"/>
                    <a:pt x="69" y="129"/>
                    <a:pt x="69" y="128"/>
                  </a:cubicBezTo>
                  <a:cubicBezTo>
                    <a:pt x="67" y="128"/>
                    <a:pt x="66" y="127"/>
                    <a:pt x="65" y="127"/>
                  </a:cubicBezTo>
                  <a:cubicBezTo>
                    <a:pt x="64" y="126"/>
                    <a:pt x="63" y="126"/>
                    <a:pt x="62" y="125"/>
                  </a:cubicBezTo>
                  <a:cubicBezTo>
                    <a:pt x="61" y="125"/>
                    <a:pt x="59" y="125"/>
                    <a:pt x="58" y="125"/>
                  </a:cubicBezTo>
                  <a:cubicBezTo>
                    <a:pt x="57" y="124"/>
                    <a:pt x="56" y="124"/>
                    <a:pt x="54" y="124"/>
                  </a:cubicBezTo>
                  <a:cubicBezTo>
                    <a:pt x="48" y="124"/>
                    <a:pt x="42" y="125"/>
                    <a:pt x="36" y="127"/>
                  </a:cubicBezTo>
                  <a:cubicBezTo>
                    <a:pt x="30" y="130"/>
                    <a:pt x="25" y="134"/>
                    <a:pt x="20" y="138"/>
                  </a:cubicBezTo>
                  <a:cubicBezTo>
                    <a:pt x="15" y="143"/>
                    <a:pt x="11" y="149"/>
                    <a:pt x="8" y="155"/>
                  </a:cubicBezTo>
                  <a:cubicBezTo>
                    <a:pt x="5" y="162"/>
                    <a:pt x="2" y="169"/>
                    <a:pt x="1" y="177"/>
                  </a:cubicBezTo>
                  <a:cubicBezTo>
                    <a:pt x="0" y="184"/>
                    <a:pt x="0" y="192"/>
                    <a:pt x="1" y="199"/>
                  </a:cubicBezTo>
                  <a:cubicBezTo>
                    <a:pt x="2" y="205"/>
                    <a:pt x="4" y="212"/>
                    <a:pt x="7" y="217"/>
                  </a:cubicBezTo>
                  <a:cubicBezTo>
                    <a:pt x="11" y="223"/>
                    <a:pt x="15" y="227"/>
                    <a:pt x="19" y="231"/>
                  </a:cubicBezTo>
                  <a:cubicBezTo>
                    <a:pt x="24" y="234"/>
                    <a:pt x="30" y="236"/>
                    <a:pt x="36" y="237"/>
                  </a:cubicBezTo>
                  <a:cubicBezTo>
                    <a:pt x="37" y="237"/>
                    <a:pt x="39" y="237"/>
                    <a:pt x="40" y="237"/>
                  </a:cubicBezTo>
                  <a:cubicBezTo>
                    <a:pt x="41" y="237"/>
                    <a:pt x="42" y="237"/>
                    <a:pt x="44" y="237"/>
                  </a:cubicBezTo>
                  <a:cubicBezTo>
                    <a:pt x="45" y="237"/>
                    <a:pt x="46" y="236"/>
                    <a:pt x="47" y="236"/>
                  </a:cubicBezTo>
                  <a:cubicBezTo>
                    <a:pt x="49" y="236"/>
                    <a:pt x="50" y="236"/>
                    <a:pt x="51" y="235"/>
                  </a:cubicBezTo>
                  <a:cubicBezTo>
                    <a:pt x="52" y="235"/>
                    <a:pt x="53" y="235"/>
                    <a:pt x="54" y="234"/>
                  </a:cubicBezTo>
                  <a:cubicBezTo>
                    <a:pt x="56" y="234"/>
                    <a:pt x="57" y="233"/>
                    <a:pt x="58" y="233"/>
                  </a:cubicBezTo>
                  <a:cubicBezTo>
                    <a:pt x="59" y="232"/>
                    <a:pt x="60" y="232"/>
                    <a:pt x="61" y="231"/>
                  </a:cubicBezTo>
                  <a:cubicBezTo>
                    <a:pt x="62" y="230"/>
                    <a:pt x="63" y="230"/>
                    <a:pt x="64" y="229"/>
                  </a:cubicBezTo>
                  <a:cubicBezTo>
                    <a:pt x="61" y="246"/>
                    <a:pt x="61" y="246"/>
                    <a:pt x="61" y="246"/>
                  </a:cubicBezTo>
                  <a:cubicBezTo>
                    <a:pt x="47" y="332"/>
                    <a:pt x="47" y="332"/>
                    <a:pt x="47" y="332"/>
                  </a:cubicBezTo>
                  <a:cubicBezTo>
                    <a:pt x="126" y="343"/>
                    <a:pt x="126" y="343"/>
                    <a:pt x="126" y="343"/>
                  </a:cubicBezTo>
                  <a:cubicBezTo>
                    <a:pt x="126" y="342"/>
                    <a:pt x="126" y="340"/>
                    <a:pt x="126" y="338"/>
                  </a:cubicBezTo>
                  <a:cubicBezTo>
                    <a:pt x="126" y="337"/>
                    <a:pt x="126" y="335"/>
                    <a:pt x="126" y="333"/>
                  </a:cubicBezTo>
                  <a:cubicBezTo>
                    <a:pt x="126" y="332"/>
                    <a:pt x="126" y="330"/>
                    <a:pt x="126" y="328"/>
                  </a:cubicBezTo>
                  <a:cubicBezTo>
                    <a:pt x="127" y="327"/>
                    <a:pt x="127" y="325"/>
                    <a:pt x="127" y="323"/>
                  </a:cubicBezTo>
                  <a:cubicBezTo>
                    <a:pt x="129" y="313"/>
                    <a:pt x="132" y="303"/>
                    <a:pt x="136" y="295"/>
                  </a:cubicBezTo>
                  <a:cubicBezTo>
                    <a:pt x="141" y="287"/>
                    <a:pt x="147" y="279"/>
                    <a:pt x="153" y="273"/>
                  </a:cubicBezTo>
                  <a:cubicBezTo>
                    <a:pt x="160" y="267"/>
                    <a:pt x="167" y="262"/>
                    <a:pt x="175" y="259"/>
                  </a:cubicBezTo>
                  <a:cubicBezTo>
                    <a:pt x="183" y="256"/>
                    <a:pt x="192" y="255"/>
                    <a:pt x="201" y="256"/>
                  </a:cubicBezTo>
                  <a:cubicBezTo>
                    <a:pt x="209" y="257"/>
                    <a:pt x="217" y="260"/>
                    <a:pt x="225" y="265"/>
                  </a:cubicBezTo>
                  <a:cubicBezTo>
                    <a:pt x="232" y="269"/>
                    <a:pt x="238" y="276"/>
                    <a:pt x="242" y="283"/>
                  </a:cubicBezTo>
                  <a:cubicBezTo>
                    <a:pt x="247" y="291"/>
                    <a:pt x="251" y="300"/>
                    <a:pt x="253" y="309"/>
                  </a:cubicBezTo>
                  <a:cubicBezTo>
                    <a:pt x="254" y="319"/>
                    <a:pt x="255" y="329"/>
                    <a:pt x="253" y="340"/>
                  </a:cubicBezTo>
                  <a:cubicBezTo>
                    <a:pt x="253" y="342"/>
                    <a:pt x="252" y="343"/>
                    <a:pt x="252" y="345"/>
                  </a:cubicBezTo>
                  <a:cubicBezTo>
                    <a:pt x="252" y="347"/>
                    <a:pt x="251" y="349"/>
                    <a:pt x="251" y="350"/>
                  </a:cubicBezTo>
                  <a:cubicBezTo>
                    <a:pt x="250" y="352"/>
                    <a:pt x="250" y="354"/>
                    <a:pt x="249" y="355"/>
                  </a:cubicBezTo>
                  <a:cubicBezTo>
                    <a:pt x="248" y="357"/>
                    <a:pt x="248" y="359"/>
                    <a:pt x="247" y="360"/>
                  </a:cubicBezTo>
                  <a:cubicBezTo>
                    <a:pt x="328" y="371"/>
                    <a:pt x="328" y="371"/>
                    <a:pt x="328" y="371"/>
                  </a:cubicBezTo>
                  <a:cubicBezTo>
                    <a:pt x="331" y="351"/>
                    <a:pt x="332" y="330"/>
                    <a:pt x="332" y="310"/>
                  </a:cubicBezTo>
                  <a:cubicBezTo>
                    <a:pt x="332" y="290"/>
                    <a:pt x="330" y="271"/>
                    <a:pt x="327" y="252"/>
                  </a:cubicBezTo>
                  <a:cubicBezTo>
                    <a:pt x="324" y="233"/>
                    <a:pt x="320" y="215"/>
                    <a:pt x="314" y="198"/>
                  </a:cubicBezTo>
                  <a:cubicBezTo>
                    <a:pt x="308" y="180"/>
                    <a:pt x="301" y="164"/>
                    <a:pt x="293" y="149"/>
                  </a:cubicBezTo>
                  <a:cubicBezTo>
                    <a:pt x="300" y="146"/>
                    <a:pt x="307" y="143"/>
                    <a:pt x="313" y="139"/>
                  </a:cubicBezTo>
                  <a:cubicBezTo>
                    <a:pt x="319" y="134"/>
                    <a:pt x="325" y="129"/>
                    <a:pt x="330" y="123"/>
                  </a:cubicBezTo>
                  <a:cubicBezTo>
                    <a:pt x="335" y="117"/>
                    <a:pt x="339" y="110"/>
                    <a:pt x="343" y="103"/>
                  </a:cubicBezTo>
                  <a:cubicBezTo>
                    <a:pt x="346" y="95"/>
                    <a:pt x="348" y="87"/>
                    <a:pt x="350" y="79"/>
                  </a:cubicBezTo>
                  <a:cubicBezTo>
                    <a:pt x="352" y="68"/>
                    <a:pt x="351" y="58"/>
                    <a:pt x="349" y="48"/>
                  </a:cubicBezTo>
                  <a:cubicBezTo>
                    <a:pt x="347" y="39"/>
                    <a:pt x="343" y="30"/>
                    <a:pt x="338" y="23"/>
                  </a:cubicBezTo>
                  <a:cubicBezTo>
                    <a:pt x="333" y="16"/>
                    <a:pt x="327" y="10"/>
                    <a:pt x="320" y="6"/>
                  </a:cubicBezTo>
                  <a:cubicBezTo>
                    <a:pt x="312" y="2"/>
                    <a:pt x="304" y="0"/>
                    <a:pt x="295" y="0"/>
                  </a:cubicBezTo>
                  <a:close/>
                </a:path>
              </a:pathLst>
            </a:custGeom>
            <a:solidFill>
              <a:schemeClr val="accent1"/>
            </a:solidFill>
            <a:ln>
              <a:noFill/>
            </a:ln>
          </p:spPr>
          <p:txBody>
            <a:bodyPr vert="horz" wrap="square" lIns="121920" tIns="60960" rIns="121920" bIns="60960" numCol="1" anchor="t" anchorCtr="0" compatLnSpc="1"/>
            <a:lstStyle/>
            <a:p>
              <a:endParaRPr lang="en-US" sz="3200"/>
            </a:p>
          </p:txBody>
        </p:sp>
        <p:sp>
          <p:nvSpPr>
            <p:cNvPr id="42" name="îšlïḍê"/>
            <p:cNvSpPr/>
            <p:nvPr/>
          </p:nvSpPr>
          <p:spPr bwMode="auto">
            <a:xfrm>
              <a:off x="8527611" y="3166571"/>
              <a:ext cx="2202694" cy="2686277"/>
            </a:xfrm>
            <a:custGeom>
              <a:avLst/>
              <a:gdLst>
                <a:gd name="T0" fmla="*/ 205 w 333"/>
                <a:gd name="T1" fmla="*/ 0 h 410"/>
                <a:gd name="T2" fmla="*/ 185 w 333"/>
                <a:gd name="T3" fmla="*/ 3 h 410"/>
                <a:gd name="T4" fmla="*/ 167 w 333"/>
                <a:gd name="T5" fmla="*/ 14 h 410"/>
                <a:gd name="T6" fmla="*/ 154 w 333"/>
                <a:gd name="T7" fmla="*/ 31 h 410"/>
                <a:gd name="T8" fmla="*/ 146 w 333"/>
                <a:gd name="T9" fmla="*/ 54 h 410"/>
                <a:gd name="T10" fmla="*/ 146 w 333"/>
                <a:gd name="T11" fmla="*/ 59 h 410"/>
                <a:gd name="T12" fmla="*/ 145 w 333"/>
                <a:gd name="T13" fmla="*/ 64 h 410"/>
                <a:gd name="T14" fmla="*/ 146 w 333"/>
                <a:gd name="T15" fmla="*/ 69 h 410"/>
                <a:gd name="T16" fmla="*/ 146 w 333"/>
                <a:gd name="T17" fmla="*/ 74 h 410"/>
                <a:gd name="T18" fmla="*/ 150 w 333"/>
                <a:gd name="T19" fmla="*/ 90 h 410"/>
                <a:gd name="T20" fmla="*/ 136 w 333"/>
                <a:gd name="T21" fmla="*/ 88 h 410"/>
                <a:gd name="T22" fmla="*/ 52 w 333"/>
                <a:gd name="T23" fmla="*/ 76 h 410"/>
                <a:gd name="T24" fmla="*/ 36 w 333"/>
                <a:gd name="T25" fmla="*/ 170 h 410"/>
                <a:gd name="T26" fmla="*/ 41 w 333"/>
                <a:gd name="T27" fmla="*/ 169 h 410"/>
                <a:gd name="T28" fmla="*/ 46 w 333"/>
                <a:gd name="T29" fmla="*/ 169 h 410"/>
                <a:gd name="T30" fmla="*/ 50 w 333"/>
                <a:gd name="T31" fmla="*/ 169 h 410"/>
                <a:gd name="T32" fmla="*/ 55 w 333"/>
                <a:gd name="T33" fmla="*/ 169 h 410"/>
                <a:gd name="T34" fmla="*/ 77 w 333"/>
                <a:gd name="T35" fmla="*/ 179 h 410"/>
                <a:gd name="T36" fmla="*/ 93 w 333"/>
                <a:gd name="T37" fmla="*/ 198 h 410"/>
                <a:gd name="T38" fmla="*/ 102 w 333"/>
                <a:gd name="T39" fmla="*/ 224 h 410"/>
                <a:gd name="T40" fmla="*/ 102 w 333"/>
                <a:gd name="T41" fmla="*/ 254 h 410"/>
                <a:gd name="T42" fmla="*/ 93 w 333"/>
                <a:gd name="T43" fmla="*/ 282 h 410"/>
                <a:gd name="T44" fmla="*/ 76 w 333"/>
                <a:gd name="T45" fmla="*/ 302 h 410"/>
                <a:gd name="T46" fmla="*/ 55 w 333"/>
                <a:gd name="T47" fmla="*/ 314 h 410"/>
                <a:gd name="T48" fmla="*/ 32 w 333"/>
                <a:gd name="T49" fmla="*/ 314 h 410"/>
                <a:gd name="T50" fmla="*/ 14 w 333"/>
                <a:gd name="T51" fmla="*/ 306 h 410"/>
                <a:gd name="T52" fmla="*/ 0 w 333"/>
                <a:gd name="T53" fmla="*/ 397 h 410"/>
                <a:gd name="T54" fmla="*/ 156 w 333"/>
                <a:gd name="T55" fmla="*/ 376 h 410"/>
                <a:gd name="T56" fmla="*/ 141 w 333"/>
                <a:gd name="T57" fmla="*/ 361 h 410"/>
                <a:gd name="T58" fmla="*/ 131 w 333"/>
                <a:gd name="T59" fmla="*/ 342 h 410"/>
                <a:gd name="T60" fmla="*/ 126 w 333"/>
                <a:gd name="T61" fmla="*/ 319 h 410"/>
                <a:gd name="T62" fmla="*/ 126 w 333"/>
                <a:gd name="T63" fmla="*/ 295 h 410"/>
                <a:gd name="T64" fmla="*/ 136 w 333"/>
                <a:gd name="T65" fmla="*/ 267 h 410"/>
                <a:gd name="T66" fmla="*/ 153 w 333"/>
                <a:gd name="T67" fmla="*/ 246 h 410"/>
                <a:gd name="T68" fmla="*/ 175 w 333"/>
                <a:gd name="T69" fmla="*/ 234 h 410"/>
                <a:gd name="T70" fmla="*/ 201 w 333"/>
                <a:gd name="T71" fmla="*/ 233 h 410"/>
                <a:gd name="T72" fmla="*/ 254 w 333"/>
                <a:gd name="T73" fmla="*/ 294 h 410"/>
                <a:gd name="T74" fmla="*/ 333 w 333"/>
                <a:gd name="T75" fmla="*/ 116 h 410"/>
                <a:gd name="T76" fmla="*/ 246 w 333"/>
                <a:gd name="T77" fmla="*/ 104 h 410"/>
                <a:gd name="T78" fmla="*/ 231 w 333"/>
                <a:gd name="T79" fmla="*/ 102 h 410"/>
                <a:gd name="T80" fmla="*/ 234 w 333"/>
                <a:gd name="T81" fmla="*/ 98 h 410"/>
                <a:gd name="T82" fmla="*/ 236 w 333"/>
                <a:gd name="T83" fmla="*/ 95 h 410"/>
                <a:gd name="T84" fmla="*/ 238 w 333"/>
                <a:gd name="T85" fmla="*/ 91 h 410"/>
                <a:gd name="T86" fmla="*/ 240 w 333"/>
                <a:gd name="T87" fmla="*/ 87 h 410"/>
                <a:gd name="T88" fmla="*/ 242 w 333"/>
                <a:gd name="T89" fmla="*/ 82 h 410"/>
                <a:gd name="T90" fmla="*/ 244 w 333"/>
                <a:gd name="T91" fmla="*/ 78 h 410"/>
                <a:gd name="T92" fmla="*/ 246 w 333"/>
                <a:gd name="T93" fmla="*/ 72 h 410"/>
                <a:gd name="T94" fmla="*/ 247 w 333"/>
                <a:gd name="T95" fmla="*/ 67 h 410"/>
                <a:gd name="T96" fmla="*/ 246 w 333"/>
                <a:gd name="T97" fmla="*/ 43 h 410"/>
                <a:gd name="T98" fmla="*/ 238 w 333"/>
                <a:gd name="T99" fmla="*/ 22 h 410"/>
                <a:gd name="T100" fmla="*/ 224 w 333"/>
                <a:gd name="T101" fmla="*/ 7 h 410"/>
                <a:gd name="T102" fmla="*/ 205 w 333"/>
                <a:gd name="T103" fmla="*/ 0 h 410"/>
                <a:gd name="T104" fmla="*/ 205 w 333"/>
                <a:gd name="T105" fmla="*/ 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3" h="410">
                  <a:moveTo>
                    <a:pt x="205" y="0"/>
                  </a:moveTo>
                  <a:cubicBezTo>
                    <a:pt x="198" y="0"/>
                    <a:pt x="192" y="1"/>
                    <a:pt x="185" y="3"/>
                  </a:cubicBezTo>
                  <a:cubicBezTo>
                    <a:pt x="179" y="5"/>
                    <a:pt x="173" y="9"/>
                    <a:pt x="167" y="14"/>
                  </a:cubicBezTo>
                  <a:cubicBezTo>
                    <a:pt x="162" y="19"/>
                    <a:pt x="157" y="25"/>
                    <a:pt x="154" y="31"/>
                  </a:cubicBezTo>
                  <a:cubicBezTo>
                    <a:pt x="150" y="38"/>
                    <a:pt x="148" y="46"/>
                    <a:pt x="146" y="54"/>
                  </a:cubicBezTo>
                  <a:cubicBezTo>
                    <a:pt x="146" y="55"/>
                    <a:pt x="146" y="57"/>
                    <a:pt x="146" y="59"/>
                  </a:cubicBezTo>
                  <a:cubicBezTo>
                    <a:pt x="146" y="61"/>
                    <a:pt x="145" y="62"/>
                    <a:pt x="145" y="64"/>
                  </a:cubicBezTo>
                  <a:cubicBezTo>
                    <a:pt x="145" y="66"/>
                    <a:pt x="145" y="67"/>
                    <a:pt x="146" y="69"/>
                  </a:cubicBezTo>
                  <a:cubicBezTo>
                    <a:pt x="146" y="71"/>
                    <a:pt x="146" y="72"/>
                    <a:pt x="146" y="74"/>
                  </a:cubicBezTo>
                  <a:cubicBezTo>
                    <a:pt x="147" y="80"/>
                    <a:pt x="148" y="85"/>
                    <a:pt x="150" y="90"/>
                  </a:cubicBezTo>
                  <a:cubicBezTo>
                    <a:pt x="136" y="88"/>
                    <a:pt x="136" y="88"/>
                    <a:pt x="136" y="88"/>
                  </a:cubicBezTo>
                  <a:cubicBezTo>
                    <a:pt x="52" y="76"/>
                    <a:pt x="52" y="76"/>
                    <a:pt x="52" y="76"/>
                  </a:cubicBezTo>
                  <a:cubicBezTo>
                    <a:pt x="36" y="170"/>
                    <a:pt x="36" y="170"/>
                    <a:pt x="36" y="170"/>
                  </a:cubicBezTo>
                  <a:cubicBezTo>
                    <a:pt x="38" y="170"/>
                    <a:pt x="40" y="169"/>
                    <a:pt x="41" y="169"/>
                  </a:cubicBezTo>
                  <a:cubicBezTo>
                    <a:pt x="43" y="169"/>
                    <a:pt x="44" y="169"/>
                    <a:pt x="46" y="169"/>
                  </a:cubicBezTo>
                  <a:cubicBezTo>
                    <a:pt x="47" y="169"/>
                    <a:pt x="49" y="169"/>
                    <a:pt x="50" y="169"/>
                  </a:cubicBezTo>
                  <a:cubicBezTo>
                    <a:pt x="52" y="169"/>
                    <a:pt x="54" y="169"/>
                    <a:pt x="55" y="169"/>
                  </a:cubicBezTo>
                  <a:cubicBezTo>
                    <a:pt x="63" y="171"/>
                    <a:pt x="70" y="174"/>
                    <a:pt x="77" y="179"/>
                  </a:cubicBezTo>
                  <a:cubicBezTo>
                    <a:pt x="83" y="184"/>
                    <a:pt x="89" y="191"/>
                    <a:pt x="93" y="198"/>
                  </a:cubicBezTo>
                  <a:cubicBezTo>
                    <a:pt x="97" y="206"/>
                    <a:pt x="100" y="215"/>
                    <a:pt x="102" y="224"/>
                  </a:cubicBezTo>
                  <a:cubicBezTo>
                    <a:pt x="104" y="234"/>
                    <a:pt x="104" y="244"/>
                    <a:pt x="102" y="254"/>
                  </a:cubicBezTo>
                  <a:cubicBezTo>
                    <a:pt x="100" y="264"/>
                    <a:pt x="97" y="273"/>
                    <a:pt x="93" y="282"/>
                  </a:cubicBezTo>
                  <a:cubicBezTo>
                    <a:pt x="88" y="290"/>
                    <a:pt x="83" y="297"/>
                    <a:pt x="76" y="302"/>
                  </a:cubicBezTo>
                  <a:cubicBezTo>
                    <a:pt x="70" y="308"/>
                    <a:pt x="63" y="312"/>
                    <a:pt x="55" y="314"/>
                  </a:cubicBezTo>
                  <a:cubicBezTo>
                    <a:pt x="48" y="316"/>
                    <a:pt x="40" y="316"/>
                    <a:pt x="32" y="314"/>
                  </a:cubicBezTo>
                  <a:cubicBezTo>
                    <a:pt x="25" y="313"/>
                    <a:pt x="20" y="310"/>
                    <a:pt x="14" y="306"/>
                  </a:cubicBezTo>
                  <a:cubicBezTo>
                    <a:pt x="0" y="397"/>
                    <a:pt x="0" y="397"/>
                    <a:pt x="0" y="397"/>
                  </a:cubicBezTo>
                  <a:cubicBezTo>
                    <a:pt x="53" y="410"/>
                    <a:pt x="108" y="401"/>
                    <a:pt x="156" y="376"/>
                  </a:cubicBezTo>
                  <a:cubicBezTo>
                    <a:pt x="150" y="372"/>
                    <a:pt x="145" y="367"/>
                    <a:pt x="141" y="361"/>
                  </a:cubicBezTo>
                  <a:cubicBezTo>
                    <a:pt x="137" y="355"/>
                    <a:pt x="134" y="349"/>
                    <a:pt x="131" y="342"/>
                  </a:cubicBezTo>
                  <a:cubicBezTo>
                    <a:pt x="128" y="335"/>
                    <a:pt x="126" y="327"/>
                    <a:pt x="126" y="319"/>
                  </a:cubicBezTo>
                  <a:cubicBezTo>
                    <a:pt x="125" y="312"/>
                    <a:pt x="125" y="304"/>
                    <a:pt x="126" y="295"/>
                  </a:cubicBezTo>
                  <a:cubicBezTo>
                    <a:pt x="128" y="285"/>
                    <a:pt x="131" y="276"/>
                    <a:pt x="136" y="267"/>
                  </a:cubicBezTo>
                  <a:cubicBezTo>
                    <a:pt x="140" y="259"/>
                    <a:pt x="146" y="252"/>
                    <a:pt x="153" y="246"/>
                  </a:cubicBezTo>
                  <a:cubicBezTo>
                    <a:pt x="160" y="240"/>
                    <a:pt x="167" y="236"/>
                    <a:pt x="175" y="234"/>
                  </a:cubicBezTo>
                  <a:cubicBezTo>
                    <a:pt x="184" y="231"/>
                    <a:pt x="192" y="231"/>
                    <a:pt x="201" y="233"/>
                  </a:cubicBezTo>
                  <a:cubicBezTo>
                    <a:pt x="230" y="238"/>
                    <a:pt x="249" y="266"/>
                    <a:pt x="254" y="294"/>
                  </a:cubicBezTo>
                  <a:cubicBezTo>
                    <a:pt x="295" y="243"/>
                    <a:pt x="321" y="181"/>
                    <a:pt x="333" y="116"/>
                  </a:cubicBezTo>
                  <a:cubicBezTo>
                    <a:pt x="246" y="104"/>
                    <a:pt x="246" y="104"/>
                    <a:pt x="246" y="104"/>
                  </a:cubicBezTo>
                  <a:cubicBezTo>
                    <a:pt x="231" y="102"/>
                    <a:pt x="231" y="102"/>
                    <a:pt x="231" y="102"/>
                  </a:cubicBezTo>
                  <a:cubicBezTo>
                    <a:pt x="232" y="101"/>
                    <a:pt x="233" y="100"/>
                    <a:pt x="234" y="98"/>
                  </a:cubicBezTo>
                  <a:cubicBezTo>
                    <a:pt x="234" y="97"/>
                    <a:pt x="235" y="96"/>
                    <a:pt x="236" y="95"/>
                  </a:cubicBezTo>
                  <a:cubicBezTo>
                    <a:pt x="237" y="94"/>
                    <a:pt x="238" y="92"/>
                    <a:pt x="238" y="91"/>
                  </a:cubicBezTo>
                  <a:cubicBezTo>
                    <a:pt x="239" y="90"/>
                    <a:pt x="240" y="89"/>
                    <a:pt x="240" y="87"/>
                  </a:cubicBezTo>
                  <a:cubicBezTo>
                    <a:pt x="241" y="86"/>
                    <a:pt x="242" y="84"/>
                    <a:pt x="242" y="82"/>
                  </a:cubicBezTo>
                  <a:cubicBezTo>
                    <a:pt x="243" y="81"/>
                    <a:pt x="244" y="79"/>
                    <a:pt x="244" y="78"/>
                  </a:cubicBezTo>
                  <a:cubicBezTo>
                    <a:pt x="245" y="76"/>
                    <a:pt x="245" y="74"/>
                    <a:pt x="246" y="72"/>
                  </a:cubicBezTo>
                  <a:cubicBezTo>
                    <a:pt x="246" y="71"/>
                    <a:pt x="246" y="69"/>
                    <a:pt x="247" y="67"/>
                  </a:cubicBezTo>
                  <a:cubicBezTo>
                    <a:pt x="248" y="59"/>
                    <a:pt x="248" y="50"/>
                    <a:pt x="246" y="43"/>
                  </a:cubicBezTo>
                  <a:cubicBezTo>
                    <a:pt x="245" y="35"/>
                    <a:pt x="242" y="28"/>
                    <a:pt x="238" y="22"/>
                  </a:cubicBezTo>
                  <a:cubicBezTo>
                    <a:pt x="235" y="16"/>
                    <a:pt x="230" y="11"/>
                    <a:pt x="224" y="7"/>
                  </a:cubicBezTo>
                  <a:cubicBezTo>
                    <a:pt x="219" y="4"/>
                    <a:pt x="212" y="1"/>
                    <a:pt x="205" y="0"/>
                  </a:cubicBezTo>
                  <a:cubicBezTo>
                    <a:pt x="198" y="0"/>
                    <a:pt x="212" y="1"/>
                    <a:pt x="205" y="0"/>
                  </a:cubicBezTo>
                  <a:close/>
                </a:path>
              </a:pathLst>
            </a:custGeom>
            <a:solidFill>
              <a:schemeClr val="tx2">
                <a:lumMod val="20000"/>
                <a:lumOff val="80000"/>
              </a:schemeClr>
            </a:solidFill>
            <a:ln>
              <a:noFill/>
            </a:ln>
          </p:spPr>
          <p:txBody>
            <a:bodyPr vert="horz" wrap="square" lIns="121920" tIns="60960" rIns="121920" bIns="60960" numCol="1" anchor="t" anchorCtr="0" compatLnSpc="1"/>
            <a:lstStyle/>
            <a:p>
              <a:endParaRPr lang="en-US" sz="3200"/>
            </a:p>
          </p:txBody>
        </p:sp>
      </p:grpSp>
      <p:cxnSp>
        <p:nvCxnSpPr>
          <p:cNvPr id="44" name="直接连接符 43"/>
          <p:cNvCxnSpPr/>
          <p:nvPr/>
        </p:nvCxnSpPr>
        <p:spPr>
          <a:xfrm flipH="1">
            <a:off x="5547360" y="1212215"/>
            <a:ext cx="5923915" cy="5080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5547360" y="6184900"/>
            <a:ext cx="5923915" cy="5080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5547360" y="3437255"/>
            <a:ext cx="4972685" cy="1014730"/>
          </a:xfrm>
          <a:prstGeom prst="rect">
            <a:avLst/>
          </a:prstGeom>
          <a:noFill/>
        </p:spPr>
        <p:txBody>
          <a:bodyPr wrap="square" rtlCol="0" anchor="t">
            <a:spAutoFit/>
          </a:bodyPr>
          <a:lstStyle/>
          <a:p>
            <a:r>
              <a:rPr lang="en-US" altLang="zh-CN" sz="2000"/>
              <a:t>2. </a:t>
            </a:r>
            <a:r>
              <a:rPr lang="zh-CN" altLang="en-US" sz="2000"/>
              <a:t>后面实验代码量比较大，许多细节需要多次认真看</a:t>
            </a:r>
            <a:r>
              <a:rPr lang="en-US" altLang="zh-CN" sz="2000"/>
              <a:t>PPT</a:t>
            </a:r>
            <a:r>
              <a:rPr lang="zh-CN" altLang="en-US" sz="2000"/>
              <a:t>，很多时候忽略的细节在</a:t>
            </a:r>
            <a:r>
              <a:rPr lang="en-US" altLang="zh-CN" sz="2000"/>
              <a:t>PPT</a:t>
            </a:r>
            <a:r>
              <a:rPr lang="zh-CN" altLang="en-US" sz="2000"/>
              <a:t>中已经说明了</a:t>
            </a:r>
          </a:p>
        </p:txBody>
      </p:sp>
      <p:sp>
        <p:nvSpPr>
          <p:cNvPr id="49" name="文本框 48"/>
          <p:cNvSpPr txBox="1"/>
          <p:nvPr/>
        </p:nvSpPr>
        <p:spPr>
          <a:xfrm>
            <a:off x="5547360" y="1891665"/>
            <a:ext cx="5343525" cy="1014730"/>
          </a:xfrm>
          <a:prstGeom prst="rect">
            <a:avLst/>
          </a:prstGeom>
          <a:noFill/>
        </p:spPr>
        <p:txBody>
          <a:bodyPr wrap="square" rtlCol="0" anchor="t">
            <a:spAutoFit/>
          </a:bodyPr>
          <a:lstStyle/>
          <a:p>
            <a:r>
              <a:rPr lang="en-US" sz="2000"/>
              <a:t>1. </a:t>
            </a:r>
            <a:r>
              <a:rPr sz="2000"/>
              <a:t>NAT 不仅能</a:t>
            </a:r>
            <a:r>
              <a:rPr lang="zh-CN" sz="2000"/>
              <a:t>一定程度</a:t>
            </a:r>
            <a:r>
              <a:rPr sz="2000"/>
              <a:t>解决 IP 地址不足的问题，而且还能够有效地避免来自网络外部的攻击，隐藏并保护网络内部的计算机</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6" cstate="screen">
            <a:extLst>
              <a:ext uri="{28A0092B-C50C-407E-A947-70E740481C1C}">
                <a14:useLocalDpi xmlns:a14="http://schemas.microsoft.com/office/drawing/2010/main" val="0"/>
              </a:ext>
            </a:extLst>
          </a:blip>
          <a:srcRect l="17632" r="49845" b="47264"/>
          <a:stretch>
            <a:fillRect/>
          </a:stretch>
        </p:blipFill>
        <p:spPr>
          <a:xfrm>
            <a:off x="8255707" y="0"/>
            <a:ext cx="2831616" cy="4821023"/>
          </a:xfrm>
          <a:prstGeom prst="rect">
            <a:avLst/>
          </a:prstGeom>
        </p:spPr>
      </p:pic>
      <p:sp>
        <p:nvSpPr>
          <p:cNvPr id="6" name="PA_文本框 6"/>
          <p:cNvSpPr txBox="1"/>
          <p:nvPr>
            <p:custDataLst>
              <p:tags r:id="rId1"/>
            </p:custDataLst>
          </p:nvPr>
        </p:nvSpPr>
        <p:spPr>
          <a:xfrm>
            <a:off x="4713955" y="2898323"/>
            <a:ext cx="2026920" cy="977265"/>
          </a:xfrm>
          <a:prstGeom prst="rect">
            <a:avLst/>
          </a:prstGeom>
          <a:noFill/>
        </p:spPr>
        <p:txBody>
          <a:bodyPr wrap="none" rtlCol="0" anchor="ctr">
            <a:spAutoFit/>
          </a:bodyPr>
          <a:lstStyle/>
          <a:p>
            <a:pPr>
              <a:lnSpc>
                <a:spcPct val="120000"/>
              </a:lnSpc>
            </a:pPr>
            <a:r>
              <a:rPr lang="en-US" altLang="zh-CN" sz="4800" b="1" dirty="0">
                <a:solidFill>
                  <a:schemeClr val="accent1"/>
                </a:solidFill>
                <a:latin typeface="方正兰亭超细黑简体" panose="02000000000000000000" pitchFamily="2" charset="-122"/>
                <a:ea typeface="方正兰亭超细黑简体" panose="02000000000000000000" pitchFamily="2" charset="-122"/>
              </a:rPr>
              <a:t>THANKS</a:t>
            </a:r>
          </a:p>
        </p:txBody>
      </p:sp>
      <p:sp>
        <p:nvSpPr>
          <p:cNvPr id="7" name="PA_半闭框 7"/>
          <p:cNvSpPr/>
          <p:nvPr>
            <p:custDataLst>
              <p:tags r:id="rId2"/>
            </p:custDataLst>
          </p:nvPr>
        </p:nvSpPr>
        <p:spPr>
          <a:xfrm>
            <a:off x="4401802" y="2511448"/>
            <a:ext cx="2831616" cy="1295824"/>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9" name="文本框 9"/>
          <p:cNvSpPr txBox="1"/>
          <p:nvPr/>
        </p:nvSpPr>
        <p:spPr>
          <a:xfrm>
            <a:off x="3844458" y="3875171"/>
            <a:ext cx="4503420" cy="386080"/>
          </a:xfrm>
          <a:prstGeom prst="rect">
            <a:avLst/>
          </a:prstGeom>
          <a:noFill/>
        </p:spPr>
        <p:txBody>
          <a:bodyPr wrap="none" rtlCol="0" anchor="ctr">
            <a:spAutoFit/>
          </a:bodyPr>
          <a:lstStyle/>
          <a:p>
            <a:pPr algn="ctr">
              <a:lnSpc>
                <a:spcPct val="120000"/>
              </a:lnSpc>
            </a:pPr>
            <a:r>
              <a:rPr lang="zh-CN" altLang="en-US" sz="1600" b="1" spc="3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rPr>
              <a:t>汇报人：鄢玺</a:t>
            </a:r>
            <a:r>
              <a:rPr lang="en-US" altLang="zh-CN" sz="1600" b="1" spc="3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rPr>
              <a:t>   </a:t>
            </a:r>
            <a:r>
              <a:rPr lang="zh-CN" altLang="en-US" sz="1600" b="1" spc="3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rPr>
              <a:t>时间：</a:t>
            </a:r>
            <a:r>
              <a:rPr lang="en-US" altLang="zh-CN" sz="1600" b="1" spc="3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rPr>
              <a:t>2022</a:t>
            </a:r>
            <a:r>
              <a:rPr lang="zh-CN" altLang="en-US" sz="1600" b="1" spc="3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rPr>
              <a:t>年</a:t>
            </a:r>
            <a:r>
              <a:rPr lang="en-US" altLang="zh-CN" sz="1600" b="1" spc="3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rPr>
              <a:t>5</a:t>
            </a:r>
            <a:r>
              <a:rPr lang="zh-CN" altLang="en-US" sz="1600" b="1" spc="3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rPr>
              <a:t>月</a:t>
            </a:r>
            <a:r>
              <a:rPr lang="en-US" altLang="zh-CN" sz="1600" b="1" spc="3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rPr>
              <a:t>18</a:t>
            </a:r>
            <a:r>
              <a:rPr lang="zh-CN" altLang="en-US" sz="1600" b="1" spc="3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rPr>
              <a:t>日</a:t>
            </a:r>
          </a:p>
        </p:txBody>
      </p:sp>
      <p:sp>
        <p:nvSpPr>
          <p:cNvPr id="10" name="PA_文本框 6"/>
          <p:cNvSpPr txBox="1"/>
          <p:nvPr>
            <p:custDataLst>
              <p:tags r:id="rId3"/>
            </p:custDataLst>
          </p:nvPr>
        </p:nvSpPr>
        <p:spPr>
          <a:xfrm>
            <a:off x="2256521" y="1487234"/>
            <a:ext cx="866140" cy="2061210"/>
          </a:xfrm>
          <a:prstGeom prst="rect">
            <a:avLst/>
          </a:prstGeom>
          <a:noFill/>
        </p:spPr>
        <p:txBody>
          <a:bodyPr wrap="none" rtlCol="0" anchor="ctr">
            <a:spAutoFit/>
          </a:bodyPr>
          <a:lstStyle/>
          <a:p>
            <a:pPr>
              <a:lnSpc>
                <a:spcPct val="120000"/>
              </a:lnSpc>
            </a:pPr>
            <a:r>
              <a:rPr lang="en-US" altLang="zh-CN" sz="10665" b="1" dirty="0">
                <a:solidFill>
                  <a:schemeClr val="tx1">
                    <a:lumMod val="75000"/>
                    <a:lumOff val="25000"/>
                  </a:schemeClr>
                </a:solidFill>
                <a:latin typeface="方正兰亭超细黑简体" panose="02000000000000000000" pitchFamily="2" charset="-122"/>
                <a:ea typeface="方正兰亭超细黑简体" panose="02000000000000000000" pitchFamily="2" charset="-122"/>
              </a:rPr>
              <a:t>2</a:t>
            </a:r>
            <a:endParaRPr lang="zh-CN" altLang="en-US" sz="10665" b="1" dirty="0">
              <a:solidFill>
                <a:schemeClr val="tx1">
                  <a:lumMod val="75000"/>
                  <a:lumOff val="25000"/>
                </a:schemeClr>
              </a:solidFill>
              <a:latin typeface="方正兰亭超细黑简体" panose="02000000000000000000" pitchFamily="2" charset="-122"/>
              <a:ea typeface="方正兰亭超细黑简体" panose="02000000000000000000" pitchFamily="2" charset="-122"/>
            </a:endParaRPr>
          </a:p>
        </p:txBody>
      </p:sp>
      <p:sp>
        <p:nvSpPr>
          <p:cNvPr id="12" name="PA_半闭框 7"/>
          <p:cNvSpPr/>
          <p:nvPr>
            <p:custDataLst>
              <p:tags r:id="rId4"/>
            </p:custDataLst>
          </p:nvPr>
        </p:nvSpPr>
        <p:spPr>
          <a:xfrm flipH="1" flipV="1">
            <a:off x="8684398" y="2858579"/>
            <a:ext cx="2532479" cy="90070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1+#ppt_w/2"/>
                                          </p:val>
                                        </p:tav>
                                        <p:tav tm="100000">
                                          <p:val>
                                            <p:strVal val="#ppt_x"/>
                                          </p:val>
                                        </p:tav>
                                      </p:tavLst>
                                    </p:anim>
                                    <p:anim calcmode="lin" valueType="num">
                                      <p:cBhvr additive="base">
                                        <p:cTn id="8" dur="20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10"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2500"/>
                            </p:stCondLst>
                            <p:childTnLst>
                              <p:par>
                                <p:cTn id="14" presetID="2" presetClass="entr" presetSubtype="1"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0-#ppt_h/2"/>
                                          </p:val>
                                        </p:tav>
                                        <p:tav tm="100000">
                                          <p:val>
                                            <p:strVal val="#ppt_y"/>
                                          </p:val>
                                        </p:tav>
                                      </p:tavLst>
                                    </p:anim>
                                  </p:childTnLst>
                                </p:cTn>
                              </p:par>
                            </p:childTnLst>
                          </p:cTn>
                        </p:par>
                        <p:par>
                          <p:cTn id="18" fill="hold">
                            <p:stCondLst>
                              <p:cond delay="3000"/>
                            </p:stCondLst>
                            <p:childTnLst>
                              <p:par>
                                <p:cTn id="19" presetID="2"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2000" fill="hold"/>
                                        <p:tgtEl>
                                          <p:spTgt spid="7"/>
                                        </p:tgtEl>
                                        <p:attrNameLst>
                                          <p:attrName>ppt_x</p:attrName>
                                        </p:attrNameLst>
                                      </p:cBhvr>
                                      <p:tavLst>
                                        <p:tav tm="0">
                                          <p:val>
                                            <p:strVal val="0-#ppt_w/2"/>
                                          </p:val>
                                        </p:tav>
                                        <p:tav tm="100000">
                                          <p:val>
                                            <p:strVal val="#ppt_x"/>
                                          </p:val>
                                        </p:tav>
                                      </p:tavLst>
                                    </p:anim>
                                    <p:anim calcmode="lin" valueType="num">
                                      <p:cBhvr additive="base">
                                        <p:cTn id="22" dur="2000" fill="hold"/>
                                        <p:tgtEl>
                                          <p:spTgt spid="7"/>
                                        </p:tgtEl>
                                        <p:attrNameLst>
                                          <p:attrName>ppt_y</p:attrName>
                                        </p:attrNameLst>
                                      </p:cBhvr>
                                      <p:tavLst>
                                        <p:tav tm="0">
                                          <p:val>
                                            <p:strVal val="#ppt_y"/>
                                          </p:val>
                                        </p:tav>
                                        <p:tav tm="100000">
                                          <p:val>
                                            <p:strVal val="#ppt_y"/>
                                          </p:val>
                                        </p:tav>
                                      </p:tavLst>
                                    </p:anim>
                                  </p:childTnLst>
                                </p:cTn>
                              </p:par>
                            </p:childTnLst>
                          </p:cTn>
                        </p:par>
                        <p:par>
                          <p:cTn id="23" fill="hold">
                            <p:stCondLst>
                              <p:cond delay="5000"/>
                            </p:stCondLst>
                            <p:childTnLst>
                              <p:par>
                                <p:cTn id="24" presetID="53" presetClass="entr" presetSubtype="16"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1000" fill="hold"/>
                                        <p:tgtEl>
                                          <p:spTgt spid="6"/>
                                        </p:tgtEl>
                                        <p:attrNameLst>
                                          <p:attrName>ppt_w</p:attrName>
                                        </p:attrNameLst>
                                      </p:cBhvr>
                                      <p:tavLst>
                                        <p:tav tm="0">
                                          <p:val>
                                            <p:fltVal val="0"/>
                                          </p:val>
                                        </p:tav>
                                        <p:tav tm="100000">
                                          <p:val>
                                            <p:strVal val="#ppt_w"/>
                                          </p:val>
                                        </p:tav>
                                      </p:tavLst>
                                    </p:anim>
                                    <p:anim calcmode="lin" valueType="num">
                                      <p:cBhvr>
                                        <p:cTn id="27" dur="1000" fill="hold"/>
                                        <p:tgtEl>
                                          <p:spTgt spid="6"/>
                                        </p:tgtEl>
                                        <p:attrNameLst>
                                          <p:attrName>ppt_h</p:attrName>
                                        </p:attrNameLst>
                                      </p:cBhvr>
                                      <p:tavLst>
                                        <p:tav tm="0">
                                          <p:val>
                                            <p:fltVal val="0"/>
                                          </p:val>
                                        </p:tav>
                                        <p:tav tm="100000">
                                          <p:val>
                                            <p:strVal val="#ppt_h"/>
                                          </p:val>
                                        </p:tav>
                                      </p:tavLst>
                                    </p:anim>
                                    <p:animEffect transition="in" filter="fade">
                                      <p:cBhvr>
                                        <p:cTn id="28" dur="1000"/>
                                        <p:tgtEl>
                                          <p:spTgt spid="6"/>
                                        </p:tgtEl>
                                      </p:cBhvr>
                                    </p:animEffect>
                                  </p:childTnLst>
                                </p:cTn>
                              </p:par>
                            </p:childTnLst>
                          </p:cTn>
                        </p:par>
                        <p:par>
                          <p:cTn id="29" fill="hold">
                            <p:stCondLst>
                              <p:cond delay="6000"/>
                            </p:stCondLst>
                            <p:childTnLst>
                              <p:par>
                                <p:cTn id="30" presetID="2" presetClass="entr" presetSubtype="2"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2000" fill="hold"/>
                                        <p:tgtEl>
                                          <p:spTgt spid="12"/>
                                        </p:tgtEl>
                                        <p:attrNameLst>
                                          <p:attrName>ppt_x</p:attrName>
                                        </p:attrNameLst>
                                      </p:cBhvr>
                                      <p:tavLst>
                                        <p:tav tm="0">
                                          <p:val>
                                            <p:strVal val="1+#ppt_w/2"/>
                                          </p:val>
                                        </p:tav>
                                        <p:tav tm="100000">
                                          <p:val>
                                            <p:strVal val="#ppt_x"/>
                                          </p:val>
                                        </p:tav>
                                      </p:tavLst>
                                    </p:anim>
                                    <p:anim calcmode="lin" valueType="num">
                                      <p:cBhvr additive="base">
                                        <p:cTn id="33" dur="2000" fill="hold"/>
                                        <p:tgtEl>
                                          <p:spTgt spid="12"/>
                                        </p:tgtEl>
                                        <p:attrNameLst>
                                          <p:attrName>ppt_y</p:attrName>
                                        </p:attrNameLst>
                                      </p:cBhvr>
                                      <p:tavLst>
                                        <p:tav tm="0">
                                          <p:val>
                                            <p:strVal val="#ppt_y"/>
                                          </p:val>
                                        </p:tav>
                                        <p:tav tm="100000">
                                          <p:val>
                                            <p:strVal val="#ppt_y"/>
                                          </p:val>
                                        </p:tav>
                                      </p:tavLst>
                                    </p:anim>
                                  </p:childTnLst>
                                </p:cTn>
                              </p:par>
                            </p:childTnLst>
                          </p:cTn>
                        </p:par>
                        <p:par>
                          <p:cTn id="34" fill="hold">
                            <p:stCondLst>
                              <p:cond delay="8000"/>
                            </p:stCondLst>
                            <p:childTnLst>
                              <p:par>
                                <p:cTn id="35" presetID="50" presetClass="entr" presetSubtype="0" decel="10000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1000" fill="hold"/>
                                        <p:tgtEl>
                                          <p:spTgt spid="9"/>
                                        </p:tgtEl>
                                        <p:attrNameLst>
                                          <p:attrName>ppt_w</p:attrName>
                                        </p:attrNameLst>
                                      </p:cBhvr>
                                      <p:tavLst>
                                        <p:tav tm="0">
                                          <p:val>
                                            <p:strVal val="#ppt_w+.3"/>
                                          </p:val>
                                        </p:tav>
                                        <p:tav tm="100000">
                                          <p:val>
                                            <p:strVal val="#ppt_w"/>
                                          </p:val>
                                        </p:tav>
                                      </p:tavLst>
                                    </p:anim>
                                    <p:anim calcmode="lin" valueType="num">
                                      <p:cBhvr>
                                        <p:cTn id="38" dur="1000" fill="hold"/>
                                        <p:tgtEl>
                                          <p:spTgt spid="9"/>
                                        </p:tgtEl>
                                        <p:attrNameLst>
                                          <p:attrName>ppt_h</p:attrName>
                                        </p:attrNameLst>
                                      </p:cBhvr>
                                      <p:tavLst>
                                        <p:tav tm="0">
                                          <p:val>
                                            <p:strVal val="#ppt_h"/>
                                          </p:val>
                                        </p:tav>
                                        <p:tav tm="100000">
                                          <p:val>
                                            <p:strVal val="#ppt_h"/>
                                          </p:val>
                                        </p:tav>
                                      </p:tavLst>
                                    </p:anim>
                                    <p:animEffect transition="in" filter="fade">
                                      <p:cBhvr>
                                        <p:cTn id="3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ldLvl="0" animBg="1" autoUpdateAnimBg="0"/>
      <p:bldP spid="9" grpId="0"/>
      <p:bldP spid="10" grpId="0"/>
      <p:bldP spid="12" grpId="0" bldLvl="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实验内容</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4</a:t>
            </a:fld>
            <a:endParaRPr lang="zh-CN" altLang="en-US"/>
          </a:p>
        </p:txBody>
      </p:sp>
      <p:sp>
        <p:nvSpPr>
          <p:cNvPr id="7" name="Shape 1444"/>
          <p:cNvSpPr txBox="1"/>
          <p:nvPr/>
        </p:nvSpPr>
        <p:spPr>
          <a:xfrm>
            <a:off x="5108008" y="2166368"/>
            <a:ext cx="1953171" cy="392512"/>
          </a:xfrm>
          <a:prstGeom prst="rect">
            <a:avLst/>
          </a:prstGeom>
          <a:noFill/>
          <a:ln>
            <a:noFill/>
          </a:ln>
        </p:spPr>
        <p:txBody>
          <a:bodyPr lIns="91440" tIns="45720" rIns="91440" bIns="45720" anchor="t" anchorCtr="0">
            <a:noAutofit/>
          </a:bodyPr>
          <a:lstStyle/>
          <a:p>
            <a:pPr algn="ctr">
              <a:buSzPct val="25000"/>
            </a:pPr>
            <a:r>
              <a:rPr lang="de-DE" sz="2000" b="1" dirty="0">
                <a:solidFill>
                  <a:schemeClr val="bg1"/>
                </a:solidFill>
                <a:sym typeface="Calibri" panose="020F0502020204030204"/>
              </a:rPr>
              <a:t>Text here</a:t>
            </a:r>
          </a:p>
        </p:txBody>
      </p:sp>
      <p:sp>
        <p:nvSpPr>
          <p:cNvPr id="21" name="矩形 20"/>
          <p:cNvSpPr/>
          <p:nvPr/>
        </p:nvSpPr>
        <p:spPr>
          <a:xfrm>
            <a:off x="929005" y="1315085"/>
            <a:ext cx="10310495" cy="4920615"/>
          </a:xfrm>
          <a:prstGeom prst="rect">
            <a:avLst/>
          </a:prstGeom>
          <a:solidFill>
            <a:srgbClr val="F6F0F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2" name="矩形 21"/>
          <p:cNvSpPr/>
          <p:nvPr/>
        </p:nvSpPr>
        <p:spPr>
          <a:xfrm>
            <a:off x="941070" y="1315085"/>
            <a:ext cx="10310495" cy="4920615"/>
          </a:xfrm>
          <a:prstGeom prst="rect">
            <a:avLst/>
          </a:prstGeom>
          <a:solidFill>
            <a:schemeClr val="accent1">
              <a:lumMod val="40000"/>
              <a:lumOff val="6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3" name="文本框 22"/>
          <p:cNvSpPr txBox="1"/>
          <p:nvPr/>
        </p:nvSpPr>
        <p:spPr>
          <a:xfrm>
            <a:off x="1515745" y="1801495"/>
            <a:ext cx="9136380" cy="4246245"/>
          </a:xfrm>
          <a:prstGeom prst="rect">
            <a:avLst/>
          </a:prstGeom>
          <a:noFill/>
        </p:spPr>
        <p:txBody>
          <a:bodyPr wrap="square" rtlCol="0">
            <a:spAutoFit/>
          </a:bodyPr>
          <a:lstStyle/>
          <a:p>
            <a:pPr fontAlgn="auto">
              <a:lnSpc>
                <a:spcPct val="150000"/>
              </a:lnSpc>
            </a:pPr>
            <a:r>
              <a:rPr lang="en-US" altLang="zh-CN" b="1">
                <a:latin typeface="宋体" panose="02010600030101010101" pitchFamily="2" charset="-122"/>
                <a:ea typeface="宋体" panose="02010600030101010101" pitchFamily="2" charset="-122"/>
                <a:cs typeface="宋体" panose="02010600030101010101" pitchFamily="2" charset="-122"/>
              </a:rPr>
              <a:t>1. </a:t>
            </a:r>
            <a:r>
              <a:rPr lang="zh-CN" altLang="en-US" b="1">
                <a:latin typeface="宋体" panose="02010600030101010101" pitchFamily="2" charset="-122"/>
                <a:ea typeface="宋体" panose="02010600030101010101" pitchFamily="2" charset="-122"/>
                <a:cs typeface="宋体" panose="02010600030101010101" pitchFamily="2" charset="-122"/>
              </a:rPr>
              <a:t>互联网协议实验</a:t>
            </a:r>
          </a:p>
          <a:p>
            <a:pPr fontAlgn="auto">
              <a:lnSpc>
                <a:spcPct val="150000"/>
              </a:lnSpc>
            </a:pP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（1）搭建 mininet 实验环境，安装wireshark，</a:t>
            </a:r>
          </a:p>
          <a:p>
            <a:pPr fontAlgn="auto">
              <a:lnSpc>
                <a:spcPct val="150000"/>
              </a:lnSpc>
            </a:pP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（2）在节点 h1 上开启 wireshark 抓包，用 wget 下载www. ucas.ac.com 页面。</a:t>
            </a:r>
          </a:p>
          <a:p>
            <a:pPr fontAlgn="auto">
              <a:lnSpc>
                <a:spcPct val="150000"/>
              </a:lnSpc>
            </a:pP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（3）观察wireshark的输出，说明 wireshark 抓到包涉及的：ARP, DNS, TCP, HTTP和</a:t>
            </a: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TLS等协议的运行机制。</a:t>
            </a:r>
          </a:p>
          <a:p>
            <a:pPr fontAlgn="auto">
              <a:lnSpc>
                <a:spcPct val="150000"/>
              </a:lnSpc>
            </a:pPr>
            <a:r>
              <a:rPr lang="en-US" altLang="zh-CN" b="1">
                <a:latin typeface="宋体" panose="02010600030101010101" pitchFamily="2" charset="-122"/>
                <a:ea typeface="宋体" panose="02010600030101010101" pitchFamily="2" charset="-122"/>
                <a:cs typeface="宋体" panose="02010600030101010101" pitchFamily="2" charset="-122"/>
                <a:sym typeface="+mn-ea"/>
              </a:rPr>
              <a:t>2. </a:t>
            </a:r>
            <a:r>
              <a:rPr lang="zh-CN" altLang="en-US" b="1">
                <a:latin typeface="宋体" panose="02010600030101010101" pitchFamily="2" charset="-122"/>
                <a:ea typeface="宋体" panose="02010600030101010101" pitchFamily="2" charset="-122"/>
                <a:cs typeface="宋体" panose="02010600030101010101" pitchFamily="2" charset="-122"/>
                <a:sym typeface="+mn-ea"/>
              </a:rPr>
              <a:t>流完成时间实验</a:t>
            </a:r>
            <a:endParaRPr lang="zh-CN" altLang="en-US" b="1">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lang="en-US" altLang="zh-CN">
                <a:latin typeface="宋体" panose="02010600030101010101" pitchFamily="2" charset="-122"/>
                <a:ea typeface="宋体" panose="02010600030101010101" pitchFamily="2" charset="-122"/>
                <a:cs typeface="宋体" panose="02010600030101010101" pitchFamily="2" charset="-122"/>
                <a:sym typeface="+mn-ea"/>
              </a:rPr>
              <a:t> </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r>
              <a:rPr lang="en-US" altLang="zh-CN">
                <a:latin typeface="宋体" panose="02010600030101010101" pitchFamily="2" charset="-122"/>
                <a:ea typeface="宋体" panose="02010600030101010101" pitchFamily="2" charset="-122"/>
                <a:cs typeface="宋体" panose="02010600030101010101" pitchFamily="2" charset="-122"/>
                <a:sym typeface="+mn-ea"/>
              </a:rPr>
              <a:t>1</a:t>
            </a:r>
            <a:r>
              <a:rPr lang="zh-CN" altLang="en-US">
                <a:latin typeface="宋体" panose="02010600030101010101" pitchFamily="2" charset="-122"/>
                <a:ea typeface="宋体" panose="02010600030101010101" pitchFamily="2" charset="-122"/>
                <a:cs typeface="宋体" panose="02010600030101010101" pitchFamily="2" charset="-122"/>
                <a:sym typeface="+mn-ea"/>
              </a:rPr>
              <a:t>）利用 fct_exp.py 脚本绘制流完成时间图；</a:t>
            </a:r>
            <a:endParaRPr lang="zh-CN" altLang="en-US">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lang="zh-CN" altLang="en-US">
                <a:latin typeface="宋体" panose="02010600030101010101" pitchFamily="2" charset="-122"/>
                <a:ea typeface="宋体" panose="02010600030101010101" pitchFamily="2" charset="-122"/>
                <a:cs typeface="宋体" panose="02010600030101010101" pitchFamily="2" charset="-122"/>
                <a:sym typeface="+mn-ea"/>
              </a:rPr>
              <a:t> （</a:t>
            </a:r>
            <a:r>
              <a:rPr lang="en-US" altLang="zh-CN">
                <a:latin typeface="宋体" panose="02010600030101010101" pitchFamily="2" charset="-122"/>
                <a:ea typeface="宋体" panose="02010600030101010101" pitchFamily="2" charset="-122"/>
                <a:cs typeface="宋体" panose="02010600030101010101" pitchFamily="2" charset="-122"/>
                <a:sym typeface="+mn-ea"/>
              </a:rPr>
              <a:t>2</a:t>
            </a:r>
            <a:r>
              <a:rPr lang="zh-CN" altLang="en-US">
                <a:latin typeface="宋体" panose="02010600030101010101" pitchFamily="2" charset="-122"/>
                <a:ea typeface="宋体" panose="02010600030101010101" pitchFamily="2" charset="-122"/>
                <a:cs typeface="宋体" panose="02010600030101010101" pitchFamily="2" charset="-122"/>
                <a:sym typeface="+mn-ea"/>
              </a:rPr>
              <a:t>）修改数据包大小、延迟和带宽等参数，再次统计传输时间</a:t>
            </a:r>
            <a:endParaRPr lang="zh-CN" altLang="en-US">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lang="en-US" altLang="zh-CN">
                <a:latin typeface="宋体" panose="02010600030101010101" pitchFamily="2" charset="-122"/>
                <a:ea typeface="宋体" panose="02010600030101010101" pitchFamily="2" charset="-122"/>
                <a:cs typeface="宋体" panose="02010600030101010101" pitchFamily="2" charset="-122"/>
                <a:sym typeface="+mn-ea"/>
              </a:rPr>
              <a:t> </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r>
              <a:rPr lang="en-US" altLang="zh-CN">
                <a:latin typeface="宋体" panose="02010600030101010101" pitchFamily="2" charset="-122"/>
                <a:ea typeface="宋体" panose="02010600030101010101" pitchFamily="2" charset="-122"/>
                <a:cs typeface="宋体" panose="02010600030101010101" pitchFamily="2" charset="-122"/>
                <a:sym typeface="+mn-ea"/>
              </a:rPr>
              <a:t>3</a:t>
            </a:r>
            <a:r>
              <a:rPr lang="zh-CN" altLang="en-US">
                <a:latin typeface="宋体" panose="02010600030101010101" pitchFamily="2" charset="-122"/>
                <a:ea typeface="宋体" panose="02010600030101010101" pitchFamily="2" charset="-122"/>
                <a:cs typeface="宋体" panose="02010600030101010101" pitchFamily="2" charset="-122"/>
                <a:sym typeface="+mn-ea"/>
              </a:rPr>
              <a:t>）分析传输不同⼤⼩的数据包所需要的时间与带宽之间的关系</a:t>
            </a:r>
            <a:endParaRPr lang="zh-CN" altLang="en-US">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实验结果</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5</a:t>
            </a:fld>
            <a:endParaRPr lang="zh-CN" altLang="en-US"/>
          </a:p>
        </p:txBody>
      </p:sp>
      <p:pic>
        <p:nvPicPr>
          <p:cNvPr id="20" name="图片 1"/>
          <p:cNvPicPr>
            <a:picLocks noChangeAspect="1"/>
          </p:cNvPicPr>
          <p:nvPr/>
        </p:nvPicPr>
        <p:blipFill>
          <a:blip r:embed="rId2"/>
          <a:stretch>
            <a:fillRect/>
          </a:stretch>
        </p:blipFill>
        <p:spPr>
          <a:xfrm>
            <a:off x="2104390" y="1195705"/>
            <a:ext cx="7496810" cy="4873625"/>
          </a:xfrm>
          <a:prstGeom prst="rect">
            <a:avLst/>
          </a:prstGeom>
        </p:spPr>
      </p:pic>
      <p:sp>
        <p:nvSpPr>
          <p:cNvPr id="22" name="文本框 21"/>
          <p:cNvSpPr txBox="1"/>
          <p:nvPr/>
        </p:nvSpPr>
        <p:spPr>
          <a:xfrm>
            <a:off x="4826000" y="6166485"/>
            <a:ext cx="2540000" cy="368300"/>
          </a:xfrm>
          <a:prstGeom prst="rect">
            <a:avLst/>
          </a:prstGeom>
          <a:noFill/>
        </p:spPr>
        <p:txBody>
          <a:bodyPr wrap="square" rtlCol="0" anchor="t">
            <a:spAutoFit/>
          </a:bodyPr>
          <a:lstStyle/>
          <a:p>
            <a:r>
              <a:rPr lang="zh-CN" altLang="en-US"/>
              <a:t>获取的ucas页面</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实验结果</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6</a:t>
            </a:fld>
            <a:endParaRPr lang="zh-CN" altLang="en-US"/>
          </a:p>
        </p:txBody>
      </p:sp>
      <p:graphicFrame>
        <p:nvGraphicFramePr>
          <p:cNvPr id="3" name="图表 2"/>
          <p:cNvGraphicFramePr/>
          <p:nvPr/>
        </p:nvGraphicFramePr>
        <p:xfrm>
          <a:off x="513080" y="1924685"/>
          <a:ext cx="5278120" cy="3537585"/>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p:cNvSpPr txBox="1"/>
          <p:nvPr/>
        </p:nvSpPr>
        <p:spPr>
          <a:xfrm>
            <a:off x="5932170" y="1924685"/>
            <a:ext cx="6441440" cy="2584450"/>
          </a:xfrm>
          <a:prstGeom prst="rect">
            <a:avLst/>
          </a:prstGeom>
          <a:noFill/>
        </p:spPr>
        <p:txBody>
          <a:bodyPr wrap="square" rtlCol="0" anchor="t">
            <a:spAutoFit/>
          </a:bodyPr>
          <a:lstStyle/>
          <a:p>
            <a:r>
              <a:rPr lang="zh-CN" altLang="en-US"/>
              <a:t>理想条件：</a:t>
            </a:r>
          </a:p>
          <a:p>
            <a:r>
              <a:rPr lang="zh-CN" altLang="en-US"/>
              <a:t>趋势线为斜率为1的直线</a:t>
            </a:r>
          </a:p>
          <a:p>
            <a:endParaRPr lang="zh-CN" altLang="en-US"/>
          </a:p>
          <a:p>
            <a:endParaRPr lang="zh-CN" altLang="en-US"/>
          </a:p>
          <a:p>
            <a:r>
              <a:rPr lang="zh-CN" altLang="en-US"/>
              <a:t>实际情况：</a:t>
            </a:r>
          </a:p>
          <a:p>
            <a:r>
              <a:rPr lang="zh-CN" altLang="en-US"/>
              <a:t>① 当延迟、相对带宽改进(RBI)相同时，文件大小越大，相对流完成时间（</a:t>
            </a:r>
            <a:r>
              <a:rPr lang="en-US" altLang="zh-CN"/>
              <a:t>RFCTI</a:t>
            </a:r>
            <a:r>
              <a:rPr lang="zh-CN" altLang="en-US"/>
              <a:t>）改进就越大。</a:t>
            </a:r>
          </a:p>
          <a:p>
            <a:r>
              <a:rPr lang="zh-CN" altLang="en-US"/>
              <a:t>② 当延迟、文件大小相同时，</a:t>
            </a:r>
            <a:r>
              <a:rPr lang="en-US" altLang="zh-CN"/>
              <a:t>R</a:t>
            </a:r>
            <a:r>
              <a:rPr lang="zh-CN" altLang="en-US"/>
              <a:t>FCT</a:t>
            </a:r>
            <a:r>
              <a:rPr lang="en-US" altLang="zh-CN"/>
              <a:t>I</a:t>
            </a:r>
            <a:r>
              <a:rPr lang="zh-CN" altLang="en-US"/>
              <a:t> 随着 RBI 的增大而增大。当带宽增大到一定大小时，再提升带宽，</a:t>
            </a:r>
            <a:r>
              <a:rPr lang="en-US" altLang="zh-CN"/>
              <a:t>R</a:t>
            </a:r>
            <a:r>
              <a:rPr lang="zh-CN" altLang="en-US"/>
              <a:t>FCT </a:t>
            </a:r>
            <a:r>
              <a:rPr lang="en-US" altLang="zh-CN"/>
              <a:t>I</a:t>
            </a:r>
            <a:r>
              <a:rPr lang="zh-CN" altLang="en-US"/>
              <a:t>几乎不再增大。</a:t>
            </a:r>
          </a:p>
        </p:txBody>
      </p:sp>
      <p:sp>
        <p:nvSpPr>
          <p:cNvPr id="5" name="文本框 4"/>
          <p:cNvSpPr txBox="1"/>
          <p:nvPr/>
        </p:nvSpPr>
        <p:spPr>
          <a:xfrm>
            <a:off x="6128385" y="4699635"/>
            <a:ext cx="5863590" cy="368300"/>
          </a:xfrm>
          <a:prstGeom prst="rect">
            <a:avLst/>
          </a:prstGeom>
          <a:noFill/>
        </p:spPr>
        <p:txBody>
          <a:bodyPr wrap="square" rtlCol="0" anchor="t">
            <a:spAutoFit/>
          </a:bodyPr>
          <a:lstStyle/>
          <a:p>
            <a:r>
              <a:rPr lang="en-US" altLang="zh-CN"/>
              <a:t>T= </a:t>
            </a:r>
            <a:r>
              <a:rPr lang="zh-CN" altLang="en-US"/>
              <a:t>建立连接</a:t>
            </a:r>
            <a:r>
              <a:rPr lang="en-US" altLang="zh-CN"/>
              <a:t>T1 + </a:t>
            </a:r>
            <a:r>
              <a:rPr lang="zh-CN" altLang="en-US"/>
              <a:t>传输</a:t>
            </a:r>
            <a:r>
              <a:rPr lang="en-US" altLang="zh-CN"/>
              <a:t>T2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7</a:t>
            </a:fld>
            <a:endParaRPr lang="zh-CN" altLang="en-US"/>
          </a:p>
        </p:txBody>
      </p:sp>
      <p:grpSp>
        <p:nvGrpSpPr>
          <p:cNvPr id="6" name="ïŝliḍé"/>
          <p:cNvGrpSpPr/>
          <p:nvPr/>
        </p:nvGrpSpPr>
        <p:grpSpPr>
          <a:xfrm>
            <a:off x="791210" y="2028190"/>
            <a:ext cx="3215640" cy="3113405"/>
            <a:chOff x="7041000" y="1424253"/>
            <a:chExt cx="4151293" cy="4428595"/>
          </a:xfrm>
        </p:grpSpPr>
        <p:sp>
          <p:nvSpPr>
            <p:cNvPr id="17" name="isļíḓê"/>
            <p:cNvSpPr/>
            <p:nvPr/>
          </p:nvSpPr>
          <p:spPr bwMode="auto">
            <a:xfrm>
              <a:off x="7649834" y="2400933"/>
              <a:ext cx="560986" cy="346827"/>
            </a:xfrm>
            <a:custGeom>
              <a:avLst/>
              <a:gdLst>
                <a:gd name="T0" fmla="*/ 73 w 85"/>
                <a:gd name="T1" fmla="*/ 48 h 53"/>
                <a:gd name="T2" fmla="*/ 52 w 85"/>
                <a:gd name="T3" fmla="*/ 15 h 53"/>
                <a:gd name="T4" fmla="*/ 0 w 85"/>
                <a:gd name="T5" fmla="*/ 0 h 53"/>
                <a:gd name="T6" fmla="*/ 27 w 85"/>
                <a:gd name="T7" fmla="*/ 38 h 53"/>
                <a:gd name="T8" fmla="*/ 54 w 85"/>
                <a:gd name="T9" fmla="*/ 45 h 53"/>
                <a:gd name="T10" fmla="*/ 85 w 85"/>
                <a:gd name="T11" fmla="*/ 53 h 53"/>
                <a:gd name="T12" fmla="*/ 73 w 85"/>
                <a:gd name="T13" fmla="*/ 48 h 53"/>
                <a:gd name="T14" fmla="*/ 73 w 85"/>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53">
                  <a:moveTo>
                    <a:pt x="73" y="48"/>
                  </a:moveTo>
                  <a:cubicBezTo>
                    <a:pt x="62" y="41"/>
                    <a:pt x="55" y="28"/>
                    <a:pt x="52" y="15"/>
                  </a:cubicBezTo>
                  <a:cubicBezTo>
                    <a:pt x="0" y="0"/>
                    <a:pt x="0" y="0"/>
                    <a:pt x="0" y="0"/>
                  </a:cubicBezTo>
                  <a:cubicBezTo>
                    <a:pt x="3" y="16"/>
                    <a:pt x="12" y="31"/>
                    <a:pt x="27" y="38"/>
                  </a:cubicBezTo>
                  <a:cubicBezTo>
                    <a:pt x="36" y="41"/>
                    <a:pt x="45" y="43"/>
                    <a:pt x="54" y="45"/>
                  </a:cubicBezTo>
                  <a:cubicBezTo>
                    <a:pt x="64" y="48"/>
                    <a:pt x="74" y="51"/>
                    <a:pt x="85" y="53"/>
                  </a:cubicBezTo>
                  <a:cubicBezTo>
                    <a:pt x="81" y="52"/>
                    <a:pt x="77" y="51"/>
                    <a:pt x="73" y="48"/>
                  </a:cubicBezTo>
                  <a:cubicBezTo>
                    <a:pt x="70" y="46"/>
                    <a:pt x="77" y="51"/>
                    <a:pt x="73" y="48"/>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18" name="íṡlîďé"/>
            <p:cNvSpPr/>
            <p:nvPr/>
          </p:nvSpPr>
          <p:spPr bwMode="auto">
            <a:xfrm>
              <a:off x="7351191" y="5157557"/>
              <a:ext cx="641834" cy="204498"/>
            </a:xfrm>
            <a:custGeom>
              <a:avLst/>
              <a:gdLst>
                <a:gd name="T0" fmla="*/ 43 w 97"/>
                <a:gd name="T1" fmla="*/ 0 h 31"/>
                <a:gd name="T2" fmla="*/ 0 w 97"/>
                <a:gd name="T3" fmla="*/ 29 h 31"/>
                <a:gd name="T4" fmla="*/ 57 w 97"/>
                <a:gd name="T5" fmla="*/ 31 h 31"/>
                <a:gd name="T6" fmla="*/ 97 w 97"/>
                <a:gd name="T7" fmla="*/ 3 h 31"/>
                <a:gd name="T8" fmla="*/ 43 w 97"/>
                <a:gd name="T9" fmla="*/ 0 h 31"/>
              </a:gdLst>
              <a:ahLst/>
              <a:cxnLst>
                <a:cxn ang="0">
                  <a:pos x="T0" y="T1"/>
                </a:cxn>
                <a:cxn ang="0">
                  <a:pos x="T2" y="T3"/>
                </a:cxn>
                <a:cxn ang="0">
                  <a:pos x="T4" y="T5"/>
                </a:cxn>
                <a:cxn ang="0">
                  <a:pos x="T6" y="T7"/>
                </a:cxn>
                <a:cxn ang="0">
                  <a:pos x="T8" y="T9"/>
                </a:cxn>
              </a:cxnLst>
              <a:rect l="0" t="0" r="r" b="b"/>
              <a:pathLst>
                <a:path w="97" h="31">
                  <a:moveTo>
                    <a:pt x="43" y="0"/>
                  </a:moveTo>
                  <a:cubicBezTo>
                    <a:pt x="34" y="16"/>
                    <a:pt x="19" y="30"/>
                    <a:pt x="0" y="29"/>
                  </a:cubicBezTo>
                  <a:cubicBezTo>
                    <a:pt x="19" y="30"/>
                    <a:pt x="38" y="31"/>
                    <a:pt x="57" y="31"/>
                  </a:cubicBezTo>
                  <a:cubicBezTo>
                    <a:pt x="75" y="30"/>
                    <a:pt x="89" y="17"/>
                    <a:pt x="97" y="3"/>
                  </a:cubicBezTo>
                  <a:lnTo>
                    <a:pt x="43" y="0"/>
                  </a:ln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19" name="iṣlîdè"/>
            <p:cNvSpPr/>
            <p:nvPr/>
          </p:nvSpPr>
          <p:spPr bwMode="auto">
            <a:xfrm>
              <a:off x="7575585" y="3493766"/>
              <a:ext cx="721032" cy="714923"/>
            </a:xfrm>
            <a:custGeom>
              <a:avLst/>
              <a:gdLst>
                <a:gd name="T0" fmla="*/ 108 w 109"/>
                <a:gd name="T1" fmla="*/ 99 h 109"/>
                <a:gd name="T2" fmla="*/ 72 w 109"/>
                <a:gd name="T3" fmla="*/ 10 h 109"/>
                <a:gd name="T4" fmla="*/ 18 w 109"/>
                <a:gd name="T5" fmla="*/ 0 h 109"/>
                <a:gd name="T6" fmla="*/ 41 w 109"/>
                <a:gd name="T7" fmla="*/ 101 h 109"/>
                <a:gd name="T8" fmla="*/ 60 w 109"/>
                <a:gd name="T9" fmla="*/ 102 h 109"/>
                <a:gd name="T10" fmla="*/ 65 w 109"/>
                <a:gd name="T11" fmla="*/ 104 h 109"/>
                <a:gd name="T12" fmla="*/ 109 w 109"/>
                <a:gd name="T13" fmla="*/ 99 h 109"/>
                <a:gd name="T14" fmla="*/ 108 w 109"/>
                <a:gd name="T15" fmla="*/ 99 h 109"/>
                <a:gd name="T16" fmla="*/ 108 w 109"/>
                <a:gd name="T17" fmla="*/ 9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109">
                  <a:moveTo>
                    <a:pt x="108" y="99"/>
                  </a:moveTo>
                  <a:cubicBezTo>
                    <a:pt x="68" y="95"/>
                    <a:pt x="61" y="41"/>
                    <a:pt x="72" y="10"/>
                  </a:cubicBezTo>
                  <a:cubicBezTo>
                    <a:pt x="18" y="0"/>
                    <a:pt x="18" y="0"/>
                    <a:pt x="18" y="0"/>
                  </a:cubicBezTo>
                  <a:cubicBezTo>
                    <a:pt x="7" y="32"/>
                    <a:pt x="0" y="95"/>
                    <a:pt x="41" y="101"/>
                  </a:cubicBezTo>
                  <a:cubicBezTo>
                    <a:pt x="41" y="101"/>
                    <a:pt x="61" y="109"/>
                    <a:pt x="60" y="102"/>
                  </a:cubicBezTo>
                  <a:cubicBezTo>
                    <a:pt x="60" y="102"/>
                    <a:pt x="65" y="104"/>
                    <a:pt x="65" y="104"/>
                  </a:cubicBezTo>
                  <a:cubicBezTo>
                    <a:pt x="109" y="99"/>
                    <a:pt x="109" y="99"/>
                    <a:pt x="109" y="99"/>
                  </a:cubicBezTo>
                  <a:cubicBezTo>
                    <a:pt x="108" y="99"/>
                    <a:pt x="108" y="99"/>
                    <a:pt x="108" y="99"/>
                  </a:cubicBezTo>
                  <a:cubicBezTo>
                    <a:pt x="108" y="99"/>
                    <a:pt x="108" y="99"/>
                    <a:pt x="108" y="99"/>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0" name="i$ḷîde"/>
            <p:cNvSpPr/>
            <p:nvPr/>
          </p:nvSpPr>
          <p:spPr bwMode="auto">
            <a:xfrm>
              <a:off x="7953426" y="3480678"/>
              <a:ext cx="694633" cy="610221"/>
            </a:xfrm>
            <a:custGeom>
              <a:avLst/>
              <a:gdLst>
                <a:gd name="T0" fmla="*/ 103 w 105"/>
                <a:gd name="T1" fmla="*/ 25 h 93"/>
                <a:gd name="T2" fmla="*/ 100 w 105"/>
                <a:gd name="T3" fmla="*/ 11 h 93"/>
                <a:gd name="T4" fmla="*/ 48 w 105"/>
                <a:gd name="T5" fmla="*/ 0 h 93"/>
                <a:gd name="T6" fmla="*/ 44 w 105"/>
                <a:gd name="T7" fmla="*/ 50 h 93"/>
                <a:gd name="T8" fmla="*/ 0 w 105"/>
                <a:gd name="T9" fmla="*/ 80 h 93"/>
                <a:gd name="T10" fmla="*/ 53 w 105"/>
                <a:gd name="T11" fmla="*/ 88 h 93"/>
                <a:gd name="T12" fmla="*/ 103 w 105"/>
                <a:gd name="T13" fmla="*/ 25 h 93"/>
                <a:gd name="T14" fmla="*/ 103 w 105"/>
                <a:gd name="T15" fmla="*/ 25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93">
                  <a:moveTo>
                    <a:pt x="103" y="25"/>
                  </a:moveTo>
                  <a:cubicBezTo>
                    <a:pt x="103" y="20"/>
                    <a:pt x="102" y="15"/>
                    <a:pt x="100" y="11"/>
                  </a:cubicBezTo>
                  <a:cubicBezTo>
                    <a:pt x="48" y="0"/>
                    <a:pt x="48" y="0"/>
                    <a:pt x="48" y="0"/>
                  </a:cubicBezTo>
                  <a:cubicBezTo>
                    <a:pt x="53" y="17"/>
                    <a:pt x="52" y="35"/>
                    <a:pt x="44" y="50"/>
                  </a:cubicBezTo>
                  <a:cubicBezTo>
                    <a:pt x="37" y="67"/>
                    <a:pt x="20" y="83"/>
                    <a:pt x="0" y="80"/>
                  </a:cubicBezTo>
                  <a:cubicBezTo>
                    <a:pt x="53" y="88"/>
                    <a:pt x="53" y="88"/>
                    <a:pt x="53" y="88"/>
                  </a:cubicBezTo>
                  <a:cubicBezTo>
                    <a:pt x="86" y="93"/>
                    <a:pt x="105" y="53"/>
                    <a:pt x="103" y="25"/>
                  </a:cubicBezTo>
                  <a:cubicBezTo>
                    <a:pt x="103" y="24"/>
                    <a:pt x="103" y="26"/>
                    <a:pt x="103" y="25"/>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1" name="îšḻiḑè"/>
            <p:cNvSpPr/>
            <p:nvPr/>
          </p:nvSpPr>
          <p:spPr bwMode="auto">
            <a:xfrm>
              <a:off x="8428614" y="2026293"/>
              <a:ext cx="925627" cy="1087926"/>
            </a:xfrm>
            <a:custGeom>
              <a:avLst/>
              <a:gdLst>
                <a:gd name="T0" fmla="*/ 90 w 140"/>
                <a:gd name="T1" fmla="*/ 15 h 166"/>
                <a:gd name="T2" fmla="*/ 1 w 140"/>
                <a:gd name="T3" fmla="*/ 85 h 166"/>
                <a:gd name="T4" fmla="*/ 29 w 140"/>
                <a:gd name="T5" fmla="*/ 155 h 166"/>
                <a:gd name="T6" fmla="*/ 64 w 140"/>
                <a:gd name="T7" fmla="*/ 157 h 166"/>
                <a:gd name="T8" fmla="*/ 101 w 140"/>
                <a:gd name="T9" fmla="*/ 166 h 166"/>
                <a:gd name="T10" fmla="*/ 67 w 140"/>
                <a:gd name="T11" fmla="*/ 79 h 166"/>
                <a:gd name="T12" fmla="*/ 140 w 140"/>
                <a:gd name="T13" fmla="*/ 32 h 166"/>
                <a:gd name="T14" fmla="*/ 90 w 140"/>
                <a:gd name="T15" fmla="*/ 15 h 166"/>
                <a:gd name="T16" fmla="*/ 90 w 140"/>
                <a:gd name="T17" fmla="*/ 1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166">
                  <a:moveTo>
                    <a:pt x="90" y="15"/>
                  </a:moveTo>
                  <a:cubicBezTo>
                    <a:pt x="47" y="0"/>
                    <a:pt x="4" y="48"/>
                    <a:pt x="1" y="85"/>
                  </a:cubicBezTo>
                  <a:cubicBezTo>
                    <a:pt x="0" y="107"/>
                    <a:pt x="11" y="141"/>
                    <a:pt x="29" y="155"/>
                  </a:cubicBezTo>
                  <a:cubicBezTo>
                    <a:pt x="38" y="162"/>
                    <a:pt x="53" y="154"/>
                    <a:pt x="64" y="157"/>
                  </a:cubicBezTo>
                  <a:cubicBezTo>
                    <a:pt x="76" y="160"/>
                    <a:pt x="88" y="163"/>
                    <a:pt x="101" y="166"/>
                  </a:cubicBezTo>
                  <a:cubicBezTo>
                    <a:pt x="64" y="157"/>
                    <a:pt x="56" y="110"/>
                    <a:pt x="67" y="79"/>
                  </a:cubicBezTo>
                  <a:cubicBezTo>
                    <a:pt x="77" y="50"/>
                    <a:pt x="107" y="21"/>
                    <a:pt x="140" y="32"/>
                  </a:cubicBezTo>
                  <a:cubicBezTo>
                    <a:pt x="124" y="27"/>
                    <a:pt x="107" y="21"/>
                    <a:pt x="90" y="15"/>
                  </a:cubicBezTo>
                  <a:cubicBezTo>
                    <a:pt x="89" y="15"/>
                    <a:pt x="107" y="21"/>
                    <a:pt x="90" y="15"/>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2" name="iṧlíḑe"/>
            <p:cNvSpPr/>
            <p:nvPr/>
          </p:nvSpPr>
          <p:spPr bwMode="auto">
            <a:xfrm>
              <a:off x="9044047" y="1476603"/>
              <a:ext cx="428989" cy="765638"/>
            </a:xfrm>
            <a:custGeom>
              <a:avLst/>
              <a:gdLst>
                <a:gd name="T0" fmla="*/ 0 w 260"/>
                <a:gd name="T1" fmla="*/ 400 h 468"/>
                <a:gd name="T2" fmla="*/ 200 w 260"/>
                <a:gd name="T3" fmla="*/ 468 h 468"/>
                <a:gd name="T4" fmla="*/ 260 w 260"/>
                <a:gd name="T5" fmla="*/ 84 h 468"/>
                <a:gd name="T6" fmla="*/ 64 w 260"/>
                <a:gd name="T7" fmla="*/ 0 h 468"/>
                <a:gd name="T8" fmla="*/ 0 w 260"/>
                <a:gd name="T9" fmla="*/ 400 h 468"/>
              </a:gdLst>
              <a:ahLst/>
              <a:cxnLst>
                <a:cxn ang="0">
                  <a:pos x="T0" y="T1"/>
                </a:cxn>
                <a:cxn ang="0">
                  <a:pos x="T2" y="T3"/>
                </a:cxn>
                <a:cxn ang="0">
                  <a:pos x="T4" y="T5"/>
                </a:cxn>
                <a:cxn ang="0">
                  <a:pos x="T6" y="T7"/>
                </a:cxn>
                <a:cxn ang="0">
                  <a:pos x="T8" y="T9"/>
                </a:cxn>
              </a:cxnLst>
              <a:rect l="0" t="0" r="r" b="b"/>
              <a:pathLst>
                <a:path w="260" h="468">
                  <a:moveTo>
                    <a:pt x="0" y="400"/>
                  </a:moveTo>
                  <a:lnTo>
                    <a:pt x="200" y="468"/>
                  </a:lnTo>
                  <a:lnTo>
                    <a:pt x="260" y="84"/>
                  </a:lnTo>
                  <a:lnTo>
                    <a:pt x="64" y="0"/>
                  </a:lnTo>
                  <a:lnTo>
                    <a:pt x="0" y="40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3" name="îṣlíḋé"/>
            <p:cNvSpPr/>
            <p:nvPr/>
          </p:nvSpPr>
          <p:spPr bwMode="auto">
            <a:xfrm>
              <a:off x="8813053" y="3029148"/>
              <a:ext cx="415789" cy="595496"/>
            </a:xfrm>
            <a:custGeom>
              <a:avLst/>
              <a:gdLst>
                <a:gd name="T0" fmla="*/ 0 w 252"/>
                <a:gd name="T1" fmla="*/ 324 h 364"/>
                <a:gd name="T2" fmla="*/ 204 w 252"/>
                <a:gd name="T3" fmla="*/ 364 h 364"/>
                <a:gd name="T4" fmla="*/ 252 w 252"/>
                <a:gd name="T5" fmla="*/ 52 h 364"/>
                <a:gd name="T6" fmla="*/ 52 w 252"/>
                <a:gd name="T7" fmla="*/ 0 h 364"/>
                <a:gd name="T8" fmla="*/ 0 w 252"/>
                <a:gd name="T9" fmla="*/ 324 h 364"/>
              </a:gdLst>
              <a:ahLst/>
              <a:cxnLst>
                <a:cxn ang="0">
                  <a:pos x="T0" y="T1"/>
                </a:cxn>
                <a:cxn ang="0">
                  <a:pos x="T2" y="T3"/>
                </a:cxn>
                <a:cxn ang="0">
                  <a:pos x="T4" y="T5"/>
                </a:cxn>
                <a:cxn ang="0">
                  <a:pos x="T6" y="T7"/>
                </a:cxn>
                <a:cxn ang="0">
                  <a:pos x="T8" y="T9"/>
                </a:cxn>
              </a:cxnLst>
              <a:rect l="0" t="0" r="r" b="b"/>
              <a:pathLst>
                <a:path w="252" h="364">
                  <a:moveTo>
                    <a:pt x="0" y="324"/>
                  </a:moveTo>
                  <a:lnTo>
                    <a:pt x="204" y="364"/>
                  </a:lnTo>
                  <a:lnTo>
                    <a:pt x="252" y="52"/>
                  </a:lnTo>
                  <a:lnTo>
                    <a:pt x="52" y="0"/>
                  </a:lnTo>
                  <a:lnTo>
                    <a:pt x="0" y="32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4" name="ïsḷíḋê"/>
            <p:cNvSpPr/>
            <p:nvPr/>
          </p:nvSpPr>
          <p:spPr bwMode="auto">
            <a:xfrm>
              <a:off x="8270218" y="3480678"/>
              <a:ext cx="879428" cy="143966"/>
            </a:xfrm>
            <a:custGeom>
              <a:avLst/>
              <a:gdLst>
                <a:gd name="T0" fmla="*/ 329 w 533"/>
                <a:gd name="T1" fmla="*/ 48 h 88"/>
                <a:gd name="T2" fmla="*/ 52 w 533"/>
                <a:gd name="T3" fmla="*/ 8 h 88"/>
                <a:gd name="T4" fmla="*/ 0 w 533"/>
                <a:gd name="T5" fmla="*/ 0 h 88"/>
                <a:gd name="T6" fmla="*/ 209 w 533"/>
                <a:gd name="T7" fmla="*/ 44 h 88"/>
                <a:gd name="T8" fmla="*/ 261 w 533"/>
                <a:gd name="T9" fmla="*/ 48 h 88"/>
                <a:gd name="T10" fmla="*/ 533 w 533"/>
                <a:gd name="T11" fmla="*/ 88 h 88"/>
                <a:gd name="T12" fmla="*/ 329 w 533"/>
                <a:gd name="T13" fmla="*/ 48 h 88"/>
              </a:gdLst>
              <a:ahLst/>
              <a:cxnLst>
                <a:cxn ang="0">
                  <a:pos x="T0" y="T1"/>
                </a:cxn>
                <a:cxn ang="0">
                  <a:pos x="T2" y="T3"/>
                </a:cxn>
                <a:cxn ang="0">
                  <a:pos x="T4" y="T5"/>
                </a:cxn>
                <a:cxn ang="0">
                  <a:pos x="T6" y="T7"/>
                </a:cxn>
                <a:cxn ang="0">
                  <a:pos x="T8" y="T9"/>
                </a:cxn>
                <a:cxn ang="0">
                  <a:pos x="T10" y="T11"/>
                </a:cxn>
                <a:cxn ang="0">
                  <a:pos x="T12" y="T13"/>
                </a:cxn>
              </a:cxnLst>
              <a:rect l="0" t="0" r="r" b="b"/>
              <a:pathLst>
                <a:path w="533" h="88">
                  <a:moveTo>
                    <a:pt x="329" y="48"/>
                  </a:moveTo>
                  <a:lnTo>
                    <a:pt x="52" y="8"/>
                  </a:lnTo>
                  <a:lnTo>
                    <a:pt x="0" y="0"/>
                  </a:lnTo>
                  <a:lnTo>
                    <a:pt x="209" y="44"/>
                  </a:lnTo>
                  <a:lnTo>
                    <a:pt x="261" y="48"/>
                  </a:lnTo>
                  <a:lnTo>
                    <a:pt x="533" y="88"/>
                  </a:lnTo>
                  <a:lnTo>
                    <a:pt x="329" y="48"/>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5" name="íS1iďe"/>
            <p:cNvSpPr/>
            <p:nvPr/>
          </p:nvSpPr>
          <p:spPr bwMode="auto">
            <a:xfrm>
              <a:off x="8667857" y="3650821"/>
              <a:ext cx="461988" cy="819626"/>
            </a:xfrm>
            <a:custGeom>
              <a:avLst/>
              <a:gdLst>
                <a:gd name="T0" fmla="*/ 76 w 280"/>
                <a:gd name="T1" fmla="*/ 0 h 501"/>
                <a:gd name="T2" fmla="*/ 12 w 280"/>
                <a:gd name="T3" fmla="*/ 405 h 501"/>
                <a:gd name="T4" fmla="*/ 0 w 280"/>
                <a:gd name="T5" fmla="*/ 477 h 501"/>
                <a:gd name="T6" fmla="*/ 208 w 280"/>
                <a:gd name="T7" fmla="*/ 501 h 501"/>
                <a:gd name="T8" fmla="*/ 220 w 280"/>
                <a:gd name="T9" fmla="*/ 429 h 501"/>
                <a:gd name="T10" fmla="*/ 280 w 280"/>
                <a:gd name="T11" fmla="*/ 40 h 501"/>
                <a:gd name="T12" fmla="*/ 76 w 280"/>
                <a:gd name="T13" fmla="*/ 0 h 501"/>
              </a:gdLst>
              <a:ahLst/>
              <a:cxnLst>
                <a:cxn ang="0">
                  <a:pos x="T0" y="T1"/>
                </a:cxn>
                <a:cxn ang="0">
                  <a:pos x="T2" y="T3"/>
                </a:cxn>
                <a:cxn ang="0">
                  <a:pos x="T4" y="T5"/>
                </a:cxn>
                <a:cxn ang="0">
                  <a:pos x="T6" y="T7"/>
                </a:cxn>
                <a:cxn ang="0">
                  <a:pos x="T8" y="T9"/>
                </a:cxn>
                <a:cxn ang="0">
                  <a:pos x="T10" y="T11"/>
                </a:cxn>
                <a:cxn ang="0">
                  <a:pos x="T12" y="T13"/>
                </a:cxn>
              </a:cxnLst>
              <a:rect l="0" t="0" r="r" b="b"/>
              <a:pathLst>
                <a:path w="280" h="501">
                  <a:moveTo>
                    <a:pt x="76" y="0"/>
                  </a:moveTo>
                  <a:lnTo>
                    <a:pt x="12" y="405"/>
                  </a:lnTo>
                  <a:lnTo>
                    <a:pt x="0" y="477"/>
                  </a:lnTo>
                  <a:lnTo>
                    <a:pt x="208" y="501"/>
                  </a:lnTo>
                  <a:lnTo>
                    <a:pt x="220" y="429"/>
                  </a:lnTo>
                  <a:lnTo>
                    <a:pt x="280" y="40"/>
                  </a:lnTo>
                  <a:lnTo>
                    <a:pt x="76" y="0"/>
                  </a:ln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26" name="íṥ1íḓê"/>
            <p:cNvSpPr/>
            <p:nvPr/>
          </p:nvSpPr>
          <p:spPr bwMode="auto">
            <a:xfrm>
              <a:off x="8780054" y="2891725"/>
              <a:ext cx="547786" cy="150510"/>
            </a:xfrm>
            <a:custGeom>
              <a:avLst/>
              <a:gdLst>
                <a:gd name="T0" fmla="*/ 33 w 83"/>
                <a:gd name="T1" fmla="*/ 0 h 23"/>
                <a:gd name="T2" fmla="*/ 0 w 83"/>
                <a:gd name="T3" fmla="*/ 7 h 23"/>
                <a:gd name="T4" fmla="*/ 51 w 83"/>
                <a:gd name="T5" fmla="*/ 20 h 23"/>
                <a:gd name="T6" fmla="*/ 83 w 83"/>
                <a:gd name="T7" fmla="*/ 14 h 23"/>
                <a:gd name="T8" fmla="*/ 33 w 83"/>
                <a:gd name="T9" fmla="*/ 0 h 23"/>
              </a:gdLst>
              <a:ahLst/>
              <a:cxnLst>
                <a:cxn ang="0">
                  <a:pos x="T0" y="T1"/>
                </a:cxn>
                <a:cxn ang="0">
                  <a:pos x="T2" y="T3"/>
                </a:cxn>
                <a:cxn ang="0">
                  <a:pos x="T4" y="T5"/>
                </a:cxn>
                <a:cxn ang="0">
                  <a:pos x="T6" y="T7"/>
                </a:cxn>
                <a:cxn ang="0">
                  <a:pos x="T8" y="T9"/>
                </a:cxn>
              </a:cxnLst>
              <a:rect l="0" t="0" r="r" b="b"/>
              <a:pathLst>
                <a:path w="83" h="23">
                  <a:moveTo>
                    <a:pt x="33" y="0"/>
                  </a:moveTo>
                  <a:cubicBezTo>
                    <a:pt x="23" y="7"/>
                    <a:pt x="11" y="10"/>
                    <a:pt x="0" y="7"/>
                  </a:cubicBezTo>
                  <a:cubicBezTo>
                    <a:pt x="51" y="20"/>
                    <a:pt x="51" y="20"/>
                    <a:pt x="51" y="20"/>
                  </a:cubicBezTo>
                  <a:cubicBezTo>
                    <a:pt x="62" y="23"/>
                    <a:pt x="74" y="20"/>
                    <a:pt x="83" y="14"/>
                  </a:cubicBezTo>
                  <a:lnTo>
                    <a:pt x="33" y="0"/>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7" name="iśḷïḑe"/>
            <p:cNvSpPr/>
            <p:nvPr/>
          </p:nvSpPr>
          <p:spPr bwMode="auto">
            <a:xfrm>
              <a:off x="8448413" y="4993958"/>
              <a:ext cx="470238" cy="754187"/>
            </a:xfrm>
            <a:custGeom>
              <a:avLst/>
              <a:gdLst>
                <a:gd name="T0" fmla="*/ 76 w 285"/>
                <a:gd name="T1" fmla="*/ 0 h 461"/>
                <a:gd name="T2" fmla="*/ 64 w 285"/>
                <a:gd name="T3" fmla="*/ 72 h 461"/>
                <a:gd name="T4" fmla="*/ 0 w 285"/>
                <a:gd name="T5" fmla="*/ 461 h 461"/>
                <a:gd name="T6" fmla="*/ 213 w 285"/>
                <a:gd name="T7" fmla="*/ 461 h 461"/>
                <a:gd name="T8" fmla="*/ 277 w 285"/>
                <a:gd name="T9" fmla="*/ 84 h 461"/>
                <a:gd name="T10" fmla="*/ 285 w 285"/>
                <a:gd name="T11" fmla="*/ 12 h 461"/>
                <a:gd name="T12" fmla="*/ 76 w 285"/>
                <a:gd name="T13" fmla="*/ 0 h 461"/>
              </a:gdLst>
              <a:ahLst/>
              <a:cxnLst>
                <a:cxn ang="0">
                  <a:pos x="T0" y="T1"/>
                </a:cxn>
                <a:cxn ang="0">
                  <a:pos x="T2" y="T3"/>
                </a:cxn>
                <a:cxn ang="0">
                  <a:pos x="T4" y="T5"/>
                </a:cxn>
                <a:cxn ang="0">
                  <a:pos x="T6" y="T7"/>
                </a:cxn>
                <a:cxn ang="0">
                  <a:pos x="T8" y="T9"/>
                </a:cxn>
                <a:cxn ang="0">
                  <a:pos x="T10" y="T11"/>
                </a:cxn>
                <a:cxn ang="0">
                  <a:pos x="T12" y="T13"/>
                </a:cxn>
              </a:cxnLst>
              <a:rect l="0" t="0" r="r" b="b"/>
              <a:pathLst>
                <a:path w="285" h="461">
                  <a:moveTo>
                    <a:pt x="76" y="0"/>
                  </a:moveTo>
                  <a:lnTo>
                    <a:pt x="64" y="72"/>
                  </a:lnTo>
                  <a:lnTo>
                    <a:pt x="0" y="461"/>
                  </a:lnTo>
                  <a:lnTo>
                    <a:pt x="213" y="461"/>
                  </a:lnTo>
                  <a:lnTo>
                    <a:pt x="277" y="84"/>
                  </a:lnTo>
                  <a:lnTo>
                    <a:pt x="285" y="12"/>
                  </a:lnTo>
                  <a:lnTo>
                    <a:pt x="76" y="0"/>
                  </a:ln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28" name="íŝ1iďè"/>
            <p:cNvSpPr/>
            <p:nvPr/>
          </p:nvSpPr>
          <p:spPr bwMode="auto">
            <a:xfrm>
              <a:off x="8621658" y="5170643"/>
              <a:ext cx="514787" cy="152147"/>
            </a:xfrm>
            <a:custGeom>
              <a:avLst/>
              <a:gdLst>
                <a:gd name="T0" fmla="*/ 76 w 78"/>
                <a:gd name="T1" fmla="*/ 12 h 23"/>
                <a:gd name="T2" fmla="*/ 53 w 78"/>
                <a:gd name="T3" fmla="*/ 3 h 23"/>
                <a:gd name="T4" fmla="*/ 0 w 78"/>
                <a:gd name="T5" fmla="*/ 0 h 23"/>
                <a:gd name="T6" fmla="*/ 34 w 78"/>
                <a:gd name="T7" fmla="*/ 23 h 23"/>
                <a:gd name="T8" fmla="*/ 78 w 78"/>
                <a:gd name="T9" fmla="*/ 12 h 23"/>
                <a:gd name="T10" fmla="*/ 76 w 78"/>
                <a:gd name="T11" fmla="*/ 12 h 23"/>
              </a:gdLst>
              <a:ahLst/>
              <a:cxnLst>
                <a:cxn ang="0">
                  <a:pos x="T0" y="T1"/>
                </a:cxn>
                <a:cxn ang="0">
                  <a:pos x="T2" y="T3"/>
                </a:cxn>
                <a:cxn ang="0">
                  <a:pos x="T4" y="T5"/>
                </a:cxn>
                <a:cxn ang="0">
                  <a:pos x="T6" y="T7"/>
                </a:cxn>
                <a:cxn ang="0">
                  <a:pos x="T8" y="T9"/>
                </a:cxn>
                <a:cxn ang="0">
                  <a:pos x="T10" y="T11"/>
                </a:cxn>
              </a:cxnLst>
              <a:rect l="0" t="0" r="r" b="b"/>
              <a:pathLst>
                <a:path w="78" h="23">
                  <a:moveTo>
                    <a:pt x="76" y="12"/>
                  </a:moveTo>
                  <a:cubicBezTo>
                    <a:pt x="68" y="11"/>
                    <a:pt x="60" y="8"/>
                    <a:pt x="53" y="3"/>
                  </a:cubicBezTo>
                  <a:cubicBezTo>
                    <a:pt x="0" y="0"/>
                    <a:pt x="0" y="0"/>
                    <a:pt x="0" y="0"/>
                  </a:cubicBezTo>
                  <a:cubicBezTo>
                    <a:pt x="11" y="8"/>
                    <a:pt x="21" y="22"/>
                    <a:pt x="34" y="23"/>
                  </a:cubicBezTo>
                  <a:cubicBezTo>
                    <a:pt x="48" y="23"/>
                    <a:pt x="64" y="11"/>
                    <a:pt x="78" y="12"/>
                  </a:cubicBezTo>
                  <a:cubicBezTo>
                    <a:pt x="78" y="12"/>
                    <a:pt x="77" y="12"/>
                    <a:pt x="76" y="12"/>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9" name="iṥḻiḓê"/>
            <p:cNvSpPr/>
            <p:nvPr/>
          </p:nvSpPr>
          <p:spPr bwMode="auto">
            <a:xfrm>
              <a:off x="8793254" y="4372286"/>
              <a:ext cx="692982" cy="785270"/>
            </a:xfrm>
            <a:custGeom>
              <a:avLst/>
              <a:gdLst>
                <a:gd name="T0" fmla="*/ 101 w 105"/>
                <a:gd name="T1" fmla="*/ 49 h 120"/>
                <a:gd name="T2" fmla="*/ 63 w 105"/>
                <a:gd name="T3" fmla="*/ 6 h 120"/>
                <a:gd name="T4" fmla="*/ 62 w 105"/>
                <a:gd name="T5" fmla="*/ 6 h 120"/>
                <a:gd name="T6" fmla="*/ 11 w 105"/>
                <a:gd name="T7" fmla="*/ 0 h 120"/>
                <a:gd name="T8" fmla="*/ 11 w 105"/>
                <a:gd name="T9" fmla="*/ 0 h 120"/>
                <a:gd name="T10" fmla="*/ 12 w 105"/>
                <a:gd name="T11" fmla="*/ 0 h 120"/>
                <a:gd name="T12" fmla="*/ 12 w 105"/>
                <a:gd name="T13" fmla="*/ 0 h 120"/>
                <a:gd name="T14" fmla="*/ 51 w 105"/>
                <a:gd name="T15" fmla="*/ 62 h 120"/>
                <a:gd name="T16" fmla="*/ 0 w 105"/>
                <a:gd name="T17" fmla="*/ 117 h 120"/>
                <a:gd name="T18" fmla="*/ 41 w 105"/>
                <a:gd name="T19" fmla="*/ 119 h 120"/>
                <a:gd name="T20" fmla="*/ 75 w 105"/>
                <a:gd name="T21" fmla="*/ 113 h 120"/>
                <a:gd name="T22" fmla="*/ 101 w 105"/>
                <a:gd name="T23" fmla="*/ 49 h 120"/>
                <a:gd name="T24" fmla="*/ 101 w 105"/>
                <a:gd name="T25" fmla="*/ 4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101" y="49"/>
                  </a:moveTo>
                  <a:cubicBezTo>
                    <a:pt x="97" y="29"/>
                    <a:pt x="84" y="10"/>
                    <a:pt x="63" y="6"/>
                  </a:cubicBezTo>
                  <a:cubicBezTo>
                    <a:pt x="62" y="6"/>
                    <a:pt x="62" y="6"/>
                    <a:pt x="62" y="6"/>
                  </a:cubicBezTo>
                  <a:cubicBezTo>
                    <a:pt x="11" y="0"/>
                    <a:pt x="11" y="0"/>
                    <a:pt x="11" y="0"/>
                  </a:cubicBezTo>
                  <a:cubicBezTo>
                    <a:pt x="11" y="0"/>
                    <a:pt x="11" y="0"/>
                    <a:pt x="11" y="0"/>
                  </a:cubicBezTo>
                  <a:cubicBezTo>
                    <a:pt x="11" y="0"/>
                    <a:pt x="12" y="0"/>
                    <a:pt x="12" y="0"/>
                  </a:cubicBezTo>
                  <a:cubicBezTo>
                    <a:pt x="12" y="0"/>
                    <a:pt x="12" y="0"/>
                    <a:pt x="12" y="0"/>
                  </a:cubicBezTo>
                  <a:cubicBezTo>
                    <a:pt x="40" y="6"/>
                    <a:pt x="53" y="36"/>
                    <a:pt x="51" y="62"/>
                  </a:cubicBezTo>
                  <a:cubicBezTo>
                    <a:pt x="48" y="88"/>
                    <a:pt x="30" y="118"/>
                    <a:pt x="0" y="117"/>
                  </a:cubicBezTo>
                  <a:cubicBezTo>
                    <a:pt x="14" y="117"/>
                    <a:pt x="27" y="118"/>
                    <a:pt x="41" y="119"/>
                  </a:cubicBezTo>
                  <a:cubicBezTo>
                    <a:pt x="53" y="119"/>
                    <a:pt x="64" y="120"/>
                    <a:pt x="75" y="113"/>
                  </a:cubicBezTo>
                  <a:cubicBezTo>
                    <a:pt x="96" y="100"/>
                    <a:pt x="105" y="72"/>
                    <a:pt x="101" y="49"/>
                  </a:cubicBezTo>
                  <a:cubicBezTo>
                    <a:pt x="100" y="42"/>
                    <a:pt x="102" y="56"/>
                    <a:pt x="101" y="49"/>
                  </a:cubicBez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30" name="íṡḷïḓé"/>
            <p:cNvSpPr/>
            <p:nvPr/>
          </p:nvSpPr>
          <p:spPr bwMode="auto">
            <a:xfrm>
              <a:off x="9705681" y="1587850"/>
              <a:ext cx="640183" cy="327196"/>
            </a:xfrm>
            <a:custGeom>
              <a:avLst/>
              <a:gdLst>
                <a:gd name="T0" fmla="*/ 85 w 97"/>
                <a:gd name="T1" fmla="*/ 41 h 50"/>
                <a:gd name="T2" fmla="*/ 0 w 97"/>
                <a:gd name="T3" fmla="*/ 0 h 50"/>
                <a:gd name="T4" fmla="*/ 50 w 97"/>
                <a:gd name="T5" fmla="*/ 30 h 50"/>
                <a:gd name="T6" fmla="*/ 97 w 97"/>
                <a:gd name="T7" fmla="*/ 50 h 50"/>
                <a:gd name="T8" fmla="*/ 85 w 97"/>
                <a:gd name="T9" fmla="*/ 41 h 50"/>
                <a:gd name="T10" fmla="*/ 85 w 97"/>
                <a:gd name="T11" fmla="*/ 41 h 50"/>
              </a:gdLst>
              <a:ahLst/>
              <a:cxnLst>
                <a:cxn ang="0">
                  <a:pos x="T0" y="T1"/>
                </a:cxn>
                <a:cxn ang="0">
                  <a:pos x="T2" y="T3"/>
                </a:cxn>
                <a:cxn ang="0">
                  <a:pos x="T4" y="T5"/>
                </a:cxn>
                <a:cxn ang="0">
                  <a:pos x="T6" y="T7"/>
                </a:cxn>
                <a:cxn ang="0">
                  <a:pos x="T8" y="T9"/>
                </a:cxn>
                <a:cxn ang="0">
                  <a:pos x="T10" y="T11"/>
                </a:cxn>
              </a:cxnLst>
              <a:rect l="0" t="0" r="r" b="b"/>
              <a:pathLst>
                <a:path w="97" h="50">
                  <a:moveTo>
                    <a:pt x="85" y="41"/>
                  </a:moveTo>
                  <a:cubicBezTo>
                    <a:pt x="59" y="23"/>
                    <a:pt x="29" y="12"/>
                    <a:pt x="0" y="0"/>
                  </a:cubicBezTo>
                  <a:cubicBezTo>
                    <a:pt x="18" y="8"/>
                    <a:pt x="35" y="18"/>
                    <a:pt x="50" y="30"/>
                  </a:cubicBezTo>
                  <a:cubicBezTo>
                    <a:pt x="97" y="50"/>
                    <a:pt x="97" y="50"/>
                    <a:pt x="97" y="50"/>
                  </a:cubicBezTo>
                  <a:cubicBezTo>
                    <a:pt x="93" y="47"/>
                    <a:pt x="90" y="44"/>
                    <a:pt x="85" y="41"/>
                  </a:cubicBezTo>
                  <a:cubicBezTo>
                    <a:pt x="82" y="38"/>
                    <a:pt x="90" y="44"/>
                    <a:pt x="85" y="41"/>
                  </a:cubicBezTo>
                  <a:close/>
                </a:path>
              </a:pathLst>
            </a:custGeom>
            <a:solidFill>
              <a:schemeClr val="tx2">
                <a:lumMod val="75000"/>
              </a:schemeClr>
            </a:solidFill>
            <a:ln>
              <a:noFill/>
            </a:ln>
          </p:spPr>
          <p:txBody>
            <a:bodyPr vert="horz" wrap="square" lIns="121920" tIns="60960" rIns="121920" bIns="60960" numCol="1" anchor="t" anchorCtr="0" compatLnSpc="1"/>
            <a:lstStyle/>
            <a:p>
              <a:endParaRPr lang="en-US" sz="3200"/>
            </a:p>
          </p:txBody>
        </p:sp>
        <p:sp>
          <p:nvSpPr>
            <p:cNvPr id="31" name="íSḻiďe"/>
            <p:cNvSpPr/>
            <p:nvPr/>
          </p:nvSpPr>
          <p:spPr bwMode="auto">
            <a:xfrm>
              <a:off x="9393838" y="2957166"/>
              <a:ext cx="879428" cy="746006"/>
            </a:xfrm>
            <a:custGeom>
              <a:avLst/>
              <a:gdLst>
                <a:gd name="T0" fmla="*/ 133 w 133"/>
                <a:gd name="T1" fmla="*/ 32 h 114"/>
                <a:gd name="T2" fmla="*/ 40 w 133"/>
                <a:gd name="T3" fmla="*/ 19 h 114"/>
                <a:gd name="T4" fmla="*/ 2 w 133"/>
                <a:gd name="T5" fmla="*/ 104 h 114"/>
                <a:gd name="T6" fmla="*/ 52 w 133"/>
                <a:gd name="T7" fmla="*/ 114 h 114"/>
                <a:gd name="T8" fmla="*/ 133 w 133"/>
                <a:gd name="T9" fmla="*/ 32 h 114"/>
                <a:gd name="T10" fmla="*/ 133 w 133"/>
                <a:gd name="T11" fmla="*/ 32 h 114"/>
              </a:gdLst>
              <a:ahLst/>
              <a:cxnLst>
                <a:cxn ang="0">
                  <a:pos x="T0" y="T1"/>
                </a:cxn>
                <a:cxn ang="0">
                  <a:pos x="T2" y="T3"/>
                </a:cxn>
                <a:cxn ang="0">
                  <a:pos x="T4" y="T5"/>
                </a:cxn>
                <a:cxn ang="0">
                  <a:pos x="T6" y="T7"/>
                </a:cxn>
                <a:cxn ang="0">
                  <a:pos x="T8" y="T9"/>
                </a:cxn>
                <a:cxn ang="0">
                  <a:pos x="T10" y="T11"/>
                </a:cxn>
              </a:cxnLst>
              <a:rect l="0" t="0" r="r" b="b"/>
              <a:pathLst>
                <a:path w="133" h="114">
                  <a:moveTo>
                    <a:pt x="133" y="32"/>
                  </a:moveTo>
                  <a:cubicBezTo>
                    <a:pt x="103" y="24"/>
                    <a:pt x="70" y="0"/>
                    <a:pt x="40" y="19"/>
                  </a:cubicBezTo>
                  <a:cubicBezTo>
                    <a:pt x="15" y="35"/>
                    <a:pt x="0" y="74"/>
                    <a:pt x="2" y="104"/>
                  </a:cubicBezTo>
                  <a:cubicBezTo>
                    <a:pt x="19" y="108"/>
                    <a:pt x="35" y="111"/>
                    <a:pt x="52" y="114"/>
                  </a:cubicBezTo>
                  <a:cubicBezTo>
                    <a:pt x="49" y="71"/>
                    <a:pt x="85" y="19"/>
                    <a:pt x="133" y="32"/>
                  </a:cubicBezTo>
                  <a:cubicBezTo>
                    <a:pt x="120" y="28"/>
                    <a:pt x="131" y="31"/>
                    <a:pt x="133" y="32"/>
                  </a:cubicBezTo>
                  <a:close/>
                </a:path>
              </a:pathLst>
            </a:custGeom>
            <a:solidFill>
              <a:schemeClr val="accent1">
                <a:lumMod val="75000"/>
              </a:schemeClr>
            </a:solidFill>
            <a:ln>
              <a:noFill/>
            </a:ln>
          </p:spPr>
          <p:txBody>
            <a:bodyPr vert="horz" wrap="square" lIns="121920" tIns="60960" rIns="121920" bIns="60960" numCol="1" anchor="t" anchorCtr="0" compatLnSpc="1"/>
            <a:lstStyle/>
            <a:p>
              <a:endParaRPr lang="en-US" sz="3200"/>
            </a:p>
          </p:txBody>
        </p:sp>
        <p:sp>
          <p:nvSpPr>
            <p:cNvPr id="32" name="ï$ḻíḍê"/>
            <p:cNvSpPr/>
            <p:nvPr/>
          </p:nvSpPr>
          <p:spPr bwMode="auto">
            <a:xfrm>
              <a:off x="8865852" y="5630354"/>
              <a:ext cx="1024624" cy="176686"/>
            </a:xfrm>
            <a:custGeom>
              <a:avLst/>
              <a:gdLst>
                <a:gd name="T0" fmla="*/ 0 w 155"/>
                <a:gd name="T1" fmla="*/ 27 h 27"/>
                <a:gd name="T2" fmla="*/ 53 w 155"/>
                <a:gd name="T3" fmla="*/ 26 h 27"/>
                <a:gd name="T4" fmla="*/ 79 w 155"/>
                <a:gd name="T5" fmla="*/ 24 h 27"/>
                <a:gd name="T6" fmla="*/ 105 w 155"/>
                <a:gd name="T7" fmla="*/ 19 h 27"/>
                <a:gd name="T8" fmla="*/ 130 w 155"/>
                <a:gd name="T9" fmla="*/ 11 h 27"/>
                <a:gd name="T10" fmla="*/ 155 w 155"/>
                <a:gd name="T11" fmla="*/ 0 h 27"/>
                <a:gd name="T12" fmla="*/ 105 w 155"/>
                <a:gd name="T13" fmla="*/ 0 h 27"/>
                <a:gd name="T14" fmla="*/ 80 w 155"/>
                <a:gd name="T15" fmla="*/ 11 h 27"/>
                <a:gd name="T16" fmla="*/ 53 w 155"/>
                <a:gd name="T17" fmla="*/ 20 h 27"/>
                <a:gd name="T18" fmla="*/ 27 w 155"/>
                <a:gd name="T19" fmla="*/ 25 h 27"/>
                <a:gd name="T20" fmla="*/ 0 w 155"/>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5" h="27">
                  <a:moveTo>
                    <a:pt x="0" y="27"/>
                  </a:moveTo>
                  <a:cubicBezTo>
                    <a:pt x="18" y="27"/>
                    <a:pt x="35" y="27"/>
                    <a:pt x="53" y="26"/>
                  </a:cubicBezTo>
                  <a:cubicBezTo>
                    <a:pt x="61" y="26"/>
                    <a:pt x="70" y="26"/>
                    <a:pt x="79" y="24"/>
                  </a:cubicBezTo>
                  <a:cubicBezTo>
                    <a:pt x="87" y="23"/>
                    <a:pt x="96" y="22"/>
                    <a:pt x="105" y="19"/>
                  </a:cubicBezTo>
                  <a:cubicBezTo>
                    <a:pt x="113" y="17"/>
                    <a:pt x="122" y="14"/>
                    <a:pt x="130" y="11"/>
                  </a:cubicBezTo>
                  <a:cubicBezTo>
                    <a:pt x="139" y="8"/>
                    <a:pt x="147" y="4"/>
                    <a:pt x="155" y="0"/>
                  </a:cubicBezTo>
                  <a:cubicBezTo>
                    <a:pt x="105" y="0"/>
                    <a:pt x="105" y="0"/>
                    <a:pt x="105" y="0"/>
                  </a:cubicBezTo>
                  <a:cubicBezTo>
                    <a:pt x="97" y="4"/>
                    <a:pt x="88" y="8"/>
                    <a:pt x="80" y="11"/>
                  </a:cubicBezTo>
                  <a:cubicBezTo>
                    <a:pt x="71" y="15"/>
                    <a:pt x="62" y="18"/>
                    <a:pt x="53" y="20"/>
                  </a:cubicBezTo>
                  <a:cubicBezTo>
                    <a:pt x="45" y="22"/>
                    <a:pt x="36" y="24"/>
                    <a:pt x="27" y="25"/>
                  </a:cubicBezTo>
                  <a:cubicBezTo>
                    <a:pt x="18" y="26"/>
                    <a:pt x="9" y="27"/>
                    <a:pt x="0" y="2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33" name="ïşļîďè"/>
            <p:cNvSpPr/>
            <p:nvPr/>
          </p:nvSpPr>
          <p:spPr bwMode="auto">
            <a:xfrm>
              <a:off x="8865852" y="5630354"/>
              <a:ext cx="1024624" cy="176686"/>
            </a:xfrm>
            <a:custGeom>
              <a:avLst/>
              <a:gdLst>
                <a:gd name="T0" fmla="*/ 0 w 155"/>
                <a:gd name="T1" fmla="*/ 27 h 27"/>
                <a:gd name="T2" fmla="*/ 53 w 155"/>
                <a:gd name="T3" fmla="*/ 26 h 27"/>
                <a:gd name="T4" fmla="*/ 79 w 155"/>
                <a:gd name="T5" fmla="*/ 24 h 27"/>
                <a:gd name="T6" fmla="*/ 105 w 155"/>
                <a:gd name="T7" fmla="*/ 19 h 27"/>
                <a:gd name="T8" fmla="*/ 130 w 155"/>
                <a:gd name="T9" fmla="*/ 11 h 27"/>
                <a:gd name="T10" fmla="*/ 155 w 155"/>
                <a:gd name="T11" fmla="*/ 0 h 27"/>
                <a:gd name="T12" fmla="*/ 105 w 155"/>
                <a:gd name="T13" fmla="*/ 0 h 27"/>
                <a:gd name="T14" fmla="*/ 80 w 155"/>
                <a:gd name="T15" fmla="*/ 11 h 27"/>
                <a:gd name="T16" fmla="*/ 53 w 155"/>
                <a:gd name="T17" fmla="*/ 20 h 27"/>
                <a:gd name="T18" fmla="*/ 27 w 155"/>
                <a:gd name="T19" fmla="*/ 25 h 27"/>
                <a:gd name="T20" fmla="*/ 0 w 155"/>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5" h="27">
                  <a:moveTo>
                    <a:pt x="0" y="27"/>
                  </a:moveTo>
                  <a:cubicBezTo>
                    <a:pt x="53" y="26"/>
                    <a:pt x="53" y="26"/>
                    <a:pt x="53" y="26"/>
                  </a:cubicBezTo>
                  <a:cubicBezTo>
                    <a:pt x="61" y="26"/>
                    <a:pt x="70" y="26"/>
                    <a:pt x="79" y="24"/>
                  </a:cubicBezTo>
                  <a:cubicBezTo>
                    <a:pt x="87" y="23"/>
                    <a:pt x="96" y="22"/>
                    <a:pt x="105" y="19"/>
                  </a:cubicBezTo>
                  <a:cubicBezTo>
                    <a:pt x="113" y="17"/>
                    <a:pt x="122" y="14"/>
                    <a:pt x="130" y="11"/>
                  </a:cubicBezTo>
                  <a:cubicBezTo>
                    <a:pt x="139" y="8"/>
                    <a:pt x="147" y="4"/>
                    <a:pt x="155" y="0"/>
                  </a:cubicBezTo>
                  <a:cubicBezTo>
                    <a:pt x="105" y="0"/>
                    <a:pt x="105" y="0"/>
                    <a:pt x="105" y="0"/>
                  </a:cubicBezTo>
                  <a:cubicBezTo>
                    <a:pt x="97" y="4"/>
                    <a:pt x="88" y="8"/>
                    <a:pt x="80" y="11"/>
                  </a:cubicBezTo>
                  <a:cubicBezTo>
                    <a:pt x="71" y="15"/>
                    <a:pt x="62" y="18"/>
                    <a:pt x="53" y="20"/>
                  </a:cubicBezTo>
                  <a:cubicBezTo>
                    <a:pt x="45" y="22"/>
                    <a:pt x="36" y="24"/>
                    <a:pt x="27" y="25"/>
                  </a:cubicBezTo>
                  <a:cubicBezTo>
                    <a:pt x="18" y="26"/>
                    <a:pt x="9" y="27"/>
                    <a:pt x="0" y="27"/>
                  </a:cubicBez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34" name="ïs1îďè"/>
            <p:cNvSpPr/>
            <p:nvPr/>
          </p:nvSpPr>
          <p:spPr bwMode="auto">
            <a:xfrm>
              <a:off x="9301441" y="4588235"/>
              <a:ext cx="846429" cy="1042119"/>
            </a:xfrm>
            <a:custGeom>
              <a:avLst/>
              <a:gdLst>
                <a:gd name="T0" fmla="*/ 69 w 128"/>
                <a:gd name="T1" fmla="*/ 55 h 159"/>
                <a:gd name="T2" fmla="*/ 128 w 128"/>
                <a:gd name="T3" fmla="*/ 20 h 159"/>
                <a:gd name="T4" fmla="*/ 97 w 128"/>
                <a:gd name="T5" fmla="*/ 17 h 159"/>
                <a:gd name="T6" fmla="*/ 62 w 128"/>
                <a:gd name="T7" fmla="*/ 2 h 159"/>
                <a:gd name="T8" fmla="*/ 18 w 128"/>
                <a:gd name="T9" fmla="*/ 51 h 159"/>
                <a:gd name="T10" fmla="*/ 39 w 128"/>
                <a:gd name="T11" fmla="*/ 159 h 159"/>
                <a:gd name="T12" fmla="*/ 89 w 128"/>
                <a:gd name="T13" fmla="*/ 159 h 159"/>
                <a:gd name="T14" fmla="*/ 69 w 128"/>
                <a:gd name="T15" fmla="*/ 55 h 159"/>
                <a:gd name="T16" fmla="*/ 69 w 128"/>
                <a:gd name="T17" fmla="*/ 5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59">
                  <a:moveTo>
                    <a:pt x="69" y="55"/>
                  </a:moveTo>
                  <a:cubicBezTo>
                    <a:pt x="80" y="33"/>
                    <a:pt x="103" y="17"/>
                    <a:pt x="128" y="20"/>
                  </a:cubicBezTo>
                  <a:cubicBezTo>
                    <a:pt x="118" y="19"/>
                    <a:pt x="107" y="18"/>
                    <a:pt x="97" y="17"/>
                  </a:cubicBezTo>
                  <a:cubicBezTo>
                    <a:pt x="86" y="16"/>
                    <a:pt x="73" y="0"/>
                    <a:pt x="62" y="2"/>
                  </a:cubicBezTo>
                  <a:cubicBezTo>
                    <a:pt x="43" y="6"/>
                    <a:pt x="27" y="34"/>
                    <a:pt x="18" y="51"/>
                  </a:cubicBezTo>
                  <a:cubicBezTo>
                    <a:pt x="0" y="86"/>
                    <a:pt x="6" y="135"/>
                    <a:pt x="39" y="159"/>
                  </a:cubicBezTo>
                  <a:cubicBezTo>
                    <a:pt x="89" y="159"/>
                    <a:pt x="89" y="159"/>
                    <a:pt x="89" y="159"/>
                  </a:cubicBezTo>
                  <a:cubicBezTo>
                    <a:pt x="58" y="136"/>
                    <a:pt x="51" y="89"/>
                    <a:pt x="69" y="55"/>
                  </a:cubicBezTo>
                  <a:cubicBezTo>
                    <a:pt x="73" y="47"/>
                    <a:pt x="65" y="63"/>
                    <a:pt x="69" y="55"/>
                  </a:cubicBez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35" name="iṩḷidè"/>
            <p:cNvSpPr/>
            <p:nvPr/>
          </p:nvSpPr>
          <p:spPr bwMode="auto">
            <a:xfrm>
              <a:off x="9923475" y="3179659"/>
              <a:ext cx="574185" cy="714923"/>
            </a:xfrm>
            <a:custGeom>
              <a:avLst/>
              <a:gdLst>
                <a:gd name="T0" fmla="*/ 83 w 87"/>
                <a:gd name="T1" fmla="*/ 54 h 109"/>
                <a:gd name="T2" fmla="*/ 49 w 87"/>
                <a:gd name="T3" fmla="*/ 12 h 109"/>
                <a:gd name="T4" fmla="*/ 0 w 87"/>
                <a:gd name="T5" fmla="*/ 0 h 109"/>
                <a:gd name="T6" fmla="*/ 20 w 87"/>
                <a:gd name="T7" fmla="*/ 100 h 109"/>
                <a:gd name="T8" fmla="*/ 68 w 87"/>
                <a:gd name="T9" fmla="*/ 109 h 109"/>
                <a:gd name="T10" fmla="*/ 83 w 87"/>
                <a:gd name="T11" fmla="*/ 54 h 109"/>
                <a:gd name="T12" fmla="*/ 83 w 87"/>
                <a:gd name="T13" fmla="*/ 54 h 109"/>
              </a:gdLst>
              <a:ahLst/>
              <a:cxnLst>
                <a:cxn ang="0">
                  <a:pos x="T0" y="T1"/>
                </a:cxn>
                <a:cxn ang="0">
                  <a:pos x="T2" y="T3"/>
                </a:cxn>
                <a:cxn ang="0">
                  <a:pos x="T4" y="T5"/>
                </a:cxn>
                <a:cxn ang="0">
                  <a:pos x="T6" y="T7"/>
                </a:cxn>
                <a:cxn ang="0">
                  <a:pos x="T8" y="T9"/>
                </a:cxn>
                <a:cxn ang="0">
                  <a:pos x="T10" y="T11"/>
                </a:cxn>
                <a:cxn ang="0">
                  <a:pos x="T12" y="T13"/>
                </a:cxn>
              </a:cxnLst>
              <a:rect l="0" t="0" r="r" b="b"/>
              <a:pathLst>
                <a:path w="87" h="109">
                  <a:moveTo>
                    <a:pt x="83" y="54"/>
                  </a:moveTo>
                  <a:cubicBezTo>
                    <a:pt x="80" y="35"/>
                    <a:pt x="68" y="17"/>
                    <a:pt x="49" y="12"/>
                  </a:cubicBezTo>
                  <a:cubicBezTo>
                    <a:pt x="0" y="0"/>
                    <a:pt x="0" y="0"/>
                    <a:pt x="0" y="0"/>
                  </a:cubicBezTo>
                  <a:cubicBezTo>
                    <a:pt x="44" y="11"/>
                    <a:pt x="13" y="82"/>
                    <a:pt x="20" y="100"/>
                  </a:cubicBezTo>
                  <a:cubicBezTo>
                    <a:pt x="68" y="109"/>
                    <a:pt x="68" y="109"/>
                    <a:pt x="68" y="109"/>
                  </a:cubicBezTo>
                  <a:cubicBezTo>
                    <a:pt x="81" y="94"/>
                    <a:pt x="87" y="73"/>
                    <a:pt x="83" y="54"/>
                  </a:cubicBezTo>
                  <a:cubicBezTo>
                    <a:pt x="82" y="47"/>
                    <a:pt x="85" y="61"/>
                    <a:pt x="83" y="54"/>
                  </a:cubicBez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36" name="i$ľiḑé"/>
            <p:cNvSpPr/>
            <p:nvPr/>
          </p:nvSpPr>
          <p:spPr bwMode="auto">
            <a:xfrm>
              <a:off x="10510860" y="1424253"/>
              <a:ext cx="681433" cy="1055207"/>
            </a:xfrm>
            <a:custGeom>
              <a:avLst/>
              <a:gdLst>
                <a:gd name="T0" fmla="*/ 102 w 103"/>
                <a:gd name="T1" fmla="*/ 71 h 161"/>
                <a:gd name="T2" fmla="*/ 96 w 103"/>
                <a:gd name="T3" fmla="*/ 50 h 161"/>
                <a:gd name="T4" fmla="*/ 85 w 103"/>
                <a:gd name="T5" fmla="*/ 34 h 161"/>
                <a:gd name="T6" fmla="*/ 70 w 103"/>
                <a:gd name="T7" fmla="*/ 23 h 161"/>
                <a:gd name="T8" fmla="*/ 25 w 103"/>
                <a:gd name="T9" fmla="*/ 0 h 161"/>
                <a:gd name="T10" fmla="*/ 40 w 103"/>
                <a:gd name="T11" fmla="*/ 12 h 161"/>
                <a:gd name="T12" fmla="*/ 51 w 103"/>
                <a:gd name="T13" fmla="*/ 29 h 161"/>
                <a:gd name="T14" fmla="*/ 57 w 103"/>
                <a:gd name="T15" fmla="*/ 50 h 161"/>
                <a:gd name="T16" fmla="*/ 57 w 103"/>
                <a:gd name="T17" fmla="*/ 74 h 161"/>
                <a:gd name="T18" fmla="*/ 50 w 103"/>
                <a:gd name="T19" fmla="*/ 98 h 161"/>
                <a:gd name="T20" fmla="*/ 37 w 103"/>
                <a:gd name="T21" fmla="*/ 118 h 161"/>
                <a:gd name="T22" fmla="*/ 20 w 103"/>
                <a:gd name="T23" fmla="*/ 134 h 161"/>
                <a:gd name="T24" fmla="*/ 0 w 103"/>
                <a:gd name="T25" fmla="*/ 144 h 161"/>
                <a:gd name="T26" fmla="*/ 46 w 103"/>
                <a:gd name="T27" fmla="*/ 161 h 161"/>
                <a:gd name="T28" fmla="*/ 66 w 103"/>
                <a:gd name="T29" fmla="*/ 151 h 161"/>
                <a:gd name="T30" fmla="*/ 82 w 103"/>
                <a:gd name="T31" fmla="*/ 136 h 161"/>
                <a:gd name="T32" fmla="*/ 95 w 103"/>
                <a:gd name="T33" fmla="*/ 117 h 161"/>
                <a:gd name="T34" fmla="*/ 102 w 103"/>
                <a:gd name="T35" fmla="*/ 94 h 161"/>
                <a:gd name="T36" fmla="*/ 102 w 103"/>
                <a:gd name="T37" fmla="*/ 7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3" h="161">
                  <a:moveTo>
                    <a:pt x="102" y="71"/>
                  </a:moveTo>
                  <a:cubicBezTo>
                    <a:pt x="101" y="63"/>
                    <a:pt x="99" y="56"/>
                    <a:pt x="96" y="50"/>
                  </a:cubicBezTo>
                  <a:cubicBezTo>
                    <a:pt x="93" y="44"/>
                    <a:pt x="90" y="39"/>
                    <a:pt x="85" y="34"/>
                  </a:cubicBezTo>
                  <a:cubicBezTo>
                    <a:pt x="81" y="29"/>
                    <a:pt x="76" y="25"/>
                    <a:pt x="70" y="23"/>
                  </a:cubicBezTo>
                  <a:cubicBezTo>
                    <a:pt x="55" y="15"/>
                    <a:pt x="40" y="8"/>
                    <a:pt x="25" y="0"/>
                  </a:cubicBezTo>
                  <a:cubicBezTo>
                    <a:pt x="30" y="3"/>
                    <a:pt x="36" y="7"/>
                    <a:pt x="40" y="12"/>
                  </a:cubicBezTo>
                  <a:cubicBezTo>
                    <a:pt x="45" y="17"/>
                    <a:pt x="49" y="22"/>
                    <a:pt x="51" y="29"/>
                  </a:cubicBezTo>
                  <a:cubicBezTo>
                    <a:pt x="54" y="35"/>
                    <a:pt x="56" y="42"/>
                    <a:pt x="57" y="50"/>
                  </a:cubicBezTo>
                  <a:cubicBezTo>
                    <a:pt x="58" y="57"/>
                    <a:pt x="58" y="65"/>
                    <a:pt x="57" y="74"/>
                  </a:cubicBezTo>
                  <a:cubicBezTo>
                    <a:pt x="55" y="82"/>
                    <a:pt x="53" y="90"/>
                    <a:pt x="50" y="98"/>
                  </a:cubicBezTo>
                  <a:cubicBezTo>
                    <a:pt x="46" y="105"/>
                    <a:pt x="42" y="112"/>
                    <a:pt x="37" y="118"/>
                  </a:cubicBezTo>
                  <a:cubicBezTo>
                    <a:pt x="32" y="124"/>
                    <a:pt x="26" y="129"/>
                    <a:pt x="20" y="134"/>
                  </a:cubicBezTo>
                  <a:cubicBezTo>
                    <a:pt x="14" y="138"/>
                    <a:pt x="7" y="141"/>
                    <a:pt x="0" y="144"/>
                  </a:cubicBezTo>
                  <a:cubicBezTo>
                    <a:pt x="46" y="161"/>
                    <a:pt x="46" y="161"/>
                    <a:pt x="46" y="161"/>
                  </a:cubicBezTo>
                  <a:cubicBezTo>
                    <a:pt x="53" y="159"/>
                    <a:pt x="60" y="156"/>
                    <a:pt x="66" y="151"/>
                  </a:cubicBezTo>
                  <a:cubicBezTo>
                    <a:pt x="72" y="147"/>
                    <a:pt x="77" y="142"/>
                    <a:pt x="82" y="136"/>
                  </a:cubicBezTo>
                  <a:cubicBezTo>
                    <a:pt x="87" y="130"/>
                    <a:pt x="91" y="124"/>
                    <a:pt x="95" y="117"/>
                  </a:cubicBezTo>
                  <a:cubicBezTo>
                    <a:pt x="98" y="109"/>
                    <a:pt x="100" y="102"/>
                    <a:pt x="102" y="94"/>
                  </a:cubicBezTo>
                  <a:cubicBezTo>
                    <a:pt x="103" y="86"/>
                    <a:pt x="103" y="78"/>
                    <a:pt x="102" y="71"/>
                  </a:cubicBezTo>
                  <a:close/>
                </a:path>
              </a:pathLst>
            </a:custGeom>
            <a:solidFill>
              <a:schemeClr val="accent1">
                <a:lumMod val="75000"/>
              </a:schemeClr>
            </a:solidFill>
            <a:ln>
              <a:noFill/>
            </a:ln>
          </p:spPr>
          <p:txBody>
            <a:bodyPr vert="horz" wrap="square" lIns="121920" tIns="60960" rIns="121920" bIns="60960" numCol="1" anchor="t" anchorCtr="0" compatLnSpc="1"/>
            <a:lstStyle/>
            <a:p>
              <a:endParaRPr lang="en-US" sz="3200"/>
            </a:p>
          </p:txBody>
        </p:sp>
        <p:sp>
          <p:nvSpPr>
            <p:cNvPr id="37" name="isḷïḋé"/>
            <p:cNvSpPr/>
            <p:nvPr/>
          </p:nvSpPr>
          <p:spPr bwMode="auto">
            <a:xfrm>
              <a:off x="10510860" y="2368212"/>
              <a:ext cx="562636" cy="1519825"/>
            </a:xfrm>
            <a:custGeom>
              <a:avLst/>
              <a:gdLst>
                <a:gd name="T0" fmla="*/ 80 w 85"/>
                <a:gd name="T1" fmla="*/ 117 h 232"/>
                <a:gd name="T2" fmla="*/ 67 w 85"/>
                <a:gd name="T3" fmla="*/ 64 h 232"/>
                <a:gd name="T4" fmla="*/ 46 w 85"/>
                <a:gd name="T5" fmla="*/ 17 h 232"/>
                <a:gd name="T6" fmla="*/ 0 w 85"/>
                <a:gd name="T7" fmla="*/ 0 h 232"/>
                <a:gd name="T8" fmla="*/ 21 w 85"/>
                <a:gd name="T9" fmla="*/ 49 h 232"/>
                <a:gd name="T10" fmla="*/ 34 w 85"/>
                <a:gd name="T11" fmla="*/ 103 h 232"/>
                <a:gd name="T12" fmla="*/ 39 w 85"/>
                <a:gd name="T13" fmla="*/ 161 h 232"/>
                <a:gd name="T14" fmla="*/ 35 w 85"/>
                <a:gd name="T15" fmla="*/ 222 h 232"/>
                <a:gd name="T16" fmla="*/ 81 w 85"/>
                <a:gd name="T17" fmla="*/ 232 h 232"/>
                <a:gd name="T18" fmla="*/ 85 w 85"/>
                <a:gd name="T19" fmla="*/ 173 h 232"/>
                <a:gd name="T20" fmla="*/ 80 w 85"/>
                <a:gd name="T21" fmla="*/ 117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232">
                  <a:moveTo>
                    <a:pt x="80" y="117"/>
                  </a:moveTo>
                  <a:cubicBezTo>
                    <a:pt x="77" y="99"/>
                    <a:pt x="72" y="81"/>
                    <a:pt x="67" y="64"/>
                  </a:cubicBezTo>
                  <a:cubicBezTo>
                    <a:pt x="61" y="48"/>
                    <a:pt x="54" y="32"/>
                    <a:pt x="46" y="17"/>
                  </a:cubicBezTo>
                  <a:cubicBezTo>
                    <a:pt x="0" y="0"/>
                    <a:pt x="0" y="0"/>
                    <a:pt x="0" y="0"/>
                  </a:cubicBezTo>
                  <a:cubicBezTo>
                    <a:pt x="8" y="15"/>
                    <a:pt x="15" y="31"/>
                    <a:pt x="21" y="49"/>
                  </a:cubicBezTo>
                  <a:cubicBezTo>
                    <a:pt x="27" y="66"/>
                    <a:pt x="31" y="84"/>
                    <a:pt x="34" y="103"/>
                  </a:cubicBezTo>
                  <a:cubicBezTo>
                    <a:pt x="37" y="122"/>
                    <a:pt x="39" y="141"/>
                    <a:pt x="39" y="161"/>
                  </a:cubicBezTo>
                  <a:cubicBezTo>
                    <a:pt x="39" y="181"/>
                    <a:pt x="38" y="202"/>
                    <a:pt x="35" y="222"/>
                  </a:cubicBezTo>
                  <a:cubicBezTo>
                    <a:pt x="81" y="232"/>
                    <a:pt x="81" y="232"/>
                    <a:pt x="81" y="232"/>
                  </a:cubicBezTo>
                  <a:cubicBezTo>
                    <a:pt x="84" y="212"/>
                    <a:pt x="85" y="193"/>
                    <a:pt x="85" y="173"/>
                  </a:cubicBezTo>
                  <a:cubicBezTo>
                    <a:pt x="84" y="154"/>
                    <a:pt x="83" y="135"/>
                    <a:pt x="80" y="117"/>
                  </a:cubicBezTo>
                  <a:close/>
                </a:path>
              </a:pathLst>
            </a:custGeom>
            <a:solidFill>
              <a:schemeClr val="accent1">
                <a:lumMod val="60000"/>
                <a:lumOff val="40000"/>
              </a:schemeClr>
            </a:solidFill>
            <a:ln>
              <a:noFill/>
            </a:ln>
          </p:spPr>
          <p:txBody>
            <a:bodyPr vert="horz" wrap="square" lIns="121920" tIns="60960" rIns="121920" bIns="60960" numCol="1" anchor="t" anchorCtr="0" compatLnSpc="1"/>
            <a:lstStyle/>
            <a:p>
              <a:endParaRPr lang="en-US" sz="3200"/>
            </a:p>
          </p:txBody>
        </p:sp>
        <p:sp>
          <p:nvSpPr>
            <p:cNvPr id="38" name="îŝ1ïdê"/>
            <p:cNvSpPr/>
            <p:nvPr/>
          </p:nvSpPr>
          <p:spPr bwMode="auto">
            <a:xfrm>
              <a:off x="10207268" y="3927299"/>
              <a:ext cx="826629" cy="1184449"/>
            </a:xfrm>
            <a:custGeom>
              <a:avLst/>
              <a:gdLst>
                <a:gd name="T0" fmla="*/ 79 w 125"/>
                <a:gd name="T1" fmla="*/ 0 h 181"/>
                <a:gd name="T2" fmla="*/ 66 w 125"/>
                <a:gd name="T3" fmla="*/ 50 h 181"/>
                <a:gd name="T4" fmla="*/ 49 w 125"/>
                <a:gd name="T5" fmla="*/ 97 h 181"/>
                <a:gd name="T6" fmla="*/ 26 w 125"/>
                <a:gd name="T7" fmla="*/ 140 h 181"/>
                <a:gd name="T8" fmla="*/ 0 w 125"/>
                <a:gd name="T9" fmla="*/ 178 h 181"/>
                <a:gd name="T10" fmla="*/ 48 w 125"/>
                <a:gd name="T11" fmla="*/ 181 h 181"/>
                <a:gd name="T12" fmla="*/ 74 w 125"/>
                <a:gd name="T13" fmla="*/ 144 h 181"/>
                <a:gd name="T14" fmla="*/ 96 w 125"/>
                <a:gd name="T15" fmla="*/ 103 h 181"/>
                <a:gd name="T16" fmla="*/ 113 w 125"/>
                <a:gd name="T17" fmla="*/ 58 h 181"/>
                <a:gd name="T18" fmla="*/ 125 w 125"/>
                <a:gd name="T19" fmla="*/ 10 h 181"/>
                <a:gd name="T20" fmla="*/ 79 w 125"/>
                <a:gd name="T21"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5" h="181">
                  <a:moveTo>
                    <a:pt x="79" y="0"/>
                  </a:moveTo>
                  <a:cubicBezTo>
                    <a:pt x="76" y="18"/>
                    <a:pt x="71" y="34"/>
                    <a:pt x="66" y="50"/>
                  </a:cubicBezTo>
                  <a:cubicBezTo>
                    <a:pt x="61" y="67"/>
                    <a:pt x="56" y="82"/>
                    <a:pt x="49" y="97"/>
                  </a:cubicBezTo>
                  <a:cubicBezTo>
                    <a:pt x="42" y="112"/>
                    <a:pt x="35" y="126"/>
                    <a:pt x="26" y="140"/>
                  </a:cubicBezTo>
                  <a:cubicBezTo>
                    <a:pt x="18" y="153"/>
                    <a:pt x="9" y="166"/>
                    <a:pt x="0" y="178"/>
                  </a:cubicBezTo>
                  <a:cubicBezTo>
                    <a:pt x="48" y="181"/>
                    <a:pt x="48" y="181"/>
                    <a:pt x="48" y="181"/>
                  </a:cubicBezTo>
                  <a:cubicBezTo>
                    <a:pt x="57" y="169"/>
                    <a:pt x="66" y="157"/>
                    <a:pt x="74" y="144"/>
                  </a:cubicBezTo>
                  <a:cubicBezTo>
                    <a:pt x="82" y="131"/>
                    <a:pt x="89" y="117"/>
                    <a:pt x="96" y="103"/>
                  </a:cubicBezTo>
                  <a:cubicBezTo>
                    <a:pt x="102" y="89"/>
                    <a:pt x="108" y="74"/>
                    <a:pt x="113" y="58"/>
                  </a:cubicBezTo>
                  <a:cubicBezTo>
                    <a:pt x="118" y="42"/>
                    <a:pt x="122" y="26"/>
                    <a:pt x="125" y="10"/>
                  </a:cubicBezTo>
                  <a:lnTo>
                    <a:pt x="79" y="0"/>
                  </a:ln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39" name="íŝľiďé"/>
            <p:cNvSpPr/>
            <p:nvPr/>
          </p:nvSpPr>
          <p:spPr bwMode="auto">
            <a:xfrm>
              <a:off x="7278593" y="1476603"/>
              <a:ext cx="1871052" cy="2535767"/>
            </a:xfrm>
            <a:custGeom>
              <a:avLst/>
              <a:gdLst>
                <a:gd name="T0" fmla="*/ 243 w 283"/>
                <a:gd name="T1" fmla="*/ 4 h 387"/>
                <a:gd name="T2" fmla="*/ 168 w 283"/>
                <a:gd name="T3" fmla="*/ 31 h 387"/>
                <a:gd name="T4" fmla="*/ 146 w 283"/>
                <a:gd name="T5" fmla="*/ 64 h 387"/>
                <a:gd name="T6" fmla="*/ 158 w 283"/>
                <a:gd name="T7" fmla="*/ 98 h 387"/>
                <a:gd name="T8" fmla="*/ 149 w 283"/>
                <a:gd name="T9" fmla="*/ 144 h 387"/>
                <a:gd name="T10" fmla="*/ 115 w 283"/>
                <a:gd name="T11" fmla="*/ 178 h 387"/>
                <a:gd name="T12" fmla="*/ 80 w 283"/>
                <a:gd name="T13" fmla="*/ 178 h 387"/>
                <a:gd name="T14" fmla="*/ 61 w 283"/>
                <a:gd name="T15" fmla="*/ 156 h 387"/>
                <a:gd name="T16" fmla="*/ 37 w 283"/>
                <a:gd name="T17" fmla="*/ 174 h 387"/>
                <a:gd name="T18" fmla="*/ 9 w 283"/>
                <a:gd name="T19" fmla="*/ 246 h 387"/>
                <a:gd name="T20" fmla="*/ 69 w 283"/>
                <a:gd name="T21" fmla="*/ 295 h 387"/>
                <a:gd name="T22" fmla="*/ 79 w 283"/>
                <a:gd name="T23" fmla="*/ 300 h 387"/>
                <a:gd name="T24" fmla="*/ 75 w 283"/>
                <a:gd name="T25" fmla="*/ 306 h 387"/>
                <a:gd name="T26" fmla="*/ 72 w 283"/>
                <a:gd name="T27" fmla="*/ 313 h 387"/>
                <a:gd name="T28" fmla="*/ 70 w 283"/>
                <a:gd name="T29" fmla="*/ 321 h 387"/>
                <a:gd name="T30" fmla="*/ 69 w 283"/>
                <a:gd name="T31" fmla="*/ 347 h 387"/>
                <a:gd name="T32" fmla="*/ 86 w 283"/>
                <a:gd name="T33" fmla="*/ 379 h 387"/>
                <a:gd name="T34" fmla="*/ 118 w 283"/>
                <a:gd name="T35" fmla="*/ 384 h 387"/>
                <a:gd name="T36" fmla="*/ 145 w 283"/>
                <a:gd name="T37" fmla="*/ 359 h 387"/>
                <a:gd name="T38" fmla="*/ 153 w 283"/>
                <a:gd name="T39" fmla="*/ 333 h 387"/>
                <a:gd name="T40" fmla="*/ 153 w 283"/>
                <a:gd name="T41" fmla="*/ 325 h 387"/>
                <a:gd name="T42" fmla="*/ 153 w 283"/>
                <a:gd name="T43" fmla="*/ 317 h 387"/>
                <a:gd name="T44" fmla="*/ 151 w 283"/>
                <a:gd name="T45" fmla="*/ 310 h 387"/>
                <a:gd name="T46" fmla="*/ 163 w 283"/>
                <a:gd name="T47" fmla="*/ 308 h 387"/>
                <a:gd name="T48" fmla="*/ 245 w 283"/>
                <a:gd name="T49" fmla="*/ 237 h 387"/>
                <a:gd name="T50" fmla="*/ 237 w 283"/>
                <a:gd name="T51" fmla="*/ 238 h 387"/>
                <a:gd name="T52" fmla="*/ 230 w 283"/>
                <a:gd name="T53" fmla="*/ 238 h 387"/>
                <a:gd name="T54" fmla="*/ 194 w 283"/>
                <a:gd name="T55" fmla="*/ 213 h 387"/>
                <a:gd name="T56" fmla="*/ 186 w 283"/>
                <a:gd name="T57" fmla="*/ 163 h 387"/>
                <a:gd name="T58" fmla="*/ 210 w 283"/>
                <a:gd name="T59" fmla="*/ 115 h 387"/>
                <a:gd name="T60" fmla="*/ 253 w 283"/>
                <a:gd name="T61" fmla="*/ 97 h 387"/>
                <a:gd name="T62" fmla="*/ 260 w 283"/>
                <a:gd name="T63" fmla="*/ 98 h 387"/>
                <a:gd name="T64" fmla="*/ 267 w 283"/>
                <a:gd name="T65" fmla="*/ 10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3" h="387">
                  <a:moveTo>
                    <a:pt x="283" y="0"/>
                  </a:moveTo>
                  <a:cubicBezTo>
                    <a:pt x="270" y="0"/>
                    <a:pt x="256" y="1"/>
                    <a:pt x="243" y="4"/>
                  </a:cubicBezTo>
                  <a:cubicBezTo>
                    <a:pt x="230" y="6"/>
                    <a:pt x="217" y="10"/>
                    <a:pt x="205" y="15"/>
                  </a:cubicBezTo>
                  <a:cubicBezTo>
                    <a:pt x="192" y="19"/>
                    <a:pt x="180" y="25"/>
                    <a:pt x="168" y="31"/>
                  </a:cubicBezTo>
                  <a:cubicBezTo>
                    <a:pt x="157" y="38"/>
                    <a:pt x="146" y="45"/>
                    <a:pt x="135" y="54"/>
                  </a:cubicBezTo>
                  <a:cubicBezTo>
                    <a:pt x="139" y="56"/>
                    <a:pt x="143" y="60"/>
                    <a:pt x="146" y="64"/>
                  </a:cubicBezTo>
                  <a:cubicBezTo>
                    <a:pt x="149" y="69"/>
                    <a:pt x="152" y="74"/>
                    <a:pt x="154" y="79"/>
                  </a:cubicBezTo>
                  <a:cubicBezTo>
                    <a:pt x="156" y="85"/>
                    <a:pt x="157" y="91"/>
                    <a:pt x="158" y="98"/>
                  </a:cubicBezTo>
                  <a:cubicBezTo>
                    <a:pt x="159" y="104"/>
                    <a:pt x="158" y="111"/>
                    <a:pt x="157" y="118"/>
                  </a:cubicBezTo>
                  <a:cubicBezTo>
                    <a:pt x="156" y="128"/>
                    <a:pt x="153" y="136"/>
                    <a:pt x="149" y="144"/>
                  </a:cubicBezTo>
                  <a:cubicBezTo>
                    <a:pt x="145" y="152"/>
                    <a:pt x="140" y="159"/>
                    <a:pt x="134" y="165"/>
                  </a:cubicBezTo>
                  <a:cubicBezTo>
                    <a:pt x="128" y="171"/>
                    <a:pt x="122" y="175"/>
                    <a:pt x="115" y="178"/>
                  </a:cubicBezTo>
                  <a:cubicBezTo>
                    <a:pt x="108" y="181"/>
                    <a:pt x="101" y="182"/>
                    <a:pt x="94" y="182"/>
                  </a:cubicBezTo>
                  <a:cubicBezTo>
                    <a:pt x="89" y="181"/>
                    <a:pt x="85" y="180"/>
                    <a:pt x="80" y="178"/>
                  </a:cubicBezTo>
                  <a:cubicBezTo>
                    <a:pt x="76" y="175"/>
                    <a:pt x="72" y="172"/>
                    <a:pt x="69" y="169"/>
                  </a:cubicBezTo>
                  <a:cubicBezTo>
                    <a:pt x="66" y="165"/>
                    <a:pt x="63" y="161"/>
                    <a:pt x="61" y="156"/>
                  </a:cubicBezTo>
                  <a:cubicBezTo>
                    <a:pt x="59" y="152"/>
                    <a:pt x="57" y="146"/>
                    <a:pt x="56" y="141"/>
                  </a:cubicBezTo>
                  <a:cubicBezTo>
                    <a:pt x="49" y="151"/>
                    <a:pt x="43" y="162"/>
                    <a:pt x="37" y="174"/>
                  </a:cubicBezTo>
                  <a:cubicBezTo>
                    <a:pt x="31" y="185"/>
                    <a:pt x="26" y="197"/>
                    <a:pt x="21" y="209"/>
                  </a:cubicBezTo>
                  <a:cubicBezTo>
                    <a:pt x="17" y="221"/>
                    <a:pt x="12" y="233"/>
                    <a:pt x="9" y="246"/>
                  </a:cubicBezTo>
                  <a:cubicBezTo>
                    <a:pt x="5" y="259"/>
                    <a:pt x="2" y="272"/>
                    <a:pt x="0" y="285"/>
                  </a:cubicBezTo>
                  <a:cubicBezTo>
                    <a:pt x="69" y="295"/>
                    <a:pt x="69" y="295"/>
                    <a:pt x="69" y="295"/>
                  </a:cubicBezTo>
                  <a:cubicBezTo>
                    <a:pt x="81" y="297"/>
                    <a:pt x="81" y="297"/>
                    <a:pt x="81" y="297"/>
                  </a:cubicBezTo>
                  <a:cubicBezTo>
                    <a:pt x="80" y="298"/>
                    <a:pt x="80" y="299"/>
                    <a:pt x="79" y="300"/>
                  </a:cubicBezTo>
                  <a:cubicBezTo>
                    <a:pt x="78" y="301"/>
                    <a:pt x="78" y="302"/>
                    <a:pt x="77" y="303"/>
                  </a:cubicBezTo>
                  <a:cubicBezTo>
                    <a:pt x="77" y="304"/>
                    <a:pt x="76" y="305"/>
                    <a:pt x="75" y="306"/>
                  </a:cubicBezTo>
                  <a:cubicBezTo>
                    <a:pt x="75" y="307"/>
                    <a:pt x="74" y="308"/>
                    <a:pt x="74" y="310"/>
                  </a:cubicBezTo>
                  <a:cubicBezTo>
                    <a:pt x="73" y="311"/>
                    <a:pt x="73" y="312"/>
                    <a:pt x="72" y="313"/>
                  </a:cubicBezTo>
                  <a:cubicBezTo>
                    <a:pt x="72" y="315"/>
                    <a:pt x="72" y="316"/>
                    <a:pt x="71" y="317"/>
                  </a:cubicBezTo>
                  <a:cubicBezTo>
                    <a:pt x="71" y="318"/>
                    <a:pt x="71" y="320"/>
                    <a:pt x="70" y="321"/>
                  </a:cubicBezTo>
                  <a:cubicBezTo>
                    <a:pt x="70" y="322"/>
                    <a:pt x="70" y="324"/>
                    <a:pt x="69" y="325"/>
                  </a:cubicBezTo>
                  <a:cubicBezTo>
                    <a:pt x="68" y="333"/>
                    <a:pt x="68" y="340"/>
                    <a:pt x="69" y="347"/>
                  </a:cubicBezTo>
                  <a:cubicBezTo>
                    <a:pt x="70" y="353"/>
                    <a:pt x="72" y="360"/>
                    <a:pt x="75" y="365"/>
                  </a:cubicBezTo>
                  <a:cubicBezTo>
                    <a:pt x="78" y="371"/>
                    <a:pt x="82" y="375"/>
                    <a:pt x="86" y="379"/>
                  </a:cubicBezTo>
                  <a:cubicBezTo>
                    <a:pt x="90" y="383"/>
                    <a:pt x="96" y="385"/>
                    <a:pt x="101" y="386"/>
                  </a:cubicBezTo>
                  <a:cubicBezTo>
                    <a:pt x="107" y="387"/>
                    <a:pt x="113" y="386"/>
                    <a:pt x="118" y="384"/>
                  </a:cubicBezTo>
                  <a:cubicBezTo>
                    <a:pt x="124" y="382"/>
                    <a:pt x="129" y="379"/>
                    <a:pt x="133" y="375"/>
                  </a:cubicBezTo>
                  <a:cubicBezTo>
                    <a:pt x="138" y="370"/>
                    <a:pt x="142" y="365"/>
                    <a:pt x="145" y="359"/>
                  </a:cubicBezTo>
                  <a:cubicBezTo>
                    <a:pt x="149" y="352"/>
                    <a:pt x="151" y="345"/>
                    <a:pt x="152" y="338"/>
                  </a:cubicBezTo>
                  <a:cubicBezTo>
                    <a:pt x="152" y="336"/>
                    <a:pt x="153" y="335"/>
                    <a:pt x="153" y="333"/>
                  </a:cubicBezTo>
                  <a:cubicBezTo>
                    <a:pt x="153" y="332"/>
                    <a:pt x="153" y="331"/>
                    <a:pt x="153" y="329"/>
                  </a:cubicBezTo>
                  <a:cubicBezTo>
                    <a:pt x="153" y="328"/>
                    <a:pt x="153" y="326"/>
                    <a:pt x="153" y="325"/>
                  </a:cubicBezTo>
                  <a:cubicBezTo>
                    <a:pt x="153" y="324"/>
                    <a:pt x="153" y="322"/>
                    <a:pt x="153" y="321"/>
                  </a:cubicBezTo>
                  <a:cubicBezTo>
                    <a:pt x="153" y="320"/>
                    <a:pt x="153" y="318"/>
                    <a:pt x="153" y="317"/>
                  </a:cubicBezTo>
                  <a:cubicBezTo>
                    <a:pt x="152" y="316"/>
                    <a:pt x="152" y="315"/>
                    <a:pt x="152" y="313"/>
                  </a:cubicBezTo>
                  <a:cubicBezTo>
                    <a:pt x="152" y="312"/>
                    <a:pt x="151" y="311"/>
                    <a:pt x="151" y="310"/>
                  </a:cubicBezTo>
                  <a:cubicBezTo>
                    <a:pt x="151" y="309"/>
                    <a:pt x="151" y="307"/>
                    <a:pt x="150" y="306"/>
                  </a:cubicBezTo>
                  <a:cubicBezTo>
                    <a:pt x="163" y="308"/>
                    <a:pt x="163" y="308"/>
                    <a:pt x="163" y="308"/>
                  </a:cubicBezTo>
                  <a:cubicBezTo>
                    <a:pt x="232" y="318"/>
                    <a:pt x="232" y="318"/>
                    <a:pt x="232" y="318"/>
                  </a:cubicBezTo>
                  <a:cubicBezTo>
                    <a:pt x="245" y="237"/>
                    <a:pt x="245" y="237"/>
                    <a:pt x="245" y="237"/>
                  </a:cubicBezTo>
                  <a:cubicBezTo>
                    <a:pt x="243" y="238"/>
                    <a:pt x="242" y="238"/>
                    <a:pt x="241" y="238"/>
                  </a:cubicBezTo>
                  <a:cubicBezTo>
                    <a:pt x="240" y="238"/>
                    <a:pt x="238" y="238"/>
                    <a:pt x="237" y="238"/>
                  </a:cubicBezTo>
                  <a:cubicBezTo>
                    <a:pt x="236" y="238"/>
                    <a:pt x="235" y="238"/>
                    <a:pt x="233" y="238"/>
                  </a:cubicBezTo>
                  <a:cubicBezTo>
                    <a:pt x="232" y="238"/>
                    <a:pt x="231" y="238"/>
                    <a:pt x="230" y="238"/>
                  </a:cubicBezTo>
                  <a:cubicBezTo>
                    <a:pt x="222" y="237"/>
                    <a:pt x="215" y="234"/>
                    <a:pt x="209" y="230"/>
                  </a:cubicBezTo>
                  <a:cubicBezTo>
                    <a:pt x="203" y="226"/>
                    <a:pt x="198" y="220"/>
                    <a:pt x="194" y="213"/>
                  </a:cubicBezTo>
                  <a:cubicBezTo>
                    <a:pt x="190" y="207"/>
                    <a:pt x="187" y="199"/>
                    <a:pt x="186" y="190"/>
                  </a:cubicBezTo>
                  <a:cubicBezTo>
                    <a:pt x="184" y="182"/>
                    <a:pt x="184" y="172"/>
                    <a:pt x="186" y="163"/>
                  </a:cubicBezTo>
                  <a:cubicBezTo>
                    <a:pt x="187" y="153"/>
                    <a:pt x="191" y="144"/>
                    <a:pt x="195" y="136"/>
                  </a:cubicBezTo>
                  <a:cubicBezTo>
                    <a:pt x="199" y="128"/>
                    <a:pt x="204" y="121"/>
                    <a:pt x="210" y="115"/>
                  </a:cubicBezTo>
                  <a:cubicBezTo>
                    <a:pt x="216" y="109"/>
                    <a:pt x="223" y="104"/>
                    <a:pt x="230" y="101"/>
                  </a:cubicBezTo>
                  <a:cubicBezTo>
                    <a:pt x="237" y="98"/>
                    <a:pt x="245" y="96"/>
                    <a:pt x="253" y="97"/>
                  </a:cubicBezTo>
                  <a:cubicBezTo>
                    <a:pt x="254" y="97"/>
                    <a:pt x="255" y="97"/>
                    <a:pt x="256" y="97"/>
                  </a:cubicBezTo>
                  <a:cubicBezTo>
                    <a:pt x="258" y="97"/>
                    <a:pt x="259" y="98"/>
                    <a:pt x="260" y="98"/>
                  </a:cubicBezTo>
                  <a:cubicBezTo>
                    <a:pt x="261" y="98"/>
                    <a:pt x="262" y="99"/>
                    <a:pt x="264" y="99"/>
                  </a:cubicBezTo>
                  <a:cubicBezTo>
                    <a:pt x="265" y="99"/>
                    <a:pt x="266" y="100"/>
                    <a:pt x="267" y="100"/>
                  </a:cubicBezTo>
                  <a:lnTo>
                    <a:pt x="283" y="0"/>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40" name="íṣ1ídè"/>
            <p:cNvSpPr/>
            <p:nvPr/>
          </p:nvSpPr>
          <p:spPr bwMode="auto">
            <a:xfrm>
              <a:off x="7041000" y="3428326"/>
              <a:ext cx="2088847" cy="2319818"/>
            </a:xfrm>
            <a:custGeom>
              <a:avLst/>
              <a:gdLst>
                <a:gd name="T0" fmla="*/ 29 w 316"/>
                <a:gd name="T1" fmla="*/ 42 h 354"/>
                <a:gd name="T2" fmla="*/ 33 w 316"/>
                <a:gd name="T3" fmla="*/ 121 h 354"/>
                <a:gd name="T4" fmla="*/ 28 w 316"/>
                <a:gd name="T5" fmla="*/ 166 h 354"/>
                <a:gd name="T6" fmla="*/ 7 w 316"/>
                <a:gd name="T7" fmla="*/ 195 h 354"/>
                <a:gd name="T8" fmla="*/ 1 w 316"/>
                <a:gd name="T9" fmla="*/ 240 h 354"/>
                <a:gd name="T10" fmla="*/ 21 w 316"/>
                <a:gd name="T11" fmla="*/ 282 h 354"/>
                <a:gd name="T12" fmla="*/ 53 w 316"/>
                <a:gd name="T13" fmla="*/ 293 h 354"/>
                <a:gd name="T14" fmla="*/ 80 w 316"/>
                <a:gd name="T15" fmla="*/ 278 h 354"/>
                <a:gd name="T16" fmla="*/ 115 w 316"/>
                <a:gd name="T17" fmla="*/ 294 h 354"/>
                <a:gd name="T18" fmla="*/ 177 w 316"/>
                <a:gd name="T19" fmla="*/ 340 h 354"/>
                <a:gd name="T20" fmla="*/ 229 w 316"/>
                <a:gd name="T21" fmla="*/ 257 h 354"/>
                <a:gd name="T22" fmla="*/ 234 w 316"/>
                <a:gd name="T23" fmla="*/ 242 h 354"/>
                <a:gd name="T24" fmla="*/ 239 w 316"/>
                <a:gd name="T25" fmla="*/ 248 h 354"/>
                <a:gd name="T26" fmla="*/ 246 w 316"/>
                <a:gd name="T27" fmla="*/ 254 h 354"/>
                <a:gd name="T28" fmla="*/ 254 w 316"/>
                <a:gd name="T29" fmla="*/ 258 h 354"/>
                <a:gd name="T30" fmla="*/ 278 w 316"/>
                <a:gd name="T31" fmla="*/ 259 h 354"/>
                <a:gd name="T32" fmla="*/ 308 w 316"/>
                <a:gd name="T33" fmla="*/ 233 h 354"/>
                <a:gd name="T34" fmla="*/ 315 w 316"/>
                <a:gd name="T35" fmla="*/ 188 h 354"/>
                <a:gd name="T36" fmla="*/ 295 w 316"/>
                <a:gd name="T37" fmla="*/ 152 h 354"/>
                <a:gd name="T38" fmla="*/ 273 w 316"/>
                <a:gd name="T39" fmla="*/ 144 h 354"/>
                <a:gd name="T40" fmla="*/ 264 w 316"/>
                <a:gd name="T41" fmla="*/ 144 h 354"/>
                <a:gd name="T42" fmla="*/ 256 w 316"/>
                <a:gd name="T43" fmla="*/ 147 h 354"/>
                <a:gd name="T44" fmla="*/ 249 w 316"/>
                <a:gd name="T45" fmla="*/ 150 h 354"/>
                <a:gd name="T46" fmla="*/ 249 w 316"/>
                <a:gd name="T47" fmla="*/ 135 h 354"/>
                <a:gd name="T48" fmla="*/ 200 w 316"/>
                <a:gd name="T49" fmla="*/ 25 h 354"/>
                <a:gd name="T50" fmla="*/ 200 w 316"/>
                <a:gd name="T51" fmla="*/ 33 h 354"/>
                <a:gd name="T52" fmla="*/ 199 w 316"/>
                <a:gd name="T53" fmla="*/ 41 h 354"/>
                <a:gd name="T54" fmla="*/ 175 w 316"/>
                <a:gd name="T55" fmla="*/ 88 h 354"/>
                <a:gd name="T56" fmla="*/ 135 w 316"/>
                <a:gd name="T57" fmla="*/ 102 h 354"/>
                <a:gd name="T58" fmla="*/ 102 w 316"/>
                <a:gd name="T59" fmla="*/ 76 h 354"/>
                <a:gd name="T60" fmla="*/ 95 w 316"/>
                <a:gd name="T61" fmla="*/ 26 h 354"/>
                <a:gd name="T62" fmla="*/ 97 w 316"/>
                <a:gd name="T63" fmla="*/ 18 h 354"/>
                <a:gd name="T64" fmla="*/ 99 w 316"/>
                <a:gd name="T65" fmla="*/ 1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6" h="354">
                  <a:moveTo>
                    <a:pt x="33" y="0"/>
                  </a:moveTo>
                  <a:cubicBezTo>
                    <a:pt x="31" y="14"/>
                    <a:pt x="30" y="28"/>
                    <a:pt x="29" y="42"/>
                  </a:cubicBezTo>
                  <a:cubicBezTo>
                    <a:pt x="29" y="55"/>
                    <a:pt x="29" y="69"/>
                    <a:pt x="29" y="82"/>
                  </a:cubicBezTo>
                  <a:cubicBezTo>
                    <a:pt x="30" y="95"/>
                    <a:pt x="31" y="109"/>
                    <a:pt x="33" y="121"/>
                  </a:cubicBezTo>
                  <a:cubicBezTo>
                    <a:pt x="35" y="134"/>
                    <a:pt x="38" y="147"/>
                    <a:pt x="41" y="159"/>
                  </a:cubicBezTo>
                  <a:cubicBezTo>
                    <a:pt x="36" y="161"/>
                    <a:pt x="32" y="163"/>
                    <a:pt x="28" y="166"/>
                  </a:cubicBezTo>
                  <a:cubicBezTo>
                    <a:pt x="23" y="170"/>
                    <a:pt x="19" y="174"/>
                    <a:pt x="16" y="179"/>
                  </a:cubicBezTo>
                  <a:cubicBezTo>
                    <a:pt x="13" y="183"/>
                    <a:pt x="10" y="189"/>
                    <a:pt x="7" y="195"/>
                  </a:cubicBezTo>
                  <a:cubicBezTo>
                    <a:pt x="5" y="200"/>
                    <a:pt x="3" y="207"/>
                    <a:pt x="2" y="214"/>
                  </a:cubicBezTo>
                  <a:cubicBezTo>
                    <a:pt x="0" y="223"/>
                    <a:pt x="0" y="232"/>
                    <a:pt x="1" y="240"/>
                  </a:cubicBezTo>
                  <a:cubicBezTo>
                    <a:pt x="2" y="249"/>
                    <a:pt x="5" y="257"/>
                    <a:pt x="8" y="264"/>
                  </a:cubicBezTo>
                  <a:cubicBezTo>
                    <a:pt x="11" y="271"/>
                    <a:pt x="16" y="277"/>
                    <a:pt x="21" y="282"/>
                  </a:cubicBezTo>
                  <a:cubicBezTo>
                    <a:pt x="26" y="287"/>
                    <a:pt x="32" y="290"/>
                    <a:pt x="39" y="292"/>
                  </a:cubicBezTo>
                  <a:cubicBezTo>
                    <a:pt x="44" y="293"/>
                    <a:pt x="48" y="293"/>
                    <a:pt x="53" y="293"/>
                  </a:cubicBezTo>
                  <a:cubicBezTo>
                    <a:pt x="58" y="292"/>
                    <a:pt x="63" y="290"/>
                    <a:pt x="67" y="288"/>
                  </a:cubicBezTo>
                  <a:cubicBezTo>
                    <a:pt x="72" y="286"/>
                    <a:pt x="76" y="282"/>
                    <a:pt x="80" y="278"/>
                  </a:cubicBezTo>
                  <a:cubicBezTo>
                    <a:pt x="84" y="274"/>
                    <a:pt x="87" y="270"/>
                    <a:pt x="90" y="264"/>
                  </a:cubicBezTo>
                  <a:cubicBezTo>
                    <a:pt x="98" y="275"/>
                    <a:pt x="106" y="285"/>
                    <a:pt x="115" y="294"/>
                  </a:cubicBezTo>
                  <a:cubicBezTo>
                    <a:pt x="124" y="303"/>
                    <a:pt x="134" y="312"/>
                    <a:pt x="144" y="319"/>
                  </a:cubicBezTo>
                  <a:cubicBezTo>
                    <a:pt x="154" y="327"/>
                    <a:pt x="165" y="334"/>
                    <a:pt x="177" y="340"/>
                  </a:cubicBezTo>
                  <a:cubicBezTo>
                    <a:pt x="188" y="346"/>
                    <a:pt x="200" y="351"/>
                    <a:pt x="213" y="354"/>
                  </a:cubicBezTo>
                  <a:cubicBezTo>
                    <a:pt x="229" y="257"/>
                    <a:pt x="229" y="257"/>
                    <a:pt x="229" y="257"/>
                  </a:cubicBezTo>
                  <a:cubicBezTo>
                    <a:pt x="232" y="239"/>
                    <a:pt x="232" y="239"/>
                    <a:pt x="232" y="239"/>
                  </a:cubicBezTo>
                  <a:cubicBezTo>
                    <a:pt x="233" y="240"/>
                    <a:pt x="233" y="241"/>
                    <a:pt x="234" y="242"/>
                  </a:cubicBezTo>
                  <a:cubicBezTo>
                    <a:pt x="235" y="243"/>
                    <a:pt x="236" y="245"/>
                    <a:pt x="237" y="245"/>
                  </a:cubicBezTo>
                  <a:cubicBezTo>
                    <a:pt x="237" y="246"/>
                    <a:pt x="238" y="247"/>
                    <a:pt x="239" y="248"/>
                  </a:cubicBezTo>
                  <a:cubicBezTo>
                    <a:pt x="240" y="249"/>
                    <a:pt x="241" y="250"/>
                    <a:pt x="242" y="251"/>
                  </a:cubicBezTo>
                  <a:cubicBezTo>
                    <a:pt x="243" y="252"/>
                    <a:pt x="244" y="253"/>
                    <a:pt x="246" y="254"/>
                  </a:cubicBezTo>
                  <a:cubicBezTo>
                    <a:pt x="247" y="255"/>
                    <a:pt x="248" y="256"/>
                    <a:pt x="250" y="256"/>
                  </a:cubicBezTo>
                  <a:cubicBezTo>
                    <a:pt x="251" y="257"/>
                    <a:pt x="253" y="258"/>
                    <a:pt x="254" y="258"/>
                  </a:cubicBezTo>
                  <a:cubicBezTo>
                    <a:pt x="256" y="259"/>
                    <a:pt x="257" y="259"/>
                    <a:pt x="259" y="260"/>
                  </a:cubicBezTo>
                  <a:cubicBezTo>
                    <a:pt x="265" y="261"/>
                    <a:pt x="272" y="261"/>
                    <a:pt x="278" y="259"/>
                  </a:cubicBezTo>
                  <a:cubicBezTo>
                    <a:pt x="284" y="257"/>
                    <a:pt x="289" y="254"/>
                    <a:pt x="294" y="250"/>
                  </a:cubicBezTo>
                  <a:cubicBezTo>
                    <a:pt x="300" y="246"/>
                    <a:pt x="304" y="240"/>
                    <a:pt x="308" y="233"/>
                  </a:cubicBezTo>
                  <a:cubicBezTo>
                    <a:pt x="311" y="227"/>
                    <a:pt x="314" y="219"/>
                    <a:pt x="315" y="211"/>
                  </a:cubicBezTo>
                  <a:cubicBezTo>
                    <a:pt x="316" y="203"/>
                    <a:pt x="316" y="195"/>
                    <a:pt x="315" y="188"/>
                  </a:cubicBezTo>
                  <a:cubicBezTo>
                    <a:pt x="314" y="180"/>
                    <a:pt x="311" y="173"/>
                    <a:pt x="308" y="167"/>
                  </a:cubicBezTo>
                  <a:cubicBezTo>
                    <a:pt x="304" y="161"/>
                    <a:pt x="300" y="156"/>
                    <a:pt x="295" y="152"/>
                  </a:cubicBezTo>
                  <a:cubicBezTo>
                    <a:pt x="290" y="148"/>
                    <a:pt x="284" y="145"/>
                    <a:pt x="278" y="144"/>
                  </a:cubicBezTo>
                  <a:cubicBezTo>
                    <a:pt x="276" y="144"/>
                    <a:pt x="275" y="144"/>
                    <a:pt x="273" y="144"/>
                  </a:cubicBezTo>
                  <a:cubicBezTo>
                    <a:pt x="271" y="143"/>
                    <a:pt x="270" y="144"/>
                    <a:pt x="268" y="144"/>
                  </a:cubicBezTo>
                  <a:cubicBezTo>
                    <a:pt x="267" y="144"/>
                    <a:pt x="265" y="144"/>
                    <a:pt x="264" y="144"/>
                  </a:cubicBezTo>
                  <a:cubicBezTo>
                    <a:pt x="262" y="145"/>
                    <a:pt x="260" y="145"/>
                    <a:pt x="259" y="146"/>
                  </a:cubicBezTo>
                  <a:cubicBezTo>
                    <a:pt x="258" y="146"/>
                    <a:pt x="257" y="146"/>
                    <a:pt x="256" y="147"/>
                  </a:cubicBezTo>
                  <a:cubicBezTo>
                    <a:pt x="254" y="147"/>
                    <a:pt x="253" y="148"/>
                    <a:pt x="252" y="148"/>
                  </a:cubicBezTo>
                  <a:cubicBezTo>
                    <a:pt x="251" y="149"/>
                    <a:pt x="250" y="150"/>
                    <a:pt x="249" y="150"/>
                  </a:cubicBezTo>
                  <a:cubicBezTo>
                    <a:pt x="248" y="151"/>
                    <a:pt x="247" y="152"/>
                    <a:pt x="246" y="153"/>
                  </a:cubicBezTo>
                  <a:cubicBezTo>
                    <a:pt x="249" y="135"/>
                    <a:pt x="249" y="135"/>
                    <a:pt x="249" y="135"/>
                  </a:cubicBezTo>
                  <a:cubicBezTo>
                    <a:pt x="265" y="34"/>
                    <a:pt x="265" y="34"/>
                    <a:pt x="265" y="34"/>
                  </a:cubicBezTo>
                  <a:cubicBezTo>
                    <a:pt x="200" y="25"/>
                    <a:pt x="200" y="25"/>
                    <a:pt x="200" y="25"/>
                  </a:cubicBezTo>
                  <a:cubicBezTo>
                    <a:pt x="200" y="26"/>
                    <a:pt x="200" y="27"/>
                    <a:pt x="200" y="29"/>
                  </a:cubicBezTo>
                  <a:cubicBezTo>
                    <a:pt x="200" y="30"/>
                    <a:pt x="200" y="32"/>
                    <a:pt x="200" y="33"/>
                  </a:cubicBezTo>
                  <a:cubicBezTo>
                    <a:pt x="200" y="34"/>
                    <a:pt x="200" y="36"/>
                    <a:pt x="200" y="37"/>
                  </a:cubicBezTo>
                  <a:cubicBezTo>
                    <a:pt x="200" y="39"/>
                    <a:pt x="199" y="40"/>
                    <a:pt x="199" y="41"/>
                  </a:cubicBezTo>
                  <a:cubicBezTo>
                    <a:pt x="198" y="51"/>
                    <a:pt x="195" y="60"/>
                    <a:pt x="190" y="68"/>
                  </a:cubicBezTo>
                  <a:cubicBezTo>
                    <a:pt x="186" y="76"/>
                    <a:pt x="181" y="83"/>
                    <a:pt x="175" y="88"/>
                  </a:cubicBezTo>
                  <a:cubicBezTo>
                    <a:pt x="170" y="93"/>
                    <a:pt x="163" y="98"/>
                    <a:pt x="156" y="100"/>
                  </a:cubicBezTo>
                  <a:cubicBezTo>
                    <a:pt x="149" y="102"/>
                    <a:pt x="142" y="103"/>
                    <a:pt x="135" y="102"/>
                  </a:cubicBezTo>
                  <a:cubicBezTo>
                    <a:pt x="128" y="101"/>
                    <a:pt x="121" y="97"/>
                    <a:pt x="116" y="93"/>
                  </a:cubicBezTo>
                  <a:cubicBezTo>
                    <a:pt x="110" y="88"/>
                    <a:pt x="106" y="82"/>
                    <a:pt x="102" y="76"/>
                  </a:cubicBezTo>
                  <a:cubicBezTo>
                    <a:pt x="99" y="69"/>
                    <a:pt x="96" y="61"/>
                    <a:pt x="95" y="52"/>
                  </a:cubicBezTo>
                  <a:cubicBezTo>
                    <a:pt x="94" y="44"/>
                    <a:pt x="94" y="35"/>
                    <a:pt x="95" y="26"/>
                  </a:cubicBezTo>
                  <a:cubicBezTo>
                    <a:pt x="96" y="24"/>
                    <a:pt x="96" y="23"/>
                    <a:pt x="96" y="22"/>
                  </a:cubicBezTo>
                  <a:cubicBezTo>
                    <a:pt x="96" y="20"/>
                    <a:pt x="97" y="19"/>
                    <a:pt x="97" y="18"/>
                  </a:cubicBezTo>
                  <a:cubicBezTo>
                    <a:pt x="97" y="16"/>
                    <a:pt x="98" y="15"/>
                    <a:pt x="98" y="14"/>
                  </a:cubicBezTo>
                  <a:cubicBezTo>
                    <a:pt x="99" y="13"/>
                    <a:pt x="99" y="11"/>
                    <a:pt x="99" y="10"/>
                  </a:cubicBezTo>
                  <a:lnTo>
                    <a:pt x="33" y="0"/>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41" name="íṧlîḋè"/>
            <p:cNvSpPr/>
            <p:nvPr/>
          </p:nvSpPr>
          <p:spPr bwMode="auto">
            <a:xfrm>
              <a:off x="8671230" y="1433779"/>
              <a:ext cx="2328091" cy="2431064"/>
            </a:xfrm>
            <a:custGeom>
              <a:avLst/>
              <a:gdLst>
                <a:gd name="T0" fmla="*/ 271 w 352"/>
                <a:gd name="T1" fmla="*/ 4 h 371"/>
                <a:gd name="T2" fmla="*/ 233 w 352"/>
                <a:gd name="T3" fmla="*/ 36 h 371"/>
                <a:gd name="T4" fmla="*/ 193 w 352"/>
                <a:gd name="T5" fmla="*/ 41 h 371"/>
                <a:gd name="T6" fmla="*/ 132 w 352"/>
                <a:gd name="T7" fmla="*/ 18 h 371"/>
                <a:gd name="T8" fmla="*/ 82 w 352"/>
                <a:gd name="T9" fmla="*/ 119 h 371"/>
                <a:gd name="T10" fmla="*/ 77 w 352"/>
                <a:gd name="T11" fmla="*/ 134 h 371"/>
                <a:gd name="T12" fmla="*/ 71 w 352"/>
                <a:gd name="T13" fmla="*/ 130 h 371"/>
                <a:gd name="T14" fmla="*/ 65 w 352"/>
                <a:gd name="T15" fmla="*/ 127 h 371"/>
                <a:gd name="T16" fmla="*/ 58 w 352"/>
                <a:gd name="T17" fmla="*/ 125 h 371"/>
                <a:gd name="T18" fmla="*/ 36 w 352"/>
                <a:gd name="T19" fmla="*/ 127 h 371"/>
                <a:gd name="T20" fmla="*/ 8 w 352"/>
                <a:gd name="T21" fmla="*/ 155 h 371"/>
                <a:gd name="T22" fmla="*/ 1 w 352"/>
                <a:gd name="T23" fmla="*/ 199 h 371"/>
                <a:gd name="T24" fmla="*/ 19 w 352"/>
                <a:gd name="T25" fmla="*/ 231 h 371"/>
                <a:gd name="T26" fmla="*/ 40 w 352"/>
                <a:gd name="T27" fmla="*/ 237 h 371"/>
                <a:gd name="T28" fmla="*/ 47 w 352"/>
                <a:gd name="T29" fmla="*/ 236 h 371"/>
                <a:gd name="T30" fmla="*/ 54 w 352"/>
                <a:gd name="T31" fmla="*/ 234 h 371"/>
                <a:gd name="T32" fmla="*/ 61 w 352"/>
                <a:gd name="T33" fmla="*/ 231 h 371"/>
                <a:gd name="T34" fmla="*/ 61 w 352"/>
                <a:gd name="T35" fmla="*/ 246 h 371"/>
                <a:gd name="T36" fmla="*/ 126 w 352"/>
                <a:gd name="T37" fmla="*/ 343 h 371"/>
                <a:gd name="T38" fmla="*/ 126 w 352"/>
                <a:gd name="T39" fmla="*/ 333 h 371"/>
                <a:gd name="T40" fmla="*/ 127 w 352"/>
                <a:gd name="T41" fmla="*/ 323 h 371"/>
                <a:gd name="T42" fmla="*/ 153 w 352"/>
                <a:gd name="T43" fmla="*/ 273 h 371"/>
                <a:gd name="T44" fmla="*/ 201 w 352"/>
                <a:gd name="T45" fmla="*/ 256 h 371"/>
                <a:gd name="T46" fmla="*/ 242 w 352"/>
                <a:gd name="T47" fmla="*/ 283 h 371"/>
                <a:gd name="T48" fmla="*/ 253 w 352"/>
                <a:gd name="T49" fmla="*/ 340 h 371"/>
                <a:gd name="T50" fmla="*/ 251 w 352"/>
                <a:gd name="T51" fmla="*/ 350 h 371"/>
                <a:gd name="T52" fmla="*/ 247 w 352"/>
                <a:gd name="T53" fmla="*/ 360 h 371"/>
                <a:gd name="T54" fmla="*/ 332 w 352"/>
                <a:gd name="T55" fmla="*/ 310 h 371"/>
                <a:gd name="T56" fmla="*/ 314 w 352"/>
                <a:gd name="T57" fmla="*/ 198 h 371"/>
                <a:gd name="T58" fmla="*/ 313 w 352"/>
                <a:gd name="T59" fmla="*/ 139 h 371"/>
                <a:gd name="T60" fmla="*/ 343 w 352"/>
                <a:gd name="T61" fmla="*/ 103 h 371"/>
                <a:gd name="T62" fmla="*/ 349 w 352"/>
                <a:gd name="T63" fmla="*/ 48 h 371"/>
                <a:gd name="T64" fmla="*/ 320 w 352"/>
                <a:gd name="T65" fmla="*/ 6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2" h="371">
                  <a:moveTo>
                    <a:pt x="295" y="0"/>
                  </a:moveTo>
                  <a:cubicBezTo>
                    <a:pt x="286" y="0"/>
                    <a:pt x="278" y="1"/>
                    <a:pt x="271" y="4"/>
                  </a:cubicBezTo>
                  <a:cubicBezTo>
                    <a:pt x="263" y="7"/>
                    <a:pt x="256" y="11"/>
                    <a:pt x="250" y="17"/>
                  </a:cubicBezTo>
                  <a:cubicBezTo>
                    <a:pt x="243" y="22"/>
                    <a:pt x="237" y="29"/>
                    <a:pt x="233" y="36"/>
                  </a:cubicBezTo>
                  <a:cubicBezTo>
                    <a:pt x="228" y="43"/>
                    <a:pt x="224" y="51"/>
                    <a:pt x="221" y="60"/>
                  </a:cubicBezTo>
                  <a:cubicBezTo>
                    <a:pt x="212" y="53"/>
                    <a:pt x="203" y="47"/>
                    <a:pt x="193" y="41"/>
                  </a:cubicBezTo>
                  <a:cubicBezTo>
                    <a:pt x="184" y="36"/>
                    <a:pt x="174" y="31"/>
                    <a:pt x="163" y="27"/>
                  </a:cubicBezTo>
                  <a:cubicBezTo>
                    <a:pt x="153" y="23"/>
                    <a:pt x="143" y="20"/>
                    <a:pt x="132" y="18"/>
                  </a:cubicBezTo>
                  <a:cubicBezTo>
                    <a:pt x="121" y="15"/>
                    <a:pt x="110" y="14"/>
                    <a:pt x="99" y="13"/>
                  </a:cubicBezTo>
                  <a:cubicBezTo>
                    <a:pt x="82" y="119"/>
                    <a:pt x="82" y="119"/>
                    <a:pt x="82" y="119"/>
                  </a:cubicBezTo>
                  <a:cubicBezTo>
                    <a:pt x="79" y="136"/>
                    <a:pt x="79" y="136"/>
                    <a:pt x="79" y="136"/>
                  </a:cubicBezTo>
                  <a:cubicBezTo>
                    <a:pt x="78" y="135"/>
                    <a:pt x="77" y="135"/>
                    <a:pt x="77" y="134"/>
                  </a:cubicBezTo>
                  <a:cubicBezTo>
                    <a:pt x="76" y="133"/>
                    <a:pt x="75" y="132"/>
                    <a:pt x="74" y="132"/>
                  </a:cubicBezTo>
                  <a:cubicBezTo>
                    <a:pt x="73" y="131"/>
                    <a:pt x="72" y="130"/>
                    <a:pt x="71" y="130"/>
                  </a:cubicBezTo>
                  <a:cubicBezTo>
                    <a:pt x="70" y="129"/>
                    <a:pt x="69" y="129"/>
                    <a:pt x="69" y="128"/>
                  </a:cubicBezTo>
                  <a:cubicBezTo>
                    <a:pt x="67" y="128"/>
                    <a:pt x="66" y="127"/>
                    <a:pt x="65" y="127"/>
                  </a:cubicBezTo>
                  <a:cubicBezTo>
                    <a:pt x="64" y="126"/>
                    <a:pt x="63" y="126"/>
                    <a:pt x="62" y="125"/>
                  </a:cubicBezTo>
                  <a:cubicBezTo>
                    <a:pt x="61" y="125"/>
                    <a:pt x="59" y="125"/>
                    <a:pt x="58" y="125"/>
                  </a:cubicBezTo>
                  <a:cubicBezTo>
                    <a:pt x="57" y="124"/>
                    <a:pt x="56" y="124"/>
                    <a:pt x="54" y="124"/>
                  </a:cubicBezTo>
                  <a:cubicBezTo>
                    <a:pt x="48" y="124"/>
                    <a:pt x="42" y="125"/>
                    <a:pt x="36" y="127"/>
                  </a:cubicBezTo>
                  <a:cubicBezTo>
                    <a:pt x="30" y="130"/>
                    <a:pt x="25" y="134"/>
                    <a:pt x="20" y="138"/>
                  </a:cubicBezTo>
                  <a:cubicBezTo>
                    <a:pt x="15" y="143"/>
                    <a:pt x="11" y="149"/>
                    <a:pt x="8" y="155"/>
                  </a:cubicBezTo>
                  <a:cubicBezTo>
                    <a:pt x="5" y="162"/>
                    <a:pt x="2" y="169"/>
                    <a:pt x="1" y="177"/>
                  </a:cubicBezTo>
                  <a:cubicBezTo>
                    <a:pt x="0" y="184"/>
                    <a:pt x="0" y="192"/>
                    <a:pt x="1" y="199"/>
                  </a:cubicBezTo>
                  <a:cubicBezTo>
                    <a:pt x="2" y="205"/>
                    <a:pt x="4" y="212"/>
                    <a:pt x="7" y="217"/>
                  </a:cubicBezTo>
                  <a:cubicBezTo>
                    <a:pt x="11" y="223"/>
                    <a:pt x="15" y="227"/>
                    <a:pt x="19" y="231"/>
                  </a:cubicBezTo>
                  <a:cubicBezTo>
                    <a:pt x="24" y="234"/>
                    <a:pt x="30" y="236"/>
                    <a:pt x="36" y="237"/>
                  </a:cubicBezTo>
                  <a:cubicBezTo>
                    <a:pt x="37" y="237"/>
                    <a:pt x="39" y="237"/>
                    <a:pt x="40" y="237"/>
                  </a:cubicBezTo>
                  <a:cubicBezTo>
                    <a:pt x="41" y="237"/>
                    <a:pt x="42" y="237"/>
                    <a:pt x="44" y="237"/>
                  </a:cubicBezTo>
                  <a:cubicBezTo>
                    <a:pt x="45" y="237"/>
                    <a:pt x="46" y="236"/>
                    <a:pt x="47" y="236"/>
                  </a:cubicBezTo>
                  <a:cubicBezTo>
                    <a:pt x="49" y="236"/>
                    <a:pt x="50" y="236"/>
                    <a:pt x="51" y="235"/>
                  </a:cubicBezTo>
                  <a:cubicBezTo>
                    <a:pt x="52" y="235"/>
                    <a:pt x="53" y="235"/>
                    <a:pt x="54" y="234"/>
                  </a:cubicBezTo>
                  <a:cubicBezTo>
                    <a:pt x="56" y="234"/>
                    <a:pt x="57" y="233"/>
                    <a:pt x="58" y="233"/>
                  </a:cubicBezTo>
                  <a:cubicBezTo>
                    <a:pt x="59" y="232"/>
                    <a:pt x="60" y="232"/>
                    <a:pt x="61" y="231"/>
                  </a:cubicBezTo>
                  <a:cubicBezTo>
                    <a:pt x="62" y="230"/>
                    <a:pt x="63" y="230"/>
                    <a:pt x="64" y="229"/>
                  </a:cubicBezTo>
                  <a:cubicBezTo>
                    <a:pt x="61" y="246"/>
                    <a:pt x="61" y="246"/>
                    <a:pt x="61" y="246"/>
                  </a:cubicBezTo>
                  <a:cubicBezTo>
                    <a:pt x="47" y="332"/>
                    <a:pt x="47" y="332"/>
                    <a:pt x="47" y="332"/>
                  </a:cubicBezTo>
                  <a:cubicBezTo>
                    <a:pt x="126" y="343"/>
                    <a:pt x="126" y="343"/>
                    <a:pt x="126" y="343"/>
                  </a:cubicBezTo>
                  <a:cubicBezTo>
                    <a:pt x="126" y="342"/>
                    <a:pt x="126" y="340"/>
                    <a:pt x="126" y="338"/>
                  </a:cubicBezTo>
                  <a:cubicBezTo>
                    <a:pt x="126" y="337"/>
                    <a:pt x="126" y="335"/>
                    <a:pt x="126" y="333"/>
                  </a:cubicBezTo>
                  <a:cubicBezTo>
                    <a:pt x="126" y="332"/>
                    <a:pt x="126" y="330"/>
                    <a:pt x="126" y="328"/>
                  </a:cubicBezTo>
                  <a:cubicBezTo>
                    <a:pt x="127" y="327"/>
                    <a:pt x="127" y="325"/>
                    <a:pt x="127" y="323"/>
                  </a:cubicBezTo>
                  <a:cubicBezTo>
                    <a:pt x="129" y="313"/>
                    <a:pt x="132" y="303"/>
                    <a:pt x="136" y="295"/>
                  </a:cubicBezTo>
                  <a:cubicBezTo>
                    <a:pt x="141" y="287"/>
                    <a:pt x="147" y="279"/>
                    <a:pt x="153" y="273"/>
                  </a:cubicBezTo>
                  <a:cubicBezTo>
                    <a:pt x="160" y="267"/>
                    <a:pt x="167" y="262"/>
                    <a:pt x="175" y="259"/>
                  </a:cubicBezTo>
                  <a:cubicBezTo>
                    <a:pt x="183" y="256"/>
                    <a:pt x="192" y="255"/>
                    <a:pt x="201" y="256"/>
                  </a:cubicBezTo>
                  <a:cubicBezTo>
                    <a:pt x="209" y="257"/>
                    <a:pt x="217" y="260"/>
                    <a:pt x="225" y="265"/>
                  </a:cubicBezTo>
                  <a:cubicBezTo>
                    <a:pt x="232" y="269"/>
                    <a:pt x="238" y="276"/>
                    <a:pt x="242" y="283"/>
                  </a:cubicBezTo>
                  <a:cubicBezTo>
                    <a:pt x="247" y="291"/>
                    <a:pt x="251" y="300"/>
                    <a:pt x="253" y="309"/>
                  </a:cubicBezTo>
                  <a:cubicBezTo>
                    <a:pt x="254" y="319"/>
                    <a:pt x="255" y="329"/>
                    <a:pt x="253" y="340"/>
                  </a:cubicBezTo>
                  <a:cubicBezTo>
                    <a:pt x="253" y="342"/>
                    <a:pt x="252" y="343"/>
                    <a:pt x="252" y="345"/>
                  </a:cubicBezTo>
                  <a:cubicBezTo>
                    <a:pt x="252" y="347"/>
                    <a:pt x="251" y="349"/>
                    <a:pt x="251" y="350"/>
                  </a:cubicBezTo>
                  <a:cubicBezTo>
                    <a:pt x="250" y="352"/>
                    <a:pt x="250" y="354"/>
                    <a:pt x="249" y="355"/>
                  </a:cubicBezTo>
                  <a:cubicBezTo>
                    <a:pt x="248" y="357"/>
                    <a:pt x="248" y="359"/>
                    <a:pt x="247" y="360"/>
                  </a:cubicBezTo>
                  <a:cubicBezTo>
                    <a:pt x="328" y="371"/>
                    <a:pt x="328" y="371"/>
                    <a:pt x="328" y="371"/>
                  </a:cubicBezTo>
                  <a:cubicBezTo>
                    <a:pt x="331" y="351"/>
                    <a:pt x="332" y="330"/>
                    <a:pt x="332" y="310"/>
                  </a:cubicBezTo>
                  <a:cubicBezTo>
                    <a:pt x="332" y="290"/>
                    <a:pt x="330" y="271"/>
                    <a:pt x="327" y="252"/>
                  </a:cubicBezTo>
                  <a:cubicBezTo>
                    <a:pt x="324" y="233"/>
                    <a:pt x="320" y="215"/>
                    <a:pt x="314" y="198"/>
                  </a:cubicBezTo>
                  <a:cubicBezTo>
                    <a:pt x="308" y="180"/>
                    <a:pt x="301" y="164"/>
                    <a:pt x="293" y="149"/>
                  </a:cubicBezTo>
                  <a:cubicBezTo>
                    <a:pt x="300" y="146"/>
                    <a:pt x="307" y="143"/>
                    <a:pt x="313" y="139"/>
                  </a:cubicBezTo>
                  <a:cubicBezTo>
                    <a:pt x="319" y="134"/>
                    <a:pt x="325" y="129"/>
                    <a:pt x="330" y="123"/>
                  </a:cubicBezTo>
                  <a:cubicBezTo>
                    <a:pt x="335" y="117"/>
                    <a:pt x="339" y="110"/>
                    <a:pt x="343" y="103"/>
                  </a:cubicBezTo>
                  <a:cubicBezTo>
                    <a:pt x="346" y="95"/>
                    <a:pt x="348" y="87"/>
                    <a:pt x="350" y="79"/>
                  </a:cubicBezTo>
                  <a:cubicBezTo>
                    <a:pt x="352" y="68"/>
                    <a:pt x="351" y="58"/>
                    <a:pt x="349" y="48"/>
                  </a:cubicBezTo>
                  <a:cubicBezTo>
                    <a:pt x="347" y="39"/>
                    <a:pt x="343" y="30"/>
                    <a:pt x="338" y="23"/>
                  </a:cubicBezTo>
                  <a:cubicBezTo>
                    <a:pt x="333" y="16"/>
                    <a:pt x="327" y="10"/>
                    <a:pt x="320" y="6"/>
                  </a:cubicBezTo>
                  <a:cubicBezTo>
                    <a:pt x="312" y="2"/>
                    <a:pt x="304" y="0"/>
                    <a:pt x="295" y="0"/>
                  </a:cubicBezTo>
                  <a:close/>
                </a:path>
              </a:pathLst>
            </a:custGeom>
            <a:solidFill>
              <a:schemeClr val="accent1"/>
            </a:solidFill>
            <a:ln>
              <a:noFill/>
            </a:ln>
          </p:spPr>
          <p:txBody>
            <a:bodyPr vert="horz" wrap="square" lIns="121920" tIns="60960" rIns="121920" bIns="60960" numCol="1" anchor="t" anchorCtr="0" compatLnSpc="1"/>
            <a:lstStyle/>
            <a:p>
              <a:endParaRPr lang="en-US" sz="3200"/>
            </a:p>
          </p:txBody>
        </p:sp>
        <p:sp>
          <p:nvSpPr>
            <p:cNvPr id="42" name="îšlïḍê"/>
            <p:cNvSpPr/>
            <p:nvPr/>
          </p:nvSpPr>
          <p:spPr bwMode="auto">
            <a:xfrm>
              <a:off x="8527611" y="3166571"/>
              <a:ext cx="2202694" cy="2686277"/>
            </a:xfrm>
            <a:custGeom>
              <a:avLst/>
              <a:gdLst>
                <a:gd name="T0" fmla="*/ 205 w 333"/>
                <a:gd name="T1" fmla="*/ 0 h 410"/>
                <a:gd name="T2" fmla="*/ 185 w 333"/>
                <a:gd name="T3" fmla="*/ 3 h 410"/>
                <a:gd name="T4" fmla="*/ 167 w 333"/>
                <a:gd name="T5" fmla="*/ 14 h 410"/>
                <a:gd name="T6" fmla="*/ 154 w 333"/>
                <a:gd name="T7" fmla="*/ 31 h 410"/>
                <a:gd name="T8" fmla="*/ 146 w 333"/>
                <a:gd name="T9" fmla="*/ 54 h 410"/>
                <a:gd name="T10" fmla="*/ 146 w 333"/>
                <a:gd name="T11" fmla="*/ 59 h 410"/>
                <a:gd name="T12" fmla="*/ 145 w 333"/>
                <a:gd name="T13" fmla="*/ 64 h 410"/>
                <a:gd name="T14" fmla="*/ 146 w 333"/>
                <a:gd name="T15" fmla="*/ 69 h 410"/>
                <a:gd name="T16" fmla="*/ 146 w 333"/>
                <a:gd name="T17" fmla="*/ 74 h 410"/>
                <a:gd name="T18" fmla="*/ 150 w 333"/>
                <a:gd name="T19" fmla="*/ 90 h 410"/>
                <a:gd name="T20" fmla="*/ 136 w 333"/>
                <a:gd name="T21" fmla="*/ 88 h 410"/>
                <a:gd name="T22" fmla="*/ 52 w 333"/>
                <a:gd name="T23" fmla="*/ 76 h 410"/>
                <a:gd name="T24" fmla="*/ 36 w 333"/>
                <a:gd name="T25" fmla="*/ 170 h 410"/>
                <a:gd name="T26" fmla="*/ 41 w 333"/>
                <a:gd name="T27" fmla="*/ 169 h 410"/>
                <a:gd name="T28" fmla="*/ 46 w 333"/>
                <a:gd name="T29" fmla="*/ 169 h 410"/>
                <a:gd name="T30" fmla="*/ 50 w 333"/>
                <a:gd name="T31" fmla="*/ 169 h 410"/>
                <a:gd name="T32" fmla="*/ 55 w 333"/>
                <a:gd name="T33" fmla="*/ 169 h 410"/>
                <a:gd name="T34" fmla="*/ 77 w 333"/>
                <a:gd name="T35" fmla="*/ 179 h 410"/>
                <a:gd name="T36" fmla="*/ 93 w 333"/>
                <a:gd name="T37" fmla="*/ 198 h 410"/>
                <a:gd name="T38" fmla="*/ 102 w 333"/>
                <a:gd name="T39" fmla="*/ 224 h 410"/>
                <a:gd name="T40" fmla="*/ 102 w 333"/>
                <a:gd name="T41" fmla="*/ 254 h 410"/>
                <a:gd name="T42" fmla="*/ 93 w 333"/>
                <a:gd name="T43" fmla="*/ 282 h 410"/>
                <a:gd name="T44" fmla="*/ 76 w 333"/>
                <a:gd name="T45" fmla="*/ 302 h 410"/>
                <a:gd name="T46" fmla="*/ 55 w 333"/>
                <a:gd name="T47" fmla="*/ 314 h 410"/>
                <a:gd name="T48" fmla="*/ 32 w 333"/>
                <a:gd name="T49" fmla="*/ 314 h 410"/>
                <a:gd name="T50" fmla="*/ 14 w 333"/>
                <a:gd name="T51" fmla="*/ 306 h 410"/>
                <a:gd name="T52" fmla="*/ 0 w 333"/>
                <a:gd name="T53" fmla="*/ 397 h 410"/>
                <a:gd name="T54" fmla="*/ 156 w 333"/>
                <a:gd name="T55" fmla="*/ 376 h 410"/>
                <a:gd name="T56" fmla="*/ 141 w 333"/>
                <a:gd name="T57" fmla="*/ 361 h 410"/>
                <a:gd name="T58" fmla="*/ 131 w 333"/>
                <a:gd name="T59" fmla="*/ 342 h 410"/>
                <a:gd name="T60" fmla="*/ 126 w 333"/>
                <a:gd name="T61" fmla="*/ 319 h 410"/>
                <a:gd name="T62" fmla="*/ 126 w 333"/>
                <a:gd name="T63" fmla="*/ 295 h 410"/>
                <a:gd name="T64" fmla="*/ 136 w 333"/>
                <a:gd name="T65" fmla="*/ 267 h 410"/>
                <a:gd name="T66" fmla="*/ 153 w 333"/>
                <a:gd name="T67" fmla="*/ 246 h 410"/>
                <a:gd name="T68" fmla="*/ 175 w 333"/>
                <a:gd name="T69" fmla="*/ 234 h 410"/>
                <a:gd name="T70" fmla="*/ 201 w 333"/>
                <a:gd name="T71" fmla="*/ 233 h 410"/>
                <a:gd name="T72" fmla="*/ 254 w 333"/>
                <a:gd name="T73" fmla="*/ 294 h 410"/>
                <a:gd name="T74" fmla="*/ 333 w 333"/>
                <a:gd name="T75" fmla="*/ 116 h 410"/>
                <a:gd name="T76" fmla="*/ 246 w 333"/>
                <a:gd name="T77" fmla="*/ 104 h 410"/>
                <a:gd name="T78" fmla="*/ 231 w 333"/>
                <a:gd name="T79" fmla="*/ 102 h 410"/>
                <a:gd name="T80" fmla="*/ 234 w 333"/>
                <a:gd name="T81" fmla="*/ 98 h 410"/>
                <a:gd name="T82" fmla="*/ 236 w 333"/>
                <a:gd name="T83" fmla="*/ 95 h 410"/>
                <a:gd name="T84" fmla="*/ 238 w 333"/>
                <a:gd name="T85" fmla="*/ 91 h 410"/>
                <a:gd name="T86" fmla="*/ 240 w 333"/>
                <a:gd name="T87" fmla="*/ 87 h 410"/>
                <a:gd name="T88" fmla="*/ 242 w 333"/>
                <a:gd name="T89" fmla="*/ 82 h 410"/>
                <a:gd name="T90" fmla="*/ 244 w 333"/>
                <a:gd name="T91" fmla="*/ 78 h 410"/>
                <a:gd name="T92" fmla="*/ 246 w 333"/>
                <a:gd name="T93" fmla="*/ 72 h 410"/>
                <a:gd name="T94" fmla="*/ 247 w 333"/>
                <a:gd name="T95" fmla="*/ 67 h 410"/>
                <a:gd name="T96" fmla="*/ 246 w 333"/>
                <a:gd name="T97" fmla="*/ 43 h 410"/>
                <a:gd name="T98" fmla="*/ 238 w 333"/>
                <a:gd name="T99" fmla="*/ 22 h 410"/>
                <a:gd name="T100" fmla="*/ 224 w 333"/>
                <a:gd name="T101" fmla="*/ 7 h 410"/>
                <a:gd name="T102" fmla="*/ 205 w 333"/>
                <a:gd name="T103" fmla="*/ 0 h 410"/>
                <a:gd name="T104" fmla="*/ 205 w 333"/>
                <a:gd name="T105" fmla="*/ 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3" h="410">
                  <a:moveTo>
                    <a:pt x="205" y="0"/>
                  </a:moveTo>
                  <a:cubicBezTo>
                    <a:pt x="198" y="0"/>
                    <a:pt x="192" y="1"/>
                    <a:pt x="185" y="3"/>
                  </a:cubicBezTo>
                  <a:cubicBezTo>
                    <a:pt x="179" y="5"/>
                    <a:pt x="173" y="9"/>
                    <a:pt x="167" y="14"/>
                  </a:cubicBezTo>
                  <a:cubicBezTo>
                    <a:pt x="162" y="19"/>
                    <a:pt x="157" y="25"/>
                    <a:pt x="154" y="31"/>
                  </a:cubicBezTo>
                  <a:cubicBezTo>
                    <a:pt x="150" y="38"/>
                    <a:pt x="148" y="46"/>
                    <a:pt x="146" y="54"/>
                  </a:cubicBezTo>
                  <a:cubicBezTo>
                    <a:pt x="146" y="55"/>
                    <a:pt x="146" y="57"/>
                    <a:pt x="146" y="59"/>
                  </a:cubicBezTo>
                  <a:cubicBezTo>
                    <a:pt x="146" y="61"/>
                    <a:pt x="145" y="62"/>
                    <a:pt x="145" y="64"/>
                  </a:cubicBezTo>
                  <a:cubicBezTo>
                    <a:pt x="145" y="66"/>
                    <a:pt x="145" y="67"/>
                    <a:pt x="146" y="69"/>
                  </a:cubicBezTo>
                  <a:cubicBezTo>
                    <a:pt x="146" y="71"/>
                    <a:pt x="146" y="72"/>
                    <a:pt x="146" y="74"/>
                  </a:cubicBezTo>
                  <a:cubicBezTo>
                    <a:pt x="147" y="80"/>
                    <a:pt x="148" y="85"/>
                    <a:pt x="150" y="90"/>
                  </a:cubicBezTo>
                  <a:cubicBezTo>
                    <a:pt x="136" y="88"/>
                    <a:pt x="136" y="88"/>
                    <a:pt x="136" y="88"/>
                  </a:cubicBezTo>
                  <a:cubicBezTo>
                    <a:pt x="52" y="76"/>
                    <a:pt x="52" y="76"/>
                    <a:pt x="52" y="76"/>
                  </a:cubicBezTo>
                  <a:cubicBezTo>
                    <a:pt x="36" y="170"/>
                    <a:pt x="36" y="170"/>
                    <a:pt x="36" y="170"/>
                  </a:cubicBezTo>
                  <a:cubicBezTo>
                    <a:pt x="38" y="170"/>
                    <a:pt x="40" y="169"/>
                    <a:pt x="41" y="169"/>
                  </a:cubicBezTo>
                  <a:cubicBezTo>
                    <a:pt x="43" y="169"/>
                    <a:pt x="44" y="169"/>
                    <a:pt x="46" y="169"/>
                  </a:cubicBezTo>
                  <a:cubicBezTo>
                    <a:pt x="47" y="169"/>
                    <a:pt x="49" y="169"/>
                    <a:pt x="50" y="169"/>
                  </a:cubicBezTo>
                  <a:cubicBezTo>
                    <a:pt x="52" y="169"/>
                    <a:pt x="54" y="169"/>
                    <a:pt x="55" y="169"/>
                  </a:cubicBezTo>
                  <a:cubicBezTo>
                    <a:pt x="63" y="171"/>
                    <a:pt x="70" y="174"/>
                    <a:pt x="77" y="179"/>
                  </a:cubicBezTo>
                  <a:cubicBezTo>
                    <a:pt x="83" y="184"/>
                    <a:pt x="89" y="191"/>
                    <a:pt x="93" y="198"/>
                  </a:cubicBezTo>
                  <a:cubicBezTo>
                    <a:pt x="97" y="206"/>
                    <a:pt x="100" y="215"/>
                    <a:pt x="102" y="224"/>
                  </a:cubicBezTo>
                  <a:cubicBezTo>
                    <a:pt x="104" y="234"/>
                    <a:pt x="104" y="244"/>
                    <a:pt x="102" y="254"/>
                  </a:cubicBezTo>
                  <a:cubicBezTo>
                    <a:pt x="100" y="264"/>
                    <a:pt x="97" y="273"/>
                    <a:pt x="93" y="282"/>
                  </a:cubicBezTo>
                  <a:cubicBezTo>
                    <a:pt x="88" y="290"/>
                    <a:pt x="83" y="297"/>
                    <a:pt x="76" y="302"/>
                  </a:cubicBezTo>
                  <a:cubicBezTo>
                    <a:pt x="70" y="308"/>
                    <a:pt x="63" y="312"/>
                    <a:pt x="55" y="314"/>
                  </a:cubicBezTo>
                  <a:cubicBezTo>
                    <a:pt x="48" y="316"/>
                    <a:pt x="40" y="316"/>
                    <a:pt x="32" y="314"/>
                  </a:cubicBezTo>
                  <a:cubicBezTo>
                    <a:pt x="25" y="313"/>
                    <a:pt x="20" y="310"/>
                    <a:pt x="14" y="306"/>
                  </a:cubicBezTo>
                  <a:cubicBezTo>
                    <a:pt x="0" y="397"/>
                    <a:pt x="0" y="397"/>
                    <a:pt x="0" y="397"/>
                  </a:cubicBezTo>
                  <a:cubicBezTo>
                    <a:pt x="53" y="410"/>
                    <a:pt x="108" y="401"/>
                    <a:pt x="156" y="376"/>
                  </a:cubicBezTo>
                  <a:cubicBezTo>
                    <a:pt x="150" y="372"/>
                    <a:pt x="145" y="367"/>
                    <a:pt x="141" y="361"/>
                  </a:cubicBezTo>
                  <a:cubicBezTo>
                    <a:pt x="137" y="355"/>
                    <a:pt x="134" y="349"/>
                    <a:pt x="131" y="342"/>
                  </a:cubicBezTo>
                  <a:cubicBezTo>
                    <a:pt x="128" y="335"/>
                    <a:pt x="126" y="327"/>
                    <a:pt x="126" y="319"/>
                  </a:cubicBezTo>
                  <a:cubicBezTo>
                    <a:pt x="125" y="312"/>
                    <a:pt x="125" y="304"/>
                    <a:pt x="126" y="295"/>
                  </a:cubicBezTo>
                  <a:cubicBezTo>
                    <a:pt x="128" y="285"/>
                    <a:pt x="131" y="276"/>
                    <a:pt x="136" y="267"/>
                  </a:cubicBezTo>
                  <a:cubicBezTo>
                    <a:pt x="140" y="259"/>
                    <a:pt x="146" y="252"/>
                    <a:pt x="153" y="246"/>
                  </a:cubicBezTo>
                  <a:cubicBezTo>
                    <a:pt x="160" y="240"/>
                    <a:pt x="167" y="236"/>
                    <a:pt x="175" y="234"/>
                  </a:cubicBezTo>
                  <a:cubicBezTo>
                    <a:pt x="184" y="231"/>
                    <a:pt x="192" y="231"/>
                    <a:pt x="201" y="233"/>
                  </a:cubicBezTo>
                  <a:cubicBezTo>
                    <a:pt x="230" y="238"/>
                    <a:pt x="249" y="266"/>
                    <a:pt x="254" y="294"/>
                  </a:cubicBezTo>
                  <a:cubicBezTo>
                    <a:pt x="295" y="243"/>
                    <a:pt x="321" y="181"/>
                    <a:pt x="333" y="116"/>
                  </a:cubicBezTo>
                  <a:cubicBezTo>
                    <a:pt x="246" y="104"/>
                    <a:pt x="246" y="104"/>
                    <a:pt x="246" y="104"/>
                  </a:cubicBezTo>
                  <a:cubicBezTo>
                    <a:pt x="231" y="102"/>
                    <a:pt x="231" y="102"/>
                    <a:pt x="231" y="102"/>
                  </a:cubicBezTo>
                  <a:cubicBezTo>
                    <a:pt x="232" y="101"/>
                    <a:pt x="233" y="100"/>
                    <a:pt x="234" y="98"/>
                  </a:cubicBezTo>
                  <a:cubicBezTo>
                    <a:pt x="234" y="97"/>
                    <a:pt x="235" y="96"/>
                    <a:pt x="236" y="95"/>
                  </a:cubicBezTo>
                  <a:cubicBezTo>
                    <a:pt x="237" y="94"/>
                    <a:pt x="238" y="92"/>
                    <a:pt x="238" y="91"/>
                  </a:cubicBezTo>
                  <a:cubicBezTo>
                    <a:pt x="239" y="90"/>
                    <a:pt x="240" y="89"/>
                    <a:pt x="240" y="87"/>
                  </a:cubicBezTo>
                  <a:cubicBezTo>
                    <a:pt x="241" y="86"/>
                    <a:pt x="242" y="84"/>
                    <a:pt x="242" y="82"/>
                  </a:cubicBezTo>
                  <a:cubicBezTo>
                    <a:pt x="243" y="81"/>
                    <a:pt x="244" y="79"/>
                    <a:pt x="244" y="78"/>
                  </a:cubicBezTo>
                  <a:cubicBezTo>
                    <a:pt x="245" y="76"/>
                    <a:pt x="245" y="74"/>
                    <a:pt x="246" y="72"/>
                  </a:cubicBezTo>
                  <a:cubicBezTo>
                    <a:pt x="246" y="71"/>
                    <a:pt x="246" y="69"/>
                    <a:pt x="247" y="67"/>
                  </a:cubicBezTo>
                  <a:cubicBezTo>
                    <a:pt x="248" y="59"/>
                    <a:pt x="248" y="50"/>
                    <a:pt x="246" y="43"/>
                  </a:cubicBezTo>
                  <a:cubicBezTo>
                    <a:pt x="245" y="35"/>
                    <a:pt x="242" y="28"/>
                    <a:pt x="238" y="22"/>
                  </a:cubicBezTo>
                  <a:cubicBezTo>
                    <a:pt x="235" y="16"/>
                    <a:pt x="230" y="11"/>
                    <a:pt x="224" y="7"/>
                  </a:cubicBezTo>
                  <a:cubicBezTo>
                    <a:pt x="219" y="4"/>
                    <a:pt x="212" y="1"/>
                    <a:pt x="205" y="0"/>
                  </a:cubicBezTo>
                  <a:cubicBezTo>
                    <a:pt x="198" y="0"/>
                    <a:pt x="212" y="1"/>
                    <a:pt x="205" y="0"/>
                  </a:cubicBezTo>
                  <a:close/>
                </a:path>
              </a:pathLst>
            </a:custGeom>
            <a:solidFill>
              <a:schemeClr val="tx2">
                <a:lumMod val="20000"/>
                <a:lumOff val="80000"/>
              </a:schemeClr>
            </a:solidFill>
            <a:ln>
              <a:noFill/>
            </a:ln>
          </p:spPr>
          <p:txBody>
            <a:bodyPr vert="horz" wrap="square" lIns="121920" tIns="60960" rIns="121920" bIns="60960" numCol="1" anchor="t" anchorCtr="0" compatLnSpc="1"/>
            <a:lstStyle/>
            <a:p>
              <a:endParaRPr lang="en-US" sz="3200"/>
            </a:p>
          </p:txBody>
        </p:sp>
      </p:grpSp>
      <p:cxnSp>
        <p:nvCxnSpPr>
          <p:cNvPr id="44" name="直接连接符 43"/>
          <p:cNvCxnSpPr/>
          <p:nvPr/>
        </p:nvCxnSpPr>
        <p:spPr>
          <a:xfrm flipH="1">
            <a:off x="5547360" y="1212215"/>
            <a:ext cx="5923915" cy="5080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5547360" y="6184900"/>
            <a:ext cx="5923915" cy="5080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5788660" y="2115185"/>
            <a:ext cx="5343525" cy="645160"/>
          </a:xfrm>
          <a:prstGeom prst="rect">
            <a:avLst/>
          </a:prstGeom>
          <a:noFill/>
        </p:spPr>
        <p:txBody>
          <a:bodyPr wrap="square" rtlCol="0" anchor="t">
            <a:spAutoFit/>
          </a:bodyPr>
          <a:lstStyle/>
          <a:p>
            <a:r>
              <a:rPr lang="zh-CN" altLang="en-US"/>
              <a:t>1. 通过观察</a:t>
            </a:r>
            <a:r>
              <a:rPr lang="en-US" altLang="zh-CN"/>
              <a:t>wireshark</a:t>
            </a:r>
            <a:r>
              <a:rPr lang="zh-CN" altLang="en-US"/>
              <a:t>数据包以及查资料，大致了解输入网址后，浏览器干了啥。</a:t>
            </a:r>
          </a:p>
        </p:txBody>
      </p:sp>
      <p:sp>
        <p:nvSpPr>
          <p:cNvPr id="48" name="文本框 47"/>
          <p:cNvSpPr txBox="1"/>
          <p:nvPr/>
        </p:nvSpPr>
        <p:spPr>
          <a:xfrm>
            <a:off x="5837555" y="3970655"/>
            <a:ext cx="5343525" cy="645160"/>
          </a:xfrm>
          <a:prstGeom prst="rect">
            <a:avLst/>
          </a:prstGeom>
          <a:noFill/>
        </p:spPr>
        <p:txBody>
          <a:bodyPr wrap="square" rtlCol="0" anchor="t">
            <a:spAutoFit/>
          </a:bodyPr>
          <a:lstStyle/>
          <a:p>
            <a:r>
              <a:rPr lang="zh-CN" altLang="en-US"/>
              <a:t>.</a:t>
            </a:r>
            <a:r>
              <a:rPr lang="en-US" altLang="zh-CN"/>
              <a:t>3. </a:t>
            </a:r>
            <a:r>
              <a:rPr lang="zh-CN" altLang="en-US"/>
              <a:t>利用</a:t>
            </a:r>
            <a:r>
              <a:rPr lang="en-US" altLang="zh-CN"/>
              <a:t>matplotlib </a:t>
            </a:r>
            <a:r>
              <a:rPr lang="zh-CN" altLang="en-US"/>
              <a:t>作图分析了不同文件大小带宽对传输文件所需要的时间的影响。</a:t>
            </a:r>
          </a:p>
        </p:txBody>
      </p:sp>
      <p:sp>
        <p:nvSpPr>
          <p:cNvPr id="49" name="文本框 48"/>
          <p:cNvSpPr txBox="1"/>
          <p:nvPr/>
        </p:nvSpPr>
        <p:spPr>
          <a:xfrm>
            <a:off x="5837555" y="3042920"/>
            <a:ext cx="5343525" cy="645160"/>
          </a:xfrm>
          <a:prstGeom prst="rect">
            <a:avLst/>
          </a:prstGeom>
          <a:noFill/>
        </p:spPr>
        <p:txBody>
          <a:bodyPr wrap="square" rtlCol="0" anchor="t">
            <a:spAutoFit/>
          </a:bodyPr>
          <a:lstStyle/>
          <a:p>
            <a:r>
              <a:rPr lang="en-US"/>
              <a:t>2. </a:t>
            </a:r>
            <a:r>
              <a:rPr lang="zh-CN" altLang="en-US"/>
              <a:t>更直观的感受</a:t>
            </a:r>
            <a:r>
              <a:t>DNS、TCP、HTTP、ARP</a:t>
            </a:r>
            <a:r>
              <a:rPr lang="zh-CN"/>
              <a:t>等几种</a:t>
            </a:r>
            <a:r>
              <a:t>协议的</a:t>
            </a:r>
            <a:r>
              <a:rPr lang="zh-CN"/>
              <a:t>运行机制</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1"/>
          </p:nvPr>
        </p:nvSpPr>
        <p:spPr/>
        <p:txBody>
          <a:bodyPr/>
          <a:lstStyle/>
          <a:p>
            <a:r>
              <a:rPr lang="zh-CN" altLang="en-US" sz="4000" dirty="0"/>
              <a:t>Socket应用编程实验</a:t>
            </a:r>
          </a:p>
        </p:txBody>
      </p:sp>
      <p:cxnSp>
        <p:nvCxnSpPr>
          <p:cNvPr id="4" name="直接连接符 3"/>
          <p:cNvCxnSpPr/>
          <p:nvPr/>
        </p:nvCxnSpPr>
        <p:spPr>
          <a:xfrm>
            <a:off x="3578469" y="3320703"/>
            <a:ext cx="79182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578225" y="2353945"/>
            <a:ext cx="4622165" cy="535940"/>
          </a:xfrm>
          <a:prstGeom prst="rect">
            <a:avLst/>
          </a:prstGeom>
          <a:noFill/>
          <a:ln w="117475">
            <a:noFill/>
          </a:ln>
        </p:spPr>
        <p:txBody>
          <a:bodyPr wrap="squar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/02-socket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实验内容</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9</a:t>
            </a:fld>
            <a:endParaRPr lang="zh-CN" altLang="en-US"/>
          </a:p>
        </p:txBody>
      </p:sp>
      <p:sp>
        <p:nvSpPr>
          <p:cNvPr id="7" name="Shape 1444"/>
          <p:cNvSpPr txBox="1"/>
          <p:nvPr/>
        </p:nvSpPr>
        <p:spPr>
          <a:xfrm>
            <a:off x="5108008" y="2166368"/>
            <a:ext cx="1953171" cy="392512"/>
          </a:xfrm>
          <a:prstGeom prst="rect">
            <a:avLst/>
          </a:prstGeom>
          <a:noFill/>
          <a:ln>
            <a:noFill/>
          </a:ln>
        </p:spPr>
        <p:txBody>
          <a:bodyPr lIns="91440" tIns="45720" rIns="91440" bIns="45720" anchor="t" anchorCtr="0">
            <a:noAutofit/>
          </a:bodyPr>
          <a:lstStyle/>
          <a:p>
            <a:pPr algn="ctr">
              <a:buSzPct val="25000"/>
            </a:pPr>
            <a:r>
              <a:rPr lang="de-DE" sz="2000" b="1" dirty="0">
                <a:solidFill>
                  <a:schemeClr val="bg1"/>
                </a:solidFill>
                <a:sym typeface="Calibri" panose="020F0502020204030204"/>
              </a:rPr>
              <a:t>Text here</a:t>
            </a:r>
          </a:p>
        </p:txBody>
      </p:sp>
      <p:sp>
        <p:nvSpPr>
          <p:cNvPr id="21" name="矩形 20"/>
          <p:cNvSpPr/>
          <p:nvPr/>
        </p:nvSpPr>
        <p:spPr>
          <a:xfrm>
            <a:off x="929005" y="1315085"/>
            <a:ext cx="10310495" cy="4920615"/>
          </a:xfrm>
          <a:prstGeom prst="rect">
            <a:avLst/>
          </a:prstGeom>
          <a:solidFill>
            <a:srgbClr val="F6F0F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2" name="矩形 21"/>
          <p:cNvSpPr/>
          <p:nvPr/>
        </p:nvSpPr>
        <p:spPr>
          <a:xfrm>
            <a:off x="941070" y="1315085"/>
            <a:ext cx="10310495" cy="4920615"/>
          </a:xfrm>
          <a:prstGeom prst="rect">
            <a:avLst/>
          </a:prstGeom>
          <a:solidFill>
            <a:schemeClr val="accent1">
              <a:lumMod val="40000"/>
              <a:lumOff val="6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3" name="文本框 22"/>
          <p:cNvSpPr txBox="1"/>
          <p:nvPr/>
        </p:nvSpPr>
        <p:spPr>
          <a:xfrm>
            <a:off x="5447030" y="2345055"/>
            <a:ext cx="5205095" cy="2999740"/>
          </a:xfrm>
          <a:prstGeom prst="rect">
            <a:avLst/>
          </a:prstGeom>
          <a:noFill/>
        </p:spPr>
        <p:txBody>
          <a:bodyPr wrap="square" rtlCol="0">
            <a:spAutoFit/>
          </a:bodyPr>
          <a:lstStyle/>
          <a:p>
            <a:pPr fontAlgn="auto">
              <a:lnSpc>
                <a:spcPct val="150000"/>
              </a:lnSpc>
            </a:pPr>
            <a:r>
              <a:rPr>
                <a:latin typeface="宋体" panose="02010600030101010101" pitchFamily="2" charset="-122"/>
                <a:ea typeface="宋体" panose="02010600030101010101" pitchFamily="2" charset="-122"/>
                <a:cs typeface="宋体" panose="02010600030101010101" pitchFamily="2" charset="-122"/>
              </a:rPr>
              <a:t> 使用 C 语言分别实现最简单的 HTTP 服务器：</a:t>
            </a:r>
          </a:p>
          <a:p>
            <a:pPr fontAlgn="auto">
              <a:lnSpc>
                <a:spcPct val="150000"/>
              </a:lnSpc>
            </a:pPr>
            <a:r>
              <a:rPr>
                <a:latin typeface="宋体" panose="02010600030101010101" pitchFamily="2" charset="-122"/>
                <a:ea typeface="宋体" panose="02010600030101010101" pitchFamily="2" charset="-122"/>
                <a:cs typeface="宋体" panose="02010600030101010101" pitchFamily="2" charset="-122"/>
              </a:rPr>
              <a:t>①服务器同时支持监听 HTTP（80 端口）和 HTTPS（443 端口）</a:t>
            </a:r>
            <a:r>
              <a:rPr lang="zh-CN">
                <a:latin typeface="宋体" panose="02010600030101010101" pitchFamily="2" charset="-122"/>
                <a:ea typeface="宋体" panose="02010600030101010101" pitchFamily="2" charset="-122"/>
                <a:cs typeface="宋体" panose="02010600030101010101" pitchFamily="2" charset="-122"/>
              </a:rPr>
              <a:t>，</a:t>
            </a:r>
            <a:r>
              <a:rPr>
                <a:latin typeface="宋体" panose="02010600030101010101" pitchFamily="2" charset="-122"/>
                <a:ea typeface="宋体" panose="02010600030101010101" pitchFamily="2" charset="-122"/>
                <a:cs typeface="宋体" panose="02010600030101010101" pitchFamily="2" charset="-122"/>
              </a:rPr>
              <a:t>443 端口需要支持 200 OK、206 Partial Content 和 404 NotFound 等 3 个状态码，80 端口需要支持 301 Moved Rermanently 状态码。</a:t>
            </a:r>
          </a:p>
          <a:p>
            <a:pPr fontAlgn="auto">
              <a:lnSpc>
                <a:spcPct val="150000"/>
              </a:lnSpc>
            </a:pPr>
            <a:r>
              <a:rPr>
                <a:latin typeface="宋体" panose="02010600030101010101" pitchFamily="2" charset="-122"/>
                <a:ea typeface="宋体" panose="02010600030101010101" pitchFamily="2" charset="-122"/>
                <a:cs typeface="宋体" panose="02010600030101010101" pitchFamily="2" charset="-122"/>
              </a:rPr>
              <a:t>②服务器需要支持 HTTP Get 方法。</a:t>
            </a:r>
          </a:p>
        </p:txBody>
      </p:sp>
      <p:pic>
        <p:nvPicPr>
          <p:cNvPr id="3" name="图片 2"/>
          <p:cNvPicPr>
            <a:picLocks noChangeAspect="1"/>
          </p:cNvPicPr>
          <p:nvPr/>
        </p:nvPicPr>
        <p:blipFill>
          <a:blip r:embed="rId2"/>
          <a:stretch>
            <a:fillRect/>
          </a:stretch>
        </p:blipFill>
        <p:spPr>
          <a:xfrm>
            <a:off x="1454785" y="2403475"/>
            <a:ext cx="3230880" cy="294132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ae71014a-b5a7-4565-b35a-e52900e0317d"/>
  <p:tag name="COMMONDATA" val="eyJoZGlkIjoiMjBmNmZjNjU1OTczYzE2MDcxZjcxZDU3NTJhYmNkYzIifQ=="/>
</p:tagLst>
</file>

<file path=ppt/tags/tag2.xml><?xml version="1.0" encoding="utf-8"?>
<p:tagLst xmlns:a="http://schemas.openxmlformats.org/drawingml/2006/main" xmlns:r="http://schemas.openxmlformats.org/officeDocument/2006/relationships" xmlns:p="http://schemas.openxmlformats.org/presentationml/2006/main">
  <p:tag name="ISLIDE.DIAGRAM" val="2b751056-6b97-492c-b763-340acee7e99d"/>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444,&quot;width&quot;:3252}"/>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主题5">
  <a:themeElements>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themeOverride>
</file>

<file path=ppt/theme/themeOverride2.xml><?xml version="1.0" encoding="utf-8"?>
<a:themeOverride xmlns:a="http://schemas.openxmlformats.org/drawingml/2006/main">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themeOverride>
</file>

<file path=ppt/theme/themeOverride3.xml><?xml version="1.0" encoding="utf-8"?>
<a:themeOverride xmlns:a="http://schemas.openxmlformats.org/drawingml/2006/main">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themeOverride>
</file>

<file path=ppt/theme/themeOverride4.xml><?xml version="1.0" encoding="utf-8"?>
<a:themeOverride xmlns:a="http://schemas.openxmlformats.org/drawingml/2006/main">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themeOverride>
</file>

<file path=ppt/theme/themeOverride5.xml><?xml version="1.0" encoding="utf-8"?>
<a:themeOverride xmlns:a="http://schemas.openxmlformats.org/drawingml/2006/main">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themeOverride>
</file>

<file path=ppt/theme/themeOverride6.xml><?xml version="1.0" encoding="utf-8"?>
<a:themeOverride xmlns:a="http://schemas.openxmlformats.org/drawingml/2006/main">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themeOverride>
</file>

<file path=ppt/theme/themeOverride7.xml><?xml version="1.0" encoding="utf-8"?>
<a:themeOverride xmlns:a="http://schemas.openxmlformats.org/drawingml/2006/main">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themeOverride>
</file>

<file path=ppt/theme/themeOverride8.xml><?xml version="1.0" encoding="utf-8"?>
<a:themeOverride xmlns:a="http://schemas.openxmlformats.org/drawingml/2006/main">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themeOverride>
</file>

<file path=ppt/theme/themeOverride9.xml><?xml version="1.0" encoding="utf-8"?>
<a:themeOverride xmlns:a="http://schemas.openxmlformats.org/drawingml/2006/main">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0</TotalTime>
  <Words>1509</Words>
  <Application>Microsoft Office PowerPoint</Application>
  <PresentationFormat>宽屏</PresentationFormat>
  <Paragraphs>170</Paragraphs>
  <Slides>36</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36</vt:i4>
      </vt:variant>
    </vt:vector>
  </HeadingPairs>
  <TitlesOfParts>
    <vt:vector size="44" baseType="lpstr">
      <vt:lpstr>等线</vt:lpstr>
      <vt:lpstr>方正兰亭超细黑简体</vt:lpstr>
      <vt:lpstr>宋体</vt:lpstr>
      <vt:lpstr>微软雅黑</vt:lpstr>
      <vt:lpstr>Arial</vt:lpstr>
      <vt:lpstr>Calibri</vt:lpstr>
      <vt:lpstr>Impact</vt:lpstr>
      <vt:lpstr>主题5</vt:lpstr>
      <vt:lpstr>第一部分实验总结汇报</vt:lpstr>
      <vt:lpstr>PowerPoint 演示文稿</vt:lpstr>
      <vt:lpstr>PowerPoint 演示文稿</vt:lpstr>
      <vt:lpstr>实验内容</vt:lpstr>
      <vt:lpstr>实验结果</vt:lpstr>
      <vt:lpstr>实验结果</vt:lpstr>
      <vt:lpstr>总结</vt:lpstr>
      <vt:lpstr>PowerPoint 演示文稿</vt:lpstr>
      <vt:lpstr>实验内容</vt:lpstr>
      <vt:lpstr>总结</vt:lpstr>
      <vt:lpstr>PowerPoint 演示文稿</vt:lpstr>
      <vt:lpstr>实验内容</vt:lpstr>
      <vt:lpstr>实验结果</vt:lpstr>
      <vt:lpstr>总结</vt:lpstr>
      <vt:lpstr>PowerPoint 演示文稿</vt:lpstr>
      <vt:lpstr>实验内容</vt:lpstr>
      <vt:lpstr>实验结果</vt:lpstr>
      <vt:lpstr>总结</vt:lpstr>
      <vt:lpstr>PowerPoint 演示文稿</vt:lpstr>
      <vt:lpstr>实验内容</vt:lpstr>
      <vt:lpstr>实验结果</vt:lpstr>
      <vt:lpstr>实验结果</vt:lpstr>
      <vt:lpstr>总结</vt:lpstr>
      <vt:lpstr>PowerPoint 演示文稿</vt:lpstr>
      <vt:lpstr>实验内容</vt:lpstr>
      <vt:lpstr>总结</vt:lpstr>
      <vt:lpstr>PowerPoint 演示文稿</vt:lpstr>
      <vt:lpstr>实验内容</vt:lpstr>
      <vt:lpstr>实验设计</vt:lpstr>
      <vt:lpstr>总结</vt:lpstr>
      <vt:lpstr>PowerPoint 演示文稿</vt:lpstr>
      <vt:lpstr>实验内容</vt:lpstr>
      <vt:lpstr>实验结果</vt:lpstr>
      <vt:lpstr>实验结果</vt:lpstr>
      <vt:lpstr>总结</vt:lpstr>
      <vt:lpstr>PowerPoint 演示文稿</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YX</cp:lastModifiedBy>
  <cp:revision>158</cp:revision>
  <cp:lastPrinted>2018-02-05T16:00:00Z</cp:lastPrinted>
  <dcterms:created xsi:type="dcterms:W3CDTF">2018-02-05T16:00:00Z</dcterms:created>
  <dcterms:modified xsi:type="dcterms:W3CDTF">2022-09-01T03:28:51Z</dcterms:modified>
  <cp:category>business proposal;oral defense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ae71014a-b5a7-4565-b35a-e52900e0317d</vt:lpwstr>
  </property>
  <property fmtid="{D5CDD505-2E9C-101B-9397-08002B2CF9AE}" pid="3" name="ICV">
    <vt:lpwstr>F01214B644094360B8BC5B1DE5AECAC5</vt:lpwstr>
  </property>
  <property fmtid="{D5CDD505-2E9C-101B-9397-08002B2CF9AE}" pid="4" name="KSOProductBuildVer">
    <vt:lpwstr>2052-11.1.0.11691</vt:lpwstr>
  </property>
</Properties>
</file>