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8" r:id="rId4"/>
    <p:sldId id="333" r:id="rId5"/>
    <p:sldId id="1721" r:id="rId6"/>
    <p:sldId id="1759" r:id="rId7"/>
    <p:sldId id="1756" r:id="rId8"/>
    <p:sldId id="1767" r:id="rId9"/>
    <p:sldId id="1724" r:id="rId10"/>
    <p:sldId id="1757" r:id="rId11"/>
    <p:sldId id="1766" r:id="rId12"/>
    <p:sldId id="331" r:id="rId13"/>
    <p:sldId id="1760" r:id="rId14"/>
    <p:sldId id="346" r:id="rId15"/>
    <p:sldId id="336" r:id="rId16"/>
    <p:sldId id="1762" r:id="rId17"/>
    <p:sldId id="1763" r:id="rId18"/>
    <p:sldId id="1761" r:id="rId19"/>
    <p:sldId id="340" r:id="rId20"/>
    <p:sldId id="342" r:id="rId21"/>
    <p:sldId id="1764" r:id="rId22"/>
    <p:sldId id="1765" r:id="rId23"/>
    <p:sldId id="1755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/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9200" latinLnBrk="1"/>
              <a:endParaRPr lang="ko-KR" altLang="en-US" sz="3200"/>
            </a:p>
          </p:txBody>
        </p:sp>
        <p:sp>
          <p:nvSpPr>
            <p:cNvPr id="70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/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/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  <a:t>​</a:t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/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/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/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/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/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/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/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/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/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/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/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/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/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/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/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/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传输层实验总结汇报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978015" y="3599180"/>
            <a:ext cx="2212975" cy="1435100"/>
          </a:xfrm>
        </p:spPr>
        <p:txBody>
          <a:bodyPr/>
          <a:lstStyle/>
          <a:p>
            <a:pPr algn="ctr"/>
            <a:r>
              <a:rPr lang="zh-CN" altLang="en-US" dirty="0"/>
              <a:t>页</a:t>
            </a:r>
          </a:p>
          <a:p>
            <a:pPr algn="ctr"/>
            <a:endParaRPr lang="zh-CN" altLang="en-US" dirty="0"/>
          </a:p>
          <a:p>
            <a:pPr algn="ctr"/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 6 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 22 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 dirty="0"/>
              <a:t>可靠传输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8469" y="2353945"/>
            <a:ext cx="4622165" cy="53594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/03-TCP_STACK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7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主要任务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7" name="内容占位符 2">
            <a:extLst>
              <a:ext uri="{FF2B5EF4-FFF2-40B4-BE49-F238E27FC236}">
                <a16:creationId xmlns:a16="http://schemas.microsoft.com/office/drawing/2014/main" id="{8EC9A642-E507-485A-BB5E-38A9F0F7AE12}"/>
              </a:ext>
            </a:extLst>
          </p:cNvPr>
          <p:cNvSpPr txBox="1">
            <a:spLocks/>
          </p:cNvSpPr>
          <p:nvPr/>
        </p:nvSpPr>
        <p:spPr bwMode="auto">
          <a:xfrm>
            <a:off x="800995" y="1196104"/>
            <a:ext cx="11168743" cy="22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/>
              <a:t>①有丢包场景下的连接建立和断开；</a:t>
            </a:r>
          </a:p>
          <a:p>
            <a:r>
              <a:rPr lang="zh-CN" altLang="zh-CN" dirty="0"/>
              <a:t>②实现超时重传机制；</a:t>
            </a:r>
          </a:p>
          <a:p>
            <a:r>
              <a:rPr lang="zh-CN" altLang="zh-CN" dirty="0"/>
              <a:t>③维护发送队列。保存所有未收到</a:t>
            </a:r>
            <a:r>
              <a:rPr lang="en-US" altLang="zh-CN" dirty="0"/>
              <a:t> ACK</a:t>
            </a:r>
            <a:r>
              <a:rPr lang="zh-CN" altLang="zh-CN" dirty="0"/>
              <a:t>的包到</a:t>
            </a:r>
            <a:r>
              <a:rPr lang="en-US" altLang="zh-CN" dirty="0" err="1"/>
              <a:t>send_buffer</a:t>
            </a:r>
            <a:r>
              <a:rPr lang="zh-CN" altLang="zh-CN" dirty="0"/>
              <a:t>，超时时重传保存的数据；</a:t>
            </a:r>
          </a:p>
          <a:p>
            <a:r>
              <a:rPr lang="zh-CN" altLang="zh-CN" dirty="0"/>
              <a:t>④维护两个接收队列。有序接收队列</a:t>
            </a:r>
            <a:r>
              <a:rPr lang="en-US" altLang="zh-CN" dirty="0" err="1"/>
              <a:t>rcv_buf</a:t>
            </a:r>
            <a:r>
              <a:rPr lang="zh-CN" altLang="zh-CN" dirty="0"/>
              <a:t>⽤来保存数据供</a:t>
            </a:r>
            <a:r>
              <a:rPr lang="en-US" altLang="zh-CN" dirty="0"/>
              <a:t> app </a:t>
            </a:r>
            <a:r>
              <a:rPr lang="zh-CN" altLang="zh-CN" dirty="0"/>
              <a:t>读取，⽆序接收队列</a:t>
            </a:r>
            <a:r>
              <a:rPr lang="en-US" altLang="zh-CN" dirty="0" err="1"/>
              <a:t>rcv_ofo_buf</a:t>
            </a:r>
            <a:r>
              <a:rPr lang="zh-CN" altLang="zh-CN" dirty="0"/>
              <a:t>⽤来保存收到的乱序的数据，数据包连续后放⼊有序接收队列；</a:t>
            </a:r>
          </a:p>
          <a:p>
            <a:r>
              <a:rPr lang="zh-CN" altLang="zh-CN" dirty="0"/>
              <a:t>⑤实现超时定时器。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3632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重传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7" name="内容占位符 2">
            <a:extLst>
              <a:ext uri="{FF2B5EF4-FFF2-40B4-BE49-F238E27FC236}">
                <a16:creationId xmlns:a16="http://schemas.microsoft.com/office/drawing/2014/main" id="{8EC9A642-E507-485A-BB5E-38A9F0F7AE12}"/>
              </a:ext>
            </a:extLst>
          </p:cNvPr>
          <p:cNvSpPr txBox="1">
            <a:spLocks/>
          </p:cNvSpPr>
          <p:nvPr/>
        </p:nvSpPr>
        <p:spPr bwMode="auto">
          <a:xfrm>
            <a:off x="511628" y="1204785"/>
            <a:ext cx="11168743" cy="22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接收方每收到一个包就回复一个</a:t>
            </a:r>
            <a:r>
              <a:rPr lang="en-US" altLang="zh-CN" sz="2800" kern="0" dirty="0">
                <a:solidFill>
                  <a:srgbClr val="000000"/>
                </a:solidFill>
              </a:rPr>
              <a:t>ACK</a:t>
            </a:r>
            <a:r>
              <a:rPr lang="zh-CN" altLang="en-US" sz="2800" kern="0" dirty="0">
                <a:solidFill>
                  <a:srgbClr val="000000"/>
                </a:solidFill>
              </a:rPr>
              <a:t>报文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发送方将发送出去的包暂存在缓冲区当中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发送方将已经被确认的数据包从缓冲区当中删除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为每一个连接设置一个定时器，</a:t>
            </a:r>
            <a:r>
              <a:rPr lang="en-US" altLang="zh-CN" sz="2800" kern="0" dirty="0" err="1">
                <a:solidFill>
                  <a:srgbClr val="000000"/>
                </a:solidFill>
              </a:rPr>
              <a:t>send_buffer</a:t>
            </a:r>
            <a:r>
              <a:rPr lang="zh-CN" altLang="en-US" sz="2800" kern="0" dirty="0">
                <a:solidFill>
                  <a:srgbClr val="000000"/>
                </a:solidFill>
              </a:rPr>
              <a:t>中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超过一定时间没有确认就重传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重传第一个包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重传所有的包速度快很多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67332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 dirty="0"/>
              <a:t>拥塞控制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8469" y="2353945"/>
            <a:ext cx="4622165" cy="53594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/04-TCP_STACK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6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TCP</a:t>
            </a:r>
            <a:r>
              <a:rPr lang="zh-CN" altLang="en-US" kern="0" dirty="0">
                <a:solidFill>
                  <a:srgbClr val="000000"/>
                </a:solidFill>
              </a:rPr>
              <a:t>拥塞控制状态机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4CE695-123B-6DA9-F548-E9EF2D62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24" y="2422235"/>
            <a:ext cx="5655352" cy="331853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8314C2F-3EE1-CD41-1FA3-453B5A419602}"/>
              </a:ext>
            </a:extLst>
          </p:cNvPr>
          <p:cNvSpPr txBox="1">
            <a:spLocks/>
          </p:cNvSpPr>
          <p:nvPr/>
        </p:nvSpPr>
        <p:spPr bwMode="auto">
          <a:xfrm>
            <a:off x="511628" y="1204785"/>
            <a:ext cx="11168743" cy="22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本次实验当中没有</a:t>
            </a:r>
            <a:r>
              <a:rPr lang="en-US" altLang="zh-CN" sz="2800" kern="0" dirty="0">
                <a:solidFill>
                  <a:srgbClr val="000000"/>
                </a:solidFill>
              </a:rPr>
              <a:t>CWR</a:t>
            </a:r>
            <a:r>
              <a:rPr lang="zh-CN" altLang="en-US" sz="2800" kern="0" dirty="0">
                <a:solidFill>
                  <a:srgbClr val="000000"/>
                </a:solidFill>
              </a:rPr>
              <a:t>状态</a:t>
            </a:r>
            <a:endParaRPr lang="en-US" altLang="zh-CN" sz="2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3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1CE880-282E-53AF-09F7-937622591C3B}"/>
              </a:ext>
            </a:extLst>
          </p:cNvPr>
          <p:cNvSpPr/>
          <p:nvPr/>
        </p:nvSpPr>
        <p:spPr>
          <a:xfrm>
            <a:off x="2926707" y="52647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6C4C7-CDFA-156B-857A-3B22A957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57" y="1783423"/>
            <a:ext cx="5705373" cy="2688877"/>
          </a:xfrm>
          <a:prstGeom prst="rect">
            <a:avLst/>
          </a:prstGeom>
        </p:spPr>
      </p:pic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TCP</a:t>
            </a:r>
            <a:r>
              <a:rPr lang="zh-CN" altLang="en-US" kern="0" dirty="0">
                <a:solidFill>
                  <a:srgbClr val="000000"/>
                </a:solidFill>
              </a:rPr>
              <a:t>拥塞窗口增大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79A0A7-FB51-4AF0-8D29-16A5A97E3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3" y="1485256"/>
            <a:ext cx="5095088" cy="29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805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实验测试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705D27-2E2D-435A-8C52-EF407407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934"/>
            <a:ext cx="12192000" cy="379813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CD16649-20BE-4C1C-9384-7E328B6CC42C}"/>
              </a:ext>
            </a:extLst>
          </p:cNvPr>
          <p:cNvSpPr txBox="1">
            <a:spLocks/>
          </p:cNvSpPr>
          <p:nvPr/>
        </p:nvSpPr>
        <p:spPr bwMode="auto">
          <a:xfrm>
            <a:off x="3943836" y="5688892"/>
            <a:ext cx="3585118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测试</a:t>
            </a:r>
            <a:r>
              <a:rPr lang="zh-CN" altLang="en-US" kern="0" dirty="0">
                <a:solidFill>
                  <a:srgbClr val="000000"/>
                </a:solidFill>
              </a:rPr>
              <a:t>正常</a:t>
            </a:r>
            <a:r>
              <a:rPr lang="en-US" altLang="zh-CN" kern="0" dirty="0">
                <a:solidFill>
                  <a:srgbClr val="000000"/>
                </a:solidFill>
              </a:rPr>
              <a:t>pass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266597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文件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传输（</a:t>
            </a:r>
            <a:r>
              <a:rPr lang="en-US" altLang="zh-CN" kern="0" dirty="0">
                <a:solidFill>
                  <a:srgbClr val="000000"/>
                </a:solidFill>
              </a:rPr>
              <a:t>delay=10ms,loss=5)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DCF2AC-24D1-46C0-B08D-56696179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361"/>
            <a:ext cx="12192000" cy="373727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5569000-9FB2-48F7-B87B-8AB8266B828E}"/>
              </a:ext>
            </a:extLst>
          </p:cNvPr>
          <p:cNvSpPr txBox="1">
            <a:spLocks/>
          </p:cNvSpPr>
          <p:nvPr/>
        </p:nvSpPr>
        <p:spPr bwMode="auto">
          <a:xfrm>
            <a:off x="3718203" y="5700767"/>
            <a:ext cx="612644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文件传输成功，且内容一致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609282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 dirty="0"/>
              <a:t>移植实验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8469" y="2353945"/>
            <a:ext cx="4622165" cy="53594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/05-TCP_STACK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908946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仿照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tcp_apps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将</a:t>
            </a:r>
            <a:r>
              <a:rPr lang="en-US" altLang="zh-CN" kern="0" dirty="0">
                <a:solidFill>
                  <a:srgbClr val="000000"/>
                </a:solidFill>
              </a:rPr>
              <a:t>lab2</a:t>
            </a:r>
            <a:r>
              <a:rPr lang="zh-CN" altLang="en-US" kern="0" dirty="0">
                <a:solidFill>
                  <a:srgbClr val="000000"/>
                </a:solidFill>
              </a:rPr>
              <a:t>的</a:t>
            </a:r>
            <a:r>
              <a:rPr lang="en-US" altLang="zh-CN" kern="0" dirty="0">
                <a:solidFill>
                  <a:srgbClr val="000000"/>
                </a:solidFill>
              </a:rPr>
              <a:t>socket</a:t>
            </a:r>
            <a:r>
              <a:rPr lang="zh-CN" altLang="en-US" kern="0" dirty="0">
                <a:solidFill>
                  <a:srgbClr val="000000"/>
                </a:solidFill>
              </a:rPr>
              <a:t>中的函数替换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A809F2D-F761-0C65-6068-5697399CA8AA}"/>
              </a:ext>
            </a:extLst>
          </p:cNvPr>
          <p:cNvSpPr txBox="1">
            <a:spLocks/>
          </p:cNvSpPr>
          <p:nvPr/>
        </p:nvSpPr>
        <p:spPr bwMode="auto">
          <a:xfrm>
            <a:off x="511628" y="1204785"/>
            <a:ext cx="11168743" cy="22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建立连接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alloc_tcp_sock</a:t>
            </a:r>
            <a:r>
              <a:rPr lang="en-US" altLang="zh-CN" sz="2400" kern="0" dirty="0">
                <a:solidFill>
                  <a:srgbClr val="000000"/>
                </a:solidFill>
              </a:rPr>
              <a:t>()</a:t>
            </a:r>
            <a:r>
              <a:rPr lang="zh-CN" altLang="en-US" sz="2400" kern="0" dirty="0">
                <a:solidFill>
                  <a:srgbClr val="000000"/>
                </a:solidFill>
              </a:rPr>
              <a:t>设置</a:t>
            </a:r>
            <a:r>
              <a:rPr lang="en-US" altLang="zh-CN" sz="2400" kern="0" dirty="0">
                <a:solidFill>
                  <a:srgbClr val="000000"/>
                </a:solidFill>
              </a:rPr>
              <a:t>listener</a:t>
            </a: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tcp_sock_bind</a:t>
            </a:r>
            <a:r>
              <a:rPr lang="en-US" altLang="zh-CN" sz="2400" kern="0" dirty="0">
                <a:solidFill>
                  <a:srgbClr val="000000"/>
                </a:solidFill>
              </a:rPr>
              <a:t>()</a:t>
            </a:r>
            <a:r>
              <a:rPr lang="zh-CN" altLang="en-US" sz="2400" kern="0" dirty="0">
                <a:solidFill>
                  <a:srgbClr val="000000"/>
                </a:solidFill>
              </a:rPr>
              <a:t>绑定</a:t>
            </a:r>
            <a:r>
              <a:rPr lang="en-US" altLang="zh-CN" sz="2400" kern="0" dirty="0">
                <a:solidFill>
                  <a:srgbClr val="000000"/>
                </a:solidFill>
              </a:rPr>
              <a:t>IP</a:t>
            </a:r>
            <a:r>
              <a:rPr lang="zh-CN" altLang="en-US" sz="2400" kern="0" dirty="0">
                <a:solidFill>
                  <a:srgbClr val="000000"/>
                </a:solidFill>
              </a:rPr>
              <a:t>和端口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tcp_sock_listen</a:t>
            </a:r>
            <a:r>
              <a:rPr lang="en-US" altLang="zh-CN" sz="2400" kern="0" dirty="0">
                <a:solidFill>
                  <a:srgbClr val="000000"/>
                </a:solidFill>
              </a:rPr>
              <a:t>()</a:t>
            </a:r>
            <a:r>
              <a:rPr lang="zh-CN" altLang="en-US" sz="2400" kern="0" dirty="0">
                <a:solidFill>
                  <a:srgbClr val="000000"/>
                </a:solidFill>
              </a:rPr>
              <a:t>监听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开启一个新线程开始数据传输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lvl="1">
              <a:buClr>
                <a:srgbClr val="00007D"/>
              </a:buClr>
              <a:buSzPct val="75000"/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tcp_sock_read</a:t>
            </a:r>
            <a:r>
              <a:rPr lang="en-US" altLang="zh-CN" sz="2400" kern="0" dirty="0">
                <a:solidFill>
                  <a:srgbClr val="000000"/>
                </a:solidFill>
              </a:rPr>
              <a:t>()</a:t>
            </a:r>
            <a:r>
              <a:rPr lang="zh-CN" altLang="en-US" sz="2400" kern="0" dirty="0">
                <a:solidFill>
                  <a:srgbClr val="000000"/>
                </a:solidFill>
              </a:rPr>
              <a:t>从网络当中读取数据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lvl="1">
              <a:buClr>
                <a:srgbClr val="00007D"/>
              </a:buClr>
              <a:buSzPct val="75000"/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tcp_sock_write</a:t>
            </a:r>
            <a:r>
              <a:rPr lang="en-US" altLang="zh-CN" sz="2400" kern="0" dirty="0">
                <a:solidFill>
                  <a:srgbClr val="000000"/>
                </a:solidFill>
              </a:rPr>
              <a:t>()</a:t>
            </a:r>
            <a:r>
              <a:rPr lang="zh-CN" altLang="en-US" sz="2400" kern="0" dirty="0">
                <a:solidFill>
                  <a:srgbClr val="000000"/>
                </a:solidFill>
              </a:rPr>
              <a:t>向网络中发送数据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marL="400050" lvl="1" indent="0">
              <a:buClr>
                <a:srgbClr val="00007D"/>
              </a:buClr>
              <a:buSzPct val="75000"/>
              <a:buNone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lvl="1" indent="-342900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073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52558" y="1834009"/>
            <a:ext cx="9136180" cy="4005017"/>
            <a:chOff x="2379533" y="1779399"/>
            <a:chExt cx="9136180" cy="4005017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380411" y="1779399"/>
              <a:ext cx="8135302" cy="4005017"/>
              <a:chOff x="3696888" y="1779399"/>
              <a:chExt cx="7819011" cy="4005017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17604" y="1779399"/>
                <a:ext cx="7698295" cy="40036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Part 01 :   TCP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连接建立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ym typeface="+mn-lt"/>
                  </a:rPr>
                  <a:t>Part 02 :   TCP</a:t>
                </a:r>
                <a:r>
                  <a:rPr lang="zh-CN" altLang="en-US" sz="2000" b="0" dirty="0">
                    <a:sym typeface="+mn-lt"/>
                  </a:rPr>
                  <a:t>数据传输</a:t>
                </a:r>
                <a:endParaRPr lang="en-US" altLang="zh-CN" sz="20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ym typeface="+mn-lt"/>
                  </a:rPr>
                  <a:t>Part 03 :   TCP</a:t>
                </a:r>
                <a:r>
                  <a:rPr lang="zh-CN" altLang="en-US" sz="2000" b="0" dirty="0">
                    <a:sym typeface="+mn-lt"/>
                  </a:rPr>
                  <a:t>可靠传输</a:t>
                </a:r>
                <a:endParaRPr lang="en-US" altLang="zh-CN" sz="20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ym typeface="+mn-lt"/>
                  </a:rPr>
                  <a:t>Part 04 :   TCP</a:t>
                </a:r>
                <a:r>
                  <a:rPr lang="zh-CN" altLang="en-US" sz="2000" b="0" dirty="0">
                    <a:sym typeface="+mn-lt"/>
                  </a:rPr>
                  <a:t>拥塞控制</a:t>
                </a:r>
                <a:endParaRPr lang="en-US" altLang="zh-CN" sz="20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ym typeface="+mn-lt"/>
                  </a:rPr>
                  <a:t>Part 05</a:t>
                </a:r>
                <a:r>
                  <a:rPr lang="zh-CN" altLang="en-US" sz="2000" b="0" dirty="0">
                    <a:sym typeface="+mn-lt"/>
                  </a:rPr>
                  <a:t>：  </a:t>
                </a:r>
                <a:r>
                  <a:rPr lang="en-US" altLang="zh-CN" sz="2000" b="0" dirty="0">
                    <a:sym typeface="+mn-lt"/>
                  </a:rPr>
                  <a:t>SOKET</a:t>
                </a:r>
                <a:r>
                  <a:rPr lang="zh-CN" altLang="en-US" sz="2000" b="0" dirty="0">
                    <a:sym typeface="+mn-lt"/>
                  </a:rPr>
                  <a:t>服务器移植</a:t>
                </a:r>
                <a:endParaRPr lang="en-US" altLang="zh-CN" sz="2000" b="0" dirty="0">
                  <a:sym typeface="+mn-lt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5"/>
          <p:cNvSpPr/>
          <p:nvPr/>
        </p:nvSpPr>
        <p:spPr bwMode="auto">
          <a:xfrm>
            <a:off x="1189586" y="2000491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>
            <a:off x="937558" y="2360531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937133" y="2936409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3" grpId="2" bldLvl="0" animBg="1"/>
      <p:bldP spid="15" grpId="0" bldLvl="0" animBg="1"/>
      <p:bldP spid="15" grpId="1" bldLvl="0" animBg="1"/>
      <p:bldP spid="15" grpId="2" bldLvl="0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3" y="179417"/>
            <a:ext cx="9748411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搭建新的网络拓扑（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delay=10ms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，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loss=5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A809F2D-F761-0C65-6068-5697399CA8AA}"/>
              </a:ext>
            </a:extLst>
          </p:cNvPr>
          <p:cNvSpPr txBox="1">
            <a:spLocks/>
          </p:cNvSpPr>
          <p:nvPr/>
        </p:nvSpPr>
        <p:spPr bwMode="auto">
          <a:xfrm>
            <a:off x="511628" y="1204785"/>
            <a:ext cx="11168743" cy="81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包含客户端，服务器，</a:t>
            </a:r>
            <a:r>
              <a:rPr lang="en-US" altLang="zh-CN" sz="2800" kern="0" dirty="0">
                <a:solidFill>
                  <a:srgbClr val="000000"/>
                </a:solidFill>
              </a:rPr>
              <a:t>2</a:t>
            </a:r>
            <a:r>
              <a:rPr lang="zh-CN" altLang="en-US" sz="2800" kern="0" dirty="0">
                <a:solidFill>
                  <a:srgbClr val="000000"/>
                </a:solidFill>
              </a:rPr>
              <a:t>交换机，</a:t>
            </a:r>
            <a:r>
              <a:rPr lang="en-US" altLang="zh-CN" sz="2800" kern="0" dirty="0">
                <a:solidFill>
                  <a:srgbClr val="000000"/>
                </a:solidFill>
              </a:rPr>
              <a:t>2</a:t>
            </a:r>
            <a:r>
              <a:rPr lang="zh-CN" altLang="en-US" sz="2800" kern="0" dirty="0">
                <a:solidFill>
                  <a:srgbClr val="000000"/>
                </a:solidFill>
              </a:rPr>
              <a:t>路由器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endParaRPr lang="en-US" altLang="zh-CN" sz="2800" kern="0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路由器后台运行：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lvl="1">
              <a:buClr>
                <a:srgbClr val="00007D"/>
              </a:buClr>
              <a:buSzPct val="75000"/>
              <a:defRPr/>
            </a:pPr>
            <a:r>
              <a:rPr lang="pt-BR" altLang="zh-CN" kern="0" dirty="0">
                <a:solidFill>
                  <a:srgbClr val="000000"/>
                </a:solidFill>
              </a:rPr>
              <a:t> r1.cmd('./router &amp;')</a:t>
            </a:r>
          </a:p>
          <a:p>
            <a:pPr lvl="1">
              <a:buClr>
                <a:srgbClr val="00007D"/>
              </a:buClr>
              <a:buSzPct val="75000"/>
              <a:defRPr/>
            </a:pPr>
            <a:r>
              <a:rPr lang="pt-BR" altLang="zh-CN" kern="0" dirty="0">
                <a:solidFill>
                  <a:srgbClr val="000000"/>
                </a:solidFill>
              </a:rPr>
              <a:t> r2.cmd('./router &amp;')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marL="400050" lvl="1" indent="0">
              <a:buClr>
                <a:srgbClr val="00007D"/>
              </a:buClr>
              <a:buSzPct val="75000"/>
              <a:buNone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9E5C7F-DF43-9C73-DEFF-B7FFF1811B6E}"/>
              </a:ext>
            </a:extLst>
          </p:cNvPr>
          <p:cNvGrpSpPr/>
          <p:nvPr/>
        </p:nvGrpSpPr>
        <p:grpSpPr>
          <a:xfrm>
            <a:off x="1222885" y="2051203"/>
            <a:ext cx="9645265" cy="2402381"/>
            <a:chOff x="-31165" y="1320569"/>
            <a:chExt cx="9645265" cy="240238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D552446-49DC-63CD-779D-7C01D2BF4DB9}"/>
                </a:ext>
              </a:extLst>
            </p:cNvPr>
            <p:cNvSpPr txBox="1"/>
            <p:nvPr/>
          </p:nvSpPr>
          <p:spPr>
            <a:xfrm>
              <a:off x="-31165" y="1320569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/>
                </a:rPr>
                <a:t>10.0.1.11/24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008624-D918-F48D-C6B6-FA8AF4F067F2}"/>
                </a:ext>
              </a:extLst>
            </p:cNvPr>
            <p:cNvSpPr txBox="1"/>
            <p:nvPr/>
          </p:nvSpPr>
          <p:spPr>
            <a:xfrm>
              <a:off x="8147032" y="3353618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/>
                </a:rPr>
                <a:t>10.0.2.22/24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/>
              </a:endParaRPr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924FFF1-5C0A-D98B-DDE4-953A4868487A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6076979" y="3252699"/>
            <a:ext cx="2751" cy="1217712"/>
          </a:xfrm>
          <a:prstGeom prst="line">
            <a:avLst/>
          </a:prstGeom>
          <a:noFill/>
          <a:ln w="38100" cap="flat" cmpd="sng" algn="ctr">
            <a:solidFill>
              <a:srgbClr val="9999FF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60C535C-9E83-58E8-A4CE-1133B367A2B0}"/>
              </a:ext>
            </a:extLst>
          </p:cNvPr>
          <p:cNvSpPr txBox="1"/>
          <p:nvPr/>
        </p:nvSpPr>
        <p:spPr>
          <a:xfrm>
            <a:off x="4246861" y="3043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黑体"/>
              </a:rPr>
              <a:t>10.0.1.1/24</a:t>
            </a:r>
            <a:endParaRPr lang="zh-CN" altLang="en-US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BCF78C-4FE3-1737-809D-C7FBFCEE468E}"/>
              </a:ext>
            </a:extLst>
          </p:cNvPr>
          <p:cNvSpPr txBox="1"/>
          <p:nvPr/>
        </p:nvSpPr>
        <p:spPr>
          <a:xfrm>
            <a:off x="6145064" y="325957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黑体"/>
              </a:rPr>
              <a:t>10.0.3.1/24</a:t>
            </a:r>
            <a:endParaRPr lang="zh-CN" altLang="en-US" dirty="0">
              <a:solidFill>
                <a:srgbClr val="000000"/>
              </a:solidFill>
              <a:ea typeface="黑体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B26F1DF-1300-6ACE-05C2-9F87D6040B3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2278978" y="2893537"/>
            <a:ext cx="1225254" cy="35091"/>
          </a:xfrm>
          <a:prstGeom prst="line">
            <a:avLst/>
          </a:prstGeom>
          <a:noFill/>
          <a:ln w="38100" cap="flat" cmpd="sng" algn="ctr">
            <a:solidFill>
              <a:srgbClr val="9999FF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8EA9F1-9402-6618-28B2-344F3CEC35A6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4147857" y="2928055"/>
            <a:ext cx="1451150" cy="573"/>
          </a:xfrm>
          <a:prstGeom prst="line">
            <a:avLst/>
          </a:prstGeom>
          <a:noFill/>
          <a:ln w="38100" cap="flat" cmpd="sng" algn="ctr">
            <a:solidFill>
              <a:srgbClr val="9999FF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09F0E1F-3873-28ED-3588-DA42B29D796B}"/>
              </a:ext>
            </a:extLst>
          </p:cNvPr>
          <p:cNvCxnSpPr>
            <a:cxnSpLocks/>
            <a:stCxn id="25" idx="1"/>
            <a:endCxn id="43" idx="3"/>
          </p:cNvCxnSpPr>
          <p:nvPr/>
        </p:nvCxnSpPr>
        <p:spPr>
          <a:xfrm flipH="1">
            <a:off x="8517794" y="4775396"/>
            <a:ext cx="1205911" cy="0"/>
          </a:xfrm>
          <a:prstGeom prst="line">
            <a:avLst/>
          </a:prstGeom>
          <a:noFill/>
          <a:ln w="38100" cap="flat" cmpd="sng" algn="ctr">
            <a:solidFill>
              <a:srgbClr val="9999FF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24" name="内容占位符 6">
            <a:extLst>
              <a:ext uri="{FF2B5EF4-FFF2-40B4-BE49-F238E27FC236}">
                <a16:creationId xmlns:a16="http://schemas.microsoft.com/office/drawing/2014/main" id="{184B7105-EFD4-4C0C-9E63-76D50EA68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07" y="2603411"/>
            <a:ext cx="961446" cy="6492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BF7080D-FBF0-4D06-BEBE-2CA2FFE333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5" y="4490919"/>
            <a:ext cx="821823" cy="5689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B572559-F943-4D20-8AD7-6B416D08F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5" y="2524728"/>
            <a:ext cx="728473" cy="73761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20A080A-A282-424D-9C80-17440126C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32" y="2606815"/>
            <a:ext cx="643625" cy="6436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8F56984-DD7C-4D44-A09B-B7B7073AADE7}"/>
              </a:ext>
            </a:extLst>
          </p:cNvPr>
          <p:cNvSpPr txBox="1"/>
          <p:nvPr/>
        </p:nvSpPr>
        <p:spPr>
          <a:xfrm>
            <a:off x="3369698" y="3297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pic>
        <p:nvPicPr>
          <p:cNvPr id="40" name="内容占位符 6">
            <a:extLst>
              <a:ext uri="{FF2B5EF4-FFF2-40B4-BE49-F238E27FC236}">
                <a16:creationId xmlns:a16="http://schemas.microsoft.com/office/drawing/2014/main" id="{DDE7C5D2-EC19-45AC-8103-1EC443BF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56" y="4470411"/>
            <a:ext cx="961446" cy="64928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41364A8-1531-4FEB-832D-B5F30CE44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69" y="4453583"/>
            <a:ext cx="643625" cy="643625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37A986D-9D34-4EA6-B77E-35E8BBF77B84}"/>
              </a:ext>
            </a:extLst>
          </p:cNvPr>
          <p:cNvCxnSpPr>
            <a:cxnSpLocks/>
            <a:stCxn id="43" idx="1"/>
            <a:endCxn id="40" idx="3"/>
          </p:cNvCxnSpPr>
          <p:nvPr/>
        </p:nvCxnSpPr>
        <p:spPr>
          <a:xfrm flipH="1">
            <a:off x="6557702" y="4775396"/>
            <a:ext cx="1316467" cy="19659"/>
          </a:xfrm>
          <a:prstGeom prst="line">
            <a:avLst/>
          </a:prstGeom>
          <a:noFill/>
          <a:ln w="38100" cap="flat" cmpd="sng" algn="ctr">
            <a:solidFill>
              <a:srgbClr val="9999FF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5D2EB0E-692C-472E-91CB-E01D8009CC2A}"/>
              </a:ext>
            </a:extLst>
          </p:cNvPr>
          <p:cNvSpPr txBox="1"/>
          <p:nvPr/>
        </p:nvSpPr>
        <p:spPr>
          <a:xfrm>
            <a:off x="7685360" y="5175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B53B28D-5219-42B4-AB2B-F25C40EAB8EF}"/>
              </a:ext>
            </a:extLst>
          </p:cNvPr>
          <p:cNvSpPr txBox="1"/>
          <p:nvPr/>
        </p:nvSpPr>
        <p:spPr>
          <a:xfrm>
            <a:off x="6393780" y="49391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黑体"/>
              </a:rPr>
              <a:t>10.0.2.1/24</a:t>
            </a:r>
            <a:endParaRPr lang="zh-CN" altLang="en-US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36E2544-BF66-4673-8D80-312E9C73784A}"/>
              </a:ext>
            </a:extLst>
          </p:cNvPr>
          <p:cNvSpPr txBox="1"/>
          <p:nvPr/>
        </p:nvSpPr>
        <p:spPr>
          <a:xfrm>
            <a:off x="6145064" y="40290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黑体"/>
              </a:rPr>
              <a:t>10.0.3.2/24</a:t>
            </a:r>
            <a:endParaRPr lang="zh-CN" altLang="en-US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21A7628-4172-4BB2-8C0A-A42800D8BD2B}"/>
              </a:ext>
            </a:extLst>
          </p:cNvPr>
          <p:cNvSpPr txBox="1"/>
          <p:nvPr/>
        </p:nvSpPr>
        <p:spPr>
          <a:xfrm>
            <a:off x="1476159" y="3366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D1ACB92-FDF3-40A9-BEF1-284C06740D8B}"/>
              </a:ext>
            </a:extLst>
          </p:cNvPr>
          <p:cNvSpPr txBox="1"/>
          <p:nvPr/>
        </p:nvSpPr>
        <p:spPr>
          <a:xfrm>
            <a:off x="9834261" y="5097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51887997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文件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传输（</a:t>
            </a:r>
            <a:r>
              <a:rPr lang="en-US" altLang="zh-CN" kern="0" dirty="0">
                <a:solidFill>
                  <a:srgbClr val="000000"/>
                </a:solidFill>
              </a:rPr>
              <a:t>delay=10ms,loss=5)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569000-9FB2-48F7-B87B-8AB8266B828E}"/>
              </a:ext>
            </a:extLst>
          </p:cNvPr>
          <p:cNvSpPr txBox="1">
            <a:spLocks/>
          </p:cNvSpPr>
          <p:nvPr/>
        </p:nvSpPr>
        <p:spPr bwMode="auto">
          <a:xfrm>
            <a:off x="3718203" y="5700767"/>
            <a:ext cx="612644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文件传输成功，且内容一致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2537A4-2A9A-40FD-B513-8E38A25A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013"/>
            <a:ext cx="12192000" cy="37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2626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000000"/>
                </a:solidFill>
              </a:rPr>
              <a:t>vlc</a:t>
            </a:r>
            <a:r>
              <a:rPr lang="zh-CN" altLang="en-US" kern="0" dirty="0">
                <a:solidFill>
                  <a:srgbClr val="000000"/>
                </a:solidFill>
              </a:rPr>
              <a:t>视频正常播放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91FFEF-EC78-4E5B-8CAC-4A960D9C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8" y="1293793"/>
            <a:ext cx="9884780" cy="54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712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707" y="0"/>
            <a:ext cx="2831616" cy="4821023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4713955" y="2898323"/>
            <a:ext cx="2026920" cy="9772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4401802" y="2511448"/>
            <a:ext cx="2831616" cy="129582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3814935" y="3886815"/>
            <a:ext cx="4562467" cy="3627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汇报人：鄢玺</a:t>
            </a:r>
            <a:r>
              <a:rPr lang="en-US" altLang="zh-CN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</a:t>
            </a: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</a:t>
            </a: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年</a:t>
            </a:r>
            <a:r>
              <a:rPr lang="en-US" altLang="zh-CN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</a:t>
            </a: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月</a:t>
            </a:r>
            <a:r>
              <a:rPr lang="en-US" altLang="zh-CN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日</a:t>
            </a: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2256521" y="1487234"/>
            <a:ext cx="866140" cy="20612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10665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8684398" y="2858579"/>
            <a:ext cx="2532479" cy="90070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 autoUpdateAnimBg="0"/>
      <p:bldP spid="9" grpId="0"/>
      <p:bldP spid="10" grpId="0"/>
      <p:bldP spid="1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 dirty="0"/>
              <a:t>连接建立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8469" y="2353945"/>
            <a:ext cx="4622165" cy="53594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/01-TCP_STACK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主要任务</a:t>
            </a:r>
          </a:p>
        </p:txBody>
      </p:sp>
      <p:sp>
        <p:nvSpPr>
          <p:cNvPr id="137" name="内容占位符 2">
            <a:extLst>
              <a:ext uri="{FF2B5EF4-FFF2-40B4-BE49-F238E27FC236}">
                <a16:creationId xmlns:a16="http://schemas.microsoft.com/office/drawing/2014/main" id="{8EC9A642-E507-485A-BB5E-38A9F0F7AE12}"/>
              </a:ext>
            </a:extLst>
          </p:cNvPr>
          <p:cNvSpPr txBox="1">
            <a:spLocks/>
          </p:cNvSpPr>
          <p:nvPr/>
        </p:nvSpPr>
        <p:spPr bwMode="auto">
          <a:xfrm>
            <a:off x="511628" y="1204785"/>
            <a:ext cx="11168743" cy="22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buClr>
                <a:srgbClr val="00007D"/>
              </a:buClr>
              <a:defRPr/>
            </a:pPr>
            <a:r>
              <a:rPr lang="zh-CN" altLang="en-US" sz="2800" dirty="0"/>
              <a:t>基于已有代码框架，理解 </a:t>
            </a:r>
            <a:r>
              <a:rPr lang="en-US" altLang="zh-CN" sz="2800" dirty="0"/>
              <a:t>TCP </a:t>
            </a:r>
            <a:r>
              <a:rPr lang="zh-CN" altLang="en-US" sz="2800" dirty="0"/>
              <a:t>连接流程和 </a:t>
            </a:r>
            <a:r>
              <a:rPr lang="en-US" altLang="zh-CN" sz="2800" dirty="0"/>
              <a:t>Socket </a:t>
            </a:r>
            <a:r>
              <a:rPr lang="zh-CN" altLang="en-US" sz="2800" dirty="0"/>
              <a:t>数据结构，完成 </a:t>
            </a:r>
            <a:r>
              <a:rPr lang="en-US" altLang="zh-CN" sz="2800" dirty="0"/>
              <a:t>TCP Sock </a:t>
            </a:r>
            <a:r>
              <a:rPr lang="zh-CN" altLang="en-US" sz="2800" dirty="0"/>
              <a:t>的连接管理相关函数和 </a:t>
            </a:r>
            <a:r>
              <a:rPr lang="en-US" altLang="zh-CN" sz="2800" dirty="0"/>
              <a:t>TCP </a:t>
            </a:r>
            <a:r>
              <a:rPr lang="zh-CN" altLang="en-US" sz="2800" dirty="0"/>
              <a:t>协议栈建立连接与断开连接的数据包处理机制，实现简单的 </a:t>
            </a:r>
            <a:r>
              <a:rPr lang="en-US" altLang="zh-CN" sz="2800" dirty="0"/>
              <a:t>TCP </a:t>
            </a:r>
            <a:r>
              <a:rPr lang="zh-CN" altLang="en-US" sz="2800" dirty="0"/>
              <a:t>连接。 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marL="400050" lvl="1" indent="0">
              <a:buClr>
                <a:srgbClr val="00007D"/>
              </a:buClr>
              <a:buSzPct val="75000"/>
              <a:buNone/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7291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　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 descr="https://s4.51cto.com/images/blog/202106/02/817a8e7304107231ecb09eb6c8f4f943.png">
            <a:extLst>
              <a:ext uri="{FF2B5EF4-FFF2-40B4-BE49-F238E27FC236}">
                <a16:creationId xmlns:a16="http://schemas.microsoft.com/office/drawing/2014/main" id="{CE119792-9F9A-4FE7-AFE4-5B359AFF5C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7" y="1757548"/>
            <a:ext cx="6035552" cy="4478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82DD24-BC97-404C-8071-894B7B32C018}"/>
              </a:ext>
            </a:extLst>
          </p:cNvPr>
          <p:cNvSpPr/>
          <p:nvPr/>
        </p:nvSpPr>
        <p:spPr>
          <a:xfrm>
            <a:off x="6182015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TCP </a:t>
            </a:r>
            <a:r>
              <a:rPr lang="zh-CN" altLang="en-US" dirty="0"/>
              <a:t>建立连接之前，需要确认客户端与服务器双方的收包和发包的能力。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避免服务器序列号丢失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　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 descr="C:\Users\YX\AppData\Roaming\Tencent\Users\1098536482\QQ\WinTemp\RichOle\9YD0PBWO}0HC[[`I2N1_TOL.png">
            <a:extLst>
              <a:ext uri="{FF2B5EF4-FFF2-40B4-BE49-F238E27FC236}">
                <a16:creationId xmlns:a16="http://schemas.microsoft.com/office/drawing/2014/main" id="{A668B405-3ADA-4D01-B5CE-09828DD919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43" y="1473553"/>
            <a:ext cx="5990948" cy="4968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76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000" dirty="0"/>
              <a:t>数据传输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8469" y="2353945"/>
            <a:ext cx="4622165" cy="53594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/02-TCP_STACK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1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>
            <a:extLst>
              <a:ext uri="{FF2B5EF4-FFF2-40B4-BE49-F238E27FC236}">
                <a16:creationId xmlns:a16="http://schemas.microsoft.com/office/drawing/2014/main" id="{B91331C4-64D1-C63D-9F6E-325E0C07C236}"/>
              </a:ext>
            </a:extLst>
          </p:cNvPr>
          <p:cNvSpPr txBox="1">
            <a:spLocks/>
          </p:cNvSpPr>
          <p:nvPr/>
        </p:nvSpPr>
        <p:spPr bwMode="auto">
          <a:xfrm>
            <a:off x="321864" y="179417"/>
            <a:ext cx="8229600" cy="8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主要任务</a:t>
            </a:r>
          </a:p>
        </p:txBody>
      </p:sp>
      <p:sp>
        <p:nvSpPr>
          <p:cNvPr id="137" name="内容占位符 2">
            <a:extLst>
              <a:ext uri="{FF2B5EF4-FFF2-40B4-BE49-F238E27FC236}">
                <a16:creationId xmlns:a16="http://schemas.microsoft.com/office/drawing/2014/main" id="{8EC9A642-E507-485A-BB5E-38A9F0F7AE12}"/>
              </a:ext>
            </a:extLst>
          </p:cNvPr>
          <p:cNvSpPr txBox="1">
            <a:spLocks/>
          </p:cNvSpPr>
          <p:nvPr/>
        </p:nvSpPr>
        <p:spPr bwMode="auto">
          <a:xfrm>
            <a:off x="511628" y="1204785"/>
            <a:ext cx="11168743" cy="323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buClr>
                <a:srgbClr val="00007D"/>
              </a:buClr>
              <a:defRPr/>
            </a:pPr>
            <a:r>
              <a:rPr lang="zh-CN" altLang="en-US" sz="2800" dirty="0"/>
              <a:t>实现数据传输，利⽤环形缓存 </a:t>
            </a:r>
            <a:r>
              <a:rPr lang="en-US" altLang="zh-CN" sz="2800" dirty="0"/>
              <a:t>Receiving Buffer </a:t>
            </a:r>
            <a:r>
              <a:rPr lang="zh-CN" altLang="en-US" sz="2800" dirty="0"/>
              <a:t>完成数据的接收和缓存， 使得结点之间能在⽆丢包⽹络环境中传输数据，完成字符串回显和大文件传输的任务。</a:t>
            </a:r>
            <a:endParaRPr lang="en-US" altLang="zh-CN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525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s://img-blog.csdnimg.cn/20200704113132186.png?x-oss-process=image/watermark,type_ZmFuZ3poZW5naGVpdGk,shadow_10,text_aHR0cHM6Ly9ibG9nLmNzZG4ubmV0L3FxXzQzNDExNTU1,size_16,color_FFFFFF,t_70#pic_center">
            <a:extLst>
              <a:ext uri="{FF2B5EF4-FFF2-40B4-BE49-F238E27FC236}">
                <a16:creationId xmlns:a16="http://schemas.microsoft.com/office/drawing/2014/main" id="{52555B4B-E73C-43E7-9A32-FE994D5B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67" y="1323198"/>
            <a:ext cx="4863270" cy="526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2C0F098-E4C0-4E75-94C0-70B04706BE5A}"/>
              </a:ext>
            </a:extLst>
          </p:cNvPr>
          <p:cNvSpPr/>
          <p:nvPr/>
        </p:nvSpPr>
        <p:spPr>
          <a:xfrm>
            <a:off x="6013037" y="2288650"/>
            <a:ext cx="2172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 err="1"/>
              <a:t>tcp_sock_read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tcp_sock_write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26941-F9D6-4F58-BBA9-D60170782B59}"/>
              </a:ext>
            </a:extLst>
          </p:cNvPr>
          <p:cNvSpPr/>
          <p:nvPr/>
        </p:nvSpPr>
        <p:spPr>
          <a:xfrm>
            <a:off x="6013037" y="3820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其次，实现流量控制：通过调整 </a:t>
            </a:r>
            <a:r>
              <a:rPr lang="en-US" altLang="zh-CN" dirty="0" err="1"/>
              <a:t>recv_window</a:t>
            </a:r>
            <a:r>
              <a:rPr lang="en-US" altLang="zh-CN" dirty="0"/>
              <a:t> </a:t>
            </a:r>
            <a:r>
              <a:rPr lang="zh-CN" altLang="en-US" dirty="0"/>
              <a:t>来表达自己的接收能力。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e71014a-b5a7-4565-b35a-e52900e0317d"/>
  <p:tag name="COMMONDATA" val="eyJoZGlkIjoiMjBmNmZjNjU1OTczYzE2MDcxZjcxZDU3NTJhYmNkY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545</TotalTime>
  <Words>616</Words>
  <Application>Microsoft Office PowerPoint</Application>
  <PresentationFormat>宽屏</PresentationFormat>
  <Paragraphs>101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方正兰亭超细黑简体</vt:lpstr>
      <vt:lpstr>黑体</vt:lpstr>
      <vt:lpstr>微软雅黑</vt:lpstr>
      <vt:lpstr>Arial</vt:lpstr>
      <vt:lpstr>Calibri</vt:lpstr>
      <vt:lpstr>Courier New</vt:lpstr>
      <vt:lpstr>Impact</vt:lpstr>
      <vt:lpstr>Wingdings</vt:lpstr>
      <vt:lpstr>主题5</vt:lpstr>
      <vt:lpstr>传输层实验总结汇报</vt:lpstr>
      <vt:lpstr>PowerPoint 演示文稿</vt:lpstr>
      <vt:lpstr>PowerPoint 演示文稿</vt:lpstr>
      <vt:lpstr>PowerPoint 演示文稿</vt:lpstr>
      <vt:lpstr>TCP　三次握手</vt:lpstr>
      <vt:lpstr>TCP　四次挥手</vt:lpstr>
      <vt:lpstr>PowerPoint 演示文稿</vt:lpstr>
      <vt:lpstr>PowerPoint 演示文稿</vt:lpstr>
      <vt:lpstr>传输流程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YX</cp:lastModifiedBy>
  <cp:revision>240</cp:revision>
  <cp:lastPrinted>2018-02-05T16:00:00Z</cp:lastPrinted>
  <dcterms:created xsi:type="dcterms:W3CDTF">2018-02-05T16:00:00Z</dcterms:created>
  <dcterms:modified xsi:type="dcterms:W3CDTF">2022-09-01T03:12:19Z</dcterms:modified>
  <cp:category>business proposal;oral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ICV">
    <vt:lpwstr>F01214B644094360B8BC5B1DE5AECAC5</vt:lpwstr>
  </property>
  <property fmtid="{D5CDD505-2E9C-101B-9397-08002B2CF9AE}" pid="4" name="KSOProductBuildVer">
    <vt:lpwstr>2052-11.1.0.11691</vt:lpwstr>
  </property>
</Properties>
</file>