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343" r:id="rId3"/>
    <p:sldId id="283" r:id="rId4"/>
    <p:sldId id="278" r:id="rId5"/>
    <p:sldId id="308" r:id="rId6"/>
    <p:sldId id="345" r:id="rId7"/>
    <p:sldId id="265" r:id="rId8"/>
    <p:sldId id="346" r:id="rId9"/>
    <p:sldId id="342" r:id="rId10"/>
    <p:sldId id="336" r:id="rId11"/>
    <p:sldId id="325" r:id="rId12"/>
    <p:sldId id="321" r:id="rId13"/>
    <p:sldId id="324" r:id="rId14"/>
    <p:sldId id="347" r:id="rId15"/>
    <p:sldId id="348" r:id="rId16"/>
    <p:sldId id="323" r:id="rId17"/>
    <p:sldId id="337" r:id="rId18"/>
    <p:sldId id="338" r:id="rId19"/>
    <p:sldId id="339" r:id="rId20"/>
    <p:sldId id="326" r:id="rId21"/>
    <p:sldId id="349" r:id="rId22"/>
    <p:sldId id="350" r:id="rId23"/>
    <p:sldId id="319" r:id="rId24"/>
    <p:sldId id="331" r:id="rId25"/>
    <p:sldId id="328" r:id="rId26"/>
    <p:sldId id="316" r:id="rId27"/>
    <p:sldId id="315" r:id="rId28"/>
    <p:sldId id="333" r:id="rId29"/>
    <p:sldId id="276" r:id="rId30"/>
    <p:sldId id="317" r:id="rId31"/>
    <p:sldId id="314" r:id="rId32"/>
    <p:sldId id="301" r:id="rId33"/>
    <p:sldId id="313" r:id="rId34"/>
    <p:sldId id="310" r:id="rId35"/>
    <p:sldId id="311" r:id="rId36"/>
    <p:sldId id="330" r:id="rId37"/>
    <p:sldId id="329" r:id="rId38"/>
    <p:sldId id="340" r:id="rId39"/>
    <p:sldId id="335" r:id="rId40"/>
    <p:sldId id="271" r:id="rId41"/>
    <p:sldId id="277" r:id="rId42"/>
    <p:sldId id="285" r:id="rId43"/>
    <p:sldId id="272" r:id="rId4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08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56E8D8F-8404-4A56-9677-6C93F2B2BA4E}" type="datetimeFigureOut">
              <a:rPr lang="en-US"/>
              <a:pPr>
                <a:defRPr/>
              </a:pPr>
              <a:t>3/19/2010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4574A99-2682-4E83-B99C-8B624C196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6763DE-FD13-452B-99F6-4076CB9E64E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12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10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641EE-7585-49B0-8A69-0763E0F42084}" type="datetime1">
              <a:rPr lang="en-US"/>
              <a:pPr>
                <a:defRPr/>
              </a:pPr>
              <a:t>3/19/2010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B1A0630-606C-487A-B049-0C4A961A0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91FD3-6929-430F-BDAE-CD3EAD095A31}" type="datetime1">
              <a:rPr lang="en-US"/>
              <a:pPr>
                <a:defRPr/>
              </a:pPr>
              <a:t>3/19/2010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B76F6-F905-42AB-9BC6-095CC7EB81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CF4B0-0C95-4074-A7EA-268C5C2D7E38}" type="datetime1">
              <a:rPr lang="en-US"/>
              <a:pPr>
                <a:defRPr/>
              </a:pPr>
              <a:t>3/19/2010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239F4-1926-44C2-94B1-A327526F37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18229-2BD4-46EC-99CA-8B92EC045D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6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8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42074-7D0A-4E75-9B69-CA9A23AD900F}" type="datetime1">
              <a:rPr lang="en-US"/>
              <a:pPr>
                <a:defRPr/>
              </a:pPr>
              <a:t>3/19/2010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8C82D-56F6-48E7-8A22-E590CD99A2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FB4AF-7A27-4387-AC5D-F5666FBBBDA7}" type="datetime1">
              <a:rPr lang="en-US"/>
              <a:pPr>
                <a:defRPr/>
              </a:pPr>
              <a:t>3/19/2010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6766-E86A-40AA-A771-A5B844310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6FF8A-8BE6-42FF-8FD7-D12BDF48FD87}" type="datetime1">
              <a:rPr lang="en-US"/>
              <a:pPr>
                <a:defRPr/>
              </a:pPr>
              <a:t>3/19/2010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8F399-5677-45C8-B221-3813F5F8E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52570-4527-430E-984C-7FAD35BBADC0}" type="datetime1">
              <a:rPr lang="en-US"/>
              <a:pPr>
                <a:defRPr/>
              </a:pPr>
              <a:t>3/19/2010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B2C10-67C6-49B4-86FE-7C2D60B0B3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D5D56-E7E9-4382-888C-23E9EB6BB795}" type="datetime1">
              <a:rPr lang="en-US"/>
              <a:pPr>
                <a:defRPr/>
              </a:pPr>
              <a:t>3/19/2010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0665D-C3DE-4F88-A6C0-D9731D74C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597E9-AD89-4F37-88ED-7487F818F09A}" type="datetime1">
              <a:rPr lang="en-US"/>
              <a:pPr>
                <a:defRPr/>
              </a:pPr>
              <a:t>3/19/2010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FAF68-7DA4-4573-8DC4-0043A54D5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1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2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F6B58-AA2D-4980-9E64-9C32CF417328}" type="datetime1">
              <a:rPr lang="en-US"/>
              <a:pPr>
                <a:defRPr/>
              </a:pPr>
              <a:t>3/19/2010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EA7A0-4380-4A71-808E-9C5C902B73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DD77EB6-300D-400D-B803-E4779094D37F}" type="datetime1">
              <a:rPr lang="en-US"/>
              <a:pPr>
                <a:defRPr/>
              </a:pPr>
              <a:t>3/19/2010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1F6F1488-7397-4D1B-B89F-0D4448F7C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1" r:id="rId4"/>
    <p:sldLayoutId id="2147483670" r:id="rId5"/>
    <p:sldLayoutId id="2147483669" r:id="rId6"/>
    <p:sldLayoutId id="2147483668" r:id="rId7"/>
    <p:sldLayoutId id="2147483675" r:id="rId8"/>
    <p:sldLayoutId id="2147483676" r:id="rId9"/>
    <p:sldLayoutId id="2147483667" r:id="rId10"/>
    <p:sldLayoutId id="2147483666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doc.utwente.nl/68164" TargetMode="External"/><Relationship Id="rId2" Type="http://schemas.openxmlformats.org/officeDocument/2006/relationships/hyperlink" Target="http://files.rsdn.ru/19450/SECC_100Validatio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sa.com/innovation/docs/CCOM_BRF_0310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Thomas Gaska</a:t>
            </a:r>
          </a:p>
          <a:p>
            <a:r>
              <a:rPr lang="en-US" smtClean="0"/>
              <a:t>CS-680 Virtualization</a:t>
            </a:r>
          </a:p>
        </p:txBody>
      </p:sp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smtClean="0"/>
              <a:t>Intel Trusted Execution Technology (Intel TXT)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FAF6D-ACA8-45F9-9CD9-59F3A22007EC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TXT = TET Integrated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5D08F3-8A5A-48B0-84E1-CEF94F83C5E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7262813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Protection Requirements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35A83A-F0B9-4379-A7B3-CB832B93B702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457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Enable ability to assign a physical memory page to a specific VM and protect the page from other VM and DMA access</a:t>
            </a:r>
          </a:p>
          <a:p>
            <a:r>
              <a:rPr lang="en-US" smtClean="0"/>
              <a:t>Enable a mechanism that protects keyboard, mouse, and display data from attack while data is in transit</a:t>
            </a:r>
          </a:p>
          <a:p>
            <a:r>
              <a:rPr lang="en-US" smtClean="0"/>
              <a:t>Protect any secrets with a robust, long-term storage protection mechanism</a:t>
            </a:r>
          </a:p>
          <a:p>
            <a:r>
              <a:rPr lang="en-US" smtClean="0"/>
              <a:t>Support protection across PC platform corner cases like</a:t>
            </a:r>
          </a:p>
          <a:p>
            <a:pPr lvl="1"/>
            <a:r>
              <a:rPr lang="en-US" smtClean="0"/>
              <a:t>Reset</a:t>
            </a:r>
          </a:p>
          <a:p>
            <a:pPr lvl="1"/>
            <a:r>
              <a:rPr lang="en-US" smtClean="0"/>
              <a:t>Initialization</a:t>
            </a:r>
          </a:p>
          <a:p>
            <a:pPr lvl="1"/>
            <a:r>
              <a:rPr lang="en-US" smtClean="0"/>
              <a:t>Power Management</a:t>
            </a:r>
          </a:p>
          <a:p>
            <a:pPr lvl="1"/>
            <a:r>
              <a:rPr lang="en-US" smtClean="0"/>
              <a:t>BIOS Configuration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Boundary Protections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4FD768-5708-44CE-8791-C45A0E07C1B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95400"/>
            <a:ext cx="6248400" cy="538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 Protection Mechanisms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0C672-3C62-4246-BBBE-2444AA7B335B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7807325" cy="476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7921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Measured Virtual Machine Monitor (MVMM)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3258FA-0467-4596-96BE-AF0B141005F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Measurement and Launch of a MVMM must meet the following requirements: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All measurement and storage of the measurement must occur prior to passing control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Measurement process must defend against spoofing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Ensure all processors run the same VMM and start at same entry point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No other bus masters, processors, devices, or cache snooping can subvert the VMM measurement or launch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No </a:t>
            </a:r>
            <a:r>
              <a:rPr lang="en-US" dirty="0" err="1" smtClean="0"/>
              <a:t>misconfiguration</a:t>
            </a:r>
            <a:r>
              <a:rPr lang="en-US" dirty="0" smtClean="0"/>
              <a:t> or misinterpretation of processor, chipset, or platform state must be able to subvert the launch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 major feature of the MVMM is the ability to launch and terminate a Guest Partition and enforce a Policy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Memory Access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Resource Assignment and Access Virtualization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Communication Channel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Partitioning Lifecycle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Implemented via Safer Mode Extensions (SMX) 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Trusted Computer Group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002785-7DEA-44AE-BC86-891DD0079242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8675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400">
                <a:latin typeface="Perpetua" pitchFamily="18" charset="0"/>
              </a:rPr>
              <a:t>Open organization to “develop, define, and promote open standards for hardware-enabled trusted computing and security technologies.”</a:t>
            </a:r>
            <a:endParaRPr lang="en-US" sz="2800">
              <a:latin typeface="Perpetua" pitchFamily="18" charset="0"/>
            </a:endParaRPr>
          </a:p>
          <a:p>
            <a:pPr marL="273050" indent="-273050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US" sz="2400">
              <a:latin typeface="Perpetua" pitchFamily="18" charset="0"/>
            </a:endParaRPr>
          </a:p>
          <a:p>
            <a:pPr marL="273050" indent="-273050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400">
                <a:latin typeface="Perpetua" pitchFamily="18" charset="0"/>
              </a:rPr>
              <a:t>These secure platform primitives include</a:t>
            </a:r>
          </a:p>
          <a:p>
            <a:pPr marL="547688" lvl="1" indent="-228600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sz="2000">
                <a:latin typeface="Perpetua" pitchFamily="18" charset="0"/>
              </a:rPr>
              <a:t>Platform integrity measurements</a:t>
            </a:r>
          </a:p>
          <a:p>
            <a:pPr marL="547688" lvl="1" indent="-228600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sz="2000">
                <a:latin typeface="Perpetua" pitchFamily="18" charset="0"/>
              </a:rPr>
              <a:t>Measurement attestation</a:t>
            </a:r>
          </a:p>
          <a:p>
            <a:pPr marL="547688" lvl="1" indent="-228600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sz="2000">
                <a:latin typeface="Perpetua" pitchFamily="18" charset="0"/>
              </a:rPr>
              <a:t>Sealed storage</a:t>
            </a:r>
          </a:p>
          <a:p>
            <a:pPr marL="273050" indent="-273050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400">
                <a:latin typeface="Perpetua" pitchFamily="18" charset="0"/>
              </a:rPr>
              <a:t>Can enable</a:t>
            </a:r>
          </a:p>
          <a:p>
            <a:pPr marL="547688" lvl="1" indent="-228600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sz="2000">
                <a:solidFill>
                  <a:srgbClr val="FF0000"/>
                </a:solidFill>
                <a:latin typeface="Perpetua" pitchFamily="18" charset="0"/>
              </a:rPr>
              <a:t>Trusted boot</a:t>
            </a:r>
            <a:r>
              <a:rPr lang="en-US" sz="2000">
                <a:latin typeface="Perpetua" pitchFamily="18" charset="0"/>
              </a:rPr>
              <a:t> (not secure boot)</a:t>
            </a:r>
          </a:p>
          <a:p>
            <a:pPr marL="547688" lvl="1" indent="-228600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sz="2000">
                <a:solidFill>
                  <a:srgbClr val="FF0000"/>
                </a:solidFill>
                <a:latin typeface="Perpetua" pitchFamily="18" charset="0"/>
              </a:rPr>
              <a:t>Attestation</a:t>
            </a:r>
            <a:endParaRPr lang="en-US" sz="2000">
              <a:latin typeface="Perpetua" pitchFamily="18" charset="0"/>
            </a:endParaRPr>
          </a:p>
          <a:p>
            <a:pPr marL="273050" indent="-273050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400">
                <a:latin typeface="Perpetua" pitchFamily="18" charset="0"/>
              </a:rPr>
              <a:t>Goals: </a:t>
            </a:r>
          </a:p>
          <a:p>
            <a:pPr marL="547688" lvl="1" indent="-228600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sz="2000">
                <a:latin typeface="Perpetua" pitchFamily="18" charset="0"/>
              </a:rPr>
              <a:t>Ensure absence of malware</a:t>
            </a:r>
          </a:p>
          <a:p>
            <a:pPr marL="547688" lvl="1" indent="-228600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sz="2000">
                <a:latin typeface="Perpetua" pitchFamily="18" charset="0"/>
              </a:rPr>
              <a:t>Detect spyware, viruses, worms,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TPM and  Roots of Trust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D8C60B-3A95-4E7D-9EA7-4E5D369B493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5486400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Need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Roots of Trust for Measurement (RTM)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Root of  Trust for Reporting (RTR)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Root of  Trust for Storage (RTS)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Solution is the Trusted Platform Module (TPM)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Slave Device on the LPC bus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Performs a set of Defined Commands</a:t>
            </a:r>
          </a:p>
          <a:p>
            <a:pPr marL="822960" lvl="2" fontAlgn="auto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 smtClean="0"/>
              <a:t>Validates command bit stream, each parameter, command authorization</a:t>
            </a:r>
          </a:p>
          <a:p>
            <a:pPr marL="822960" lvl="2" fontAlgn="auto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 smtClean="0"/>
              <a:t>Creates response packet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Secure Hash (SHA-1)</a:t>
            </a:r>
          </a:p>
          <a:p>
            <a:pPr marL="822960" lvl="2" fontAlgn="auto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 smtClean="0"/>
              <a:t>Converts string of arbitrary length to fixed length output (20 bytes)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24 + Platform Configuration Registers (PCR) </a:t>
            </a:r>
          </a:p>
          <a:p>
            <a:pPr marL="822960" lvl="2" fontAlgn="auto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 smtClean="0"/>
              <a:t>Used to storage measurements reported to the TPM</a:t>
            </a:r>
          </a:p>
          <a:p>
            <a:pPr marL="822960" lvl="2" fontAlgn="auto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 smtClean="0"/>
              <a:t>PCR Extension is defined as PCR = SHA-1(PCR old value, new value)</a:t>
            </a:r>
          </a:p>
          <a:p>
            <a:pPr marL="822960" lvl="2" fontAlgn="auto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 smtClean="0"/>
              <a:t>Can generate a Digital Signature of the PCR value that the requesting entity can verify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TPM Capabilities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8B810A-539D-43C9-B6F0-DF70B413AC6D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382000" cy="49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Trusted Processor Module (TPM)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C2E25B-78E9-4E9A-8055-50B69D6B9420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3886200" cy="234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733800"/>
            <a:ext cx="4981575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295400"/>
            <a:ext cx="3443288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TPM Remote Attestation &amp; Sealed Storage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820534-D054-420E-9553-C3AB047A825F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2771" name="Rectangle 1027"/>
          <p:cNvSpPr txBox="1">
            <a:spLocks noChangeArrowheads="1"/>
          </p:cNvSpPr>
          <p:nvPr/>
        </p:nvSpPr>
        <p:spPr bwMode="auto">
          <a:xfrm>
            <a:off x="457200" y="1447800"/>
            <a:ext cx="8305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800">
                <a:latin typeface="Perpetua" pitchFamily="18" charset="0"/>
              </a:rPr>
              <a:t>Remote attestation (PCRs + AIK)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sz="2400">
                <a:latin typeface="Perpetua" pitchFamily="18" charset="0"/>
              </a:rPr>
              <a:t>Attestation Identity Keys (AIKs) for signing PCRs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sz="2400">
                <a:latin typeface="Perpetua" pitchFamily="18" charset="0"/>
              </a:rPr>
              <a:t>Attest to value of integrity measurements to remote party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800">
                <a:latin typeface="Perpetua" pitchFamily="18" charset="0"/>
              </a:rPr>
              <a:t>Sealed storage (PCRs + SRK)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sz="2400">
                <a:latin typeface="Perpetua" pitchFamily="18" charset="0"/>
              </a:rPr>
              <a:t>Protected storage + unlock state under a particular integrity measurement (data portability concern)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endParaRPr lang="en-US" sz="240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BD4F5B-2BB4-408B-8C28-7D575F5F27E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5363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Threats</a:t>
            </a:r>
          </a:p>
          <a:p>
            <a:r>
              <a:rPr lang="en-US" smtClean="0"/>
              <a:t>Trusted Computing Challenge</a:t>
            </a:r>
          </a:p>
          <a:p>
            <a:r>
              <a:rPr lang="en-US" smtClean="0"/>
              <a:t>Trusted Execution Technology Overview</a:t>
            </a:r>
          </a:p>
          <a:p>
            <a:r>
              <a:rPr lang="en-US" smtClean="0"/>
              <a:t>Protection Requirements</a:t>
            </a:r>
          </a:p>
          <a:p>
            <a:r>
              <a:rPr lang="en-US" smtClean="0"/>
              <a:t>Protected Execution</a:t>
            </a:r>
          </a:p>
          <a:p>
            <a:r>
              <a:rPr lang="en-US" smtClean="0"/>
              <a:t>Root of Trust and the TPM</a:t>
            </a:r>
          </a:p>
          <a:p>
            <a:r>
              <a:rPr lang="en-US" smtClean="0"/>
              <a:t>Late Launch</a:t>
            </a:r>
          </a:p>
          <a:p>
            <a:r>
              <a:rPr lang="en-US" smtClean="0"/>
              <a:t>The Realization in Chipsets </a:t>
            </a:r>
          </a:p>
          <a:p>
            <a:r>
              <a:rPr lang="en-US" smtClean="0"/>
              <a:t>What’s the Future</a:t>
            </a:r>
          </a:p>
          <a:p>
            <a:r>
              <a:rPr lang="en-US" smtClean="0"/>
              <a:t>References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Establishing Root-of-Trust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B30140-A6F4-4979-A076-1AA4D928D904}" type="slidenum">
              <a:rPr lang="en-US"/>
              <a:pPr>
                <a:defRPr/>
              </a:pPr>
              <a:t>20</a:t>
            </a:fld>
            <a:endParaRPr lang="en-US"/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8763"/>
            <a:ext cx="8001000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TXT Environment Enforcement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AB1587-E7AC-4C8B-8E68-D7D718F50541}" type="slidenum">
              <a:rPr lang="en-US"/>
              <a:pPr>
                <a:defRPr/>
              </a:pPr>
              <a:t>21</a:t>
            </a:fld>
            <a:endParaRPr lang="en-US"/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0"/>
            <a:ext cx="5957888" cy="373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4267200"/>
            <a:ext cx="3581400" cy="211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Authenticated Code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65C131-2275-4EAF-A64F-2F5F2505A291}" type="slidenum">
              <a:rPr lang="en-US"/>
              <a:pPr>
                <a:defRPr/>
              </a:pPr>
              <a:t>22</a:t>
            </a:fld>
            <a:endParaRPr lang="en-US"/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70000"/>
            <a:ext cx="7162800" cy="533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TPM Transitive Trust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46CA4-1DF2-4674-88F0-488EE61DC3A4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6867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2133600"/>
          </a:xfrm>
        </p:spPr>
        <p:txBody>
          <a:bodyPr/>
          <a:lstStyle/>
          <a:p>
            <a:r>
              <a:rPr lang="en-US" smtClean="0"/>
              <a:t>Provide a way for relying parties to trust a larger circle of entities from a single root of trust:</a:t>
            </a:r>
          </a:p>
          <a:p>
            <a:pPr marL="776288" lvl="1" indent="-457200">
              <a:buFont typeface="Franklin Gothic Book" pitchFamily="34" charset="0"/>
              <a:buAutoNum type="arabicPeriod"/>
            </a:pPr>
            <a:r>
              <a:rPr lang="en-US" smtClean="0"/>
              <a:t>Measure the next entity and compute Hash</a:t>
            </a:r>
          </a:p>
          <a:p>
            <a:pPr marL="776288" lvl="1" indent="-457200">
              <a:buFont typeface="Franklin Gothic Book" pitchFamily="34" charset="0"/>
              <a:buAutoNum type="arabicPeriod"/>
            </a:pPr>
            <a:r>
              <a:rPr lang="en-US" smtClean="0"/>
              <a:t>Store the Hash measurement in TPM PCR</a:t>
            </a:r>
          </a:p>
          <a:p>
            <a:pPr marL="776288" lvl="1" indent="-457200">
              <a:buFont typeface="Franklin Gothic Book" pitchFamily="34" charset="0"/>
              <a:buAutoNum type="arabicPeriod"/>
            </a:pPr>
            <a:r>
              <a:rPr lang="en-US" smtClean="0"/>
              <a:t>Pass control to the measured entity</a:t>
            </a:r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581400"/>
            <a:ext cx="76676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Bootstrap Sequence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FC40D3-1F23-4D18-A736-3FED5242B641}" type="slidenum">
              <a:rPr lang="en-US"/>
              <a:pPr>
                <a:defRPr/>
              </a:pPr>
              <a:t>24</a:t>
            </a:fld>
            <a:endParaRPr lang="en-US"/>
          </a:p>
        </p:txBody>
      </p:sp>
      <p:grpSp>
        <p:nvGrpSpPr>
          <p:cNvPr id="37891" name="Group 4"/>
          <p:cNvGrpSpPr>
            <a:grpSpLocks/>
          </p:cNvGrpSpPr>
          <p:nvPr/>
        </p:nvGrpSpPr>
        <p:grpSpPr bwMode="auto">
          <a:xfrm>
            <a:off x="533400" y="1752600"/>
            <a:ext cx="8229600" cy="4038600"/>
            <a:chOff x="152400" y="1905000"/>
            <a:chExt cx="8839200" cy="4267200"/>
          </a:xfrm>
        </p:grpSpPr>
        <p:sp>
          <p:nvSpPr>
            <p:cNvPr id="37892" name="Oval 6"/>
            <p:cNvSpPr>
              <a:spLocks noChangeArrowheads="1"/>
            </p:cNvSpPr>
            <p:nvPr/>
          </p:nvSpPr>
          <p:spPr bwMode="auto">
            <a:xfrm>
              <a:off x="304800" y="2971800"/>
              <a:ext cx="1066800" cy="990600"/>
            </a:xfrm>
            <a:prstGeom prst="ellipse">
              <a:avLst/>
            </a:prstGeom>
            <a:solidFill>
              <a:schemeClr val="accent2">
                <a:alpha val="10196"/>
              </a:schemeClr>
            </a:solidFill>
            <a:ln w="158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Perpetua" pitchFamily="18" charset="0"/>
                </a:rPr>
                <a:t>BIOS </a:t>
              </a:r>
            </a:p>
            <a:p>
              <a:pPr algn="ctr"/>
              <a:r>
                <a:rPr lang="en-US">
                  <a:latin typeface="Perpetua" pitchFamily="18" charset="0"/>
                </a:rPr>
                <a:t>boot </a:t>
              </a:r>
            </a:p>
            <a:p>
              <a:pPr algn="ctr"/>
              <a:r>
                <a:rPr lang="en-US">
                  <a:latin typeface="Perpetua" pitchFamily="18" charset="0"/>
                </a:rPr>
                <a:t>block</a:t>
              </a:r>
            </a:p>
          </p:txBody>
        </p:sp>
        <p:sp>
          <p:nvSpPr>
            <p:cNvPr id="37893" name="Oval 7"/>
            <p:cNvSpPr>
              <a:spLocks noChangeArrowheads="1"/>
            </p:cNvSpPr>
            <p:nvPr/>
          </p:nvSpPr>
          <p:spPr bwMode="auto">
            <a:xfrm>
              <a:off x="2057400" y="3124200"/>
              <a:ext cx="762000" cy="609600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Perpetua" pitchFamily="18" charset="0"/>
                </a:rPr>
                <a:t>BIOS</a:t>
              </a:r>
            </a:p>
          </p:txBody>
        </p:sp>
        <p:sp>
          <p:nvSpPr>
            <p:cNvPr id="37894" name="Oval 8"/>
            <p:cNvSpPr>
              <a:spLocks noChangeArrowheads="1"/>
            </p:cNvSpPr>
            <p:nvPr/>
          </p:nvSpPr>
          <p:spPr bwMode="auto">
            <a:xfrm>
              <a:off x="3505200" y="2971800"/>
              <a:ext cx="914400" cy="838200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Perpetua" pitchFamily="18" charset="0"/>
                </a:rPr>
                <a:t>OS </a:t>
              </a:r>
            </a:p>
            <a:p>
              <a:pPr algn="ctr"/>
              <a:r>
                <a:rPr lang="en-US">
                  <a:latin typeface="Perpetua" pitchFamily="18" charset="0"/>
                </a:rPr>
                <a:t>loader</a:t>
              </a:r>
            </a:p>
          </p:txBody>
        </p:sp>
        <p:sp>
          <p:nvSpPr>
            <p:cNvPr id="37895" name="Oval 9"/>
            <p:cNvSpPr>
              <a:spLocks noChangeArrowheads="1"/>
            </p:cNvSpPr>
            <p:nvPr/>
          </p:nvSpPr>
          <p:spPr bwMode="auto">
            <a:xfrm>
              <a:off x="4953000" y="3200400"/>
              <a:ext cx="609600" cy="533400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Perpetua" pitchFamily="18" charset="0"/>
                </a:rPr>
                <a:t>OS</a:t>
              </a:r>
            </a:p>
          </p:txBody>
        </p:sp>
        <p:sp>
          <p:nvSpPr>
            <p:cNvPr id="37896" name="Oval 10"/>
            <p:cNvSpPr>
              <a:spLocks noChangeArrowheads="1"/>
            </p:cNvSpPr>
            <p:nvPr/>
          </p:nvSpPr>
          <p:spPr bwMode="auto">
            <a:xfrm>
              <a:off x="6096000" y="3124200"/>
              <a:ext cx="1371600" cy="609600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Perpetua" pitchFamily="18" charset="0"/>
                </a:rPr>
                <a:t>Application</a:t>
              </a:r>
            </a:p>
          </p:txBody>
        </p:sp>
        <p:sp>
          <p:nvSpPr>
            <p:cNvPr id="37897" name="Oval 11"/>
            <p:cNvSpPr>
              <a:spLocks noChangeArrowheads="1"/>
            </p:cNvSpPr>
            <p:nvPr/>
          </p:nvSpPr>
          <p:spPr bwMode="auto">
            <a:xfrm>
              <a:off x="2819400" y="1905000"/>
              <a:ext cx="990600" cy="685800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Perpetua" pitchFamily="18" charset="0"/>
                </a:rPr>
                <a:t>Option </a:t>
              </a:r>
            </a:p>
            <a:p>
              <a:pPr algn="ctr"/>
              <a:r>
                <a:rPr lang="en-US">
                  <a:latin typeface="Perpetua" pitchFamily="18" charset="0"/>
                </a:rPr>
                <a:t>ROMs</a:t>
              </a:r>
            </a:p>
          </p:txBody>
        </p:sp>
        <p:sp>
          <p:nvSpPr>
            <p:cNvPr id="37898" name="Rectangle 12"/>
            <p:cNvSpPr>
              <a:spLocks noChangeArrowheads="1"/>
            </p:cNvSpPr>
            <p:nvPr/>
          </p:nvSpPr>
          <p:spPr bwMode="auto">
            <a:xfrm>
              <a:off x="2590800" y="4648200"/>
              <a:ext cx="990600" cy="457200"/>
            </a:xfrm>
            <a:prstGeom prst="rect">
              <a:avLst/>
            </a:prstGeom>
            <a:solidFill>
              <a:schemeClr val="accent2">
                <a:alpha val="10196"/>
              </a:scheme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Perpetua" pitchFamily="18" charset="0"/>
                </a:rPr>
                <a:t>TPM</a:t>
              </a:r>
            </a:p>
          </p:txBody>
        </p:sp>
        <p:sp>
          <p:nvSpPr>
            <p:cNvPr id="37899" name="Rectangle 13"/>
            <p:cNvSpPr>
              <a:spLocks noChangeArrowheads="1"/>
            </p:cNvSpPr>
            <p:nvPr/>
          </p:nvSpPr>
          <p:spPr bwMode="auto">
            <a:xfrm>
              <a:off x="1295400" y="1981200"/>
              <a:ext cx="1219200" cy="457200"/>
            </a:xfrm>
            <a:prstGeom prst="rect">
              <a:avLst/>
            </a:prstGeom>
            <a:noFill/>
            <a:ln w="158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Perpetua" pitchFamily="18" charset="0"/>
                </a:rPr>
                <a:t>Hardware</a:t>
              </a:r>
            </a:p>
          </p:txBody>
        </p:sp>
        <p:sp>
          <p:nvSpPr>
            <p:cNvPr id="37900" name="Oval 14"/>
            <p:cNvSpPr>
              <a:spLocks noChangeArrowheads="1"/>
            </p:cNvSpPr>
            <p:nvPr/>
          </p:nvSpPr>
          <p:spPr bwMode="auto">
            <a:xfrm>
              <a:off x="7772400" y="3124200"/>
              <a:ext cx="1066800" cy="609600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Perpetua" pitchFamily="18" charset="0"/>
                </a:rPr>
                <a:t>Network</a:t>
              </a:r>
            </a:p>
          </p:txBody>
        </p:sp>
        <p:sp>
          <p:nvSpPr>
            <p:cNvPr id="37901" name="Oval 15"/>
            <p:cNvSpPr>
              <a:spLocks noChangeArrowheads="1"/>
            </p:cNvSpPr>
            <p:nvPr/>
          </p:nvSpPr>
          <p:spPr bwMode="auto">
            <a:xfrm>
              <a:off x="4343400" y="1981200"/>
              <a:ext cx="1143000" cy="457200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Perpetua" pitchFamily="18" charset="0"/>
                </a:rPr>
                <a:t>Memory</a:t>
              </a:r>
            </a:p>
          </p:txBody>
        </p:sp>
        <p:sp>
          <p:nvSpPr>
            <p:cNvPr id="37902" name="Oval 16"/>
            <p:cNvSpPr>
              <a:spLocks noChangeArrowheads="1"/>
            </p:cNvSpPr>
            <p:nvPr/>
          </p:nvSpPr>
          <p:spPr bwMode="auto">
            <a:xfrm>
              <a:off x="5029200" y="4038600"/>
              <a:ext cx="1676400" cy="838200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Perpetua" pitchFamily="18" charset="0"/>
                </a:rPr>
                <a:t>New OS</a:t>
              </a:r>
            </a:p>
            <a:p>
              <a:pPr algn="ctr"/>
              <a:r>
                <a:rPr lang="en-US">
                  <a:latin typeface="Perpetua" pitchFamily="18" charset="0"/>
                </a:rPr>
                <a:t>Component</a:t>
              </a:r>
            </a:p>
          </p:txBody>
        </p:sp>
        <p:sp>
          <p:nvSpPr>
            <p:cNvPr id="37903" name="Line 17"/>
            <p:cNvSpPr>
              <a:spLocks noChangeShapeType="1"/>
            </p:cNvSpPr>
            <p:nvPr/>
          </p:nvSpPr>
          <p:spPr bwMode="auto">
            <a:xfrm>
              <a:off x="1371600" y="3429000"/>
              <a:ext cx="685800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4" name="Line 19"/>
            <p:cNvSpPr>
              <a:spLocks noChangeShapeType="1"/>
            </p:cNvSpPr>
            <p:nvPr/>
          </p:nvSpPr>
          <p:spPr bwMode="auto">
            <a:xfrm>
              <a:off x="2819400" y="3429000"/>
              <a:ext cx="685800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Line 20"/>
            <p:cNvSpPr>
              <a:spLocks noChangeShapeType="1"/>
            </p:cNvSpPr>
            <p:nvPr/>
          </p:nvSpPr>
          <p:spPr bwMode="auto">
            <a:xfrm>
              <a:off x="4419600" y="3429000"/>
              <a:ext cx="533400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6" name="Line 21"/>
            <p:cNvSpPr>
              <a:spLocks noChangeShapeType="1"/>
            </p:cNvSpPr>
            <p:nvPr/>
          </p:nvSpPr>
          <p:spPr bwMode="auto">
            <a:xfrm>
              <a:off x="5562600" y="3429000"/>
              <a:ext cx="533400" cy="0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7" name="Text Box 34"/>
            <p:cNvSpPr txBox="1">
              <a:spLocks noChangeArrowheads="1"/>
            </p:cNvSpPr>
            <p:nvPr/>
          </p:nvSpPr>
          <p:spPr bwMode="auto">
            <a:xfrm>
              <a:off x="152400" y="4038600"/>
              <a:ext cx="1600200" cy="730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Perpetua" pitchFamily="18" charset="0"/>
                </a:rPr>
                <a:t>Root of trust in integrity measurement</a:t>
              </a:r>
            </a:p>
          </p:txBody>
        </p:sp>
        <p:sp>
          <p:nvSpPr>
            <p:cNvPr id="37908" name="Text Box 35"/>
            <p:cNvSpPr txBox="1">
              <a:spLocks noChangeArrowheads="1"/>
            </p:cNvSpPr>
            <p:nvPr/>
          </p:nvSpPr>
          <p:spPr bwMode="auto">
            <a:xfrm>
              <a:off x="2286000" y="5181600"/>
              <a:ext cx="18288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Perpetua" pitchFamily="18" charset="0"/>
                </a:rPr>
                <a:t>Root of trust in integrity reporting</a:t>
              </a:r>
            </a:p>
          </p:txBody>
        </p:sp>
        <p:sp>
          <p:nvSpPr>
            <p:cNvPr id="37909" name="Line 36"/>
            <p:cNvSpPr>
              <a:spLocks noChangeShapeType="1"/>
            </p:cNvSpPr>
            <p:nvPr/>
          </p:nvSpPr>
          <p:spPr bwMode="auto">
            <a:xfrm flipV="1">
              <a:off x="2590800" y="2514600"/>
              <a:ext cx="457200" cy="60960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0" name="Line 37"/>
            <p:cNvSpPr>
              <a:spLocks noChangeShapeType="1"/>
            </p:cNvSpPr>
            <p:nvPr/>
          </p:nvSpPr>
          <p:spPr bwMode="auto">
            <a:xfrm flipH="1" flipV="1">
              <a:off x="1905000" y="2438400"/>
              <a:ext cx="457200" cy="68580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1" name="Line 38"/>
            <p:cNvSpPr>
              <a:spLocks noChangeShapeType="1"/>
            </p:cNvSpPr>
            <p:nvPr/>
          </p:nvSpPr>
          <p:spPr bwMode="auto">
            <a:xfrm>
              <a:off x="4267200" y="3733800"/>
              <a:ext cx="914400" cy="45720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2" name="Line 39"/>
            <p:cNvSpPr>
              <a:spLocks noChangeShapeType="1"/>
            </p:cNvSpPr>
            <p:nvPr/>
          </p:nvSpPr>
          <p:spPr bwMode="auto">
            <a:xfrm>
              <a:off x="6096000" y="5060950"/>
              <a:ext cx="685800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3" name="Text Box 40"/>
            <p:cNvSpPr txBox="1">
              <a:spLocks noChangeArrowheads="1"/>
            </p:cNvSpPr>
            <p:nvPr/>
          </p:nvSpPr>
          <p:spPr bwMode="auto">
            <a:xfrm>
              <a:off x="7010400" y="4876800"/>
              <a:ext cx="16002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66FF"/>
                  </a:solidFill>
                  <a:latin typeface="Perpetua" pitchFamily="18" charset="0"/>
                </a:rPr>
                <a:t>measuring</a:t>
              </a:r>
            </a:p>
          </p:txBody>
        </p:sp>
        <p:sp>
          <p:nvSpPr>
            <p:cNvPr id="37914" name="Line 42"/>
            <p:cNvSpPr>
              <a:spLocks noChangeShapeType="1"/>
            </p:cNvSpPr>
            <p:nvPr/>
          </p:nvSpPr>
          <p:spPr bwMode="auto">
            <a:xfrm>
              <a:off x="7467600" y="3429000"/>
              <a:ext cx="304800" cy="0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5" name="Line 43"/>
            <p:cNvSpPr>
              <a:spLocks noChangeShapeType="1"/>
            </p:cNvSpPr>
            <p:nvPr/>
          </p:nvSpPr>
          <p:spPr bwMode="auto">
            <a:xfrm>
              <a:off x="5181600" y="2438400"/>
              <a:ext cx="152400" cy="762000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6" name="Line 44"/>
            <p:cNvSpPr>
              <a:spLocks noChangeShapeType="1"/>
            </p:cNvSpPr>
            <p:nvPr/>
          </p:nvSpPr>
          <p:spPr bwMode="auto">
            <a:xfrm flipV="1">
              <a:off x="3505200" y="3733800"/>
              <a:ext cx="1676400" cy="914400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7" name="Line 45"/>
            <p:cNvSpPr>
              <a:spLocks noChangeShapeType="1"/>
            </p:cNvSpPr>
            <p:nvPr/>
          </p:nvSpPr>
          <p:spPr bwMode="auto">
            <a:xfrm>
              <a:off x="6096000" y="5365750"/>
              <a:ext cx="685800" cy="0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8" name="Text Box 47"/>
            <p:cNvSpPr txBox="1">
              <a:spLocks noChangeArrowheads="1"/>
            </p:cNvSpPr>
            <p:nvPr/>
          </p:nvSpPr>
          <p:spPr bwMode="auto">
            <a:xfrm>
              <a:off x="7010400" y="5181600"/>
              <a:ext cx="16002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66CCFF"/>
                  </a:solidFill>
                  <a:latin typeface="Perpetua" pitchFamily="18" charset="0"/>
                </a:rPr>
                <a:t>reporting</a:t>
              </a:r>
            </a:p>
          </p:txBody>
        </p:sp>
        <p:sp>
          <p:nvSpPr>
            <p:cNvPr id="37919" name="Line 48"/>
            <p:cNvSpPr>
              <a:spLocks noChangeShapeType="1"/>
            </p:cNvSpPr>
            <p:nvPr/>
          </p:nvSpPr>
          <p:spPr bwMode="auto">
            <a:xfrm>
              <a:off x="1219200" y="3810000"/>
              <a:ext cx="1447800" cy="83820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0" name="Line 49"/>
            <p:cNvSpPr>
              <a:spLocks noChangeShapeType="1"/>
            </p:cNvSpPr>
            <p:nvPr/>
          </p:nvSpPr>
          <p:spPr bwMode="auto">
            <a:xfrm>
              <a:off x="2514600" y="3733800"/>
              <a:ext cx="304800" cy="91440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1" name="Line 50"/>
            <p:cNvSpPr>
              <a:spLocks noChangeShapeType="1"/>
            </p:cNvSpPr>
            <p:nvPr/>
          </p:nvSpPr>
          <p:spPr bwMode="auto">
            <a:xfrm flipH="1">
              <a:off x="3048000" y="3657600"/>
              <a:ext cx="533400" cy="99060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2" name="Line 51"/>
            <p:cNvSpPr>
              <a:spLocks noChangeShapeType="1"/>
            </p:cNvSpPr>
            <p:nvPr/>
          </p:nvSpPr>
          <p:spPr bwMode="auto">
            <a:xfrm flipH="1">
              <a:off x="3276600" y="3657600"/>
              <a:ext cx="1752600" cy="99060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3" name="Line 52"/>
            <p:cNvSpPr>
              <a:spLocks noChangeShapeType="1"/>
            </p:cNvSpPr>
            <p:nvPr/>
          </p:nvSpPr>
          <p:spPr bwMode="auto">
            <a:xfrm>
              <a:off x="6096000" y="5670550"/>
              <a:ext cx="685800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4" name="Text Box 53"/>
            <p:cNvSpPr txBox="1">
              <a:spLocks noChangeArrowheads="1"/>
            </p:cNvSpPr>
            <p:nvPr/>
          </p:nvSpPr>
          <p:spPr bwMode="auto">
            <a:xfrm>
              <a:off x="7010400" y="5486400"/>
              <a:ext cx="17526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99FF66"/>
                  </a:solidFill>
                  <a:latin typeface="Perpetua" pitchFamily="18" charset="0"/>
                </a:rPr>
                <a:t>storing values</a:t>
              </a:r>
            </a:p>
          </p:txBody>
        </p:sp>
        <p:sp>
          <p:nvSpPr>
            <p:cNvPr id="37925" name="Line 54"/>
            <p:cNvSpPr>
              <a:spLocks noChangeShapeType="1"/>
            </p:cNvSpPr>
            <p:nvPr/>
          </p:nvSpPr>
          <p:spPr bwMode="auto">
            <a:xfrm flipV="1">
              <a:off x="1295400" y="2362200"/>
              <a:ext cx="3124200" cy="9144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6" name="Line 55"/>
            <p:cNvSpPr>
              <a:spLocks noChangeShapeType="1"/>
            </p:cNvSpPr>
            <p:nvPr/>
          </p:nvSpPr>
          <p:spPr bwMode="auto">
            <a:xfrm flipV="1">
              <a:off x="2667000" y="2438400"/>
              <a:ext cx="1905000" cy="7620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7" name="Line 56"/>
            <p:cNvSpPr>
              <a:spLocks noChangeShapeType="1"/>
            </p:cNvSpPr>
            <p:nvPr/>
          </p:nvSpPr>
          <p:spPr bwMode="auto">
            <a:xfrm flipV="1">
              <a:off x="4191000" y="2438400"/>
              <a:ext cx="533400" cy="6096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8" name="Line 57"/>
            <p:cNvSpPr>
              <a:spLocks noChangeShapeType="1"/>
            </p:cNvSpPr>
            <p:nvPr/>
          </p:nvSpPr>
          <p:spPr bwMode="auto">
            <a:xfrm flipH="1" flipV="1">
              <a:off x="5029200" y="2438400"/>
              <a:ext cx="152400" cy="7620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9" name="Line 58"/>
            <p:cNvSpPr>
              <a:spLocks noChangeShapeType="1"/>
            </p:cNvSpPr>
            <p:nvPr/>
          </p:nvSpPr>
          <p:spPr bwMode="auto">
            <a:xfrm flipV="1">
              <a:off x="6096000" y="6019800"/>
              <a:ext cx="68580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0" name="Text Box 60"/>
            <p:cNvSpPr txBox="1">
              <a:spLocks noChangeArrowheads="1"/>
            </p:cNvSpPr>
            <p:nvPr/>
          </p:nvSpPr>
          <p:spPr bwMode="auto">
            <a:xfrm>
              <a:off x="7010400" y="5835650"/>
              <a:ext cx="19812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chemeClr val="accent1"/>
                  </a:solidFill>
                  <a:latin typeface="Perpetua" pitchFamily="18" charset="0"/>
                </a:rPr>
                <a:t>logging methods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Protected Launch Mechanism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EB7C0B-8E99-4CE1-83DF-BA55BCDB501D}" type="slidenum">
              <a:rPr lang="en-US"/>
              <a:pPr>
                <a:defRPr/>
              </a:pPr>
              <a:t>25</a:t>
            </a:fld>
            <a:endParaRPr lang="en-US"/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295400"/>
            <a:ext cx="5791200" cy="536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Late Launch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91BCF3-A47E-4492-8E53-EC3E359A7766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Create a reboot without doing a complete platform reset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Enable a Dynamic MVVM1 to MVMM2 transition after initialization at any time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Prepare for GETSEC [SENTER]</a:t>
            </a:r>
          </a:p>
          <a:p>
            <a:pPr marL="822960" lvl="2" fontAlgn="auto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 smtClean="0"/>
              <a:t>Accurately measure SENTER launch code using Hash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Load the MVMM using SINT-AC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Pass Control to the MVMM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Remove MVMM through GETSEC [SEXIT]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SENTER is a disruptive event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Initiate protections at any time and allow for removal of the partition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Make sure all CPUs participate (</a:t>
            </a:r>
            <a:r>
              <a:rPr lang="en-US" dirty="0" err="1" smtClean="0"/>
              <a:t>Multicore</a:t>
            </a:r>
            <a:r>
              <a:rPr lang="en-US" dirty="0" smtClean="0"/>
              <a:t> and </a:t>
            </a:r>
            <a:r>
              <a:rPr lang="en-US" dirty="0" err="1" smtClean="0"/>
              <a:t>Hyperthreads</a:t>
            </a:r>
            <a:r>
              <a:rPr lang="en-US" dirty="0" smtClean="0"/>
              <a:t>)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Detect any tampering with the launch process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Allow multiple invocations of processed partitions without reboot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Ensure properly configured hardware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SEXIT is a disruptive event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Ensure complete removal of all CPU state for protected partition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Launching Protected Partition Events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DE14C6-D6DD-4279-B550-D2C4E576F218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715000"/>
          </a:xfrm>
        </p:spPr>
        <p:txBody>
          <a:bodyPr>
            <a:normAutofit fontScale="85000" lnSpcReduction="10000"/>
          </a:bodyPr>
          <a:lstStyle/>
          <a:p>
            <a:pPr marL="514350" indent="-514350" fontAlgn="auto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 smtClean="0"/>
              <a:t>IPL loads SINIT Module and MVMM </a:t>
            </a:r>
            <a:endParaRPr lang="en-US" dirty="0" smtClean="0"/>
          </a:p>
          <a:p>
            <a:pPr marL="788670" lvl="1" indent="-514350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Must be in Ring0, have TXT Chipset, have TPM, no machine checks</a:t>
            </a:r>
          </a:p>
          <a:p>
            <a:pPr marL="788670" lvl="1" indent="-514350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Controlling entity can be BIOS or OS</a:t>
            </a:r>
          </a:p>
          <a:p>
            <a:pPr marL="788670" lvl="1" indent="-514350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Neither SINT or MVMM have any protection against modification at this time</a:t>
            </a:r>
          </a:p>
          <a:p>
            <a:pPr marL="514350" indent="-514350" fontAlgn="auto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IPL invokes GETSEC [SENTER]</a:t>
            </a:r>
          </a:p>
          <a:p>
            <a:pPr marL="514350" indent="-514350" fontAlgn="auto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All CPUs Synchronize with ACKs</a:t>
            </a:r>
          </a:p>
          <a:p>
            <a:pPr marL="788670" lvl="1" indent="-514350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INT, NMI, SMI events are masked, chipset is locked except for ILP</a:t>
            </a:r>
          </a:p>
          <a:p>
            <a:pPr marL="514350" indent="-514350" fontAlgn="auto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IPL loads, launches, and authenticates SINT-AC</a:t>
            </a:r>
          </a:p>
          <a:p>
            <a:pPr marL="788670" lvl="1" indent="-514350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/>
              <a:t>Chipset manufactures vouches for SINT module and generates a digital signature</a:t>
            </a:r>
            <a:endParaRPr lang="en-US" sz="1800" dirty="0" smtClean="0"/>
          </a:p>
          <a:p>
            <a:pPr marL="788670" lvl="1" indent="-514350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/>
              <a:t>ILP obtains Chipset Hash and compares with calculated Module Hash to authenticate</a:t>
            </a:r>
            <a:endParaRPr lang="en-US" sz="1800" dirty="0" smtClean="0"/>
          </a:p>
          <a:p>
            <a:pPr marL="788670" lvl="1" indent="-514350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/>
              <a:t>IPL updates TPM Dynamic PCRs for the measurement of SINIT</a:t>
            </a:r>
          </a:p>
          <a:p>
            <a:pPr marL="514350" indent="-514350" fontAlgn="auto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SINIT Authenticated Code invokes MVMM </a:t>
            </a:r>
          </a:p>
          <a:p>
            <a:pPr marL="788670" lvl="1" indent="-514350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/>
              <a:t>Establish </a:t>
            </a:r>
            <a:r>
              <a:rPr lang="en-US" sz="2200" dirty="0" err="1" smtClean="0"/>
              <a:t>NoDMA</a:t>
            </a:r>
            <a:r>
              <a:rPr lang="en-US" sz="2200" dirty="0" smtClean="0"/>
              <a:t> Table</a:t>
            </a:r>
          </a:p>
          <a:p>
            <a:pPr marL="788670" lvl="1" indent="-514350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IPL Measures and Stores MVMM measurement to the TPM and measures the STM</a:t>
            </a:r>
          </a:p>
          <a:p>
            <a:pPr marL="788670" lvl="1" indent="-514350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Passes Control to the VMM</a:t>
            </a:r>
            <a:endParaRPr lang="en-US" sz="2200" dirty="0" smtClean="0"/>
          </a:p>
          <a:p>
            <a:pPr marL="514350" indent="-514350" fontAlgn="auto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Late Launch Control Points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6D9744-5472-4B81-83E2-6E65831FAD80}" type="slidenum">
              <a:rPr lang="en-US"/>
              <a:pPr>
                <a:defRPr/>
              </a:pPr>
              <a:t>28</a:t>
            </a:fld>
            <a:endParaRPr lang="en-US"/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7667625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TextBox 4"/>
          <p:cNvSpPr txBox="1">
            <a:spLocks noChangeArrowheads="1"/>
          </p:cNvSpPr>
          <p:nvPr/>
        </p:nvSpPr>
        <p:spPr bwMode="auto">
          <a:xfrm>
            <a:off x="2209800" y="6019800"/>
            <a:ext cx="65801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Perpetua" pitchFamily="18" charset="0"/>
              </a:rPr>
              <a:t>MLE = Measured Launched Environment , in my charts this is also called the</a:t>
            </a:r>
          </a:p>
          <a:p>
            <a:r>
              <a:rPr lang="en-US">
                <a:latin typeface="Perpetua" pitchFamily="18" charset="0"/>
              </a:rPr>
              <a:t>MVMM and the SVMM</a:t>
            </a:r>
          </a:p>
        </p:txBody>
      </p:sp>
      <p:sp>
        <p:nvSpPr>
          <p:cNvPr id="41989" name="TextBox 5"/>
          <p:cNvSpPr txBox="1">
            <a:spLocks noChangeArrowheads="1"/>
          </p:cNvSpPr>
          <p:nvPr/>
        </p:nvSpPr>
        <p:spPr bwMode="auto">
          <a:xfrm>
            <a:off x="3124200" y="1066800"/>
            <a:ext cx="2587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Perpetua" pitchFamily="18" charset="0"/>
              </a:rPr>
              <a:t>Safe Mode Extensions (SME)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Launching the Protected Partition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1CA32C-1D2E-42F4-8B6F-972A8FBB911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pic>
        <p:nvPicPr>
          <p:cNvPr id="4301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895600" y="990600"/>
            <a:ext cx="2590800" cy="1554163"/>
          </a:xfrm>
        </p:spPr>
      </p:pic>
      <p:cxnSp>
        <p:nvCxnSpPr>
          <p:cNvPr id="12" name="Straight Arrow Connector 11"/>
          <p:cNvCxnSpPr/>
          <p:nvPr/>
        </p:nvCxnSpPr>
        <p:spPr>
          <a:xfrm>
            <a:off x="3733800" y="1905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3" name="TextBox 12"/>
          <p:cNvSpPr txBox="1">
            <a:spLocks noChangeArrowheads="1"/>
          </p:cNvSpPr>
          <p:nvPr/>
        </p:nvSpPr>
        <p:spPr bwMode="auto">
          <a:xfrm>
            <a:off x="3124200" y="2057400"/>
            <a:ext cx="1120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ENTER </a:t>
            </a:r>
          </a:p>
        </p:txBody>
      </p:sp>
      <p:pic>
        <p:nvPicPr>
          <p:cNvPr id="430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667000"/>
            <a:ext cx="7496175" cy="369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>
            <a:off x="2209800" y="3581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6" name="TextBox 17"/>
          <p:cNvSpPr txBox="1">
            <a:spLocks noChangeArrowheads="1"/>
          </p:cNvSpPr>
          <p:nvPr/>
        </p:nvSpPr>
        <p:spPr bwMode="auto">
          <a:xfrm>
            <a:off x="228600" y="4495800"/>
            <a:ext cx="2514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Perpetua" pitchFamily="18" charset="0"/>
              </a:rPr>
              <a:t>ILP = Initiating Logical Processor</a:t>
            </a:r>
          </a:p>
          <a:p>
            <a:r>
              <a:rPr lang="en-US" sz="1200">
                <a:latin typeface="Perpetua" pitchFamily="18" charset="0"/>
              </a:rPr>
              <a:t>PCR = Platform Configuration Register</a:t>
            </a:r>
          </a:p>
          <a:p>
            <a:r>
              <a:rPr lang="en-US" sz="1200">
                <a:latin typeface="Perpetua" pitchFamily="18" charset="0"/>
              </a:rPr>
              <a:t>RLP = Responding Logical Processor</a:t>
            </a:r>
          </a:p>
          <a:p>
            <a:r>
              <a:rPr lang="en-US" sz="1200">
                <a:latin typeface="Perpetua" pitchFamily="18" charset="0"/>
              </a:rPr>
              <a:t>CONT = </a:t>
            </a:r>
          </a:p>
          <a:p>
            <a:r>
              <a:rPr lang="en-US" sz="1200">
                <a:latin typeface="Perpetua" pitchFamily="18" charset="0"/>
              </a:rPr>
              <a:t>SINIT-AC = </a:t>
            </a:r>
          </a:p>
          <a:p>
            <a:r>
              <a:rPr lang="en-US" sz="1200">
                <a:latin typeface="Perpetua" pitchFamily="18" charset="0"/>
              </a:rPr>
              <a:t>Secure SVMM </a:t>
            </a:r>
          </a:p>
          <a:p>
            <a:r>
              <a:rPr lang="en-US" sz="1200">
                <a:latin typeface="Perpetua" pitchFamily="18" charset="0"/>
              </a:rPr>
              <a:t>Measured MVMM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480CC1-3CE2-43C5-8CDE-F1F75A2F194E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600"/>
            <a:ext cx="8323263" cy="508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Exiting the Protected Partition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21EA34-CE37-40C9-BF61-FF476581DD00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4505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Franklin Gothic Book" pitchFamily="34" charset="0"/>
              <a:buAutoNum type="arabicPeriod"/>
            </a:pPr>
            <a:r>
              <a:rPr lang="en-US" smtClean="0"/>
              <a:t>Boot Strap Processor validates the MVMM issued the command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smtClean="0"/>
              <a:t>Broadcast a message to rendezvous the processors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smtClean="0"/>
              <a:t>Ensure that all processors respond to the broadcasts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smtClean="0"/>
              <a:t>Shut down the MVMM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smtClean="0"/>
              <a:t>Remove all protections and allow normal operations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Exiting the Protected Partition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730AA2-2426-41DF-A1D2-C7301F779295}" type="slidenum">
              <a:rPr lang="en-US"/>
              <a:pPr>
                <a:defRPr/>
              </a:pPr>
              <a:t>31</a:t>
            </a:fld>
            <a:endParaRPr lang="en-US"/>
          </a:p>
        </p:txBody>
      </p:sp>
      <p:pic>
        <p:nvPicPr>
          <p:cNvPr id="4608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28800" y="990600"/>
            <a:ext cx="2819400" cy="1692275"/>
          </a:xfrm>
        </p:spPr>
      </p:pic>
      <p:sp>
        <p:nvSpPr>
          <p:cNvPr id="46084" name="TextBox 5"/>
          <p:cNvSpPr txBox="1">
            <a:spLocks noChangeArrowheads="1"/>
          </p:cNvSpPr>
          <p:nvPr/>
        </p:nvSpPr>
        <p:spPr bwMode="auto">
          <a:xfrm>
            <a:off x="457200" y="3581400"/>
            <a:ext cx="1652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Perpetua" pitchFamily="18" charset="0"/>
              </a:rPr>
              <a:t>GETSEC [SEXIT]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57400" y="4876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08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8200" y="2840038"/>
            <a:ext cx="6807200" cy="382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1676400" y="1295400"/>
            <a:ext cx="1447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648200" y="1828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9" name="TextBox 15"/>
          <p:cNvSpPr txBox="1">
            <a:spLocks noChangeArrowheads="1"/>
          </p:cNvSpPr>
          <p:nvPr/>
        </p:nvSpPr>
        <p:spPr bwMode="auto">
          <a:xfrm>
            <a:off x="5486400" y="1676400"/>
            <a:ext cx="633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EXIT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286000" y="3733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91" name="TextBox 9"/>
          <p:cNvSpPr txBox="1">
            <a:spLocks noChangeArrowheads="1"/>
          </p:cNvSpPr>
          <p:nvPr/>
        </p:nvSpPr>
        <p:spPr bwMode="auto">
          <a:xfrm>
            <a:off x="228600" y="4495800"/>
            <a:ext cx="2514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Perpetua" pitchFamily="18" charset="0"/>
              </a:rPr>
              <a:t>ILP = Initiating Logical Processor</a:t>
            </a:r>
          </a:p>
          <a:p>
            <a:r>
              <a:rPr lang="en-US" sz="1200">
                <a:latin typeface="Perpetua" pitchFamily="18" charset="0"/>
              </a:rPr>
              <a:t>PCR = Platform Configuration Register</a:t>
            </a:r>
          </a:p>
          <a:p>
            <a:r>
              <a:rPr lang="en-US" sz="1200">
                <a:latin typeface="Perpetua" pitchFamily="18" charset="0"/>
              </a:rPr>
              <a:t>RLP = Responding Logical Processor</a:t>
            </a:r>
          </a:p>
          <a:p>
            <a:r>
              <a:rPr lang="en-US" sz="1200">
                <a:latin typeface="Perpetua" pitchFamily="18" charset="0"/>
              </a:rPr>
              <a:t>Secure SVMM </a:t>
            </a:r>
          </a:p>
          <a:p>
            <a:r>
              <a:rPr lang="en-US" sz="1200">
                <a:latin typeface="Perpetua" pitchFamily="18" charset="0"/>
              </a:rPr>
              <a:t>Measured MVMM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TXT System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D220EA-7F8B-40A0-A289-A3FEC1D2AA7C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953000"/>
          </a:xfrm>
        </p:spPr>
        <p:txBody>
          <a:bodyPr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Enter VMM mode using GETSEC[SENTER] instruction, measures VMM before transferring control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Enables the attestation chain to that point to be discarded, giving a fresh reset.  Referred to as Dynamic Root of Trust for Measurement (DRTM)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CPU provides internal RAM that can execute code after hashing code and verifying against embedded digital signature.  Enter Authenticated Code (AC) mode using GETSEC[ENTERACCS] instruction.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Will only run software signed by Intel using a private key corresponding to a public key in the chipset itself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SCLEAN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B06B0C-306C-4B41-8A98-17FBF55A31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610600" cy="3581400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SCLEAN AC Module provides way to remove secrets by erasing selected system memory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Writes a data pattern to each byte of memory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After reset, chipset can request startup code to locate, load, and cause execution of SCLEAN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Module is an AC Module specific to the chipset embedded in the BIOS and has no reliance on system memory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RESET Protection is also supported with interlocks to block all accesses to system memory until safe 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4343400"/>
            <a:ext cx="3570288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Management Mode (SMM)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41EB0F-57A9-4A71-AEA6-9F34F282F3FD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Operating mode in which all normal execution is suspended including the operating system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Special separate software (firmware or a hardware-assisted debugger) is executed in high-privilege mode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Legacy from the Intel 386 to current processors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Some uses of SMM are: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Handle system events like memory or chipset error, system safety mgmt (temp, power)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Emulate or forward calls to a TPM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SMM is entered via the SMI (system management interrupt), which is caused by: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Chipset signaling processor pin, Software SMI, I/O write operation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By design, the operating system cannot override or disable the SMI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SMM Vulnerability: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New place to hide </a:t>
            </a:r>
            <a:r>
              <a:rPr lang="en-US" dirty="0" err="1" smtClean="0"/>
              <a:t>rootkits</a:t>
            </a:r>
            <a:endParaRPr lang="en-US" dirty="0" smtClean="0"/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No page table means all memory is accessible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Hander must have the same trust level as the MVMM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SMM Transfer Module (STM)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63683B-93F6-4BB9-B03E-00BEDDB9FB4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3352800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Conceptual mechanism to accept the SMI, invoke the SMM, and ensure no leakage of information to the SMM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STM requires accurate measurement, reliable storage of the measurement, and verifiable reporting of the measurement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BIOS holds the SMM code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Problem: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Measurement technique for SINIT and MVMM won’t work with STM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Open to attack as demonstrated in Black Hat 2009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4408488"/>
            <a:ext cx="4267200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TXT Hardware Components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C13C3B-299F-4FFF-ABC4-7E117A383DB1}" type="slidenum">
              <a:rPr lang="en-US"/>
              <a:pPr>
                <a:defRPr/>
              </a:pPr>
              <a:t>36</a:t>
            </a:fld>
            <a:endParaRPr lang="en-US"/>
          </a:p>
        </p:txBody>
      </p:sp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8191500" cy="496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TXT Software Components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30DC0B-080B-463F-B678-C47D140C423E}" type="slidenum">
              <a:rPr lang="en-US"/>
              <a:pPr>
                <a:defRPr/>
              </a:pPr>
              <a:t>37</a:t>
            </a:fld>
            <a:endParaRPr lang="en-US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7248525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Q33 TXT Enhanced Chipset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316FCD-4924-4A57-A22D-2279C6D22CB2}" type="slidenum">
              <a:rPr lang="en-US"/>
              <a:pPr>
                <a:defRPr/>
              </a:pPr>
              <a:t>38</a:t>
            </a:fld>
            <a:endParaRPr lang="en-US"/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47800"/>
            <a:ext cx="660082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Support For TXT Features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91D34-BE84-4AE3-A242-6156B55E2CBB}" type="slidenum">
              <a:rPr lang="en-US"/>
              <a:pPr>
                <a:defRPr/>
              </a:pPr>
              <a:t>39</a:t>
            </a:fld>
            <a:endParaRPr lang="en-US"/>
          </a:p>
        </p:txBody>
      </p:sp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600"/>
            <a:ext cx="7620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953000"/>
            <a:ext cx="7177088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Trusted Computing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52B0CE-8F17-4A49-99F6-E9DF130CC221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1995488"/>
            <a:ext cx="81534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Future = Measuring/Monitoring Clouds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5EF0F-49F4-4C61-B924-41235952787A}" type="slidenum">
              <a:rPr lang="en-US"/>
              <a:pPr>
                <a:defRPr/>
              </a:pPr>
              <a:t>40</a:t>
            </a:fld>
            <a:endParaRPr lang="en-US"/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8" y="2105025"/>
            <a:ext cx="86201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Virtualization Feature Dependencies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764A15-A472-48E6-BF85-F09E134B41CA}" type="slidenum">
              <a:rPr lang="en-US"/>
              <a:pPr>
                <a:defRPr/>
              </a:pPr>
              <a:t>41</a:t>
            </a:fld>
            <a:endParaRPr lang="en-US"/>
          </a:p>
        </p:txBody>
      </p:sp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743200"/>
            <a:ext cx="875506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Addition of a Trusted Separation Kernel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BF3861-DF91-4422-BB63-6CBD86D6E8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763905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 Beyond Base Papers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F45E2-A3E3-4151-B0DF-2A15CABB3656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534400" cy="4572000"/>
          </a:xfrm>
        </p:spPr>
        <p:txBody>
          <a:bodyPr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Intel Safer Computing Initiative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 smtClean="0">
                <a:hlinkClick r:id="rId2"/>
              </a:rPr>
              <a:t>http://files.rsdn.ru/19450/SECC_100Validation.pdf</a:t>
            </a:r>
            <a:endParaRPr lang="en-US" sz="1800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 smtClean="0"/>
              <a:t>My favorite highlight was David </a:t>
            </a:r>
            <a:r>
              <a:rPr lang="en-US" sz="1800" dirty="0" err="1" smtClean="0"/>
              <a:t>Grawrocks</a:t>
            </a:r>
            <a:r>
              <a:rPr lang="en-US" sz="1800" dirty="0" smtClean="0"/>
              <a:t> section on Secure Launch Recap. He states “I do not understand why you are confused. I have been working on this for many years and do not understand why you cannot pick it up in an hour or so.” [page 208]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Security Implications of Virtualization: A Literature Study</a:t>
            </a:r>
            <a:r>
              <a:rPr lang="en-US" i="1" dirty="0" smtClean="0"/>
              <a:t>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http://doc.utwente.nl/68164</a:t>
            </a:r>
            <a:endParaRPr lang="en-US" sz="1600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Infrastructure Security: Getting to the Bottom of Compliance in the Cloud 	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 smtClean="0">
                <a:hlinkClick r:id="rId4"/>
              </a:rPr>
              <a:t>http://www.rsa.com/innovation/docs/CCOM_BRF_0310.pdf</a:t>
            </a:r>
            <a:endParaRPr lang="en-US" sz="1800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1800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PC Computer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132F69-EDB7-4B9D-B8F0-7A4AA1AAFF2B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298575"/>
            <a:ext cx="5334000" cy="362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TextBox 6"/>
          <p:cNvSpPr txBox="1">
            <a:spLocks noChangeArrowheads="1"/>
          </p:cNvSpPr>
          <p:nvPr/>
        </p:nvSpPr>
        <p:spPr bwMode="auto">
          <a:xfrm>
            <a:off x="838200" y="5334000"/>
            <a:ext cx="3048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Perpetua" pitchFamily="18" charset="0"/>
              </a:rPr>
              <a:t>MCH = Memory Controller HW </a:t>
            </a:r>
          </a:p>
          <a:p>
            <a:r>
              <a:rPr lang="en-US">
                <a:latin typeface="Perpetua" pitchFamily="18" charset="0"/>
              </a:rPr>
              <a:t>ICH = I/O Controller HW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Security Context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7FF81-3057-4215-90BF-EBBD05CE6767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838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Trusted Computing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785575-B69E-4758-A868-B28B591A6874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90600"/>
            <a:ext cx="8121650" cy="385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914400" y="4876800"/>
            <a:ext cx="7543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>
                <a:latin typeface="Perpetua" pitchFamily="18" charset="0"/>
              </a:rPr>
              <a:t>Protected Execution – Run isolated protected execution environments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Perpetua" pitchFamily="18" charset="0"/>
              </a:rPr>
              <a:t>Sealed Storage – Encrypt and store keys and secrets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Perpetua" pitchFamily="18" charset="0"/>
              </a:rPr>
              <a:t>Protected Input – Encrypt I/O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Perpetua" pitchFamily="18" charset="0"/>
              </a:rPr>
              <a:t>Protected Graphics – Establish a trusted channel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Perpetua" pitchFamily="18" charset="0"/>
              </a:rPr>
              <a:t>Attestation – Measure software 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Perpetua" pitchFamily="18" charset="0"/>
              </a:rPr>
              <a:t>Protected Launch – Controlled launch and registation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Assisted TXT Technology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C926A6-1777-4341-8F33-23586FB63553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848677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686800" cy="792163"/>
          </a:xfrm>
        </p:spPr>
        <p:txBody>
          <a:bodyPr/>
          <a:lstStyle/>
          <a:p>
            <a:r>
              <a:rPr lang="en-US" sz="3400" smtClean="0"/>
              <a:t/>
            </a:r>
            <a:br>
              <a:rPr lang="en-US" sz="3400" smtClean="0"/>
            </a:br>
            <a:r>
              <a:rPr lang="en-US" sz="3400" smtClean="0"/>
              <a:t> </a:t>
            </a:r>
            <a:r>
              <a:rPr lang="en-US" sz="3600" smtClean="0"/>
              <a:t>Another Hardware Virtualization Extension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E8CB64-B93F-417C-BF67-AE27F36AA097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8324850" cy="49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4495800" y="990600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815</TotalTime>
  <Words>1422</Words>
  <Application>Microsoft Office PowerPoint</Application>
  <PresentationFormat>On-screen Show (4:3)</PresentationFormat>
  <Paragraphs>280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6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Perpetua</vt:lpstr>
      <vt:lpstr>Arial</vt:lpstr>
      <vt:lpstr>Franklin Gothic Book</vt:lpstr>
      <vt:lpstr>Wingdings 2</vt:lpstr>
      <vt:lpstr>Calibri</vt:lpstr>
      <vt:lpstr>Times New Roman</vt:lpstr>
      <vt:lpstr>Equity</vt:lpstr>
      <vt:lpstr>Equity</vt:lpstr>
      <vt:lpstr>Equity</vt:lpstr>
      <vt:lpstr>Equity</vt:lpstr>
      <vt:lpstr>Equity</vt:lpstr>
      <vt:lpstr>Equity</vt:lpstr>
      <vt:lpstr>Intel Trusted Execution Technology (Intel TXT)</vt:lpstr>
      <vt:lpstr>Agenda</vt:lpstr>
      <vt:lpstr>Threats</vt:lpstr>
      <vt:lpstr>Trusted Computing</vt:lpstr>
      <vt:lpstr>Standard PC Computer Architecture</vt:lpstr>
      <vt:lpstr>Hardware Security Context</vt:lpstr>
      <vt:lpstr>Trusted Computing Challenges</vt:lpstr>
      <vt:lpstr>Hardware Assisted TXT Technology </vt:lpstr>
      <vt:lpstr>  Another Hardware Virtualization Extension</vt:lpstr>
      <vt:lpstr>TXT = TET Integrated Architecture</vt:lpstr>
      <vt:lpstr>Protection Requirements</vt:lpstr>
      <vt:lpstr>Resource Boundary Protections</vt:lpstr>
      <vt:lpstr>Page Protection Mechanisms</vt:lpstr>
      <vt:lpstr>Measured Virtual Machine Monitor (MVMM)</vt:lpstr>
      <vt:lpstr>Trusted Computer Group</vt:lpstr>
      <vt:lpstr>TPM and  Roots of Trust </vt:lpstr>
      <vt:lpstr>TPM Capabilities</vt:lpstr>
      <vt:lpstr>Trusted Processor Module (TPM)</vt:lpstr>
      <vt:lpstr>TPM Remote Attestation &amp; Sealed Storage</vt:lpstr>
      <vt:lpstr>Establishing Root-of-Trust</vt:lpstr>
      <vt:lpstr>TXT Environment Enforcement</vt:lpstr>
      <vt:lpstr>Authenticated Code Modules</vt:lpstr>
      <vt:lpstr>TPM Transitive Trust</vt:lpstr>
      <vt:lpstr>Bootstrap Sequence</vt:lpstr>
      <vt:lpstr>Protected Launch Mechanism</vt:lpstr>
      <vt:lpstr>Late Launch</vt:lpstr>
      <vt:lpstr>Launching Protected Partition Events</vt:lpstr>
      <vt:lpstr>Late Launch Control Points</vt:lpstr>
      <vt:lpstr>Launching the Protected Partition  </vt:lpstr>
      <vt:lpstr>Exiting the Protected Partition</vt:lpstr>
      <vt:lpstr>Exiting the Protected Partition  </vt:lpstr>
      <vt:lpstr>TXT System Design</vt:lpstr>
      <vt:lpstr>SCLEAN</vt:lpstr>
      <vt:lpstr>System Management Mode (SMM)</vt:lpstr>
      <vt:lpstr>SMM Transfer Module (STM)</vt:lpstr>
      <vt:lpstr>TXT Hardware Components</vt:lpstr>
      <vt:lpstr>TXT Software Components</vt:lpstr>
      <vt:lpstr>Q33 TXT Enhanced Chipset</vt:lpstr>
      <vt:lpstr>Required Support For TXT Features</vt:lpstr>
      <vt:lpstr>Future = Measuring/Monitoring Clouds</vt:lpstr>
      <vt:lpstr>Virtualization Feature Dependencies</vt:lpstr>
      <vt:lpstr>Addition of a Trusted Separation Kernel</vt:lpstr>
      <vt:lpstr>References Beyond Base Papers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Trusted Execution Technology (Intel TXT)</dc:title>
  <dc:creator/>
  <cp:lastModifiedBy>Thomas Gaska</cp:lastModifiedBy>
  <cp:revision>116</cp:revision>
  <dcterms:created xsi:type="dcterms:W3CDTF">2006-08-16T00:00:00Z</dcterms:created>
  <dcterms:modified xsi:type="dcterms:W3CDTF">2010-03-19T16:02:52Z</dcterms:modified>
</cp:coreProperties>
</file>