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43891200"/>
  <p:notesSz cx="6858000" cy="9144000"/>
  <p:defaultTextStyle>
    <a:defPPr>
      <a:defRPr lang="en-US"/>
    </a:defPPr>
    <a:lvl1pPr marL="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898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41"/>
  </p:normalViewPr>
  <p:slideViewPr>
    <p:cSldViewPr snapToGrid="0" snapToObjects="1">
      <p:cViewPr>
        <p:scale>
          <a:sx n="25" d="100"/>
          <a:sy n="25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648-9FC2-4F45-9718-1E540344C244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EE53-EB07-3A46-80AE-BE250A4C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1pPr>
    <a:lvl2pPr marL="228234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2pPr>
    <a:lvl3pPr marL="4564685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3pPr>
    <a:lvl4pPr marL="684702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4pPr>
    <a:lvl5pPr marL="9129370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5pPr>
    <a:lvl6pPr marL="11411712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6pPr>
    <a:lvl7pPr marL="13694054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7pPr>
    <a:lvl8pPr marL="15976397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8pPr>
    <a:lvl9pPr marL="18258739" algn="l" defTabSz="4564685" rtl="0" eaLnBrk="1" latinLnBrk="0" hangingPunct="1">
      <a:defRPr sz="5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EE53-EB07-3A46-80AE-BE250A4C4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3720-0408-3D47-B79D-6238AC587991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0035-AFFC-B84C-8C29-6F380309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77200" y="851844"/>
            <a:ext cx="29159200" cy="4392367"/>
          </a:xfrm>
          <a:prstGeom prst="roundRect">
            <a:avLst/>
          </a:prstGeom>
          <a:solidFill>
            <a:srgbClr val="002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0" i="1" dirty="0" smtClean="0"/>
              <a:t>Span VM: Multi-Hypervisor Virtual Machines</a:t>
            </a:r>
          </a:p>
          <a:p>
            <a:pPr algn="ctr"/>
            <a:r>
              <a:rPr lang="en-US" sz="8000" i="1" dirty="0" smtClean="0"/>
              <a:t>Enabling An Ecosystem of Hypervisor-Level Services In Cloud</a:t>
            </a:r>
            <a:r>
              <a:rPr lang="en-US" sz="8000" i="1" dirty="0"/>
              <a:t> </a:t>
            </a:r>
            <a:endParaRPr lang="en-US" sz="8000" i="1" dirty="0" smtClean="0"/>
          </a:p>
          <a:p>
            <a:pPr algn="ctr"/>
            <a:r>
              <a:rPr lang="en-US" sz="7200" dirty="0" smtClean="0"/>
              <a:t>PI: Kartik Gopalan, Binghamton University (SUNY), </a:t>
            </a:r>
            <a:r>
              <a:rPr lang="en-US" sz="7200" dirty="0" err="1" smtClean="0"/>
              <a:t>kartik@binghamton.edu</a:t>
            </a:r>
            <a:endParaRPr lang="en-US" sz="72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136744" y="5637438"/>
            <a:ext cx="14613511" cy="21296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Problem: Support for </a:t>
            </a:r>
          </a:p>
          <a:p>
            <a:pPr algn="ctr"/>
            <a:r>
              <a:rPr lang="en-US" sz="7200" dirty="0" smtClean="0"/>
              <a:t>3</a:t>
            </a:r>
            <a:r>
              <a:rPr lang="en-US" sz="7200" baseline="30000" dirty="0" smtClean="0"/>
              <a:t>rd</a:t>
            </a:r>
            <a:r>
              <a:rPr lang="en-US" sz="7200" dirty="0" smtClean="0"/>
              <a:t>-Party Hypervisor-level Services</a:t>
            </a:r>
            <a:endParaRPr lang="en-US" sz="7200" dirty="0"/>
          </a:p>
        </p:txBody>
      </p:sp>
      <p:sp>
        <p:nvSpPr>
          <p:cNvPr id="8" name="Rounded Rectangle 7"/>
          <p:cNvSpPr/>
          <p:nvPr/>
        </p:nvSpPr>
        <p:spPr>
          <a:xfrm>
            <a:off x="15883510" y="5681393"/>
            <a:ext cx="26955401" cy="20184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Solution:  Compartmentalize Services &amp; Share Guest Control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400630" y="7932058"/>
            <a:ext cx="1245325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Growing Number of Hypervisor-level Services</a:t>
            </a:r>
            <a:r>
              <a:rPr lang="en-US" sz="4800" b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/>
              <a:t>VM Introspection, Intrusion Detection, High Availability, Live Migration, Live Patching, etc.</a:t>
            </a:r>
          </a:p>
          <a:p>
            <a:pPr marL="1143000" indent="-1143000">
              <a:buFont typeface="+mj-lt"/>
              <a:buAutoNum type="arabicPeriod"/>
            </a:pPr>
            <a:endParaRPr lang="en-US" sz="6000" b="1" dirty="0" smtClean="0"/>
          </a:p>
          <a:p>
            <a:pPr marL="1143000" indent="-1143000">
              <a:buFont typeface="+mj-lt"/>
              <a:buAutoNum type="arabicPeriod"/>
            </a:pPr>
            <a:r>
              <a:rPr lang="en-US" sz="6000" b="1" dirty="0" smtClean="0"/>
              <a:t>Guests Cannot Simultaneously Use </a:t>
            </a:r>
            <a:r>
              <a:rPr lang="en-US" sz="6000" b="1" u="sng" dirty="0" smtClean="0"/>
              <a:t>Multiple</a:t>
            </a:r>
            <a:r>
              <a:rPr lang="en-US" sz="6000" b="1" dirty="0" smtClean="0"/>
              <a:t> 3</a:t>
            </a:r>
            <a:r>
              <a:rPr lang="en-US" sz="6000" b="1" baseline="30000" dirty="0" smtClean="0"/>
              <a:t>rd</a:t>
            </a:r>
            <a:r>
              <a:rPr lang="en-US" sz="6000" b="1" dirty="0" smtClean="0"/>
              <a:t>-party Services: </a:t>
            </a:r>
            <a:r>
              <a:rPr lang="en-US" sz="4800" dirty="0" smtClean="0"/>
              <a:t>E.g. Cross-cloud migration, Customized guest security, Attestation, etc.</a:t>
            </a:r>
            <a:endParaRPr lang="en-US" sz="4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93269" y="27455052"/>
            <a:ext cx="1887753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Guest Transparent: </a:t>
            </a:r>
            <a:r>
              <a:rPr lang="en-US" sz="4800" dirty="0" smtClean="0"/>
              <a:t>No modifications to guest.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Attach/Detach L1s to/from guest at runtime:  </a:t>
            </a:r>
            <a:r>
              <a:rPr lang="en-US" sz="4800" dirty="0" smtClean="0"/>
              <a:t>Partial/full control over guest memory, VCPUs, and I/O devices.</a:t>
            </a:r>
            <a:endParaRPr lang="en-US" sz="6000" b="1" dirty="0"/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Event Subscription: </a:t>
            </a:r>
            <a:r>
              <a:rPr lang="en-US" sz="4800" dirty="0" smtClean="0"/>
              <a:t>L1s subscribe to guest events via L0.</a:t>
            </a:r>
            <a:endParaRPr lang="en-US" sz="6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394" y="7908366"/>
            <a:ext cx="8127997" cy="7071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9200" y="7801430"/>
            <a:ext cx="17184911" cy="73868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512796" y="15097884"/>
            <a:ext cx="2932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Featurevisors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(F) : 3rd-party </a:t>
            </a:r>
            <a:r>
              <a:rPr lang="en-US" sz="4800" dirty="0" err="1">
                <a:solidFill>
                  <a:srgbClr val="143B1C"/>
                </a:solidFill>
                <a:ea typeface="Calibri" charset="0"/>
                <a:cs typeface="Calibri" charset="0"/>
              </a:rPr>
              <a:t>d</a:t>
            </a:r>
            <a:r>
              <a:rPr lang="en-US" sz="4800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eprivileged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“Hypervisors” providing guest services.     </a:t>
            </a:r>
            <a:r>
              <a:rPr lang="en-US" sz="4800" b="1" u="sng" dirty="0" err="1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Hyperplexor</a:t>
            </a:r>
            <a:r>
              <a:rPr lang="en-US" sz="4800" b="1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 </a:t>
            </a:r>
            <a:r>
              <a:rPr lang="en-US" sz="4800" dirty="0" smtClean="0">
                <a:solidFill>
                  <a:srgbClr val="143B1C"/>
                </a:solidFill>
                <a:effectLst/>
                <a:ea typeface="Calibri" charset="0"/>
                <a:cs typeface="Calibri" charset="0"/>
              </a:rPr>
              <a:t>: Base L0 hypervisor.</a:t>
            </a:r>
            <a:endParaRPr lang="en-US" sz="4800" dirty="0">
              <a:solidFill>
                <a:srgbClr val="143B1C"/>
              </a:solidFill>
              <a:effectLst/>
              <a:ea typeface="Calibri" charset="0"/>
              <a:cs typeface="Calibri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68398" y="16068035"/>
            <a:ext cx="41670513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 smtClean="0"/>
              <a:t>Approach: Transparent and Simultaneous Control of Guest by Multiple L1 Hypervisors </a:t>
            </a:r>
            <a:endParaRPr lang="en-US" sz="6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170" y="18241485"/>
            <a:ext cx="12573000" cy="920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3511" y="18238278"/>
            <a:ext cx="12700000" cy="9118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4053" y="18253354"/>
            <a:ext cx="12185857" cy="925592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0320000" y="28367364"/>
            <a:ext cx="22518912" cy="19376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dirty="0" smtClean="0"/>
              <a:t>Status, Results, and Future Work</a:t>
            </a:r>
            <a:endParaRPr lang="en-US" sz="7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34401" y="30609820"/>
            <a:ext cx="2073551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Key Publications: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Multi-hypervisor Virtual Machines: Enabling an Eco-system of Hypervisor-level Services</a:t>
            </a:r>
            <a:r>
              <a:rPr lang="en-US" sz="5400" dirty="0" smtClean="0"/>
              <a:t>, </a:t>
            </a:r>
            <a:r>
              <a:rPr lang="en-US" sz="5400" b="1" dirty="0" smtClean="0"/>
              <a:t>Accepted in USENIX ATC, 2017</a:t>
            </a:r>
          </a:p>
          <a:p>
            <a:pPr marL="3425342" lvl="1" indent="-1143000">
              <a:buFont typeface="+mj-lt"/>
              <a:buAutoNum type="arabicPeriod"/>
            </a:pPr>
            <a:r>
              <a:rPr lang="en-US" sz="5400" i="1" dirty="0" smtClean="0"/>
              <a:t>Enabling Hypervisor-as-a-service Clouds with Ephemeral Virtualization</a:t>
            </a:r>
            <a:r>
              <a:rPr lang="en-US" sz="5400" dirty="0" smtClean="0"/>
              <a:t>, </a:t>
            </a:r>
            <a:r>
              <a:rPr lang="en-US" sz="5400" b="1" dirty="0" smtClean="0"/>
              <a:t>VEE 2016.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Prototype on KVM/QEMU Platform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0—15% overhead on benchmarks: </a:t>
            </a:r>
            <a:r>
              <a:rPr lang="en-US" sz="4800" dirty="0" err="1" smtClean="0"/>
              <a:t>Kernbench</a:t>
            </a:r>
            <a:r>
              <a:rPr lang="en-US" sz="4800" dirty="0" smtClean="0"/>
              <a:t>, </a:t>
            </a:r>
            <a:r>
              <a:rPr lang="en-US" sz="4800" dirty="0" err="1" smtClean="0"/>
              <a:t>iperf</a:t>
            </a:r>
            <a:r>
              <a:rPr lang="en-US" sz="4800" dirty="0" smtClean="0"/>
              <a:t>, quicksort.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Ephemeral virtualization: 80ms average switching times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Page fault servicing: 3.6—4.2us; Event Redirection: 13-41us.</a:t>
            </a:r>
          </a:p>
          <a:p>
            <a:pPr marL="1143000" indent="-1143000">
              <a:buFont typeface="Arial" charset="0"/>
              <a:buChar char="•"/>
            </a:pPr>
            <a:r>
              <a:rPr lang="en-US" sz="6000" b="1" dirty="0" smtClean="0"/>
              <a:t>Ongoing/Future Work: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Supporting unmodified L1 hypervisors.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Live hypervisor patching.</a:t>
            </a:r>
          </a:p>
          <a:p>
            <a:pPr marL="3425342" lvl="1" indent="-1143000">
              <a:buFont typeface="Arial" charset="0"/>
              <a:buChar char="•"/>
            </a:pPr>
            <a:r>
              <a:rPr lang="en-US" sz="4800" dirty="0" smtClean="0"/>
              <a:t>Support on public clouds.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7430" y="2346833"/>
            <a:ext cx="6462031" cy="28973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66697" y="1751539"/>
            <a:ext cx="5269015" cy="238995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5170" y="30921140"/>
            <a:ext cx="17626086" cy="10300449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805170" y="41221588"/>
            <a:ext cx="19429231" cy="15219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i="1" dirty="0" smtClean="0"/>
              <a:t>Funded by NSF 1527338: CSR: Small: Multi-hypervisor Virtual Machines - Enabling an Ecosystem of Hypervisors in </a:t>
            </a:r>
            <a:r>
              <a:rPr lang="en-US" sz="4800" i="1" smtClean="0"/>
              <a:t>the Cloud</a:t>
            </a:r>
            <a:endParaRPr lang="en-US" sz="4800" i="1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21721363" y="41105022"/>
            <a:ext cx="20777202" cy="16384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800" i="1" dirty="0" smtClean="0"/>
              <a:t>Students: </a:t>
            </a:r>
            <a:r>
              <a:rPr lang="en-US" sz="4800" i="1" dirty="0" err="1" smtClean="0"/>
              <a:t>Hardik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Bagdi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Rohith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Raghavendra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Yaohui</a:t>
            </a:r>
            <a:r>
              <a:rPr lang="en-US" sz="4800" i="1" dirty="0" smtClean="0"/>
              <a:t> Hu, </a:t>
            </a:r>
            <a:r>
              <a:rPr lang="en-US" sz="4800" i="1" dirty="0" err="1" smtClean="0"/>
              <a:t>Spoorti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Doddamani</a:t>
            </a:r>
            <a:endParaRPr lang="en-US" sz="4800" i="1" dirty="0" smtClean="0"/>
          </a:p>
          <a:p>
            <a:r>
              <a:rPr lang="en-US" sz="4800" i="1" dirty="0" smtClean="0"/>
              <a:t>Collaborators: Dan Williams , </a:t>
            </a:r>
            <a:r>
              <a:rPr lang="en-US" sz="4800" i="1" dirty="0" err="1" smtClean="0"/>
              <a:t>Nilton</a:t>
            </a:r>
            <a:r>
              <a:rPr lang="en-US" sz="4800" i="1" dirty="0" smtClean="0"/>
              <a:t> </a:t>
            </a:r>
            <a:r>
              <a:rPr lang="en-US" sz="4800" i="1" dirty="0" err="1" smtClean="0"/>
              <a:t>Bila</a:t>
            </a:r>
            <a:r>
              <a:rPr lang="en-US" sz="4800" i="1" dirty="0" smtClean="0"/>
              <a:t>, </a:t>
            </a:r>
            <a:r>
              <a:rPr lang="en-US" sz="4800" i="1" dirty="0" err="1" smtClean="0"/>
              <a:t>Umesh</a:t>
            </a:r>
            <a:r>
              <a:rPr lang="en-US" sz="4800" i="1" dirty="0" smtClean="0"/>
              <a:t> Deshpande, IBM Research Labs</a:t>
            </a:r>
          </a:p>
        </p:txBody>
      </p:sp>
    </p:spTree>
    <p:extLst>
      <p:ext uri="{BB962C8B-B14F-4D97-AF65-F5344CB8AC3E}">
        <p14:creationId xmlns:p14="http://schemas.microsoft.com/office/powerpoint/2010/main" val="756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285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Gopalan</dc:creator>
  <cp:lastModifiedBy>Kartik Gopalan</cp:lastModifiedBy>
  <cp:revision>97</cp:revision>
  <cp:lastPrinted>2017-05-28T19:37:18Z</cp:lastPrinted>
  <dcterms:created xsi:type="dcterms:W3CDTF">2017-05-28T16:07:23Z</dcterms:created>
  <dcterms:modified xsi:type="dcterms:W3CDTF">2017-05-28T19:50:04Z</dcterms:modified>
</cp:coreProperties>
</file>