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891200" cy="43891200"/>
  <p:notesSz cx="6858000" cy="9144000"/>
  <p:defaultTextStyle>
    <a:defPPr>
      <a:defRPr lang="en-US"/>
    </a:defPPr>
    <a:lvl1pPr marL="0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1pPr>
    <a:lvl2pPr marL="2282342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2pPr>
    <a:lvl3pPr marL="4564685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3pPr>
    <a:lvl4pPr marL="6847027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4pPr>
    <a:lvl5pPr marL="9129370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5pPr>
    <a:lvl6pPr marL="11411712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6pPr>
    <a:lvl7pPr marL="13694054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7pPr>
    <a:lvl8pPr marL="15976397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8pPr>
    <a:lvl9pPr marL="18258739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341"/>
  </p:normalViewPr>
  <p:slideViewPr>
    <p:cSldViewPr snapToGrid="0" snapToObjects="1">
      <p:cViewPr>
        <p:scale>
          <a:sx n="25" d="100"/>
          <a:sy n="25" d="100"/>
        </p:scale>
        <p:origin x="10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648-9FC2-4F45-9718-1E540344C244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EEE53-EB07-3A46-80AE-BE250A4C4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1pPr>
    <a:lvl2pPr marL="2282342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2pPr>
    <a:lvl3pPr marL="4564685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3pPr>
    <a:lvl4pPr marL="6847027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4pPr>
    <a:lvl5pPr marL="9129370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5pPr>
    <a:lvl6pPr marL="11411712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6pPr>
    <a:lvl7pPr marL="13694054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7pPr>
    <a:lvl8pPr marL="15976397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8pPr>
    <a:lvl9pPr marL="18258739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EEE53-EB07-3A46-80AE-BE250A4C4F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8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7183123"/>
            <a:ext cx="37307520" cy="1528064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3053043"/>
            <a:ext cx="32918400" cy="10596877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336800"/>
            <a:ext cx="9464040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2336800"/>
            <a:ext cx="27843480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10942333"/>
            <a:ext cx="37856160" cy="18257517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9372573"/>
            <a:ext cx="37856160" cy="9601197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11684000"/>
            <a:ext cx="1865376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11684000"/>
            <a:ext cx="1865376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336810"/>
            <a:ext cx="3785616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10759443"/>
            <a:ext cx="18568032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6032480"/>
            <a:ext cx="18568032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10759443"/>
            <a:ext cx="18659477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6032480"/>
            <a:ext cx="18659477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6319530"/>
            <a:ext cx="22219920" cy="311912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6319530"/>
            <a:ext cx="22219920" cy="311912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2336810"/>
            <a:ext cx="3785616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11684000"/>
            <a:ext cx="3785616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40680650"/>
            <a:ext cx="1481328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35777" y="851844"/>
            <a:ext cx="26889423" cy="3161356"/>
          </a:xfrm>
          <a:prstGeom prst="roundRect">
            <a:avLst/>
          </a:prstGeom>
          <a:solidFill>
            <a:srgbClr val="002E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/>
              <a:t>Span VM: Multi-Hypervisor Virtual Machines</a:t>
            </a:r>
          </a:p>
          <a:p>
            <a:pPr algn="ctr"/>
            <a:r>
              <a:rPr lang="en-US" sz="8000" i="1" dirty="0" smtClean="0"/>
              <a:t>Enabling An Ecosystem of Hypervisor-Level Services In Cloud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33544" y="6145438"/>
            <a:ext cx="14613511" cy="212967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00" dirty="0" smtClean="0"/>
              <a:t>Problem: Support for </a:t>
            </a:r>
          </a:p>
          <a:p>
            <a:pPr algn="ctr"/>
            <a:r>
              <a:rPr lang="en-US" sz="7200" dirty="0" smtClean="0"/>
              <a:t>3</a:t>
            </a:r>
            <a:r>
              <a:rPr lang="en-US" sz="7200" baseline="30000" dirty="0" smtClean="0"/>
              <a:t>rd</a:t>
            </a:r>
            <a:r>
              <a:rPr lang="en-US" sz="7200" dirty="0" smtClean="0"/>
              <a:t>-Party Hypervisor-level Services</a:t>
            </a:r>
            <a:endParaRPr lang="en-US" sz="7200" dirty="0"/>
          </a:p>
        </p:txBody>
      </p:sp>
      <p:sp>
        <p:nvSpPr>
          <p:cNvPr id="8" name="Rounded Rectangle 7"/>
          <p:cNvSpPr/>
          <p:nvPr/>
        </p:nvSpPr>
        <p:spPr>
          <a:xfrm>
            <a:off x="15680310" y="6189393"/>
            <a:ext cx="26955401" cy="201843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00" dirty="0" smtClean="0"/>
              <a:t>Solution:  Compartmentalize Services &amp; Share Guest Control</a:t>
            </a:r>
            <a:endParaRPr lang="en-US" sz="7200" dirty="0"/>
          </a:p>
        </p:txBody>
      </p:sp>
      <p:sp>
        <p:nvSpPr>
          <p:cNvPr id="9" name="TextBox 8"/>
          <p:cNvSpPr txBox="1"/>
          <p:nvPr/>
        </p:nvSpPr>
        <p:spPr>
          <a:xfrm>
            <a:off x="1197430" y="8440058"/>
            <a:ext cx="12453256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6000" b="1" dirty="0" smtClean="0"/>
              <a:t>Growing Number of Hypervisor-level Services</a:t>
            </a:r>
            <a:r>
              <a:rPr lang="en-US" sz="4800" b="1" dirty="0" smtClean="0"/>
              <a:t>:</a:t>
            </a:r>
            <a:r>
              <a:rPr lang="en-US" sz="4800" dirty="0" smtClean="0"/>
              <a:t> </a:t>
            </a:r>
            <a:r>
              <a:rPr lang="en-US" sz="4800" dirty="0" smtClean="0"/>
              <a:t>VM Introspection, Intrusion Detection, High Availability, Live Migration, Live Patching, etc.</a:t>
            </a:r>
          </a:p>
          <a:p>
            <a:pPr marL="1143000" indent="-1143000">
              <a:buFont typeface="+mj-lt"/>
              <a:buAutoNum type="arabicPeriod"/>
            </a:pPr>
            <a:endParaRPr lang="en-US" sz="6000" b="1" dirty="0" smtClean="0"/>
          </a:p>
          <a:p>
            <a:pPr marL="1143000" indent="-1143000">
              <a:buFont typeface="+mj-lt"/>
              <a:buAutoNum type="arabicPeriod"/>
            </a:pPr>
            <a:r>
              <a:rPr lang="en-US" sz="6000" b="1" dirty="0" smtClean="0"/>
              <a:t>Guests Cannot Simultaneously Use </a:t>
            </a:r>
            <a:r>
              <a:rPr lang="en-US" sz="6000" b="1" u="sng" dirty="0" smtClean="0"/>
              <a:t>Multiple</a:t>
            </a:r>
            <a:r>
              <a:rPr lang="en-US" sz="6000" b="1" dirty="0" smtClean="0"/>
              <a:t> 3</a:t>
            </a:r>
            <a:r>
              <a:rPr lang="en-US" sz="6000" b="1" baseline="30000" dirty="0" smtClean="0"/>
              <a:t>rd</a:t>
            </a:r>
            <a:r>
              <a:rPr lang="en-US" sz="6000" b="1" dirty="0" smtClean="0"/>
              <a:t>-party Services: </a:t>
            </a:r>
            <a:r>
              <a:rPr lang="en-US" sz="4800" dirty="0" smtClean="0"/>
              <a:t>E.g. Cross-cloud migration, Customized guest security, Attestation, etc.</a:t>
            </a:r>
            <a:endParaRPr lang="en-US" sz="4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290069" y="27963052"/>
            <a:ext cx="1887753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charset="0"/>
              <a:buChar char="•"/>
            </a:pPr>
            <a:r>
              <a:rPr lang="en-US" sz="6000" b="1" dirty="0" smtClean="0"/>
              <a:t>Guest Transparent: </a:t>
            </a:r>
            <a:r>
              <a:rPr lang="en-US" sz="4800" dirty="0" smtClean="0"/>
              <a:t>No modifications to guest.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6000" b="1" dirty="0" smtClean="0"/>
              <a:t>Attach/Detach L1s to/from guest at runtime:  </a:t>
            </a:r>
            <a:r>
              <a:rPr lang="en-US" sz="4800" dirty="0" smtClean="0"/>
              <a:t>Partial/full control over guest memory, VCPUs, and I/O devices.</a:t>
            </a:r>
            <a:endParaRPr lang="en-US" sz="6000" b="1" dirty="0"/>
          </a:p>
          <a:p>
            <a:pPr marL="1143000" indent="-1143000">
              <a:buFont typeface="Arial" charset="0"/>
              <a:buChar char="•"/>
            </a:pPr>
            <a:r>
              <a:rPr lang="en-US" sz="6000" b="1" dirty="0" smtClean="0"/>
              <a:t>Event Subscription: </a:t>
            </a:r>
            <a:r>
              <a:rPr lang="en-US" sz="4800" dirty="0" smtClean="0"/>
              <a:t>L1s subscribe to guest events via L0.</a:t>
            </a:r>
            <a:endParaRPr lang="en-US" sz="60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194" y="8416366"/>
            <a:ext cx="8127997" cy="70713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0" y="8309430"/>
            <a:ext cx="17184911" cy="738686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3309596" y="15605884"/>
            <a:ext cx="29326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u="sng" dirty="0" err="1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Featurevisors</a:t>
            </a:r>
            <a:r>
              <a:rPr lang="en-US" sz="4800" dirty="0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 (F) : 3rd-party </a:t>
            </a:r>
            <a:r>
              <a:rPr lang="en-US" sz="4800" dirty="0" err="1">
                <a:solidFill>
                  <a:srgbClr val="143B1C"/>
                </a:solidFill>
                <a:ea typeface="Calibri" charset="0"/>
                <a:cs typeface="Calibri" charset="0"/>
              </a:rPr>
              <a:t>d</a:t>
            </a:r>
            <a:r>
              <a:rPr lang="en-US" sz="4800" dirty="0" err="1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eprivileged</a:t>
            </a:r>
            <a:r>
              <a:rPr lang="en-US" sz="4800" dirty="0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 “Hypervisors” providing guest services.     </a:t>
            </a:r>
            <a:r>
              <a:rPr lang="en-US" sz="4800" b="1" u="sng" dirty="0" err="1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Hyperplexor</a:t>
            </a:r>
            <a:r>
              <a:rPr lang="en-US" sz="4800" b="1" dirty="0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 </a:t>
            </a:r>
            <a:r>
              <a:rPr lang="en-US" sz="4800" dirty="0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: Base L0 hypervisor.</a:t>
            </a:r>
            <a:endParaRPr lang="en-US" sz="4800" dirty="0">
              <a:solidFill>
                <a:srgbClr val="143B1C"/>
              </a:solidFill>
              <a:effectLst/>
              <a:ea typeface="Calibri" charset="0"/>
              <a:cs typeface="Calibri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65198" y="16576035"/>
            <a:ext cx="41670513" cy="193765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dirty="0" smtClean="0"/>
              <a:t>Approach: Transparent and Simultaneous Control of Guest by Multiple L1 Hypervisors </a:t>
            </a:r>
            <a:endParaRPr lang="en-US" sz="6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970" y="18749485"/>
            <a:ext cx="12573000" cy="9207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80311" y="18746278"/>
            <a:ext cx="12700000" cy="9118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80853" y="18761354"/>
            <a:ext cx="12185857" cy="925592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20116800" y="28875364"/>
            <a:ext cx="22518912" cy="193765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00" dirty="0" smtClean="0"/>
              <a:t>Status, Results, and Future Work</a:t>
            </a:r>
            <a:endParaRPr lang="en-US" sz="7200" dirty="0"/>
          </a:p>
        </p:txBody>
      </p:sp>
      <p:sp>
        <p:nvSpPr>
          <p:cNvPr id="24" name="TextBox 23"/>
          <p:cNvSpPr txBox="1"/>
          <p:nvPr/>
        </p:nvSpPr>
        <p:spPr>
          <a:xfrm>
            <a:off x="21031201" y="31117820"/>
            <a:ext cx="2073551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charset="0"/>
              <a:buChar char="•"/>
            </a:pPr>
            <a:r>
              <a:rPr lang="en-US" sz="6000" b="1" dirty="0" smtClean="0"/>
              <a:t>Key Publications:</a:t>
            </a:r>
          </a:p>
          <a:p>
            <a:pPr marL="3425342" lvl="1" indent="-1143000">
              <a:buFont typeface="+mj-lt"/>
              <a:buAutoNum type="arabicPeriod"/>
            </a:pPr>
            <a:r>
              <a:rPr lang="en-US" sz="5400" i="1" dirty="0" smtClean="0"/>
              <a:t>Multi-hypervisor Virtual Machines: Enabling an Eco-system of Hypervisor-level Services</a:t>
            </a:r>
            <a:r>
              <a:rPr lang="en-US" sz="5400" dirty="0" smtClean="0"/>
              <a:t>, </a:t>
            </a:r>
            <a:r>
              <a:rPr lang="en-US" sz="5400" b="1" dirty="0" smtClean="0"/>
              <a:t>Accepted in USENIX ATC, 2017</a:t>
            </a:r>
          </a:p>
          <a:p>
            <a:pPr marL="3425342" lvl="1" indent="-1143000">
              <a:buFont typeface="+mj-lt"/>
              <a:buAutoNum type="arabicPeriod"/>
            </a:pPr>
            <a:r>
              <a:rPr lang="en-US" sz="5400" i="1" dirty="0" smtClean="0"/>
              <a:t>Enabling Hypervisor-as-a-service Clouds with Ephemeral Virtualization</a:t>
            </a:r>
            <a:r>
              <a:rPr lang="en-US" sz="5400" dirty="0" smtClean="0"/>
              <a:t>, </a:t>
            </a:r>
            <a:r>
              <a:rPr lang="en-US" sz="5400" b="1" dirty="0" smtClean="0"/>
              <a:t>VEE 2016.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6000" b="1" dirty="0" smtClean="0"/>
              <a:t>Prototype on KVM/QEMU Platform</a:t>
            </a:r>
          </a:p>
          <a:p>
            <a:pPr marL="3425342" lvl="1" indent="-1143000">
              <a:buFont typeface="Arial" charset="0"/>
              <a:buChar char="•"/>
            </a:pPr>
            <a:r>
              <a:rPr lang="en-US" sz="4800" dirty="0" smtClean="0"/>
              <a:t>0—15% overhead on benchmarks: </a:t>
            </a:r>
            <a:r>
              <a:rPr lang="en-US" sz="4800" dirty="0" err="1" smtClean="0"/>
              <a:t>Kernbench</a:t>
            </a:r>
            <a:r>
              <a:rPr lang="en-US" sz="4800" dirty="0" smtClean="0"/>
              <a:t>, </a:t>
            </a:r>
            <a:r>
              <a:rPr lang="en-US" sz="4800" dirty="0" err="1" smtClean="0"/>
              <a:t>iperf</a:t>
            </a:r>
            <a:r>
              <a:rPr lang="en-US" sz="4800" dirty="0" smtClean="0"/>
              <a:t>, quicksort.</a:t>
            </a:r>
          </a:p>
          <a:p>
            <a:pPr marL="3425342" lvl="1" indent="-1143000">
              <a:buFont typeface="Arial" charset="0"/>
              <a:buChar char="•"/>
            </a:pPr>
            <a:r>
              <a:rPr lang="en-US" sz="4800" dirty="0" smtClean="0"/>
              <a:t>Ephemeral virtualization: 80ms average switching times</a:t>
            </a:r>
          </a:p>
          <a:p>
            <a:pPr marL="3425342" lvl="1" indent="-1143000">
              <a:buFont typeface="Arial" charset="0"/>
              <a:buChar char="•"/>
            </a:pPr>
            <a:r>
              <a:rPr lang="en-US" sz="4800" dirty="0" smtClean="0"/>
              <a:t>Page fault servicing: 3.6—4.2us; Event Redirection: 13-41us.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6000" b="1" dirty="0" smtClean="0"/>
              <a:t>Ongoing/Future Work:</a:t>
            </a:r>
          </a:p>
          <a:p>
            <a:pPr marL="3425342" lvl="1" indent="-1143000">
              <a:buFont typeface="Arial" charset="0"/>
              <a:buChar char="•"/>
            </a:pPr>
            <a:r>
              <a:rPr lang="en-US" sz="4800" dirty="0" smtClean="0"/>
              <a:t>Supporting unmodified L1 hypervisors.</a:t>
            </a:r>
          </a:p>
          <a:p>
            <a:pPr marL="3425342" lvl="1" indent="-1143000">
              <a:buFont typeface="Arial" charset="0"/>
              <a:buChar char="•"/>
            </a:pPr>
            <a:r>
              <a:rPr lang="en-US" sz="4800" dirty="0" smtClean="0"/>
              <a:t>Live hypervisor patching.</a:t>
            </a:r>
          </a:p>
          <a:p>
            <a:pPr marL="3425342" lvl="1" indent="-1143000">
              <a:buFont typeface="Arial" charset="0"/>
              <a:buChar char="•"/>
            </a:pPr>
            <a:r>
              <a:rPr lang="en-US" sz="4800" dirty="0" smtClean="0"/>
              <a:t>Support on public clouds.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7887" y="3959747"/>
            <a:ext cx="289052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PI: Kartik Gopalan, Binghamton University (SUNY), </a:t>
            </a:r>
            <a:r>
              <a:rPr lang="en-US" sz="7200" dirty="0" err="1" smtClean="0"/>
              <a:t>kartik@binghamton.edu</a:t>
            </a:r>
            <a:endParaRPr lang="en-US" sz="7200" dirty="0" smtClean="0"/>
          </a:p>
          <a:p>
            <a:pPr algn="ctr"/>
            <a:r>
              <a:rPr lang="en-US" sz="5400" dirty="0" smtClean="0"/>
              <a:t>Collaborators: Dan Williams , </a:t>
            </a:r>
            <a:r>
              <a:rPr lang="en-US" sz="5400" dirty="0" err="1" smtClean="0"/>
              <a:t>Nilton</a:t>
            </a:r>
            <a:r>
              <a:rPr lang="en-US" sz="5400" dirty="0" smtClean="0"/>
              <a:t> </a:t>
            </a:r>
            <a:r>
              <a:rPr lang="en-US" sz="5400" dirty="0" err="1" smtClean="0"/>
              <a:t>Bila</a:t>
            </a:r>
            <a:r>
              <a:rPr lang="en-US" sz="5400" dirty="0" smtClean="0"/>
              <a:t>, </a:t>
            </a:r>
            <a:r>
              <a:rPr lang="en-US" sz="5400" dirty="0" err="1" smtClean="0"/>
              <a:t>Umesh</a:t>
            </a:r>
            <a:r>
              <a:rPr lang="en-US" sz="5400" dirty="0" smtClean="0"/>
              <a:t> Deshpande, </a:t>
            </a:r>
            <a:r>
              <a:rPr lang="en-US" sz="5400" smtClean="0"/>
              <a:t>IBM Research Labs</a:t>
            </a:r>
            <a:endParaRPr lang="en-US" sz="5400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" y="1679296"/>
            <a:ext cx="7325631" cy="328459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66697" y="1751539"/>
            <a:ext cx="5269015" cy="238995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1970" y="31429140"/>
            <a:ext cx="17626086" cy="10300449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2235198" y="41925711"/>
            <a:ext cx="39130512" cy="10390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 smtClean="0"/>
              <a:t>Funded by NSF 1527338: CSR: Small: Multi-hypervisor Virtual Machines - Enabling an Ecosystem of Hypervisors in the Cloud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560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272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Gopalan</dc:creator>
  <cp:lastModifiedBy>Kartik Gopalan</cp:lastModifiedBy>
  <cp:revision>90</cp:revision>
  <cp:lastPrinted>2017-05-28T19:06:16Z</cp:lastPrinted>
  <dcterms:created xsi:type="dcterms:W3CDTF">2017-05-28T16:07:23Z</dcterms:created>
  <dcterms:modified xsi:type="dcterms:W3CDTF">2017-05-28T19:37:03Z</dcterms:modified>
</cp:coreProperties>
</file>