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85" autoAdjust="0"/>
  </p:normalViewPr>
  <p:slideViewPr>
    <p:cSldViewPr snapToGrid="0">
      <p:cViewPr varScale="1">
        <p:scale>
          <a:sx n="59" d="100"/>
          <a:sy n="59" d="100"/>
        </p:scale>
        <p:origin x="1541" y="58"/>
      </p:cViewPr>
      <p:guideLst/>
    </p:cSldViewPr>
  </p:slideViewPr>
  <p:outlineViewPr>
    <p:cViewPr>
      <p:scale>
        <a:sx n="33" d="100"/>
        <a:sy n="33" d="100"/>
      </p:scale>
      <p:origin x="0" y="-8890"/>
    </p:cViewPr>
  </p:outlin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FFF19-145F-402B-8227-E738AA2A476E}" type="datetimeFigureOut">
              <a:rPr lang="en-IN" smtClean="0"/>
              <a:t>20-05-2022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93A31-23CD-4A8B-9F25-689FB35B27E0}" type="slidenum">
              <a:rPr lang="en-IN" smtClean="0"/>
              <a:t>‹#›</a:t>
            </a:fld>
            <a:endParaRPr lang="en-IN"/>
          </a:p>
        </p:txBody>
      </p:sp>
    </p:spTree>
    <p:extLst>
      <p:ext uri="{BB962C8B-B14F-4D97-AF65-F5344CB8AC3E}">
        <p14:creationId xmlns:p14="http://schemas.microsoft.com/office/powerpoint/2010/main" val="222212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2993A31-23CD-4A8B-9F25-689FB35B27E0}" type="slidenum">
              <a:rPr lang="en-IN" smtClean="0"/>
              <a:t>1</a:t>
            </a:fld>
            <a:endParaRPr lang="en-IN"/>
          </a:p>
        </p:txBody>
      </p:sp>
    </p:spTree>
    <p:extLst>
      <p:ext uri="{BB962C8B-B14F-4D97-AF65-F5344CB8AC3E}">
        <p14:creationId xmlns:p14="http://schemas.microsoft.com/office/powerpoint/2010/main" val="2292064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ea typeface="+mn-ea"/>
                <a:cs typeface="+mn-cs"/>
              </a:rPr>
              <a:t>The foundational questions for reliability fall under three best practice areas: foundations, change management, and failure management.</a:t>
            </a:r>
          </a:p>
          <a:p>
            <a:endParaRPr lang="en-US" sz="1200" kern="1200" dirty="0">
              <a:solidFill>
                <a:schemeClr val="tx1"/>
              </a:solidFill>
              <a:effectLst/>
              <a:ea typeface="+mn-ea"/>
              <a:cs typeface="+mn-cs"/>
            </a:endParaRPr>
          </a:p>
          <a:p>
            <a:r>
              <a:rPr lang="en-US" sz="1200" kern="1200" dirty="0">
                <a:solidFill>
                  <a:schemeClr val="tx1"/>
                </a:solidFill>
                <a:effectLst/>
                <a:ea typeface="+mn-ea"/>
                <a:cs typeface="+mn-cs"/>
              </a:rPr>
              <a:t>To achieve reliability, a system must have both a well-planned foundation and monitoring in place. It must have mechanisms for handling changes in demand or requirements. The system should be designed to detect failure and automatically heal itself.</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10</a:t>
            </a:fld>
            <a:endParaRPr lang="en-IN"/>
          </a:p>
        </p:txBody>
      </p:sp>
    </p:spTree>
    <p:extLst>
      <p:ext uri="{BB962C8B-B14F-4D97-AF65-F5344CB8AC3E}">
        <p14:creationId xmlns:p14="http://schemas.microsoft.com/office/powerpoint/2010/main" val="21855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Performance Efficiency pillar </a:t>
            </a:r>
            <a:r>
              <a:rPr lang="en-US" sz="1200" kern="1200" dirty="0">
                <a:solidFill>
                  <a:schemeClr val="tx1"/>
                </a:solidFill>
                <a:effectLst/>
                <a:latin typeface="+mn-lt"/>
                <a:ea typeface="+mn-ea"/>
                <a:cs typeface="+mn-cs"/>
              </a:rPr>
              <a:t>focuses on the ability to use IT and computing resources efficiently to meet system requirements, and to maintain that efficiency as demand changes or technologies evolve. Key topics include: s</a:t>
            </a:r>
            <a:r>
              <a:rPr lang="en-US" sz="1200" dirty="0"/>
              <a:t>electing the right resource types and sizes based on workload requirements, monitoring performance, and making informed decisions to maintain efficiency as business needs evolve.</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11</a:t>
            </a:fld>
            <a:endParaRPr lang="en-IN"/>
          </a:p>
        </p:txBody>
      </p:sp>
    </p:spTree>
    <p:extLst>
      <p:ext uri="{BB962C8B-B14F-4D97-AF65-F5344CB8AC3E}">
        <p14:creationId xmlns:p14="http://schemas.microsoft.com/office/powerpoint/2010/main" val="1868836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five design principles that can improve performance efficiency:</a:t>
            </a:r>
          </a:p>
          <a:p>
            <a:pPr marL="171450" indent="-171450">
              <a:buFont typeface="Arial" panose="020B0604020202020204" pitchFamily="34" charset="0"/>
              <a:buChar char="•"/>
            </a:pPr>
            <a:r>
              <a:rPr lang="en-US" sz="1200" i="1" dirty="0"/>
              <a:t>Democratize advanced technologies</a:t>
            </a:r>
            <a:r>
              <a:rPr lang="en-US" sz="1200" i="0" dirty="0"/>
              <a:t> – </a:t>
            </a:r>
            <a:r>
              <a:rPr lang="en-US" sz="1200" dirty="0"/>
              <a:t>Consume technologies as a service. For example, technologies such as NoSQL databases, media transcoding, and machine learning require expertise that is not evenly dispersed across the technical community. In the cloud, these technologies become services that teams can consume. Consuming technologies enables teams to focus on product development instead of resource provisioning and management.</a:t>
            </a:r>
          </a:p>
          <a:p>
            <a:pPr marL="171450" indent="-171450">
              <a:buFont typeface="Arial" panose="020B0604020202020204" pitchFamily="34" charset="0"/>
              <a:buChar char="•"/>
            </a:pPr>
            <a:r>
              <a:rPr lang="en-US" sz="1200" i="1" dirty="0"/>
              <a:t>Go global in minutes</a:t>
            </a:r>
            <a:r>
              <a:rPr lang="en-US" sz="1200" i="0" dirty="0"/>
              <a:t> – </a:t>
            </a:r>
            <a:r>
              <a:rPr lang="en-US" sz="1200" dirty="0"/>
              <a:t>Deploy systems in multiple AWS Regions to provide lower latency and a better customer experience at minimal cost.</a:t>
            </a:r>
          </a:p>
          <a:p>
            <a:pPr marL="171450" indent="-171450">
              <a:buFont typeface="Arial" panose="020B0604020202020204" pitchFamily="34" charset="0"/>
              <a:buChar char="•"/>
            </a:pPr>
            <a:r>
              <a:rPr lang="en-US" sz="1200" i="1" dirty="0"/>
              <a:t>Use serverless architectures</a:t>
            </a:r>
            <a:r>
              <a:rPr lang="en-US" sz="1200" i="0" dirty="0"/>
              <a:t> – </a:t>
            </a:r>
            <a:r>
              <a:rPr lang="en-US" sz="1200" dirty="0"/>
              <a:t>Serverless architectures remove the operational burden of running and maintaining servers to carry out traditional compute activities. Serverless architectures can also lower transactional costs because managed services operate at cloud scale.</a:t>
            </a:r>
          </a:p>
          <a:p>
            <a:pPr marL="171450" indent="-171450">
              <a:buFont typeface="Arial" panose="020B0604020202020204" pitchFamily="34" charset="0"/>
              <a:buChar char="•"/>
            </a:pPr>
            <a:r>
              <a:rPr lang="en-US" sz="1200" i="1" dirty="0"/>
              <a:t>Experiment more often</a:t>
            </a:r>
            <a:r>
              <a:rPr lang="en-US" sz="1200" i="0" dirty="0"/>
              <a:t> – </a:t>
            </a:r>
            <a:r>
              <a:rPr lang="en-US" sz="1200" dirty="0"/>
              <a:t>Perform comparative testing of different types of instances, storage, or configurations.</a:t>
            </a:r>
          </a:p>
          <a:p>
            <a:pPr marL="171450" indent="-171450">
              <a:buFont typeface="Arial" panose="020B0604020202020204" pitchFamily="34" charset="0"/>
              <a:buChar char="•"/>
            </a:pPr>
            <a:r>
              <a:rPr lang="en-US" sz="1200" i="1" dirty="0"/>
              <a:t>Have mechanical sympathy</a:t>
            </a:r>
            <a:r>
              <a:rPr lang="en-US" sz="1200" i="0" dirty="0"/>
              <a:t> – </a:t>
            </a:r>
            <a:r>
              <a:rPr lang="en-US" sz="1200" dirty="0"/>
              <a:t>Use the technology approach that aligns best to what you are trying to achieve. For example, consider your data access patterns when you select</a:t>
            </a:r>
            <a:r>
              <a:rPr lang="en-US" sz="1200" baseline="0" dirty="0"/>
              <a:t> approaches for</a:t>
            </a:r>
            <a:r>
              <a:rPr lang="en-US" sz="1200" dirty="0"/>
              <a:t> databases or storage.</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12</a:t>
            </a:fld>
            <a:endParaRPr lang="en-IN"/>
          </a:p>
        </p:txBody>
      </p:sp>
    </p:spTree>
    <p:extLst>
      <p:ext uri="{BB962C8B-B14F-4D97-AF65-F5344CB8AC3E}">
        <p14:creationId xmlns:p14="http://schemas.microsoft.com/office/powerpoint/2010/main" val="1706559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ea typeface="+mn-ea"/>
                <a:cs typeface="+mn-cs"/>
              </a:rPr>
              <a:t>The foundational questions for performance efficiency fall under four best practice areas: selection, review, monitoring, and tradeoffs.</a:t>
            </a:r>
            <a:endParaRPr lang="en-US" sz="1200" dirty="0"/>
          </a:p>
          <a:p>
            <a:endParaRPr lang="en-US" sz="1200" dirty="0"/>
          </a:p>
          <a:p>
            <a:r>
              <a:rPr lang="en-US" sz="1200" dirty="0"/>
              <a:t>Use data to design and build a high-performance architecture. Gather data on all aspects of the architecture, from the high-level design to the selection and configuration of resource types. Review your choices periodically to ensure that you are taking advantage of new AWS services. Perform monitoring so that you are aware of any deviance from expected performance and can take prompt action to remediate</a:t>
            </a:r>
            <a:r>
              <a:rPr lang="en-US" sz="1200" baseline="0" dirty="0"/>
              <a:t> them</a:t>
            </a:r>
            <a:r>
              <a:rPr lang="en-US" sz="1200" dirty="0"/>
              <a:t>. Finally, use tradeoffs in your architecture to improve performance, such as using compression, using caching, or relaxing consistency requirements.</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13</a:t>
            </a:fld>
            <a:endParaRPr lang="en-IN"/>
          </a:p>
        </p:txBody>
      </p:sp>
    </p:spTree>
    <p:extLst>
      <p:ext uri="{BB962C8B-B14F-4D97-AF65-F5344CB8AC3E}">
        <p14:creationId xmlns:p14="http://schemas.microsoft.com/office/powerpoint/2010/main" val="73304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Clr>
                <a:schemeClr val="tx1"/>
              </a:buClr>
            </a:pPr>
            <a:r>
              <a:rPr lang="en-US" sz="1200" dirty="0"/>
              <a:t>The </a:t>
            </a:r>
            <a:r>
              <a:rPr lang="en-US" sz="1200" i="1" dirty="0"/>
              <a:t>Cost Optimization pillar </a:t>
            </a:r>
            <a:r>
              <a:rPr lang="en-US" sz="1200" dirty="0"/>
              <a:t>focuses on the ability to run systems to deliver business value at the lowest price point. Key topics include: understanding and controlling when money is being spent, selecting the most appropriate and right number of resource types, analyzing spending over time, and scaling to meeting business needs without overspending.</a:t>
            </a:r>
          </a:p>
          <a:p>
            <a:endParaRPr lang="en-US" sz="1200" dirty="0"/>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14</a:t>
            </a:fld>
            <a:endParaRPr lang="en-IN"/>
          </a:p>
        </p:txBody>
      </p:sp>
    </p:spTree>
    <p:extLst>
      <p:ext uri="{BB962C8B-B14F-4D97-AF65-F5344CB8AC3E}">
        <p14:creationId xmlns:p14="http://schemas.microsoft.com/office/powerpoint/2010/main" val="4185215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five design principles that can optimize costs:</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Adopt a consumption model</a:t>
            </a:r>
            <a:r>
              <a:rPr lang="en-US" sz="1200" i="0" dirty="0"/>
              <a:t> – </a:t>
            </a:r>
            <a:r>
              <a:rPr lang="en-US" sz="1200" b="0" dirty="0"/>
              <a:t>Pay only for the computing resources that you require. Increase or decrease usage depending on business requirements, not by using elaborate forecasting.</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Measure overall efficiency</a:t>
            </a:r>
            <a:r>
              <a:rPr lang="en-US" sz="1200" i="0" dirty="0"/>
              <a:t> – </a:t>
            </a:r>
            <a:r>
              <a:rPr lang="en-US" sz="1200" kern="1200" dirty="0">
                <a:solidFill>
                  <a:schemeClr val="tx1"/>
                </a:solidFill>
                <a:effectLst/>
                <a:latin typeface="+mn-lt"/>
                <a:ea typeface="+mn-ea"/>
                <a:cs typeface="+mn-cs"/>
              </a:rPr>
              <a:t>Measure the business output of the workload and the costs that are associated with delivering it. Use this measure to know the gains that you make from increasing output and reducing costs.</a:t>
            </a:r>
            <a:endParaRPr lang="en-US" sz="1200" b="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Stop spending money on data center operations</a:t>
            </a:r>
            <a:r>
              <a:rPr lang="en-US" sz="1200" i="0" dirty="0"/>
              <a:t> – </a:t>
            </a:r>
            <a:r>
              <a:rPr lang="en-US" sz="1200" kern="1200" dirty="0">
                <a:solidFill>
                  <a:schemeClr val="tx1"/>
                </a:solidFill>
                <a:effectLst/>
                <a:latin typeface="+mn-lt"/>
                <a:ea typeface="+mn-ea"/>
                <a:cs typeface="+mn-cs"/>
              </a:rPr>
              <a:t>AWS does the heavy lifting of racking, stacking, and powering servers, which means</a:t>
            </a:r>
            <a:r>
              <a:rPr lang="en-US" sz="1200" kern="1200" baseline="0" dirty="0">
                <a:solidFill>
                  <a:schemeClr val="tx1"/>
                </a:solidFill>
                <a:effectLst/>
                <a:latin typeface="+mn-lt"/>
                <a:ea typeface="+mn-ea"/>
                <a:cs typeface="+mn-cs"/>
              </a:rPr>
              <a:t> that </a:t>
            </a:r>
            <a:r>
              <a:rPr lang="en-US" sz="1200" kern="1200" dirty="0">
                <a:solidFill>
                  <a:schemeClr val="tx1"/>
                </a:solidFill>
                <a:effectLst/>
                <a:latin typeface="+mn-lt"/>
                <a:ea typeface="+mn-ea"/>
                <a:cs typeface="+mn-cs"/>
              </a:rPr>
              <a:t>you can focus on your customers and business projects instead of the IT infrastructure.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Analyze and attribute expenditure</a:t>
            </a:r>
            <a:r>
              <a:rPr lang="en-US" sz="1200" i="0" dirty="0"/>
              <a:t> – </a:t>
            </a:r>
            <a:r>
              <a:rPr lang="en-US" sz="1200" kern="1200" dirty="0">
                <a:solidFill>
                  <a:schemeClr val="tx1"/>
                </a:solidFill>
                <a:effectLst/>
                <a:latin typeface="+mn-lt"/>
                <a:ea typeface="+mn-ea"/>
                <a:cs typeface="+mn-cs"/>
              </a:rPr>
              <a:t>The cloud makes it easier to accurately identify system usage and costs, and attribute IT costs to individual workload owners. Having this capability helps you measure return on investment (ROI) and gives workload owners an opportunity to optimize their resources and reduce costs.</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Use managed and application-level services to reduce cost of ownership</a:t>
            </a:r>
            <a:r>
              <a:rPr lang="en-US" sz="1200" i="0" dirty="0"/>
              <a:t> – </a:t>
            </a:r>
            <a:r>
              <a:rPr lang="en-US" sz="1200" b="0" dirty="0"/>
              <a:t>M</a:t>
            </a:r>
            <a:r>
              <a:rPr lang="en-US" sz="1200" kern="1200" dirty="0">
                <a:solidFill>
                  <a:schemeClr val="tx1"/>
                </a:solidFill>
                <a:effectLst/>
                <a:latin typeface="+mn-lt"/>
                <a:ea typeface="+mn-ea"/>
                <a:cs typeface="+mn-cs"/>
              </a:rPr>
              <a:t>anaged and application-level services reduce the operational burden of maintaining servers for tasks such as sending email or managing databases. Because managed services operate at cloud scale, cloud service providers can offer a lower cost per transaction or service.</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15</a:t>
            </a:fld>
            <a:endParaRPr lang="en-IN"/>
          </a:p>
        </p:txBody>
      </p:sp>
    </p:spTree>
    <p:extLst>
      <p:ext uri="{BB962C8B-B14F-4D97-AF65-F5344CB8AC3E}">
        <p14:creationId xmlns:p14="http://schemas.microsoft.com/office/powerpoint/2010/main" val="248671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ea typeface="+mn-ea"/>
                <a:cs typeface="+mn-cs"/>
              </a:rPr>
              <a:t>The foundational questions for cost optimization fall under four best practice areas: expenditure awareness, cost-effective resources, matching supply and demand, and optimizing over time.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ea typeface="+mn-ea"/>
                <a:cs typeface="+mn-cs"/>
              </a:rPr>
              <a:t>Similar to the other pillars, there are tradeoffs to consider when evaluating cost. For example, you may choose to prioritize for speed—going to market quickly, shipping new features, or simply meeting a deadline—instead of investing in upfront cost optimization. As another example, designing an application for a higher level of availability typically costs more. You should identify your true application needs and use empirical data to inform your architectural design decisions. Perform benchmarking to establish the most cost-optimal workload over time. </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16</a:t>
            </a:fld>
            <a:endParaRPr lang="en-IN"/>
          </a:p>
        </p:txBody>
      </p:sp>
    </p:spTree>
    <p:extLst>
      <p:ext uri="{BB962C8B-B14F-4D97-AF65-F5344CB8AC3E}">
        <p14:creationId xmlns:p14="http://schemas.microsoft.com/office/powerpoint/2010/main" val="215377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AWS Well-Architected Tool helps you review the state of your workloads and compare them to the latest AWS architectural best practices. It gives you access to knowledge and best practices used by AWS architects, whenever you need it. </a:t>
            </a:r>
          </a:p>
          <a:p>
            <a:endParaRPr lang="en-US" sz="1200" dirty="0"/>
          </a:p>
          <a:p>
            <a:r>
              <a:rPr lang="en-US" sz="1200" dirty="0"/>
              <a:t>This tool is available in the AWS Management Console. You define your workload and answer a series of questions in the areas of operational excellence, security, reliability, performance efficiency, and cost optimization (as defined in the AWS Well-Architected Framework). The AWS Well-Architected Tool then delivers an action plan with step-by-step guidance on how to improve your workload for the cloud.</a:t>
            </a:r>
          </a:p>
          <a:p>
            <a:endParaRPr lang="en-US" sz="1200" dirty="0"/>
          </a:p>
          <a:p>
            <a:r>
              <a:rPr lang="en-US" sz="1200" dirty="0"/>
              <a:t>The AWS Well-Architected Tool provides a consistent process for you to review and measure your cloud architectures. You can use the results that the tool provides to identify next steps for improvement, drive architectural decisions, and bring architecture considerations into your corporate governance process.</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17</a:t>
            </a:fld>
            <a:endParaRPr lang="en-IN"/>
          </a:p>
        </p:txBody>
      </p:sp>
    </p:spTree>
    <p:extLst>
      <p:ext uri="{BB962C8B-B14F-4D97-AF65-F5344CB8AC3E}">
        <p14:creationId xmlns:p14="http://schemas.microsoft.com/office/powerpoint/2010/main" val="45269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Operational Excellence pillar </a:t>
            </a:r>
            <a:r>
              <a:rPr lang="en-US" sz="1200" kern="1200" dirty="0">
                <a:solidFill>
                  <a:schemeClr val="tx1"/>
                </a:solidFill>
                <a:effectLst/>
                <a:latin typeface="+mn-lt"/>
                <a:ea typeface="+mn-ea"/>
                <a:cs typeface="+mn-cs"/>
              </a:rPr>
              <a:t>focuses on the ability to run and monitor systems to deliver business value,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to continually improve supporting processes and procedures. Key topics include: managing and automating changes, responding to events, and defining standards to successfully manage daily operations.</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2</a:t>
            </a:fld>
            <a:endParaRPr lang="en-IN"/>
          </a:p>
        </p:txBody>
      </p:sp>
    </p:spTree>
    <p:extLst>
      <p:ext uri="{BB962C8B-B14F-4D97-AF65-F5344CB8AC3E}">
        <p14:creationId xmlns:p14="http://schemas.microsoft.com/office/powerpoint/2010/main" val="2046741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 are six design principles for operational excellence in the cloud:</a:t>
            </a:r>
          </a:p>
          <a:p>
            <a:pPr marL="171450" indent="-171450">
              <a:buFont typeface="Arial" panose="020B0604020202020204" pitchFamily="34" charset="0"/>
              <a:buChar char="•"/>
            </a:pPr>
            <a:r>
              <a:rPr lang="en-US" sz="1200" i="1" dirty="0"/>
              <a:t>Perform operations as code</a:t>
            </a:r>
            <a:r>
              <a:rPr lang="en-US" sz="1200" i="0" dirty="0"/>
              <a:t> – </a:t>
            </a:r>
            <a:r>
              <a:rPr lang="en-US" sz="1200" dirty="0"/>
              <a:t>Define your entire workload (that is, applications and infrastructure) as code and update it with code. Implement operations procedures as code and configure them to automatically trigger in response to events. By performing operations as code, you limit human error and enable consistent responses to events.</a:t>
            </a:r>
          </a:p>
          <a:p>
            <a:pPr marL="171450" indent="-171450">
              <a:buFont typeface="Arial" panose="020B0604020202020204" pitchFamily="34" charset="0"/>
              <a:buChar char="•"/>
            </a:pPr>
            <a:r>
              <a:rPr lang="en-US" sz="1200" i="1" dirty="0"/>
              <a:t>Annotate documentation</a:t>
            </a:r>
            <a:r>
              <a:rPr lang="en-US" sz="1200" i="0" dirty="0"/>
              <a:t> – </a:t>
            </a:r>
            <a:r>
              <a:rPr lang="en-US" sz="1200" dirty="0"/>
              <a:t>Automate the creation of annotated documentation after every build. Annotated documentation can be used by people and systems. Annotations can be used as input to your operations code.</a:t>
            </a:r>
          </a:p>
          <a:p>
            <a:pPr marL="171450" indent="-171450">
              <a:buFont typeface="Arial" panose="020B0604020202020204" pitchFamily="34" charset="0"/>
              <a:buChar char="•"/>
            </a:pPr>
            <a:r>
              <a:rPr lang="en-US" sz="1200" i="1" dirty="0"/>
              <a:t>Make frequent, small, reversible changes</a:t>
            </a:r>
            <a:r>
              <a:rPr lang="en-US" sz="1200" i="0" dirty="0"/>
              <a:t> – </a:t>
            </a:r>
            <a:r>
              <a:rPr lang="en-US" sz="1200" dirty="0"/>
              <a:t>Design workloads to enable components to be updated regularly. Make changes in small increments that can be reversed if they fail (without affecting customers when possible).</a:t>
            </a:r>
          </a:p>
          <a:p>
            <a:pPr marL="171450" indent="-171450">
              <a:buFont typeface="Arial" panose="020B0604020202020204" pitchFamily="34" charset="0"/>
              <a:buChar char="•"/>
            </a:pPr>
            <a:r>
              <a:rPr lang="en-US" sz="1200" i="1" dirty="0"/>
              <a:t>Refine operations procedures frequently</a:t>
            </a:r>
            <a:r>
              <a:rPr lang="en-US" sz="1200" i="0" dirty="0"/>
              <a:t> – </a:t>
            </a:r>
            <a:r>
              <a:rPr lang="en-US" sz="1200" dirty="0"/>
              <a:t>Look for opportunities to improve operations procedures. Evolve your procedures appropriately as your workloads evolve. Set up regular game days to review all procedures, validate their effectiveness, and ensure that teams are familiar with them.</a:t>
            </a:r>
          </a:p>
          <a:p>
            <a:pPr marL="171450" indent="-171450">
              <a:buFont typeface="Arial" panose="020B0604020202020204" pitchFamily="34" charset="0"/>
              <a:buChar char="•"/>
            </a:pPr>
            <a:r>
              <a:rPr lang="en-US" sz="1200" i="1" dirty="0"/>
              <a:t>Anticipate failure</a:t>
            </a:r>
            <a:r>
              <a:rPr lang="en-US" sz="1200" i="0" dirty="0"/>
              <a:t> – </a:t>
            </a:r>
            <a:r>
              <a:rPr lang="en-US" sz="1200" dirty="0"/>
              <a:t>Identify potential sources of failure so that they can be removed or mitigated. Test failure scenarios and validate your understanding of their impact. Test your response procedures to ensure that they are effective and that teams are familiar with their execution. Set up regular game days to test workloads and team responses to simulated events.</a:t>
            </a:r>
          </a:p>
          <a:p>
            <a:pPr marL="171450" indent="-171450">
              <a:buFont typeface="Arial" panose="020B0604020202020204" pitchFamily="34" charset="0"/>
              <a:buChar char="•"/>
            </a:pPr>
            <a:r>
              <a:rPr lang="en-US" sz="1200" i="1" dirty="0"/>
              <a:t>Learn from all operational failures</a:t>
            </a:r>
            <a:r>
              <a:rPr lang="en-US" sz="1200" i="0" dirty="0"/>
              <a:t> – </a:t>
            </a:r>
            <a:r>
              <a:rPr lang="en-US" sz="1200" dirty="0"/>
              <a:t>Drive improvement through lessons learned from all operational events and failures. Share what is learned across teams and through the entire organization.</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3</a:t>
            </a:fld>
            <a:endParaRPr lang="en-IN"/>
          </a:p>
        </p:txBody>
      </p:sp>
    </p:spTree>
    <p:extLst>
      <p:ext uri="{BB962C8B-B14F-4D97-AF65-F5344CB8AC3E}">
        <p14:creationId xmlns:p14="http://schemas.microsoft.com/office/powerpoint/2010/main" val="2405189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ea typeface="+mn-ea"/>
                <a:cs typeface="+mn-cs"/>
              </a:rPr>
              <a:t>The foundational questions for operational excellence fall under three best practice areas: prepare, operate, and evolve. </a:t>
            </a:r>
          </a:p>
          <a:p>
            <a:endParaRPr lang="en-US" sz="1200" kern="1200" dirty="0">
              <a:solidFill>
                <a:schemeClr val="tx1"/>
              </a:solidFill>
              <a:effectLst/>
              <a:ea typeface="+mn-ea"/>
              <a:cs typeface="+mn-cs"/>
            </a:endParaRPr>
          </a:p>
          <a:p>
            <a:r>
              <a:rPr lang="en-US" sz="1200" kern="1200" dirty="0">
                <a:solidFill>
                  <a:schemeClr val="tx1"/>
                </a:solidFill>
                <a:effectLst/>
                <a:ea typeface="+mn-ea"/>
                <a:cs typeface="+mn-cs"/>
              </a:rPr>
              <a:t>Operations teams must understand business and customer needs so they can effectively and efficiently support business outcomes. Operations teams create and use procedures to respond to operational events and validate the effectiveness of procedures to support business needs. Operations teams collect metrics that are used to measure the achievement of desired business outcomes. As business context, business priorities, and customer needs, change over time, it’s important to design operations that evolve in response to change and to incorporate lessons learned through their performance.</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4</a:t>
            </a:fld>
            <a:endParaRPr lang="en-IN"/>
          </a:p>
        </p:txBody>
      </p:sp>
    </p:spTree>
    <p:extLst>
      <p:ext uri="{BB962C8B-B14F-4D97-AF65-F5344CB8AC3E}">
        <p14:creationId xmlns:p14="http://schemas.microsoft.com/office/powerpoint/2010/main" val="361954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Security pillar</a:t>
            </a:r>
            <a:r>
              <a:rPr lang="en-US" sz="1200" kern="1200" dirty="0">
                <a:solidFill>
                  <a:schemeClr val="tx1"/>
                </a:solidFill>
                <a:effectLst/>
                <a:latin typeface="+mn-lt"/>
                <a:ea typeface="+mn-ea"/>
                <a:cs typeface="+mn-cs"/>
              </a:rPr>
              <a:t> focuses on the ability to protect information, systems, and assets while delivering business value through risk assessments and mitigation strategies. </a:t>
            </a:r>
            <a:r>
              <a:rPr lang="en-US" sz="1200" dirty="0"/>
              <a:t>Key topics include: protecting confidentiality and integrity of data, identifying and managing who can do what (or privilege management), protecting systems, and establishing controls to detect security events.</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5</a:t>
            </a:fld>
            <a:endParaRPr lang="en-IN"/>
          </a:p>
        </p:txBody>
      </p:sp>
    </p:spTree>
    <p:extLst>
      <p:ext uri="{BB962C8B-B14F-4D97-AF65-F5344CB8AC3E}">
        <p14:creationId xmlns:p14="http://schemas.microsoft.com/office/powerpoint/2010/main" val="352399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Implement a strong identity foundation</a:t>
            </a:r>
            <a:r>
              <a:rPr lang="en-US" sz="1200" i="0" dirty="0"/>
              <a:t> – </a:t>
            </a:r>
            <a:r>
              <a:rPr lang="en-US" sz="1200" b="0" kern="1200" dirty="0">
                <a:solidFill>
                  <a:schemeClr val="tx1"/>
                </a:solidFill>
                <a:effectLst/>
                <a:latin typeface="+mn-lt"/>
                <a:ea typeface="+mn-ea"/>
                <a:cs typeface="+mn-cs"/>
              </a:rPr>
              <a:t>Implement the principle of least privilege and enforce separation of duties with appropriate authorization for each interaction with your AWS resources. Centralize privilege management and reduce or even eliminate reliance on long-term credentials.</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Enable traceability</a:t>
            </a:r>
            <a:r>
              <a:rPr lang="en-US" sz="1200" i="0" dirty="0"/>
              <a:t> – </a:t>
            </a:r>
            <a:r>
              <a:rPr lang="en-US" sz="1200" b="0" kern="1200" dirty="0">
                <a:solidFill>
                  <a:schemeClr val="tx1"/>
                </a:solidFill>
                <a:effectLst/>
                <a:latin typeface="+mn-lt"/>
                <a:ea typeface="+mn-ea"/>
                <a:cs typeface="+mn-cs"/>
              </a:rPr>
              <a:t>Monitor, alert, and audit actions and changes to your environment in real time. Integrate logs and metrics with systems to automatically respond and take action.</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Apply security at all layers</a:t>
            </a:r>
            <a:r>
              <a:rPr lang="en-US" sz="1200" i="0" dirty="0"/>
              <a:t> – </a:t>
            </a:r>
            <a:r>
              <a:rPr lang="en-US" sz="1200" b="0" kern="1200" dirty="0">
                <a:solidFill>
                  <a:schemeClr val="tx1"/>
                </a:solidFill>
                <a:effectLst/>
                <a:latin typeface="+mn-lt"/>
                <a:ea typeface="+mn-ea"/>
                <a:cs typeface="+mn-cs"/>
              </a:rPr>
              <a:t>Apply defense</a:t>
            </a:r>
            <a:r>
              <a:rPr lang="en-US" sz="1200" b="0"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in</a:t>
            </a:r>
            <a:r>
              <a:rPr lang="en-US" sz="1200" b="0"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depth and apply security controls to all layers of your architecture (for</a:t>
            </a:r>
            <a:r>
              <a:rPr lang="en-US" sz="1200" b="0" kern="1200" baseline="0" dirty="0">
                <a:solidFill>
                  <a:schemeClr val="tx1"/>
                </a:solidFill>
                <a:effectLst/>
                <a:latin typeface="+mn-lt"/>
                <a:ea typeface="+mn-ea"/>
                <a:cs typeface="+mn-cs"/>
              </a:rPr>
              <a:t> example,</a:t>
            </a:r>
            <a:r>
              <a:rPr lang="en-US" sz="1200" b="0" kern="1200" dirty="0">
                <a:solidFill>
                  <a:schemeClr val="tx1"/>
                </a:solidFill>
                <a:effectLst/>
                <a:latin typeface="+mn-lt"/>
                <a:ea typeface="+mn-ea"/>
                <a:cs typeface="+mn-cs"/>
              </a:rPr>
              <a:t> edge network, virtual private cloud, subnet, and load balancer; and every instance, operating system, and application).</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Automate security best practices</a:t>
            </a:r>
            <a:r>
              <a:rPr lang="en-US" sz="1200" i="0" dirty="0"/>
              <a:t> – </a:t>
            </a:r>
            <a:r>
              <a:rPr lang="en-US" sz="1200" b="0" kern="1200" dirty="0">
                <a:solidFill>
                  <a:schemeClr val="tx1"/>
                </a:solidFill>
                <a:effectLst/>
                <a:latin typeface="+mn-lt"/>
                <a:ea typeface="+mn-ea"/>
                <a:cs typeface="+mn-cs"/>
              </a:rPr>
              <a:t>Automate security mechanisms to improve your ability to securely scale more rapidly and cost effectively. Create secure architectures and implement controls that are defined and managed as code in version-controlled templates.</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Protect data in transit and at rest</a:t>
            </a:r>
            <a:r>
              <a:rPr lang="en-US" sz="1200" i="0" dirty="0"/>
              <a:t> – </a:t>
            </a:r>
            <a:r>
              <a:rPr lang="en-US" sz="1200" b="0" kern="1200" dirty="0">
                <a:solidFill>
                  <a:schemeClr val="tx1"/>
                </a:solidFill>
                <a:effectLst/>
                <a:latin typeface="+mn-lt"/>
                <a:ea typeface="+mn-ea"/>
                <a:cs typeface="+mn-cs"/>
              </a:rPr>
              <a:t>Classify your data into sensitivity levels and use mechanisms such as encryption, tokenization, and access control where appropriate.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Keep people away from data</a:t>
            </a:r>
            <a:r>
              <a:rPr lang="en-US" sz="1200" i="0" dirty="0"/>
              <a:t> – </a:t>
            </a:r>
            <a:r>
              <a:rPr lang="en-US" sz="1200" b="0" kern="1200" dirty="0">
                <a:solidFill>
                  <a:schemeClr val="tx1"/>
                </a:solidFill>
                <a:effectLst/>
                <a:latin typeface="+mn-lt"/>
                <a:ea typeface="+mn-ea"/>
                <a:cs typeface="+mn-cs"/>
              </a:rPr>
              <a:t>To reduce the risk of loss or modification of sensitive data due to human error, create mechanisms and tools to reduce or eliminate the need for direct access or manual processing of data.</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Prepare for security events</a:t>
            </a:r>
            <a:r>
              <a:rPr lang="en-US" sz="1200" i="0" dirty="0"/>
              <a:t> – </a:t>
            </a:r>
            <a:r>
              <a:rPr lang="en-US" sz="1200" b="0" kern="1200" dirty="0">
                <a:solidFill>
                  <a:schemeClr val="tx1"/>
                </a:solidFill>
                <a:effectLst/>
                <a:latin typeface="+mn-lt"/>
                <a:ea typeface="+mn-ea"/>
                <a:cs typeface="+mn-cs"/>
              </a:rPr>
              <a:t>Have an incident management process that aligns with organizational requirements. Run incident response simulations and use tools with automation to increase your speed of detection, investigation, and recovery.</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6</a:t>
            </a:fld>
            <a:endParaRPr lang="en-IN"/>
          </a:p>
        </p:txBody>
      </p:sp>
    </p:spTree>
    <p:extLst>
      <p:ext uri="{BB962C8B-B14F-4D97-AF65-F5344CB8AC3E}">
        <p14:creationId xmlns:p14="http://schemas.microsoft.com/office/powerpoint/2010/main" val="1843935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ea typeface="+mn-ea"/>
                <a:cs typeface="+mn-cs"/>
              </a:rPr>
              <a:t>The foundational questions for security fall under five best practice areas: identity and access management, detective controls, infrastructure protection, data protection, and incident response.</a:t>
            </a:r>
          </a:p>
          <a:p>
            <a:endParaRPr lang="en-US" sz="1200" kern="1200" dirty="0">
              <a:solidFill>
                <a:schemeClr val="tx1"/>
              </a:solidFill>
              <a:effectLst/>
              <a:ea typeface="+mn-ea"/>
              <a:cs typeface="+mn-cs"/>
            </a:endParaRPr>
          </a:p>
          <a:p>
            <a:r>
              <a:rPr lang="en-US" sz="1200" dirty="0"/>
              <a:t>Before you architect any system, you must put security practices in place. You must be able to control who can do what. In addition, you must be able to identify security incidents, protect your systems and services, and maintain the confidentiality and integrity of data through data protection. You should have a well-defined and practiced process for responding to security incidents. These tools and techniques are important because they support objectives such as preventing financial loss or complying with regulatory obligations.</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7</a:t>
            </a:fld>
            <a:endParaRPr lang="en-IN"/>
          </a:p>
        </p:txBody>
      </p:sp>
    </p:spTree>
    <p:extLst>
      <p:ext uri="{BB962C8B-B14F-4D97-AF65-F5344CB8AC3E}">
        <p14:creationId xmlns:p14="http://schemas.microsoft.com/office/powerpoint/2010/main" val="308134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a:t>
            </a:r>
            <a:r>
              <a:rPr lang="en-US" sz="1200" i="1" kern="1200" baseline="0" dirty="0">
                <a:solidFill>
                  <a:schemeClr val="tx1"/>
                </a:solidFill>
                <a:effectLst/>
                <a:latin typeface="+mn-lt"/>
                <a:ea typeface="+mn-ea"/>
                <a:cs typeface="+mn-cs"/>
              </a:rPr>
              <a:t>R</a:t>
            </a:r>
            <a:r>
              <a:rPr lang="en-US" sz="1200" i="1" kern="1200" dirty="0">
                <a:solidFill>
                  <a:schemeClr val="tx1"/>
                </a:solidFill>
                <a:effectLst/>
                <a:latin typeface="+mn-lt"/>
                <a:ea typeface="+mn-ea"/>
                <a:cs typeface="+mn-cs"/>
              </a:rPr>
              <a:t>eliability pillar </a:t>
            </a:r>
            <a:r>
              <a:rPr lang="en-US" sz="1200" kern="1200" dirty="0">
                <a:solidFill>
                  <a:schemeClr val="tx1"/>
                </a:solidFill>
                <a:effectLst/>
                <a:latin typeface="+mn-lt"/>
                <a:ea typeface="+mn-ea"/>
                <a:cs typeface="+mn-cs"/>
              </a:rPr>
              <a:t>focuses on the ability of a system to recover from infrastructure or service disruptions, dynamically acquire computing resources to meet demand, and mitigate disruptions such as misconfigurations or transient network issues. Key topics include: set up, cross-project requirements, recovery planning, and handling change.</a:t>
            </a: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8</a:t>
            </a:fld>
            <a:endParaRPr lang="en-IN"/>
          </a:p>
        </p:txBody>
      </p:sp>
    </p:spTree>
    <p:extLst>
      <p:ext uri="{BB962C8B-B14F-4D97-AF65-F5344CB8AC3E}">
        <p14:creationId xmlns:p14="http://schemas.microsoft.com/office/powerpoint/2010/main" val="409696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five design principles that can increase reliability:</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Test recovery procedures</a:t>
            </a:r>
            <a:r>
              <a:rPr lang="en-US" sz="1200" i="0" dirty="0"/>
              <a:t> – </a:t>
            </a:r>
            <a:r>
              <a:rPr lang="en-US" sz="1200" kern="1200" dirty="0">
                <a:solidFill>
                  <a:schemeClr val="tx1"/>
                </a:solidFill>
                <a:effectLst/>
                <a:latin typeface="+mn-lt"/>
                <a:ea typeface="+mn-ea"/>
                <a:cs typeface="+mn-cs"/>
              </a:rPr>
              <a:t>Test how your systems fail and validate your recovery procedures. Use automation to simulate different failures or to recreate scenarios that led to failures before. This practice can expose failure pathways that you can test and rectify before a real failure scenario.</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Automatically recover from failure</a:t>
            </a:r>
            <a:r>
              <a:rPr lang="en-US" sz="1200" i="0" dirty="0"/>
              <a:t> – </a:t>
            </a:r>
            <a:r>
              <a:rPr lang="en-US" sz="1200" b="0" kern="1200" dirty="0">
                <a:solidFill>
                  <a:schemeClr val="tx1"/>
                </a:solidFill>
                <a:effectLst/>
                <a:latin typeface="+mn-lt"/>
                <a:ea typeface="+mn-ea"/>
                <a:cs typeface="+mn-cs"/>
              </a:rPr>
              <a:t>Monitor systems for key performance indicators and configure your systems to trigger an automated recovery when a threshold is breached. This practice enables automatic notification and failure</a:t>
            </a:r>
            <a:r>
              <a:rPr lang="en-US" sz="1200" b="0" kern="1200" baseline="0" dirty="0">
                <a:solidFill>
                  <a:schemeClr val="tx1"/>
                </a:solidFill>
                <a:effectLst/>
                <a:latin typeface="+mn-lt"/>
                <a:ea typeface="+mn-ea"/>
                <a:cs typeface="+mn-cs"/>
              </a:rPr>
              <a:t>-</a:t>
            </a:r>
            <a:r>
              <a:rPr lang="en-US" sz="1200" b="0" kern="1200" dirty="0">
                <a:solidFill>
                  <a:schemeClr val="tx1"/>
                </a:solidFill>
                <a:effectLst/>
                <a:latin typeface="+mn-lt"/>
                <a:ea typeface="+mn-ea"/>
                <a:cs typeface="+mn-cs"/>
              </a:rPr>
              <a:t>tracking, and for automated recovery processes that work around or repair the failure.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Scale horizontally to increase aggregate system availability</a:t>
            </a:r>
            <a:r>
              <a:rPr lang="en-US" sz="1200" i="0" dirty="0"/>
              <a:t> – </a:t>
            </a:r>
            <a:r>
              <a:rPr lang="en-US" sz="1200" b="0" kern="1200" dirty="0">
                <a:solidFill>
                  <a:schemeClr val="tx1"/>
                </a:solidFill>
                <a:effectLst/>
                <a:latin typeface="+mn-lt"/>
                <a:ea typeface="+mn-ea"/>
                <a:cs typeface="+mn-cs"/>
              </a:rPr>
              <a:t>Replace one large resource with multiple, smaller resources and distribute requests across these smaller resources to reduce the impact of a single point of failure on the overall system. </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Stop guessing capacity</a:t>
            </a:r>
            <a:r>
              <a:rPr lang="en-US" sz="1200" i="0" dirty="0"/>
              <a:t> – </a:t>
            </a:r>
            <a:r>
              <a:rPr lang="en-US" sz="1200" b="0" kern="1200" dirty="0">
                <a:solidFill>
                  <a:schemeClr val="tx1"/>
                </a:solidFill>
                <a:effectLst/>
                <a:latin typeface="+mn-lt"/>
                <a:ea typeface="+mn-ea"/>
                <a:cs typeface="+mn-cs"/>
              </a:rPr>
              <a:t>Monitor demand and system usage, and automate the addition or removal of resources to maintain the optimal level for satisfying demand.</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Manage change in automation</a:t>
            </a:r>
            <a:r>
              <a:rPr lang="en-US" sz="1200" i="0" dirty="0"/>
              <a:t> – </a:t>
            </a:r>
            <a:r>
              <a:rPr lang="en-US" sz="1200" b="0" kern="1200" dirty="0">
                <a:solidFill>
                  <a:schemeClr val="tx1"/>
                </a:solidFill>
                <a:effectLst/>
                <a:latin typeface="+mn-lt"/>
                <a:ea typeface="+mn-ea"/>
                <a:cs typeface="+mn-cs"/>
              </a:rPr>
              <a:t>Use automation to make changes to infrastructure and manage changes in automation.</a:t>
            </a:r>
            <a:endParaRPr lang="en-US"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2993A31-23CD-4A8B-9F25-689FB35B27E0}" type="slidenum">
              <a:rPr lang="en-IN" smtClean="0"/>
              <a:t>9</a:t>
            </a:fld>
            <a:endParaRPr lang="en-IN"/>
          </a:p>
        </p:txBody>
      </p:sp>
    </p:spTree>
    <p:extLst>
      <p:ext uri="{BB962C8B-B14F-4D97-AF65-F5344CB8AC3E}">
        <p14:creationId xmlns:p14="http://schemas.microsoft.com/office/powerpoint/2010/main" val="3486823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F97C-5564-A957-F97E-D8BE62336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D0B499-4A78-5351-1D9C-BF0EC0140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A50979-CB8D-BA6C-E92D-98B0EE0FED52}"/>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5" name="Footer Placeholder 4">
            <a:extLst>
              <a:ext uri="{FF2B5EF4-FFF2-40B4-BE49-F238E27FC236}">
                <a16:creationId xmlns:a16="http://schemas.microsoft.com/office/drawing/2014/main" id="{80D8F40E-5465-773F-DA07-B469ED1A8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F07FD-A436-6D7D-2480-6DC625194A85}"/>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390270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F75D-7199-E9AD-510A-2513B94A49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890325-1CA8-7920-84AA-B5CB6BF3BF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91568-C460-8598-944A-3D49ED60E81B}"/>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5" name="Footer Placeholder 4">
            <a:extLst>
              <a:ext uri="{FF2B5EF4-FFF2-40B4-BE49-F238E27FC236}">
                <a16:creationId xmlns:a16="http://schemas.microsoft.com/office/drawing/2014/main" id="{DA61B7D6-E6CA-9861-7D19-D6630F200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4A248-2F0B-31F1-23E9-58E6B16A0661}"/>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334762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7E70F-4637-FF2D-3D3C-FEB460F0A2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92A167-BCB4-4087-13B5-D6531AA85E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640D78-AEE3-108A-DD14-79CF2BAF895C}"/>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5" name="Footer Placeholder 4">
            <a:extLst>
              <a:ext uri="{FF2B5EF4-FFF2-40B4-BE49-F238E27FC236}">
                <a16:creationId xmlns:a16="http://schemas.microsoft.com/office/drawing/2014/main" id="{4D7842DB-894F-7063-99DB-4D0044FA8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66289-342E-729A-F3E4-32B8580B3978}"/>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169264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AAD9-1C18-90E1-093E-4DE293E268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1DBA72-C659-48AD-61BA-D838BFF4A2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DFB5D-7C05-763C-7510-2AFD6E132783}"/>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5" name="Footer Placeholder 4">
            <a:extLst>
              <a:ext uri="{FF2B5EF4-FFF2-40B4-BE49-F238E27FC236}">
                <a16:creationId xmlns:a16="http://schemas.microsoft.com/office/drawing/2014/main" id="{E415CD14-C168-8BC6-EC5E-7CC5B38F1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D8872-1317-3DF3-730D-F8E729BB5D7C}"/>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316819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6F0B-826A-CD46-A256-54962EBCB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E76D29-0601-50B2-57E6-0C7ACDC3E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32E538-DEDA-FBFC-9F64-D17FB1561E15}"/>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5" name="Footer Placeholder 4">
            <a:extLst>
              <a:ext uri="{FF2B5EF4-FFF2-40B4-BE49-F238E27FC236}">
                <a16:creationId xmlns:a16="http://schemas.microsoft.com/office/drawing/2014/main" id="{01E8969E-F2AA-33F3-E7DE-2A96A93DF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8485C-866F-CD1B-73D2-509DDDC55358}"/>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394683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5681-090C-C2E5-5215-6A942D220D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77C887-1928-D331-6588-5AE9EFCF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DE321A-A108-F8A8-BA8B-5167CF88C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93E970-B0B9-AE16-62C4-359EFF51E2DC}"/>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6" name="Footer Placeholder 5">
            <a:extLst>
              <a:ext uri="{FF2B5EF4-FFF2-40B4-BE49-F238E27FC236}">
                <a16:creationId xmlns:a16="http://schemas.microsoft.com/office/drawing/2014/main" id="{6A0E549E-2C88-35FD-0D2D-44D5DAE7D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2B3BDA-1E4E-BF56-5900-10D2ECA3F7D9}"/>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172099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4634-3D21-E83E-3E4E-2F5DC06CF2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E8FC53-877C-24CE-6F41-A926D2611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B82E1E-DF03-7797-6FC2-2BF37627B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927F4D-40AF-B4C2-BE30-ADE9C36B7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957D7-B969-EDEF-BA7F-D9011DE22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064C1E-ECB7-135D-08CB-14BB01A211A1}"/>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8" name="Footer Placeholder 7">
            <a:extLst>
              <a:ext uri="{FF2B5EF4-FFF2-40B4-BE49-F238E27FC236}">
                <a16:creationId xmlns:a16="http://schemas.microsoft.com/office/drawing/2014/main" id="{5D43E392-55B7-7B02-E737-DBE53026B0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B2FF7A-F3DC-D70E-FAD8-0FF5032535C2}"/>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367601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5AEE-6E82-12B4-26F4-1F6AB65901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EC3BBD-252C-1FFF-8343-193393FF87D9}"/>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4" name="Footer Placeholder 3">
            <a:extLst>
              <a:ext uri="{FF2B5EF4-FFF2-40B4-BE49-F238E27FC236}">
                <a16:creationId xmlns:a16="http://schemas.microsoft.com/office/drawing/2014/main" id="{66008F98-A46C-6C7F-7E21-767F6A038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E9E189-0F35-823E-5893-8FC63EADB8DE}"/>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419386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960F1-B86B-91CC-3585-FF802CC21386}"/>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3" name="Footer Placeholder 2">
            <a:extLst>
              <a:ext uri="{FF2B5EF4-FFF2-40B4-BE49-F238E27FC236}">
                <a16:creationId xmlns:a16="http://schemas.microsoft.com/office/drawing/2014/main" id="{F737F2F6-860E-E5BE-5CA6-297570784F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AF7F6D-B038-F394-BC09-C6004F834E15}"/>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281350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CA32-51B0-C674-0872-D95C790F1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441C1A-76D0-41C1-F0F6-4BCFAC817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E3B642-9F63-0EA7-6359-88E9AF6B1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D7275-C127-39C6-7181-E234DCC42532}"/>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6" name="Footer Placeholder 5">
            <a:extLst>
              <a:ext uri="{FF2B5EF4-FFF2-40B4-BE49-F238E27FC236}">
                <a16:creationId xmlns:a16="http://schemas.microsoft.com/office/drawing/2014/main" id="{038D15C9-C3EB-2F55-CC6A-BEECAD499C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B9884-3412-7C2A-45B7-C2A81F51454D}"/>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409964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7BF6-DD77-823F-A288-ADC21F898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51FE04-C523-0B00-B344-9A06958A4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9C4191-A357-397A-B5B8-D3A78F6B2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547AA-7902-C0FC-C706-507016644AEC}"/>
              </a:ext>
            </a:extLst>
          </p:cNvPr>
          <p:cNvSpPr>
            <a:spLocks noGrp="1"/>
          </p:cNvSpPr>
          <p:nvPr>
            <p:ph type="dt" sz="half" idx="10"/>
          </p:nvPr>
        </p:nvSpPr>
        <p:spPr/>
        <p:txBody>
          <a:bodyPr/>
          <a:lstStyle/>
          <a:p>
            <a:fld id="{2C0B36D5-96E2-4401-BB40-EE0AE4648556}" type="datetimeFigureOut">
              <a:rPr lang="en-IN" smtClean="0"/>
              <a:t>20-05-2022</a:t>
            </a:fld>
            <a:endParaRPr lang="en-IN"/>
          </a:p>
        </p:txBody>
      </p:sp>
      <p:sp>
        <p:nvSpPr>
          <p:cNvPr id="6" name="Footer Placeholder 5">
            <a:extLst>
              <a:ext uri="{FF2B5EF4-FFF2-40B4-BE49-F238E27FC236}">
                <a16:creationId xmlns:a16="http://schemas.microsoft.com/office/drawing/2014/main" id="{3B154E4E-8584-EF95-5EEC-4C8A27B9B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10FD6-9B7D-350B-450F-437DE98B9CE5}"/>
              </a:ext>
            </a:extLst>
          </p:cNvPr>
          <p:cNvSpPr>
            <a:spLocks noGrp="1"/>
          </p:cNvSpPr>
          <p:nvPr>
            <p:ph type="sldNum" sz="quarter" idx="12"/>
          </p:nvPr>
        </p:nvSpPr>
        <p:spPr/>
        <p:txBody>
          <a:bodyPr/>
          <a:lstStyle/>
          <a:p>
            <a:fld id="{DD61A97B-C672-4FCA-8E96-FF1E6829FD3E}" type="slidenum">
              <a:rPr lang="en-IN" smtClean="0"/>
              <a:t>‹#›</a:t>
            </a:fld>
            <a:endParaRPr lang="en-IN"/>
          </a:p>
        </p:txBody>
      </p:sp>
    </p:spTree>
    <p:extLst>
      <p:ext uri="{BB962C8B-B14F-4D97-AF65-F5344CB8AC3E}">
        <p14:creationId xmlns:p14="http://schemas.microsoft.com/office/powerpoint/2010/main" val="231194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A7029-200B-C1B2-DCF4-C79DCA02B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79A610-0517-E653-65B2-42246B811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25D71-61F4-EC7C-EF42-C345E8E1C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B36D5-96E2-4401-BB40-EE0AE4648556}" type="datetimeFigureOut">
              <a:rPr lang="en-IN" smtClean="0"/>
              <a:t>20-05-2022</a:t>
            </a:fld>
            <a:endParaRPr lang="en-IN"/>
          </a:p>
        </p:txBody>
      </p:sp>
      <p:sp>
        <p:nvSpPr>
          <p:cNvPr id="5" name="Footer Placeholder 4">
            <a:extLst>
              <a:ext uri="{FF2B5EF4-FFF2-40B4-BE49-F238E27FC236}">
                <a16:creationId xmlns:a16="http://schemas.microsoft.com/office/drawing/2014/main" id="{9DE03A9A-F9D6-30BA-6E84-861026EE8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46DFFB-E0FC-F4ED-FAB3-C322641DA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1A97B-C672-4FCA-8E96-FF1E6829FD3E}" type="slidenum">
              <a:rPr lang="en-IN" smtClean="0"/>
              <a:t>‹#›</a:t>
            </a:fld>
            <a:endParaRPr lang="en-IN"/>
          </a:p>
        </p:txBody>
      </p:sp>
    </p:spTree>
    <p:extLst>
      <p:ext uri="{BB962C8B-B14F-4D97-AF65-F5344CB8AC3E}">
        <p14:creationId xmlns:p14="http://schemas.microsoft.com/office/powerpoint/2010/main" val="2110046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Pillars of the AWS Well-Architected Framework</a:t>
            </a:r>
            <a:endParaRPr lang="en-IN" dirty="0"/>
          </a:p>
        </p:txBody>
      </p:sp>
      <p:grpSp>
        <p:nvGrpSpPr>
          <p:cNvPr id="5" name="Group 4">
            <a:extLst>
              <a:ext uri="{FF2B5EF4-FFF2-40B4-BE49-F238E27FC236}">
                <a16:creationId xmlns:a16="http://schemas.microsoft.com/office/drawing/2014/main" id="{C64957CA-858E-DDE6-437C-564BA4737894}"/>
              </a:ext>
              <a:ext uri="{C183D7F6-B498-43B3-948B-1728B52AA6E4}">
                <adec:decorative xmlns:adec="http://schemas.microsoft.com/office/drawing/2017/decorative" val="1"/>
              </a:ext>
            </a:extLst>
          </p:cNvPr>
          <p:cNvGrpSpPr/>
          <p:nvPr/>
        </p:nvGrpSpPr>
        <p:grpSpPr>
          <a:xfrm>
            <a:off x="2808513" y="1415865"/>
            <a:ext cx="6574974" cy="4853400"/>
            <a:chOff x="2808513" y="1415865"/>
            <a:chExt cx="6574974" cy="4853400"/>
          </a:xfrm>
        </p:grpSpPr>
        <p:pic>
          <p:nvPicPr>
            <p:cNvPr id="6" name="Picture 5">
              <a:extLst>
                <a:ext uri="{FF2B5EF4-FFF2-40B4-BE49-F238E27FC236}">
                  <a16:creationId xmlns:a16="http://schemas.microsoft.com/office/drawing/2014/main" id="{D047B2AE-BCA8-33AD-27A2-948A77249C9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808513" y="1415865"/>
              <a:ext cx="6574974" cy="4853400"/>
            </a:xfrm>
            <a:prstGeom prst="rect">
              <a:avLst/>
            </a:prstGeom>
          </p:spPr>
        </p:pic>
        <p:sp>
          <p:nvSpPr>
            <p:cNvPr id="7" name="Rectangle 6">
              <a:extLst>
                <a:ext uri="{FF2B5EF4-FFF2-40B4-BE49-F238E27FC236}">
                  <a16:creationId xmlns:a16="http://schemas.microsoft.com/office/drawing/2014/main" id="{4ADF13BD-07AC-A8A1-BADC-050A1EEA3C76}"/>
                </a:ext>
              </a:extLst>
            </p:cNvPr>
            <p:cNvSpPr/>
            <p:nvPr/>
          </p:nvSpPr>
          <p:spPr bwMode="auto">
            <a:xfrm>
              <a:off x="2808513" y="3477077"/>
              <a:ext cx="6287862" cy="16431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2" descr="100x100_benefit_gears">
              <a:extLst>
                <a:ext uri="{FF2B5EF4-FFF2-40B4-BE49-F238E27FC236}">
                  <a16:creationId xmlns:a16="http://schemas.microsoft.com/office/drawing/2014/main" id="{7994B0C0-EE18-ED1C-1BAF-EEA18D353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000557" y="3477078"/>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00x100_benefit_secure">
              <a:extLst>
                <a:ext uri="{FF2B5EF4-FFF2-40B4-BE49-F238E27FC236}">
                  <a16:creationId xmlns:a16="http://schemas.microsoft.com/office/drawing/2014/main" id="{031ADCF9-FB76-696F-6D35-369F27C6B59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253686" y="3477078"/>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100x100_benefit_reliable">
              <a:extLst>
                <a:ext uri="{FF2B5EF4-FFF2-40B4-BE49-F238E27FC236}">
                  <a16:creationId xmlns:a16="http://schemas.microsoft.com/office/drawing/2014/main" id="{A62BC0FF-64CA-44BA-428C-37ADA429BA93}"/>
                </a:ext>
              </a:extLst>
            </p:cNvPr>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7360" y="3477078"/>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100x100_benefit_lowcost-affordable">
              <a:extLst>
                <a:ext uri="{FF2B5EF4-FFF2-40B4-BE49-F238E27FC236}">
                  <a16:creationId xmlns:a16="http://schemas.microsoft.com/office/drawing/2014/main" id="{F47ABF93-73DD-EAE9-5B2D-9E4744002B83}"/>
                </a:ext>
              </a:extLst>
            </p:cNvPr>
            <p:cNvPicPr>
              <a:picLocks noChangeAspect="1" noChangeArrowheads="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20163" y="3477078"/>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6D7E934-2927-3F0D-93A2-9AC984C1C1F5}"/>
                </a:ext>
              </a:extLst>
            </p:cNvPr>
            <p:cNvSpPr txBox="1"/>
            <p:nvPr/>
          </p:nvSpPr>
          <p:spPr>
            <a:xfrm>
              <a:off x="2931969" y="4571563"/>
              <a:ext cx="1200649" cy="548640"/>
            </a:xfrm>
            <a:prstGeom prst="rect">
              <a:avLst/>
            </a:prstGeom>
            <a:noFill/>
          </p:spPr>
          <p:txBody>
            <a:bodyPr wrap="none" lIns="0" tIns="0" rIns="0" bIns="0" rtlCol="0" anchor="ctr" anchorCtr="1">
              <a:noAutofit/>
            </a:bodyPr>
            <a:lstStyle/>
            <a:p>
              <a:pPr algn="ctr">
                <a:lnSpc>
                  <a:spcPct val="90000"/>
                </a:lnSpc>
                <a:spcAft>
                  <a:spcPts val="1800"/>
                </a:spcAft>
              </a:pPr>
              <a:r>
                <a:rPr lang="en-US" sz="1800" b="1"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Operational</a:t>
              </a:r>
              <a:br>
                <a:rPr lang="en-US" sz="1800" b="1"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b="1"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e</a:t>
              </a:r>
              <a:r>
                <a:rPr lang="en-US" sz="1800" b="1"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xcellence</a:t>
              </a:r>
              <a:endParaRPr lang="en-US" sz="1800" b="1"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sp>
          <p:nvSpPr>
            <p:cNvPr id="13" name="TextBox 12">
              <a:extLst>
                <a:ext uri="{FF2B5EF4-FFF2-40B4-BE49-F238E27FC236}">
                  <a16:creationId xmlns:a16="http://schemas.microsoft.com/office/drawing/2014/main" id="{17549E1A-3B02-A2C4-46E0-BA28AE2976E1}"/>
                </a:ext>
              </a:extLst>
            </p:cNvPr>
            <p:cNvSpPr txBox="1"/>
            <p:nvPr/>
          </p:nvSpPr>
          <p:spPr>
            <a:xfrm>
              <a:off x="4398369" y="4571563"/>
              <a:ext cx="807913" cy="548640"/>
            </a:xfrm>
            <a:prstGeom prst="rect">
              <a:avLst/>
            </a:prstGeom>
            <a:noFill/>
          </p:spPr>
          <p:txBody>
            <a:bodyPr wrap="none" lIns="0" tIns="0" rIns="0" bIns="0" rtlCol="0" anchor="ctr" anchorCtr="1">
              <a:noAutofit/>
            </a:bodyPr>
            <a:lstStyle>
              <a:defPPr>
                <a:defRPr lang="en-US"/>
              </a:defPPr>
              <a:lvl1pPr algn="ctr">
                <a:lnSpc>
                  <a:spcPct val="90000"/>
                </a:lnSpc>
                <a:spcAft>
                  <a:spcPts val="1800"/>
                </a:spcAft>
                <a:defRPr sz="1800" b="1">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solidFill>
                    <a:srgbClr val="000000"/>
                  </a:solidFill>
                </a:rPr>
                <a:t>Security</a:t>
              </a:r>
              <a:endParaRPr lang="en-US" dirty="0">
                <a:solidFill>
                  <a:srgbClr val="000000"/>
                </a:solidFill>
                <a:latin typeface="Amazon Ember Light" panose="020B0403020204020204"/>
              </a:endParaRPr>
            </a:p>
          </p:txBody>
        </p:sp>
        <p:sp>
          <p:nvSpPr>
            <p:cNvPr id="14" name="TextBox 13">
              <a:extLst>
                <a:ext uri="{FF2B5EF4-FFF2-40B4-BE49-F238E27FC236}">
                  <a16:creationId xmlns:a16="http://schemas.microsoft.com/office/drawing/2014/main" id="{BEA42A7B-0347-A9BC-73AA-F7F1C94559D5}"/>
                </a:ext>
              </a:extLst>
            </p:cNvPr>
            <p:cNvSpPr txBox="1"/>
            <p:nvPr/>
          </p:nvSpPr>
          <p:spPr>
            <a:xfrm>
              <a:off x="5561951" y="4571563"/>
              <a:ext cx="971420" cy="548640"/>
            </a:xfrm>
            <a:prstGeom prst="rect">
              <a:avLst/>
            </a:prstGeom>
            <a:noFill/>
          </p:spPr>
          <p:txBody>
            <a:bodyPr wrap="none" lIns="0" tIns="0" rIns="0" bIns="0" rtlCol="0" anchor="ctr" anchorCtr="1">
              <a:noAutofit/>
            </a:bodyPr>
            <a:lstStyle>
              <a:defPPr>
                <a:defRPr lang="en-US"/>
              </a:defPPr>
              <a:lvl1pPr algn="ctr">
                <a:lnSpc>
                  <a:spcPct val="90000"/>
                </a:lnSpc>
                <a:spcAft>
                  <a:spcPts val="1800"/>
                </a:spcAft>
                <a:defRPr sz="1800" b="1">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solidFill>
                    <a:srgbClr val="000000"/>
                  </a:solidFill>
                </a:rPr>
                <a:t>Reliability</a:t>
              </a:r>
              <a:endParaRPr lang="en-US" dirty="0">
                <a:solidFill>
                  <a:srgbClr val="000000"/>
                </a:solidFill>
                <a:latin typeface="Amazon Ember Light" panose="020B0403020204020204"/>
              </a:endParaRPr>
            </a:p>
          </p:txBody>
        </p:sp>
        <p:sp>
          <p:nvSpPr>
            <p:cNvPr id="15" name="TextBox 14">
              <a:extLst>
                <a:ext uri="{FF2B5EF4-FFF2-40B4-BE49-F238E27FC236}">
                  <a16:creationId xmlns:a16="http://schemas.microsoft.com/office/drawing/2014/main" id="{6387CEA1-3085-5CF7-D20F-63880955D8A5}"/>
                </a:ext>
              </a:extLst>
            </p:cNvPr>
            <p:cNvSpPr txBox="1"/>
            <p:nvPr/>
          </p:nvSpPr>
          <p:spPr>
            <a:xfrm>
              <a:off x="6732251" y="4571563"/>
              <a:ext cx="1303241" cy="548640"/>
            </a:xfrm>
            <a:prstGeom prst="rect">
              <a:avLst/>
            </a:prstGeom>
            <a:noFill/>
          </p:spPr>
          <p:txBody>
            <a:bodyPr wrap="none" lIns="0" tIns="0" rIns="0" bIns="0" rtlCol="0" anchor="ctr" anchorCtr="1">
              <a:noAutofit/>
            </a:bodyPr>
            <a:lstStyle>
              <a:defPPr>
                <a:defRPr lang="en-US"/>
              </a:defPPr>
              <a:lvl1pPr algn="ctr">
                <a:lnSpc>
                  <a:spcPct val="90000"/>
                </a:lnSpc>
                <a:spcAft>
                  <a:spcPts val="1800"/>
                </a:spcAft>
                <a:defRPr sz="1800" b="1">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solidFill>
                    <a:srgbClr val="000000"/>
                  </a:solidFill>
                </a:rPr>
                <a:t>Performance</a:t>
              </a:r>
              <a:br>
                <a:rPr lang="en-US" dirty="0">
                  <a:solidFill>
                    <a:srgbClr val="000000"/>
                  </a:solidFill>
                </a:rPr>
              </a:br>
              <a:r>
                <a:rPr lang="en-US" dirty="0">
                  <a:solidFill>
                    <a:srgbClr val="000000"/>
                  </a:solidFill>
                </a:rPr>
                <a:t> efficiency</a:t>
              </a:r>
              <a:endParaRPr lang="en-US" dirty="0">
                <a:solidFill>
                  <a:srgbClr val="000000"/>
                </a:solidFill>
                <a:latin typeface="Amazon Ember Light" panose="020B0403020204020204"/>
              </a:endParaRPr>
            </a:p>
          </p:txBody>
        </p:sp>
        <p:sp>
          <p:nvSpPr>
            <p:cNvPr id="16" name="TextBox 15">
              <a:extLst>
                <a:ext uri="{FF2B5EF4-FFF2-40B4-BE49-F238E27FC236}">
                  <a16:creationId xmlns:a16="http://schemas.microsoft.com/office/drawing/2014/main" id="{2390E076-8930-BB8B-74A3-03E36E7B66C2}"/>
                </a:ext>
              </a:extLst>
            </p:cNvPr>
            <p:cNvSpPr txBox="1"/>
            <p:nvPr/>
          </p:nvSpPr>
          <p:spPr>
            <a:xfrm>
              <a:off x="8062613" y="4571563"/>
              <a:ext cx="1320874" cy="548640"/>
            </a:xfrm>
            <a:prstGeom prst="rect">
              <a:avLst/>
            </a:prstGeom>
            <a:noFill/>
          </p:spPr>
          <p:txBody>
            <a:bodyPr wrap="none" lIns="0" tIns="0" rIns="0" bIns="0" rtlCol="0" anchor="ctr" anchorCtr="1">
              <a:noAutofit/>
            </a:bodyPr>
            <a:lstStyle>
              <a:defPPr>
                <a:defRPr lang="en-US"/>
              </a:defPPr>
              <a:lvl1pPr algn="ctr">
                <a:lnSpc>
                  <a:spcPct val="90000"/>
                </a:lnSpc>
                <a:spcAft>
                  <a:spcPts val="1800"/>
                </a:spcAft>
                <a:defRPr sz="1800" b="1">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solidFill>
                    <a:srgbClr val="000000"/>
                  </a:solidFill>
                </a:rPr>
                <a:t>Cost</a:t>
              </a:r>
              <a:br>
                <a:rPr lang="en-US" dirty="0">
                  <a:solidFill>
                    <a:srgbClr val="000000"/>
                  </a:solidFill>
                </a:rPr>
              </a:br>
              <a:r>
                <a:rPr lang="en-US" dirty="0">
                  <a:solidFill>
                    <a:srgbClr val="000000"/>
                  </a:solidFill>
                </a:rPr>
                <a:t>optimization</a:t>
              </a:r>
              <a:endParaRPr lang="en-US" dirty="0">
                <a:solidFill>
                  <a:srgbClr val="000000"/>
                </a:solidFill>
                <a:latin typeface="Amazon Ember Light" panose="020B0403020204020204"/>
              </a:endParaRPr>
            </a:p>
          </p:txBody>
        </p:sp>
        <p:pic>
          <p:nvPicPr>
            <p:cNvPr id="17" name="Picture 8" descr="100x100_benefit_performance">
              <a:extLst>
                <a:ext uri="{FF2B5EF4-FFF2-40B4-BE49-F238E27FC236}">
                  <a16:creationId xmlns:a16="http://schemas.microsoft.com/office/drawing/2014/main" id="{2D36B4DB-1E3D-6CED-2197-D500AD50A2C3}"/>
                </a:ext>
              </a:extLst>
            </p:cNvPr>
            <p:cNvPicPr>
              <a:picLocks noChangeAspect="1" noChangeArrowheads="1"/>
            </p:cNvPicPr>
            <p:nvPr/>
          </p:nvPicPr>
          <p:blipFill>
            <a:blip r:embed="rId1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856839" y="3477078"/>
              <a:ext cx="1097280" cy="10972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33064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Reliability questions</a:t>
            </a:r>
            <a:endParaRPr lang="en-IN" dirty="0"/>
          </a:p>
        </p:txBody>
      </p:sp>
      <p:sp>
        <p:nvSpPr>
          <p:cNvPr id="9" name="Content Placeholder 2">
            <a:extLst>
              <a:ext uri="{FF2B5EF4-FFF2-40B4-BE49-F238E27FC236}">
                <a16:creationId xmlns:a16="http://schemas.microsoft.com/office/drawing/2014/main" id="{6B464F29-667B-9BD1-9486-42F118724207}"/>
              </a:ext>
            </a:extLst>
          </p:cNvPr>
          <p:cNvSpPr>
            <a:spLocks noGrp="1"/>
          </p:cNvSpPr>
          <p:nvPr>
            <p:ph idx="1"/>
          </p:nvPr>
        </p:nvSpPr>
        <p:spPr>
          <a:xfrm>
            <a:off x="419100" y="1528175"/>
            <a:ext cx="5504688" cy="4648788"/>
          </a:xfrm>
        </p:spPr>
        <p:txBody>
          <a:bodyPr/>
          <a:lstStyle/>
          <a:p>
            <a:pPr marL="0" indent="0">
              <a:buNone/>
            </a:pPr>
            <a:r>
              <a:rPr lang="en-US" dirty="0">
                <a:solidFill>
                  <a:schemeClr val="accent5"/>
                </a:solidFill>
              </a:rPr>
              <a:t>Foundations</a:t>
            </a:r>
          </a:p>
          <a:p>
            <a:r>
              <a:rPr lang="en-US" sz="2400" dirty="0"/>
              <a:t>How do you manage service limits?</a:t>
            </a:r>
          </a:p>
          <a:p>
            <a:r>
              <a:rPr lang="en-US" sz="2400" dirty="0"/>
              <a:t>How do you manage your network topology?</a:t>
            </a:r>
          </a:p>
          <a:p>
            <a:pPr marL="0" indent="0">
              <a:buNone/>
            </a:pPr>
            <a:endParaRPr lang="en-US" dirty="0">
              <a:solidFill>
                <a:schemeClr val="accent6"/>
              </a:solidFill>
            </a:endParaRPr>
          </a:p>
          <a:p>
            <a:pPr marL="0" indent="0">
              <a:buNone/>
            </a:pPr>
            <a:r>
              <a:rPr lang="en-US" dirty="0">
                <a:solidFill>
                  <a:schemeClr val="accent5"/>
                </a:solidFill>
              </a:rPr>
              <a:t>Change management</a:t>
            </a:r>
          </a:p>
          <a:p>
            <a:r>
              <a:rPr lang="en-US" sz="2400" dirty="0"/>
              <a:t>How does your system adapt to changes in demand?</a:t>
            </a:r>
          </a:p>
          <a:p>
            <a:r>
              <a:rPr lang="en-US" sz="2400" dirty="0"/>
              <a:t>How do you monitor your resources?</a:t>
            </a:r>
          </a:p>
          <a:p>
            <a:r>
              <a:rPr lang="en-US" sz="2400" dirty="0"/>
              <a:t>How do you implement change?</a:t>
            </a:r>
          </a:p>
        </p:txBody>
      </p:sp>
      <p:sp>
        <p:nvSpPr>
          <p:cNvPr id="10" name="Content Placeholder 4">
            <a:extLst>
              <a:ext uri="{FF2B5EF4-FFF2-40B4-BE49-F238E27FC236}">
                <a16:creationId xmlns:a16="http://schemas.microsoft.com/office/drawing/2014/main" id="{DA33DF0E-3A25-B491-EFDD-B71C388F94FE}"/>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chemeClr val="accent5"/>
                </a:solidFill>
              </a:rPr>
              <a:t>Failure management</a:t>
            </a:r>
          </a:p>
          <a:p>
            <a:r>
              <a:rPr lang="en-US" sz="2400"/>
              <a:t>How do you back up data?</a:t>
            </a:r>
          </a:p>
          <a:p>
            <a:r>
              <a:rPr lang="en-US" sz="2400"/>
              <a:t>How does your system withstand component failure?</a:t>
            </a:r>
          </a:p>
          <a:p>
            <a:r>
              <a:rPr lang="en-US" sz="2400"/>
              <a:t>How do you test resilience?</a:t>
            </a:r>
          </a:p>
          <a:p>
            <a:r>
              <a:rPr lang="en-US" sz="2400"/>
              <a:t>How do you plan for disaster recovery?</a:t>
            </a:r>
            <a:endParaRPr lang="en-US" sz="2400" dirty="0"/>
          </a:p>
        </p:txBody>
      </p:sp>
    </p:spTree>
    <p:extLst>
      <p:ext uri="{BB962C8B-B14F-4D97-AF65-F5344CB8AC3E}">
        <p14:creationId xmlns:p14="http://schemas.microsoft.com/office/powerpoint/2010/main" val="229864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Performance Efficiency pillar</a:t>
            </a:r>
            <a:endParaRPr lang="en-IN" dirty="0"/>
          </a:p>
        </p:txBody>
      </p:sp>
      <p:grpSp>
        <p:nvGrpSpPr>
          <p:cNvPr id="8" name="Group 7">
            <a:extLst>
              <a:ext uri="{FF2B5EF4-FFF2-40B4-BE49-F238E27FC236}">
                <a16:creationId xmlns:a16="http://schemas.microsoft.com/office/drawing/2014/main" id="{039D7723-53EA-F7A4-74D3-C16FDD201FB4}"/>
              </a:ext>
              <a:ext uri="{C183D7F6-B498-43B3-948B-1728B52AA6E4}">
                <adec:decorative xmlns:adec="http://schemas.microsoft.com/office/drawing/2017/decorative" val="1"/>
              </a:ext>
            </a:extLst>
          </p:cNvPr>
          <p:cNvGrpSpPr/>
          <p:nvPr/>
        </p:nvGrpSpPr>
        <p:grpSpPr>
          <a:xfrm>
            <a:off x="392864" y="1492366"/>
            <a:ext cx="2229853" cy="4539914"/>
            <a:chOff x="392864" y="1492366"/>
            <a:chExt cx="2229853" cy="4539914"/>
          </a:xfrm>
        </p:grpSpPr>
        <p:sp>
          <p:nvSpPr>
            <p:cNvPr id="9" name="Rectangle 8">
              <a:extLst>
                <a:ext uri="{FF2B5EF4-FFF2-40B4-BE49-F238E27FC236}">
                  <a16:creationId xmlns:a16="http://schemas.microsoft.com/office/drawing/2014/main" id="{4D7DE2AA-24F5-D226-7481-8A09E8A0C401}"/>
                </a:ext>
              </a:extLst>
            </p:cNvPr>
            <p:cNvSpPr/>
            <p:nvPr/>
          </p:nvSpPr>
          <p:spPr>
            <a:xfrm>
              <a:off x="392864" y="1492366"/>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Efficiency</a:t>
              </a: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0" name="TextBox 9">
              <a:extLst>
                <a:ext uri="{FF2B5EF4-FFF2-40B4-BE49-F238E27FC236}">
                  <a16:creationId xmlns:a16="http://schemas.microsoft.com/office/drawing/2014/main" id="{02241941-E5B8-700A-6E45-7059FA2D1DD1}"/>
                </a:ext>
              </a:extLst>
            </p:cNvPr>
            <p:cNvSpPr txBox="1"/>
            <p:nvPr/>
          </p:nvSpPr>
          <p:spPr>
            <a:xfrm>
              <a:off x="654606" y="4851797"/>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pic>
          <p:nvPicPr>
            <p:cNvPr id="11" name="Picture 8" descr="100x100_benefit_performance">
              <a:extLst>
                <a:ext uri="{FF2B5EF4-FFF2-40B4-BE49-F238E27FC236}">
                  <a16:creationId xmlns:a16="http://schemas.microsoft.com/office/drawing/2014/main" id="{B2E68712-0CE9-0465-7BD2-FA7BA5F391BC}"/>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36944" y="3030803"/>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8">
            <a:extLst>
              <a:ext uri="{FF2B5EF4-FFF2-40B4-BE49-F238E27FC236}">
                <a16:creationId xmlns:a16="http://schemas.microsoft.com/office/drawing/2014/main" id="{8B0358E3-1DE4-BABA-7E80-C354B922DBD1}"/>
              </a:ext>
            </a:extLst>
          </p:cNvPr>
          <p:cNvSpPr>
            <a:spLocks noGrp="1"/>
          </p:cNvSpPr>
          <p:nvPr>
            <p:ph idx="1"/>
          </p:nvPr>
        </p:nvSpPr>
        <p:spPr>
          <a:xfrm>
            <a:off x="2884458" y="1528175"/>
            <a:ext cx="8888441" cy="4648788"/>
          </a:xfrm>
        </p:spPr>
        <p:txBody>
          <a:bodyPr/>
          <a:lstStyle/>
          <a:p>
            <a:pPr>
              <a:buClr>
                <a:schemeClr val="tx1"/>
              </a:buClr>
            </a:pPr>
            <a:r>
              <a:rPr lang="en-US" dirty="0">
                <a:solidFill>
                  <a:schemeClr val="accent5"/>
                </a:solidFill>
              </a:rPr>
              <a:t>Focus</a:t>
            </a:r>
          </a:p>
          <a:p>
            <a:pPr lvl="1">
              <a:buClr>
                <a:schemeClr val="tx1"/>
              </a:buClr>
            </a:pPr>
            <a:r>
              <a:rPr lang="en-US" dirty="0"/>
              <a:t>Use IT and computing resources efficiently to meet system requirements and to maintain that efficiency as demand changes and technologies evolve.</a:t>
            </a:r>
          </a:p>
          <a:p>
            <a:pPr>
              <a:buClr>
                <a:schemeClr val="tx1"/>
              </a:buClr>
            </a:pPr>
            <a:endParaRPr lang="en-US" dirty="0"/>
          </a:p>
          <a:p>
            <a:pPr>
              <a:buClr>
                <a:schemeClr val="tx1"/>
              </a:buClr>
            </a:pPr>
            <a:r>
              <a:rPr lang="en-US" dirty="0">
                <a:solidFill>
                  <a:schemeClr val="accent5"/>
                </a:solidFill>
              </a:rPr>
              <a:t>Key topics</a:t>
            </a:r>
          </a:p>
          <a:p>
            <a:pPr lvl="1">
              <a:buClr>
                <a:schemeClr val="tx1"/>
              </a:buClr>
            </a:pPr>
            <a:r>
              <a:rPr lang="en-US" dirty="0"/>
              <a:t>Selecting the right resource types and sizes based on workload requirements</a:t>
            </a:r>
          </a:p>
          <a:p>
            <a:pPr lvl="1">
              <a:buClr>
                <a:schemeClr val="tx1"/>
              </a:buClr>
            </a:pPr>
            <a:r>
              <a:rPr lang="en-US" dirty="0"/>
              <a:t>Monitoring performance</a:t>
            </a:r>
          </a:p>
          <a:p>
            <a:pPr lvl="1">
              <a:buClr>
                <a:schemeClr val="tx1"/>
              </a:buClr>
            </a:pPr>
            <a:r>
              <a:rPr lang="en-US" dirty="0"/>
              <a:t>Making informed decisions to maintain efficiency as business needs evolve</a:t>
            </a:r>
          </a:p>
        </p:txBody>
      </p:sp>
    </p:spTree>
    <p:extLst>
      <p:ext uri="{BB962C8B-B14F-4D97-AF65-F5344CB8AC3E}">
        <p14:creationId xmlns:p14="http://schemas.microsoft.com/office/powerpoint/2010/main" val="61888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sz="4400" dirty="0"/>
              <a:t>Performance Efficiency design principles </a:t>
            </a:r>
            <a:endParaRPr lang="en-IN" dirty="0"/>
          </a:p>
        </p:txBody>
      </p:sp>
      <p:grpSp>
        <p:nvGrpSpPr>
          <p:cNvPr id="9" name="Group 8">
            <a:extLst>
              <a:ext uri="{FF2B5EF4-FFF2-40B4-BE49-F238E27FC236}">
                <a16:creationId xmlns:a16="http://schemas.microsoft.com/office/drawing/2014/main" id="{104F70C7-120D-8007-F8B2-DD4F48B46D94}"/>
              </a:ext>
              <a:ext uri="{C183D7F6-B498-43B3-948B-1728B52AA6E4}">
                <adec:decorative xmlns:adec="http://schemas.microsoft.com/office/drawing/2017/decorative" val="1"/>
              </a:ext>
            </a:extLst>
          </p:cNvPr>
          <p:cNvGrpSpPr/>
          <p:nvPr/>
        </p:nvGrpSpPr>
        <p:grpSpPr>
          <a:xfrm>
            <a:off x="392864" y="1492366"/>
            <a:ext cx="2229853" cy="4539914"/>
            <a:chOff x="392864" y="1492366"/>
            <a:chExt cx="2229853" cy="4539914"/>
          </a:xfrm>
        </p:grpSpPr>
        <p:sp>
          <p:nvSpPr>
            <p:cNvPr id="10" name="Rectangle 9">
              <a:extLst>
                <a:ext uri="{FF2B5EF4-FFF2-40B4-BE49-F238E27FC236}">
                  <a16:creationId xmlns:a16="http://schemas.microsoft.com/office/drawing/2014/main" id="{43C67B1D-38CA-2757-0161-74CCB2837A51}"/>
                </a:ext>
              </a:extLst>
            </p:cNvPr>
            <p:cNvSpPr/>
            <p:nvPr/>
          </p:nvSpPr>
          <p:spPr>
            <a:xfrm>
              <a:off x="392864" y="1492366"/>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Efficiency</a:t>
              </a: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1" name="TextBox 10">
              <a:extLst>
                <a:ext uri="{FF2B5EF4-FFF2-40B4-BE49-F238E27FC236}">
                  <a16:creationId xmlns:a16="http://schemas.microsoft.com/office/drawing/2014/main" id="{3563955B-06FD-3A01-DC62-93BBA72B52A2}"/>
                </a:ext>
              </a:extLst>
            </p:cNvPr>
            <p:cNvSpPr txBox="1"/>
            <p:nvPr/>
          </p:nvSpPr>
          <p:spPr>
            <a:xfrm>
              <a:off x="654606" y="4851797"/>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pic>
          <p:nvPicPr>
            <p:cNvPr id="12" name="Picture 8" descr="100x100_benefit_performance">
              <a:extLst>
                <a:ext uri="{FF2B5EF4-FFF2-40B4-BE49-F238E27FC236}">
                  <a16:creationId xmlns:a16="http://schemas.microsoft.com/office/drawing/2014/main" id="{D32E5035-A948-07BD-540B-A08FD9129E26}"/>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36944" y="3030803"/>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7">
            <a:extLst>
              <a:ext uri="{FF2B5EF4-FFF2-40B4-BE49-F238E27FC236}">
                <a16:creationId xmlns:a16="http://schemas.microsoft.com/office/drawing/2014/main" id="{9C1934E0-04D5-2B31-0D8A-CB0EC163162E}"/>
              </a:ext>
            </a:extLst>
          </p:cNvPr>
          <p:cNvSpPr txBox="1">
            <a:spLocks/>
          </p:cNvSpPr>
          <p:nvPr/>
        </p:nvSpPr>
        <p:spPr>
          <a:xfrm>
            <a:off x="2884458" y="1528175"/>
            <a:ext cx="8888441"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Democratize advanced technologies</a:t>
            </a:r>
          </a:p>
          <a:p>
            <a:r>
              <a:rPr lang="en-US" dirty="0"/>
              <a:t>Go global in minutes</a:t>
            </a:r>
          </a:p>
          <a:p>
            <a:r>
              <a:rPr lang="en-US" dirty="0"/>
              <a:t>Use serverless architectures</a:t>
            </a:r>
          </a:p>
          <a:p>
            <a:r>
              <a:rPr lang="en-US" dirty="0"/>
              <a:t>Experiment more often</a:t>
            </a:r>
          </a:p>
          <a:p>
            <a:r>
              <a:rPr lang="en-US" dirty="0"/>
              <a:t>Have mechanical sympathy</a:t>
            </a:r>
          </a:p>
        </p:txBody>
      </p:sp>
    </p:spTree>
    <p:extLst>
      <p:ext uri="{BB962C8B-B14F-4D97-AF65-F5344CB8AC3E}">
        <p14:creationId xmlns:p14="http://schemas.microsoft.com/office/powerpoint/2010/main" val="402246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Performance Efficiency questions</a:t>
            </a:r>
            <a:endParaRPr lang="en-IN" dirty="0"/>
          </a:p>
        </p:txBody>
      </p:sp>
      <p:sp>
        <p:nvSpPr>
          <p:cNvPr id="7" name="Content Placeholder 5">
            <a:extLst>
              <a:ext uri="{FF2B5EF4-FFF2-40B4-BE49-F238E27FC236}">
                <a16:creationId xmlns:a16="http://schemas.microsoft.com/office/drawing/2014/main" id="{C0541BD9-56AA-A702-A9DB-034E0014D68C}"/>
              </a:ext>
            </a:extLst>
          </p:cNvPr>
          <p:cNvSpPr>
            <a:spLocks noGrp="1"/>
          </p:cNvSpPr>
          <p:nvPr>
            <p:ph idx="1"/>
          </p:nvPr>
        </p:nvSpPr>
        <p:spPr>
          <a:xfrm>
            <a:off x="419100" y="1528175"/>
            <a:ext cx="5504688" cy="4648788"/>
          </a:xfrm>
        </p:spPr>
        <p:txBody>
          <a:bodyPr/>
          <a:lstStyle/>
          <a:p>
            <a:pPr marL="0" indent="0">
              <a:buNone/>
            </a:pPr>
            <a:r>
              <a:rPr lang="en-US" dirty="0">
                <a:solidFill>
                  <a:schemeClr val="accent5"/>
                </a:solidFill>
              </a:rPr>
              <a:t>Selection</a:t>
            </a:r>
          </a:p>
          <a:p>
            <a:r>
              <a:rPr lang="en-US" sz="2400" dirty="0"/>
              <a:t>How do you select the best performing architecture?</a:t>
            </a:r>
            <a:endParaRPr lang="en-US" dirty="0">
              <a:solidFill>
                <a:schemeClr val="accent6"/>
              </a:solidFill>
            </a:endParaRPr>
          </a:p>
          <a:p>
            <a:r>
              <a:rPr lang="en-US" sz="2400" dirty="0"/>
              <a:t>How do you select your compute solution?</a:t>
            </a:r>
            <a:endParaRPr lang="en-US" dirty="0">
              <a:solidFill>
                <a:schemeClr val="accent6"/>
              </a:solidFill>
            </a:endParaRPr>
          </a:p>
          <a:p>
            <a:r>
              <a:rPr lang="en-US" sz="2400" dirty="0"/>
              <a:t>How do you select your storage solution?</a:t>
            </a:r>
          </a:p>
          <a:p>
            <a:r>
              <a:rPr lang="en-US" sz="2400" dirty="0"/>
              <a:t>How do you select your database solution?</a:t>
            </a:r>
          </a:p>
          <a:p>
            <a:r>
              <a:rPr lang="en-US" sz="2400" dirty="0"/>
              <a:t>How do you select your networking solution?</a:t>
            </a:r>
          </a:p>
        </p:txBody>
      </p:sp>
      <p:sp>
        <p:nvSpPr>
          <p:cNvPr id="8" name="Content Placeholder 6">
            <a:extLst>
              <a:ext uri="{FF2B5EF4-FFF2-40B4-BE49-F238E27FC236}">
                <a16:creationId xmlns:a16="http://schemas.microsoft.com/office/drawing/2014/main" id="{93205C7D-DDF2-C0F7-E15A-E0A87C78D5FC}"/>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chemeClr val="accent5"/>
                </a:solidFill>
              </a:rPr>
              <a:t>Review</a:t>
            </a:r>
          </a:p>
          <a:p>
            <a:r>
              <a:rPr lang="en-US" sz="2400"/>
              <a:t>How do you evolve your workload to take advantage of new releases?</a:t>
            </a:r>
            <a:br>
              <a:rPr lang="en-US" sz="2400"/>
            </a:br>
            <a:endParaRPr lang="en-US" sz="2400"/>
          </a:p>
          <a:p>
            <a:pPr marL="0" indent="0">
              <a:buFont typeface="Arial" panose="020B0604020202020204" pitchFamily="34" charset="0"/>
              <a:buNone/>
            </a:pPr>
            <a:r>
              <a:rPr lang="en-US">
                <a:solidFill>
                  <a:schemeClr val="accent5"/>
                </a:solidFill>
              </a:rPr>
              <a:t>Monitoring</a:t>
            </a:r>
          </a:p>
          <a:p>
            <a:r>
              <a:rPr lang="en-US" sz="2400"/>
              <a:t>How do you monitor your resources to ensure they are performing as expected?</a:t>
            </a:r>
            <a:br>
              <a:rPr lang="en-US" sz="2400"/>
            </a:br>
            <a:endParaRPr lang="en-US" sz="2400"/>
          </a:p>
          <a:p>
            <a:pPr marL="0" indent="0">
              <a:buFont typeface="Arial" panose="020B0604020202020204" pitchFamily="34" charset="0"/>
              <a:buNone/>
            </a:pPr>
            <a:r>
              <a:rPr lang="en-US">
                <a:solidFill>
                  <a:schemeClr val="accent5"/>
                </a:solidFill>
              </a:rPr>
              <a:t>Tradeoffs</a:t>
            </a:r>
            <a:endParaRPr lang="en-US" sz="2400">
              <a:solidFill>
                <a:schemeClr val="accent5"/>
              </a:solidFill>
            </a:endParaRPr>
          </a:p>
          <a:p>
            <a:r>
              <a:rPr lang="en-US" sz="2400"/>
              <a:t>How do you use tradeoffs to improve performance?</a:t>
            </a:r>
            <a:endParaRPr lang="en-US" sz="2400" dirty="0"/>
          </a:p>
        </p:txBody>
      </p:sp>
    </p:spTree>
    <p:extLst>
      <p:ext uri="{BB962C8B-B14F-4D97-AF65-F5344CB8AC3E}">
        <p14:creationId xmlns:p14="http://schemas.microsoft.com/office/powerpoint/2010/main" val="427614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Cost Optimization pillar</a:t>
            </a:r>
            <a:endParaRPr lang="en-IN" dirty="0"/>
          </a:p>
        </p:txBody>
      </p:sp>
      <p:grpSp>
        <p:nvGrpSpPr>
          <p:cNvPr id="13" name="Group 12">
            <a:extLst>
              <a:ext uri="{FF2B5EF4-FFF2-40B4-BE49-F238E27FC236}">
                <a16:creationId xmlns:a16="http://schemas.microsoft.com/office/drawing/2014/main" id="{9C802927-3264-9C2B-C834-D3173A7124F3}"/>
              </a:ext>
              <a:ext uri="{C183D7F6-B498-43B3-948B-1728B52AA6E4}">
                <adec:decorative xmlns:adec="http://schemas.microsoft.com/office/drawing/2017/decorative" val="1"/>
              </a:ext>
            </a:extLst>
          </p:cNvPr>
          <p:cNvGrpSpPr/>
          <p:nvPr/>
        </p:nvGrpSpPr>
        <p:grpSpPr>
          <a:xfrm>
            <a:off x="392209" y="1492389"/>
            <a:ext cx="2229853" cy="4539914"/>
            <a:chOff x="392209" y="1492389"/>
            <a:chExt cx="2229853" cy="4539914"/>
          </a:xfrm>
        </p:grpSpPr>
        <p:sp>
          <p:nvSpPr>
            <p:cNvPr id="14" name="Rectangle 13">
              <a:extLst>
                <a:ext uri="{FF2B5EF4-FFF2-40B4-BE49-F238E27FC236}">
                  <a16:creationId xmlns:a16="http://schemas.microsoft.com/office/drawing/2014/main" id="{EE6B5C40-A246-514E-FF25-ED375B88FFFD}"/>
                </a:ext>
              </a:extLst>
            </p:cNvPr>
            <p:cNvSpPr/>
            <p:nvPr/>
          </p:nvSpPr>
          <p:spPr>
            <a:xfrm>
              <a:off x="392209" y="1492389"/>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 Optimization</a:t>
              </a:r>
              <a:b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5" name="TextBox 14">
              <a:extLst>
                <a:ext uri="{FF2B5EF4-FFF2-40B4-BE49-F238E27FC236}">
                  <a16:creationId xmlns:a16="http://schemas.microsoft.com/office/drawing/2014/main" id="{5311BD41-7836-3887-E681-1599A393E626}"/>
                </a:ext>
              </a:extLst>
            </p:cNvPr>
            <p:cNvSpPr txBox="1"/>
            <p:nvPr/>
          </p:nvSpPr>
          <p:spPr>
            <a:xfrm>
              <a:off x="688737" y="4848104"/>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pic>
          <p:nvPicPr>
            <p:cNvPr id="16" name="Picture 10" descr="100x100_benefit_lowcost-affordable">
              <a:extLst>
                <a:ext uri="{FF2B5EF4-FFF2-40B4-BE49-F238E27FC236}">
                  <a16:creationId xmlns:a16="http://schemas.microsoft.com/office/drawing/2014/main" id="{DA1C6418-3BE1-E177-87D4-1EB6C59DFE77}"/>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075" y="3030826"/>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Content Placeholder 8">
            <a:extLst>
              <a:ext uri="{FF2B5EF4-FFF2-40B4-BE49-F238E27FC236}">
                <a16:creationId xmlns:a16="http://schemas.microsoft.com/office/drawing/2014/main" id="{F2658ED2-5A33-7669-FB2D-471B42C4EF74}"/>
              </a:ext>
            </a:extLst>
          </p:cNvPr>
          <p:cNvSpPr>
            <a:spLocks noGrp="1"/>
          </p:cNvSpPr>
          <p:nvPr>
            <p:ph idx="1"/>
          </p:nvPr>
        </p:nvSpPr>
        <p:spPr>
          <a:xfrm>
            <a:off x="2918590" y="1528175"/>
            <a:ext cx="8854310" cy="4648788"/>
          </a:xfrm>
        </p:spPr>
        <p:txBody>
          <a:bodyPr/>
          <a:lstStyle/>
          <a:p>
            <a:pPr>
              <a:buClr>
                <a:schemeClr val="tx1"/>
              </a:buClr>
            </a:pPr>
            <a:r>
              <a:rPr lang="en-US" dirty="0">
                <a:solidFill>
                  <a:schemeClr val="accent5"/>
                </a:solidFill>
              </a:rPr>
              <a:t>Focus</a:t>
            </a:r>
          </a:p>
          <a:p>
            <a:pPr lvl="1">
              <a:buClr>
                <a:schemeClr val="tx1"/>
              </a:buClr>
            </a:pPr>
            <a:r>
              <a:rPr lang="en-US" dirty="0"/>
              <a:t>Run systems to deliver business value at the lowest price point.</a:t>
            </a:r>
          </a:p>
          <a:p>
            <a:pPr>
              <a:buClr>
                <a:schemeClr val="tx1"/>
              </a:buClr>
            </a:pPr>
            <a:endParaRPr lang="en-US" dirty="0"/>
          </a:p>
          <a:p>
            <a:pPr>
              <a:buClr>
                <a:schemeClr val="tx1"/>
              </a:buClr>
            </a:pPr>
            <a:r>
              <a:rPr lang="en-US" dirty="0">
                <a:solidFill>
                  <a:schemeClr val="accent5"/>
                </a:solidFill>
              </a:rPr>
              <a:t>Key topics</a:t>
            </a:r>
          </a:p>
          <a:p>
            <a:pPr lvl="1">
              <a:buClr>
                <a:schemeClr val="tx1"/>
              </a:buClr>
            </a:pPr>
            <a:r>
              <a:rPr lang="en-US" dirty="0"/>
              <a:t>Understanding and controlling when money is being spent</a:t>
            </a:r>
          </a:p>
          <a:p>
            <a:pPr lvl="1">
              <a:buClr>
                <a:schemeClr val="tx1"/>
              </a:buClr>
            </a:pPr>
            <a:r>
              <a:rPr lang="en-US" dirty="0"/>
              <a:t>Selecting the most appropriate and right number of resource types</a:t>
            </a:r>
          </a:p>
          <a:p>
            <a:pPr lvl="1">
              <a:buClr>
                <a:schemeClr val="tx1"/>
              </a:buClr>
            </a:pPr>
            <a:r>
              <a:rPr lang="en-US" dirty="0"/>
              <a:t>Analyzing spending over time</a:t>
            </a:r>
          </a:p>
          <a:p>
            <a:pPr lvl="1">
              <a:buClr>
                <a:schemeClr val="tx1"/>
              </a:buClr>
            </a:pPr>
            <a:r>
              <a:rPr lang="en-US" dirty="0"/>
              <a:t>Scaling to meeting business needs without overspending</a:t>
            </a:r>
          </a:p>
        </p:txBody>
      </p:sp>
    </p:spTree>
    <p:extLst>
      <p:ext uri="{BB962C8B-B14F-4D97-AF65-F5344CB8AC3E}">
        <p14:creationId xmlns:p14="http://schemas.microsoft.com/office/powerpoint/2010/main" val="312194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sz="4400" dirty="0"/>
              <a:t>Cost Optimization design principles </a:t>
            </a:r>
            <a:endParaRPr lang="en-IN" dirty="0"/>
          </a:p>
        </p:txBody>
      </p:sp>
      <p:grpSp>
        <p:nvGrpSpPr>
          <p:cNvPr id="8" name="Group 7">
            <a:extLst>
              <a:ext uri="{FF2B5EF4-FFF2-40B4-BE49-F238E27FC236}">
                <a16:creationId xmlns:a16="http://schemas.microsoft.com/office/drawing/2014/main" id="{87689B6B-E3BC-66AA-C5C2-E12522D7EDA4}"/>
              </a:ext>
              <a:ext uri="{C183D7F6-B498-43B3-948B-1728B52AA6E4}">
                <adec:decorative xmlns:adec="http://schemas.microsoft.com/office/drawing/2017/decorative" val="1"/>
              </a:ext>
            </a:extLst>
          </p:cNvPr>
          <p:cNvGrpSpPr/>
          <p:nvPr/>
        </p:nvGrpSpPr>
        <p:grpSpPr>
          <a:xfrm>
            <a:off x="392209" y="1492389"/>
            <a:ext cx="2229853" cy="4539914"/>
            <a:chOff x="392209" y="1492389"/>
            <a:chExt cx="2229853" cy="4539914"/>
          </a:xfrm>
        </p:grpSpPr>
        <p:sp>
          <p:nvSpPr>
            <p:cNvPr id="14" name="Rectangle 13">
              <a:extLst>
                <a:ext uri="{FF2B5EF4-FFF2-40B4-BE49-F238E27FC236}">
                  <a16:creationId xmlns:a16="http://schemas.microsoft.com/office/drawing/2014/main" id="{9814B7C5-6BEC-E4D9-A69C-1B4EAAF6CEE7}"/>
                </a:ext>
              </a:extLst>
            </p:cNvPr>
            <p:cNvSpPr/>
            <p:nvPr/>
          </p:nvSpPr>
          <p:spPr>
            <a:xfrm>
              <a:off x="392209" y="1492389"/>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 Optimization</a:t>
              </a:r>
              <a:b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5" name="TextBox 14">
              <a:extLst>
                <a:ext uri="{FF2B5EF4-FFF2-40B4-BE49-F238E27FC236}">
                  <a16:creationId xmlns:a16="http://schemas.microsoft.com/office/drawing/2014/main" id="{EF9B2FF4-578A-5BDB-8A81-27ED44210BA8}"/>
                </a:ext>
              </a:extLst>
            </p:cNvPr>
            <p:cNvSpPr txBox="1"/>
            <p:nvPr/>
          </p:nvSpPr>
          <p:spPr>
            <a:xfrm>
              <a:off x="688737" y="4848104"/>
              <a:ext cx="1627717" cy="954300"/>
            </a:xfrm>
            <a:prstGeom prst="rect">
              <a:avLst/>
            </a:prstGeom>
            <a:noFill/>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pic>
          <p:nvPicPr>
            <p:cNvPr id="16" name="Picture 10" descr="100x100_benefit_lowcost-affordable">
              <a:extLst>
                <a:ext uri="{FF2B5EF4-FFF2-40B4-BE49-F238E27FC236}">
                  <a16:creationId xmlns:a16="http://schemas.microsoft.com/office/drawing/2014/main" id="{792C658C-812B-87C9-6831-8FA59A29BA74}"/>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075" y="3030826"/>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Content Placeholder 6">
            <a:extLst>
              <a:ext uri="{FF2B5EF4-FFF2-40B4-BE49-F238E27FC236}">
                <a16:creationId xmlns:a16="http://schemas.microsoft.com/office/drawing/2014/main" id="{0DDE4326-BAAC-7EB8-B2F6-9E06E954730A}"/>
              </a:ext>
            </a:extLst>
          </p:cNvPr>
          <p:cNvSpPr txBox="1">
            <a:spLocks/>
          </p:cNvSpPr>
          <p:nvPr/>
        </p:nvSpPr>
        <p:spPr>
          <a:xfrm>
            <a:off x="2867778" y="1528175"/>
            <a:ext cx="8905122"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Adopt a consumption model</a:t>
            </a:r>
          </a:p>
          <a:p>
            <a:r>
              <a:rPr lang="en-US" dirty="0"/>
              <a:t>Measure overall efficiency</a:t>
            </a:r>
          </a:p>
          <a:p>
            <a:r>
              <a:rPr lang="en-US" dirty="0"/>
              <a:t>Stop spending money on data center operations</a:t>
            </a:r>
          </a:p>
          <a:p>
            <a:r>
              <a:rPr lang="en-US" dirty="0"/>
              <a:t>Analyze and attribute expenditure</a:t>
            </a:r>
          </a:p>
          <a:p>
            <a:r>
              <a:rPr lang="en-US" dirty="0"/>
              <a:t>Use managed and application-level services to reduce cost of ownership</a:t>
            </a:r>
          </a:p>
          <a:p>
            <a:endParaRPr lang="en-US" dirty="0"/>
          </a:p>
        </p:txBody>
      </p:sp>
    </p:spTree>
    <p:extLst>
      <p:ext uri="{BB962C8B-B14F-4D97-AF65-F5344CB8AC3E}">
        <p14:creationId xmlns:p14="http://schemas.microsoft.com/office/powerpoint/2010/main" val="340120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Cost Optimization questions</a:t>
            </a:r>
            <a:endParaRPr lang="en-IN" dirty="0"/>
          </a:p>
        </p:txBody>
      </p:sp>
      <p:sp>
        <p:nvSpPr>
          <p:cNvPr id="9" name="Content Placeholder 2">
            <a:extLst>
              <a:ext uri="{FF2B5EF4-FFF2-40B4-BE49-F238E27FC236}">
                <a16:creationId xmlns:a16="http://schemas.microsoft.com/office/drawing/2014/main" id="{12C6EC3A-6044-9D13-FB2D-74BEE1729307}"/>
              </a:ext>
            </a:extLst>
          </p:cNvPr>
          <p:cNvSpPr>
            <a:spLocks noGrp="1"/>
          </p:cNvSpPr>
          <p:nvPr>
            <p:ph idx="1"/>
          </p:nvPr>
        </p:nvSpPr>
        <p:spPr>
          <a:xfrm>
            <a:off x="419100" y="1528175"/>
            <a:ext cx="5504688" cy="4648788"/>
          </a:xfrm>
        </p:spPr>
        <p:txBody>
          <a:bodyPr/>
          <a:lstStyle/>
          <a:p>
            <a:pPr marL="0" indent="0">
              <a:buNone/>
            </a:pPr>
            <a:r>
              <a:rPr lang="en-US" sz="2400" dirty="0">
                <a:solidFill>
                  <a:schemeClr val="accent5"/>
                </a:solidFill>
              </a:rPr>
              <a:t>Expenditure awareness</a:t>
            </a:r>
          </a:p>
          <a:p>
            <a:r>
              <a:rPr lang="en-US" sz="2000" dirty="0"/>
              <a:t>How do you govern usage?</a:t>
            </a:r>
          </a:p>
          <a:p>
            <a:r>
              <a:rPr lang="en-US" sz="2000" dirty="0"/>
              <a:t>How do you monitor usage and cost?</a:t>
            </a:r>
          </a:p>
          <a:p>
            <a:r>
              <a:rPr lang="en-US" sz="2000" dirty="0"/>
              <a:t>How do you decommission resources?</a:t>
            </a:r>
            <a:br>
              <a:rPr lang="en-US" sz="2000" dirty="0"/>
            </a:br>
            <a:endParaRPr lang="en-US" sz="2000" dirty="0"/>
          </a:p>
          <a:p>
            <a:pPr marL="0" indent="0">
              <a:buNone/>
            </a:pPr>
            <a:r>
              <a:rPr lang="en-US" sz="2400" dirty="0">
                <a:solidFill>
                  <a:schemeClr val="accent5"/>
                </a:solidFill>
              </a:rPr>
              <a:t>Cost-effective resources</a:t>
            </a:r>
          </a:p>
          <a:p>
            <a:r>
              <a:rPr lang="en-US" sz="2000" dirty="0"/>
              <a:t>How do you evaluate cost when you select services?</a:t>
            </a:r>
          </a:p>
          <a:p>
            <a:r>
              <a:rPr lang="en-US" sz="2000" dirty="0"/>
              <a:t>How do you meet cost targets when you select resource type and size?</a:t>
            </a:r>
          </a:p>
          <a:p>
            <a:r>
              <a:rPr lang="en-US" sz="2000" dirty="0"/>
              <a:t>How do you use pricing models to reduce cost?</a:t>
            </a:r>
          </a:p>
          <a:p>
            <a:r>
              <a:rPr lang="en-US" sz="2000" dirty="0"/>
              <a:t>How do you plan for data transfer changes?</a:t>
            </a:r>
          </a:p>
        </p:txBody>
      </p:sp>
      <p:sp>
        <p:nvSpPr>
          <p:cNvPr id="10" name="Content Placeholder 6">
            <a:extLst>
              <a:ext uri="{FF2B5EF4-FFF2-40B4-BE49-F238E27FC236}">
                <a16:creationId xmlns:a16="http://schemas.microsoft.com/office/drawing/2014/main" id="{ED99A76D-7532-5D03-0FBE-4668EC2BAC2E}"/>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solidFill>
                  <a:schemeClr val="accent5"/>
                </a:solidFill>
              </a:rPr>
              <a:t>Matching supply and demand</a:t>
            </a:r>
          </a:p>
          <a:p>
            <a:r>
              <a:rPr lang="en-US" sz="2000"/>
              <a:t>How do you match supply of resources with demand?</a:t>
            </a:r>
            <a:br>
              <a:rPr lang="en-US" sz="2000"/>
            </a:br>
            <a:endParaRPr lang="en-US" sz="2000"/>
          </a:p>
          <a:p>
            <a:pPr marL="0" indent="0">
              <a:buFont typeface="Arial" panose="020B0604020202020204" pitchFamily="34" charset="0"/>
              <a:buNone/>
            </a:pPr>
            <a:r>
              <a:rPr lang="en-US" sz="2400">
                <a:solidFill>
                  <a:schemeClr val="accent5"/>
                </a:solidFill>
              </a:rPr>
              <a:t>Optimizing over time</a:t>
            </a:r>
          </a:p>
          <a:p>
            <a:r>
              <a:rPr lang="en-US" sz="2000"/>
              <a:t>How do you evaluate new services?</a:t>
            </a:r>
          </a:p>
          <a:p>
            <a:endParaRPr lang="en-US" dirty="0"/>
          </a:p>
        </p:txBody>
      </p:sp>
    </p:spTree>
    <p:extLst>
      <p:ext uri="{BB962C8B-B14F-4D97-AF65-F5344CB8AC3E}">
        <p14:creationId xmlns:p14="http://schemas.microsoft.com/office/powerpoint/2010/main" val="4537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The AWS Well-Architected Tool</a:t>
            </a:r>
            <a:endParaRPr lang="en-IN" dirty="0"/>
          </a:p>
        </p:txBody>
      </p:sp>
      <p:sp>
        <p:nvSpPr>
          <p:cNvPr id="7" name="Content Placeholder 9">
            <a:extLst>
              <a:ext uri="{FF2B5EF4-FFF2-40B4-BE49-F238E27FC236}">
                <a16:creationId xmlns:a16="http://schemas.microsoft.com/office/drawing/2014/main" id="{89F9DCB2-427B-2F33-8D6B-728AC474E0EC}"/>
              </a:ext>
            </a:extLst>
          </p:cNvPr>
          <p:cNvSpPr>
            <a:spLocks noGrp="1"/>
          </p:cNvSpPr>
          <p:nvPr>
            <p:ph idx="1"/>
          </p:nvPr>
        </p:nvSpPr>
        <p:spPr>
          <a:xfrm>
            <a:off x="419100" y="1528175"/>
            <a:ext cx="11353800" cy="4648788"/>
          </a:xfrm>
        </p:spPr>
        <p:txBody>
          <a:bodyPr/>
          <a:lstStyle/>
          <a:p>
            <a:r>
              <a:rPr lang="en-US" dirty="0"/>
              <a:t>Helps you review the state of your workloads and compares them to the latest AWS architectural best practices</a:t>
            </a:r>
          </a:p>
          <a:p>
            <a:r>
              <a:rPr lang="en-US" dirty="0"/>
              <a:t>Gives you access to knowledge and best practices used by AWS architects, whenever you need it</a:t>
            </a:r>
          </a:p>
          <a:p>
            <a:r>
              <a:rPr lang="en-US" dirty="0"/>
              <a:t>Delivers an action plan with step-by-step guidance on how to build better workloads for the cloud</a:t>
            </a:r>
          </a:p>
          <a:p>
            <a:r>
              <a:rPr lang="en-US" dirty="0"/>
              <a:t>Provides a consistent process for you to review and measure your cloud architectures</a:t>
            </a:r>
          </a:p>
          <a:p>
            <a:endParaRPr lang="en-US" dirty="0"/>
          </a:p>
        </p:txBody>
      </p:sp>
    </p:spTree>
    <p:extLst>
      <p:ext uri="{BB962C8B-B14F-4D97-AF65-F5344CB8AC3E}">
        <p14:creationId xmlns:p14="http://schemas.microsoft.com/office/powerpoint/2010/main" val="349592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Operational Excellence pillar</a:t>
            </a:r>
            <a:endParaRPr lang="en-IN" dirty="0"/>
          </a:p>
        </p:txBody>
      </p:sp>
      <p:grpSp>
        <p:nvGrpSpPr>
          <p:cNvPr id="18" name="Group 17">
            <a:extLst>
              <a:ext uri="{FF2B5EF4-FFF2-40B4-BE49-F238E27FC236}">
                <a16:creationId xmlns:a16="http://schemas.microsoft.com/office/drawing/2014/main" id="{D2EFF6A4-5E53-1C5A-AC50-F7CDC7A7C4DA}"/>
              </a:ext>
              <a:ext uri="{C183D7F6-B498-43B3-948B-1728B52AA6E4}">
                <adec:decorative xmlns:adec="http://schemas.microsoft.com/office/drawing/2017/decorative" val="1"/>
              </a:ext>
            </a:extLst>
          </p:cNvPr>
          <p:cNvGrpSpPr/>
          <p:nvPr/>
        </p:nvGrpSpPr>
        <p:grpSpPr>
          <a:xfrm>
            <a:off x="384260" y="1491339"/>
            <a:ext cx="2229853" cy="4539913"/>
            <a:chOff x="384260" y="1491339"/>
            <a:chExt cx="2229853" cy="4539913"/>
          </a:xfrm>
        </p:grpSpPr>
        <p:sp>
          <p:nvSpPr>
            <p:cNvPr id="19" name="Rectangle 18">
              <a:extLst>
                <a:ext uri="{FF2B5EF4-FFF2-40B4-BE49-F238E27FC236}">
                  <a16:creationId xmlns:a16="http://schemas.microsoft.com/office/drawing/2014/main" id="{B45A1C55-CCAD-8FE1-7CFA-6D4EEE7B553D}"/>
                </a:ext>
              </a:extLst>
            </p:cNvPr>
            <p:cNvSpPr/>
            <p:nvPr/>
          </p:nvSpPr>
          <p:spPr>
            <a:xfrm>
              <a:off x="384260" y="1491339"/>
              <a:ext cx="2229853" cy="4539913"/>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Operational Excellence</a:t>
              </a: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20" name="TextBox 19">
              <a:extLst>
                <a:ext uri="{FF2B5EF4-FFF2-40B4-BE49-F238E27FC236}">
                  <a16:creationId xmlns:a16="http://schemas.microsoft.com/office/drawing/2014/main" id="{6ED61911-4BF5-F778-0984-92BAA333BBEA}"/>
                </a:ext>
              </a:extLst>
            </p:cNvPr>
            <p:cNvSpPr txBox="1"/>
            <p:nvPr/>
          </p:nvSpPr>
          <p:spPr>
            <a:xfrm>
              <a:off x="685328" y="4857153"/>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Deliver business value</a:t>
              </a:r>
            </a:p>
          </p:txBody>
        </p:sp>
        <p:pic>
          <p:nvPicPr>
            <p:cNvPr id="21" name="Picture 2">
              <a:extLst>
                <a:ext uri="{FF2B5EF4-FFF2-40B4-BE49-F238E27FC236}">
                  <a16:creationId xmlns:a16="http://schemas.microsoft.com/office/drawing/2014/main" id="{9DE03ACC-A120-C44E-95A9-84A402484CA0}"/>
                </a:ext>
                <a:ext uri="{C183D7F6-B498-43B3-948B-1728B52AA6E4}">
                  <adec:decorative xmlns:adec="http://schemas.microsoft.com/office/drawing/2017/decorative" val="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67666" y="3179789"/>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ontent Placeholder 10">
            <a:extLst>
              <a:ext uri="{FF2B5EF4-FFF2-40B4-BE49-F238E27FC236}">
                <a16:creationId xmlns:a16="http://schemas.microsoft.com/office/drawing/2014/main" id="{D60F06CB-9CA0-4200-0E7A-CF710F327BBC}"/>
              </a:ext>
            </a:extLst>
          </p:cNvPr>
          <p:cNvSpPr>
            <a:spLocks noGrp="1"/>
          </p:cNvSpPr>
          <p:nvPr>
            <p:ph idx="1"/>
          </p:nvPr>
        </p:nvSpPr>
        <p:spPr>
          <a:xfrm>
            <a:off x="2915180" y="1528175"/>
            <a:ext cx="8857719" cy="4648788"/>
          </a:xfrm>
        </p:spPr>
        <p:txBody>
          <a:bodyPr/>
          <a:lstStyle/>
          <a:p>
            <a:pPr>
              <a:buClr>
                <a:schemeClr val="tx1"/>
              </a:buClr>
            </a:pPr>
            <a:r>
              <a:rPr lang="en-US" dirty="0">
                <a:solidFill>
                  <a:schemeClr val="accent5"/>
                </a:solidFill>
              </a:rPr>
              <a:t>Focus</a:t>
            </a:r>
            <a:r>
              <a:rPr lang="en-US" dirty="0"/>
              <a:t> </a:t>
            </a:r>
          </a:p>
          <a:p>
            <a:pPr lvl="1">
              <a:buClr>
                <a:schemeClr val="tx1"/>
              </a:buClr>
            </a:pPr>
            <a:r>
              <a:rPr lang="en-US" dirty="0"/>
              <a:t>Run and monitor systems to deliver business value, and to continually improve supporting processes and procedures. </a:t>
            </a:r>
          </a:p>
          <a:p>
            <a:pPr marL="0" indent="0">
              <a:buClr>
                <a:schemeClr val="tx1"/>
              </a:buClr>
              <a:buNone/>
            </a:pPr>
            <a:endParaRPr lang="en-US" dirty="0"/>
          </a:p>
          <a:p>
            <a:pPr>
              <a:buClr>
                <a:schemeClr val="tx1"/>
              </a:buClr>
            </a:pPr>
            <a:r>
              <a:rPr lang="en-US" dirty="0">
                <a:solidFill>
                  <a:schemeClr val="accent5"/>
                </a:solidFill>
              </a:rPr>
              <a:t>Key topics</a:t>
            </a:r>
          </a:p>
          <a:p>
            <a:pPr lvl="1">
              <a:buClr>
                <a:schemeClr val="tx1"/>
              </a:buClr>
            </a:pPr>
            <a:r>
              <a:rPr lang="en-US" dirty="0"/>
              <a:t>Managing and automating changes</a:t>
            </a:r>
          </a:p>
          <a:p>
            <a:pPr lvl="1">
              <a:buClr>
                <a:schemeClr val="tx1"/>
              </a:buClr>
            </a:pPr>
            <a:r>
              <a:rPr lang="en-US" dirty="0"/>
              <a:t>Responding to events</a:t>
            </a:r>
          </a:p>
          <a:p>
            <a:pPr lvl="1">
              <a:buClr>
                <a:schemeClr val="tx1"/>
              </a:buClr>
            </a:pPr>
            <a:r>
              <a:rPr lang="en-US" dirty="0"/>
              <a:t>Defining standards to successfully manage daily operations</a:t>
            </a:r>
          </a:p>
        </p:txBody>
      </p:sp>
    </p:spTree>
    <p:extLst>
      <p:ext uri="{BB962C8B-B14F-4D97-AF65-F5344CB8AC3E}">
        <p14:creationId xmlns:p14="http://schemas.microsoft.com/office/powerpoint/2010/main" val="306687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sz="4400" dirty="0"/>
              <a:t>Operational excellence design principles </a:t>
            </a:r>
            <a:endParaRPr lang="en-IN" dirty="0"/>
          </a:p>
        </p:txBody>
      </p:sp>
      <p:grpSp>
        <p:nvGrpSpPr>
          <p:cNvPr id="18" name="Group 17">
            <a:extLst>
              <a:ext uri="{FF2B5EF4-FFF2-40B4-BE49-F238E27FC236}">
                <a16:creationId xmlns:a16="http://schemas.microsoft.com/office/drawing/2014/main" id="{812F8BEF-D5F7-0B68-C215-22AD00493AA6}"/>
              </a:ext>
              <a:ext uri="{C183D7F6-B498-43B3-948B-1728B52AA6E4}">
                <adec:decorative xmlns:adec="http://schemas.microsoft.com/office/drawing/2017/decorative" val="1"/>
              </a:ext>
            </a:extLst>
          </p:cNvPr>
          <p:cNvGrpSpPr/>
          <p:nvPr/>
        </p:nvGrpSpPr>
        <p:grpSpPr>
          <a:xfrm>
            <a:off x="384260" y="1491339"/>
            <a:ext cx="2229853" cy="4539913"/>
            <a:chOff x="384260" y="1491339"/>
            <a:chExt cx="2229853" cy="4539913"/>
          </a:xfrm>
        </p:grpSpPr>
        <p:sp>
          <p:nvSpPr>
            <p:cNvPr id="19" name="Rectangle 18">
              <a:extLst>
                <a:ext uri="{FF2B5EF4-FFF2-40B4-BE49-F238E27FC236}">
                  <a16:creationId xmlns:a16="http://schemas.microsoft.com/office/drawing/2014/main" id="{1547E995-98D6-4760-04B2-BB91D94D3B7E}"/>
                </a:ext>
              </a:extLst>
            </p:cNvPr>
            <p:cNvSpPr/>
            <p:nvPr/>
          </p:nvSpPr>
          <p:spPr>
            <a:xfrm>
              <a:off x="384260" y="1491339"/>
              <a:ext cx="2229853" cy="4539913"/>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Operational Excellence</a:t>
              </a: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20" name="TextBox 19">
              <a:extLst>
                <a:ext uri="{FF2B5EF4-FFF2-40B4-BE49-F238E27FC236}">
                  <a16:creationId xmlns:a16="http://schemas.microsoft.com/office/drawing/2014/main" id="{9F864479-1899-8038-FC20-BB25034F8D54}"/>
                </a:ext>
              </a:extLst>
            </p:cNvPr>
            <p:cNvSpPr txBox="1"/>
            <p:nvPr/>
          </p:nvSpPr>
          <p:spPr>
            <a:xfrm>
              <a:off x="685328" y="4857153"/>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Deliver business value</a:t>
              </a:r>
            </a:p>
          </p:txBody>
        </p:sp>
        <p:pic>
          <p:nvPicPr>
            <p:cNvPr id="21" name="Picture 2" descr="100x100_benefit_gears">
              <a:extLst>
                <a:ext uri="{FF2B5EF4-FFF2-40B4-BE49-F238E27FC236}">
                  <a16:creationId xmlns:a16="http://schemas.microsoft.com/office/drawing/2014/main" id="{E37DA6D1-AC08-BE84-7D60-65505F9EE0D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67666" y="3179789"/>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ontent Placeholder 6">
            <a:extLst>
              <a:ext uri="{FF2B5EF4-FFF2-40B4-BE49-F238E27FC236}">
                <a16:creationId xmlns:a16="http://schemas.microsoft.com/office/drawing/2014/main" id="{44841448-50B1-B034-AEBE-77BE069E6782}"/>
              </a:ext>
            </a:extLst>
          </p:cNvPr>
          <p:cNvSpPr>
            <a:spLocks noGrp="1"/>
          </p:cNvSpPr>
          <p:nvPr>
            <p:ph idx="1"/>
          </p:nvPr>
        </p:nvSpPr>
        <p:spPr>
          <a:xfrm>
            <a:off x="2961070" y="1528175"/>
            <a:ext cx="8811830" cy="4648788"/>
          </a:xfrm>
        </p:spPr>
        <p:txBody>
          <a:bodyPr/>
          <a:lstStyle/>
          <a:p>
            <a:r>
              <a:rPr lang="en-US" dirty="0"/>
              <a:t>Perform operations as code</a:t>
            </a:r>
          </a:p>
          <a:p>
            <a:r>
              <a:rPr lang="en-US" dirty="0"/>
              <a:t>Annotate documentation</a:t>
            </a:r>
          </a:p>
          <a:p>
            <a:r>
              <a:rPr lang="en-US" dirty="0"/>
              <a:t>Make frequent, small, reversible changes</a:t>
            </a:r>
          </a:p>
          <a:p>
            <a:r>
              <a:rPr lang="en-US" dirty="0"/>
              <a:t>Refine operations procedures frequently</a:t>
            </a:r>
          </a:p>
          <a:p>
            <a:r>
              <a:rPr lang="en-US" dirty="0"/>
              <a:t>Anticipate failure</a:t>
            </a:r>
          </a:p>
          <a:p>
            <a:r>
              <a:rPr lang="en-US" dirty="0"/>
              <a:t>Learn from all operational events and failures</a:t>
            </a:r>
          </a:p>
        </p:txBody>
      </p:sp>
    </p:spTree>
    <p:extLst>
      <p:ext uri="{BB962C8B-B14F-4D97-AF65-F5344CB8AC3E}">
        <p14:creationId xmlns:p14="http://schemas.microsoft.com/office/powerpoint/2010/main" val="404047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Operational excellence questions</a:t>
            </a:r>
            <a:endParaRPr lang="en-IN" dirty="0"/>
          </a:p>
        </p:txBody>
      </p:sp>
      <p:sp>
        <p:nvSpPr>
          <p:cNvPr id="18" name="Content Placeholder 7">
            <a:extLst>
              <a:ext uri="{FF2B5EF4-FFF2-40B4-BE49-F238E27FC236}">
                <a16:creationId xmlns:a16="http://schemas.microsoft.com/office/drawing/2014/main" id="{D330F419-FC8A-1045-B803-1E2B42D1081E}"/>
              </a:ext>
            </a:extLst>
          </p:cNvPr>
          <p:cNvSpPr>
            <a:spLocks noGrp="1"/>
          </p:cNvSpPr>
          <p:nvPr>
            <p:ph idx="1"/>
          </p:nvPr>
        </p:nvSpPr>
        <p:spPr>
          <a:xfrm>
            <a:off x="419100" y="1528175"/>
            <a:ext cx="5504688" cy="4648788"/>
          </a:xfrm>
        </p:spPr>
        <p:txBody>
          <a:bodyPr/>
          <a:lstStyle/>
          <a:p>
            <a:pPr marL="0" indent="0">
              <a:buNone/>
            </a:pPr>
            <a:r>
              <a:rPr lang="en-US" sz="2400" dirty="0">
                <a:solidFill>
                  <a:schemeClr val="accent5"/>
                </a:solidFill>
              </a:rPr>
              <a:t>Prepare</a:t>
            </a:r>
          </a:p>
          <a:p>
            <a:r>
              <a:rPr lang="en-US" sz="2000" dirty="0"/>
              <a:t>How do you determine what your priorities are?</a:t>
            </a:r>
          </a:p>
          <a:p>
            <a:r>
              <a:rPr lang="en-US" sz="2000" dirty="0"/>
              <a:t>How do you design your workload so that you can understand its state?</a:t>
            </a:r>
          </a:p>
          <a:p>
            <a:r>
              <a:rPr lang="en-US" sz="2000" dirty="0"/>
              <a:t>How do you reduce defects, ease remediation, and improve flow into production?</a:t>
            </a:r>
          </a:p>
          <a:p>
            <a:r>
              <a:rPr lang="en-US" sz="2000" dirty="0"/>
              <a:t>How do you mitigate deployment risks?</a:t>
            </a:r>
          </a:p>
          <a:p>
            <a:r>
              <a:rPr lang="en-US" sz="2000" dirty="0"/>
              <a:t>How do you know that you are ready to support a workload?</a:t>
            </a:r>
            <a:endParaRPr lang="en-US" sz="2400" dirty="0"/>
          </a:p>
        </p:txBody>
      </p:sp>
      <p:sp>
        <p:nvSpPr>
          <p:cNvPr id="19" name="Content Placeholder 8">
            <a:extLst>
              <a:ext uri="{FF2B5EF4-FFF2-40B4-BE49-F238E27FC236}">
                <a16:creationId xmlns:a16="http://schemas.microsoft.com/office/drawing/2014/main" id="{08F61750-AB1F-54C8-986E-9CD09EE81A66}"/>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solidFill>
              </a:rPr>
              <a:t>Operate</a:t>
            </a:r>
            <a:endParaRPr lang="en-US" sz="3200" dirty="0">
              <a:solidFill>
                <a:schemeClr val="accent5"/>
              </a:solidFill>
            </a:endParaRPr>
          </a:p>
          <a:p>
            <a:r>
              <a:rPr lang="en-US" sz="2000" dirty="0"/>
              <a:t>How do you understand the health of your workload?</a:t>
            </a:r>
          </a:p>
          <a:p>
            <a:r>
              <a:rPr lang="en-US" sz="2000" dirty="0"/>
              <a:t>How do you understand the health of your operations?</a:t>
            </a:r>
          </a:p>
          <a:p>
            <a:r>
              <a:rPr lang="en-US" sz="2000" dirty="0"/>
              <a:t>How do you manage workload and operations events?</a:t>
            </a:r>
            <a:br>
              <a:rPr lang="en-US" sz="2000" dirty="0"/>
            </a:br>
            <a:endParaRPr lang="en-US" sz="2000" dirty="0"/>
          </a:p>
          <a:p>
            <a:pPr marL="0" indent="0">
              <a:buNone/>
            </a:pPr>
            <a:endParaRPr lang="en-US" dirty="0"/>
          </a:p>
        </p:txBody>
      </p:sp>
    </p:spTree>
    <p:extLst>
      <p:ext uri="{BB962C8B-B14F-4D97-AF65-F5344CB8AC3E}">
        <p14:creationId xmlns:p14="http://schemas.microsoft.com/office/powerpoint/2010/main" val="426243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Security pillar</a:t>
            </a:r>
            <a:endParaRPr lang="en-IN" dirty="0"/>
          </a:p>
        </p:txBody>
      </p:sp>
      <p:grpSp>
        <p:nvGrpSpPr>
          <p:cNvPr id="9" name="Group 8">
            <a:extLst>
              <a:ext uri="{FF2B5EF4-FFF2-40B4-BE49-F238E27FC236}">
                <a16:creationId xmlns:a16="http://schemas.microsoft.com/office/drawing/2014/main" id="{78A7AF4E-44C2-F2F1-671F-CB7AD166E3D2}"/>
              </a:ext>
              <a:ext uri="{C183D7F6-B498-43B3-948B-1728B52AA6E4}">
                <adec:decorative xmlns:adec="http://schemas.microsoft.com/office/drawing/2017/decorative" val="1"/>
              </a:ext>
            </a:extLst>
          </p:cNvPr>
          <p:cNvGrpSpPr/>
          <p:nvPr/>
        </p:nvGrpSpPr>
        <p:grpSpPr>
          <a:xfrm>
            <a:off x="378608" y="1487855"/>
            <a:ext cx="2229853" cy="4539916"/>
            <a:chOff x="378608" y="1487855"/>
            <a:chExt cx="2229853" cy="4539916"/>
          </a:xfrm>
        </p:grpSpPr>
        <p:sp>
          <p:nvSpPr>
            <p:cNvPr id="10" name="Rectangle 9">
              <a:extLst>
                <a:ext uri="{FF2B5EF4-FFF2-40B4-BE49-F238E27FC236}">
                  <a16:creationId xmlns:a16="http://schemas.microsoft.com/office/drawing/2014/main" id="{6DC2C39A-38D9-9B78-1F94-3288334DED14}"/>
                </a:ext>
              </a:extLst>
            </p:cNvPr>
            <p:cNvSpPr/>
            <p:nvPr/>
          </p:nvSpPr>
          <p:spPr>
            <a:xfrm>
              <a:off x="378608" y="1487855"/>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1" name="TextBox 10">
              <a:extLst>
                <a:ext uri="{FF2B5EF4-FFF2-40B4-BE49-F238E27FC236}">
                  <a16:creationId xmlns:a16="http://schemas.microsoft.com/office/drawing/2014/main" id="{B617CA3D-9ADB-7126-DB73-9CE2B9E59C6B}"/>
                </a:ext>
              </a:extLst>
            </p:cNvPr>
            <p:cNvSpPr txBox="1"/>
            <p:nvPr/>
          </p:nvSpPr>
          <p:spPr>
            <a:xfrm>
              <a:off x="679676" y="4889389"/>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pic>
          <p:nvPicPr>
            <p:cNvPr id="12" name="Picture 4" descr="100x100_benefit_secure">
              <a:extLst>
                <a:ext uri="{FF2B5EF4-FFF2-40B4-BE49-F238E27FC236}">
                  <a16:creationId xmlns:a16="http://schemas.microsoft.com/office/drawing/2014/main" id="{23FD9D80-F622-ECA4-D4B1-77D0C26545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62014" y="3026293"/>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2">
            <a:extLst>
              <a:ext uri="{FF2B5EF4-FFF2-40B4-BE49-F238E27FC236}">
                <a16:creationId xmlns:a16="http://schemas.microsoft.com/office/drawing/2014/main" id="{B199596C-7F7B-C7C8-352E-9B9393D20C13}"/>
              </a:ext>
            </a:extLst>
          </p:cNvPr>
          <p:cNvSpPr>
            <a:spLocks noGrp="1"/>
          </p:cNvSpPr>
          <p:nvPr>
            <p:ph idx="1"/>
          </p:nvPr>
        </p:nvSpPr>
        <p:spPr>
          <a:xfrm>
            <a:off x="2998142" y="1528175"/>
            <a:ext cx="8774758" cy="4648788"/>
          </a:xfrm>
        </p:spPr>
        <p:txBody>
          <a:bodyPr/>
          <a:lstStyle/>
          <a:p>
            <a:pPr>
              <a:buClr>
                <a:schemeClr val="tx1"/>
              </a:buClr>
            </a:pPr>
            <a:r>
              <a:rPr lang="en-US" dirty="0">
                <a:solidFill>
                  <a:schemeClr val="accent5"/>
                </a:solidFill>
              </a:rPr>
              <a:t>Focus</a:t>
            </a:r>
          </a:p>
          <a:p>
            <a:pPr lvl="1">
              <a:buClr>
                <a:schemeClr val="tx1"/>
              </a:buClr>
            </a:pPr>
            <a:r>
              <a:rPr lang="en-US" dirty="0"/>
              <a:t>Protect information, systems, and assets while delivering business value through risk assessments and mitigation strategies.</a:t>
            </a:r>
          </a:p>
          <a:p>
            <a:pPr marL="0" indent="0">
              <a:buClr>
                <a:schemeClr val="tx1"/>
              </a:buClr>
              <a:buNone/>
            </a:pPr>
            <a:endParaRPr lang="en-US" dirty="0"/>
          </a:p>
          <a:p>
            <a:pPr>
              <a:buClr>
                <a:schemeClr val="tx1"/>
              </a:buClr>
            </a:pPr>
            <a:r>
              <a:rPr lang="en-US" dirty="0">
                <a:solidFill>
                  <a:schemeClr val="accent5"/>
                </a:solidFill>
              </a:rPr>
              <a:t>Key topics</a:t>
            </a:r>
          </a:p>
          <a:p>
            <a:pPr lvl="1">
              <a:buClr>
                <a:schemeClr val="tx1"/>
              </a:buClr>
            </a:pPr>
            <a:r>
              <a:rPr lang="en-US" dirty="0"/>
              <a:t>Identifying and managing who can do what</a:t>
            </a:r>
          </a:p>
          <a:p>
            <a:pPr lvl="1">
              <a:buClr>
                <a:schemeClr val="tx1"/>
              </a:buClr>
            </a:pPr>
            <a:r>
              <a:rPr lang="en-US" dirty="0"/>
              <a:t>Establishing controls to detect security events</a:t>
            </a:r>
          </a:p>
          <a:p>
            <a:pPr lvl="1">
              <a:buClr>
                <a:schemeClr val="tx1"/>
              </a:buClr>
            </a:pPr>
            <a:r>
              <a:rPr lang="en-US" dirty="0"/>
              <a:t>Protecting systems and services</a:t>
            </a:r>
          </a:p>
          <a:p>
            <a:pPr lvl="1">
              <a:buClr>
                <a:schemeClr val="tx1"/>
              </a:buClr>
            </a:pPr>
            <a:r>
              <a:rPr lang="en-US" dirty="0"/>
              <a:t>Protecting confidentiality and integrity of data</a:t>
            </a:r>
          </a:p>
        </p:txBody>
      </p:sp>
    </p:spTree>
    <p:extLst>
      <p:ext uri="{BB962C8B-B14F-4D97-AF65-F5344CB8AC3E}">
        <p14:creationId xmlns:p14="http://schemas.microsoft.com/office/powerpoint/2010/main" val="170368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sz="4400" dirty="0"/>
              <a:t>Security design principles </a:t>
            </a:r>
            <a:endParaRPr lang="en-IN" dirty="0"/>
          </a:p>
        </p:txBody>
      </p:sp>
      <p:grpSp>
        <p:nvGrpSpPr>
          <p:cNvPr id="9" name="Group 8">
            <a:extLst>
              <a:ext uri="{FF2B5EF4-FFF2-40B4-BE49-F238E27FC236}">
                <a16:creationId xmlns:a16="http://schemas.microsoft.com/office/drawing/2014/main" id="{9BA3B4EE-2427-F3A1-60C1-1F99E877F95A}"/>
              </a:ext>
              <a:ext uri="{C183D7F6-B498-43B3-948B-1728B52AA6E4}">
                <adec:decorative xmlns:adec="http://schemas.microsoft.com/office/drawing/2017/decorative" val="1"/>
              </a:ext>
            </a:extLst>
          </p:cNvPr>
          <p:cNvGrpSpPr/>
          <p:nvPr/>
        </p:nvGrpSpPr>
        <p:grpSpPr>
          <a:xfrm>
            <a:off x="378608" y="1487855"/>
            <a:ext cx="2229853" cy="4539916"/>
            <a:chOff x="378608" y="1487855"/>
            <a:chExt cx="2229853" cy="4539916"/>
          </a:xfrm>
        </p:grpSpPr>
        <p:sp>
          <p:nvSpPr>
            <p:cNvPr id="10" name="Rectangle 9">
              <a:extLst>
                <a:ext uri="{FF2B5EF4-FFF2-40B4-BE49-F238E27FC236}">
                  <a16:creationId xmlns:a16="http://schemas.microsoft.com/office/drawing/2014/main" id="{36A9E4BB-D570-67F5-5301-2E8B0B4A7929}"/>
                </a:ext>
              </a:extLst>
            </p:cNvPr>
            <p:cNvSpPr/>
            <p:nvPr/>
          </p:nvSpPr>
          <p:spPr>
            <a:xfrm>
              <a:off x="378608" y="1487855"/>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1" name="TextBox 10">
              <a:extLst>
                <a:ext uri="{FF2B5EF4-FFF2-40B4-BE49-F238E27FC236}">
                  <a16:creationId xmlns:a16="http://schemas.microsoft.com/office/drawing/2014/main" id="{296422E5-AB00-3D91-A579-3E6C6A0A6C39}"/>
                </a:ext>
              </a:extLst>
            </p:cNvPr>
            <p:cNvSpPr txBox="1"/>
            <p:nvPr/>
          </p:nvSpPr>
          <p:spPr>
            <a:xfrm>
              <a:off x="679675" y="4889389"/>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pic>
          <p:nvPicPr>
            <p:cNvPr id="12" name="Picture 4" descr="100x100_benefit_secure">
              <a:extLst>
                <a:ext uri="{FF2B5EF4-FFF2-40B4-BE49-F238E27FC236}">
                  <a16:creationId xmlns:a16="http://schemas.microsoft.com/office/drawing/2014/main" id="{5A5A195C-96EE-CA86-6777-98772DE3ED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62014" y="3026293"/>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3">
            <a:extLst>
              <a:ext uri="{FF2B5EF4-FFF2-40B4-BE49-F238E27FC236}">
                <a16:creationId xmlns:a16="http://schemas.microsoft.com/office/drawing/2014/main" id="{CC892B83-E6B8-197C-092C-6E870B001FA5}"/>
              </a:ext>
            </a:extLst>
          </p:cNvPr>
          <p:cNvSpPr txBox="1">
            <a:spLocks/>
          </p:cNvSpPr>
          <p:nvPr/>
        </p:nvSpPr>
        <p:spPr>
          <a:xfrm>
            <a:off x="2909528" y="1524228"/>
            <a:ext cx="8841472"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Implement a strong identity foundation</a:t>
            </a:r>
          </a:p>
          <a:p>
            <a:r>
              <a:rPr lang="en-US"/>
              <a:t>Enable traceability</a:t>
            </a:r>
          </a:p>
          <a:p>
            <a:r>
              <a:rPr lang="en-US"/>
              <a:t>Apply security at all layers</a:t>
            </a:r>
          </a:p>
          <a:p>
            <a:r>
              <a:rPr lang="en-US"/>
              <a:t>Automate security best practices</a:t>
            </a:r>
          </a:p>
          <a:p>
            <a:r>
              <a:rPr lang="en-US"/>
              <a:t>Protect data in transit and at rest</a:t>
            </a:r>
          </a:p>
          <a:p>
            <a:r>
              <a:rPr lang="en-US"/>
              <a:t>Keep people away from data</a:t>
            </a:r>
          </a:p>
          <a:p>
            <a:r>
              <a:rPr lang="en-US"/>
              <a:t>Prepare for security events</a:t>
            </a:r>
            <a:endParaRPr lang="en-US" dirty="0"/>
          </a:p>
        </p:txBody>
      </p:sp>
    </p:spTree>
    <p:extLst>
      <p:ext uri="{BB962C8B-B14F-4D97-AF65-F5344CB8AC3E}">
        <p14:creationId xmlns:p14="http://schemas.microsoft.com/office/powerpoint/2010/main" val="318712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Security questions</a:t>
            </a:r>
            <a:endParaRPr lang="en-IN" dirty="0"/>
          </a:p>
        </p:txBody>
      </p:sp>
      <p:sp>
        <p:nvSpPr>
          <p:cNvPr id="7" name="Content Placeholder 7">
            <a:extLst>
              <a:ext uri="{FF2B5EF4-FFF2-40B4-BE49-F238E27FC236}">
                <a16:creationId xmlns:a16="http://schemas.microsoft.com/office/drawing/2014/main" id="{AACB6B6F-E2E6-CEAE-4433-F2E428B2940B}"/>
              </a:ext>
            </a:extLst>
          </p:cNvPr>
          <p:cNvSpPr>
            <a:spLocks noGrp="1"/>
          </p:cNvSpPr>
          <p:nvPr>
            <p:ph idx="1"/>
          </p:nvPr>
        </p:nvSpPr>
        <p:spPr>
          <a:xfrm>
            <a:off x="419100" y="1528175"/>
            <a:ext cx="5504688" cy="4648788"/>
          </a:xfrm>
        </p:spPr>
        <p:txBody>
          <a:bodyPr/>
          <a:lstStyle/>
          <a:p>
            <a:pPr marL="0" indent="0">
              <a:buNone/>
            </a:pPr>
            <a:r>
              <a:rPr lang="en-US" sz="2400" dirty="0">
                <a:solidFill>
                  <a:schemeClr val="accent5"/>
                </a:solidFill>
              </a:rPr>
              <a:t>Identity and access management</a:t>
            </a:r>
          </a:p>
          <a:p>
            <a:pPr lvl="1"/>
            <a:r>
              <a:rPr lang="en-US" sz="2000" dirty="0"/>
              <a:t>How do you manage credentials and authentication?</a:t>
            </a:r>
          </a:p>
          <a:p>
            <a:pPr lvl="1"/>
            <a:r>
              <a:rPr lang="en-US" sz="2000" dirty="0"/>
              <a:t>How do you control human access?</a:t>
            </a:r>
          </a:p>
          <a:p>
            <a:pPr lvl="1"/>
            <a:r>
              <a:rPr lang="en-US" sz="2000" dirty="0"/>
              <a:t>How do you control programmatic access?</a:t>
            </a:r>
            <a:br>
              <a:rPr lang="en-US" sz="2000" dirty="0"/>
            </a:br>
            <a:endParaRPr lang="en-US" sz="2000" dirty="0"/>
          </a:p>
          <a:p>
            <a:pPr marL="0" indent="0">
              <a:buNone/>
            </a:pPr>
            <a:r>
              <a:rPr lang="en-US" sz="2400" dirty="0">
                <a:solidFill>
                  <a:schemeClr val="accent5"/>
                </a:solidFill>
              </a:rPr>
              <a:t>Detective controls</a:t>
            </a:r>
          </a:p>
          <a:p>
            <a:pPr lvl="1"/>
            <a:r>
              <a:rPr lang="en-US" sz="2000" dirty="0"/>
              <a:t>How do you detect and investigate security events?</a:t>
            </a:r>
          </a:p>
          <a:p>
            <a:pPr lvl="1"/>
            <a:r>
              <a:rPr lang="en-US" sz="2000" dirty="0"/>
              <a:t>How do you defend against emerging security threats?</a:t>
            </a:r>
          </a:p>
          <a:p>
            <a:endParaRPr lang="en-US" sz="2000" dirty="0"/>
          </a:p>
        </p:txBody>
      </p:sp>
      <p:sp>
        <p:nvSpPr>
          <p:cNvPr id="8" name="Content Placeholder 8">
            <a:extLst>
              <a:ext uri="{FF2B5EF4-FFF2-40B4-BE49-F238E27FC236}">
                <a16:creationId xmlns:a16="http://schemas.microsoft.com/office/drawing/2014/main" id="{57C7F3B7-988A-A8C4-C7EA-652D22855446}"/>
              </a:ext>
            </a:extLst>
          </p:cNvPr>
          <p:cNvSpPr txBox="1">
            <a:spLocks/>
          </p:cNvSpPr>
          <p:nvPr/>
        </p:nvSpPr>
        <p:spPr>
          <a:xfrm>
            <a:off x="6246312" y="1524228"/>
            <a:ext cx="5504688"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solidFill>
                  <a:schemeClr val="accent5"/>
                </a:solidFill>
              </a:rPr>
              <a:t>Infrastructure protection</a:t>
            </a:r>
          </a:p>
          <a:p>
            <a:pPr lvl="1"/>
            <a:r>
              <a:rPr lang="en-US" sz="2000"/>
              <a:t>How do you protect your networks?</a:t>
            </a:r>
          </a:p>
          <a:p>
            <a:pPr lvl="1"/>
            <a:r>
              <a:rPr lang="en-US" sz="2000"/>
              <a:t>How do you protect your compute resources?</a:t>
            </a:r>
            <a:br>
              <a:rPr lang="en-US" sz="2000"/>
            </a:br>
            <a:endParaRPr lang="en-US" sz="2000"/>
          </a:p>
          <a:p>
            <a:pPr marL="0" indent="0">
              <a:buFont typeface="Arial" panose="020B0604020202020204" pitchFamily="34" charset="0"/>
              <a:buNone/>
            </a:pPr>
            <a:r>
              <a:rPr lang="en-US" sz="2400">
                <a:solidFill>
                  <a:schemeClr val="accent5"/>
                </a:solidFill>
              </a:rPr>
              <a:t>Data protection</a:t>
            </a:r>
          </a:p>
          <a:p>
            <a:pPr lvl="1"/>
            <a:r>
              <a:rPr lang="en-US" sz="2000"/>
              <a:t>How do you classify your data?</a:t>
            </a:r>
          </a:p>
          <a:p>
            <a:pPr lvl="1"/>
            <a:r>
              <a:rPr lang="en-US" sz="2000"/>
              <a:t>How do you protect your data at rest?</a:t>
            </a:r>
          </a:p>
          <a:p>
            <a:pPr lvl="1"/>
            <a:r>
              <a:rPr lang="en-US" sz="2000"/>
              <a:t>How do you protect your data in transit?</a:t>
            </a:r>
            <a:br>
              <a:rPr lang="en-US" sz="2000"/>
            </a:br>
            <a:endParaRPr lang="en-US" sz="2000"/>
          </a:p>
          <a:p>
            <a:pPr marL="0" indent="0">
              <a:buFont typeface="Arial" panose="020B0604020202020204" pitchFamily="34" charset="0"/>
              <a:buNone/>
            </a:pPr>
            <a:r>
              <a:rPr lang="en-US" sz="2400">
                <a:solidFill>
                  <a:schemeClr val="accent5"/>
                </a:solidFill>
              </a:rPr>
              <a:t>Incident response</a:t>
            </a:r>
          </a:p>
          <a:p>
            <a:pPr lvl="1"/>
            <a:r>
              <a:rPr lang="en-US" sz="2000"/>
              <a:t>How do you respond to an incident?</a:t>
            </a:r>
            <a:endParaRPr lang="en-US" dirty="0"/>
          </a:p>
        </p:txBody>
      </p:sp>
    </p:spTree>
    <p:extLst>
      <p:ext uri="{BB962C8B-B14F-4D97-AF65-F5344CB8AC3E}">
        <p14:creationId xmlns:p14="http://schemas.microsoft.com/office/powerpoint/2010/main" val="413768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dirty="0"/>
              <a:t>Reliability pillar</a:t>
            </a:r>
            <a:endParaRPr lang="en-IN" dirty="0"/>
          </a:p>
        </p:txBody>
      </p:sp>
      <p:grpSp>
        <p:nvGrpSpPr>
          <p:cNvPr id="14" name="Group 13">
            <a:extLst>
              <a:ext uri="{FF2B5EF4-FFF2-40B4-BE49-F238E27FC236}">
                <a16:creationId xmlns:a16="http://schemas.microsoft.com/office/drawing/2014/main" id="{5992E25E-38A9-8359-DB39-215EB5F8AF45}"/>
              </a:ext>
              <a:ext uri="{C183D7F6-B498-43B3-948B-1728B52AA6E4}">
                <adec:decorative xmlns:adec="http://schemas.microsoft.com/office/drawing/2017/decorative" val="1"/>
              </a:ext>
            </a:extLst>
          </p:cNvPr>
          <p:cNvGrpSpPr/>
          <p:nvPr/>
        </p:nvGrpSpPr>
        <p:grpSpPr>
          <a:xfrm>
            <a:off x="373202" y="1489611"/>
            <a:ext cx="2229853" cy="4539915"/>
            <a:chOff x="373202" y="1489611"/>
            <a:chExt cx="2229853" cy="4539915"/>
          </a:xfrm>
        </p:grpSpPr>
        <p:sp>
          <p:nvSpPr>
            <p:cNvPr id="15" name="Rectangle 14">
              <a:extLst>
                <a:ext uri="{FF2B5EF4-FFF2-40B4-BE49-F238E27FC236}">
                  <a16:creationId xmlns:a16="http://schemas.microsoft.com/office/drawing/2014/main" id="{A46DF379-86D1-03B7-38E9-330FDFBB6411}"/>
                </a:ext>
              </a:extLst>
            </p:cNvPr>
            <p:cNvSpPr/>
            <p:nvPr/>
          </p:nvSpPr>
          <p:spPr>
            <a:xfrm>
              <a:off x="373202" y="1489611"/>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6" name="TextBox 15">
              <a:extLst>
                <a:ext uri="{FF2B5EF4-FFF2-40B4-BE49-F238E27FC236}">
                  <a16:creationId xmlns:a16="http://schemas.microsoft.com/office/drawing/2014/main" id="{95DCB8F1-EB6A-E1DA-656F-D5F6E2337EC8}"/>
                </a:ext>
              </a:extLst>
            </p:cNvPr>
            <p:cNvSpPr txBox="1"/>
            <p:nvPr/>
          </p:nvSpPr>
          <p:spPr>
            <a:xfrm>
              <a:off x="674268" y="4547274"/>
              <a:ext cx="1627717" cy="1323439"/>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pic>
          <p:nvPicPr>
            <p:cNvPr id="17" name="Picture 6" descr="100x100_benefit_reliable">
              <a:extLst>
                <a:ext uri="{FF2B5EF4-FFF2-40B4-BE49-F238E27FC236}">
                  <a16:creationId xmlns:a16="http://schemas.microsoft.com/office/drawing/2014/main" id="{AEE5E021-90B5-610C-DB72-CC3BE012D644}"/>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6606" y="2697480"/>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Content Placeholder 8">
            <a:extLst>
              <a:ext uri="{FF2B5EF4-FFF2-40B4-BE49-F238E27FC236}">
                <a16:creationId xmlns:a16="http://schemas.microsoft.com/office/drawing/2014/main" id="{680D8B2D-9217-1219-F6E3-0C62ED26AC8E}"/>
              </a:ext>
            </a:extLst>
          </p:cNvPr>
          <p:cNvSpPr txBox="1">
            <a:spLocks/>
          </p:cNvSpPr>
          <p:nvPr/>
        </p:nvSpPr>
        <p:spPr>
          <a:xfrm>
            <a:off x="2904120" y="1528175"/>
            <a:ext cx="8868779" cy="4648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a:solidFill>
                  <a:schemeClr val="accent5"/>
                </a:solidFill>
              </a:rPr>
              <a:t>Focus</a:t>
            </a:r>
          </a:p>
          <a:p>
            <a:pPr lvl="1">
              <a:buClr>
                <a:schemeClr val="tx1"/>
              </a:buClr>
            </a:pPr>
            <a:r>
              <a:rPr lang="en-US"/>
              <a:t>Prevent and quickly recover from failures to meet business and customer demand.</a:t>
            </a:r>
          </a:p>
          <a:p>
            <a:pPr marL="0" indent="0">
              <a:buClr>
                <a:schemeClr val="tx1"/>
              </a:buClr>
              <a:buFont typeface="Arial" panose="020B0604020202020204" pitchFamily="34" charset="0"/>
              <a:buNone/>
            </a:pPr>
            <a:endParaRPr lang="en-US"/>
          </a:p>
          <a:p>
            <a:pPr>
              <a:buClr>
                <a:schemeClr val="tx1"/>
              </a:buClr>
            </a:pPr>
            <a:r>
              <a:rPr lang="en-US">
                <a:solidFill>
                  <a:schemeClr val="accent5"/>
                </a:solidFill>
              </a:rPr>
              <a:t>Key topics</a:t>
            </a:r>
          </a:p>
          <a:p>
            <a:pPr lvl="1">
              <a:buClr>
                <a:schemeClr val="tx1"/>
              </a:buClr>
            </a:pPr>
            <a:r>
              <a:rPr lang="en-US"/>
              <a:t>Setting up</a:t>
            </a:r>
          </a:p>
          <a:p>
            <a:pPr lvl="1">
              <a:buClr>
                <a:schemeClr val="tx1"/>
              </a:buClr>
            </a:pPr>
            <a:r>
              <a:rPr lang="en-US"/>
              <a:t>Cross-project requirements</a:t>
            </a:r>
          </a:p>
          <a:p>
            <a:pPr lvl="1">
              <a:buClr>
                <a:schemeClr val="tx1"/>
              </a:buClr>
            </a:pPr>
            <a:r>
              <a:rPr lang="en-US"/>
              <a:t>Recovery planning</a:t>
            </a:r>
          </a:p>
          <a:p>
            <a:pPr lvl="1">
              <a:buClr>
                <a:schemeClr val="tx1"/>
              </a:buClr>
            </a:pPr>
            <a:r>
              <a:rPr lang="en-US"/>
              <a:t>Handling change</a:t>
            </a:r>
            <a:endParaRPr lang="en-US" dirty="0"/>
          </a:p>
        </p:txBody>
      </p:sp>
    </p:spTree>
    <p:extLst>
      <p:ext uri="{BB962C8B-B14F-4D97-AF65-F5344CB8AC3E}">
        <p14:creationId xmlns:p14="http://schemas.microsoft.com/office/powerpoint/2010/main" val="100030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11B-33B6-816B-4C0C-8A601AEF96DF}"/>
              </a:ext>
            </a:extLst>
          </p:cNvPr>
          <p:cNvSpPr>
            <a:spLocks noGrp="1"/>
          </p:cNvSpPr>
          <p:nvPr>
            <p:ph type="title"/>
          </p:nvPr>
        </p:nvSpPr>
        <p:spPr>
          <a:xfrm>
            <a:off x="838199" y="134225"/>
            <a:ext cx="10864273" cy="1325563"/>
          </a:xfrm>
        </p:spPr>
        <p:txBody>
          <a:bodyPr/>
          <a:lstStyle/>
          <a:p>
            <a:r>
              <a:rPr lang="en-US" sz="4400" dirty="0"/>
              <a:t>Reliability design principles </a:t>
            </a:r>
            <a:endParaRPr lang="en-IN" dirty="0"/>
          </a:p>
        </p:txBody>
      </p:sp>
      <p:grpSp>
        <p:nvGrpSpPr>
          <p:cNvPr id="8" name="Group 7">
            <a:extLst>
              <a:ext uri="{FF2B5EF4-FFF2-40B4-BE49-F238E27FC236}">
                <a16:creationId xmlns:a16="http://schemas.microsoft.com/office/drawing/2014/main" id="{3C50BDFA-8E34-DEA4-84FD-681AA0458C60}"/>
              </a:ext>
              <a:ext uri="{C183D7F6-B498-43B3-948B-1728B52AA6E4}">
                <adec:decorative xmlns:adec="http://schemas.microsoft.com/office/drawing/2017/decorative" val="1"/>
              </a:ext>
            </a:extLst>
          </p:cNvPr>
          <p:cNvGrpSpPr/>
          <p:nvPr/>
        </p:nvGrpSpPr>
        <p:grpSpPr>
          <a:xfrm>
            <a:off x="373202" y="1489611"/>
            <a:ext cx="2229853" cy="4539915"/>
            <a:chOff x="373202" y="1489611"/>
            <a:chExt cx="2229853" cy="4539915"/>
          </a:xfrm>
        </p:grpSpPr>
        <p:sp>
          <p:nvSpPr>
            <p:cNvPr id="14" name="Rectangle 13">
              <a:extLst>
                <a:ext uri="{FF2B5EF4-FFF2-40B4-BE49-F238E27FC236}">
                  <a16:creationId xmlns:a16="http://schemas.microsoft.com/office/drawing/2014/main" id="{2F3609B4-31B4-E92F-1411-9ED33576254A}"/>
                </a:ext>
              </a:extLst>
            </p:cNvPr>
            <p:cNvSpPr/>
            <p:nvPr/>
          </p:nvSpPr>
          <p:spPr>
            <a:xfrm>
              <a:off x="373202" y="1489611"/>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a:p>
              <a:pPr algn="ctr"/>
              <a:r>
                <a:rPr lang="en-US" sz="2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5" name="TextBox 14">
              <a:extLst>
                <a:ext uri="{FF2B5EF4-FFF2-40B4-BE49-F238E27FC236}">
                  <a16:creationId xmlns:a16="http://schemas.microsoft.com/office/drawing/2014/main" id="{AD094D89-1166-997E-27A6-68EB5108B686}"/>
                </a:ext>
              </a:extLst>
            </p:cNvPr>
            <p:cNvSpPr txBox="1"/>
            <p:nvPr/>
          </p:nvSpPr>
          <p:spPr>
            <a:xfrm>
              <a:off x="674268" y="4547274"/>
              <a:ext cx="1627717" cy="1323439"/>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pic>
          <p:nvPicPr>
            <p:cNvPr id="16" name="Picture 6" descr="100x100_benefit_reliable">
              <a:extLst>
                <a:ext uri="{FF2B5EF4-FFF2-40B4-BE49-F238E27FC236}">
                  <a16:creationId xmlns:a16="http://schemas.microsoft.com/office/drawing/2014/main" id="{4BDFB854-BE2D-02ED-0E3C-5957DE81C9D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6606" y="2697480"/>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Content Placeholder 5">
            <a:extLst>
              <a:ext uri="{FF2B5EF4-FFF2-40B4-BE49-F238E27FC236}">
                <a16:creationId xmlns:a16="http://schemas.microsoft.com/office/drawing/2014/main" id="{5EC648AC-0116-7EA8-1723-BC50310F3FCF}"/>
              </a:ext>
            </a:extLst>
          </p:cNvPr>
          <p:cNvSpPr txBox="1">
            <a:spLocks/>
          </p:cNvSpPr>
          <p:nvPr/>
        </p:nvSpPr>
        <p:spPr>
          <a:xfrm>
            <a:off x="2904121" y="1524228"/>
            <a:ext cx="8846879"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Test recovery procedures</a:t>
            </a:r>
          </a:p>
          <a:p>
            <a:r>
              <a:rPr lang="en-US"/>
              <a:t>Automatically recover from failure</a:t>
            </a:r>
          </a:p>
          <a:p>
            <a:r>
              <a:rPr lang="en-US"/>
              <a:t>Scale horizontally to increase aggregate system availability</a:t>
            </a:r>
          </a:p>
          <a:p>
            <a:r>
              <a:rPr lang="en-US"/>
              <a:t>Stop guessing capacity</a:t>
            </a:r>
          </a:p>
          <a:p>
            <a:r>
              <a:rPr lang="en-US"/>
              <a:t>Manage change in automation</a:t>
            </a:r>
            <a:endParaRPr lang="en-US" dirty="0"/>
          </a:p>
        </p:txBody>
      </p:sp>
    </p:spTree>
    <p:extLst>
      <p:ext uri="{BB962C8B-B14F-4D97-AF65-F5344CB8AC3E}">
        <p14:creationId xmlns:p14="http://schemas.microsoft.com/office/powerpoint/2010/main" val="4008784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3104</Words>
  <Application>Microsoft Office PowerPoint</Application>
  <PresentationFormat>Widescreen</PresentationFormat>
  <Paragraphs>268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Amazon Ember</vt:lpstr>
      <vt:lpstr>Amazon Ember Light</vt:lpstr>
      <vt:lpstr>Arial</vt:lpstr>
      <vt:lpstr>Calibri</vt:lpstr>
      <vt:lpstr>Calibri Light</vt:lpstr>
      <vt:lpstr>Office Theme</vt:lpstr>
      <vt:lpstr>Pillars of the AWS Well-Architected Framework</vt:lpstr>
      <vt:lpstr>Operational Excellence pillar</vt:lpstr>
      <vt:lpstr>Operational excellence design principles </vt:lpstr>
      <vt:lpstr>Operational excellence questions</vt:lpstr>
      <vt:lpstr>Security pillar</vt:lpstr>
      <vt:lpstr>Security design principles </vt:lpstr>
      <vt:lpstr>Security questions</vt:lpstr>
      <vt:lpstr>Reliability pillar</vt:lpstr>
      <vt:lpstr>Reliability design principles </vt:lpstr>
      <vt:lpstr>Reliability questions</vt:lpstr>
      <vt:lpstr>Performance Efficiency pillar</vt:lpstr>
      <vt:lpstr>Performance Efficiency design principles </vt:lpstr>
      <vt:lpstr>Performance Efficiency questions</vt:lpstr>
      <vt:lpstr>Cost Optimization pillar</vt:lpstr>
      <vt:lpstr>Cost Optimization design principles </vt:lpstr>
      <vt:lpstr>Cost Optimization questions</vt:lpstr>
      <vt:lpstr>The AWS Well-Architected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Ishuita Sengupta</dc:creator>
  <cp:lastModifiedBy>Ishuita Sengupta</cp:lastModifiedBy>
  <cp:revision>5</cp:revision>
  <dcterms:created xsi:type="dcterms:W3CDTF">2022-05-19T22:18:58Z</dcterms:created>
  <dcterms:modified xsi:type="dcterms:W3CDTF">2022-05-20T17:18:57Z</dcterms:modified>
</cp:coreProperties>
</file>