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Corbel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jdCAI4A0AEiPFWgS3cTrfs6dil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7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7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7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7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7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showMasterSp="0">
  <p:cSld name="标题幻灯片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ctrTitle"/>
          </p:nvPr>
        </p:nvSpPr>
        <p:spPr>
          <a:xfrm>
            <a:off x="685800" y="590550"/>
            <a:ext cx="8001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A00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685800" y="2190750"/>
            <a:ext cx="800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FFFFFF"/>
                </a:solidFill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FFFFFF"/>
                </a:solidFill>
              </a:defRPr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2" type="body"/>
          </p:nvPr>
        </p:nvSpPr>
        <p:spPr>
          <a:xfrm>
            <a:off x="685800" y="2647950"/>
            <a:ext cx="800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descr="/Users/ranja/Documents/5-resources/ppt/2018 ppt-with R/new/working files/graphics_HD-title-maroon.png" id="17" name="Google Shape;1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760470"/>
            <a:ext cx="9144000" cy="1383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685800" y="2286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" type="body"/>
          </p:nvPr>
        </p:nvSpPr>
        <p:spPr>
          <a:xfrm rot="5400000">
            <a:off x="3086100" y="-1085850"/>
            <a:ext cx="2971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type="title"/>
          </p:nvPr>
        </p:nvSpPr>
        <p:spPr>
          <a:xfrm rot="5400000">
            <a:off x="5457825" y="1285875"/>
            <a:ext cx="405765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 rot="5400000">
            <a:off x="1495426" y="-581025"/>
            <a:ext cx="405765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/>
          <p:nvPr>
            <p:ph type="title"/>
          </p:nvPr>
        </p:nvSpPr>
        <p:spPr>
          <a:xfrm>
            <a:off x="685800" y="2286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" type="body"/>
          </p:nvPr>
        </p:nvSpPr>
        <p:spPr>
          <a:xfrm>
            <a:off x="685800" y="1314450"/>
            <a:ext cx="7772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title"/>
          </p:nvPr>
        </p:nvSpPr>
        <p:spPr>
          <a:xfrm>
            <a:off x="722313" y="3305179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indent="-228600" lvl="4" marL="22860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indent="-228600" lvl="5" marL="27432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6pPr>
            <a:lvl7pPr indent="-228600" lvl="6" marL="32004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7pPr>
            <a:lvl8pPr indent="-228600" lvl="7" marL="36576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8pPr>
            <a:lvl9pPr indent="-228600" lvl="8" marL="41148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685800" y="2286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body"/>
          </p:nvPr>
        </p:nvSpPr>
        <p:spPr>
          <a:xfrm>
            <a:off x="685800" y="1314450"/>
            <a:ext cx="38100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•"/>
              <a:defRPr sz="15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5pPr>
            <a:lvl6pPr indent="-3175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6pPr>
            <a:lvl7pPr indent="-3175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7pPr>
            <a:lvl8pPr indent="-3175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8pPr>
            <a:lvl9pPr indent="-3175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9pPr>
          </a:lstStyle>
          <a:p/>
        </p:txBody>
      </p:sp>
      <p:sp>
        <p:nvSpPr>
          <p:cNvPr id="28" name="Google Shape;28;p15"/>
          <p:cNvSpPr txBox="1"/>
          <p:nvPr>
            <p:ph idx="2" type="body"/>
          </p:nvPr>
        </p:nvSpPr>
        <p:spPr>
          <a:xfrm>
            <a:off x="4648200" y="1314450"/>
            <a:ext cx="38100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•"/>
              <a:defRPr sz="15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5pPr>
            <a:lvl6pPr indent="-3175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6pPr>
            <a:lvl7pPr indent="-3175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7pPr>
            <a:lvl8pPr indent="-3175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8pPr>
            <a:lvl9pPr indent="-3175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457200" y="1151338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None/>
              <a:defRPr b="1" sz="15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b="1" sz="140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–"/>
              <a:defRPr sz="15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9pPr>
          </a:lstStyle>
          <a:p/>
        </p:txBody>
      </p:sp>
      <p:sp>
        <p:nvSpPr>
          <p:cNvPr id="33" name="Google Shape;33;p16"/>
          <p:cNvSpPr txBox="1"/>
          <p:nvPr>
            <p:ph idx="3" type="body"/>
          </p:nvPr>
        </p:nvSpPr>
        <p:spPr>
          <a:xfrm>
            <a:off x="4645027" y="1151338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None/>
              <a:defRPr b="1" sz="15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b="1" sz="140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34" name="Google Shape;34;p16"/>
          <p:cNvSpPr txBox="1"/>
          <p:nvPr>
            <p:ph idx="4" type="body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–"/>
              <a:defRPr sz="15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type="title"/>
          </p:nvPr>
        </p:nvSpPr>
        <p:spPr>
          <a:xfrm>
            <a:off x="685800" y="2286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457204" y="204790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3575050" y="204792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61950" lvl="1" marL="91440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–"/>
              <a:defRPr sz="21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»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»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»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»"/>
              <a:defRPr sz="1500"/>
            </a:lvl9pPr>
          </a:lstStyle>
          <a:p/>
        </p:txBody>
      </p:sp>
      <p:sp>
        <p:nvSpPr>
          <p:cNvPr id="40" name="Google Shape;40;p18"/>
          <p:cNvSpPr txBox="1"/>
          <p:nvPr>
            <p:ph idx="2" type="body"/>
          </p:nvPr>
        </p:nvSpPr>
        <p:spPr>
          <a:xfrm>
            <a:off x="457204" y="1076328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2pPr>
            <a:lvl3pPr indent="-228600" lvl="2" marL="1371600" algn="l">
              <a:spcBef>
                <a:spcPts val="160"/>
              </a:spcBef>
              <a:spcAft>
                <a:spcPts val="0"/>
              </a:spcAft>
              <a:buSzPts val="800"/>
              <a:buFont typeface="Arial"/>
              <a:buNone/>
              <a:defRPr sz="800"/>
            </a:lvl3pPr>
            <a:lvl4pPr indent="-228600" lvl="3" marL="18288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indent="-228600" lvl="4" marL="22860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indent="-228600" lvl="5" marL="27432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indent="-228600" lvl="6" marL="32004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indent="-228600" lvl="7" marL="3657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indent="-228600" lvl="8" marL="41148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type="title"/>
          </p:nvPr>
        </p:nvSpPr>
        <p:spPr>
          <a:xfrm>
            <a:off x="1792288" y="3600453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1792288" y="4025506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2pPr>
            <a:lvl3pPr indent="-228600" lvl="2" marL="1371600" algn="l">
              <a:spcBef>
                <a:spcPts val="160"/>
              </a:spcBef>
              <a:spcAft>
                <a:spcPts val="0"/>
              </a:spcAft>
              <a:buSzPts val="800"/>
              <a:buFont typeface="Arial"/>
              <a:buNone/>
              <a:defRPr sz="800"/>
            </a:lvl3pPr>
            <a:lvl4pPr indent="-228600" lvl="3" marL="18288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indent="-228600" lvl="4" marL="22860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indent="-228600" lvl="5" marL="27432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indent="-228600" lvl="6" marL="32004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indent="-228600" lvl="7" marL="3657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indent="-228600" lvl="8" marL="41148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685800" y="2286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A001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A001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A001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A001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685800" y="1314450"/>
            <a:ext cx="7772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7A001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spcBef>
                <a:spcPts val="420"/>
              </a:spcBef>
              <a:spcAft>
                <a:spcPts val="0"/>
              </a:spcAft>
              <a:buClr>
                <a:srgbClr val="7A0019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7A001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rgbClr val="7A0019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7A001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7A001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7A001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7A001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7A001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/Users/ranja/Documents/5-resources/ppt/2018 ppt-with R/new/working files/graphics_HD-M-maroon.png" id="12" name="Google Shape;12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852035"/>
            <a:ext cx="9144000" cy="29146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9.png"/><Relationship Id="rId6" Type="http://schemas.openxmlformats.org/officeDocument/2006/relationships/image" Target="../media/image11.png"/><Relationship Id="rId7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9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Relationship Id="rId7" Type="http://schemas.openxmlformats.org/officeDocument/2006/relationships/image" Target="../media/image24.png"/><Relationship Id="rId8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28.png"/><Relationship Id="rId5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type="ctrTitle"/>
          </p:nvPr>
        </p:nvSpPr>
        <p:spPr>
          <a:xfrm>
            <a:off x="685800" y="590550"/>
            <a:ext cx="8001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Computing Stabilizing Linear Controllers via Policy Iteration for Noisy Systems</a:t>
            </a:r>
            <a:endParaRPr/>
          </a:p>
        </p:txBody>
      </p:sp>
      <p:sp>
        <p:nvSpPr>
          <p:cNvPr id="56" name="Google Shape;56;p1"/>
          <p:cNvSpPr txBox="1"/>
          <p:nvPr>
            <p:ph idx="1" type="body"/>
          </p:nvPr>
        </p:nvSpPr>
        <p:spPr>
          <a:xfrm>
            <a:off x="467544" y="2279526"/>
            <a:ext cx="8001000" cy="10843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/>
              <a:t>Presenter: Zaifu Zhan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/>
              <a:t>Electrical and Computer Engineering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/>
              <a:t>Project Advisor: Prof. Andy Lamperski</a:t>
            </a:r>
            <a:endParaRPr/>
          </a:p>
        </p:txBody>
      </p:sp>
      <p:sp>
        <p:nvSpPr>
          <p:cNvPr id="57" name="Google Shape;57;p1"/>
          <p:cNvSpPr txBox="1"/>
          <p:nvPr>
            <p:ph idx="2" type="body"/>
          </p:nvPr>
        </p:nvSpPr>
        <p:spPr>
          <a:xfrm>
            <a:off x="467544" y="3363838"/>
            <a:ext cx="800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en-US"/>
              <a:t>12/14/2022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0" y="-5255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Setup</a:t>
            </a:r>
            <a:endParaRPr/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8986" y="878462"/>
            <a:ext cx="2537680" cy="55630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 txBox="1"/>
          <p:nvPr/>
        </p:nvSpPr>
        <p:spPr>
          <a:xfrm>
            <a:off x="323528" y="971950"/>
            <a:ext cx="7126058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model: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Infinite horizon quadratic cost: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Find linear state-feedback controller to stabilize the system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8896" y="953889"/>
            <a:ext cx="2808312" cy="435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43052" y="1526866"/>
            <a:ext cx="2517293" cy="876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2"/>
          <p:cNvPicPr preferRelativeResize="0"/>
          <p:nvPr/>
        </p:nvPicPr>
        <p:blipFill rotWithShape="1">
          <a:blip r:embed="rId6">
            <a:alphaModFix/>
          </a:blip>
          <a:srcRect b="0" l="0" r="0" t="5145"/>
          <a:stretch/>
        </p:blipFill>
        <p:spPr>
          <a:xfrm>
            <a:off x="1547664" y="2715766"/>
            <a:ext cx="4186228" cy="1327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36296" y="4194860"/>
            <a:ext cx="1484203" cy="46281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/>
          <p:nvPr/>
        </p:nvSpPr>
        <p:spPr>
          <a:xfrm>
            <a:off x="323528" y="851995"/>
            <a:ext cx="5904656" cy="1575739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323528" y="2547689"/>
            <a:ext cx="5904656" cy="1575739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2"/>
          <p:cNvCxnSpPr/>
          <p:nvPr/>
        </p:nvCxnSpPr>
        <p:spPr>
          <a:xfrm flipH="1" rot="-5400000">
            <a:off x="6248656" y="1911616"/>
            <a:ext cx="2596500" cy="1827000"/>
          </a:xfrm>
          <a:prstGeom prst="bentConnector3">
            <a:avLst>
              <a:gd fmla="val 152" name="adj1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2" name="Google Shape;72;p2"/>
          <p:cNvSpPr/>
          <p:nvPr/>
        </p:nvSpPr>
        <p:spPr>
          <a:xfrm>
            <a:off x="6903125" y="1157525"/>
            <a:ext cx="187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</a:t>
            </a:r>
            <a:r>
              <a:rPr lang="en-US" sz="1800">
                <a:solidFill>
                  <a:schemeClr val="dk1"/>
                </a:solidFill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" name="Google Shape;73;p2"/>
          <p:cNvCxnSpPr/>
          <p:nvPr/>
        </p:nvCxnSpPr>
        <p:spPr>
          <a:xfrm flipH="1" rot="-5400000">
            <a:off x="6503657" y="3246538"/>
            <a:ext cx="1006500" cy="747000"/>
          </a:xfrm>
          <a:prstGeom prst="bentConnector3">
            <a:avLst>
              <a:gd fmla="val 743" name="adj1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4" name="Google Shape;74;p2"/>
          <p:cNvSpPr/>
          <p:nvPr/>
        </p:nvSpPr>
        <p:spPr>
          <a:xfrm>
            <a:off x="7164288" y="4194860"/>
            <a:ext cx="1556211" cy="47040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6903120" y="2859782"/>
            <a:ext cx="216024" cy="21602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25400">
            <a:solidFill>
              <a:srgbClr val="0091B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strike="noStrike">
              <a:solidFill>
                <a:srgbClr val="FFEA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1693075" y="3278975"/>
            <a:ext cx="2700300" cy="779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type="title"/>
          </p:nvPr>
        </p:nvSpPr>
        <p:spPr>
          <a:xfrm>
            <a:off x="0" y="-5255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Policy Iteration</a:t>
            </a:r>
            <a:endParaRPr/>
          </a:p>
        </p:txBody>
      </p:sp>
      <p:sp>
        <p:nvSpPr>
          <p:cNvPr id="82" name="Google Shape;82;p3"/>
          <p:cNvSpPr txBox="1"/>
          <p:nvPr/>
        </p:nvSpPr>
        <p:spPr>
          <a:xfrm>
            <a:off x="971600" y="808908"/>
            <a:ext cx="7416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1: </a:t>
            </a:r>
            <a:r>
              <a:rPr lang="en-US" sz="1800">
                <a:solidFill>
                  <a:schemeClr val="dk1"/>
                </a:solidFill>
              </a:rPr>
              <a:t>Initial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Policy (H=0) </a:t>
            </a:r>
            <a:r>
              <a:rPr lang="en-US" sz="1800">
                <a:solidFill>
                  <a:schemeClr val="dk1"/>
                </a:solidFill>
              </a:rPr>
              <a:t>✔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endParaRPr/>
          </a:p>
          <a:p>
            <a:pPr indent="0" lvl="1" marL="34294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2: Calculating the </a:t>
            </a:r>
            <a:r>
              <a:rPr lang="en-US" sz="1800">
                <a:solidFill>
                  <a:schemeClr val="dk1"/>
                </a:solidFill>
              </a:rPr>
              <a:t>action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function</a:t>
            </a:r>
            <a:endParaRPr/>
          </a:p>
          <a:p>
            <a:pPr indent="0" lvl="1" marL="34294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3: Find improve the policy via minimize the function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Until find the best policy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3"/>
          <p:cNvCxnSpPr/>
          <p:nvPr/>
        </p:nvCxnSpPr>
        <p:spPr>
          <a:xfrm>
            <a:off x="1043608" y="2286236"/>
            <a:ext cx="6840760" cy="0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3"/>
          <p:cNvCxnSpPr/>
          <p:nvPr/>
        </p:nvCxnSpPr>
        <p:spPr>
          <a:xfrm>
            <a:off x="1043608" y="830766"/>
            <a:ext cx="6840760" cy="0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5" name="Google Shape;8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9912" y="2650596"/>
            <a:ext cx="4374533" cy="71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536" y="2571254"/>
            <a:ext cx="2517293" cy="87624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"/>
          <p:cNvSpPr/>
          <p:nvPr/>
        </p:nvSpPr>
        <p:spPr>
          <a:xfrm>
            <a:off x="3078187" y="2793352"/>
            <a:ext cx="576064" cy="43204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5D8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18750" y="3498874"/>
            <a:ext cx="4706510" cy="776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66822" y="4373348"/>
            <a:ext cx="3547199" cy="43769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/>
          <p:nvPr/>
        </p:nvSpPr>
        <p:spPr>
          <a:xfrm>
            <a:off x="2848866" y="4423325"/>
            <a:ext cx="3744300" cy="3876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>
            <p:ph type="title"/>
          </p:nvPr>
        </p:nvSpPr>
        <p:spPr>
          <a:xfrm>
            <a:off x="0" y="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Action-Value function</a:t>
            </a:r>
            <a:endParaRPr/>
          </a:p>
        </p:txBody>
      </p:sp>
      <p:pic>
        <p:nvPicPr>
          <p:cNvPr id="96" name="Google Shape;9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6136" y="796666"/>
            <a:ext cx="2908595" cy="690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5415" y="1527793"/>
            <a:ext cx="6948264" cy="2292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1563" y="941467"/>
            <a:ext cx="3547200" cy="43769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"/>
          <p:cNvSpPr/>
          <p:nvPr/>
        </p:nvSpPr>
        <p:spPr>
          <a:xfrm>
            <a:off x="1043608" y="991444"/>
            <a:ext cx="3744416" cy="387714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72963" y="3993156"/>
            <a:ext cx="7236296" cy="561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"/>
          <p:cNvSpPr/>
          <p:nvPr/>
        </p:nvSpPr>
        <p:spPr>
          <a:xfrm>
            <a:off x="946695" y="3977277"/>
            <a:ext cx="7362564" cy="651733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303219" y="1185301"/>
            <a:ext cx="581657" cy="3299694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3D85C6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91B8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/>
          <p:nvPr/>
        </p:nvSpPr>
        <p:spPr>
          <a:xfrm rot="10800000">
            <a:off x="5068004" y="964832"/>
            <a:ext cx="576064" cy="43204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5D8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25958" y="184666"/>
            <a:ext cx="2423245" cy="52003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/>
          <p:nvPr/>
        </p:nvSpPr>
        <p:spPr>
          <a:xfrm>
            <a:off x="4844499" y="0"/>
            <a:ext cx="267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policy is fixed for LQ</a:t>
            </a:r>
            <a:r>
              <a:rPr lang="en-US" sz="1800">
                <a:solidFill>
                  <a:schemeClr val="dk1"/>
                </a:solidFill>
              </a:rPr>
              <a:t>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/>
          <p:nvPr/>
        </p:nvSpPr>
        <p:spPr>
          <a:xfrm rot="5400000">
            <a:off x="6771975" y="542553"/>
            <a:ext cx="197400" cy="43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5D8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6286200" y="4491125"/>
            <a:ext cx="2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1" marL="34294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optimization too slow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0" y="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Least square setting</a:t>
            </a:r>
            <a:endParaRPr/>
          </a:p>
        </p:txBody>
      </p:sp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868" y="915393"/>
            <a:ext cx="7236296" cy="561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"/>
          <p:cNvSpPr/>
          <p:nvPr/>
        </p:nvSpPr>
        <p:spPr>
          <a:xfrm>
            <a:off x="971600" y="899514"/>
            <a:ext cx="7362564" cy="651733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520" y="1634225"/>
            <a:ext cx="3888432" cy="43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3528" y="2126394"/>
            <a:ext cx="3888432" cy="402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16016" y="1816608"/>
            <a:ext cx="1953995" cy="1424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85181" y="1639749"/>
            <a:ext cx="2460893" cy="24337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5"/>
          <p:cNvGrpSpPr/>
          <p:nvPr/>
        </p:nvGrpSpPr>
        <p:grpSpPr>
          <a:xfrm>
            <a:off x="683568" y="3240906"/>
            <a:ext cx="7920880" cy="1341236"/>
            <a:chOff x="683568" y="3240906"/>
            <a:chExt cx="7920880" cy="1341236"/>
          </a:xfrm>
        </p:grpSpPr>
        <p:pic>
          <p:nvPicPr>
            <p:cNvPr id="120" name="Google Shape;120;p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69224" y="3240906"/>
              <a:ext cx="7567316" cy="13412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5"/>
            <p:cNvSpPr/>
            <p:nvPr/>
          </p:nvSpPr>
          <p:spPr>
            <a:xfrm>
              <a:off x="683568" y="3383332"/>
              <a:ext cx="7920880" cy="1132634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2" name="Google Shape;122;p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77054" y="2635997"/>
            <a:ext cx="2013551" cy="572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4012" y="2603830"/>
            <a:ext cx="3314506" cy="561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p5"/>
          <p:cNvGrpSpPr/>
          <p:nvPr/>
        </p:nvGrpSpPr>
        <p:grpSpPr>
          <a:xfrm>
            <a:off x="5620800" y="3240900"/>
            <a:ext cx="3399000" cy="1508200"/>
            <a:chOff x="8743925" y="670850"/>
            <a:chExt cx="3399000" cy="1508200"/>
          </a:xfrm>
        </p:grpSpPr>
        <p:sp>
          <p:nvSpPr>
            <p:cNvPr id="125" name="Google Shape;125;p5"/>
            <p:cNvSpPr/>
            <p:nvPr/>
          </p:nvSpPr>
          <p:spPr>
            <a:xfrm>
              <a:off x="8772675" y="670850"/>
              <a:ext cx="3060600" cy="1508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" name="Google Shape;126;p5"/>
            <p:cNvGrpSpPr/>
            <p:nvPr/>
          </p:nvGrpSpPr>
          <p:grpSpPr>
            <a:xfrm>
              <a:off x="8743925" y="701541"/>
              <a:ext cx="3399000" cy="1477509"/>
              <a:chOff x="4665750" y="3077266"/>
              <a:chExt cx="3399000" cy="1477509"/>
            </a:xfrm>
          </p:grpSpPr>
          <p:sp>
            <p:nvSpPr>
              <p:cNvPr id="127" name="Google Shape;127;p5"/>
              <p:cNvSpPr txBox="1"/>
              <p:nvPr/>
            </p:nvSpPr>
            <p:spPr>
              <a:xfrm>
                <a:off x="4665750" y="3077275"/>
                <a:ext cx="3399000" cy="147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Step 1: </a:t>
                </a:r>
                <a:r>
                  <a:rPr lang="en-US" sz="1800">
                    <a:solidFill>
                      <a:schemeClr val="dk1"/>
                    </a:solidFill>
                  </a:rPr>
                  <a:t>Initial</a:t>
                </a: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Policy</a:t>
                </a:r>
                <a:r>
                  <a:rPr lang="en-US" sz="1800">
                    <a:solidFill>
                      <a:schemeClr val="dk1"/>
                    </a:solidFill>
                  </a:rPr>
                  <a:t>✔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Do</a:t>
                </a:r>
                <a:endParaRPr/>
              </a:p>
              <a:p>
                <a:pPr indent="0" lvl="1" marL="342945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Step 2: value function</a:t>
                </a:r>
                <a:r>
                  <a:rPr lang="en-US" sz="1800">
                    <a:solidFill>
                      <a:schemeClr val="dk1"/>
                    </a:solidFill>
                  </a:rPr>
                  <a:t>✔</a:t>
                </a:r>
                <a:endParaRPr/>
              </a:p>
              <a:p>
                <a:pPr indent="0" lvl="1" marL="342945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Step 3: </a:t>
                </a:r>
                <a:r>
                  <a:rPr lang="en-US" sz="1800">
                    <a:solidFill>
                      <a:schemeClr val="dk1"/>
                    </a:solidFill>
                  </a:rPr>
                  <a:t>I</a:t>
                </a: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mprove</a:t>
                </a:r>
                <a:r>
                  <a:rPr lang="en-US" sz="1800">
                    <a:solidFill>
                      <a:schemeClr val="dk1"/>
                    </a:solidFill>
                  </a:rPr>
                  <a:t>d</a:t>
                </a: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policy</a:t>
                </a:r>
                <a:endParaRPr sz="1800">
                  <a:solidFill>
                    <a:schemeClr val="dk1"/>
                  </a:solidFill>
                </a:endParaRPr>
              </a:p>
              <a:p>
                <a:pPr indent="0" lvl="1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Until find the best policy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8" name="Google Shape;128;p5"/>
              <p:cNvCxnSpPr/>
              <p:nvPr/>
            </p:nvCxnSpPr>
            <p:spPr>
              <a:xfrm>
                <a:off x="4706183" y="3077266"/>
                <a:ext cx="2834400" cy="0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9" name="Google Shape;129;p5"/>
              <p:cNvCxnSpPr/>
              <p:nvPr/>
            </p:nvCxnSpPr>
            <p:spPr>
              <a:xfrm>
                <a:off x="4770933" y="4503741"/>
                <a:ext cx="2763000" cy="0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30" name="Google Shape;130;p5"/>
          <p:cNvSpPr/>
          <p:nvPr/>
        </p:nvSpPr>
        <p:spPr>
          <a:xfrm>
            <a:off x="101875" y="1277550"/>
            <a:ext cx="349200" cy="26358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0" y="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improved policy</a:t>
            </a:r>
            <a:endParaRPr/>
          </a:p>
        </p:txBody>
      </p:sp>
      <p:pic>
        <p:nvPicPr>
          <p:cNvPr id="136" name="Google Shape;1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3084" y="3043575"/>
            <a:ext cx="2808312" cy="74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575" y="945296"/>
            <a:ext cx="5021601" cy="167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6"/>
          <p:cNvSpPr txBox="1"/>
          <p:nvPr/>
        </p:nvSpPr>
        <p:spPr>
          <a:xfrm>
            <a:off x="422850" y="2654775"/>
            <a:ext cx="290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Take derivative</a:t>
            </a:r>
            <a:endParaRPr/>
          </a:p>
        </p:txBody>
      </p:sp>
      <p:grpSp>
        <p:nvGrpSpPr>
          <p:cNvPr id="139" name="Google Shape;139;p6"/>
          <p:cNvGrpSpPr/>
          <p:nvPr/>
        </p:nvGrpSpPr>
        <p:grpSpPr>
          <a:xfrm>
            <a:off x="4665750" y="3077266"/>
            <a:ext cx="3399000" cy="1477509"/>
            <a:chOff x="4665750" y="3077266"/>
            <a:chExt cx="3399000" cy="1477509"/>
          </a:xfrm>
        </p:grpSpPr>
        <p:sp>
          <p:nvSpPr>
            <p:cNvPr id="140" name="Google Shape;140;p6"/>
            <p:cNvSpPr txBox="1"/>
            <p:nvPr/>
          </p:nvSpPr>
          <p:spPr>
            <a:xfrm>
              <a:off x="4665750" y="3077275"/>
              <a:ext cx="3399000" cy="14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Step 1: </a:t>
              </a:r>
              <a:r>
                <a:rPr lang="en-US" sz="1800">
                  <a:solidFill>
                    <a:schemeClr val="dk1"/>
                  </a:solidFill>
                </a:rPr>
                <a:t>Initial 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Policy</a:t>
              </a:r>
              <a:r>
                <a:rPr lang="en-US" sz="1800">
                  <a:solidFill>
                    <a:schemeClr val="dk1"/>
                  </a:solidFill>
                </a:rPr>
                <a:t>✔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</a:t>
              </a:r>
              <a:endParaRPr/>
            </a:p>
            <a:p>
              <a:pPr indent="0" lvl="1" marL="342945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Step 2: value function</a:t>
              </a:r>
              <a:r>
                <a:rPr lang="en-US" sz="1800">
                  <a:solidFill>
                    <a:schemeClr val="dk1"/>
                  </a:solidFill>
                </a:rPr>
                <a:t>✔</a:t>
              </a:r>
              <a:endParaRPr/>
            </a:p>
            <a:p>
              <a:pPr indent="0" lvl="1" marL="342945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Step 3: </a:t>
              </a:r>
              <a:r>
                <a:rPr lang="en-US" sz="1800">
                  <a:solidFill>
                    <a:schemeClr val="dk1"/>
                  </a:solidFill>
                </a:rPr>
                <a:t>I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mprove</a:t>
              </a:r>
              <a:r>
                <a:rPr lang="en-US" sz="1800">
                  <a:solidFill>
                    <a:schemeClr val="dk1"/>
                  </a:solidFill>
                </a:rPr>
                <a:t>d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policy</a:t>
              </a:r>
              <a:r>
                <a:rPr lang="en-US" sz="1800">
                  <a:solidFill>
                    <a:schemeClr val="dk1"/>
                  </a:solidFill>
                </a:rPr>
                <a:t>✔</a:t>
              </a:r>
              <a:endParaRPr sz="1800">
                <a:solidFill>
                  <a:schemeClr val="dk1"/>
                </a:solidFill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Until find the best policy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1" name="Google Shape;141;p6"/>
            <p:cNvCxnSpPr/>
            <p:nvPr/>
          </p:nvCxnSpPr>
          <p:spPr>
            <a:xfrm>
              <a:off x="4706183" y="3077266"/>
              <a:ext cx="2834400" cy="0"/>
            </a:xfrm>
            <a:prstGeom prst="straightConnector1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6"/>
            <p:cNvCxnSpPr/>
            <p:nvPr/>
          </p:nvCxnSpPr>
          <p:spPr>
            <a:xfrm>
              <a:off x="4770933" y="4503741"/>
              <a:ext cx="2763000" cy="0"/>
            </a:xfrm>
            <a:prstGeom prst="straightConnector1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0" y="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Results: system 5 states &amp; 2 inputs</a:t>
            </a:r>
            <a:endParaRPr/>
          </a:p>
        </p:txBody>
      </p:sp>
      <p:pic>
        <p:nvPicPr>
          <p:cNvPr id="148" name="Google Shape;14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0400" y="1310787"/>
            <a:ext cx="2729575" cy="319306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7"/>
          <p:cNvSpPr/>
          <p:nvPr/>
        </p:nvSpPr>
        <p:spPr>
          <a:xfrm>
            <a:off x="-31209" y="4877583"/>
            <a:ext cx="846043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[1] A. Lamperski, "Computing Stabilizing Linear Controllers via Policy Iteration," </a:t>
            </a:r>
            <a:r>
              <a:rPr i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2020 59th IEEE Conference on Decision and Control (CDC)</a:t>
            </a: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2020, pp. 1902-1907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2591" y="1379712"/>
            <a:ext cx="1940909" cy="227049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7"/>
          <p:cNvSpPr/>
          <p:nvPr/>
        </p:nvSpPr>
        <p:spPr>
          <a:xfrm>
            <a:off x="2291132" y="857250"/>
            <a:ext cx="5451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935175" y="918000"/>
            <a:ext cx="163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Old Algorithm</a:t>
            </a:r>
            <a:endParaRPr/>
          </a:p>
        </p:txBody>
      </p:sp>
      <p:cxnSp>
        <p:nvCxnSpPr>
          <p:cNvPr id="153" name="Google Shape;153;p7"/>
          <p:cNvCxnSpPr/>
          <p:nvPr/>
        </p:nvCxnSpPr>
        <p:spPr>
          <a:xfrm>
            <a:off x="3147900" y="751350"/>
            <a:ext cx="0" cy="38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7"/>
          <p:cNvSpPr txBox="1"/>
          <p:nvPr/>
        </p:nvSpPr>
        <p:spPr>
          <a:xfrm>
            <a:off x="5596875" y="562650"/>
            <a:ext cx="190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New</a:t>
            </a:r>
            <a:r>
              <a:rPr lang="en-US" sz="1800">
                <a:solidFill>
                  <a:schemeClr val="dk1"/>
                </a:solidFill>
              </a:rPr>
              <a:t> Algorithm</a:t>
            </a:r>
            <a:endParaRPr/>
          </a:p>
        </p:txBody>
      </p:sp>
      <p:sp>
        <p:nvSpPr>
          <p:cNvPr id="155" name="Google Shape;155;p7"/>
          <p:cNvSpPr txBox="1"/>
          <p:nvPr/>
        </p:nvSpPr>
        <p:spPr>
          <a:xfrm>
            <a:off x="6818450" y="918000"/>
            <a:ext cx="220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With noise，</a:t>
            </a:r>
            <a:r>
              <a:rPr lang="en-US" sz="1800">
                <a:solidFill>
                  <a:schemeClr val="dk1"/>
                </a:solidFill>
                <a:highlight>
                  <a:srgbClr val="00FF00"/>
                </a:highlight>
              </a:rPr>
              <a:t>work</a:t>
            </a:r>
            <a:endParaRPr>
              <a:highlight>
                <a:srgbClr val="00FF00"/>
              </a:highlight>
            </a:endParaRPr>
          </a:p>
        </p:txBody>
      </p:sp>
      <p:sp>
        <p:nvSpPr>
          <p:cNvPr id="156" name="Google Shape;156;p7"/>
          <p:cNvSpPr txBox="1"/>
          <p:nvPr/>
        </p:nvSpPr>
        <p:spPr>
          <a:xfrm>
            <a:off x="77200" y="1832850"/>
            <a:ext cx="1700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Without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noise,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00FF00"/>
                </a:highlight>
              </a:rPr>
              <a:t>Work</a:t>
            </a:r>
            <a:endParaRPr sz="1800">
              <a:solidFill>
                <a:schemeClr val="dk1"/>
              </a:solidFill>
              <a:highlight>
                <a:srgbClr val="00FF00"/>
              </a:highlight>
            </a:endParaRPr>
          </a:p>
        </p:txBody>
      </p:sp>
      <p:sp>
        <p:nvSpPr>
          <p:cNvPr id="157" name="Google Shape;157;p7"/>
          <p:cNvSpPr txBox="1"/>
          <p:nvPr/>
        </p:nvSpPr>
        <p:spPr>
          <a:xfrm>
            <a:off x="106575" y="3851000"/>
            <a:ext cx="185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With noise, </a:t>
            </a:r>
            <a:r>
              <a:rPr lang="en-US" sz="1800">
                <a:solidFill>
                  <a:schemeClr val="lt1"/>
                </a:solidFill>
                <a:highlight>
                  <a:srgbClr val="FF0000"/>
                </a:highlight>
              </a:rPr>
              <a:t>Fail</a:t>
            </a:r>
            <a:endParaRPr>
              <a:solidFill>
                <a:schemeClr val="lt1"/>
              </a:solidFill>
              <a:highlight>
                <a:srgbClr val="FF0000"/>
              </a:highlight>
            </a:endParaRPr>
          </a:p>
        </p:txBody>
      </p:sp>
      <p:pic>
        <p:nvPicPr>
          <p:cNvPr id="158" name="Google Shape;158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2300" y="1310775"/>
            <a:ext cx="2833001" cy="33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 txBox="1"/>
          <p:nvPr/>
        </p:nvSpPr>
        <p:spPr>
          <a:xfrm>
            <a:off x="3774950" y="918000"/>
            <a:ext cx="235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W</a:t>
            </a:r>
            <a:r>
              <a:rPr lang="en-US" sz="1800">
                <a:solidFill>
                  <a:schemeClr val="dk1"/>
                </a:solidFill>
              </a:rPr>
              <a:t>ithout noise, </a:t>
            </a:r>
            <a:r>
              <a:rPr lang="en-US" sz="1800">
                <a:solidFill>
                  <a:schemeClr val="dk1"/>
                </a:solidFill>
                <a:highlight>
                  <a:srgbClr val="00FF00"/>
                </a:highlight>
              </a:rPr>
              <a:t>wrok</a:t>
            </a:r>
            <a:endParaRPr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/>
          <p:nvPr>
            <p:ph type="ctrTitle"/>
          </p:nvPr>
        </p:nvSpPr>
        <p:spPr>
          <a:xfrm>
            <a:off x="685800" y="590550"/>
            <a:ext cx="8001000" cy="1549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 for listening!</a:t>
            </a:r>
            <a:br>
              <a:rPr lang="en-US"/>
            </a:br>
            <a:r>
              <a:rPr lang="en-US"/>
              <a:t>Questions?</a:t>
            </a:r>
            <a:endParaRPr/>
          </a:p>
        </p:txBody>
      </p:sp>
      <p:sp>
        <p:nvSpPr>
          <p:cNvPr id="165" name="Google Shape;165;p8"/>
          <p:cNvSpPr txBox="1"/>
          <p:nvPr>
            <p:ph idx="1" type="body"/>
          </p:nvPr>
        </p:nvSpPr>
        <p:spPr>
          <a:xfrm>
            <a:off x="467544" y="2279526"/>
            <a:ext cx="8001000" cy="10843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/>
              <a:t>Presenter: Zaifu Zhan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/>
              <a:t>Electrical and Computer Engineering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Project Advisor: Prof. Andy Lamperski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6" name="Google Shape;166;p8"/>
          <p:cNvSpPr txBox="1"/>
          <p:nvPr>
            <p:ph idx="2" type="body"/>
          </p:nvPr>
        </p:nvSpPr>
        <p:spPr>
          <a:xfrm>
            <a:off x="467544" y="3363838"/>
            <a:ext cx="800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en-US"/>
              <a:t>12/14/2022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VP-regents-PowerPoint-HD-3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D7D9D7"/>
      </a:lt2>
      <a:accent1>
        <a:srgbClr val="7A0019"/>
      </a:accent1>
      <a:accent2>
        <a:srgbClr val="FFCC33"/>
      </a:accent2>
      <a:accent3>
        <a:srgbClr val="C82936"/>
      </a:accent3>
      <a:accent4>
        <a:srgbClr val="003D4C"/>
      </a:accent4>
      <a:accent5>
        <a:srgbClr val="79C9C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2022-12-12T14:52:30Z</dcterms:created>
  <dc:creator>zhanzhan</dc:creator>
</cp:coreProperties>
</file>