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1"/>
  </p:notesMasterIdLst>
  <p:handoutMasterIdLst>
    <p:handoutMasterId r:id="rId32"/>
  </p:handoutMasterIdLst>
  <p:sldIdLst>
    <p:sldId id="256" r:id="rId2"/>
    <p:sldId id="299" r:id="rId3"/>
    <p:sldId id="285" r:id="rId4"/>
    <p:sldId id="267" r:id="rId5"/>
    <p:sldId id="270" r:id="rId6"/>
    <p:sldId id="281" r:id="rId7"/>
    <p:sldId id="295" r:id="rId8"/>
    <p:sldId id="300" r:id="rId9"/>
    <p:sldId id="298" r:id="rId10"/>
    <p:sldId id="286" r:id="rId11"/>
    <p:sldId id="268" r:id="rId12"/>
    <p:sldId id="287" r:id="rId13"/>
    <p:sldId id="264" r:id="rId14"/>
    <p:sldId id="273" r:id="rId15"/>
    <p:sldId id="297" r:id="rId16"/>
    <p:sldId id="289" r:id="rId17"/>
    <p:sldId id="272" r:id="rId18"/>
    <p:sldId id="288" r:id="rId19"/>
    <p:sldId id="290" r:id="rId20"/>
    <p:sldId id="291" r:id="rId21"/>
    <p:sldId id="292" r:id="rId22"/>
    <p:sldId id="274" r:id="rId23"/>
    <p:sldId id="275" r:id="rId24"/>
    <p:sldId id="280" r:id="rId25"/>
    <p:sldId id="279" r:id="rId26"/>
    <p:sldId id="265" r:id="rId27"/>
    <p:sldId id="293" r:id="rId28"/>
    <p:sldId id="294" r:id="rId29"/>
    <p:sldId id="296" r:id="rId30"/>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1">
          <p15:clr>
            <a:srgbClr val="A4A3A4"/>
          </p15:clr>
        </p15:guide>
        <p15:guide id="2" pos="4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46C"/>
    <a:srgbClr val="00467F"/>
    <a:srgbClr val="009AC7"/>
    <a:srgbClr val="002C5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0" d="100"/>
          <a:sy n="110" d="100"/>
        </p:scale>
        <p:origin x="1644" y="84"/>
      </p:cViewPr>
      <p:guideLst>
        <p:guide orient="horz" pos="4021"/>
        <p:guide pos="416"/>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FD42174E-94A8-894B-B55B-E3D1B123F7BC}" type="datetimeFigureOut">
              <a:rPr lang="en-US" smtClean="0"/>
              <a:t>5/10/2017</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BE4EBF85-1479-E349-9262-1B6F0600CA24}" type="slidenum">
              <a:rPr lang="en-US" smtClean="0"/>
              <a:t>‹#›</a:t>
            </a:fld>
            <a:endParaRPr lang="en-US"/>
          </a:p>
        </p:txBody>
      </p:sp>
    </p:spTree>
    <p:extLst>
      <p:ext uri="{BB962C8B-B14F-4D97-AF65-F5344CB8AC3E}">
        <p14:creationId xmlns:p14="http://schemas.microsoft.com/office/powerpoint/2010/main" val="30354553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2FC2B82-52D7-564A-9414-F61912D3DADE}" type="datetimeFigureOut">
              <a:rPr lang="en-US" smtClean="0"/>
              <a:t>5/10/2017</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960170D6-42E6-3B4C-BC2C-154007EECCF7}" type="slidenum">
              <a:rPr lang="en-US" smtClean="0"/>
              <a:t>‹#›</a:t>
            </a:fld>
            <a:endParaRPr lang="en-US"/>
          </a:p>
        </p:txBody>
      </p:sp>
    </p:spTree>
    <p:extLst>
      <p:ext uri="{BB962C8B-B14F-4D97-AF65-F5344CB8AC3E}">
        <p14:creationId xmlns:p14="http://schemas.microsoft.com/office/powerpoint/2010/main" val="39870494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 Opening Slide">
    <p:bg>
      <p:bgPr>
        <a:solidFill>
          <a:srgbClr val="00467F"/>
        </a:solidFill>
        <a:effectLst/>
      </p:bgPr>
    </p:bg>
    <p:spTree>
      <p:nvGrpSpPr>
        <p:cNvPr id="1" name=""/>
        <p:cNvGrpSpPr/>
        <p:nvPr/>
      </p:nvGrpSpPr>
      <p:grpSpPr>
        <a:xfrm>
          <a:off x="0" y="0"/>
          <a:ext cx="0" cy="0"/>
          <a:chOff x="0" y="0"/>
          <a:chExt cx="0" cy="0"/>
        </a:xfrm>
      </p:grpSpPr>
      <p:sp>
        <p:nvSpPr>
          <p:cNvPr id="22" name="Title 21"/>
          <p:cNvSpPr>
            <a:spLocks noGrp="1"/>
          </p:cNvSpPr>
          <p:nvPr>
            <p:ph type="title" hasCustomPrompt="1"/>
          </p:nvPr>
        </p:nvSpPr>
        <p:spPr>
          <a:xfrm>
            <a:off x="677866" y="2289389"/>
            <a:ext cx="8027984" cy="836561"/>
          </a:xfrm>
          <a:prstGeom prst="rect">
            <a:avLst/>
          </a:prstGeom>
        </p:spPr>
        <p:txBody>
          <a:bodyPr vert="horz"/>
          <a:lstStyle>
            <a:lvl1pPr algn="l">
              <a:defRPr sz="4000" b="1" i="0">
                <a:solidFill>
                  <a:srgbClr val="FFFFFF"/>
                </a:solidFill>
                <a:latin typeface="Verdana"/>
                <a:cs typeface="Verdana"/>
              </a:defRPr>
            </a:lvl1pPr>
          </a:lstStyle>
          <a:p>
            <a:r>
              <a:rPr lang="en-AU" dirty="0" smtClean="0"/>
              <a:t>Headline (Verdana Bold)</a:t>
            </a:r>
            <a:endParaRPr lang="en-US" dirty="0"/>
          </a:p>
        </p:txBody>
      </p:sp>
      <p:sp>
        <p:nvSpPr>
          <p:cNvPr id="25" name="Text Placeholder 24"/>
          <p:cNvSpPr>
            <a:spLocks noGrp="1"/>
          </p:cNvSpPr>
          <p:nvPr>
            <p:ph type="body" sz="quarter" idx="10" hasCustomPrompt="1"/>
          </p:nvPr>
        </p:nvSpPr>
        <p:spPr>
          <a:xfrm>
            <a:off x="677863" y="3135012"/>
            <a:ext cx="8027987" cy="1056603"/>
          </a:xfrm>
          <a:prstGeom prst="rect">
            <a:avLst/>
          </a:prstGeom>
        </p:spPr>
        <p:txBody>
          <a:bodyPr vert="horz"/>
          <a:lstStyle>
            <a:lvl1pPr marL="0" indent="0">
              <a:buFontTx/>
              <a:buNone/>
              <a:defRPr sz="2400">
                <a:solidFill>
                  <a:schemeClr val="bg1"/>
                </a:solidFill>
                <a:latin typeface="Verdana"/>
              </a:defRPr>
            </a:lvl1pPr>
          </a:lstStyle>
          <a:p>
            <a:pPr lvl="0"/>
            <a:r>
              <a:rPr lang="en-AU" dirty="0" smtClean="0"/>
              <a:t>Subheading (Verdana Regular)</a:t>
            </a:r>
          </a:p>
        </p:txBody>
      </p:sp>
      <p:pic>
        <p:nvPicPr>
          <p:cNvPr id="26" name="Picture 25" descr="UOA-LR-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09851" y="427038"/>
            <a:ext cx="3095999" cy="1023416"/>
          </a:xfrm>
          <a:prstGeom prst="rect">
            <a:avLst/>
          </a:prstGeom>
        </p:spPr>
      </p:pic>
    </p:spTree>
    <p:extLst>
      <p:ext uri="{BB962C8B-B14F-4D97-AF65-F5344CB8AC3E}">
        <p14:creationId xmlns:p14="http://schemas.microsoft.com/office/powerpoint/2010/main" val="417977974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B Multiple pictures">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5767013" y="1245262"/>
            <a:ext cx="3096000"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8" name="Picture Placeholder 8"/>
          <p:cNvSpPr>
            <a:spLocks noGrp="1"/>
          </p:cNvSpPr>
          <p:nvPr>
            <p:ph type="pic" sz="quarter" idx="14"/>
          </p:nvPr>
        </p:nvSpPr>
        <p:spPr>
          <a:xfrm>
            <a:off x="671512" y="1245262"/>
            <a:ext cx="4379913"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0" name="Picture Placeholder 8"/>
          <p:cNvSpPr>
            <a:spLocks noGrp="1"/>
          </p:cNvSpPr>
          <p:nvPr>
            <p:ph type="pic" sz="quarter" idx="15"/>
          </p:nvPr>
        </p:nvSpPr>
        <p:spPr>
          <a:xfrm>
            <a:off x="671511"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3" name="Picture Placeholder 8"/>
          <p:cNvSpPr>
            <a:spLocks noGrp="1"/>
          </p:cNvSpPr>
          <p:nvPr>
            <p:ph type="pic" sz="quarter" idx="16"/>
          </p:nvPr>
        </p:nvSpPr>
        <p:spPr>
          <a:xfrm>
            <a:off x="2999425"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7"/>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25335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A Full picture">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218B9C4F-B695-C54C-924B-61748EE6A7C5}" type="slidenum">
              <a:rPr lang="en-US" smtClean="0"/>
              <a:pPr/>
              <a:t>‹#›</a:t>
            </a:fld>
            <a:endParaRPr lang="en-US" dirty="0"/>
          </a:p>
        </p:txBody>
      </p:sp>
      <p:sp>
        <p:nvSpPr>
          <p:cNvPr id="9" name="Picture Placeholder 8"/>
          <p:cNvSpPr>
            <a:spLocks noGrp="1"/>
          </p:cNvSpPr>
          <p:nvPr>
            <p:ph type="pic" sz="quarter" idx="11"/>
          </p:nvPr>
        </p:nvSpPr>
        <p:spPr>
          <a:xfrm>
            <a:off x="660400" y="1245262"/>
            <a:ext cx="8202613"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Tree>
    <p:extLst>
      <p:ext uri="{BB962C8B-B14F-4D97-AF65-F5344CB8AC3E}">
        <p14:creationId xmlns:p14="http://schemas.microsoft.com/office/powerpoint/2010/main" val="565058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B Full picture">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660400" y="1245262"/>
            <a:ext cx="8202613" cy="4215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2"/>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594589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 End Slide">
    <p:bg>
      <p:bgPr>
        <a:solidFill>
          <a:srgbClr val="00467F"/>
        </a:solidFill>
        <a:effectLst/>
      </p:bgPr>
    </p:bg>
    <p:spTree>
      <p:nvGrpSpPr>
        <p:cNvPr id="1" name=""/>
        <p:cNvGrpSpPr/>
        <p:nvPr/>
      </p:nvGrpSpPr>
      <p:grpSpPr>
        <a:xfrm>
          <a:off x="0" y="0"/>
          <a:ext cx="0" cy="0"/>
          <a:chOff x="0" y="0"/>
          <a:chExt cx="0" cy="0"/>
        </a:xfrm>
      </p:grpSpPr>
      <p:sp>
        <p:nvSpPr>
          <p:cNvPr id="25" name="Text Placeholder 24"/>
          <p:cNvSpPr>
            <a:spLocks noGrp="1"/>
          </p:cNvSpPr>
          <p:nvPr>
            <p:ph type="body" sz="quarter" idx="10" hasCustomPrompt="1"/>
          </p:nvPr>
        </p:nvSpPr>
        <p:spPr>
          <a:xfrm>
            <a:off x="677863" y="2281237"/>
            <a:ext cx="8027987" cy="3179763"/>
          </a:xfrm>
          <a:prstGeom prst="rect">
            <a:avLst/>
          </a:prstGeom>
        </p:spPr>
        <p:txBody>
          <a:bodyPr vert="horz" anchor="b"/>
          <a:lstStyle>
            <a:lvl1pPr marL="0" indent="0">
              <a:buFontTx/>
              <a:buNone/>
              <a:defRPr sz="1800">
                <a:solidFill>
                  <a:schemeClr val="bg1"/>
                </a:solidFill>
                <a:latin typeface="Verdana"/>
              </a:defRPr>
            </a:lvl1pPr>
          </a:lstStyle>
          <a:p>
            <a:pPr lvl="0"/>
            <a:r>
              <a:rPr lang="en-AU" dirty="0" smtClean="0"/>
              <a:t>Thank you</a:t>
            </a:r>
          </a:p>
        </p:txBody>
      </p:sp>
      <p:pic>
        <p:nvPicPr>
          <p:cNvPr id="26" name="Picture 25" descr="UOA-LR-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09851" y="427038"/>
            <a:ext cx="3095999" cy="1023416"/>
          </a:xfrm>
          <a:prstGeom prst="rect">
            <a:avLst/>
          </a:prstGeom>
        </p:spPr>
      </p:pic>
    </p:spTree>
    <p:extLst>
      <p:ext uri="{BB962C8B-B14F-4D97-AF65-F5344CB8AC3E}">
        <p14:creationId xmlns:p14="http://schemas.microsoft.com/office/powerpoint/2010/main" val="114356243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2"/>
            <a:ext cx="6335993" cy="5713357"/>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a:p>
            <a:pPr lvl="0"/>
            <a:r>
              <a:rPr lang="en-AU" dirty="0" err="1" smtClean="0"/>
              <a:t>Fdjklsjdf</a:t>
            </a:r>
            <a:endParaRPr lang="en-AU" dirty="0" smtClean="0"/>
          </a:p>
          <a:p>
            <a:pPr lvl="0"/>
            <a:r>
              <a:rPr lang="en-AU" dirty="0" err="1" smtClean="0"/>
              <a:t>Kjdfjjsd</a:t>
            </a:r>
            <a:endParaRPr lang="en-AU" dirty="0" smtClean="0"/>
          </a:p>
          <a:p>
            <a:pPr lvl="0"/>
            <a:endParaRPr lang="en-AU" dirty="0" smtClean="0"/>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Text Page</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037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Tree>
    <p:extLst>
      <p:ext uri="{BB962C8B-B14F-4D97-AF65-F5344CB8AC3E}">
        <p14:creationId xmlns:p14="http://schemas.microsoft.com/office/powerpoint/2010/main" val="239981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2"/>
            <a:ext cx="6335993" cy="5713357"/>
          </a:xfrm>
          <a:prstGeom prst="rect">
            <a:avLst/>
          </a:prstGeom>
        </p:spPr>
        <p:txBody>
          <a:bodyPr vert="horz"/>
          <a:lstStyle>
            <a:lvl1pPr marL="0" indent="0">
              <a:lnSpc>
                <a:spcPts val="2400"/>
              </a:lnSpc>
              <a:spcBef>
                <a:spcPts val="0"/>
              </a:spcBef>
              <a:buFontTx/>
              <a:buNone/>
              <a:defRPr sz="1700" baseline="0">
                <a:latin typeface="Courier New" panose="02070309020205020404" pitchFamily="49" charset="0"/>
                <a:cs typeface="Courier New" panose="02070309020205020404" pitchFamily="49" charset="0"/>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a:p>
            <a:pPr lvl="0"/>
            <a:r>
              <a:rPr lang="en-AU" dirty="0" err="1" smtClean="0"/>
              <a:t>Fdjklsjdf</a:t>
            </a:r>
            <a:endParaRPr lang="en-AU" dirty="0" smtClean="0"/>
          </a:p>
          <a:p>
            <a:pPr lvl="0"/>
            <a:r>
              <a:rPr lang="en-AU" dirty="0" err="1" smtClean="0"/>
              <a:t>Kjdfjjsd</a:t>
            </a:r>
            <a:endParaRPr lang="en-AU" dirty="0" smtClean="0"/>
          </a:p>
          <a:p>
            <a:pPr lvl="0"/>
            <a:endParaRPr lang="en-AU" dirty="0" smtClean="0"/>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Code Page</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325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Tree>
    <p:extLst>
      <p:ext uri="{BB962C8B-B14F-4D97-AF65-F5344CB8AC3E}">
        <p14:creationId xmlns:p14="http://schemas.microsoft.com/office/powerpoint/2010/main" val="242207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1880256" y="1076243"/>
            <a:ext cx="6335993" cy="254535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a:p>
            <a:pPr lvl="0"/>
            <a:r>
              <a:rPr lang="en-AU" dirty="0" err="1" smtClean="0"/>
              <a:t>Fdjklsjdf</a:t>
            </a:r>
            <a:endParaRPr lang="en-AU" dirty="0" smtClean="0"/>
          </a:p>
          <a:p>
            <a:pPr lvl="0"/>
            <a:r>
              <a:rPr lang="en-AU" dirty="0" err="1" smtClean="0"/>
              <a:t>Kjdfjjsd</a:t>
            </a:r>
            <a:endParaRPr lang="en-AU" dirty="0" smtClean="0"/>
          </a:p>
          <a:p>
            <a:pPr lvl="0"/>
            <a:endParaRPr lang="en-AU" dirty="0" smtClean="0"/>
          </a:p>
        </p:txBody>
      </p:sp>
      <p:sp>
        <p:nvSpPr>
          <p:cNvPr id="9" name="Title 8"/>
          <p:cNvSpPr>
            <a:spLocks noGrp="1"/>
          </p:cNvSpPr>
          <p:nvPr>
            <p:ph type="title" hasCustomPrompt="1"/>
          </p:nvPr>
        </p:nvSpPr>
        <p:spPr>
          <a:xfrm>
            <a:off x="188265" y="1282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Mixed Page</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
        <p:nvSpPr>
          <p:cNvPr id="6" name="Text Placeholder 4"/>
          <p:cNvSpPr>
            <a:spLocks noGrp="1"/>
          </p:cNvSpPr>
          <p:nvPr>
            <p:ph type="body" sz="quarter" idx="12" hasCustomPrompt="1"/>
          </p:nvPr>
        </p:nvSpPr>
        <p:spPr>
          <a:xfrm>
            <a:off x="0" y="1076243"/>
            <a:ext cx="1764000" cy="5425357"/>
          </a:xfrm>
          <a:prstGeom prst="rect">
            <a:avLst/>
          </a:prstGeom>
          <a:solidFill>
            <a:srgbClr val="00467F"/>
          </a:solidFill>
        </p:spPr>
        <p:txBody>
          <a:bodyPr vert="horz"/>
          <a:lstStyle>
            <a:lvl1pPr marL="342900" indent="-342900">
              <a:lnSpc>
                <a:spcPts val="2400"/>
              </a:lnSpc>
              <a:spcBef>
                <a:spcPts val="0"/>
              </a:spcBef>
              <a:buFontTx/>
              <a:buAutoNum type="arabicPeriod"/>
              <a:defRPr sz="1700" baseline="0">
                <a:solidFill>
                  <a:schemeClr val="bg1"/>
                </a:solidFill>
                <a:latin typeface="Verdana"/>
              </a:defRPr>
            </a:lvl1pPr>
          </a:lstStyle>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a:t>
            </a:r>
          </a:p>
          <a:p>
            <a:pPr lvl="0"/>
            <a:endParaRPr lang="en-AU" dirty="0" smtClean="0"/>
          </a:p>
          <a:p>
            <a:pPr lvl="0"/>
            <a:r>
              <a:rPr lang="en-AU" dirty="0" smtClean="0"/>
              <a:t>Item </a:t>
            </a:r>
          </a:p>
        </p:txBody>
      </p:sp>
      <p:sp>
        <p:nvSpPr>
          <p:cNvPr id="7" name="Text Placeholder 4"/>
          <p:cNvSpPr>
            <a:spLocks noGrp="1"/>
          </p:cNvSpPr>
          <p:nvPr>
            <p:ph type="body" sz="quarter" idx="13" hasCustomPrompt="1"/>
          </p:nvPr>
        </p:nvSpPr>
        <p:spPr>
          <a:xfrm>
            <a:off x="1880255" y="3896886"/>
            <a:ext cx="6335993" cy="2545358"/>
          </a:xfrm>
          <a:prstGeom prst="rect">
            <a:avLst/>
          </a:prstGeom>
        </p:spPr>
        <p:txBody>
          <a:bodyPr vert="horz"/>
          <a:lstStyle>
            <a:lvl1pPr marL="0" indent="0">
              <a:lnSpc>
                <a:spcPts val="2400"/>
              </a:lnSpc>
              <a:spcBef>
                <a:spcPts val="0"/>
              </a:spcBef>
              <a:buFontTx/>
              <a:buNone/>
              <a:defRPr sz="1700" baseline="0">
                <a:latin typeface="Courier New" panose="02070309020205020404" pitchFamily="49" charset="0"/>
                <a:cs typeface="Courier New" panose="02070309020205020404" pitchFamily="49" charset="0"/>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a:p>
            <a:pPr lvl="0"/>
            <a:r>
              <a:rPr lang="en-AU" dirty="0" err="1" smtClean="0"/>
              <a:t>Fdjklsjdf</a:t>
            </a:r>
            <a:endParaRPr lang="en-AU" dirty="0" smtClean="0"/>
          </a:p>
          <a:p>
            <a:pPr lvl="0"/>
            <a:r>
              <a:rPr lang="en-AU" dirty="0" err="1" smtClean="0"/>
              <a:t>Kjdfjjsd</a:t>
            </a:r>
            <a:endParaRPr lang="en-AU" dirty="0" smtClean="0"/>
          </a:p>
          <a:p>
            <a:pPr lvl="0"/>
            <a:endParaRPr lang="en-AU" dirty="0" smtClean="0"/>
          </a:p>
        </p:txBody>
      </p:sp>
    </p:spTree>
    <p:extLst>
      <p:ext uri="{BB962C8B-B14F-4D97-AF65-F5344CB8AC3E}">
        <p14:creationId xmlns:p14="http://schemas.microsoft.com/office/powerpoint/2010/main" val="143194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Text only">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9" name="Title 8"/>
          <p:cNvSpPr>
            <a:spLocks noGrp="1"/>
          </p:cNvSpPr>
          <p:nvPr>
            <p:ph type="title" hasCustomPrompt="1"/>
          </p:nvPr>
        </p:nvSpPr>
        <p:spPr>
          <a:xfrm>
            <a:off x="677865" y="1777050"/>
            <a:ext cx="8027985" cy="717593"/>
          </a:xfrm>
          <a:prstGeom prst="rect">
            <a:avLst/>
          </a:prstGeom>
        </p:spPr>
        <p:txBody>
          <a:bodyPr vert="horz"/>
          <a:lstStyle>
            <a:lvl1pPr algn="l">
              <a:defRPr sz="4400" b="1" i="0">
                <a:solidFill>
                  <a:srgbClr val="009AC7"/>
                </a:solidFill>
                <a:latin typeface="Verdana"/>
                <a:cs typeface="Verdana"/>
              </a:defRPr>
            </a:lvl1pPr>
          </a:lstStyle>
          <a:p>
            <a:r>
              <a:rPr lang="en-AU" sz="3600" dirty="0" smtClean="0">
                <a:solidFill>
                  <a:srgbClr val="009AC7"/>
                </a:solidFill>
              </a:rPr>
              <a:t>Headline (Verdana Bold)</a:t>
            </a:r>
            <a:endParaRPr lang="en-US" sz="3600" dirty="0">
              <a:solidFill>
                <a:srgbClr val="009AC7"/>
              </a:solidFill>
            </a:endParaRPr>
          </a:p>
        </p:txBody>
      </p:sp>
      <p:sp>
        <p:nvSpPr>
          <p:cNvPr id="2" name="Slide Number Placeholder 1"/>
          <p:cNvSpPr>
            <a:spLocks noGrp="1"/>
          </p:cNvSpPr>
          <p:nvPr>
            <p:ph type="sldNum" sz="quarter" idx="11"/>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99027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Text and picture">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1245262"/>
            <a:ext cx="3096000"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2"/>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960343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A Text and multiple pictures">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2958265"/>
            <a:ext cx="3096000" cy="3899735"/>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1156417"/>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1156417"/>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4"/>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387851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B Text and multiple pictures">
    <p:spTree>
      <p:nvGrpSpPr>
        <p:cNvPr id="1" name=""/>
        <p:cNvGrpSpPr/>
        <p:nvPr/>
      </p:nvGrpSpPr>
      <p:grpSpPr>
        <a:xfrm>
          <a:off x="0" y="0"/>
          <a:ext cx="0" cy="0"/>
          <a:chOff x="0" y="0"/>
          <a:chExt cx="0" cy="0"/>
        </a:xfrm>
      </p:grpSpPr>
      <p:sp>
        <p:nvSpPr>
          <p:cNvPr id="3" name="Text Placeholder 4"/>
          <p:cNvSpPr>
            <a:spLocks noGrp="1"/>
          </p:cNvSpPr>
          <p:nvPr>
            <p:ph type="body" sz="quarter" idx="10" hasCustomPrompt="1"/>
          </p:nvPr>
        </p:nvSpPr>
        <p:spPr>
          <a:xfrm>
            <a:off x="677866" y="2958265"/>
            <a:ext cx="4370400" cy="2501148"/>
          </a:xfrm>
          <a:prstGeom prst="rect">
            <a:avLst/>
          </a:prstGeom>
        </p:spPr>
        <p:txBody>
          <a:bodyPr vert="horz"/>
          <a:lstStyle>
            <a:lvl1pPr marL="0" indent="0">
              <a:lnSpc>
                <a:spcPts val="2400"/>
              </a:lnSpc>
              <a:spcBef>
                <a:spcPts val="0"/>
              </a:spcBef>
              <a:buFontTx/>
              <a:buNone/>
              <a:defRPr sz="1700" baseline="0">
                <a:latin typeface="Verdana"/>
              </a:defRPr>
            </a:lvl1pPr>
          </a:lstStyle>
          <a:p>
            <a:pPr lvl="0"/>
            <a:r>
              <a:rPr lang="en-AU" dirty="0" smtClean="0"/>
              <a:t>Text (Verdana Regular)</a:t>
            </a:r>
          </a:p>
          <a:p>
            <a:pPr lvl="0"/>
            <a:r>
              <a:rPr lang="en-AU" dirty="0" smtClean="0"/>
              <a:t>et </a:t>
            </a:r>
            <a:r>
              <a:rPr lang="en-AU" dirty="0" err="1" smtClean="0"/>
              <a:t>velicibus</a:t>
            </a:r>
            <a:r>
              <a:rPr lang="en-AU" dirty="0" smtClean="0"/>
              <a:t> el et </a:t>
            </a:r>
            <a:r>
              <a:rPr lang="en-AU" dirty="0" err="1" smtClean="0"/>
              <a:t>magnatet</a:t>
            </a:r>
            <a:r>
              <a:rPr lang="en-AU" dirty="0" smtClean="0"/>
              <a:t> am, </a:t>
            </a:r>
            <a:r>
              <a:rPr lang="en-AU" dirty="0" err="1" smtClean="0"/>
              <a:t>laborru</a:t>
            </a:r>
            <a:r>
              <a:rPr lang="en-AU" dirty="0" smtClean="0"/>
              <a:t> </a:t>
            </a:r>
            <a:r>
              <a:rPr lang="en-AU" dirty="0" err="1" smtClean="0"/>
              <a:t>mendips</a:t>
            </a:r>
            <a:r>
              <a:rPr lang="en-AU" dirty="0" smtClean="0"/>
              <a:t> </a:t>
            </a:r>
            <a:r>
              <a:rPr lang="en-AU" dirty="0" err="1" smtClean="0"/>
              <a:t>apieni</a:t>
            </a:r>
            <a:r>
              <a:rPr lang="en-AU" dirty="0" smtClean="0"/>
              <a:t> </a:t>
            </a:r>
            <a:r>
              <a:rPr lang="en-AU" dirty="0" err="1" smtClean="0"/>
              <a:t>omnimporibus</a:t>
            </a:r>
            <a:r>
              <a:rPr lang="en-AU" dirty="0" smtClean="0"/>
              <a:t> et </a:t>
            </a:r>
            <a:r>
              <a:rPr lang="en-AU" dirty="0" err="1" smtClean="0"/>
              <a:t>perepellut</a:t>
            </a:r>
            <a:r>
              <a:rPr lang="en-AU" dirty="0" smtClean="0"/>
              <a:t> </a:t>
            </a:r>
            <a:r>
              <a:rPr lang="en-AU" dirty="0" err="1" smtClean="0"/>
              <a:t>adis</a:t>
            </a:r>
            <a:r>
              <a:rPr lang="en-AU" dirty="0" smtClean="0"/>
              <a:t> </a:t>
            </a:r>
            <a:r>
              <a:rPr lang="en-AU" dirty="0" err="1" smtClean="0"/>
              <a:t>sequi</a:t>
            </a:r>
            <a:r>
              <a:rPr lang="en-AU" dirty="0" smtClean="0"/>
              <a:t> </a:t>
            </a:r>
            <a:r>
              <a:rPr lang="en-AU" dirty="0" err="1" smtClean="0"/>
              <a:t>cus</a:t>
            </a:r>
            <a:r>
              <a:rPr lang="en-AU" dirty="0" smtClean="0"/>
              <a:t> et </a:t>
            </a:r>
            <a:r>
              <a:rPr lang="en-AU" dirty="0" err="1" smtClean="0"/>
              <a:t>aliquid</a:t>
            </a:r>
            <a:r>
              <a:rPr lang="en-AU" dirty="0" smtClean="0"/>
              <a:t> </a:t>
            </a:r>
            <a:r>
              <a:rPr lang="en-AU" dirty="0" err="1" smtClean="0"/>
              <a:t>molorere</a:t>
            </a:r>
            <a:r>
              <a:rPr lang="en-AU" dirty="0" smtClean="0"/>
              <a:t>, </a:t>
            </a:r>
            <a:r>
              <a:rPr lang="en-AU" dirty="0" err="1" smtClean="0"/>
              <a:t>cullaut</a:t>
            </a:r>
            <a:r>
              <a:rPr lang="en-AU" dirty="0" smtClean="0"/>
              <a:t> </a:t>
            </a:r>
            <a:r>
              <a:rPr lang="en-AU" dirty="0" err="1" smtClean="0"/>
              <a:t>adion</a:t>
            </a:r>
            <a:r>
              <a:rPr lang="en-AU" dirty="0" smtClean="0"/>
              <a:t> </a:t>
            </a:r>
            <a:r>
              <a:rPr lang="en-AU" dirty="0" err="1" smtClean="0"/>
              <a:t>est</a:t>
            </a:r>
            <a:r>
              <a:rPr lang="en-AU" dirty="0" smtClean="0"/>
              <a:t> </a:t>
            </a:r>
            <a:r>
              <a:rPr lang="en-AU" dirty="0" err="1" smtClean="0"/>
              <a:t>magnimp</a:t>
            </a:r>
            <a:r>
              <a:rPr lang="en-AU" dirty="0" smtClean="0"/>
              <a:t> </a:t>
            </a:r>
            <a:r>
              <a:rPr lang="en-AU" dirty="0" err="1" smtClean="0"/>
              <a:t>oremporibus</a:t>
            </a:r>
            <a:r>
              <a:rPr lang="en-AU" dirty="0" smtClean="0"/>
              <a:t>, </a:t>
            </a:r>
            <a:r>
              <a:rPr lang="en-AU" dirty="0" err="1" smtClean="0"/>
              <a:t>conem</a:t>
            </a:r>
            <a:r>
              <a:rPr lang="en-AU" dirty="0" smtClean="0"/>
              <a:t> </a:t>
            </a:r>
            <a:r>
              <a:rPr lang="en-AU" dirty="0" err="1" smtClean="0"/>
              <a:t>etur</a:t>
            </a:r>
            <a:r>
              <a:rPr lang="en-AU" dirty="0" smtClean="0"/>
              <a:t> </a:t>
            </a:r>
            <a:r>
              <a:rPr lang="en-AU" dirty="0" err="1" smtClean="0"/>
              <a:t>Adit</a:t>
            </a:r>
            <a:r>
              <a:rPr lang="en-AU" dirty="0" smtClean="0"/>
              <a:t> </a:t>
            </a:r>
            <a:r>
              <a:rPr lang="en-AU" dirty="0" err="1" smtClean="0"/>
              <a:t>eatas</a:t>
            </a:r>
            <a:r>
              <a:rPr lang="en-AU" dirty="0" smtClean="0"/>
              <a:t> re </a:t>
            </a:r>
            <a:r>
              <a:rPr lang="en-AU" dirty="0" err="1" smtClean="0"/>
              <a:t>nectoruntevelictatem</a:t>
            </a:r>
            <a:r>
              <a:rPr lang="en-AU" dirty="0" smtClean="0"/>
              <a:t> </a:t>
            </a:r>
            <a:r>
              <a:rPr lang="en-AU" dirty="0" err="1" smtClean="0"/>
              <a:t>quaeperum</a:t>
            </a:r>
            <a:endParaRPr lang="en-AU" dirty="0" smtClean="0"/>
          </a:p>
        </p:txBody>
      </p:sp>
      <p:sp>
        <p:nvSpPr>
          <p:cNvPr id="7" name="Title 6"/>
          <p:cNvSpPr>
            <a:spLocks noGrp="1"/>
          </p:cNvSpPr>
          <p:nvPr>
            <p:ph type="title" hasCustomPrompt="1"/>
          </p:nvPr>
        </p:nvSpPr>
        <p:spPr>
          <a:xfrm>
            <a:off x="677866" y="1245262"/>
            <a:ext cx="4370400" cy="1177781"/>
          </a:xfrm>
          <a:prstGeom prst="rect">
            <a:avLst/>
          </a:prstGeom>
        </p:spPr>
        <p:txBody>
          <a:bodyPr vert="horz"/>
          <a:lstStyle>
            <a:lvl1pPr algn="l">
              <a:defRPr sz="3600" b="1" i="0">
                <a:solidFill>
                  <a:srgbClr val="009AC7"/>
                </a:solidFill>
                <a:latin typeface="Verdana"/>
                <a:cs typeface="Verdana"/>
              </a:defRPr>
            </a:lvl1pPr>
          </a:lstStyle>
          <a:p>
            <a:r>
              <a:rPr lang="en-AU" sz="3600" dirty="0" smtClean="0"/>
              <a:t>Headline </a:t>
            </a:r>
            <a:br>
              <a:rPr lang="en-AU" sz="3600" dirty="0" smtClean="0"/>
            </a:br>
            <a:r>
              <a:rPr lang="en-AU" sz="3600" dirty="0" smtClean="0"/>
              <a:t>(Verdana Bold)</a:t>
            </a:r>
            <a:endParaRPr lang="en-US" sz="3600" dirty="0"/>
          </a:p>
        </p:txBody>
      </p:sp>
      <p:sp>
        <p:nvSpPr>
          <p:cNvPr id="9" name="Picture Placeholder 8"/>
          <p:cNvSpPr>
            <a:spLocks noGrp="1"/>
          </p:cNvSpPr>
          <p:nvPr>
            <p:ph type="pic" sz="quarter" idx="11"/>
          </p:nvPr>
        </p:nvSpPr>
        <p:spPr>
          <a:xfrm>
            <a:off x="5767013" y="1245262"/>
            <a:ext cx="3096000"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5" name="Picture Placeholder 8"/>
          <p:cNvSpPr>
            <a:spLocks noGrp="1"/>
          </p:cNvSpPr>
          <p:nvPr>
            <p:ph type="pic" sz="quarter" idx="12"/>
          </p:nvPr>
        </p:nvSpPr>
        <p:spPr>
          <a:xfrm>
            <a:off x="5767013"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6" name="Picture Placeholder 8"/>
          <p:cNvSpPr>
            <a:spLocks noGrp="1"/>
          </p:cNvSpPr>
          <p:nvPr>
            <p:ph type="pic" sz="quarter" idx="13"/>
          </p:nvPr>
        </p:nvSpPr>
        <p:spPr>
          <a:xfrm>
            <a:off x="7423015" y="4192788"/>
            <a:ext cx="1439998"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4" name="Slide Number Placeholder 3"/>
          <p:cNvSpPr>
            <a:spLocks noGrp="1"/>
          </p:cNvSpPr>
          <p:nvPr>
            <p:ph type="sldNum" sz="quarter" idx="14"/>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257401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A Multiple pictures">
    <p:spTree>
      <p:nvGrpSpPr>
        <p:cNvPr id="1" name=""/>
        <p:cNvGrpSpPr/>
        <p:nvPr/>
      </p:nvGrpSpPr>
      <p:grpSpPr>
        <a:xfrm>
          <a:off x="0" y="0"/>
          <a:ext cx="0" cy="0"/>
          <a:chOff x="0" y="0"/>
          <a:chExt cx="0" cy="0"/>
        </a:xfrm>
      </p:grpSpPr>
      <p:sp>
        <p:nvSpPr>
          <p:cNvPr id="8" name="Picture Placeholder 8"/>
          <p:cNvSpPr>
            <a:spLocks noGrp="1"/>
          </p:cNvSpPr>
          <p:nvPr>
            <p:ph type="pic" sz="quarter" idx="14"/>
          </p:nvPr>
        </p:nvSpPr>
        <p:spPr>
          <a:xfrm>
            <a:off x="671512" y="1245262"/>
            <a:ext cx="4379913" cy="2664237"/>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0" name="Picture Placeholder 8"/>
          <p:cNvSpPr>
            <a:spLocks noGrp="1"/>
          </p:cNvSpPr>
          <p:nvPr>
            <p:ph type="pic" sz="quarter" idx="15"/>
          </p:nvPr>
        </p:nvSpPr>
        <p:spPr>
          <a:xfrm>
            <a:off x="671511"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3" name="Picture Placeholder 8"/>
          <p:cNvSpPr>
            <a:spLocks noGrp="1"/>
          </p:cNvSpPr>
          <p:nvPr>
            <p:ph type="pic" sz="quarter" idx="16"/>
          </p:nvPr>
        </p:nvSpPr>
        <p:spPr>
          <a:xfrm>
            <a:off x="2999425" y="4192788"/>
            <a:ext cx="2052000" cy="1266626"/>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11" name="Picture Placeholder 8"/>
          <p:cNvSpPr>
            <a:spLocks noGrp="1"/>
          </p:cNvSpPr>
          <p:nvPr>
            <p:ph type="pic" sz="quarter" idx="11"/>
          </p:nvPr>
        </p:nvSpPr>
        <p:spPr>
          <a:xfrm>
            <a:off x="5767013" y="1245262"/>
            <a:ext cx="3096000" cy="5612738"/>
          </a:xfrm>
          <a:prstGeom prst="rect">
            <a:avLst/>
          </a:prstGeom>
          <a:solidFill>
            <a:schemeClr val="bg1">
              <a:lumMod val="85000"/>
            </a:schemeClr>
          </a:solidFill>
        </p:spPr>
        <p:txBody>
          <a:bodyPr vert="horz"/>
          <a:lstStyle>
            <a:lvl1pPr marL="0" indent="0">
              <a:buFontTx/>
              <a:buNone/>
              <a:defRPr sz="1200" b="0" i="0">
                <a:latin typeface="Verdana"/>
                <a:cs typeface="Verdana"/>
              </a:defRPr>
            </a:lvl1pPr>
          </a:lstStyle>
          <a:p>
            <a:endParaRPr lang="en-US" dirty="0"/>
          </a:p>
        </p:txBody>
      </p:sp>
      <p:sp>
        <p:nvSpPr>
          <p:cNvPr id="3" name="Slide Number Placeholder 2"/>
          <p:cNvSpPr>
            <a:spLocks noGrp="1"/>
          </p:cNvSpPr>
          <p:nvPr>
            <p:ph type="sldNum" sz="quarter" idx="17"/>
          </p:nvPr>
        </p:nvSpPr>
        <p:spPr/>
        <p:txBody>
          <a:bodyPr/>
          <a:lstStyle/>
          <a:p>
            <a:fld id="{218B9C4F-B695-C54C-924B-61748EE6A7C5}" type="slidenum">
              <a:rPr lang="en-US" smtClean="0"/>
              <a:pPr/>
              <a:t>‹#›</a:t>
            </a:fld>
            <a:endParaRPr lang="en-US" dirty="0"/>
          </a:p>
        </p:txBody>
      </p:sp>
    </p:spTree>
    <p:extLst>
      <p:ext uri="{BB962C8B-B14F-4D97-AF65-F5344CB8AC3E}">
        <p14:creationId xmlns:p14="http://schemas.microsoft.com/office/powerpoint/2010/main" val="3524803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9" descr="UOA-LC-RGB.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010029" y="271463"/>
            <a:ext cx="1851396" cy="612000"/>
          </a:xfrm>
          <a:prstGeom prst="rect">
            <a:avLst/>
          </a:prstGeom>
        </p:spPr>
      </p:pic>
      <p:sp>
        <p:nvSpPr>
          <p:cNvPr id="11" name="TextBox 10"/>
          <p:cNvSpPr txBox="1"/>
          <p:nvPr userDrawn="1"/>
        </p:nvSpPr>
        <p:spPr>
          <a:xfrm>
            <a:off x="9919969" y="1758348"/>
            <a:ext cx="914400" cy="914400"/>
          </a:xfrm>
          <a:prstGeom prst="rect">
            <a:avLst/>
          </a:prstGeom>
        </p:spPr>
        <p:txBody>
          <a:bodyPr wrap="none" rtlCol="0" anchor="t">
            <a:normAutofit/>
          </a:bodyPr>
          <a:lstStyle/>
          <a:p>
            <a:endParaRPr lang="en-US" dirty="0" err="1" smtClean="0"/>
          </a:p>
        </p:txBody>
      </p:sp>
      <p:sp>
        <p:nvSpPr>
          <p:cNvPr id="2" name="Slide Number Placeholder 1"/>
          <p:cNvSpPr>
            <a:spLocks noGrp="1"/>
          </p:cNvSpPr>
          <p:nvPr>
            <p:ph type="sldNum" sz="quarter" idx="4"/>
          </p:nvPr>
        </p:nvSpPr>
        <p:spPr>
          <a:xfrm>
            <a:off x="8501270" y="6429150"/>
            <a:ext cx="642730" cy="474662"/>
          </a:xfrm>
          <a:prstGeom prst="rect">
            <a:avLst/>
          </a:prstGeom>
        </p:spPr>
        <p:txBody>
          <a:bodyPr vert="horz" lIns="91440" tIns="45720" rIns="91440" bIns="45720" rtlCol="0" anchor="t"/>
          <a:lstStyle>
            <a:lvl1pPr algn="l">
              <a:defRPr sz="1000" b="0" i="0">
                <a:solidFill>
                  <a:srgbClr val="009AC7"/>
                </a:solidFill>
                <a:latin typeface="Verdana"/>
                <a:cs typeface="Verdana"/>
              </a:defRPr>
            </a:lvl1pPr>
          </a:lstStyle>
          <a:p>
            <a:fld id="{218B9C4F-B695-C54C-924B-61748EE6A7C5}" type="slidenum">
              <a:rPr lang="en-US" smtClean="0"/>
              <a:pPr/>
              <a:t>‹#›</a:t>
            </a:fld>
            <a:endParaRPr lang="en-US" dirty="0"/>
          </a:p>
        </p:txBody>
      </p:sp>
      <p:sp>
        <p:nvSpPr>
          <p:cNvPr id="4" name="TextBox 3"/>
          <p:cNvSpPr txBox="1"/>
          <p:nvPr userDrawn="1"/>
        </p:nvSpPr>
        <p:spPr>
          <a:xfrm>
            <a:off x="43200" y="6438106"/>
            <a:ext cx="3700800" cy="461665"/>
          </a:xfrm>
          <a:prstGeom prst="rect">
            <a:avLst/>
          </a:prstGeom>
        </p:spPr>
        <p:txBody>
          <a:bodyPr vert="horz" wrap="square" rtlCol="0">
            <a:spAutoFit/>
          </a:bodyPr>
          <a:lstStyle/>
          <a:p>
            <a:r>
              <a:rPr lang="en-US" sz="2400" dirty="0" err="1" smtClean="0">
                <a:solidFill>
                  <a:srgbClr val="04346C"/>
                </a:solidFill>
              </a:rPr>
              <a:t>CompSci</a:t>
            </a:r>
            <a:r>
              <a:rPr lang="en-US" sz="2400" dirty="0" smtClean="0">
                <a:solidFill>
                  <a:srgbClr val="04346C"/>
                </a:solidFill>
              </a:rPr>
              <a:t> 230: 2017</a:t>
            </a:r>
            <a:endParaRPr lang="en-NZ" sz="2400" dirty="0" smtClean="0">
              <a:solidFill>
                <a:srgbClr val="04346C"/>
              </a:solidFill>
            </a:endParaRPr>
          </a:p>
        </p:txBody>
      </p:sp>
    </p:spTree>
    <p:extLst>
      <p:ext uri="{BB962C8B-B14F-4D97-AF65-F5344CB8AC3E}">
        <p14:creationId xmlns:p14="http://schemas.microsoft.com/office/powerpoint/2010/main" val="240400390"/>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3" r:id="rId4"/>
    <p:sldLayoutId id="2147483652" r:id="rId5"/>
    <p:sldLayoutId id="2147483653" r:id="rId6"/>
    <p:sldLayoutId id="2147483654" r:id="rId7"/>
    <p:sldLayoutId id="2147483656" r:id="rId8"/>
    <p:sldLayoutId id="2147483657" r:id="rId9"/>
    <p:sldLayoutId id="2147483655" r:id="rId10"/>
    <p:sldLayoutId id="2147483658" r:id="rId11"/>
    <p:sldLayoutId id="2147483659" r:id="rId12"/>
    <p:sldLayoutId id="2147483660" r:id="rId13"/>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iki.eclipse.org/Eclipse/Installation" TargetMode="External"/><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docs.oracle.com/javase/tutorial/getStarted/intro/definition.html" TargetMode="External"/><Relationship Id="rId2" Type="http://schemas.openxmlformats.org/officeDocument/2006/relationships/hyperlink" Target="http://interactivepython.org/courselib/static/java4python/index.html" TargetMode="External"/><Relationship Id="rId1" Type="http://schemas.openxmlformats.org/officeDocument/2006/relationships/slideLayout" Target="../slideLayouts/slideLayout2.xml"/><Relationship Id="rId4" Type="http://schemas.openxmlformats.org/officeDocument/2006/relationships/hyperlink" Target="https://docs.oracle.com/javase/tutorial/java/javaOO/classvar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CompSci</a:t>
            </a:r>
            <a:r>
              <a:rPr lang="en-US" dirty="0" smtClean="0"/>
              <a:t> 230 </a:t>
            </a:r>
            <a:endParaRPr lang="en-US" dirty="0"/>
          </a:p>
        </p:txBody>
      </p:sp>
      <p:sp>
        <p:nvSpPr>
          <p:cNvPr id="7" name="Text Placeholder 6"/>
          <p:cNvSpPr>
            <a:spLocks noGrp="1"/>
          </p:cNvSpPr>
          <p:nvPr>
            <p:ph type="body" sz="quarter" idx="10"/>
          </p:nvPr>
        </p:nvSpPr>
        <p:spPr/>
        <p:txBody>
          <a:bodyPr/>
          <a:lstStyle/>
          <a:p>
            <a:r>
              <a:rPr lang="en-NZ" dirty="0" smtClean="0"/>
              <a:t>Programming Techniques</a:t>
            </a:r>
          </a:p>
          <a:p>
            <a:r>
              <a:rPr lang="en-US" dirty="0" smtClean="0"/>
              <a:t>Lecture 1</a:t>
            </a:r>
            <a:endParaRPr lang="en-US" dirty="0"/>
          </a:p>
        </p:txBody>
      </p:sp>
      <p:sp>
        <p:nvSpPr>
          <p:cNvPr id="8" name="Date Placeholder 7"/>
          <p:cNvSpPr>
            <a:spLocks noGrp="1"/>
          </p:cNvSpPr>
          <p:nvPr>
            <p:ph type="dt" sz="half" idx="4294967295"/>
          </p:nvPr>
        </p:nvSpPr>
        <p:spPr>
          <a:xfrm>
            <a:off x="660400" y="5941536"/>
            <a:ext cx="3423062" cy="441802"/>
          </a:xfrm>
          <a:prstGeom prst="rect">
            <a:avLst/>
          </a:prstGeom>
        </p:spPr>
        <p:txBody>
          <a:bodyPr/>
          <a:lstStyle/>
          <a:p>
            <a:r>
              <a:rPr lang="en-NZ" dirty="0" smtClean="0">
                <a:solidFill>
                  <a:schemeClr val="bg1"/>
                </a:solidFill>
              </a:rPr>
              <a:t>Semester 1 2017</a:t>
            </a:r>
            <a:endParaRPr lang="en-US" dirty="0">
              <a:solidFill>
                <a:schemeClr val="bg1"/>
              </a:solidFill>
            </a:endParaRPr>
          </a:p>
        </p:txBody>
      </p:sp>
    </p:spTree>
    <p:extLst>
      <p:ext uri="{BB962C8B-B14F-4D97-AF65-F5344CB8AC3E}">
        <p14:creationId xmlns:p14="http://schemas.microsoft.com/office/powerpoint/2010/main" val="12547384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Anatomy of Java </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10</a:t>
            </a:fld>
            <a:endParaRPr lang="en-US" dirty="0"/>
          </a:p>
        </p:txBody>
      </p:sp>
      <p:sp>
        <p:nvSpPr>
          <p:cNvPr id="5" name="Text Placeholder 4"/>
          <p:cNvSpPr>
            <a:spLocks noGrp="1"/>
          </p:cNvSpPr>
          <p:nvPr>
            <p:ph type="body" sz="quarter" idx="12"/>
          </p:nvPr>
        </p:nvSpPr>
        <p:spPr/>
        <p:txBody>
          <a:bodyPr/>
          <a:lstStyle/>
          <a:p>
            <a:r>
              <a:rPr lang="en-US" dirty="0"/>
              <a:t>Course details</a:t>
            </a:r>
          </a:p>
          <a:p>
            <a:endParaRPr lang="en-US" dirty="0"/>
          </a:p>
          <a:p>
            <a:r>
              <a:rPr lang="en-US" dirty="0" smtClean="0">
                <a:solidFill>
                  <a:srgbClr val="92D050"/>
                </a:solidFill>
              </a:rPr>
              <a:t>Hello World in Java</a:t>
            </a:r>
          </a:p>
          <a:p>
            <a:endParaRPr lang="en-US" dirty="0"/>
          </a:p>
          <a:p>
            <a:r>
              <a:rPr lang="en-US" dirty="0"/>
              <a:t>Summary </a:t>
            </a:r>
            <a:endParaRPr lang="en-NZ" dirty="0"/>
          </a:p>
        </p:txBody>
      </p:sp>
      <p:sp>
        <p:nvSpPr>
          <p:cNvPr id="8" name="Text Placeholder 1"/>
          <p:cNvSpPr>
            <a:spLocks noGrp="1"/>
          </p:cNvSpPr>
          <p:nvPr>
            <p:ph type="body" sz="quarter" idx="10"/>
          </p:nvPr>
        </p:nvSpPr>
        <p:spPr>
          <a:xfrm>
            <a:off x="1880256" y="1076242"/>
            <a:ext cx="6335993" cy="5713357"/>
          </a:xfrm>
        </p:spPr>
        <p:txBody>
          <a:bodyPr/>
          <a:lstStyle/>
          <a:p>
            <a:r>
              <a:rPr lang="en-US" b="1" dirty="0" smtClean="0"/>
              <a:t>First things first:</a:t>
            </a:r>
          </a:p>
          <a:p>
            <a:endParaRPr lang="en-US" dirty="0"/>
          </a:p>
          <a:p>
            <a:r>
              <a:rPr lang="en-US" dirty="0" smtClean="0"/>
              <a:t>Unlike Python, Java doesn’t accept code from the command line.</a:t>
            </a:r>
          </a:p>
          <a:p>
            <a:endParaRPr lang="en-US" dirty="0"/>
          </a:p>
          <a:p>
            <a:r>
              <a:rPr lang="en-US" dirty="0" smtClean="0"/>
              <a:t>Java code goes into text files (which usually have the extension </a:t>
            </a:r>
            <a:r>
              <a:rPr lang="en-US" dirty="0" smtClean="0">
                <a:latin typeface="Courier New" panose="02070309020205020404" pitchFamily="49" charset="0"/>
                <a:cs typeface="Courier New" panose="02070309020205020404" pitchFamily="49" charset="0"/>
              </a:rPr>
              <a:t>.java</a:t>
            </a:r>
            <a:r>
              <a:rPr lang="en-US" dirty="0" smtClean="0"/>
              <a:t>), which you can write and edit with any text editor (e.g., Notepad, Notepad++, </a:t>
            </a:r>
            <a:r>
              <a:rPr lang="en-US" dirty="0" err="1" smtClean="0"/>
              <a:t>TextPad</a:t>
            </a:r>
            <a:r>
              <a:rPr lang="en-US" dirty="0" smtClean="0"/>
              <a:t>, etc.).</a:t>
            </a:r>
          </a:p>
          <a:p>
            <a:endParaRPr lang="en-US" dirty="0"/>
          </a:p>
          <a:p>
            <a:r>
              <a:rPr lang="en-US" dirty="0" smtClean="0"/>
              <a:t>We will first use the text editor of your choice before moving to an Integrated Development Environment (IDE) called Eclipse. </a:t>
            </a:r>
          </a:p>
          <a:p>
            <a:endParaRPr lang="en-US" dirty="0"/>
          </a:p>
          <a:p>
            <a:pPr marL="285750" indent="-285750">
              <a:buFontTx/>
              <a:buChar char="-"/>
            </a:pPr>
            <a:endParaRPr lang="en-US" dirty="0" smtClean="0"/>
          </a:p>
          <a:p>
            <a:pPr marL="285750" indent="-285750">
              <a:buFontTx/>
              <a:buChar char="-"/>
            </a:pPr>
            <a:endParaRPr lang="en-US" dirty="0"/>
          </a:p>
          <a:p>
            <a:pPr marL="285750" indent="-285750">
              <a:buFontTx/>
              <a:buChar char="-"/>
            </a:pPr>
            <a:endParaRPr lang="en-NZ" dirty="0"/>
          </a:p>
        </p:txBody>
      </p:sp>
    </p:spTree>
    <p:extLst>
      <p:ext uri="{BB962C8B-B14F-4D97-AF65-F5344CB8AC3E}">
        <p14:creationId xmlns:p14="http://schemas.microsoft.com/office/powerpoint/2010/main" val="1564616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912848" y="1577651"/>
            <a:ext cx="5992730" cy="2980944"/>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3" name="Title 2"/>
          <p:cNvSpPr>
            <a:spLocks noGrp="1"/>
          </p:cNvSpPr>
          <p:nvPr>
            <p:ph type="title"/>
          </p:nvPr>
        </p:nvSpPr>
        <p:spPr/>
        <p:txBody>
          <a:bodyPr/>
          <a:lstStyle/>
          <a:p>
            <a:r>
              <a:rPr lang="en-US" dirty="0" smtClean="0"/>
              <a:t>Anatomy of Java </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11</a:t>
            </a:fld>
            <a:endParaRPr lang="en-US" dirty="0"/>
          </a:p>
        </p:txBody>
      </p:sp>
      <p:sp>
        <p:nvSpPr>
          <p:cNvPr id="6" name="Text Placeholder 5"/>
          <p:cNvSpPr>
            <a:spLocks noGrp="1"/>
          </p:cNvSpPr>
          <p:nvPr>
            <p:ph type="body" sz="quarter" idx="13"/>
          </p:nvPr>
        </p:nvSpPr>
        <p:spPr>
          <a:xfrm>
            <a:off x="1912848" y="1618367"/>
            <a:ext cx="6335993" cy="2545358"/>
          </a:xfrm>
        </p:spPr>
        <p:txBody>
          <a:bodyPr/>
          <a:lstStyle/>
          <a:p>
            <a:r>
              <a:rPr lang="en-US" b="1" dirty="0" smtClean="0"/>
              <a:t>//HelloWorld.java</a:t>
            </a:r>
          </a:p>
          <a:p>
            <a:endParaRPr lang="en-NZ" b="1" dirty="0"/>
          </a:p>
          <a:p>
            <a:r>
              <a:rPr lang="en-NZ" b="1" dirty="0"/>
              <a:t>public class HelloWorld {</a:t>
            </a:r>
          </a:p>
          <a:p>
            <a:endParaRPr lang="en-NZ" b="1" dirty="0"/>
          </a:p>
          <a:p>
            <a:r>
              <a:rPr lang="en-NZ" b="1" dirty="0"/>
              <a:t>	public static void main(String[] </a:t>
            </a:r>
            <a:r>
              <a:rPr lang="en-NZ" b="1" dirty="0" err="1"/>
              <a:t>args</a:t>
            </a:r>
            <a:r>
              <a:rPr lang="en-NZ" b="1" dirty="0"/>
              <a:t>) {</a:t>
            </a:r>
          </a:p>
          <a:p>
            <a:r>
              <a:rPr lang="en-NZ" b="1" dirty="0"/>
              <a:t>		</a:t>
            </a:r>
            <a:r>
              <a:rPr lang="en-NZ" b="1" dirty="0" err="1"/>
              <a:t>System.out.println</a:t>
            </a:r>
            <a:r>
              <a:rPr lang="en-NZ" b="1" dirty="0"/>
              <a:t>("Hello World!");</a:t>
            </a:r>
          </a:p>
          <a:p>
            <a:r>
              <a:rPr lang="en-NZ" b="1" dirty="0"/>
              <a:t>	}</a:t>
            </a:r>
          </a:p>
          <a:p>
            <a:endParaRPr lang="en-NZ" b="1" dirty="0"/>
          </a:p>
          <a:p>
            <a:r>
              <a:rPr lang="en-NZ" b="1" dirty="0"/>
              <a:t>}</a:t>
            </a:r>
          </a:p>
          <a:p>
            <a:endParaRPr lang="en-NZ" b="1" dirty="0"/>
          </a:p>
        </p:txBody>
      </p:sp>
      <p:sp>
        <p:nvSpPr>
          <p:cNvPr id="7" name="Text Placeholder 1"/>
          <p:cNvSpPr>
            <a:spLocks noGrp="1"/>
          </p:cNvSpPr>
          <p:nvPr>
            <p:ph type="body" sz="quarter" idx="10"/>
          </p:nvPr>
        </p:nvSpPr>
        <p:spPr>
          <a:xfrm>
            <a:off x="1880256" y="1076243"/>
            <a:ext cx="6335993" cy="414229"/>
          </a:xfrm>
        </p:spPr>
        <p:txBody>
          <a:bodyPr/>
          <a:lstStyle/>
          <a:p>
            <a:r>
              <a:rPr lang="en-US" dirty="0" smtClean="0"/>
              <a:t>This is what a simple Java program looks like:</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r>
              <a:rPr lang="en-US" dirty="0" smtClean="0"/>
              <a:t>We’ll worry about the details in a moment!</a:t>
            </a:r>
          </a:p>
          <a:p>
            <a:endParaRPr lang="en-US" dirty="0"/>
          </a:p>
          <a:p>
            <a:endParaRPr lang="en-US" dirty="0" smtClean="0"/>
          </a:p>
          <a:p>
            <a:pPr marL="285750" indent="-285750">
              <a:buFontTx/>
              <a:buChar char="-"/>
            </a:pPr>
            <a:endParaRPr lang="en-US" dirty="0"/>
          </a:p>
          <a:p>
            <a:pPr marL="285750" indent="-285750">
              <a:buFontTx/>
              <a:buChar char="-"/>
            </a:pPr>
            <a:endParaRPr lang="en-NZ" dirty="0"/>
          </a:p>
        </p:txBody>
      </p:sp>
      <p:sp>
        <p:nvSpPr>
          <p:cNvPr id="9" name="Text Placeholder 4"/>
          <p:cNvSpPr>
            <a:spLocks noGrp="1"/>
          </p:cNvSpPr>
          <p:nvPr>
            <p:ph type="body" sz="quarter" idx="12"/>
          </p:nvPr>
        </p:nvSpPr>
        <p:spPr>
          <a:xfrm>
            <a:off x="0" y="1076243"/>
            <a:ext cx="1764000" cy="5425357"/>
          </a:xfrm>
        </p:spPr>
        <p:txBody>
          <a:bodyPr/>
          <a:lstStyle/>
          <a:p>
            <a:r>
              <a:rPr lang="en-US" dirty="0"/>
              <a:t>Course details</a:t>
            </a:r>
          </a:p>
          <a:p>
            <a:endParaRPr lang="en-US" dirty="0"/>
          </a:p>
          <a:p>
            <a:r>
              <a:rPr lang="en-US" dirty="0" smtClean="0">
                <a:solidFill>
                  <a:srgbClr val="92D050"/>
                </a:solidFill>
              </a:rPr>
              <a:t>Hello World in Java</a:t>
            </a:r>
          </a:p>
          <a:p>
            <a:endParaRPr lang="en-US" dirty="0"/>
          </a:p>
          <a:p>
            <a:r>
              <a:rPr lang="en-US" dirty="0"/>
              <a:t>Summary </a:t>
            </a:r>
            <a:endParaRPr lang="en-NZ" dirty="0"/>
          </a:p>
        </p:txBody>
      </p:sp>
    </p:spTree>
    <p:extLst>
      <p:ext uri="{BB962C8B-B14F-4D97-AF65-F5344CB8AC3E}">
        <p14:creationId xmlns:p14="http://schemas.microsoft.com/office/powerpoint/2010/main" val="94492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Anatomy of Java </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12</a:t>
            </a:fld>
            <a:endParaRPr lang="en-US" dirty="0"/>
          </a:p>
        </p:txBody>
      </p:sp>
      <p:sp>
        <p:nvSpPr>
          <p:cNvPr id="8" name="Text Placeholder 1"/>
          <p:cNvSpPr>
            <a:spLocks noGrp="1"/>
          </p:cNvSpPr>
          <p:nvPr>
            <p:ph type="body" sz="quarter" idx="10"/>
          </p:nvPr>
        </p:nvSpPr>
        <p:spPr>
          <a:xfrm>
            <a:off x="1880256" y="1076242"/>
            <a:ext cx="6335993" cy="5713357"/>
          </a:xfrm>
        </p:spPr>
        <p:txBody>
          <a:bodyPr/>
          <a:lstStyle/>
          <a:p>
            <a:r>
              <a:rPr lang="en-US" b="1" dirty="0" smtClean="0"/>
              <a:t>Running Java programs involves TWO steps:</a:t>
            </a:r>
          </a:p>
          <a:p>
            <a:endParaRPr lang="en-US" dirty="0"/>
          </a:p>
          <a:p>
            <a:pPr marL="342900" indent="-342900">
              <a:buFont typeface="+mj-lt"/>
              <a:buAutoNum type="arabicPeriod"/>
            </a:pPr>
            <a:r>
              <a:rPr lang="en-US" dirty="0" smtClean="0"/>
              <a:t>Compilation into byte code for the Java Virtual Machine</a:t>
            </a:r>
            <a:br>
              <a:rPr lang="en-US" dirty="0" smtClean="0"/>
            </a:br>
            <a:endParaRPr lang="en-US" dirty="0" smtClean="0"/>
          </a:p>
          <a:p>
            <a:pPr marL="342900" indent="-342900">
              <a:buFont typeface="+mj-lt"/>
              <a:buAutoNum type="arabicPeriod"/>
            </a:pPr>
            <a:r>
              <a:rPr lang="en-US" dirty="0" smtClean="0"/>
              <a:t>Execution on the Java Virtual Machine</a:t>
            </a:r>
          </a:p>
          <a:p>
            <a:pPr marL="342900" indent="-342900">
              <a:buFont typeface="+mj-lt"/>
              <a:buAutoNum type="arabicPeriod"/>
            </a:pPr>
            <a:endParaRPr lang="en-US" dirty="0"/>
          </a:p>
          <a:p>
            <a:r>
              <a:rPr lang="en-US" dirty="0" smtClean="0"/>
              <a:t>Once compiled, we can execute a Java program as many times as we like. </a:t>
            </a:r>
          </a:p>
          <a:p>
            <a:endParaRPr lang="en-US" dirty="0"/>
          </a:p>
          <a:p>
            <a:pPr marL="285750" indent="-285750">
              <a:buFontTx/>
              <a:buChar char="-"/>
            </a:pPr>
            <a:endParaRPr lang="en-US" dirty="0" smtClean="0"/>
          </a:p>
          <a:p>
            <a:pPr marL="285750" indent="-285750">
              <a:buFontTx/>
              <a:buChar char="-"/>
            </a:pPr>
            <a:endParaRPr lang="en-US" dirty="0"/>
          </a:p>
          <a:p>
            <a:pPr marL="285750" indent="-285750">
              <a:buFontTx/>
              <a:buChar char="-"/>
            </a:pPr>
            <a:endParaRPr lang="en-NZ" dirty="0"/>
          </a:p>
        </p:txBody>
      </p:sp>
      <p:sp>
        <p:nvSpPr>
          <p:cNvPr id="9" name="Text Placeholder 4"/>
          <p:cNvSpPr>
            <a:spLocks noGrp="1"/>
          </p:cNvSpPr>
          <p:nvPr>
            <p:ph type="body" sz="quarter" idx="12"/>
          </p:nvPr>
        </p:nvSpPr>
        <p:spPr>
          <a:xfrm>
            <a:off x="0" y="1076243"/>
            <a:ext cx="1764000" cy="5425357"/>
          </a:xfrm>
        </p:spPr>
        <p:txBody>
          <a:bodyPr/>
          <a:lstStyle/>
          <a:p>
            <a:r>
              <a:rPr lang="en-US" dirty="0"/>
              <a:t>Course details</a:t>
            </a:r>
          </a:p>
          <a:p>
            <a:endParaRPr lang="en-US" dirty="0"/>
          </a:p>
          <a:p>
            <a:r>
              <a:rPr lang="en-US" dirty="0" smtClean="0">
                <a:solidFill>
                  <a:srgbClr val="92D050"/>
                </a:solidFill>
              </a:rPr>
              <a:t>Hello World in Java</a:t>
            </a:r>
          </a:p>
          <a:p>
            <a:endParaRPr lang="en-US" dirty="0"/>
          </a:p>
          <a:p>
            <a:r>
              <a:rPr lang="en-US" dirty="0"/>
              <a:t>Summary </a:t>
            </a:r>
            <a:endParaRPr lang="en-NZ" dirty="0"/>
          </a:p>
        </p:txBody>
      </p:sp>
    </p:spTree>
    <p:extLst>
      <p:ext uri="{BB962C8B-B14F-4D97-AF65-F5344CB8AC3E}">
        <p14:creationId xmlns:p14="http://schemas.microsoft.com/office/powerpoint/2010/main" val="3062266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342900" indent="-342900">
              <a:buAutoNum type="arabicPeriod"/>
            </a:pPr>
            <a:r>
              <a:rPr lang="en-US" dirty="0" smtClean="0">
                <a:latin typeface="Verdana" panose="020B0604030504040204" pitchFamily="34" charset="0"/>
                <a:ea typeface="Verdana" panose="020B0604030504040204" pitchFamily="34" charset="0"/>
                <a:cs typeface="Verdana" panose="020B0604030504040204" pitchFamily="34" charset="0"/>
              </a:rPr>
              <a:t>Open a command line window in the directory of the </a:t>
            </a:r>
            <a:r>
              <a:rPr lang="en-US" dirty="0" smtClean="0">
                <a:ea typeface="Verdana" panose="020B0604030504040204" pitchFamily="34" charset="0"/>
              </a:rPr>
              <a:t>.java </a:t>
            </a:r>
            <a:r>
              <a:rPr lang="en-US" dirty="0" smtClean="0">
                <a:latin typeface="Verdana" panose="020B0604030504040204" pitchFamily="34" charset="0"/>
                <a:ea typeface="Verdana" panose="020B0604030504040204" pitchFamily="34" charset="0"/>
                <a:cs typeface="Verdana" panose="020B0604030504040204" pitchFamily="34" charset="0"/>
              </a:rPr>
              <a:t>file (in Explorer, shift &amp; </a:t>
            </a:r>
            <a:r>
              <a:rPr lang="en-US" dirty="0" err="1" smtClean="0">
                <a:latin typeface="Verdana" panose="020B0604030504040204" pitchFamily="34" charset="0"/>
                <a:ea typeface="Verdana" panose="020B0604030504040204" pitchFamily="34" charset="0"/>
                <a:cs typeface="Verdana" panose="020B0604030504040204" pitchFamily="34" charset="0"/>
              </a:rPr>
              <a:t>right_click</a:t>
            </a:r>
            <a:r>
              <a:rPr lang="en-US" dirty="0" smtClean="0">
                <a:latin typeface="Verdana" panose="020B0604030504040204" pitchFamily="34" charset="0"/>
                <a:ea typeface="Verdana" panose="020B0604030504040204" pitchFamily="34" charset="0"/>
                <a:cs typeface="Verdana" panose="020B0604030504040204" pitchFamily="34" charset="0"/>
              </a:rPr>
              <a:t>)</a:t>
            </a:r>
            <a:br>
              <a:rPr lang="en-US" dirty="0" smtClean="0">
                <a:latin typeface="Verdana" panose="020B0604030504040204" pitchFamily="34" charset="0"/>
                <a:ea typeface="Verdana" panose="020B0604030504040204" pitchFamily="34" charset="0"/>
                <a:cs typeface="Verdana" panose="020B0604030504040204" pitchFamily="34" charset="0"/>
              </a:rPr>
            </a:b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342900" indent="-342900">
              <a:buAutoNum type="arabicPeriod"/>
            </a:pPr>
            <a:r>
              <a:rPr lang="en-NZ" dirty="0" smtClean="0">
                <a:latin typeface="Verdana" panose="020B0604030504040204" pitchFamily="34" charset="0"/>
                <a:ea typeface="Verdana" panose="020B0604030504040204" pitchFamily="34" charset="0"/>
                <a:cs typeface="Verdana" panose="020B0604030504040204" pitchFamily="34" charset="0"/>
              </a:rPr>
              <a:t>Compile with: </a:t>
            </a:r>
            <a:r>
              <a:rPr lang="en-NZ" dirty="0" err="1" smtClean="0">
                <a:ea typeface="Verdana" panose="020B0604030504040204" pitchFamily="34" charset="0"/>
              </a:rPr>
              <a:t>javac</a:t>
            </a:r>
            <a:r>
              <a:rPr lang="en-NZ" dirty="0" smtClean="0">
                <a:ea typeface="Verdana" panose="020B0604030504040204" pitchFamily="34" charset="0"/>
              </a:rPr>
              <a:t> HelloWorld.java</a:t>
            </a:r>
          </a:p>
          <a:p>
            <a:pPr marL="342900" indent="-342900">
              <a:buAutoNum type="arabicPeriod"/>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buAutoNum type="arabicPeriod"/>
            </a:pPr>
            <a:r>
              <a:rPr lang="en-NZ" dirty="0" smtClean="0">
                <a:latin typeface="Verdana" panose="020B0604030504040204" pitchFamily="34" charset="0"/>
                <a:ea typeface="Verdana" panose="020B0604030504040204" pitchFamily="34" charset="0"/>
                <a:cs typeface="Verdana" panose="020B0604030504040204" pitchFamily="34" charset="0"/>
              </a:rPr>
              <a:t>Run with: </a:t>
            </a:r>
            <a:r>
              <a:rPr lang="en-NZ" dirty="0" smtClean="0">
                <a:ea typeface="Verdana" panose="020B0604030504040204" pitchFamily="34" charset="0"/>
              </a:rPr>
              <a:t>java HelloWorld</a:t>
            </a:r>
          </a:p>
          <a:p>
            <a:pPr marL="342900" indent="-342900">
              <a:buAutoNum type="arabicPeriod"/>
            </a:pPr>
            <a:endParaRPr lang="en-US" dirty="0">
              <a:ea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sz="1400" dirty="0" smtClean="0">
                <a:latin typeface="Verdana" panose="020B0604030504040204" pitchFamily="34" charset="0"/>
                <a:ea typeface="Verdana" panose="020B0604030504040204" pitchFamily="34" charset="0"/>
                <a:cs typeface="Verdana" panose="020B0604030504040204" pitchFamily="34" charset="0"/>
              </a:rPr>
              <a:t>P.S.: Note that we run the HelloWorld program without extension!</a:t>
            </a:r>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NZ" dirty="0">
              <a:latin typeface="Verdana" panose="020B0604030504040204" pitchFamily="34" charset="0"/>
              <a:ea typeface="Verdana" panose="020B0604030504040204" pitchFamily="34" charset="0"/>
              <a:cs typeface="Verdana" panose="020B0604030504040204" pitchFamily="34" charset="0"/>
            </a:endParaRPr>
          </a:p>
        </p:txBody>
      </p:sp>
      <p:sp>
        <p:nvSpPr>
          <p:cNvPr id="4" name="Title 3"/>
          <p:cNvSpPr>
            <a:spLocks noGrp="1"/>
          </p:cNvSpPr>
          <p:nvPr>
            <p:ph type="title"/>
          </p:nvPr>
        </p:nvSpPr>
        <p:spPr/>
        <p:txBody>
          <a:bodyPr/>
          <a:lstStyle/>
          <a:p>
            <a:r>
              <a:rPr lang="en-US" sz="3600" dirty="0" smtClean="0"/>
              <a:t>Running Java from </a:t>
            </a:r>
            <a:r>
              <a:rPr lang="en-US" sz="3600" dirty="0" err="1" smtClean="0"/>
              <a:t>cmd</a:t>
            </a:r>
            <a:endParaRPr lang="en-NZ" sz="3600" dirty="0"/>
          </a:p>
        </p:txBody>
      </p:sp>
      <p:sp>
        <p:nvSpPr>
          <p:cNvPr id="3" name="Slide Number Placeholder 2"/>
          <p:cNvSpPr>
            <a:spLocks noGrp="1"/>
          </p:cNvSpPr>
          <p:nvPr>
            <p:ph type="sldNum" sz="quarter" idx="11"/>
          </p:nvPr>
        </p:nvSpPr>
        <p:spPr/>
        <p:txBody>
          <a:bodyPr/>
          <a:lstStyle/>
          <a:p>
            <a:fld id="{218B9C4F-B695-C54C-924B-61748EE6A7C5}" type="slidenum">
              <a:rPr lang="en-US" smtClean="0"/>
              <a:pPr/>
              <a:t>13</a:t>
            </a:fld>
            <a:endParaRPr lang="en-US" dirty="0"/>
          </a:p>
        </p:txBody>
      </p:sp>
      <p:sp>
        <p:nvSpPr>
          <p:cNvPr id="6" name="Text Placeholder 5"/>
          <p:cNvSpPr>
            <a:spLocks noGrp="1"/>
          </p:cNvSpPr>
          <p:nvPr>
            <p:ph type="body" sz="quarter" idx="12"/>
          </p:nvPr>
        </p:nvSpPr>
        <p:spPr/>
        <p:txBody>
          <a:bodyPr/>
          <a:lstStyle/>
          <a:p>
            <a:r>
              <a:rPr lang="en-US" dirty="0"/>
              <a:t>Course details</a:t>
            </a:r>
          </a:p>
          <a:p>
            <a:endParaRPr lang="en-US" dirty="0"/>
          </a:p>
          <a:p>
            <a:r>
              <a:rPr lang="en-US" dirty="0">
                <a:solidFill>
                  <a:srgbClr val="92D050"/>
                </a:solidFill>
              </a:rPr>
              <a:t>Anatomy of Java </a:t>
            </a:r>
          </a:p>
          <a:p>
            <a:endParaRPr lang="en-US" dirty="0"/>
          </a:p>
          <a:p>
            <a:r>
              <a:rPr lang="en-US" dirty="0"/>
              <a:t>OO Basics</a:t>
            </a:r>
          </a:p>
          <a:p>
            <a:endParaRPr lang="en-US" dirty="0"/>
          </a:p>
          <a:p>
            <a:r>
              <a:rPr lang="en-US" dirty="0"/>
              <a:t>Getting </a:t>
            </a:r>
            <a:r>
              <a:rPr lang="en-US" dirty="0" err="1" smtClean="0"/>
              <a:t>oing</a:t>
            </a:r>
            <a:r>
              <a:rPr lang="en-US" dirty="0" smtClean="0"/>
              <a:t> </a:t>
            </a:r>
            <a:r>
              <a:rPr lang="en-US" dirty="0"/>
              <a:t>with Java</a:t>
            </a:r>
          </a:p>
          <a:p>
            <a:endParaRPr lang="en-US" dirty="0"/>
          </a:p>
          <a:p>
            <a:r>
              <a:rPr lang="en-US" dirty="0"/>
              <a:t>Summary </a:t>
            </a:r>
            <a:endParaRPr lang="en-NZ" dirty="0"/>
          </a:p>
          <a:p>
            <a:endParaRPr lang="en-NZ" dirty="0"/>
          </a:p>
        </p:txBody>
      </p:sp>
      <p:pic>
        <p:nvPicPr>
          <p:cNvPr id="7" name="Picture 6"/>
          <p:cNvPicPr>
            <a:picLocks noChangeAspect="1"/>
          </p:cNvPicPr>
          <p:nvPr/>
        </p:nvPicPr>
        <p:blipFill>
          <a:blip r:embed="rId2"/>
          <a:stretch>
            <a:fillRect/>
          </a:stretch>
        </p:blipFill>
        <p:spPr>
          <a:xfrm>
            <a:off x="2069410" y="3228832"/>
            <a:ext cx="6753225" cy="1790700"/>
          </a:xfrm>
          <a:prstGeom prst="rect">
            <a:avLst/>
          </a:prstGeom>
        </p:spPr>
      </p:pic>
      <p:sp>
        <p:nvSpPr>
          <p:cNvPr id="8" name="Text Placeholder 4"/>
          <p:cNvSpPr txBox="1">
            <a:spLocks/>
          </p:cNvSpPr>
          <p:nvPr/>
        </p:nvSpPr>
        <p:spPr>
          <a:xfrm>
            <a:off x="0" y="1076243"/>
            <a:ext cx="1764000" cy="54253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mtClean="0"/>
              <a:t>Course details</a:t>
            </a:r>
          </a:p>
          <a:p>
            <a:endParaRPr lang="en-US" smtClean="0"/>
          </a:p>
          <a:p>
            <a:r>
              <a:rPr lang="en-US" smtClean="0">
                <a:solidFill>
                  <a:srgbClr val="92D050"/>
                </a:solidFill>
              </a:rPr>
              <a:t>Hello World in Java</a:t>
            </a:r>
          </a:p>
          <a:p>
            <a:endParaRPr lang="en-US" smtClean="0"/>
          </a:p>
          <a:p>
            <a:r>
              <a:rPr lang="en-US" smtClean="0"/>
              <a:t>Summary </a:t>
            </a:r>
            <a:endParaRPr lang="en-NZ" dirty="0"/>
          </a:p>
        </p:txBody>
      </p:sp>
    </p:spTree>
    <p:extLst>
      <p:ext uri="{BB962C8B-B14F-4D97-AF65-F5344CB8AC3E}">
        <p14:creationId xmlns:p14="http://schemas.microsoft.com/office/powerpoint/2010/main" val="10356198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1964638" y="2829188"/>
            <a:ext cx="6335993" cy="3832989"/>
          </a:xfrm>
        </p:spPr>
        <p:txBody>
          <a:bodyPr>
            <a:normAutofit fontScale="70000" lnSpcReduction="20000"/>
          </a:bodyPr>
          <a:lstStyle/>
          <a:p>
            <a:pPr marL="342900" indent="-342900">
              <a:buFont typeface="Arial" panose="020B0604020202020204" pitchFamily="34" charset="0"/>
              <a:buChar char="•"/>
            </a:pPr>
            <a:r>
              <a:rPr lang="en-NZ" sz="2300" dirty="0" smtClean="0"/>
              <a:t>Java source </a:t>
            </a:r>
            <a:r>
              <a:rPr lang="en-NZ" sz="2300" dirty="0"/>
              <a:t>code is first written in plain text files ending with the </a:t>
            </a:r>
            <a:r>
              <a:rPr lang="en-NZ" sz="2300" dirty="0">
                <a:latin typeface="Courier10 BT" panose="02070509030505020404" pitchFamily="49" charset="0"/>
              </a:rPr>
              <a:t>.java</a:t>
            </a:r>
            <a:r>
              <a:rPr lang="en-NZ" sz="2300" dirty="0"/>
              <a:t> extension. </a:t>
            </a:r>
            <a:endParaRPr lang="en-NZ" sz="2300" dirty="0" smtClean="0"/>
          </a:p>
          <a:p>
            <a:pPr marL="342900" indent="-342900">
              <a:buFont typeface="Arial" panose="020B0604020202020204" pitchFamily="34" charset="0"/>
              <a:buChar char="•"/>
            </a:pPr>
            <a:endParaRPr lang="en-NZ" sz="2300" dirty="0" smtClean="0"/>
          </a:p>
          <a:p>
            <a:pPr marL="342900" indent="-342900">
              <a:buFont typeface="Arial" panose="020B0604020202020204" pitchFamily="34" charset="0"/>
              <a:buChar char="•"/>
            </a:pPr>
            <a:r>
              <a:rPr lang="en-NZ" sz="2300" dirty="0" smtClean="0"/>
              <a:t>source </a:t>
            </a:r>
            <a:r>
              <a:rPr lang="en-NZ" sz="2300" dirty="0"/>
              <a:t>files are then </a:t>
            </a:r>
            <a:r>
              <a:rPr lang="en-NZ" sz="2300" dirty="0">
                <a:solidFill>
                  <a:srgbClr val="FF0000"/>
                </a:solidFill>
              </a:rPr>
              <a:t>compiled</a:t>
            </a:r>
            <a:r>
              <a:rPr lang="en-NZ" sz="2300" dirty="0"/>
              <a:t> into </a:t>
            </a:r>
            <a:r>
              <a:rPr lang="en-NZ" sz="2300" dirty="0">
                <a:latin typeface="Courier10 BT" panose="02070509030505020404" pitchFamily="49" charset="0"/>
              </a:rPr>
              <a:t>.class </a:t>
            </a:r>
            <a:r>
              <a:rPr lang="en-NZ" sz="2300" dirty="0"/>
              <a:t>files by the </a:t>
            </a:r>
            <a:r>
              <a:rPr lang="en-NZ" sz="2300" dirty="0" err="1"/>
              <a:t>javac</a:t>
            </a:r>
            <a:r>
              <a:rPr lang="en-NZ" sz="2300" dirty="0"/>
              <a:t> compiler. </a:t>
            </a:r>
            <a:endParaRPr lang="en-NZ" sz="2300" dirty="0" smtClean="0"/>
          </a:p>
          <a:p>
            <a:pPr marL="342900" indent="-342900">
              <a:buFont typeface="Arial" panose="020B0604020202020204" pitchFamily="34" charset="0"/>
              <a:buChar char="•"/>
            </a:pPr>
            <a:endParaRPr lang="en-NZ" sz="2300" dirty="0"/>
          </a:p>
          <a:p>
            <a:pPr marL="342900" indent="-342900">
              <a:buFont typeface="Arial" panose="020B0604020202020204" pitchFamily="34" charset="0"/>
              <a:buChar char="•"/>
            </a:pPr>
            <a:r>
              <a:rPr lang="en-NZ" sz="2300" dirty="0" smtClean="0"/>
              <a:t>A </a:t>
            </a:r>
            <a:r>
              <a:rPr lang="en-NZ" sz="2300" dirty="0">
                <a:latin typeface="Courier10 BT" panose="02070509030505020404" pitchFamily="49" charset="0"/>
              </a:rPr>
              <a:t>.class</a:t>
            </a:r>
            <a:r>
              <a:rPr lang="en-NZ" sz="2300" dirty="0"/>
              <a:t> file does not contain code that is </a:t>
            </a:r>
            <a:r>
              <a:rPr lang="en-NZ" sz="2300" dirty="0" smtClean="0"/>
              <a:t>executable on a machine. It is bytecode or intermediary code</a:t>
            </a:r>
          </a:p>
          <a:p>
            <a:pPr marL="342900" indent="-342900">
              <a:buFont typeface="Arial" panose="020B0604020202020204" pitchFamily="34" charset="0"/>
              <a:buChar char="•"/>
            </a:pPr>
            <a:endParaRPr lang="en-NZ" sz="2300" dirty="0" smtClean="0"/>
          </a:p>
          <a:p>
            <a:pPr marL="342900" indent="-342900">
              <a:buFont typeface="Arial" panose="020B0604020202020204" pitchFamily="34" charset="0"/>
              <a:buChar char="•"/>
            </a:pPr>
            <a:r>
              <a:rPr lang="en-NZ" sz="2300" dirty="0" smtClean="0"/>
              <a:t>The Java Virtual </a:t>
            </a:r>
            <a:r>
              <a:rPr lang="en-NZ" sz="2300" dirty="0"/>
              <a:t>Machine (Java VM</a:t>
            </a:r>
            <a:r>
              <a:rPr lang="en-NZ" sz="2300" dirty="0" smtClean="0"/>
              <a:t>) </a:t>
            </a:r>
            <a:r>
              <a:rPr lang="en-NZ" sz="2300" dirty="0">
                <a:solidFill>
                  <a:srgbClr val="FF0000"/>
                </a:solidFill>
              </a:rPr>
              <a:t>interprets</a:t>
            </a:r>
            <a:r>
              <a:rPr lang="en-NZ" sz="2300" dirty="0" smtClean="0"/>
              <a:t> the bytecode and then executes it in the machine language of the process/operating system. </a:t>
            </a:r>
            <a:endParaRPr lang="en-NZ" sz="2300" dirty="0"/>
          </a:p>
          <a:p>
            <a:endParaRPr lang="en-NZ" dirty="0"/>
          </a:p>
        </p:txBody>
      </p:sp>
      <p:sp>
        <p:nvSpPr>
          <p:cNvPr id="6" name="Title 5"/>
          <p:cNvSpPr>
            <a:spLocks noGrp="1"/>
          </p:cNvSpPr>
          <p:nvPr>
            <p:ph type="title"/>
          </p:nvPr>
        </p:nvSpPr>
        <p:spPr/>
        <p:txBody>
          <a:bodyPr/>
          <a:lstStyle/>
          <a:p>
            <a:r>
              <a:rPr lang="en-US" dirty="0" smtClean="0"/>
              <a:t>Compile and Run</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14</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256" y="1076242"/>
            <a:ext cx="7021401" cy="1649969"/>
          </a:xfrm>
          <a:prstGeom prst="rect">
            <a:avLst/>
          </a:prstGeom>
        </p:spPr>
      </p:pic>
      <p:sp>
        <p:nvSpPr>
          <p:cNvPr id="10" name="Text Placeholder 4"/>
          <p:cNvSpPr>
            <a:spLocks noGrp="1"/>
          </p:cNvSpPr>
          <p:nvPr>
            <p:ph type="body" sz="quarter" idx="12"/>
          </p:nvPr>
        </p:nvSpPr>
        <p:spPr>
          <a:xfrm>
            <a:off x="0" y="1076243"/>
            <a:ext cx="1764000" cy="5425357"/>
          </a:xfrm>
        </p:spPr>
        <p:txBody>
          <a:bodyPr/>
          <a:lstStyle/>
          <a:p>
            <a:r>
              <a:rPr lang="en-US" dirty="0"/>
              <a:t>Course details</a:t>
            </a:r>
          </a:p>
          <a:p>
            <a:endParaRPr lang="en-US" dirty="0"/>
          </a:p>
          <a:p>
            <a:r>
              <a:rPr lang="en-US" dirty="0" smtClean="0">
                <a:solidFill>
                  <a:srgbClr val="92D050"/>
                </a:solidFill>
              </a:rPr>
              <a:t>Hello World in Java</a:t>
            </a:r>
          </a:p>
          <a:p>
            <a:endParaRPr lang="en-US" dirty="0"/>
          </a:p>
          <a:p>
            <a:r>
              <a:rPr lang="en-US" dirty="0"/>
              <a:t>Summary </a:t>
            </a:r>
            <a:endParaRPr lang="en-NZ" dirty="0"/>
          </a:p>
        </p:txBody>
      </p:sp>
    </p:spTree>
    <p:extLst>
      <p:ext uri="{BB962C8B-B14F-4D97-AF65-F5344CB8AC3E}">
        <p14:creationId xmlns:p14="http://schemas.microsoft.com/office/powerpoint/2010/main" val="1309850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20000"/>
          </a:bodyPr>
          <a:lstStyle/>
          <a:p>
            <a:pPr marL="342900" lvl="0" indent="-342900">
              <a:buFont typeface="+mj-lt"/>
              <a:buAutoNum type="arabicPeriod"/>
            </a:pPr>
            <a:r>
              <a:rPr lang="en-NZ" dirty="0"/>
              <a:t>Install JDK 8 (Java development kit) </a:t>
            </a:r>
            <a:r>
              <a:rPr lang="en-NZ" u="sng" dirty="0">
                <a:hlinkClick r:id="rId2"/>
              </a:rPr>
              <a:t>http://www.oracle.com/technetwork/java/javase/downloads/index.html</a:t>
            </a:r>
            <a:r>
              <a:rPr lang="en-NZ" dirty="0"/>
              <a:t> </a:t>
            </a:r>
            <a:endParaRPr lang="en-NZ" dirty="0" smtClean="0"/>
          </a:p>
          <a:p>
            <a:pPr marL="342900" lvl="0" indent="-342900">
              <a:buFont typeface="+mj-lt"/>
              <a:buAutoNum type="arabicPeriod"/>
            </a:pPr>
            <a:r>
              <a:rPr lang="en-US" dirty="0" smtClean="0"/>
              <a:t>Test it – you should now be able to compile and run HelloWorld</a:t>
            </a:r>
          </a:p>
          <a:p>
            <a:pPr lvl="1" indent="0">
              <a:buNone/>
            </a:pPr>
            <a:r>
              <a:rPr lang="en-US" sz="2100" dirty="0" smtClean="0">
                <a:solidFill>
                  <a:srgbClr val="FF0000"/>
                </a:solidFill>
              </a:rPr>
              <a:t>Most common problem – you must set the windows PATH variable to include the JDK’s bin directory </a:t>
            </a:r>
            <a:endParaRPr lang="en-US" sz="2100" dirty="0" smtClean="0"/>
          </a:p>
          <a:p>
            <a:pPr marL="342900" lvl="0" indent="-342900">
              <a:buFont typeface="+mj-lt"/>
              <a:buAutoNum type="arabicPeriod"/>
            </a:pPr>
            <a:r>
              <a:rPr lang="en-US" dirty="0" smtClean="0"/>
              <a:t>Install an IDE </a:t>
            </a:r>
            <a:r>
              <a:rPr lang="en-NZ" u="sng" dirty="0" smtClean="0">
                <a:hlinkClick r:id="rId3"/>
              </a:rPr>
              <a:t>https</a:t>
            </a:r>
            <a:r>
              <a:rPr lang="en-NZ" u="sng" dirty="0">
                <a:hlinkClick r:id="rId3"/>
              </a:rPr>
              <a:t>://wiki.eclipse.org/Eclipse/Installation</a:t>
            </a:r>
            <a:r>
              <a:rPr lang="en-NZ" dirty="0" smtClean="0"/>
              <a:t>. Y</a:t>
            </a:r>
            <a:r>
              <a:rPr lang="en-US" dirty="0" err="1" smtClean="0"/>
              <a:t>ou</a:t>
            </a:r>
            <a:r>
              <a:rPr lang="en-US" dirty="0" smtClean="0"/>
              <a:t> can write your code in any text editor and there a many IDEs but we recommend you use Eclipse because it’s the ‘standard’ has heaps of help (like real-time compile) and debugging. We will use it to demonstrate. </a:t>
            </a:r>
          </a:p>
          <a:p>
            <a:pPr marL="342900" indent="-342900">
              <a:buFont typeface="+mj-lt"/>
              <a:buAutoNum type="arabicPeriod"/>
            </a:pPr>
            <a:r>
              <a:rPr lang="en-US" dirty="0" smtClean="0"/>
              <a:t>Follow </a:t>
            </a:r>
            <a:r>
              <a:rPr lang="en-US" dirty="0"/>
              <a:t>through the HelloWorld tutorial in </a:t>
            </a:r>
            <a:r>
              <a:rPr lang="en-US" dirty="0" smtClean="0"/>
              <a:t>Eclipse.</a:t>
            </a:r>
          </a:p>
          <a:p>
            <a:pPr marL="342900" indent="-342900">
              <a:buFont typeface="+mj-lt"/>
              <a:buAutoNum type="arabicPeriod"/>
            </a:pPr>
            <a:r>
              <a:rPr lang="en-US" dirty="0" smtClean="0"/>
              <a:t>If you manage all this with NO problems give yourself a pat on the back. </a:t>
            </a:r>
            <a:br>
              <a:rPr lang="en-US" dirty="0" smtClean="0"/>
            </a:br>
            <a:r>
              <a:rPr lang="en-US" dirty="0" smtClean="0"/>
              <a:t>It’s much more likely you will have problems ;-)  </a:t>
            </a:r>
          </a:p>
          <a:p>
            <a:pPr lvl="1" indent="0">
              <a:buNone/>
            </a:pPr>
            <a:r>
              <a:rPr lang="en-US" sz="2000" dirty="0" smtClean="0">
                <a:solidFill>
                  <a:srgbClr val="FF0000"/>
                </a:solidFill>
              </a:rPr>
              <a:t>Google is great or tutors and other students will help through Piazza </a:t>
            </a:r>
            <a:endParaRPr lang="en-US" sz="2000" dirty="0">
              <a:solidFill>
                <a:srgbClr val="FF0000"/>
              </a:solidFill>
            </a:endParaRPr>
          </a:p>
          <a:p>
            <a:pPr lvl="0"/>
            <a:endParaRPr lang="en-US" dirty="0" smtClean="0"/>
          </a:p>
          <a:p>
            <a:pPr marL="342900" lvl="0" indent="-342900">
              <a:buFont typeface="+mj-lt"/>
              <a:buAutoNum type="arabicPeriod"/>
            </a:pPr>
            <a:endParaRPr lang="en-NZ" dirty="0"/>
          </a:p>
        </p:txBody>
      </p:sp>
      <p:sp>
        <p:nvSpPr>
          <p:cNvPr id="3" name="Title 2"/>
          <p:cNvSpPr>
            <a:spLocks noGrp="1"/>
          </p:cNvSpPr>
          <p:nvPr>
            <p:ph type="title"/>
          </p:nvPr>
        </p:nvSpPr>
        <p:spPr/>
        <p:txBody>
          <a:bodyPr/>
          <a:lstStyle/>
          <a:p>
            <a:r>
              <a:rPr lang="en-NZ" dirty="0"/>
              <a:t>Getting Java Going</a:t>
            </a:r>
          </a:p>
        </p:txBody>
      </p:sp>
      <p:sp>
        <p:nvSpPr>
          <p:cNvPr id="4" name="Slide Number Placeholder 3"/>
          <p:cNvSpPr>
            <a:spLocks noGrp="1"/>
          </p:cNvSpPr>
          <p:nvPr>
            <p:ph type="sldNum" sz="quarter" idx="11"/>
          </p:nvPr>
        </p:nvSpPr>
        <p:spPr/>
        <p:txBody>
          <a:bodyPr/>
          <a:lstStyle/>
          <a:p>
            <a:fld id="{218B9C4F-B695-C54C-924B-61748EE6A7C5}" type="slidenum">
              <a:rPr lang="en-US" smtClean="0"/>
              <a:pPr/>
              <a:t>15</a:t>
            </a:fld>
            <a:endParaRPr lang="en-US" dirty="0"/>
          </a:p>
        </p:txBody>
      </p:sp>
      <p:sp>
        <p:nvSpPr>
          <p:cNvPr id="8" name="Text Placeholder 4"/>
          <p:cNvSpPr>
            <a:spLocks noGrp="1"/>
          </p:cNvSpPr>
          <p:nvPr>
            <p:ph type="body" sz="quarter" idx="12"/>
          </p:nvPr>
        </p:nvSpPr>
        <p:spPr>
          <a:xfrm>
            <a:off x="0" y="1076243"/>
            <a:ext cx="1764000" cy="5425357"/>
          </a:xfrm>
        </p:spPr>
        <p:txBody>
          <a:bodyPr/>
          <a:lstStyle/>
          <a:p>
            <a:r>
              <a:rPr lang="en-US" dirty="0"/>
              <a:t>Course details</a:t>
            </a:r>
          </a:p>
          <a:p>
            <a:endParaRPr lang="en-US" dirty="0"/>
          </a:p>
          <a:p>
            <a:r>
              <a:rPr lang="en-US" dirty="0" smtClean="0">
                <a:solidFill>
                  <a:srgbClr val="92D050"/>
                </a:solidFill>
              </a:rPr>
              <a:t>Hello World in Java</a:t>
            </a:r>
          </a:p>
          <a:p>
            <a:endParaRPr lang="en-US" dirty="0"/>
          </a:p>
          <a:p>
            <a:r>
              <a:rPr lang="en-US" dirty="0"/>
              <a:t>Summary </a:t>
            </a:r>
            <a:endParaRPr lang="en-NZ" dirty="0"/>
          </a:p>
        </p:txBody>
      </p:sp>
    </p:spTree>
    <p:extLst>
      <p:ext uri="{BB962C8B-B14F-4D97-AF65-F5344CB8AC3E}">
        <p14:creationId xmlns:p14="http://schemas.microsoft.com/office/powerpoint/2010/main" val="2078335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In Eclipse, just click on the Play button while the main tab shows your program file:</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Play </a:t>
            </a:r>
            <a:br>
              <a:rPr lang="en-US" dirty="0" smtClean="0">
                <a:latin typeface="Verdana" panose="020B0604030504040204" pitchFamily="34" charset="0"/>
                <a:ea typeface="Verdana" panose="020B0604030504040204" pitchFamily="34" charset="0"/>
                <a:cs typeface="Verdana" panose="020B0604030504040204" pitchFamily="34" charset="0"/>
              </a:rPr>
            </a:br>
            <a:r>
              <a:rPr lang="en-US" dirty="0" smtClean="0">
                <a:latin typeface="Verdana" panose="020B0604030504040204" pitchFamily="34" charset="0"/>
                <a:ea typeface="Verdana" panose="020B0604030504040204" pitchFamily="34" charset="0"/>
                <a:cs typeface="Verdana" panose="020B0604030504040204" pitchFamily="34" charset="0"/>
              </a:rPr>
              <a:t>button</a:t>
            </a: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Output</a:t>
            </a:r>
            <a:endParaRPr lang="en-NZ" dirty="0">
              <a:latin typeface="Verdana" panose="020B0604030504040204" pitchFamily="34" charset="0"/>
              <a:ea typeface="Verdana" panose="020B0604030504040204" pitchFamily="34" charset="0"/>
              <a:cs typeface="Verdana" panose="020B0604030504040204" pitchFamily="34" charset="0"/>
            </a:endParaRPr>
          </a:p>
        </p:txBody>
      </p:sp>
      <p:sp>
        <p:nvSpPr>
          <p:cNvPr id="4" name="Title 3"/>
          <p:cNvSpPr>
            <a:spLocks noGrp="1"/>
          </p:cNvSpPr>
          <p:nvPr>
            <p:ph type="title"/>
          </p:nvPr>
        </p:nvSpPr>
        <p:spPr/>
        <p:txBody>
          <a:bodyPr/>
          <a:lstStyle/>
          <a:p>
            <a:r>
              <a:rPr lang="en-US" sz="3600" dirty="0" smtClean="0"/>
              <a:t>Running Java in Eclipse</a:t>
            </a:r>
            <a:endParaRPr lang="en-NZ" sz="3600" dirty="0"/>
          </a:p>
        </p:txBody>
      </p:sp>
      <p:sp>
        <p:nvSpPr>
          <p:cNvPr id="3" name="Slide Number Placeholder 2"/>
          <p:cNvSpPr>
            <a:spLocks noGrp="1"/>
          </p:cNvSpPr>
          <p:nvPr>
            <p:ph type="sldNum" sz="quarter" idx="11"/>
          </p:nvPr>
        </p:nvSpPr>
        <p:spPr/>
        <p:txBody>
          <a:bodyPr/>
          <a:lstStyle/>
          <a:p>
            <a:fld id="{218B9C4F-B695-C54C-924B-61748EE6A7C5}" type="slidenum">
              <a:rPr lang="en-US" smtClean="0"/>
              <a:pPr/>
              <a:t>16</a:t>
            </a:fld>
            <a:endParaRPr lang="en-US" dirty="0"/>
          </a:p>
        </p:txBody>
      </p:sp>
      <p:pic>
        <p:nvPicPr>
          <p:cNvPr id="2" name="Picture 1"/>
          <p:cNvPicPr>
            <a:picLocks noChangeAspect="1"/>
          </p:cNvPicPr>
          <p:nvPr/>
        </p:nvPicPr>
        <p:blipFill>
          <a:blip r:embed="rId2"/>
          <a:stretch>
            <a:fillRect/>
          </a:stretch>
        </p:blipFill>
        <p:spPr>
          <a:xfrm>
            <a:off x="3099244" y="1757459"/>
            <a:ext cx="5651563" cy="4532084"/>
          </a:xfrm>
          <a:prstGeom prst="rect">
            <a:avLst/>
          </a:prstGeom>
        </p:spPr>
      </p:pic>
      <p:cxnSp>
        <p:nvCxnSpPr>
          <p:cNvPr id="9" name="Straight Arrow Connector 8"/>
          <p:cNvCxnSpPr/>
          <p:nvPr/>
        </p:nvCxnSpPr>
        <p:spPr>
          <a:xfrm flipV="1">
            <a:off x="2624328" y="2267712"/>
            <a:ext cx="1577929" cy="2468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2776728" y="5705856"/>
            <a:ext cx="1740408" cy="152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 Placeholder 4"/>
          <p:cNvSpPr>
            <a:spLocks noGrp="1"/>
          </p:cNvSpPr>
          <p:nvPr>
            <p:ph type="body" sz="quarter" idx="12"/>
          </p:nvPr>
        </p:nvSpPr>
        <p:spPr>
          <a:xfrm>
            <a:off x="0" y="1076243"/>
            <a:ext cx="1764000" cy="5425357"/>
          </a:xfrm>
        </p:spPr>
        <p:txBody>
          <a:bodyPr/>
          <a:lstStyle/>
          <a:p>
            <a:r>
              <a:rPr lang="en-US" dirty="0"/>
              <a:t>Course details</a:t>
            </a:r>
          </a:p>
          <a:p>
            <a:endParaRPr lang="en-US" dirty="0"/>
          </a:p>
          <a:p>
            <a:r>
              <a:rPr lang="en-US" dirty="0" smtClean="0">
                <a:solidFill>
                  <a:srgbClr val="92D050"/>
                </a:solidFill>
              </a:rPr>
              <a:t>Hello World in Java</a:t>
            </a:r>
          </a:p>
          <a:p>
            <a:endParaRPr lang="en-US" dirty="0"/>
          </a:p>
          <a:p>
            <a:r>
              <a:rPr lang="en-US" dirty="0"/>
              <a:t>Summary </a:t>
            </a:r>
            <a:endParaRPr lang="en-NZ" dirty="0"/>
          </a:p>
        </p:txBody>
      </p:sp>
    </p:spTree>
    <p:extLst>
      <p:ext uri="{BB962C8B-B14F-4D97-AF65-F5344CB8AC3E}">
        <p14:creationId xmlns:p14="http://schemas.microsoft.com/office/powerpoint/2010/main" val="38221589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935118" y="2688336"/>
            <a:ext cx="5992730" cy="3010698"/>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2" name="Text Placeholder 1"/>
          <p:cNvSpPr>
            <a:spLocks noGrp="1"/>
          </p:cNvSpPr>
          <p:nvPr>
            <p:ph type="body" sz="quarter" idx="10"/>
          </p:nvPr>
        </p:nvSpPr>
        <p:spPr>
          <a:xfrm>
            <a:off x="1880256" y="1076242"/>
            <a:ext cx="6335994" cy="1173471"/>
          </a:xfrm>
        </p:spPr>
        <p:txBody>
          <a:bodyPr/>
          <a:lstStyle/>
          <a:p>
            <a:r>
              <a:rPr lang="en-US" dirty="0" smtClean="0"/>
              <a:t>Word – by – word </a:t>
            </a:r>
          </a:p>
          <a:p>
            <a:r>
              <a:rPr lang="en-US" dirty="0" smtClean="0"/>
              <a:t>Character – by – character analysis.  </a:t>
            </a:r>
          </a:p>
          <a:p>
            <a:endParaRPr lang="en-US" dirty="0" smtClean="0"/>
          </a:p>
          <a:p>
            <a:r>
              <a:rPr lang="en-US" b="1" dirty="0" smtClean="0"/>
              <a:t>You must know the purpose of every word and punctuation character !  </a:t>
            </a:r>
            <a:endParaRPr lang="en-NZ" b="1" dirty="0"/>
          </a:p>
        </p:txBody>
      </p:sp>
      <p:sp>
        <p:nvSpPr>
          <p:cNvPr id="3" name="Title 2"/>
          <p:cNvSpPr>
            <a:spLocks noGrp="1"/>
          </p:cNvSpPr>
          <p:nvPr>
            <p:ph type="title"/>
          </p:nvPr>
        </p:nvSpPr>
        <p:spPr/>
        <p:txBody>
          <a:bodyPr/>
          <a:lstStyle/>
          <a:p>
            <a:r>
              <a:rPr lang="en-US" dirty="0" smtClean="0"/>
              <a:t>Anatomy of Java </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17</a:t>
            </a:fld>
            <a:endParaRPr lang="en-US" dirty="0"/>
          </a:p>
        </p:txBody>
      </p:sp>
      <p:sp>
        <p:nvSpPr>
          <p:cNvPr id="6" name="Text Placeholder 5"/>
          <p:cNvSpPr>
            <a:spLocks noGrp="1"/>
          </p:cNvSpPr>
          <p:nvPr>
            <p:ph type="body" sz="quarter" idx="13"/>
          </p:nvPr>
        </p:nvSpPr>
        <p:spPr>
          <a:xfrm>
            <a:off x="1880255" y="2865870"/>
            <a:ext cx="6335995" cy="2833164"/>
          </a:xfrm>
        </p:spPr>
        <p:txBody>
          <a:bodyPr/>
          <a:lstStyle/>
          <a:p>
            <a:r>
              <a:rPr lang="en-NZ" b="1" dirty="0" smtClean="0"/>
              <a:t>// HelloWorld.java</a:t>
            </a:r>
          </a:p>
          <a:p>
            <a:endParaRPr lang="en-NZ" b="1" dirty="0" smtClean="0"/>
          </a:p>
          <a:p>
            <a:r>
              <a:rPr lang="en-NZ" b="1" dirty="0" smtClean="0"/>
              <a:t>public </a:t>
            </a:r>
            <a:r>
              <a:rPr lang="en-NZ" b="1" dirty="0"/>
              <a:t>class HelloWorld {</a:t>
            </a:r>
          </a:p>
          <a:p>
            <a:endParaRPr lang="en-NZ" b="1" dirty="0"/>
          </a:p>
          <a:p>
            <a:r>
              <a:rPr lang="en-NZ" b="1" dirty="0"/>
              <a:t>	public static void main(String[] </a:t>
            </a:r>
            <a:r>
              <a:rPr lang="en-NZ" b="1" dirty="0" err="1"/>
              <a:t>args</a:t>
            </a:r>
            <a:r>
              <a:rPr lang="en-NZ" b="1" dirty="0"/>
              <a:t>) {</a:t>
            </a:r>
          </a:p>
          <a:p>
            <a:r>
              <a:rPr lang="en-NZ" b="1" dirty="0"/>
              <a:t>		</a:t>
            </a:r>
            <a:r>
              <a:rPr lang="en-NZ" b="1" dirty="0" err="1"/>
              <a:t>System.out.println</a:t>
            </a:r>
            <a:r>
              <a:rPr lang="en-NZ" b="1" dirty="0"/>
              <a:t>("Hello World!");</a:t>
            </a:r>
          </a:p>
          <a:p>
            <a:r>
              <a:rPr lang="en-NZ" b="1" dirty="0"/>
              <a:t>	</a:t>
            </a:r>
            <a:r>
              <a:rPr lang="en-NZ" b="1" dirty="0" smtClean="0"/>
              <a:t>}</a:t>
            </a:r>
            <a:endParaRPr lang="en-NZ" b="1" dirty="0"/>
          </a:p>
          <a:p>
            <a:endParaRPr lang="en-NZ" b="1" dirty="0" smtClean="0"/>
          </a:p>
          <a:p>
            <a:r>
              <a:rPr lang="en-NZ" b="1" dirty="0" smtClean="0"/>
              <a:t>}</a:t>
            </a:r>
            <a:endParaRPr lang="en-NZ" b="1" dirty="0"/>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en-US" dirty="0" smtClean="0">
                <a:latin typeface="Verdana" panose="020B0604030504040204" pitchFamily="34" charset="0"/>
                <a:ea typeface="Verdana" panose="020B0604030504040204" pitchFamily="34" charset="0"/>
                <a:cs typeface="Verdana" panose="020B0604030504040204" pitchFamily="34" charset="0"/>
              </a:rPr>
              <a:t>See D&amp;D 2.1 for more notes</a:t>
            </a:r>
            <a:endParaRPr lang="en-NZ" dirty="0">
              <a:latin typeface="Verdana" panose="020B0604030504040204" pitchFamily="34" charset="0"/>
              <a:ea typeface="Verdana" panose="020B0604030504040204" pitchFamily="34" charset="0"/>
              <a:cs typeface="Verdana" panose="020B0604030504040204" pitchFamily="34" charset="0"/>
            </a:endParaRPr>
          </a:p>
        </p:txBody>
      </p:sp>
      <p:sp>
        <p:nvSpPr>
          <p:cNvPr id="8" name="Text Placeholder 4"/>
          <p:cNvSpPr>
            <a:spLocks noGrp="1"/>
          </p:cNvSpPr>
          <p:nvPr>
            <p:ph type="body" sz="quarter" idx="12"/>
          </p:nvPr>
        </p:nvSpPr>
        <p:spPr>
          <a:xfrm>
            <a:off x="0" y="1076243"/>
            <a:ext cx="1764000" cy="5425357"/>
          </a:xfrm>
        </p:spPr>
        <p:txBody>
          <a:bodyPr/>
          <a:lstStyle/>
          <a:p>
            <a:r>
              <a:rPr lang="en-US" dirty="0"/>
              <a:t>Course details</a:t>
            </a:r>
          </a:p>
          <a:p>
            <a:endParaRPr lang="en-US" dirty="0"/>
          </a:p>
          <a:p>
            <a:r>
              <a:rPr lang="en-US" dirty="0" smtClean="0">
                <a:solidFill>
                  <a:srgbClr val="92D050"/>
                </a:solidFill>
              </a:rPr>
              <a:t>Hello World in Java</a:t>
            </a:r>
          </a:p>
          <a:p>
            <a:endParaRPr lang="en-US" dirty="0"/>
          </a:p>
          <a:p>
            <a:r>
              <a:rPr lang="en-US" dirty="0"/>
              <a:t>Summary </a:t>
            </a:r>
            <a:endParaRPr lang="en-NZ" dirty="0"/>
          </a:p>
        </p:txBody>
      </p:sp>
    </p:spTree>
    <p:extLst>
      <p:ext uri="{BB962C8B-B14F-4D97-AF65-F5344CB8AC3E}">
        <p14:creationId xmlns:p14="http://schemas.microsoft.com/office/powerpoint/2010/main" val="3784949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80256" y="1076242"/>
            <a:ext cx="6335994" cy="5034272"/>
          </a:xfrm>
        </p:spPr>
        <p:txBody>
          <a:bodyPr/>
          <a:lstStyle/>
          <a:p>
            <a:r>
              <a:rPr lang="en-US" dirty="0" smtClean="0"/>
              <a:t>Before we program: Java comments</a:t>
            </a:r>
          </a:p>
          <a:p>
            <a:endParaRPr lang="en-US" b="1" dirty="0"/>
          </a:p>
          <a:p>
            <a:pPr marL="285750" indent="-285750">
              <a:buFont typeface="Arial" panose="020B0604020202020204" pitchFamily="34" charset="0"/>
              <a:buChar char="•"/>
            </a:pPr>
            <a:r>
              <a:rPr lang="en-US" dirty="0" smtClean="0"/>
              <a:t>Anything that follows a double forward slash in a line of a Java source code is a comment – all the way to the end of the line:</a:t>
            </a:r>
            <a:br>
              <a:rPr lang="en-US" dirty="0" smtClean="0"/>
            </a:br>
            <a:r>
              <a:rPr lang="en-US" dirty="0" smtClean="0"/>
              <a:t/>
            </a:r>
            <a:br>
              <a:rPr lang="en-US" dirty="0" smtClean="0"/>
            </a:br>
            <a:r>
              <a:rPr lang="en-US" dirty="0" smtClean="0"/>
              <a:t/>
            </a:r>
            <a:br>
              <a:rPr lang="en-US" dirty="0" smtClean="0"/>
            </a:br>
            <a:r>
              <a:rPr lang="en-US" dirty="0" smtClean="0"/>
              <a:t>This format originated in the C programming language. In fact, Java borrows a lot of syntax from C.</a:t>
            </a:r>
          </a:p>
          <a:p>
            <a:endParaRPr lang="en-US" dirty="0" smtClean="0"/>
          </a:p>
          <a:p>
            <a:pPr marL="285750" indent="-285750">
              <a:buFont typeface="Arial" panose="020B0604020202020204" pitchFamily="34" charset="0"/>
              <a:buChar char="•"/>
            </a:pPr>
            <a:r>
              <a:rPr lang="en-US" dirty="0" smtClean="0"/>
              <a:t>Multiline comments start with a /* and end with a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endParaRPr lang="en-NZ" dirty="0"/>
          </a:p>
        </p:txBody>
      </p:sp>
      <p:sp>
        <p:nvSpPr>
          <p:cNvPr id="3" name="Title 2"/>
          <p:cNvSpPr>
            <a:spLocks noGrp="1"/>
          </p:cNvSpPr>
          <p:nvPr>
            <p:ph type="title"/>
          </p:nvPr>
        </p:nvSpPr>
        <p:spPr/>
        <p:txBody>
          <a:bodyPr/>
          <a:lstStyle/>
          <a:p>
            <a:r>
              <a:rPr lang="en-US" dirty="0" smtClean="0"/>
              <a:t>Anatomy of Java </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18</a:t>
            </a:fld>
            <a:endParaRPr lang="en-US" dirty="0"/>
          </a:p>
        </p:txBody>
      </p:sp>
      <p:sp>
        <p:nvSpPr>
          <p:cNvPr id="9" name="Text Placeholder 4"/>
          <p:cNvSpPr>
            <a:spLocks noGrp="1"/>
          </p:cNvSpPr>
          <p:nvPr>
            <p:ph type="body" sz="quarter" idx="12"/>
          </p:nvPr>
        </p:nvSpPr>
        <p:spPr>
          <a:xfrm>
            <a:off x="0" y="1076243"/>
            <a:ext cx="1764000" cy="5425357"/>
          </a:xfrm>
        </p:spPr>
        <p:txBody>
          <a:bodyPr/>
          <a:lstStyle/>
          <a:p>
            <a:r>
              <a:rPr lang="en-US" dirty="0"/>
              <a:t>Course details</a:t>
            </a:r>
          </a:p>
          <a:p>
            <a:endParaRPr lang="en-US" dirty="0"/>
          </a:p>
          <a:p>
            <a:r>
              <a:rPr lang="en-US" dirty="0" smtClean="0">
                <a:solidFill>
                  <a:srgbClr val="92D050"/>
                </a:solidFill>
              </a:rPr>
              <a:t>Hello World in Java</a:t>
            </a:r>
          </a:p>
          <a:p>
            <a:endParaRPr lang="en-US" dirty="0"/>
          </a:p>
          <a:p>
            <a:r>
              <a:rPr lang="en-US" dirty="0"/>
              <a:t>Summary </a:t>
            </a:r>
            <a:endParaRPr lang="en-NZ" dirty="0"/>
          </a:p>
        </p:txBody>
      </p:sp>
      <p:sp>
        <p:nvSpPr>
          <p:cNvPr id="11" name="Text Placeholder 5"/>
          <p:cNvSpPr>
            <a:spLocks noGrp="1"/>
          </p:cNvSpPr>
          <p:nvPr>
            <p:ph type="body" sz="quarter" idx="13"/>
          </p:nvPr>
        </p:nvSpPr>
        <p:spPr>
          <a:xfrm>
            <a:off x="2374031" y="2756142"/>
            <a:ext cx="3478129" cy="398538"/>
          </a:xfrm>
        </p:spPr>
        <p:txBody>
          <a:bodyPr/>
          <a:lstStyle/>
          <a:p>
            <a:r>
              <a:rPr lang="en-NZ" dirty="0" smtClean="0"/>
              <a:t>// HelloWorld.java</a:t>
            </a:r>
            <a:endParaRPr lang="en-NZ" dirty="0">
              <a:latin typeface="Verdana" panose="020B0604030504040204" pitchFamily="34" charset="0"/>
              <a:ea typeface="Verdana" panose="020B0604030504040204" pitchFamily="34" charset="0"/>
              <a:cs typeface="Verdana" panose="020B0604030504040204" pitchFamily="34" charset="0"/>
            </a:endParaRPr>
          </a:p>
        </p:txBody>
      </p:sp>
      <p:sp>
        <p:nvSpPr>
          <p:cNvPr id="12" name="Text Placeholder 5"/>
          <p:cNvSpPr txBox="1">
            <a:spLocks/>
          </p:cNvSpPr>
          <p:nvPr/>
        </p:nvSpPr>
        <p:spPr>
          <a:xfrm>
            <a:off x="2329076" y="5029950"/>
            <a:ext cx="6172194" cy="904506"/>
          </a:xfrm>
          <a:prstGeom prst="rect">
            <a:avLst/>
          </a:prstGeom>
        </p:spPr>
        <p:txBody>
          <a:bodyPr vert="horz"/>
          <a:lstStyle>
            <a:lvl1pPr marL="0" indent="0" algn="l" defTabSz="457200" rtl="0" eaLnBrk="1" latinLnBrk="0" hangingPunct="1">
              <a:lnSpc>
                <a:spcPts val="2400"/>
              </a:lnSpc>
              <a:spcBef>
                <a:spcPts val="0"/>
              </a:spcBef>
              <a:buFontTx/>
              <a:buNone/>
              <a:defRPr sz="1700" kern="1200" baseline="0">
                <a:solidFill>
                  <a:schemeClr val="tx1"/>
                </a:solidFill>
                <a:latin typeface="Courier New" panose="02070309020205020404" pitchFamily="49" charset="0"/>
                <a:ea typeface="+mn-ea"/>
                <a:cs typeface="Courier New" panose="02070309020205020404" pitchFamily="49"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smtClean="0"/>
              <a:t>/* This is the first line of the comment.</a:t>
            </a:r>
          </a:p>
          <a:p>
            <a:r>
              <a:rPr lang="en-US" dirty="0"/>
              <a:t> </a:t>
            </a:r>
            <a:r>
              <a:rPr lang="en-US" dirty="0" smtClean="0"/>
              <a:t>  This is the second line of the comment.</a:t>
            </a:r>
          </a:p>
          <a:p>
            <a:r>
              <a:rPr lang="en-US" dirty="0"/>
              <a:t> </a:t>
            </a:r>
            <a:r>
              <a:rPr lang="en-US" dirty="0" smtClean="0"/>
              <a:t>  And this is the last line! */</a:t>
            </a:r>
            <a:endParaRPr lang="en-NZ" dirty="0" smtClean="0"/>
          </a:p>
        </p:txBody>
      </p:sp>
    </p:spTree>
    <p:extLst>
      <p:ext uri="{BB962C8B-B14F-4D97-AF65-F5344CB8AC3E}">
        <p14:creationId xmlns:p14="http://schemas.microsoft.com/office/powerpoint/2010/main" val="3571651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80256" y="1076242"/>
            <a:ext cx="6335994" cy="5034272"/>
          </a:xfrm>
        </p:spPr>
        <p:txBody>
          <a:bodyPr/>
          <a:lstStyle/>
          <a:p>
            <a:r>
              <a:rPr lang="en-US" dirty="0" smtClean="0"/>
              <a:t>Javadoc comments are a special comment format derived from the multiline comment format. Their content is HTML, and each line starts with a *. The </a:t>
            </a:r>
            <a:br>
              <a:rPr lang="en-US" dirty="0" smtClean="0"/>
            </a:br>
            <a:r>
              <a:rPr lang="en-US" dirty="0" smtClean="0"/>
              <a:t>first line starts with /**: </a:t>
            </a:r>
          </a:p>
          <a:p>
            <a:endParaRPr lang="en-US" dirty="0"/>
          </a:p>
          <a:p>
            <a:r>
              <a:rPr lang="en-US" dirty="0" smtClean="0"/>
              <a:t>These comments can be read by the Javadoc tool to generate documentation for your classes automatically.</a:t>
            </a:r>
          </a:p>
          <a:p>
            <a:endParaRPr lang="en-US" dirty="0"/>
          </a:p>
          <a:p>
            <a:r>
              <a:rPr lang="en-US" dirty="0" smtClean="0"/>
              <a:t>The following is a comment that documents a method:</a:t>
            </a:r>
          </a:p>
          <a:p>
            <a:endParaRPr lang="en-US" dirty="0"/>
          </a:p>
          <a:p>
            <a:r>
              <a:rPr lang="en-US" dirty="0" smtClean="0"/>
              <a:t> </a:t>
            </a: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endParaRPr lang="en-NZ" dirty="0"/>
          </a:p>
        </p:txBody>
      </p:sp>
      <p:sp>
        <p:nvSpPr>
          <p:cNvPr id="3" name="Title 2"/>
          <p:cNvSpPr>
            <a:spLocks noGrp="1"/>
          </p:cNvSpPr>
          <p:nvPr>
            <p:ph type="title"/>
          </p:nvPr>
        </p:nvSpPr>
        <p:spPr/>
        <p:txBody>
          <a:bodyPr/>
          <a:lstStyle/>
          <a:p>
            <a:r>
              <a:rPr lang="en-US" dirty="0" smtClean="0"/>
              <a:t>Anatomy of Java </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19</a:t>
            </a:fld>
            <a:endParaRPr lang="en-US" dirty="0"/>
          </a:p>
        </p:txBody>
      </p:sp>
      <p:sp>
        <p:nvSpPr>
          <p:cNvPr id="9" name="Text Placeholder 4"/>
          <p:cNvSpPr>
            <a:spLocks noGrp="1"/>
          </p:cNvSpPr>
          <p:nvPr>
            <p:ph type="body" sz="quarter" idx="12"/>
          </p:nvPr>
        </p:nvSpPr>
        <p:spPr>
          <a:xfrm>
            <a:off x="0" y="1076243"/>
            <a:ext cx="1764000" cy="5425357"/>
          </a:xfrm>
        </p:spPr>
        <p:txBody>
          <a:bodyPr/>
          <a:lstStyle/>
          <a:p>
            <a:r>
              <a:rPr lang="en-US" dirty="0"/>
              <a:t>Course details</a:t>
            </a:r>
          </a:p>
          <a:p>
            <a:endParaRPr lang="en-US" dirty="0"/>
          </a:p>
          <a:p>
            <a:r>
              <a:rPr lang="en-US" dirty="0" smtClean="0">
                <a:solidFill>
                  <a:srgbClr val="92D050"/>
                </a:solidFill>
              </a:rPr>
              <a:t>Hello World in Java</a:t>
            </a:r>
          </a:p>
          <a:p>
            <a:endParaRPr lang="en-US" dirty="0"/>
          </a:p>
          <a:p>
            <a:r>
              <a:rPr lang="en-US" dirty="0"/>
              <a:t>Summary </a:t>
            </a:r>
            <a:endParaRPr lang="en-NZ" dirty="0"/>
          </a:p>
        </p:txBody>
      </p:sp>
      <p:sp>
        <p:nvSpPr>
          <p:cNvPr id="12" name="Text Placeholder 5"/>
          <p:cNvSpPr txBox="1">
            <a:spLocks/>
          </p:cNvSpPr>
          <p:nvPr/>
        </p:nvSpPr>
        <p:spPr>
          <a:xfrm>
            <a:off x="1962155" y="4114800"/>
            <a:ext cx="6622007" cy="2920482"/>
          </a:xfrm>
          <a:prstGeom prst="rect">
            <a:avLst/>
          </a:prstGeom>
        </p:spPr>
        <p:txBody>
          <a:bodyPr vert="horz"/>
          <a:lstStyle>
            <a:lvl1pPr marL="0" indent="0" algn="l" defTabSz="457200" rtl="0" eaLnBrk="1" latinLnBrk="0" hangingPunct="1">
              <a:lnSpc>
                <a:spcPts val="2400"/>
              </a:lnSpc>
              <a:spcBef>
                <a:spcPts val="0"/>
              </a:spcBef>
              <a:buFontTx/>
              <a:buNone/>
              <a:defRPr sz="1700" kern="1200" baseline="0">
                <a:solidFill>
                  <a:schemeClr val="tx1"/>
                </a:solidFill>
                <a:latin typeface="Courier New" panose="02070309020205020404" pitchFamily="49" charset="0"/>
                <a:ea typeface="+mn-ea"/>
                <a:cs typeface="Courier New" panose="02070309020205020404" pitchFamily="49"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NZ" dirty="0" smtClean="0"/>
              <a:t>/** </a:t>
            </a:r>
          </a:p>
          <a:p>
            <a:r>
              <a:rPr lang="en-US" dirty="0" smtClean="0"/>
              <a:t> * Returns the area of a rectangle.</a:t>
            </a:r>
          </a:p>
          <a:p>
            <a:r>
              <a:rPr lang="en-US" dirty="0"/>
              <a:t> </a:t>
            </a:r>
            <a:r>
              <a:rPr lang="en-US" dirty="0" smtClean="0"/>
              <a:t>*</a:t>
            </a:r>
          </a:p>
          <a:p>
            <a:r>
              <a:rPr lang="en-US" dirty="0"/>
              <a:t> </a:t>
            </a:r>
            <a:r>
              <a:rPr lang="en-US" dirty="0" smtClean="0"/>
              <a:t>* @</a:t>
            </a:r>
            <a:r>
              <a:rPr lang="en-US" dirty="0" err="1" smtClean="0"/>
              <a:t>param</a:t>
            </a:r>
            <a:r>
              <a:rPr lang="en-US" dirty="0" smtClean="0"/>
              <a:t> </a:t>
            </a:r>
            <a:r>
              <a:rPr lang="en-US" dirty="0" err="1" smtClean="0"/>
              <a:t>len</a:t>
            </a:r>
            <a:r>
              <a:rPr lang="en-US" dirty="0" smtClean="0"/>
              <a:t>   an integer containing the length</a:t>
            </a:r>
            <a:br>
              <a:rPr lang="en-US" dirty="0" smtClean="0"/>
            </a:br>
            <a:r>
              <a:rPr lang="en-US" dirty="0" smtClean="0"/>
              <a:t> * @</a:t>
            </a:r>
            <a:r>
              <a:rPr lang="en-US" dirty="0" err="1" smtClean="0"/>
              <a:t>param</a:t>
            </a:r>
            <a:r>
              <a:rPr lang="en-US" dirty="0" smtClean="0"/>
              <a:t> </a:t>
            </a:r>
            <a:r>
              <a:rPr lang="en-US" dirty="0" err="1" smtClean="0"/>
              <a:t>wid</a:t>
            </a:r>
            <a:r>
              <a:rPr lang="en-US" dirty="0" smtClean="0"/>
              <a:t>   an integer containing the width</a:t>
            </a:r>
          </a:p>
          <a:p>
            <a:r>
              <a:rPr lang="en-US" dirty="0"/>
              <a:t> </a:t>
            </a:r>
            <a:r>
              <a:rPr lang="en-US" dirty="0" smtClean="0"/>
              <a:t>* @return area an integer containing the area</a:t>
            </a:r>
            <a:endParaRPr lang="en-NZ" dirty="0"/>
          </a:p>
          <a:p>
            <a:r>
              <a:rPr lang="en-NZ" dirty="0" smtClean="0"/>
              <a:t> </a:t>
            </a:r>
            <a:r>
              <a:rPr lang="en-US" dirty="0" smtClean="0"/>
              <a:t>*/</a:t>
            </a:r>
            <a:endParaRPr lang="en-NZ" dirty="0" smtClean="0"/>
          </a:p>
        </p:txBody>
      </p:sp>
    </p:spTree>
    <p:extLst>
      <p:ext uri="{BB962C8B-B14F-4D97-AF65-F5344CB8AC3E}">
        <p14:creationId xmlns:p14="http://schemas.microsoft.com/office/powerpoint/2010/main" val="2899624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80256" y="1076242"/>
            <a:ext cx="7163160" cy="5713357"/>
          </a:xfrm>
        </p:spPr>
        <p:txBody>
          <a:bodyPr/>
          <a:lstStyle/>
          <a:p>
            <a:pPr>
              <a:lnSpc>
                <a:spcPct val="80000"/>
              </a:lnSpc>
            </a:pPr>
            <a:r>
              <a:rPr lang="en-US" altLang="en-US" sz="1800" b="1" dirty="0" smtClean="0"/>
              <a:t>All</a:t>
            </a:r>
            <a:r>
              <a:rPr lang="en-US" altLang="en-US" sz="1800" dirty="0" smtClean="0"/>
              <a:t> students are welcome here.</a:t>
            </a:r>
          </a:p>
          <a:p>
            <a:pPr>
              <a:lnSpc>
                <a:spcPct val="80000"/>
              </a:lnSpc>
            </a:pPr>
            <a:endParaRPr lang="en-US" altLang="en-US" sz="1800" dirty="0"/>
          </a:p>
          <a:p>
            <a:pPr>
              <a:lnSpc>
                <a:spcPct val="80000"/>
              </a:lnSpc>
            </a:pPr>
            <a:r>
              <a:rPr lang="en-US" altLang="en-US" sz="1800" dirty="0" smtClean="0"/>
              <a:t>“University” literally means “together in diversity”. One of the greatest gifts the university can give us is the opportunity to study and interact with people whose ethnic or economic background, faith and belief, gender identification, sexual orientation, disability, </a:t>
            </a:r>
            <a:r>
              <a:rPr lang="en-US" altLang="en-US" sz="1800" dirty="0" err="1" smtClean="0"/>
              <a:t>neurotypicality</a:t>
            </a:r>
            <a:r>
              <a:rPr lang="en-US" altLang="en-US" sz="1800" dirty="0" smtClean="0"/>
              <a:t> or life history differ from our own. </a:t>
            </a:r>
          </a:p>
          <a:p>
            <a:pPr>
              <a:lnSpc>
                <a:spcPct val="80000"/>
              </a:lnSpc>
            </a:pPr>
            <a:endParaRPr lang="en-US" altLang="en-US" sz="1800" dirty="0"/>
          </a:p>
          <a:p>
            <a:pPr>
              <a:lnSpc>
                <a:spcPct val="80000"/>
              </a:lnSpc>
            </a:pPr>
            <a:r>
              <a:rPr lang="en-US" altLang="en-US" sz="1800" dirty="0" smtClean="0"/>
              <a:t>You </a:t>
            </a:r>
            <a:r>
              <a:rPr lang="en-US" altLang="en-US" sz="1800" b="1" dirty="0" smtClean="0"/>
              <a:t>all</a:t>
            </a:r>
            <a:r>
              <a:rPr lang="en-US" altLang="en-US" sz="1800" dirty="0" smtClean="0"/>
              <a:t> enrich our lives.  </a:t>
            </a:r>
          </a:p>
          <a:p>
            <a:pPr>
              <a:lnSpc>
                <a:spcPct val="80000"/>
              </a:lnSpc>
            </a:pPr>
            <a:endParaRPr lang="en-US" altLang="en-US" sz="1800" dirty="0"/>
          </a:p>
          <a:p>
            <a:pPr>
              <a:lnSpc>
                <a:spcPct val="80000"/>
              </a:lnSpc>
            </a:pPr>
            <a:r>
              <a:rPr lang="en-US" altLang="en-US" sz="1800" dirty="0" smtClean="0"/>
              <a:t>It is important to us that you </a:t>
            </a:r>
            <a:r>
              <a:rPr lang="en-US" altLang="en-US" sz="1800" b="1" dirty="0" smtClean="0"/>
              <a:t>all</a:t>
            </a:r>
            <a:r>
              <a:rPr lang="en-US" altLang="en-US" sz="1800" dirty="0" smtClean="0"/>
              <a:t> feel </a:t>
            </a:r>
            <a:r>
              <a:rPr lang="en-US" altLang="en-US" sz="1800" b="1" dirty="0" smtClean="0"/>
              <a:t>safe</a:t>
            </a:r>
            <a:r>
              <a:rPr lang="en-US" altLang="en-US" sz="1800" dirty="0" smtClean="0"/>
              <a:t> and </a:t>
            </a:r>
            <a:r>
              <a:rPr lang="en-US" altLang="en-US" sz="1800" b="1" dirty="0" smtClean="0"/>
              <a:t>included</a:t>
            </a:r>
            <a:r>
              <a:rPr lang="en-US" altLang="en-US" sz="1800" dirty="0" smtClean="0"/>
              <a:t> here.</a:t>
            </a:r>
          </a:p>
          <a:p>
            <a:pPr>
              <a:lnSpc>
                <a:spcPct val="80000"/>
              </a:lnSpc>
            </a:pPr>
            <a:endParaRPr lang="en-US" altLang="en-US" sz="1800" dirty="0"/>
          </a:p>
          <a:p>
            <a:pPr>
              <a:lnSpc>
                <a:spcPct val="80000"/>
              </a:lnSpc>
            </a:pPr>
            <a:r>
              <a:rPr lang="en-US" altLang="en-US" sz="1800" dirty="0" smtClean="0"/>
              <a:t>We as your teaching team commit to building an </a:t>
            </a:r>
            <a:r>
              <a:rPr lang="en-US" altLang="en-US" sz="1800" b="1" dirty="0" smtClean="0"/>
              <a:t>inclusive</a:t>
            </a:r>
            <a:r>
              <a:rPr lang="en-US" altLang="en-US" sz="1800" dirty="0" smtClean="0"/>
              <a:t>, </a:t>
            </a:r>
            <a:r>
              <a:rPr lang="en-US" altLang="en-US" sz="1800" b="1" dirty="0" smtClean="0"/>
              <a:t>supportive</a:t>
            </a:r>
            <a:r>
              <a:rPr lang="en-US" altLang="en-US" sz="1800" dirty="0" smtClean="0"/>
              <a:t> space where you can thrive. To make this work, we need you to respect the diversity you will encounter here.</a:t>
            </a:r>
          </a:p>
          <a:p>
            <a:pPr>
              <a:lnSpc>
                <a:spcPct val="80000"/>
              </a:lnSpc>
            </a:pPr>
            <a:endParaRPr lang="en-US" altLang="en-US" sz="1800" dirty="0" smtClean="0"/>
          </a:p>
          <a:p>
            <a:pPr>
              <a:lnSpc>
                <a:spcPct val="80000"/>
              </a:lnSpc>
            </a:pPr>
            <a:r>
              <a:rPr lang="en-US" altLang="en-US" sz="1800" dirty="0" smtClean="0"/>
              <a:t>If you feel harassed or discriminated against, p</a:t>
            </a:r>
            <a:r>
              <a:rPr lang="en-NZ" sz="1800" dirty="0" smtClean="0"/>
              <a:t>lease talk </a:t>
            </a:r>
            <a:r>
              <a:rPr lang="en-NZ" sz="1800" dirty="0"/>
              <a:t>to </a:t>
            </a:r>
            <a:r>
              <a:rPr lang="en-NZ" sz="1800" dirty="0" smtClean="0"/>
              <a:t>us </a:t>
            </a:r>
            <a:r>
              <a:rPr lang="en-NZ" sz="1800" dirty="0"/>
              <a:t>or </a:t>
            </a:r>
            <a:r>
              <a:rPr lang="en-NZ" sz="1800" dirty="0" smtClean="0"/>
              <a:t>a member of the </a:t>
            </a:r>
            <a:r>
              <a:rPr lang="en-NZ" sz="1800" dirty="0"/>
              <a:t>student support </a:t>
            </a:r>
            <a:r>
              <a:rPr lang="en-NZ" sz="1800" dirty="0" smtClean="0"/>
              <a:t>network.</a:t>
            </a:r>
            <a:endParaRPr lang="en-NZ" sz="1800" dirty="0"/>
          </a:p>
          <a:p>
            <a:pPr>
              <a:lnSpc>
                <a:spcPct val="80000"/>
              </a:lnSpc>
            </a:pPr>
            <a:endParaRPr lang="en-US" altLang="en-US" sz="1800" dirty="0"/>
          </a:p>
          <a:p>
            <a:pPr>
              <a:lnSpc>
                <a:spcPct val="80000"/>
              </a:lnSpc>
            </a:pPr>
            <a:r>
              <a:rPr lang="en-US" altLang="en-US" sz="1800" dirty="0" smtClean="0"/>
              <a:t> </a:t>
            </a:r>
            <a:endParaRPr lang="en-NZ" altLang="en-US" sz="1800" dirty="0"/>
          </a:p>
          <a:p>
            <a:endParaRPr lang="en-US" dirty="0"/>
          </a:p>
        </p:txBody>
      </p:sp>
      <p:sp>
        <p:nvSpPr>
          <p:cNvPr id="3" name="Title 2"/>
          <p:cNvSpPr>
            <a:spLocks noGrp="1"/>
          </p:cNvSpPr>
          <p:nvPr>
            <p:ph type="title"/>
          </p:nvPr>
        </p:nvSpPr>
        <p:spPr/>
        <p:txBody>
          <a:bodyPr/>
          <a:lstStyle/>
          <a:p>
            <a:r>
              <a:rPr lang="en-US" dirty="0" smtClean="0"/>
              <a:t>Welcome</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2</a:t>
            </a:fld>
            <a:endParaRPr lang="en-US" dirty="0"/>
          </a:p>
        </p:txBody>
      </p:sp>
      <p:sp>
        <p:nvSpPr>
          <p:cNvPr id="5" name="Text Placeholder 4"/>
          <p:cNvSpPr>
            <a:spLocks noGrp="1"/>
          </p:cNvSpPr>
          <p:nvPr>
            <p:ph type="body" sz="quarter" idx="12"/>
          </p:nvPr>
        </p:nvSpPr>
        <p:spPr/>
        <p:txBody>
          <a:bodyPr/>
          <a:lstStyle/>
          <a:p>
            <a:r>
              <a:rPr lang="en-US" dirty="0" smtClean="0">
                <a:solidFill>
                  <a:srgbClr val="92D050"/>
                </a:solidFill>
              </a:rPr>
              <a:t>Course details</a:t>
            </a:r>
          </a:p>
          <a:p>
            <a:endParaRPr lang="en-US" dirty="0" smtClean="0"/>
          </a:p>
          <a:p>
            <a:r>
              <a:rPr lang="en-US" dirty="0" smtClean="0"/>
              <a:t>Anatomy of Java </a:t>
            </a:r>
          </a:p>
          <a:p>
            <a:endParaRPr lang="en-US" dirty="0" smtClean="0"/>
          </a:p>
          <a:p>
            <a:r>
              <a:rPr lang="en-US" dirty="0" smtClean="0"/>
              <a:t>OO Basics</a:t>
            </a:r>
          </a:p>
          <a:p>
            <a:endParaRPr lang="en-US" dirty="0" smtClean="0"/>
          </a:p>
          <a:p>
            <a:r>
              <a:rPr lang="en-US" dirty="0" smtClean="0"/>
              <a:t>Getting Going with Java</a:t>
            </a:r>
          </a:p>
          <a:p>
            <a:endParaRPr lang="en-US" dirty="0" smtClean="0"/>
          </a:p>
          <a:p>
            <a:r>
              <a:rPr lang="en-US" dirty="0" smtClean="0"/>
              <a:t>Summary </a:t>
            </a:r>
            <a:endParaRPr lang="en-NZ" dirty="0"/>
          </a:p>
        </p:txBody>
      </p:sp>
    </p:spTree>
    <p:extLst>
      <p:ext uri="{BB962C8B-B14F-4D97-AF65-F5344CB8AC3E}">
        <p14:creationId xmlns:p14="http://schemas.microsoft.com/office/powerpoint/2010/main" val="9157747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80256" y="1076242"/>
            <a:ext cx="6335994" cy="5034272"/>
          </a:xfrm>
        </p:spPr>
        <p:txBody>
          <a:bodyPr/>
          <a:lstStyle/>
          <a:p>
            <a:r>
              <a:rPr lang="en-US" dirty="0" smtClean="0"/>
              <a:t>How does Python deal with blocks of code?</a:t>
            </a:r>
            <a:endParaRPr lang="en-US" dirty="0"/>
          </a:p>
          <a:p>
            <a:pPr marL="1028700" lvl="1">
              <a:buFont typeface="Arial" panose="020B0604020202020204" pitchFamily="34" charset="0"/>
              <a:buChar char="•"/>
            </a:pPr>
            <a:r>
              <a:rPr lang="en-US" sz="2000" dirty="0" smtClean="0"/>
              <a:t>Loop bodies</a:t>
            </a:r>
          </a:p>
          <a:p>
            <a:pPr marL="1028700" lvl="1">
              <a:buFont typeface="Arial" panose="020B0604020202020204" pitchFamily="34" charset="0"/>
              <a:buChar char="•"/>
            </a:pPr>
            <a:r>
              <a:rPr lang="en-US" sz="2000" dirty="0" smtClean="0"/>
              <a:t>Method bodies</a:t>
            </a:r>
          </a:p>
          <a:p>
            <a:pPr marL="1028700" lvl="1">
              <a:buFont typeface="Arial" panose="020B0604020202020204" pitchFamily="34" charset="0"/>
              <a:buChar char="•"/>
            </a:pPr>
            <a:r>
              <a:rPr lang="en-US" sz="2000" dirty="0" smtClean="0"/>
              <a:t>If-else-blocks …</a:t>
            </a:r>
          </a:p>
          <a:p>
            <a:pPr marL="285750" indent="-285750">
              <a:buFont typeface="Arial" panose="020B0604020202020204" pitchFamily="34" charset="0"/>
              <a:buChar char="•"/>
            </a:pPr>
            <a:endParaRPr lang="en-US" dirty="0"/>
          </a:p>
          <a:p>
            <a:r>
              <a:rPr lang="en-US" dirty="0" smtClean="0"/>
              <a:t>In Java, whitespace longer than a single character is meaningless. Indentation etc. is for human readability only – it has no meaning for the compiler!</a:t>
            </a:r>
          </a:p>
          <a:p>
            <a:endParaRPr lang="en-US" dirty="0"/>
          </a:p>
          <a:p>
            <a:r>
              <a:rPr lang="en-US" dirty="0" smtClean="0"/>
              <a:t>In Java, blocks go inside matching pairs of curly braces { and }.</a:t>
            </a:r>
          </a:p>
          <a:p>
            <a:endParaRPr lang="en-US" dirty="0"/>
          </a:p>
          <a:p>
            <a:r>
              <a:rPr lang="en-US" dirty="0" smtClean="0"/>
              <a:t>These blocks can be nested: {{} {} {}}</a:t>
            </a:r>
          </a:p>
          <a:p>
            <a:endParaRPr lang="en-US" dirty="0" smtClean="0"/>
          </a:p>
          <a:p>
            <a:endParaRPr lang="en-US" dirty="0"/>
          </a:p>
          <a:p>
            <a:r>
              <a:rPr lang="en-US" dirty="0" smtClean="0"/>
              <a:t> </a:t>
            </a:r>
          </a:p>
          <a:p>
            <a:endParaRPr lang="en-US" dirty="0"/>
          </a:p>
          <a:p>
            <a:r>
              <a:rPr lang="en-US" dirty="0" smtClean="0"/>
              <a:t> </a:t>
            </a:r>
          </a:p>
          <a:p>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endParaRPr lang="en-NZ" dirty="0"/>
          </a:p>
        </p:txBody>
      </p:sp>
      <p:sp>
        <p:nvSpPr>
          <p:cNvPr id="3" name="Title 2"/>
          <p:cNvSpPr>
            <a:spLocks noGrp="1"/>
          </p:cNvSpPr>
          <p:nvPr>
            <p:ph type="title"/>
          </p:nvPr>
        </p:nvSpPr>
        <p:spPr/>
        <p:txBody>
          <a:bodyPr/>
          <a:lstStyle/>
          <a:p>
            <a:r>
              <a:rPr lang="en-US" dirty="0" smtClean="0"/>
              <a:t>Anatomy of Java </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20</a:t>
            </a:fld>
            <a:endParaRPr lang="en-US" dirty="0"/>
          </a:p>
        </p:txBody>
      </p:sp>
      <p:sp>
        <p:nvSpPr>
          <p:cNvPr id="9" name="Text Placeholder 4"/>
          <p:cNvSpPr>
            <a:spLocks noGrp="1"/>
          </p:cNvSpPr>
          <p:nvPr>
            <p:ph type="body" sz="quarter" idx="12"/>
          </p:nvPr>
        </p:nvSpPr>
        <p:spPr>
          <a:xfrm>
            <a:off x="0" y="1076243"/>
            <a:ext cx="1764000" cy="5425357"/>
          </a:xfrm>
        </p:spPr>
        <p:txBody>
          <a:bodyPr/>
          <a:lstStyle/>
          <a:p>
            <a:r>
              <a:rPr lang="en-US" dirty="0"/>
              <a:t>Course details</a:t>
            </a:r>
          </a:p>
          <a:p>
            <a:endParaRPr lang="en-US" dirty="0"/>
          </a:p>
          <a:p>
            <a:r>
              <a:rPr lang="en-US" dirty="0" smtClean="0">
                <a:solidFill>
                  <a:srgbClr val="92D050"/>
                </a:solidFill>
              </a:rPr>
              <a:t>Hello World in Java</a:t>
            </a:r>
          </a:p>
          <a:p>
            <a:endParaRPr lang="en-US" dirty="0"/>
          </a:p>
          <a:p>
            <a:r>
              <a:rPr lang="en-US" dirty="0"/>
              <a:t>Summary </a:t>
            </a:r>
            <a:endParaRPr lang="en-NZ" dirty="0"/>
          </a:p>
        </p:txBody>
      </p:sp>
    </p:spTree>
    <p:extLst>
      <p:ext uri="{BB962C8B-B14F-4D97-AF65-F5344CB8AC3E}">
        <p14:creationId xmlns:p14="http://schemas.microsoft.com/office/powerpoint/2010/main" val="3390679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953373" y="1781679"/>
            <a:ext cx="6758738" cy="3066079"/>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3" name="Title 2"/>
          <p:cNvSpPr>
            <a:spLocks noGrp="1"/>
          </p:cNvSpPr>
          <p:nvPr>
            <p:ph type="title"/>
          </p:nvPr>
        </p:nvSpPr>
        <p:spPr/>
        <p:txBody>
          <a:bodyPr/>
          <a:lstStyle/>
          <a:p>
            <a:r>
              <a:rPr lang="en-US" dirty="0" smtClean="0"/>
              <a:t>Anatomy of Java </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21</a:t>
            </a:fld>
            <a:endParaRPr lang="en-US" dirty="0"/>
          </a:p>
        </p:txBody>
      </p:sp>
      <p:sp>
        <p:nvSpPr>
          <p:cNvPr id="6" name="Text Placeholder 5"/>
          <p:cNvSpPr>
            <a:spLocks noGrp="1"/>
          </p:cNvSpPr>
          <p:nvPr>
            <p:ph type="body" sz="quarter" idx="13"/>
          </p:nvPr>
        </p:nvSpPr>
        <p:spPr>
          <a:xfrm>
            <a:off x="1964638" y="1792103"/>
            <a:ext cx="6335993" cy="2545358"/>
          </a:xfrm>
        </p:spPr>
        <p:txBody>
          <a:bodyPr/>
          <a:lstStyle/>
          <a:p>
            <a:r>
              <a:rPr lang="en-US" b="1" dirty="0" smtClean="0"/>
              <a:t>//HelloWorld.java</a:t>
            </a:r>
          </a:p>
          <a:p>
            <a:endParaRPr lang="en-NZ" b="1" dirty="0"/>
          </a:p>
          <a:p>
            <a:r>
              <a:rPr lang="en-NZ" b="1" dirty="0"/>
              <a:t>public class HelloWorld {</a:t>
            </a:r>
          </a:p>
          <a:p>
            <a:endParaRPr lang="en-NZ" b="1" dirty="0"/>
          </a:p>
          <a:p>
            <a:r>
              <a:rPr lang="en-NZ" b="1" dirty="0"/>
              <a:t>	public static void main(String[] </a:t>
            </a:r>
            <a:r>
              <a:rPr lang="en-NZ" b="1" dirty="0" err="1"/>
              <a:t>args</a:t>
            </a:r>
            <a:r>
              <a:rPr lang="en-NZ" b="1" dirty="0"/>
              <a:t>) {</a:t>
            </a:r>
          </a:p>
          <a:p>
            <a:r>
              <a:rPr lang="en-NZ" b="1" dirty="0"/>
              <a:t>		</a:t>
            </a:r>
            <a:r>
              <a:rPr lang="en-NZ" b="1" dirty="0" err="1"/>
              <a:t>System.out.println</a:t>
            </a:r>
            <a:r>
              <a:rPr lang="en-NZ" b="1" dirty="0"/>
              <a:t>("Hello World!");</a:t>
            </a:r>
          </a:p>
          <a:p>
            <a:r>
              <a:rPr lang="en-NZ" b="1" dirty="0"/>
              <a:t>	}</a:t>
            </a:r>
          </a:p>
          <a:p>
            <a:endParaRPr lang="en-NZ" b="1" dirty="0"/>
          </a:p>
          <a:p>
            <a:r>
              <a:rPr lang="en-NZ" b="1" dirty="0"/>
              <a:t>}</a:t>
            </a:r>
          </a:p>
          <a:p>
            <a:endParaRPr lang="en-NZ" b="1" dirty="0"/>
          </a:p>
        </p:txBody>
      </p:sp>
      <p:sp>
        <p:nvSpPr>
          <p:cNvPr id="7" name="Text Placeholder 1"/>
          <p:cNvSpPr>
            <a:spLocks noGrp="1"/>
          </p:cNvSpPr>
          <p:nvPr>
            <p:ph type="body" sz="quarter" idx="10"/>
          </p:nvPr>
        </p:nvSpPr>
        <p:spPr>
          <a:xfrm>
            <a:off x="1880256" y="1076242"/>
            <a:ext cx="6335993" cy="4117549"/>
          </a:xfrm>
        </p:spPr>
        <p:txBody>
          <a:bodyPr/>
          <a:lstStyle/>
          <a:p>
            <a:r>
              <a:rPr lang="en-US" dirty="0" smtClean="0"/>
              <a:t>Let’s check:</a:t>
            </a:r>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smtClean="0"/>
          </a:p>
          <a:p>
            <a:pPr marL="285750" indent="-285750">
              <a:buFontTx/>
              <a:buChar char="-"/>
            </a:pPr>
            <a:endParaRPr lang="en-US" dirty="0"/>
          </a:p>
          <a:p>
            <a:pPr marL="285750" indent="-285750">
              <a:buFontTx/>
              <a:buChar char="-"/>
            </a:pPr>
            <a:endParaRPr lang="en-NZ" dirty="0"/>
          </a:p>
        </p:txBody>
      </p:sp>
      <p:sp>
        <p:nvSpPr>
          <p:cNvPr id="9" name="Text Placeholder 4"/>
          <p:cNvSpPr>
            <a:spLocks noGrp="1"/>
          </p:cNvSpPr>
          <p:nvPr>
            <p:ph type="body" sz="quarter" idx="12"/>
          </p:nvPr>
        </p:nvSpPr>
        <p:spPr>
          <a:xfrm>
            <a:off x="0" y="1076243"/>
            <a:ext cx="1764000" cy="5425357"/>
          </a:xfrm>
        </p:spPr>
        <p:txBody>
          <a:bodyPr/>
          <a:lstStyle/>
          <a:p>
            <a:r>
              <a:rPr lang="en-US" dirty="0"/>
              <a:t>Course details</a:t>
            </a:r>
          </a:p>
          <a:p>
            <a:endParaRPr lang="en-US" dirty="0"/>
          </a:p>
          <a:p>
            <a:r>
              <a:rPr lang="en-US" dirty="0" smtClean="0">
                <a:solidFill>
                  <a:srgbClr val="92D050"/>
                </a:solidFill>
              </a:rPr>
              <a:t>Hello World in Java</a:t>
            </a:r>
          </a:p>
          <a:p>
            <a:endParaRPr lang="en-US" dirty="0"/>
          </a:p>
          <a:p>
            <a:r>
              <a:rPr lang="en-US" dirty="0"/>
              <a:t>Summary </a:t>
            </a:r>
            <a:endParaRPr lang="en-NZ" dirty="0"/>
          </a:p>
        </p:txBody>
      </p:sp>
      <p:sp>
        <p:nvSpPr>
          <p:cNvPr id="2" name="TextBox 1"/>
          <p:cNvSpPr txBox="1"/>
          <p:nvPr/>
        </p:nvSpPr>
        <p:spPr>
          <a:xfrm>
            <a:off x="5660136" y="1353738"/>
            <a:ext cx="1416093" cy="461665"/>
          </a:xfrm>
          <a:prstGeom prst="rect">
            <a:avLst/>
          </a:prstGeom>
        </p:spPr>
        <p:txBody>
          <a:bodyPr vert="horz" wrap="none" rtlCol="0">
            <a:spAutoFit/>
          </a:bodyPr>
          <a:lstStyle/>
          <a:p>
            <a:r>
              <a:rPr lang="en-US" sz="2400" dirty="0" smtClean="0"/>
              <a:t>Comment</a:t>
            </a:r>
            <a:endParaRPr lang="en-NZ" sz="2400" dirty="0" smtClean="0"/>
          </a:p>
        </p:txBody>
      </p:sp>
      <p:cxnSp>
        <p:nvCxnSpPr>
          <p:cNvPr id="8" name="Straight Arrow Connector 7"/>
          <p:cNvCxnSpPr>
            <a:stCxn id="2" idx="1"/>
          </p:cNvCxnSpPr>
          <p:nvPr/>
        </p:nvCxnSpPr>
        <p:spPr>
          <a:xfrm flipH="1">
            <a:off x="4352544" y="1584571"/>
            <a:ext cx="1307592" cy="4088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401824" y="4962958"/>
            <a:ext cx="3180551" cy="461665"/>
          </a:xfrm>
          <a:prstGeom prst="rect">
            <a:avLst/>
          </a:prstGeom>
        </p:spPr>
        <p:txBody>
          <a:bodyPr vert="horz" wrap="none" rtlCol="0">
            <a:spAutoFit/>
          </a:bodyPr>
          <a:lstStyle/>
          <a:p>
            <a:r>
              <a:rPr lang="en-US" sz="2400" dirty="0" smtClean="0"/>
              <a:t>Outer block (class body)</a:t>
            </a:r>
            <a:endParaRPr lang="en-NZ" sz="2400" dirty="0" smtClean="0"/>
          </a:p>
        </p:txBody>
      </p:sp>
      <p:cxnSp>
        <p:nvCxnSpPr>
          <p:cNvPr id="11" name="Straight Arrow Connector 10"/>
          <p:cNvCxnSpPr/>
          <p:nvPr/>
        </p:nvCxnSpPr>
        <p:spPr>
          <a:xfrm flipH="1" flipV="1">
            <a:off x="2194560" y="4445799"/>
            <a:ext cx="1028899" cy="5656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3721608" y="2788920"/>
            <a:ext cx="1411026" cy="22224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088743" y="3929965"/>
            <a:ext cx="2526269" cy="830997"/>
          </a:xfrm>
          <a:prstGeom prst="rect">
            <a:avLst/>
          </a:prstGeom>
        </p:spPr>
        <p:txBody>
          <a:bodyPr vert="horz" wrap="none" rtlCol="0">
            <a:spAutoFit/>
          </a:bodyPr>
          <a:lstStyle/>
          <a:p>
            <a:r>
              <a:rPr lang="en-US" sz="2400" dirty="0" smtClean="0"/>
              <a:t>Nested inner block</a:t>
            </a:r>
            <a:br>
              <a:rPr lang="en-US" sz="2400" dirty="0" smtClean="0"/>
            </a:br>
            <a:r>
              <a:rPr lang="en-US" sz="2400" dirty="0" smtClean="0"/>
              <a:t>(method body)</a:t>
            </a:r>
            <a:endParaRPr lang="en-NZ" sz="2400" dirty="0" smtClean="0"/>
          </a:p>
        </p:txBody>
      </p:sp>
      <p:cxnSp>
        <p:nvCxnSpPr>
          <p:cNvPr id="18" name="Straight Arrow Connector 17"/>
          <p:cNvCxnSpPr/>
          <p:nvPr/>
        </p:nvCxnSpPr>
        <p:spPr>
          <a:xfrm flipH="1" flipV="1">
            <a:off x="7637309" y="3419856"/>
            <a:ext cx="1" cy="5957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flipV="1">
            <a:off x="2765500" y="3900166"/>
            <a:ext cx="3315024" cy="437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22036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880256" y="969264"/>
            <a:ext cx="5992730" cy="3017520"/>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2" name="Text Placeholder 1"/>
          <p:cNvSpPr>
            <a:spLocks noGrp="1"/>
          </p:cNvSpPr>
          <p:nvPr>
            <p:ph type="body" sz="quarter" idx="10"/>
          </p:nvPr>
        </p:nvSpPr>
        <p:spPr>
          <a:xfrm>
            <a:off x="1880256" y="1076243"/>
            <a:ext cx="6335994" cy="2992838"/>
          </a:xfrm>
        </p:spPr>
        <p:txBody>
          <a:bodyPr/>
          <a:lstStyle/>
          <a:p>
            <a:r>
              <a:rPr lang="en-NZ" b="1" dirty="0" smtClean="0">
                <a:latin typeface="Courier New" panose="02070309020205020404" pitchFamily="49" charset="0"/>
                <a:cs typeface="Courier New" panose="02070309020205020404" pitchFamily="49" charset="0"/>
              </a:rPr>
              <a:t>// HelloWorld.java</a:t>
            </a:r>
            <a:endParaRPr lang="en-NZ" b="1" dirty="0">
              <a:latin typeface="Courier New" panose="02070309020205020404" pitchFamily="49" charset="0"/>
              <a:cs typeface="Courier New" panose="02070309020205020404" pitchFamily="49" charset="0"/>
            </a:endParaRPr>
          </a:p>
          <a:p>
            <a:endParaRPr lang="en-NZ" b="1" dirty="0">
              <a:latin typeface="Courier New" panose="02070309020205020404" pitchFamily="49" charset="0"/>
              <a:cs typeface="Courier New" panose="02070309020205020404" pitchFamily="49" charset="0"/>
            </a:endParaRPr>
          </a:p>
          <a:p>
            <a:r>
              <a:rPr lang="en-NZ" b="1" dirty="0">
                <a:latin typeface="Courier New" panose="02070309020205020404" pitchFamily="49" charset="0"/>
                <a:cs typeface="Courier New" panose="02070309020205020404" pitchFamily="49" charset="0"/>
              </a:rPr>
              <a:t>public class HelloWorld {</a:t>
            </a:r>
          </a:p>
          <a:p>
            <a:endParaRPr lang="en-US" b="1" dirty="0" smtClean="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endParaRPr lang="en-NZ" b="1" dirty="0">
              <a:latin typeface="Courier New" panose="02070309020205020404" pitchFamily="49" charset="0"/>
              <a:cs typeface="Courier New" panose="02070309020205020404" pitchFamily="49" charset="0"/>
            </a:endParaRPr>
          </a:p>
          <a:p>
            <a:endParaRPr lang="en-NZ" b="1" dirty="0" smtClean="0">
              <a:latin typeface="Courier New" panose="02070309020205020404" pitchFamily="49" charset="0"/>
              <a:cs typeface="Courier New" panose="02070309020205020404" pitchFamily="49" charset="0"/>
            </a:endParaRPr>
          </a:p>
          <a:p>
            <a:endParaRPr lang="en-NZ" b="1" dirty="0">
              <a:latin typeface="Courier New" panose="02070309020205020404" pitchFamily="49" charset="0"/>
              <a:cs typeface="Courier New" panose="02070309020205020404" pitchFamily="49" charset="0"/>
            </a:endParaRPr>
          </a:p>
          <a:p>
            <a:r>
              <a:rPr lang="en-NZ" b="1" dirty="0" smtClean="0">
                <a:latin typeface="Courier New" panose="02070309020205020404" pitchFamily="49" charset="0"/>
                <a:cs typeface="Courier New" panose="02070309020205020404" pitchFamily="49" charset="0"/>
              </a:rPr>
              <a:t>}</a:t>
            </a:r>
            <a:endParaRPr lang="en-NZ" b="1" dirty="0">
              <a:latin typeface="Courier New" panose="02070309020205020404" pitchFamily="49" charset="0"/>
              <a:cs typeface="Courier New" panose="02070309020205020404" pitchFamily="49" charset="0"/>
            </a:endParaRPr>
          </a:p>
          <a:p>
            <a:endParaRPr lang="en-NZ" dirty="0"/>
          </a:p>
        </p:txBody>
      </p:sp>
      <p:sp>
        <p:nvSpPr>
          <p:cNvPr id="3" name="Title 2"/>
          <p:cNvSpPr>
            <a:spLocks noGrp="1"/>
          </p:cNvSpPr>
          <p:nvPr>
            <p:ph type="title"/>
          </p:nvPr>
        </p:nvSpPr>
        <p:spPr/>
        <p:txBody>
          <a:bodyPr/>
          <a:lstStyle/>
          <a:p>
            <a:r>
              <a:rPr lang="en-US" sz="2800" dirty="0" smtClean="0"/>
              <a:t>Every Java program is a Class</a:t>
            </a:r>
            <a:endParaRPr lang="en-NZ" sz="2800"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22</a:t>
            </a:fld>
            <a:endParaRPr lang="en-US" dirty="0"/>
          </a:p>
        </p:txBody>
      </p:sp>
      <p:sp>
        <p:nvSpPr>
          <p:cNvPr id="10" name="Text Placeholder 4"/>
          <p:cNvSpPr>
            <a:spLocks noGrp="1"/>
          </p:cNvSpPr>
          <p:nvPr>
            <p:ph type="body" sz="quarter" idx="12"/>
          </p:nvPr>
        </p:nvSpPr>
        <p:spPr>
          <a:xfrm>
            <a:off x="0" y="1076243"/>
            <a:ext cx="1764000" cy="5425357"/>
          </a:xfrm>
        </p:spPr>
        <p:txBody>
          <a:bodyPr/>
          <a:lstStyle/>
          <a:p>
            <a:r>
              <a:rPr lang="en-US" dirty="0"/>
              <a:t>Course details</a:t>
            </a:r>
          </a:p>
          <a:p>
            <a:endParaRPr lang="en-US" dirty="0"/>
          </a:p>
          <a:p>
            <a:r>
              <a:rPr lang="en-US" dirty="0" smtClean="0">
                <a:solidFill>
                  <a:srgbClr val="92D050"/>
                </a:solidFill>
              </a:rPr>
              <a:t>Hello World in Java</a:t>
            </a:r>
          </a:p>
          <a:p>
            <a:endParaRPr lang="en-US" dirty="0"/>
          </a:p>
          <a:p>
            <a:r>
              <a:rPr lang="en-US" dirty="0"/>
              <a:t>Summary </a:t>
            </a:r>
            <a:endParaRPr lang="en-NZ" dirty="0"/>
          </a:p>
        </p:txBody>
      </p:sp>
      <p:sp>
        <p:nvSpPr>
          <p:cNvPr id="11" name="TextBox 10"/>
          <p:cNvSpPr txBox="1"/>
          <p:nvPr/>
        </p:nvSpPr>
        <p:spPr>
          <a:xfrm>
            <a:off x="2377440" y="4069081"/>
            <a:ext cx="5694188" cy="1938992"/>
          </a:xfrm>
          <a:prstGeom prst="rect">
            <a:avLst/>
          </a:prstGeom>
        </p:spPr>
        <p:txBody>
          <a:bodyPr vert="horz" wrap="none" rtlCol="0">
            <a:spAutoFit/>
          </a:bodyPr>
          <a:lstStyle/>
          <a:p>
            <a:r>
              <a:rPr lang="en-US" sz="2400" dirty="0" smtClean="0"/>
              <a:t>…but: </a:t>
            </a:r>
          </a:p>
          <a:p>
            <a:pPr marL="342900" indent="-342900">
              <a:buFont typeface="Arial" panose="020B0604020202020204" pitchFamily="34" charset="0"/>
              <a:buChar char="•"/>
            </a:pPr>
            <a:r>
              <a:rPr lang="en-US" sz="2400" dirty="0" smtClean="0"/>
              <a:t>Most Java programs consist of multiple </a:t>
            </a:r>
            <a:br>
              <a:rPr lang="en-US" sz="2400" dirty="0" smtClean="0"/>
            </a:br>
            <a:r>
              <a:rPr lang="en-US" sz="2400" dirty="0" smtClean="0"/>
              <a:t>(often many) classes</a:t>
            </a:r>
          </a:p>
          <a:p>
            <a:pPr marL="342900" indent="-342900">
              <a:buFont typeface="Arial" panose="020B0604020202020204" pitchFamily="34" charset="0"/>
              <a:buChar char="•"/>
            </a:pPr>
            <a:r>
              <a:rPr lang="en-US" sz="2400" dirty="0" smtClean="0"/>
              <a:t>One of these acts as the main class of the</a:t>
            </a:r>
            <a:br>
              <a:rPr lang="en-US" sz="2400" dirty="0" smtClean="0"/>
            </a:br>
            <a:r>
              <a:rPr lang="en-US" sz="2400" dirty="0" smtClean="0"/>
              <a:t>program and uses the other classes </a:t>
            </a:r>
            <a:endParaRPr lang="en-NZ" sz="2400" dirty="0" smtClean="0"/>
          </a:p>
        </p:txBody>
      </p:sp>
    </p:spTree>
    <p:extLst>
      <p:ext uri="{BB962C8B-B14F-4D97-AF65-F5344CB8AC3E}">
        <p14:creationId xmlns:p14="http://schemas.microsoft.com/office/powerpoint/2010/main" val="764495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82590" y="1682496"/>
            <a:ext cx="5690978" cy="1604391"/>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2" name="Text Placeholder 1"/>
          <p:cNvSpPr>
            <a:spLocks noGrp="1"/>
          </p:cNvSpPr>
          <p:nvPr>
            <p:ph type="body" sz="quarter" idx="10"/>
          </p:nvPr>
        </p:nvSpPr>
        <p:spPr>
          <a:xfrm>
            <a:off x="1880256" y="1076243"/>
            <a:ext cx="6335993" cy="4540786"/>
          </a:xfrm>
        </p:spPr>
        <p:txBody>
          <a:bodyPr/>
          <a:lstStyle/>
          <a:p>
            <a:r>
              <a:rPr lang="en-US" dirty="0" smtClean="0">
                <a:latin typeface="Verdana" panose="020B0604030504040204" pitchFamily="34" charset="0"/>
                <a:ea typeface="Verdana" panose="020B0604030504040204" pitchFamily="34" charset="0"/>
                <a:cs typeface="Verdana" panose="020B0604030504040204" pitchFamily="34" charset="0"/>
              </a:rPr>
              <a:t>Inside the HelloWorld class, we have:</a:t>
            </a:r>
            <a:endParaRPr lang="en-NZ" dirty="0">
              <a:latin typeface="Verdana" panose="020B0604030504040204" pitchFamily="34" charset="0"/>
              <a:ea typeface="Verdana" panose="020B0604030504040204" pitchFamily="34" charset="0"/>
              <a:cs typeface="Verdana" panose="020B0604030504040204" pitchFamily="34" charset="0"/>
            </a:endParaRPr>
          </a:p>
          <a:p>
            <a:endParaRPr lang="en-NZ" dirty="0" smtClean="0">
              <a:latin typeface="Courier New" panose="02070309020205020404" pitchFamily="49" charset="0"/>
              <a:cs typeface="Courier New" panose="02070309020205020404" pitchFamily="49" charset="0"/>
            </a:endParaRPr>
          </a:p>
          <a:p>
            <a:r>
              <a:rPr lang="en-NZ" dirty="0">
                <a:latin typeface="Courier New" panose="02070309020205020404" pitchFamily="49" charset="0"/>
                <a:cs typeface="Courier New" panose="02070309020205020404" pitchFamily="49" charset="0"/>
              </a:rPr>
              <a:t>	</a:t>
            </a:r>
            <a:r>
              <a:rPr lang="en-NZ" b="1" dirty="0">
                <a:latin typeface="Courier New" panose="02070309020205020404" pitchFamily="49" charset="0"/>
                <a:cs typeface="Courier New" panose="02070309020205020404" pitchFamily="49" charset="0"/>
              </a:rPr>
              <a:t>public static void main(String[] </a:t>
            </a:r>
            <a:r>
              <a:rPr lang="en-NZ" b="1" dirty="0" err="1">
                <a:latin typeface="Courier New" panose="02070309020205020404" pitchFamily="49" charset="0"/>
                <a:cs typeface="Courier New" panose="02070309020205020404" pitchFamily="49" charset="0"/>
              </a:rPr>
              <a:t>args</a:t>
            </a:r>
            <a:r>
              <a:rPr lang="en-NZ" b="1" dirty="0">
                <a:latin typeface="Courier New" panose="02070309020205020404" pitchFamily="49" charset="0"/>
                <a:cs typeface="Courier New" panose="02070309020205020404" pitchFamily="49" charset="0"/>
              </a:rPr>
              <a:t>) </a:t>
            </a:r>
            <a:r>
              <a:rPr lang="en-NZ" b="1" dirty="0" smtClean="0">
                <a:latin typeface="Courier New" panose="02070309020205020404" pitchFamily="49" charset="0"/>
                <a:cs typeface="Courier New" panose="02070309020205020404" pitchFamily="49" charset="0"/>
              </a:rPr>
              <a:t>{</a:t>
            </a:r>
          </a:p>
          <a:p>
            <a:endParaRPr lang="en-NZ" b="1" dirty="0">
              <a:latin typeface="Courier New" panose="02070309020205020404" pitchFamily="49" charset="0"/>
              <a:cs typeface="Courier New" panose="02070309020205020404" pitchFamily="49" charset="0"/>
            </a:endParaRPr>
          </a:p>
          <a:p>
            <a:r>
              <a:rPr lang="en-NZ" b="1" dirty="0">
                <a:latin typeface="Courier New" panose="02070309020205020404" pitchFamily="49" charset="0"/>
                <a:cs typeface="Courier New" panose="02070309020205020404" pitchFamily="49" charset="0"/>
              </a:rPr>
              <a:t>		</a:t>
            </a:r>
            <a:r>
              <a:rPr lang="en-NZ" b="1" dirty="0" err="1">
                <a:latin typeface="Courier New" panose="02070309020205020404" pitchFamily="49" charset="0"/>
                <a:cs typeface="Courier New" panose="02070309020205020404" pitchFamily="49" charset="0"/>
              </a:rPr>
              <a:t>System.out.println</a:t>
            </a:r>
            <a:r>
              <a:rPr lang="en-NZ" b="1" dirty="0">
                <a:latin typeface="Courier New" panose="02070309020205020404" pitchFamily="49" charset="0"/>
                <a:cs typeface="Courier New" panose="02070309020205020404" pitchFamily="49" charset="0"/>
              </a:rPr>
              <a:t>("Hello World</a:t>
            </a:r>
            <a:r>
              <a:rPr lang="en-NZ" b="1" dirty="0" smtClean="0">
                <a:latin typeface="Courier New" panose="02070309020205020404" pitchFamily="49" charset="0"/>
                <a:cs typeface="Courier New" panose="02070309020205020404" pitchFamily="49" charset="0"/>
              </a:rPr>
              <a:t>!");</a:t>
            </a:r>
          </a:p>
          <a:p>
            <a:endParaRPr lang="en-NZ" b="1" dirty="0">
              <a:latin typeface="Courier New" panose="02070309020205020404" pitchFamily="49" charset="0"/>
              <a:cs typeface="Courier New" panose="02070309020205020404" pitchFamily="49" charset="0"/>
            </a:endParaRPr>
          </a:p>
          <a:p>
            <a:r>
              <a:rPr lang="en-NZ" b="1" dirty="0">
                <a:latin typeface="Courier New" panose="02070309020205020404" pitchFamily="49" charset="0"/>
                <a:cs typeface="Courier New" panose="02070309020205020404" pitchFamily="49" charset="0"/>
              </a:rPr>
              <a:t>	}</a:t>
            </a:r>
          </a:p>
          <a:p>
            <a:endParaRPr lang="en-NZ" dirty="0"/>
          </a:p>
        </p:txBody>
      </p:sp>
      <p:sp>
        <p:nvSpPr>
          <p:cNvPr id="3" name="Title 2"/>
          <p:cNvSpPr>
            <a:spLocks noGrp="1"/>
          </p:cNvSpPr>
          <p:nvPr>
            <p:ph type="title"/>
          </p:nvPr>
        </p:nvSpPr>
        <p:spPr/>
        <p:txBody>
          <a:bodyPr/>
          <a:lstStyle/>
          <a:p>
            <a:r>
              <a:rPr lang="en-US" dirty="0" smtClean="0"/>
              <a:t>main() method</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23</a:t>
            </a:fld>
            <a:endParaRPr lang="en-US" dirty="0"/>
          </a:p>
        </p:txBody>
      </p:sp>
      <p:sp>
        <p:nvSpPr>
          <p:cNvPr id="6" name="TextBox 5"/>
          <p:cNvSpPr txBox="1"/>
          <p:nvPr/>
        </p:nvSpPr>
        <p:spPr>
          <a:xfrm>
            <a:off x="2373501" y="3517287"/>
            <a:ext cx="6360652" cy="2862322"/>
          </a:xfrm>
          <a:prstGeom prst="rect">
            <a:avLst/>
          </a:prstGeom>
        </p:spPr>
        <p:txBody>
          <a:bodyPr vert="horz" wrap="none" rtlCol="0">
            <a:spAutoFit/>
          </a:bodyPr>
          <a:lstStyle/>
          <a:p>
            <a:r>
              <a:rPr lang="en-US" sz="2000" dirty="0" smtClean="0"/>
              <a:t>When we run a compiled Java program (class), e.g.,</a:t>
            </a:r>
            <a:br>
              <a:rPr lang="en-US" sz="2000" dirty="0" smtClean="0"/>
            </a:br>
            <a:r>
              <a:rPr lang="en-US" sz="2000" dirty="0" smtClean="0"/>
              <a:t/>
            </a:r>
            <a:br>
              <a:rPr lang="en-US" sz="2000" dirty="0" smtClean="0"/>
            </a:br>
            <a:r>
              <a:rPr lang="en-US" sz="2000" dirty="0" smtClean="0">
                <a:latin typeface="Courier New" panose="02070309020205020404" pitchFamily="49" charset="0"/>
                <a:cs typeface="Courier New" panose="02070309020205020404" pitchFamily="49" charset="0"/>
              </a:rPr>
              <a:t>java HelloWorld</a:t>
            </a:r>
            <a:br>
              <a:rPr lang="en-US" sz="2000" dirty="0" smtClean="0">
                <a:latin typeface="Courier New" panose="02070309020205020404" pitchFamily="49" charset="0"/>
                <a:cs typeface="Courier New" panose="02070309020205020404" pitchFamily="49" charset="0"/>
              </a:rPr>
            </a:br>
            <a:endParaRPr lang="en-US" sz="2000" dirty="0" smtClean="0">
              <a:latin typeface="Courier New" panose="02070309020205020404" pitchFamily="49" charset="0"/>
              <a:cs typeface="Courier New" panose="02070309020205020404" pitchFamily="49" charset="0"/>
            </a:endParaRPr>
          </a:p>
          <a:p>
            <a:r>
              <a:rPr lang="en-US" sz="2000" dirty="0" smtClean="0"/>
              <a:t>the Java virtual machine always looks for and runs its </a:t>
            </a:r>
            <a:br>
              <a:rPr lang="en-US" sz="2000" dirty="0" smtClean="0"/>
            </a:br>
            <a:r>
              <a:rPr lang="en-US" sz="2000" dirty="0" smtClean="0">
                <a:latin typeface="Courier New" panose="02070309020205020404" pitchFamily="49" charset="0"/>
                <a:cs typeface="Courier New" panose="02070309020205020404" pitchFamily="49" charset="0"/>
              </a:rPr>
              <a:t>main() </a:t>
            </a:r>
            <a:r>
              <a:rPr lang="en-US" sz="2000" dirty="0" smtClean="0"/>
              <a:t>method. If this method cannot be found, we</a:t>
            </a:r>
            <a:br>
              <a:rPr lang="en-US" sz="2000" dirty="0" smtClean="0"/>
            </a:br>
            <a:r>
              <a:rPr lang="en-US" sz="2000" dirty="0" smtClean="0"/>
              <a:t>get an error. </a:t>
            </a:r>
          </a:p>
          <a:p>
            <a:endParaRPr lang="en-US" sz="2000" dirty="0"/>
          </a:p>
          <a:p>
            <a:r>
              <a:rPr lang="en-US" sz="2000" dirty="0" smtClean="0"/>
              <a:t>Java classes </a:t>
            </a:r>
            <a:r>
              <a:rPr lang="en-US" sz="2000" i="1" dirty="0" smtClean="0"/>
              <a:t>must</a:t>
            </a:r>
            <a:r>
              <a:rPr lang="en-US" sz="2000" dirty="0" smtClean="0"/>
              <a:t> have a </a:t>
            </a:r>
            <a:r>
              <a:rPr lang="en-US" sz="2000" dirty="0" smtClean="0">
                <a:latin typeface="Courier New" panose="02070309020205020404" pitchFamily="49" charset="0"/>
                <a:cs typeface="Courier New" panose="02070309020205020404" pitchFamily="49" charset="0"/>
              </a:rPr>
              <a:t>main()</a:t>
            </a:r>
            <a:r>
              <a:rPr lang="en-US" sz="2000" dirty="0" smtClean="0"/>
              <a:t> method to be a program.</a:t>
            </a:r>
            <a:endParaRPr lang="en-NZ" sz="2000" dirty="0" smtClean="0"/>
          </a:p>
        </p:txBody>
      </p:sp>
      <p:sp>
        <p:nvSpPr>
          <p:cNvPr id="8" name="Text Placeholder 4"/>
          <p:cNvSpPr>
            <a:spLocks noGrp="1"/>
          </p:cNvSpPr>
          <p:nvPr>
            <p:ph type="body" sz="quarter" idx="12"/>
          </p:nvPr>
        </p:nvSpPr>
        <p:spPr>
          <a:xfrm>
            <a:off x="0" y="1076243"/>
            <a:ext cx="1764000" cy="5425357"/>
          </a:xfrm>
        </p:spPr>
        <p:txBody>
          <a:bodyPr/>
          <a:lstStyle/>
          <a:p>
            <a:r>
              <a:rPr lang="en-US" dirty="0"/>
              <a:t>Course details</a:t>
            </a:r>
          </a:p>
          <a:p>
            <a:endParaRPr lang="en-US" dirty="0"/>
          </a:p>
          <a:p>
            <a:r>
              <a:rPr lang="en-US" dirty="0" smtClean="0">
                <a:solidFill>
                  <a:srgbClr val="92D050"/>
                </a:solidFill>
              </a:rPr>
              <a:t>Hello World in Java</a:t>
            </a:r>
          </a:p>
          <a:p>
            <a:endParaRPr lang="en-US" dirty="0"/>
          </a:p>
          <a:p>
            <a:r>
              <a:rPr lang="en-US" dirty="0"/>
              <a:t>Summary </a:t>
            </a:r>
            <a:endParaRPr lang="en-NZ" dirty="0"/>
          </a:p>
        </p:txBody>
      </p:sp>
    </p:spTree>
    <p:extLst>
      <p:ext uri="{BB962C8B-B14F-4D97-AF65-F5344CB8AC3E}">
        <p14:creationId xmlns:p14="http://schemas.microsoft.com/office/powerpoint/2010/main" val="2087077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44848" y="1635851"/>
            <a:ext cx="6077112" cy="971113"/>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2" name="Text Placeholder 1"/>
          <p:cNvSpPr>
            <a:spLocks noGrp="1"/>
          </p:cNvSpPr>
          <p:nvPr>
            <p:ph type="body" sz="quarter" idx="10"/>
          </p:nvPr>
        </p:nvSpPr>
        <p:spPr>
          <a:xfrm>
            <a:off x="2044848" y="1635851"/>
            <a:ext cx="6335993" cy="2545358"/>
          </a:xfrm>
        </p:spPr>
        <p:txBody>
          <a:bodyPr/>
          <a:lstStyle/>
          <a:p>
            <a:r>
              <a:rPr lang="en-NZ" b="1" dirty="0" smtClean="0">
                <a:latin typeface="Courier New" panose="02070309020205020404" pitchFamily="49" charset="0"/>
                <a:cs typeface="Courier New" panose="02070309020205020404" pitchFamily="49" charset="0"/>
              </a:rPr>
              <a:t>public </a:t>
            </a:r>
            <a:r>
              <a:rPr lang="en-NZ" b="1" dirty="0">
                <a:latin typeface="Courier New" panose="02070309020205020404" pitchFamily="49" charset="0"/>
                <a:cs typeface="Courier New" panose="02070309020205020404" pitchFamily="49" charset="0"/>
              </a:rPr>
              <a:t>class </a:t>
            </a:r>
            <a:r>
              <a:rPr lang="en-NZ" b="1" dirty="0" smtClean="0">
                <a:latin typeface="Courier New" panose="02070309020205020404" pitchFamily="49" charset="0"/>
                <a:cs typeface="Courier New" panose="02070309020205020404" pitchFamily="49" charset="0"/>
              </a:rPr>
              <a:t>HelloWorld{public </a:t>
            </a:r>
            <a:r>
              <a:rPr lang="en-NZ" b="1" dirty="0">
                <a:latin typeface="Courier New" panose="02070309020205020404" pitchFamily="49" charset="0"/>
                <a:cs typeface="Courier New" panose="02070309020205020404" pitchFamily="49" charset="0"/>
              </a:rPr>
              <a:t>static void </a:t>
            </a:r>
            <a:r>
              <a:rPr lang="en-NZ" b="1" dirty="0" smtClean="0">
                <a:latin typeface="Courier New" panose="02070309020205020404" pitchFamily="49" charset="0"/>
                <a:cs typeface="Courier New" panose="02070309020205020404" pitchFamily="49" charset="0"/>
              </a:rPr>
              <a:t>main(String</a:t>
            </a:r>
            <a:r>
              <a:rPr lang="en-NZ" b="1" dirty="0">
                <a:latin typeface="Courier New" panose="02070309020205020404" pitchFamily="49" charset="0"/>
                <a:cs typeface="Courier New" panose="02070309020205020404" pitchFamily="49" charset="0"/>
              </a:rPr>
              <a:t>[] </a:t>
            </a:r>
            <a:r>
              <a:rPr lang="en-NZ" b="1" dirty="0" err="1">
                <a:latin typeface="Courier New" panose="02070309020205020404" pitchFamily="49" charset="0"/>
                <a:cs typeface="Courier New" panose="02070309020205020404" pitchFamily="49" charset="0"/>
              </a:rPr>
              <a:t>args</a:t>
            </a:r>
            <a:r>
              <a:rPr lang="en-NZ" b="1" dirty="0" smtClean="0">
                <a:latin typeface="Courier New" panose="02070309020205020404" pitchFamily="49" charset="0"/>
                <a:cs typeface="Courier New" panose="02070309020205020404" pitchFamily="49" charset="0"/>
              </a:rPr>
              <a:t>){</a:t>
            </a:r>
            <a:r>
              <a:rPr lang="en-NZ" b="1" dirty="0" err="1" smtClean="0">
                <a:latin typeface="Courier New" panose="02070309020205020404" pitchFamily="49" charset="0"/>
                <a:cs typeface="Courier New" panose="02070309020205020404" pitchFamily="49" charset="0"/>
              </a:rPr>
              <a:t>System.out.println</a:t>
            </a:r>
            <a:r>
              <a:rPr lang="en-NZ" b="1" dirty="0">
                <a:latin typeface="Courier New" panose="02070309020205020404" pitchFamily="49" charset="0"/>
                <a:cs typeface="Courier New" panose="02070309020205020404" pitchFamily="49" charset="0"/>
              </a:rPr>
              <a:t>("Hello World</a:t>
            </a:r>
            <a:r>
              <a:rPr lang="en-NZ" b="1" dirty="0" smtClean="0">
                <a:latin typeface="Courier New" panose="02070309020205020404" pitchFamily="49" charset="0"/>
                <a:cs typeface="Courier New" panose="02070309020205020404" pitchFamily="49" charset="0"/>
              </a:rPr>
              <a:t>!");}</a:t>
            </a:r>
            <a:endParaRPr lang="en-NZ" b="1" dirty="0">
              <a:latin typeface="Courier New" panose="02070309020205020404" pitchFamily="49" charset="0"/>
              <a:cs typeface="Courier New" panose="02070309020205020404" pitchFamily="49" charset="0"/>
            </a:endParaRPr>
          </a:p>
          <a:p>
            <a:endParaRPr lang="en-NZ" dirty="0"/>
          </a:p>
        </p:txBody>
      </p:sp>
      <p:sp>
        <p:nvSpPr>
          <p:cNvPr id="3" name="Title 2"/>
          <p:cNvSpPr>
            <a:spLocks noGrp="1"/>
          </p:cNvSpPr>
          <p:nvPr>
            <p:ph type="title"/>
          </p:nvPr>
        </p:nvSpPr>
        <p:spPr/>
        <p:txBody>
          <a:bodyPr/>
          <a:lstStyle/>
          <a:p>
            <a:r>
              <a:rPr lang="en-US" dirty="0" smtClean="0"/>
              <a:t>Java vs. Python</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24</a:t>
            </a:fld>
            <a:endParaRPr lang="en-US" dirty="0"/>
          </a:p>
        </p:txBody>
      </p:sp>
      <p:sp>
        <p:nvSpPr>
          <p:cNvPr id="6" name="Text Placeholder 5"/>
          <p:cNvSpPr>
            <a:spLocks noGrp="1"/>
          </p:cNvSpPr>
          <p:nvPr>
            <p:ph type="body" sz="quarter" idx="13"/>
          </p:nvPr>
        </p:nvSpPr>
        <p:spPr>
          <a:xfrm>
            <a:off x="1964638" y="2955054"/>
            <a:ext cx="6335993" cy="2545358"/>
          </a:xfrm>
        </p:spPr>
        <p:txBody>
          <a:bodyPr/>
          <a:lstStyle/>
          <a:p>
            <a:pPr marL="285750" indent="-285750">
              <a:buFontTx/>
              <a:buChar char="-"/>
            </a:pPr>
            <a:r>
              <a:rPr lang="en-US" dirty="0" smtClean="0">
                <a:latin typeface="Verdana" panose="020B0604030504040204" pitchFamily="34" charset="0"/>
                <a:ea typeface="Verdana" panose="020B0604030504040204" pitchFamily="34" charset="0"/>
                <a:cs typeface="Verdana" panose="020B0604030504040204" pitchFamily="34" charset="0"/>
              </a:rPr>
              <a:t>Yep, this is valid code. </a:t>
            </a:r>
          </a:p>
          <a:p>
            <a:pPr marL="285750" indent="-285750">
              <a:buFontTx/>
              <a:buChar char="-"/>
            </a:pPr>
            <a:r>
              <a:rPr lang="en-US" dirty="0" smtClean="0">
                <a:latin typeface="Verdana" panose="020B0604030504040204" pitchFamily="34" charset="0"/>
                <a:ea typeface="Verdana" panose="020B0604030504040204" pitchFamily="34" charset="0"/>
                <a:cs typeface="Verdana" panose="020B0604030504040204" pitchFamily="34" charset="0"/>
              </a:rPr>
              <a:t>Lines, tabs, (most) whitespace have no syntactic significance in Java</a:t>
            </a:r>
          </a:p>
          <a:p>
            <a:pPr marL="1028700" lvl="1">
              <a:buFontTx/>
              <a:buChar char="-"/>
            </a:pPr>
            <a:r>
              <a:rPr lang="en-US" sz="1400" dirty="0" smtClean="0">
                <a:latin typeface="Verdana" panose="020B0604030504040204" pitchFamily="34" charset="0"/>
                <a:ea typeface="Verdana" panose="020B0604030504040204" pitchFamily="34" charset="0"/>
                <a:cs typeface="Verdana" panose="020B0604030504040204" pitchFamily="34" charset="0"/>
              </a:rPr>
              <a:t>But: They help make your program human-readable</a:t>
            </a:r>
          </a:p>
          <a:p>
            <a:pPr marL="1028700" lvl="1">
              <a:buFontTx/>
              <a:buChar char="-"/>
            </a:pPr>
            <a:r>
              <a:rPr lang="en-US" sz="1400" dirty="0" smtClean="0">
                <a:latin typeface="Verdana" panose="020B0604030504040204" pitchFamily="34" charset="0"/>
                <a:ea typeface="Verdana" panose="020B0604030504040204" pitchFamily="34" charset="0"/>
                <a:cs typeface="Verdana" panose="020B0604030504040204" pitchFamily="34" charset="0"/>
              </a:rPr>
              <a:t>Good programmers use them consistently and many employers enforce whitespace use as part of their coding standards </a:t>
            </a:r>
          </a:p>
          <a:p>
            <a:pPr marL="285750" indent="-285750">
              <a:buFontTx/>
              <a:buChar char="-"/>
            </a:pPr>
            <a:r>
              <a:rPr lang="en-US" dirty="0" smtClean="0">
                <a:latin typeface="Verdana" panose="020B0604030504040204" pitchFamily="34" charset="0"/>
                <a:ea typeface="Verdana" panose="020B0604030504040204" pitchFamily="34" charset="0"/>
                <a:cs typeface="Verdana" panose="020B0604030504040204" pitchFamily="34" charset="0"/>
              </a:rPr>
              <a:t>Punctuation (</a:t>
            </a:r>
            <a:r>
              <a:rPr lang="en-US" dirty="0" smtClean="0">
                <a:ea typeface="Verdana" panose="020B0604030504040204" pitchFamily="34" charset="0"/>
              </a:rPr>
              <a:t>{};(),[]</a:t>
            </a:r>
            <a:r>
              <a:rPr lang="en-US" dirty="0" smtClean="0">
                <a:latin typeface="Verdana" panose="020B0604030504040204" pitchFamily="34" charset="0"/>
                <a:ea typeface="Verdana" panose="020B0604030504040204" pitchFamily="34" charset="0"/>
                <a:cs typeface="Verdana" panose="020B0604030504040204" pitchFamily="34" charset="0"/>
              </a:rPr>
              <a:t> etc.) is everything</a:t>
            </a:r>
          </a:p>
          <a:p>
            <a:pPr marL="285750" indent="-285750">
              <a:buFontTx/>
              <a:buChar char="-"/>
            </a:pPr>
            <a:r>
              <a:rPr lang="en-US" dirty="0" smtClean="0">
                <a:latin typeface="Verdana" panose="020B0604030504040204" pitchFamily="34" charset="0"/>
                <a:ea typeface="Verdana" panose="020B0604030504040204" pitchFamily="34" charset="0"/>
                <a:cs typeface="Verdana" panose="020B0604030504040204" pitchFamily="34" charset="0"/>
              </a:rPr>
              <a:t>Classes and objects rule!</a:t>
            </a:r>
            <a:endParaRPr lang="en-NZ" dirty="0">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4"/>
          <p:cNvSpPr>
            <a:spLocks noGrp="1"/>
          </p:cNvSpPr>
          <p:nvPr>
            <p:ph type="body" sz="quarter" idx="12"/>
          </p:nvPr>
        </p:nvSpPr>
        <p:spPr>
          <a:xfrm>
            <a:off x="0" y="1076243"/>
            <a:ext cx="1764000" cy="5425357"/>
          </a:xfrm>
        </p:spPr>
        <p:txBody>
          <a:bodyPr/>
          <a:lstStyle/>
          <a:p>
            <a:r>
              <a:rPr lang="en-US" dirty="0"/>
              <a:t>Course details</a:t>
            </a:r>
          </a:p>
          <a:p>
            <a:endParaRPr lang="en-US" dirty="0"/>
          </a:p>
          <a:p>
            <a:r>
              <a:rPr lang="en-US" dirty="0" smtClean="0">
                <a:solidFill>
                  <a:srgbClr val="92D050"/>
                </a:solidFill>
              </a:rPr>
              <a:t>Hello World in Java</a:t>
            </a:r>
          </a:p>
          <a:p>
            <a:endParaRPr lang="en-US" dirty="0"/>
          </a:p>
          <a:p>
            <a:r>
              <a:rPr lang="en-US" dirty="0"/>
              <a:t>Summary </a:t>
            </a:r>
            <a:endParaRPr lang="en-NZ" dirty="0"/>
          </a:p>
        </p:txBody>
      </p:sp>
    </p:spTree>
    <p:extLst>
      <p:ext uri="{BB962C8B-B14F-4D97-AF65-F5344CB8AC3E}">
        <p14:creationId xmlns:p14="http://schemas.microsoft.com/office/powerpoint/2010/main" val="3719086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880256" y="1076242"/>
            <a:ext cx="7154016" cy="5713357"/>
          </a:xfrm>
        </p:spPr>
        <p:txBody>
          <a:bodyPr>
            <a:normAutofit/>
          </a:bodyPr>
          <a:lstStyle/>
          <a:p>
            <a:r>
              <a:rPr lang="en-US" sz="1400" dirty="0" smtClean="0"/>
              <a:t>Java isn’t Python</a:t>
            </a:r>
          </a:p>
          <a:p>
            <a:pPr marL="285750" indent="-285750">
              <a:buFontTx/>
              <a:buChar char="-"/>
            </a:pPr>
            <a:r>
              <a:rPr lang="en-US" sz="1400" dirty="0" smtClean="0"/>
              <a:t>A program must begin with a class containing the method </a:t>
            </a:r>
            <a:r>
              <a:rPr lang="en-US" sz="1400" dirty="0" smtClean="0">
                <a:latin typeface="Courier New" panose="02070309020205020404" pitchFamily="49" charset="0"/>
                <a:cs typeface="Courier New" panose="02070309020205020404" pitchFamily="49" charset="0"/>
              </a:rPr>
              <a:t>main() </a:t>
            </a:r>
          </a:p>
          <a:p>
            <a:pPr marL="285750" indent="-285750">
              <a:buFontTx/>
              <a:buChar char="-"/>
            </a:pPr>
            <a:r>
              <a:rPr lang="en-US" sz="1400" dirty="0" smtClean="0"/>
              <a:t>This class name must be the same as the </a:t>
            </a:r>
            <a:r>
              <a:rPr lang="en-US" sz="1400" dirty="0" smtClean="0">
                <a:latin typeface="Courier New" panose="02070309020205020404" pitchFamily="49" charset="0"/>
                <a:cs typeface="Courier New" panose="02070309020205020404" pitchFamily="49" charset="0"/>
              </a:rPr>
              <a:t>.java </a:t>
            </a:r>
            <a:r>
              <a:rPr lang="en-US" sz="1400" dirty="0" smtClean="0"/>
              <a:t>file name </a:t>
            </a:r>
          </a:p>
          <a:p>
            <a:pPr marL="285750" indent="-285750">
              <a:buFontTx/>
              <a:buChar char="-"/>
            </a:pPr>
            <a:r>
              <a:rPr lang="en-US" sz="1400" dirty="0" smtClean="0"/>
              <a:t>Everything must be predefined (more on that next lecture)</a:t>
            </a:r>
          </a:p>
          <a:p>
            <a:pPr marL="285750" indent="-285750">
              <a:buFontTx/>
              <a:buChar char="-"/>
            </a:pPr>
            <a:r>
              <a:rPr lang="en-US" sz="1400" dirty="0"/>
              <a:t>All code must be in a class and executable code </a:t>
            </a:r>
            <a:r>
              <a:rPr lang="en-US" sz="1400" dirty="0" smtClean="0"/>
              <a:t>must be in </a:t>
            </a:r>
            <a:r>
              <a:rPr lang="en-US" sz="1400" dirty="0"/>
              <a:t>a method</a:t>
            </a:r>
          </a:p>
          <a:p>
            <a:pPr marL="285750" indent="-285750">
              <a:buFontTx/>
              <a:buChar char="-"/>
            </a:pPr>
            <a:r>
              <a:rPr lang="en-US" sz="1400" dirty="0" smtClean="0"/>
              <a:t>Java is case sensitive – e.g. </a:t>
            </a:r>
            <a:r>
              <a:rPr lang="en-US" sz="1400" dirty="0" smtClean="0">
                <a:latin typeface="Courier New" panose="02070309020205020404" pitchFamily="49" charset="0"/>
                <a:cs typeface="Courier New" panose="02070309020205020404" pitchFamily="49" charset="0"/>
              </a:rPr>
              <a:t>main()</a:t>
            </a:r>
            <a:r>
              <a:rPr lang="en-US" sz="1400" dirty="0" smtClean="0"/>
              <a:t> is not the same as </a:t>
            </a:r>
            <a:r>
              <a:rPr lang="en-US" sz="1400" dirty="0" smtClean="0">
                <a:latin typeface="Courier New" panose="02070309020205020404" pitchFamily="49" charset="0"/>
                <a:cs typeface="Courier New" panose="02070309020205020404" pitchFamily="49" charset="0"/>
              </a:rPr>
              <a:t>Main()</a:t>
            </a:r>
          </a:p>
          <a:p>
            <a:pPr marL="285750" indent="-285750">
              <a:buFontTx/>
              <a:buChar char="-"/>
            </a:pPr>
            <a:r>
              <a:rPr lang="en-US" sz="1400" dirty="0" smtClean="0"/>
              <a:t>Lines and tabs have no meaning in Java</a:t>
            </a:r>
          </a:p>
          <a:p>
            <a:pPr marL="1028700" lvl="1">
              <a:buFontTx/>
              <a:buChar char="-"/>
            </a:pPr>
            <a:r>
              <a:rPr lang="en-US" sz="1600" dirty="0" smtClean="0">
                <a:latin typeface="Courier New" panose="02070309020205020404" pitchFamily="49" charset="0"/>
                <a:cs typeface="Courier New" panose="02070309020205020404" pitchFamily="49" charset="0"/>
              </a:rPr>
              <a:t>{}</a:t>
            </a:r>
            <a:r>
              <a:rPr lang="en-US" sz="1600" dirty="0" smtClean="0"/>
              <a:t> code blocks</a:t>
            </a:r>
          </a:p>
          <a:p>
            <a:pPr marL="1028700" lvl="1">
              <a:buFontTx/>
              <a:buChar char="-"/>
            </a:pPr>
            <a:r>
              <a:rPr lang="en-US" sz="1600" dirty="0" smtClean="0">
                <a:latin typeface="Courier New" panose="02070309020205020404" pitchFamily="49" charset="0"/>
                <a:cs typeface="Courier New" panose="02070309020205020404" pitchFamily="49" charset="0"/>
              </a:rPr>
              <a:t>[] </a:t>
            </a:r>
            <a:r>
              <a:rPr lang="en-US" sz="1600" dirty="0" smtClean="0"/>
              <a:t>arrays</a:t>
            </a:r>
          </a:p>
          <a:p>
            <a:pPr marL="1028700" lvl="1">
              <a:buFontTx/>
              <a:buChar char="-"/>
            </a:pPr>
            <a:r>
              <a:rPr lang="en-US" sz="1600" dirty="0">
                <a:latin typeface="Courier New" panose="02070309020205020404" pitchFamily="49" charset="0"/>
                <a:cs typeface="Courier New" panose="02070309020205020404" pitchFamily="49" charset="0"/>
              </a:rPr>
              <a:t>()</a:t>
            </a:r>
            <a:r>
              <a:rPr lang="en-US" sz="1600" dirty="0" smtClean="0"/>
              <a:t> method parameters</a:t>
            </a:r>
          </a:p>
          <a:p>
            <a:pPr marL="1028700" lvl="1">
              <a:buFontTx/>
              <a:buChar char="-"/>
            </a:pPr>
            <a:r>
              <a:rPr lang="en-US" sz="1600" dirty="0">
                <a:latin typeface="Courier New" panose="02070309020205020404" pitchFamily="49" charset="0"/>
                <a:cs typeface="Courier New" panose="02070309020205020404" pitchFamily="49" charset="0"/>
              </a:rPr>
              <a:t>; </a:t>
            </a:r>
            <a:r>
              <a:rPr lang="en-US" sz="1600" dirty="0" smtClean="0"/>
              <a:t>ends an instruction  </a:t>
            </a:r>
            <a:endParaRPr lang="en-US" sz="1800" dirty="0" smtClean="0"/>
          </a:p>
          <a:p>
            <a:pPr marL="285750" indent="-285750">
              <a:buFontTx/>
              <a:buChar char="-"/>
            </a:pPr>
            <a:r>
              <a:rPr lang="en-US" sz="1400" dirty="0" smtClean="0"/>
              <a:t>Keywords</a:t>
            </a:r>
          </a:p>
          <a:p>
            <a:pPr marL="1028700" lvl="1">
              <a:buFontTx/>
              <a:buChar char="-"/>
            </a:pPr>
            <a:r>
              <a:rPr lang="en-US" sz="1600" dirty="0" smtClean="0">
                <a:latin typeface="Courier New" panose="02070309020205020404" pitchFamily="49" charset="0"/>
                <a:cs typeface="Courier New" panose="02070309020205020404" pitchFamily="49" charset="0"/>
              </a:rPr>
              <a:t>public</a:t>
            </a:r>
            <a:r>
              <a:rPr lang="en-US" sz="1600" dirty="0" smtClean="0"/>
              <a:t> (this class or member can be used by any code) </a:t>
            </a:r>
          </a:p>
          <a:p>
            <a:pPr marL="1028700" lvl="1">
              <a:buFontTx/>
              <a:buChar char="-"/>
            </a:pPr>
            <a:r>
              <a:rPr lang="en-US" sz="1600" dirty="0" smtClean="0">
                <a:latin typeface="Courier New" panose="02070309020205020404" pitchFamily="49" charset="0"/>
                <a:cs typeface="Courier New" panose="02070309020205020404" pitchFamily="49" charset="0"/>
              </a:rPr>
              <a:t>class</a:t>
            </a:r>
            <a:r>
              <a:rPr lang="en-US" sz="1600" dirty="0" smtClean="0"/>
              <a:t> (block with class declaration body follows)</a:t>
            </a:r>
          </a:p>
          <a:p>
            <a:pPr marL="1028700" lvl="1">
              <a:buFontTx/>
              <a:buChar char="-"/>
            </a:pPr>
            <a:r>
              <a:rPr lang="en-US" sz="1600" dirty="0" smtClean="0">
                <a:solidFill>
                  <a:srgbClr val="FF0000"/>
                </a:solidFill>
                <a:latin typeface="Courier New" panose="02070309020205020404" pitchFamily="49" charset="0"/>
                <a:cs typeface="Courier New" panose="02070309020205020404" pitchFamily="49" charset="0"/>
              </a:rPr>
              <a:t>static</a:t>
            </a:r>
            <a:r>
              <a:rPr lang="en-US" sz="1600" dirty="0" smtClean="0">
                <a:solidFill>
                  <a:srgbClr val="FF0000"/>
                </a:solidFill>
              </a:rPr>
              <a:t> (can be executed on the class, doesn’t need an object of the class) </a:t>
            </a:r>
          </a:p>
          <a:p>
            <a:pPr marL="1028700" lvl="1">
              <a:buFontTx/>
              <a:buChar char="-"/>
            </a:pPr>
            <a:r>
              <a:rPr lang="en-US" sz="1600" dirty="0" smtClean="0">
                <a:latin typeface="Courier New" panose="02070309020205020404" pitchFamily="49" charset="0"/>
                <a:cs typeface="Courier New" panose="02070309020205020404" pitchFamily="49" charset="0"/>
              </a:rPr>
              <a:t>void</a:t>
            </a:r>
            <a:r>
              <a:rPr lang="en-US" sz="1600" dirty="0" smtClean="0"/>
              <a:t> (this method doesn’t return anything)</a:t>
            </a:r>
          </a:p>
          <a:p>
            <a:pPr marL="285750" indent="-285750">
              <a:buFontTx/>
              <a:buChar char="-"/>
            </a:pP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a:t>
            </a:r>
            <a:r>
              <a:rPr lang="en-US" sz="1400" dirty="0"/>
              <a:t> is the Java equivalent of python’s </a:t>
            </a:r>
            <a:r>
              <a:rPr lang="en-US" sz="1400" dirty="0">
                <a:latin typeface="Courier New" panose="02070309020205020404" pitchFamily="49" charset="0"/>
                <a:cs typeface="Courier New" panose="02070309020205020404" pitchFamily="49" charset="0"/>
              </a:rPr>
              <a:t>print</a:t>
            </a:r>
          </a:p>
          <a:p>
            <a:pPr marL="285750" lvl="1">
              <a:lnSpc>
                <a:spcPts val="2400"/>
              </a:lnSpc>
              <a:spcBef>
                <a:spcPts val="0"/>
              </a:spcBef>
              <a:buFontTx/>
              <a:buChar char="-"/>
            </a:pPr>
            <a:endParaRPr lang="en-NZ" sz="1400" dirty="0">
              <a:latin typeface="Verdana"/>
            </a:endParaRPr>
          </a:p>
          <a:p>
            <a:pPr marL="1028700" lvl="1">
              <a:buFontTx/>
              <a:buChar char="-"/>
            </a:pPr>
            <a:endParaRPr lang="en-US" sz="1600" dirty="0" smtClean="0"/>
          </a:p>
        </p:txBody>
      </p:sp>
      <p:sp>
        <p:nvSpPr>
          <p:cNvPr id="3" name="Title 2"/>
          <p:cNvSpPr>
            <a:spLocks noGrp="1"/>
          </p:cNvSpPr>
          <p:nvPr>
            <p:ph type="title"/>
          </p:nvPr>
        </p:nvSpPr>
        <p:spPr/>
        <p:txBody>
          <a:bodyPr/>
          <a:lstStyle/>
          <a:p>
            <a:r>
              <a:rPr lang="en-US" dirty="0" smtClean="0"/>
              <a:t>What do we know? </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25</a:t>
            </a:fld>
            <a:endParaRPr lang="en-US" dirty="0"/>
          </a:p>
        </p:txBody>
      </p:sp>
      <p:sp>
        <p:nvSpPr>
          <p:cNvPr id="5" name="Text Placeholder 4"/>
          <p:cNvSpPr>
            <a:spLocks noGrp="1"/>
          </p:cNvSpPr>
          <p:nvPr>
            <p:ph type="body" sz="quarter" idx="12"/>
          </p:nvPr>
        </p:nvSpPr>
        <p:spPr/>
        <p:txBody>
          <a:bodyPr/>
          <a:lstStyle/>
          <a:p>
            <a:r>
              <a:rPr lang="en-US" dirty="0"/>
              <a:t>Course details</a:t>
            </a:r>
          </a:p>
          <a:p>
            <a:endParaRPr lang="en-US" dirty="0" smtClean="0"/>
          </a:p>
          <a:p>
            <a:r>
              <a:rPr lang="en-US" dirty="0" smtClean="0"/>
              <a:t>Hello World in Java</a:t>
            </a:r>
            <a:endParaRPr lang="en-US" dirty="0"/>
          </a:p>
          <a:p>
            <a:endParaRPr lang="en-US" dirty="0" smtClean="0">
              <a:solidFill>
                <a:srgbClr val="92D050"/>
              </a:solidFill>
            </a:endParaRPr>
          </a:p>
          <a:p>
            <a:r>
              <a:rPr lang="en-US" dirty="0" smtClean="0">
                <a:solidFill>
                  <a:srgbClr val="92D050"/>
                </a:solidFill>
              </a:rPr>
              <a:t>Summary </a:t>
            </a:r>
            <a:endParaRPr lang="en-NZ" dirty="0">
              <a:solidFill>
                <a:srgbClr val="92D050"/>
              </a:solidFill>
            </a:endParaRPr>
          </a:p>
          <a:p>
            <a:endParaRPr lang="en-NZ" dirty="0"/>
          </a:p>
          <a:p>
            <a:endParaRPr lang="en-NZ" dirty="0"/>
          </a:p>
        </p:txBody>
      </p:sp>
    </p:spTree>
    <p:extLst>
      <p:ext uri="{BB962C8B-B14F-4D97-AF65-F5344CB8AC3E}">
        <p14:creationId xmlns:p14="http://schemas.microsoft.com/office/powerpoint/2010/main" val="893742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Next Lecture</a:t>
            </a:r>
          </a:p>
          <a:p>
            <a:endParaRPr lang="en-US" dirty="0"/>
          </a:p>
          <a:p>
            <a:r>
              <a:rPr lang="en-US" dirty="0" smtClean="0"/>
              <a:t>D&amp;D Chapter 2  &amp; Eclipse</a:t>
            </a:r>
          </a:p>
          <a:p>
            <a:pPr marL="285750" indent="-285750">
              <a:buFontTx/>
              <a:buChar char="-"/>
            </a:pPr>
            <a:r>
              <a:rPr lang="en-US" dirty="0" smtClean="0"/>
              <a:t>Data declarations and types </a:t>
            </a:r>
          </a:p>
          <a:p>
            <a:pPr marL="285750" indent="-285750">
              <a:buFontTx/>
              <a:buChar char="-"/>
            </a:pPr>
            <a:r>
              <a:rPr lang="en-US" dirty="0" smtClean="0"/>
              <a:t>Decisions</a:t>
            </a:r>
          </a:p>
          <a:p>
            <a:pPr marL="285750" indent="-285750">
              <a:buFontTx/>
              <a:buChar char="-"/>
            </a:pPr>
            <a:r>
              <a:rPr lang="en-US" dirty="0" smtClean="0"/>
              <a:t>Eclipse basics </a:t>
            </a:r>
          </a:p>
          <a:p>
            <a:endParaRPr lang="en-US" dirty="0"/>
          </a:p>
        </p:txBody>
      </p:sp>
    </p:spTree>
    <p:extLst>
      <p:ext uri="{BB962C8B-B14F-4D97-AF65-F5344CB8AC3E}">
        <p14:creationId xmlns:p14="http://schemas.microsoft.com/office/powerpoint/2010/main" val="39290335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smtClean="0"/>
              <a:t>Classes, Objects and Instantiation</a:t>
            </a:r>
          </a:p>
          <a:p>
            <a:endParaRPr lang="en-US" dirty="0"/>
          </a:p>
          <a:p>
            <a:endParaRPr lang="en-NZ" dirty="0"/>
          </a:p>
        </p:txBody>
      </p:sp>
      <p:sp>
        <p:nvSpPr>
          <p:cNvPr id="7" name="Title 6"/>
          <p:cNvSpPr>
            <a:spLocks noGrp="1"/>
          </p:cNvSpPr>
          <p:nvPr>
            <p:ph type="title"/>
          </p:nvPr>
        </p:nvSpPr>
        <p:spPr/>
        <p:txBody>
          <a:bodyPr>
            <a:normAutofit/>
          </a:bodyPr>
          <a:lstStyle/>
          <a:p>
            <a:r>
              <a:rPr lang="en-US" sz="3200" dirty="0" smtClean="0"/>
              <a:t>OO Terminology</a:t>
            </a:r>
            <a:endParaRPr lang="en-NZ" sz="3200"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27</a:t>
            </a:fld>
            <a:endParaRPr lang="en-US" dirty="0"/>
          </a:p>
        </p:txBody>
      </p:sp>
      <p:sp>
        <p:nvSpPr>
          <p:cNvPr id="9" name="Text Placeholder 8"/>
          <p:cNvSpPr>
            <a:spLocks noGrp="1"/>
          </p:cNvSpPr>
          <p:nvPr>
            <p:ph type="body" sz="quarter" idx="12"/>
          </p:nvPr>
        </p:nvSpPr>
        <p:spPr/>
        <p:txBody>
          <a:bodyPr/>
          <a:lstStyle/>
          <a:p>
            <a:r>
              <a:rPr lang="en-US" dirty="0"/>
              <a:t>Course details</a:t>
            </a:r>
          </a:p>
          <a:p>
            <a:endParaRPr lang="en-US" dirty="0"/>
          </a:p>
          <a:p>
            <a:r>
              <a:rPr lang="en-US" dirty="0"/>
              <a:t>Anatomy of Java </a:t>
            </a:r>
          </a:p>
          <a:p>
            <a:endParaRPr lang="en-US" dirty="0"/>
          </a:p>
          <a:p>
            <a:r>
              <a:rPr lang="en-US" dirty="0">
                <a:solidFill>
                  <a:srgbClr val="92D050"/>
                </a:solidFill>
              </a:rPr>
              <a:t>OO Basics</a:t>
            </a:r>
          </a:p>
          <a:p>
            <a:endParaRPr lang="en-US" dirty="0"/>
          </a:p>
          <a:p>
            <a:r>
              <a:rPr lang="en-US" dirty="0"/>
              <a:t>Getting Going with Java</a:t>
            </a:r>
          </a:p>
          <a:p>
            <a:endParaRPr lang="en-US" dirty="0"/>
          </a:p>
          <a:p>
            <a:r>
              <a:rPr lang="en-US" dirty="0"/>
              <a:t>Summary </a:t>
            </a:r>
            <a:endParaRPr lang="en-NZ" dirty="0"/>
          </a:p>
          <a:p>
            <a:endParaRPr lang="en-NZ" dirty="0"/>
          </a:p>
        </p:txBody>
      </p:sp>
      <p:pic>
        <p:nvPicPr>
          <p:cNvPr id="12" name="Picture 11"/>
          <p:cNvPicPr>
            <a:picLocks noChangeAspect="1"/>
          </p:cNvPicPr>
          <p:nvPr/>
        </p:nvPicPr>
        <p:blipFill>
          <a:blip r:embed="rId2"/>
          <a:stretch>
            <a:fillRect/>
          </a:stretch>
        </p:blipFill>
        <p:spPr>
          <a:xfrm>
            <a:off x="1880256" y="3442832"/>
            <a:ext cx="2619375" cy="1743075"/>
          </a:xfrm>
          <a:prstGeom prst="rect">
            <a:avLst/>
          </a:prstGeom>
        </p:spPr>
      </p:pic>
      <p:pic>
        <p:nvPicPr>
          <p:cNvPr id="13" name="Picture 12"/>
          <p:cNvPicPr>
            <a:picLocks noChangeAspect="1"/>
          </p:cNvPicPr>
          <p:nvPr/>
        </p:nvPicPr>
        <p:blipFill>
          <a:blip r:embed="rId3"/>
          <a:stretch>
            <a:fillRect/>
          </a:stretch>
        </p:blipFill>
        <p:spPr>
          <a:xfrm>
            <a:off x="3825595" y="3912170"/>
            <a:ext cx="3177833" cy="1762463"/>
          </a:xfrm>
          <a:prstGeom prst="rect">
            <a:avLst/>
          </a:prstGeom>
        </p:spPr>
      </p:pic>
      <p:pic>
        <p:nvPicPr>
          <p:cNvPr id="14" name="Picture 13"/>
          <p:cNvPicPr>
            <a:picLocks noChangeAspect="1"/>
          </p:cNvPicPr>
          <p:nvPr/>
        </p:nvPicPr>
        <p:blipFill>
          <a:blip r:embed="rId4"/>
          <a:stretch>
            <a:fillRect/>
          </a:stretch>
        </p:blipFill>
        <p:spPr>
          <a:xfrm>
            <a:off x="6012760" y="4415446"/>
            <a:ext cx="2809875" cy="1628775"/>
          </a:xfrm>
          <a:prstGeom prst="rect">
            <a:avLst/>
          </a:prstGeom>
        </p:spPr>
      </p:pic>
      <p:pic>
        <p:nvPicPr>
          <p:cNvPr id="15" name="Picture 14"/>
          <p:cNvPicPr>
            <a:picLocks noChangeAspect="1"/>
          </p:cNvPicPr>
          <p:nvPr/>
        </p:nvPicPr>
        <p:blipFill>
          <a:blip r:embed="rId5"/>
          <a:stretch>
            <a:fillRect/>
          </a:stretch>
        </p:blipFill>
        <p:spPr>
          <a:xfrm>
            <a:off x="4499631" y="1635720"/>
            <a:ext cx="3086100" cy="1485900"/>
          </a:xfrm>
          <a:prstGeom prst="rect">
            <a:avLst/>
          </a:prstGeom>
        </p:spPr>
      </p:pic>
    </p:spTree>
    <p:extLst>
      <p:ext uri="{BB962C8B-B14F-4D97-AF65-F5344CB8AC3E}">
        <p14:creationId xmlns:p14="http://schemas.microsoft.com/office/powerpoint/2010/main" val="2521349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smtClean="0"/>
              <a:t>Methods and Variables</a:t>
            </a:r>
          </a:p>
          <a:p>
            <a:endParaRPr lang="en-US" dirty="0"/>
          </a:p>
          <a:p>
            <a:endParaRPr lang="en-NZ" dirty="0"/>
          </a:p>
        </p:txBody>
      </p:sp>
      <p:sp>
        <p:nvSpPr>
          <p:cNvPr id="7" name="Title 6"/>
          <p:cNvSpPr>
            <a:spLocks noGrp="1"/>
          </p:cNvSpPr>
          <p:nvPr>
            <p:ph type="title"/>
          </p:nvPr>
        </p:nvSpPr>
        <p:spPr/>
        <p:txBody>
          <a:bodyPr>
            <a:normAutofit/>
          </a:bodyPr>
          <a:lstStyle/>
          <a:p>
            <a:r>
              <a:rPr lang="en-US" sz="3200" dirty="0" smtClean="0"/>
              <a:t>OO Terminology</a:t>
            </a:r>
            <a:endParaRPr lang="en-NZ" sz="3200"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28</a:t>
            </a:fld>
            <a:endParaRPr lang="en-US" dirty="0"/>
          </a:p>
        </p:txBody>
      </p:sp>
      <p:sp>
        <p:nvSpPr>
          <p:cNvPr id="9" name="Text Placeholder 8"/>
          <p:cNvSpPr>
            <a:spLocks noGrp="1"/>
          </p:cNvSpPr>
          <p:nvPr>
            <p:ph type="body" sz="quarter" idx="12"/>
          </p:nvPr>
        </p:nvSpPr>
        <p:spPr/>
        <p:txBody>
          <a:bodyPr/>
          <a:lstStyle/>
          <a:p>
            <a:r>
              <a:rPr lang="en-US" dirty="0"/>
              <a:t>Course details</a:t>
            </a:r>
          </a:p>
          <a:p>
            <a:endParaRPr lang="en-US" dirty="0"/>
          </a:p>
          <a:p>
            <a:r>
              <a:rPr lang="en-US" dirty="0"/>
              <a:t>Anatomy of Java </a:t>
            </a:r>
          </a:p>
          <a:p>
            <a:endParaRPr lang="en-US" dirty="0"/>
          </a:p>
          <a:p>
            <a:r>
              <a:rPr lang="en-US" dirty="0">
                <a:solidFill>
                  <a:srgbClr val="92D050"/>
                </a:solidFill>
              </a:rPr>
              <a:t>OO Basics</a:t>
            </a:r>
          </a:p>
          <a:p>
            <a:endParaRPr lang="en-US" dirty="0"/>
          </a:p>
          <a:p>
            <a:r>
              <a:rPr lang="en-US" dirty="0"/>
              <a:t>Getting Going with Java</a:t>
            </a:r>
          </a:p>
          <a:p>
            <a:endParaRPr lang="en-US" dirty="0"/>
          </a:p>
          <a:p>
            <a:r>
              <a:rPr lang="en-US" dirty="0"/>
              <a:t>Summary </a:t>
            </a:r>
            <a:endParaRPr lang="en-NZ" dirty="0"/>
          </a:p>
          <a:p>
            <a:endParaRPr lang="en-NZ" dirty="0"/>
          </a:p>
        </p:txBody>
      </p:sp>
      <p:pic>
        <p:nvPicPr>
          <p:cNvPr id="12" name="Picture 11"/>
          <p:cNvPicPr>
            <a:picLocks noChangeAspect="1"/>
          </p:cNvPicPr>
          <p:nvPr/>
        </p:nvPicPr>
        <p:blipFill>
          <a:blip r:embed="rId2"/>
          <a:stretch>
            <a:fillRect/>
          </a:stretch>
        </p:blipFill>
        <p:spPr>
          <a:xfrm>
            <a:off x="1880256" y="3442832"/>
            <a:ext cx="2619375" cy="1743075"/>
          </a:xfrm>
          <a:prstGeom prst="rect">
            <a:avLst/>
          </a:prstGeom>
        </p:spPr>
      </p:pic>
      <p:pic>
        <p:nvPicPr>
          <p:cNvPr id="13" name="Picture 12"/>
          <p:cNvPicPr>
            <a:picLocks noChangeAspect="1"/>
          </p:cNvPicPr>
          <p:nvPr/>
        </p:nvPicPr>
        <p:blipFill>
          <a:blip r:embed="rId3"/>
          <a:stretch>
            <a:fillRect/>
          </a:stretch>
        </p:blipFill>
        <p:spPr>
          <a:xfrm>
            <a:off x="3825595" y="4185047"/>
            <a:ext cx="3177833" cy="1762463"/>
          </a:xfrm>
          <a:prstGeom prst="rect">
            <a:avLst/>
          </a:prstGeom>
        </p:spPr>
      </p:pic>
      <p:pic>
        <p:nvPicPr>
          <p:cNvPr id="14" name="Picture 13"/>
          <p:cNvPicPr>
            <a:picLocks noChangeAspect="1"/>
          </p:cNvPicPr>
          <p:nvPr/>
        </p:nvPicPr>
        <p:blipFill>
          <a:blip r:embed="rId4"/>
          <a:stretch>
            <a:fillRect/>
          </a:stretch>
        </p:blipFill>
        <p:spPr>
          <a:xfrm>
            <a:off x="6012760" y="4415446"/>
            <a:ext cx="2809875" cy="1628775"/>
          </a:xfrm>
          <a:prstGeom prst="rect">
            <a:avLst/>
          </a:prstGeom>
        </p:spPr>
      </p:pic>
      <p:pic>
        <p:nvPicPr>
          <p:cNvPr id="15" name="Picture 14"/>
          <p:cNvPicPr>
            <a:picLocks noChangeAspect="1"/>
          </p:cNvPicPr>
          <p:nvPr/>
        </p:nvPicPr>
        <p:blipFill>
          <a:blip r:embed="rId5"/>
          <a:stretch>
            <a:fillRect/>
          </a:stretch>
        </p:blipFill>
        <p:spPr>
          <a:xfrm>
            <a:off x="4499631" y="1635720"/>
            <a:ext cx="3086100" cy="1485900"/>
          </a:xfrm>
          <a:prstGeom prst="rect">
            <a:avLst/>
          </a:prstGeom>
        </p:spPr>
      </p:pic>
    </p:spTree>
    <p:extLst>
      <p:ext uri="{BB962C8B-B14F-4D97-AF65-F5344CB8AC3E}">
        <p14:creationId xmlns:p14="http://schemas.microsoft.com/office/powerpoint/2010/main" val="3717675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285750" indent="-285750">
              <a:buFontTx/>
              <a:buChar char="-"/>
            </a:pPr>
            <a:r>
              <a:rPr lang="en-US" dirty="0" smtClean="0"/>
              <a:t>Class is a template or plan for </a:t>
            </a:r>
          </a:p>
          <a:p>
            <a:pPr marL="1028700" lvl="1">
              <a:buFontTx/>
              <a:buChar char="-"/>
            </a:pPr>
            <a:r>
              <a:rPr lang="en-US" sz="1800" dirty="0" smtClean="0"/>
              <a:t>Instantiating (making) </a:t>
            </a:r>
          </a:p>
          <a:p>
            <a:pPr marL="1028700" lvl="1">
              <a:buFontTx/>
              <a:buChar char="-"/>
            </a:pPr>
            <a:r>
              <a:rPr lang="en-US" sz="1800" dirty="0" smtClean="0"/>
              <a:t>Objects</a:t>
            </a:r>
          </a:p>
          <a:p>
            <a:pPr marL="285750" indent="-285750">
              <a:buFontTx/>
              <a:buChar char="-"/>
            </a:pPr>
            <a:endParaRPr lang="en-US" dirty="0"/>
          </a:p>
          <a:p>
            <a:pPr marL="285750" indent="-285750">
              <a:buFontTx/>
              <a:buChar char="-"/>
            </a:pPr>
            <a:r>
              <a:rPr lang="en-US" dirty="0" smtClean="0"/>
              <a:t>Classes can have declarations for </a:t>
            </a:r>
          </a:p>
          <a:p>
            <a:pPr marL="1028700" lvl="1">
              <a:buFontTx/>
              <a:buChar char="-"/>
            </a:pPr>
            <a:r>
              <a:rPr lang="en-US" sz="1800" dirty="0" smtClean="0"/>
              <a:t>Variables/fields/attributes </a:t>
            </a:r>
            <a:r>
              <a:rPr lang="en-US" sz="1800" dirty="0"/>
              <a:t>- properties specific to an object - like colour</a:t>
            </a:r>
          </a:p>
          <a:p>
            <a:pPr marL="1028700" lvl="1">
              <a:buFontTx/>
              <a:buChar char="-"/>
            </a:pPr>
            <a:r>
              <a:rPr lang="en-US" sz="1800" dirty="0"/>
              <a:t>Methods – things they can do -  like accelerate </a:t>
            </a:r>
          </a:p>
          <a:p>
            <a:pPr marL="285750" indent="-285750">
              <a:buFontTx/>
              <a:buChar char="-"/>
            </a:pPr>
            <a:endParaRPr lang="en-US" dirty="0"/>
          </a:p>
          <a:p>
            <a:pPr marL="285750" indent="-285750">
              <a:buFontTx/>
              <a:buChar char="-"/>
            </a:pPr>
            <a:r>
              <a:rPr lang="en-US" dirty="0" smtClean="0"/>
              <a:t>Objects have different values as a result of the</a:t>
            </a:r>
          </a:p>
          <a:p>
            <a:pPr marL="1028700" lvl="1">
              <a:buFontTx/>
              <a:buChar char="-"/>
            </a:pPr>
            <a:r>
              <a:rPr lang="en-US" sz="2400" dirty="0" smtClean="0"/>
              <a:t> </a:t>
            </a:r>
            <a:r>
              <a:rPr lang="en-US" sz="2000" dirty="0" smtClean="0"/>
              <a:t>variables/attributes being set </a:t>
            </a:r>
            <a:br>
              <a:rPr lang="en-US" sz="2000" dirty="0" smtClean="0"/>
            </a:br>
            <a:r>
              <a:rPr lang="en-US" sz="2000" dirty="0" err="1" smtClean="0"/>
              <a:t>eg</a:t>
            </a:r>
            <a:r>
              <a:rPr lang="en-US" sz="2000" dirty="0" smtClean="0"/>
              <a:t> </a:t>
            </a:r>
            <a:r>
              <a:rPr lang="en-US" sz="2000" dirty="0" err="1" smtClean="0"/>
              <a:t>mycar.color</a:t>
            </a:r>
            <a:r>
              <a:rPr lang="en-US" sz="2000" dirty="0" smtClean="0"/>
              <a:t> = brown;</a:t>
            </a:r>
          </a:p>
          <a:p>
            <a:pPr marL="1028700" lvl="1">
              <a:buFontTx/>
              <a:buChar char="-"/>
            </a:pPr>
            <a:r>
              <a:rPr lang="en-US" sz="2000" dirty="0" smtClean="0"/>
              <a:t>methods being executed </a:t>
            </a:r>
            <a:br>
              <a:rPr lang="en-US" sz="2000" dirty="0" smtClean="0"/>
            </a:br>
            <a:r>
              <a:rPr lang="en-US" sz="2000" dirty="0" smtClean="0"/>
              <a:t>e.g. </a:t>
            </a:r>
            <a:r>
              <a:rPr lang="en-US" sz="2000" dirty="0" err="1" smtClean="0"/>
              <a:t>mycar.accelerate</a:t>
            </a:r>
            <a:r>
              <a:rPr lang="en-US" sz="2000" dirty="0" smtClean="0"/>
              <a:t> = TO50KM;</a:t>
            </a:r>
          </a:p>
          <a:p>
            <a:endParaRPr lang="en-NZ" dirty="0"/>
          </a:p>
        </p:txBody>
      </p:sp>
      <p:sp>
        <p:nvSpPr>
          <p:cNvPr id="3" name="Title 2"/>
          <p:cNvSpPr>
            <a:spLocks noGrp="1"/>
          </p:cNvSpPr>
          <p:nvPr>
            <p:ph type="title"/>
          </p:nvPr>
        </p:nvSpPr>
        <p:spPr/>
        <p:txBody>
          <a:bodyPr/>
          <a:lstStyle/>
          <a:p>
            <a:r>
              <a:rPr lang="en-US" dirty="0" smtClean="0"/>
              <a:t>OO Concepts</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29</a:t>
            </a:fld>
            <a:endParaRPr lang="en-US" dirty="0"/>
          </a:p>
        </p:txBody>
      </p:sp>
      <p:sp>
        <p:nvSpPr>
          <p:cNvPr id="5" name="Text Placeholder 4"/>
          <p:cNvSpPr>
            <a:spLocks noGrp="1"/>
          </p:cNvSpPr>
          <p:nvPr>
            <p:ph type="body" sz="quarter" idx="12"/>
          </p:nvPr>
        </p:nvSpPr>
        <p:spPr/>
        <p:txBody>
          <a:bodyPr/>
          <a:lstStyle/>
          <a:p>
            <a:r>
              <a:rPr lang="en-US" dirty="0"/>
              <a:t>Course details</a:t>
            </a:r>
          </a:p>
          <a:p>
            <a:endParaRPr lang="en-US" dirty="0"/>
          </a:p>
          <a:p>
            <a:r>
              <a:rPr lang="en-US" dirty="0"/>
              <a:t>Anatomy of Java </a:t>
            </a:r>
          </a:p>
          <a:p>
            <a:endParaRPr lang="en-US" dirty="0"/>
          </a:p>
          <a:p>
            <a:r>
              <a:rPr lang="en-US" dirty="0"/>
              <a:t>OO Basics</a:t>
            </a:r>
          </a:p>
          <a:p>
            <a:endParaRPr lang="en-US" dirty="0"/>
          </a:p>
          <a:p>
            <a:r>
              <a:rPr lang="en-US" dirty="0"/>
              <a:t>Getting Going with Java</a:t>
            </a:r>
          </a:p>
          <a:p>
            <a:endParaRPr lang="en-US" dirty="0"/>
          </a:p>
          <a:p>
            <a:r>
              <a:rPr lang="en-US" dirty="0">
                <a:solidFill>
                  <a:srgbClr val="92D050"/>
                </a:solidFill>
              </a:rPr>
              <a:t>Summary </a:t>
            </a:r>
            <a:endParaRPr lang="en-NZ" dirty="0">
              <a:solidFill>
                <a:srgbClr val="92D050"/>
              </a:solidFill>
            </a:endParaRPr>
          </a:p>
          <a:p>
            <a:endParaRPr lang="en-NZ" dirty="0"/>
          </a:p>
          <a:p>
            <a:endParaRPr lang="en-NZ" dirty="0"/>
          </a:p>
        </p:txBody>
      </p:sp>
    </p:spTree>
    <p:extLst>
      <p:ext uri="{BB962C8B-B14F-4D97-AF65-F5344CB8AC3E}">
        <p14:creationId xmlns:p14="http://schemas.microsoft.com/office/powerpoint/2010/main" val="2049778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lnSpc>
                <a:spcPct val="80000"/>
              </a:lnSpc>
            </a:pPr>
            <a:r>
              <a:rPr lang="en-NZ" altLang="en-US" sz="1800" dirty="0"/>
              <a:t>I'm a </a:t>
            </a:r>
            <a:r>
              <a:rPr lang="en-NZ" altLang="en-US" sz="1800" dirty="0" err="1"/>
              <a:t>physicst</a:t>
            </a:r>
            <a:r>
              <a:rPr lang="en-NZ" altLang="en-US" sz="1800" dirty="0"/>
              <a:t> by training and didn't "become" a computer scientist until my PhD </a:t>
            </a:r>
          </a:p>
          <a:p>
            <a:pPr>
              <a:lnSpc>
                <a:spcPct val="80000"/>
              </a:lnSpc>
            </a:pPr>
            <a:endParaRPr lang="en-NZ" altLang="en-US" sz="1800" dirty="0"/>
          </a:p>
          <a:p>
            <a:pPr>
              <a:lnSpc>
                <a:spcPct val="80000"/>
              </a:lnSpc>
            </a:pPr>
            <a:r>
              <a:rPr lang="en-NZ" altLang="en-US" sz="1800" dirty="0"/>
              <a:t>Have taught in this department since 2000</a:t>
            </a:r>
          </a:p>
          <a:p>
            <a:pPr>
              <a:lnSpc>
                <a:spcPct val="80000"/>
              </a:lnSpc>
            </a:pPr>
            <a:endParaRPr lang="en-NZ" altLang="en-US" sz="1800" dirty="0"/>
          </a:p>
          <a:p>
            <a:pPr>
              <a:lnSpc>
                <a:spcPct val="80000"/>
              </a:lnSpc>
            </a:pPr>
            <a:r>
              <a:rPr lang="en-NZ" altLang="en-US" sz="1800" dirty="0"/>
              <a:t>Have been involved in a wide variety of courses ranging from application development, data communication, Internet programming and introductory programming to computer architecture</a:t>
            </a:r>
          </a:p>
          <a:p>
            <a:pPr>
              <a:lnSpc>
                <a:spcPct val="80000"/>
              </a:lnSpc>
            </a:pPr>
            <a:endParaRPr lang="en-NZ" altLang="en-US" sz="1800" dirty="0"/>
          </a:p>
          <a:p>
            <a:pPr>
              <a:lnSpc>
                <a:spcPct val="80000"/>
              </a:lnSpc>
            </a:pPr>
            <a:r>
              <a:rPr lang="en-NZ" altLang="en-US" sz="1800" dirty="0"/>
              <a:t>I'm quite an approachable person &amp; just because I happen to have my door closed in 303S.594, it doesn't mean I'm trying to hide from you </a:t>
            </a:r>
            <a:r>
              <a:rPr lang="en-NZ" altLang="en-US" sz="1800" dirty="0" smtClean="0">
                <a:sym typeface="Wingdings" panose="05000000000000000000" pitchFamily="2" charset="2"/>
              </a:rPr>
              <a:t></a:t>
            </a:r>
          </a:p>
          <a:p>
            <a:pPr>
              <a:lnSpc>
                <a:spcPct val="80000"/>
              </a:lnSpc>
            </a:pPr>
            <a:endParaRPr lang="en-US" altLang="en-US" sz="1800" dirty="0">
              <a:sym typeface="Wingdings" panose="05000000000000000000" pitchFamily="2" charset="2"/>
            </a:endParaRPr>
          </a:p>
          <a:p>
            <a:pPr>
              <a:lnSpc>
                <a:spcPct val="80000"/>
              </a:lnSpc>
            </a:pPr>
            <a:r>
              <a:rPr lang="en-US" altLang="en-US" sz="1800" dirty="0" smtClean="0">
                <a:sym typeface="Wingdings" panose="05000000000000000000" pitchFamily="2" charset="2"/>
              </a:rPr>
              <a:t>I research on theory and practice of many aspects of data communications, which involves a lot of programming in a variety of programming languages.</a:t>
            </a:r>
            <a:endParaRPr lang="en-NZ" altLang="en-US" sz="1800" dirty="0"/>
          </a:p>
          <a:p>
            <a:endParaRPr lang="en-US" dirty="0"/>
          </a:p>
        </p:txBody>
      </p:sp>
      <p:sp>
        <p:nvSpPr>
          <p:cNvPr id="3" name="Title 2"/>
          <p:cNvSpPr>
            <a:spLocks noGrp="1"/>
          </p:cNvSpPr>
          <p:nvPr>
            <p:ph type="title"/>
          </p:nvPr>
        </p:nvSpPr>
        <p:spPr/>
        <p:txBody>
          <a:bodyPr/>
          <a:lstStyle/>
          <a:p>
            <a:r>
              <a:rPr lang="en-US" dirty="0" smtClean="0"/>
              <a:t>A bit about me</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3</a:t>
            </a:fld>
            <a:endParaRPr lang="en-US" dirty="0"/>
          </a:p>
        </p:txBody>
      </p:sp>
      <p:sp>
        <p:nvSpPr>
          <p:cNvPr id="5" name="Text Placeholder 4"/>
          <p:cNvSpPr>
            <a:spLocks noGrp="1"/>
          </p:cNvSpPr>
          <p:nvPr>
            <p:ph type="body" sz="quarter" idx="12"/>
          </p:nvPr>
        </p:nvSpPr>
        <p:spPr/>
        <p:txBody>
          <a:bodyPr/>
          <a:lstStyle/>
          <a:p>
            <a:r>
              <a:rPr lang="en-US" dirty="0" smtClean="0">
                <a:solidFill>
                  <a:srgbClr val="92D050"/>
                </a:solidFill>
              </a:rPr>
              <a:t>Course details</a:t>
            </a:r>
          </a:p>
          <a:p>
            <a:endParaRPr lang="en-US" dirty="0" smtClean="0"/>
          </a:p>
          <a:p>
            <a:r>
              <a:rPr lang="en-US" dirty="0" smtClean="0"/>
              <a:t>Anatomy of Java </a:t>
            </a:r>
          </a:p>
          <a:p>
            <a:endParaRPr lang="en-US" dirty="0" smtClean="0"/>
          </a:p>
          <a:p>
            <a:r>
              <a:rPr lang="en-US" dirty="0" smtClean="0"/>
              <a:t>OO Basics</a:t>
            </a:r>
          </a:p>
          <a:p>
            <a:endParaRPr lang="en-US" dirty="0" smtClean="0"/>
          </a:p>
          <a:p>
            <a:r>
              <a:rPr lang="en-US" dirty="0" smtClean="0"/>
              <a:t>Getting Going with Java</a:t>
            </a:r>
          </a:p>
          <a:p>
            <a:endParaRPr lang="en-US" dirty="0" smtClean="0"/>
          </a:p>
          <a:p>
            <a:r>
              <a:rPr lang="en-US" dirty="0" smtClean="0"/>
              <a:t>Summary </a:t>
            </a:r>
            <a:endParaRPr lang="en-NZ" dirty="0"/>
          </a:p>
        </p:txBody>
      </p:sp>
    </p:spTree>
    <p:extLst>
      <p:ext uri="{BB962C8B-B14F-4D97-AF65-F5344CB8AC3E}">
        <p14:creationId xmlns:p14="http://schemas.microsoft.com/office/powerpoint/2010/main" val="4013581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The formal course outline is available on Canvas.</a:t>
            </a:r>
          </a:p>
          <a:p>
            <a:endParaRPr lang="en-US" dirty="0"/>
          </a:p>
          <a:p>
            <a:r>
              <a:rPr lang="en-US" dirty="0" smtClean="0"/>
              <a:t>Note there are </a:t>
            </a:r>
            <a:r>
              <a:rPr lang="en-US" dirty="0" smtClean="0">
                <a:solidFill>
                  <a:schemeClr val="accent2"/>
                </a:solidFill>
              </a:rPr>
              <a:t>n </a:t>
            </a:r>
            <a:r>
              <a:rPr lang="en-US" dirty="0" smtClean="0"/>
              <a:t>assignments in this course and you must pass both course work (</a:t>
            </a:r>
            <a:r>
              <a:rPr lang="en-US" dirty="0" err="1" smtClean="0"/>
              <a:t>eg</a:t>
            </a:r>
            <a:r>
              <a:rPr lang="en-US" dirty="0" smtClean="0"/>
              <a:t> assignments) and the test &amp; exam in order to pass the course.</a:t>
            </a:r>
          </a:p>
          <a:p>
            <a:endParaRPr lang="en-US" dirty="0"/>
          </a:p>
          <a:p>
            <a:r>
              <a:rPr lang="en-US" dirty="0" smtClean="0"/>
              <a:t>Resources:</a:t>
            </a:r>
          </a:p>
          <a:p>
            <a:r>
              <a:rPr lang="en-US" dirty="0"/>
              <a:t>	</a:t>
            </a:r>
            <a:r>
              <a:rPr lang="en-US" dirty="0" smtClean="0"/>
              <a:t>Lectures – 3 per a week</a:t>
            </a:r>
          </a:p>
          <a:p>
            <a:r>
              <a:rPr lang="en-US" dirty="0"/>
              <a:t>	</a:t>
            </a:r>
            <a:r>
              <a:rPr lang="en-US" dirty="0" smtClean="0"/>
              <a:t>Tutorials – 1 per week</a:t>
            </a:r>
          </a:p>
          <a:p>
            <a:pPr marL="446088" indent="-446088"/>
            <a:r>
              <a:rPr lang="en-US" dirty="0"/>
              <a:t>	</a:t>
            </a:r>
            <a:r>
              <a:rPr lang="en-US" b="1" dirty="0" smtClean="0"/>
              <a:t>Textbook (recommended) – Java How to Program 10</a:t>
            </a:r>
            <a:r>
              <a:rPr lang="en-US" b="1" baseline="30000" dirty="0" smtClean="0"/>
              <a:t>th</a:t>
            </a:r>
            <a:r>
              <a:rPr lang="en-US" b="1" dirty="0" smtClean="0"/>
              <a:t> Edition (late objects) by </a:t>
            </a:r>
            <a:r>
              <a:rPr lang="en-US" b="1" dirty="0" err="1" smtClean="0"/>
              <a:t>Deitel</a:t>
            </a:r>
            <a:r>
              <a:rPr lang="en-US" b="1" dirty="0" smtClean="0"/>
              <a:t> &amp; </a:t>
            </a:r>
            <a:r>
              <a:rPr lang="en-US" b="1" dirty="0" err="1" smtClean="0"/>
              <a:t>Deitel</a:t>
            </a:r>
            <a:r>
              <a:rPr lang="en-US" b="1" dirty="0" smtClean="0"/>
              <a:t> </a:t>
            </a:r>
          </a:p>
          <a:p>
            <a:pPr marL="446088" indent="-446088"/>
            <a:r>
              <a:rPr lang="en-US" dirty="0"/>
              <a:t>	</a:t>
            </a:r>
            <a:r>
              <a:rPr lang="en-US" dirty="0" smtClean="0"/>
              <a:t>		- short loan</a:t>
            </a:r>
          </a:p>
          <a:p>
            <a:pPr marL="446088" indent="-446088"/>
            <a:r>
              <a:rPr lang="en-US" dirty="0"/>
              <a:t>	</a:t>
            </a:r>
            <a:r>
              <a:rPr lang="en-US" dirty="0" smtClean="0"/>
              <a:t>		- purchase </a:t>
            </a:r>
          </a:p>
          <a:p>
            <a:pPr marL="446088" indent="-446088"/>
            <a:r>
              <a:rPr lang="en-US" dirty="0"/>
              <a:t>	</a:t>
            </a:r>
            <a:r>
              <a:rPr lang="en-US" dirty="0" smtClean="0"/>
              <a:t>Most topics are also covered by the 9</a:t>
            </a:r>
            <a:r>
              <a:rPr lang="en-US" baseline="30000" dirty="0" smtClean="0"/>
              <a:t>th</a:t>
            </a:r>
            <a:r>
              <a:rPr lang="en-US" dirty="0" smtClean="0"/>
              <a:t> edition.</a:t>
            </a:r>
          </a:p>
          <a:p>
            <a:pPr marL="446088" indent="-446088"/>
            <a:r>
              <a:rPr lang="en-US" dirty="0"/>
              <a:t>	</a:t>
            </a:r>
            <a:endParaRPr lang="en-US" dirty="0" smtClean="0"/>
          </a:p>
        </p:txBody>
      </p:sp>
      <p:sp>
        <p:nvSpPr>
          <p:cNvPr id="3" name="Title 2"/>
          <p:cNvSpPr>
            <a:spLocks noGrp="1"/>
          </p:cNvSpPr>
          <p:nvPr>
            <p:ph type="title"/>
          </p:nvPr>
        </p:nvSpPr>
        <p:spPr/>
        <p:txBody>
          <a:bodyPr/>
          <a:lstStyle/>
          <a:p>
            <a:r>
              <a:rPr lang="en-US" dirty="0" smtClean="0"/>
              <a:t>Course Outline</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4</a:t>
            </a:fld>
            <a:endParaRPr lang="en-US" dirty="0"/>
          </a:p>
        </p:txBody>
      </p:sp>
      <p:sp>
        <p:nvSpPr>
          <p:cNvPr id="7" name="Text Placeholder 4"/>
          <p:cNvSpPr txBox="1">
            <a:spLocks/>
          </p:cNvSpPr>
          <p:nvPr/>
        </p:nvSpPr>
        <p:spPr>
          <a:xfrm>
            <a:off x="152400" y="1025393"/>
            <a:ext cx="1764000"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rgbClr val="92D050"/>
                </a:solidFill>
              </a:rPr>
              <a:t>Course details</a:t>
            </a:r>
          </a:p>
          <a:p>
            <a:endParaRPr lang="en-US" dirty="0" smtClean="0"/>
          </a:p>
          <a:p>
            <a:r>
              <a:rPr lang="en-US" dirty="0" smtClean="0"/>
              <a:t>Hello World in Java</a:t>
            </a:r>
          </a:p>
          <a:p>
            <a:endParaRPr lang="en-US" dirty="0" smtClean="0"/>
          </a:p>
          <a:p>
            <a:r>
              <a:rPr lang="en-US" dirty="0" smtClean="0"/>
              <a:t>Summary </a:t>
            </a:r>
            <a:endParaRPr lang="en-NZ" dirty="0"/>
          </a:p>
        </p:txBody>
      </p:sp>
    </p:spTree>
    <p:extLst>
      <p:ext uri="{BB962C8B-B14F-4D97-AF65-F5344CB8AC3E}">
        <p14:creationId xmlns:p14="http://schemas.microsoft.com/office/powerpoint/2010/main" val="2468943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NZ" dirty="0"/>
              <a:t>Upon completion of this </a:t>
            </a:r>
            <a:r>
              <a:rPr lang="en-NZ" dirty="0" smtClean="0"/>
              <a:t>course, you should, among others:</a:t>
            </a:r>
            <a:endParaRPr lang="en-NZ" dirty="0"/>
          </a:p>
          <a:p>
            <a:pPr marL="285750" indent="-285750">
              <a:buFont typeface="Arial" panose="020B0604020202020204" pitchFamily="34" charset="0"/>
              <a:buChar char="•"/>
            </a:pPr>
            <a:r>
              <a:rPr lang="en-NZ" dirty="0" smtClean="0"/>
              <a:t>Know </a:t>
            </a:r>
            <a:r>
              <a:rPr lang="en-NZ" dirty="0"/>
              <a:t>the features typically offered by an object-oriented programming </a:t>
            </a:r>
            <a:r>
              <a:rPr lang="en-NZ" dirty="0" smtClean="0"/>
              <a:t>language.</a:t>
            </a:r>
            <a:endParaRPr lang="en-NZ" dirty="0"/>
          </a:p>
          <a:p>
            <a:pPr marL="285750" indent="-285750">
              <a:buFont typeface="Arial" panose="020B0604020202020204" pitchFamily="34" charset="0"/>
              <a:buChar char="•"/>
            </a:pPr>
            <a:r>
              <a:rPr lang="en-NZ" dirty="0" smtClean="0"/>
              <a:t>Be able to explain </a:t>
            </a:r>
            <a:r>
              <a:rPr lang="en-NZ" dirty="0"/>
              <a:t>key principles and best practice associated with object-oriented software development. </a:t>
            </a:r>
          </a:p>
          <a:p>
            <a:pPr marL="285750" indent="-285750">
              <a:buFont typeface="Arial" panose="020B0604020202020204" pitchFamily="34" charset="0"/>
              <a:buChar char="•"/>
            </a:pPr>
            <a:r>
              <a:rPr lang="en-NZ" dirty="0" smtClean="0"/>
              <a:t>Be able to apply </a:t>
            </a:r>
            <a:r>
              <a:rPr lang="en-NZ" dirty="0"/>
              <a:t>object-oriented programming knowledge </a:t>
            </a:r>
            <a:r>
              <a:rPr lang="en-NZ" dirty="0" smtClean="0"/>
              <a:t>in the development of relatively large applications.</a:t>
            </a:r>
            <a:endParaRPr lang="en-NZ" dirty="0"/>
          </a:p>
          <a:p>
            <a:pPr marL="285750" indent="-285750">
              <a:buFont typeface="Arial" panose="020B0604020202020204" pitchFamily="34" charset="0"/>
              <a:buChar char="•"/>
            </a:pPr>
            <a:r>
              <a:rPr lang="en-NZ" dirty="0" smtClean="0"/>
              <a:t>Be familiar with </a:t>
            </a:r>
            <a:r>
              <a:rPr lang="en-NZ" dirty="0"/>
              <a:t>the principles of application-level </a:t>
            </a:r>
            <a:r>
              <a:rPr lang="en-NZ" dirty="0" smtClean="0"/>
              <a:t>multithreading and be able to develop </a:t>
            </a:r>
            <a:r>
              <a:rPr lang="en-NZ" dirty="0"/>
              <a:t>a multithreaded </a:t>
            </a:r>
            <a:r>
              <a:rPr lang="en-NZ" dirty="0" smtClean="0"/>
              <a:t>application.</a:t>
            </a:r>
          </a:p>
          <a:p>
            <a:endParaRPr lang="en-US" dirty="0" smtClean="0"/>
          </a:p>
          <a:p>
            <a:pPr marL="285750" indent="-285750">
              <a:buFontTx/>
              <a:buChar char="-"/>
            </a:pPr>
            <a:endParaRPr lang="en-US" dirty="0"/>
          </a:p>
          <a:p>
            <a:pPr marL="285750" indent="-285750">
              <a:buFontTx/>
              <a:buChar char="-"/>
            </a:pPr>
            <a:endParaRPr lang="en-NZ" dirty="0"/>
          </a:p>
        </p:txBody>
      </p:sp>
      <p:sp>
        <p:nvSpPr>
          <p:cNvPr id="3" name="Title 2"/>
          <p:cNvSpPr>
            <a:spLocks noGrp="1"/>
          </p:cNvSpPr>
          <p:nvPr>
            <p:ph type="title"/>
          </p:nvPr>
        </p:nvSpPr>
        <p:spPr/>
        <p:txBody>
          <a:bodyPr/>
          <a:lstStyle/>
          <a:p>
            <a:r>
              <a:rPr lang="en-US" dirty="0" smtClean="0"/>
              <a:t>Learning Outcomes</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5</a:t>
            </a:fld>
            <a:endParaRPr lang="en-US" dirty="0"/>
          </a:p>
        </p:txBody>
      </p:sp>
      <p:sp>
        <p:nvSpPr>
          <p:cNvPr id="7" name="Text Placeholder 4"/>
          <p:cNvSpPr txBox="1">
            <a:spLocks/>
          </p:cNvSpPr>
          <p:nvPr/>
        </p:nvSpPr>
        <p:spPr>
          <a:xfrm>
            <a:off x="152400" y="1025393"/>
            <a:ext cx="1764000"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rgbClr val="92D050"/>
                </a:solidFill>
              </a:rPr>
              <a:t>Course details</a:t>
            </a:r>
          </a:p>
          <a:p>
            <a:endParaRPr lang="en-US" dirty="0" smtClean="0"/>
          </a:p>
          <a:p>
            <a:r>
              <a:rPr lang="en-US" dirty="0" smtClean="0"/>
              <a:t>Hello World in Java</a:t>
            </a:r>
          </a:p>
          <a:p>
            <a:endParaRPr lang="en-US" dirty="0" smtClean="0"/>
          </a:p>
          <a:p>
            <a:r>
              <a:rPr lang="en-US" dirty="0" smtClean="0"/>
              <a:t>Summary </a:t>
            </a:r>
            <a:endParaRPr lang="en-NZ" dirty="0"/>
          </a:p>
        </p:txBody>
      </p:sp>
    </p:spTree>
    <p:extLst>
      <p:ext uri="{BB962C8B-B14F-4D97-AF65-F5344CB8AC3E}">
        <p14:creationId xmlns:p14="http://schemas.microsoft.com/office/powerpoint/2010/main" val="2255243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285750" indent="-285750">
              <a:buFontTx/>
              <a:buChar char="-"/>
            </a:pPr>
            <a:r>
              <a:rPr lang="en-US" dirty="0" smtClean="0"/>
              <a:t>This course has </a:t>
            </a:r>
            <a:r>
              <a:rPr lang="en-US" dirty="0" err="1" smtClean="0"/>
              <a:t>Coderunner</a:t>
            </a:r>
            <a:r>
              <a:rPr lang="en-US" dirty="0" smtClean="0"/>
              <a:t> assignments, a test and an exam</a:t>
            </a:r>
          </a:p>
          <a:p>
            <a:pPr marL="285750" indent="-285750">
              <a:buFontTx/>
              <a:buChar char="-"/>
            </a:pPr>
            <a:r>
              <a:rPr lang="en-US" dirty="0" smtClean="0"/>
              <a:t>You must pass both the theoretical and practical components</a:t>
            </a:r>
          </a:p>
          <a:p>
            <a:pPr marL="285750" indent="-285750">
              <a:buFontTx/>
              <a:buChar char="-"/>
            </a:pPr>
            <a:r>
              <a:rPr lang="en-US" dirty="0" smtClean="0"/>
              <a:t>All course material is on Canvas</a:t>
            </a:r>
          </a:p>
          <a:p>
            <a:pPr marL="285750" indent="-285750">
              <a:buFontTx/>
              <a:buChar char="-"/>
            </a:pPr>
            <a:r>
              <a:rPr lang="en-US" dirty="0" smtClean="0"/>
              <a:t>Lectures are where we cover the concepts </a:t>
            </a:r>
          </a:p>
          <a:p>
            <a:pPr marL="285750" indent="-285750">
              <a:buFontTx/>
              <a:buChar char="-"/>
            </a:pPr>
            <a:r>
              <a:rPr lang="en-US" dirty="0" smtClean="0"/>
              <a:t>Tutorials are where you get to practice.</a:t>
            </a:r>
          </a:p>
          <a:p>
            <a:pPr marL="285750" indent="-285750">
              <a:buFontTx/>
              <a:buChar char="-"/>
            </a:pPr>
            <a:r>
              <a:rPr lang="en-US" dirty="0" smtClean="0"/>
              <a:t>Get yourself set up with JDK and Eclipse</a:t>
            </a:r>
          </a:p>
          <a:p>
            <a:pPr marL="285750" indent="-285750">
              <a:buFontTx/>
              <a:buChar char="-"/>
            </a:pPr>
            <a:r>
              <a:rPr lang="en-US" dirty="0"/>
              <a:t>We have redesigned the </a:t>
            </a:r>
            <a:r>
              <a:rPr lang="en-US" dirty="0" smtClean="0"/>
              <a:t>course for 2017 </a:t>
            </a:r>
            <a:r>
              <a:rPr lang="en-US" dirty="0"/>
              <a:t>we would really like your help to make it the best it can </a:t>
            </a:r>
            <a:r>
              <a:rPr lang="en-US" dirty="0" smtClean="0"/>
              <a:t>be</a:t>
            </a:r>
          </a:p>
          <a:p>
            <a:pPr marL="285750" indent="-285750">
              <a:buFontTx/>
              <a:buChar char="-"/>
            </a:pPr>
            <a:r>
              <a:rPr lang="en-US" dirty="0" smtClean="0"/>
              <a:t>We are here to help – don’t hesitate to ask! </a:t>
            </a:r>
            <a:endParaRPr lang="en-US" dirty="0"/>
          </a:p>
          <a:p>
            <a:pPr marL="285750" indent="-285750">
              <a:buFontTx/>
              <a:buChar char="-"/>
            </a:pPr>
            <a:endParaRPr lang="en-NZ" dirty="0"/>
          </a:p>
        </p:txBody>
      </p:sp>
      <p:sp>
        <p:nvSpPr>
          <p:cNvPr id="3" name="Title 2"/>
          <p:cNvSpPr>
            <a:spLocks noGrp="1"/>
          </p:cNvSpPr>
          <p:nvPr>
            <p:ph type="title"/>
          </p:nvPr>
        </p:nvSpPr>
        <p:spPr/>
        <p:txBody>
          <a:bodyPr/>
          <a:lstStyle/>
          <a:p>
            <a:r>
              <a:rPr lang="en-US" dirty="0" smtClean="0"/>
              <a:t>Course</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6</a:t>
            </a:fld>
            <a:endParaRPr lang="en-US" dirty="0"/>
          </a:p>
        </p:txBody>
      </p:sp>
      <p:sp>
        <p:nvSpPr>
          <p:cNvPr id="7" name="Text Placeholder 4"/>
          <p:cNvSpPr txBox="1">
            <a:spLocks/>
          </p:cNvSpPr>
          <p:nvPr/>
        </p:nvSpPr>
        <p:spPr>
          <a:xfrm>
            <a:off x="152400" y="1025393"/>
            <a:ext cx="1764000"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rgbClr val="92D050"/>
                </a:solidFill>
              </a:rPr>
              <a:t>Course details</a:t>
            </a:r>
          </a:p>
          <a:p>
            <a:endParaRPr lang="en-US" dirty="0" smtClean="0"/>
          </a:p>
          <a:p>
            <a:r>
              <a:rPr lang="en-US" dirty="0" smtClean="0"/>
              <a:t>Hello World in Java</a:t>
            </a:r>
          </a:p>
          <a:p>
            <a:endParaRPr lang="en-US" dirty="0" smtClean="0"/>
          </a:p>
          <a:p>
            <a:r>
              <a:rPr lang="en-US" dirty="0" smtClean="0"/>
              <a:t>Summary </a:t>
            </a:r>
            <a:endParaRPr lang="en-NZ" dirty="0"/>
          </a:p>
        </p:txBody>
      </p:sp>
    </p:spTree>
    <p:extLst>
      <p:ext uri="{BB962C8B-B14F-4D97-AF65-F5344CB8AC3E}">
        <p14:creationId xmlns:p14="http://schemas.microsoft.com/office/powerpoint/2010/main" val="953424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1880256" y="1076242"/>
            <a:ext cx="6943704" cy="5713357"/>
          </a:xfrm>
        </p:spPr>
        <p:txBody>
          <a:bodyPr/>
          <a:lstStyle/>
          <a:p>
            <a:pPr marL="285750" indent="-285750">
              <a:buFont typeface="Arial" panose="020B0604020202020204" pitchFamily="34" charset="0"/>
              <a:buChar char="•"/>
            </a:pPr>
            <a:r>
              <a:rPr lang="en-US" sz="1600" dirty="0"/>
              <a:t>Must read: </a:t>
            </a:r>
            <a:r>
              <a:rPr lang="en-NZ" sz="1400" dirty="0">
                <a:hlinkClick r:id="rId2"/>
              </a:rPr>
              <a:t>http://interactivepython.org/courselib/static/java4python/index.html</a:t>
            </a:r>
            <a:endParaRPr lang="en-NZ" sz="1400" dirty="0"/>
          </a:p>
          <a:p>
            <a:pPr marL="285750" indent="-285750">
              <a:buFont typeface="Arial" panose="020B0604020202020204" pitchFamily="34" charset="0"/>
              <a:buChar char="•"/>
            </a:pPr>
            <a:endParaRPr lang="en-NZ" sz="1600" dirty="0"/>
          </a:p>
          <a:p>
            <a:pPr marL="285750" indent="-285750">
              <a:buFont typeface="Arial" panose="020B0604020202020204" pitchFamily="34" charset="0"/>
              <a:buChar char="•"/>
            </a:pPr>
            <a:r>
              <a:rPr lang="en-US" sz="1600" dirty="0" smtClean="0"/>
              <a:t>D&amp;D  sections 1.5, 1.8, 1.9, 2.1</a:t>
            </a:r>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NZ" sz="1400" dirty="0">
                <a:hlinkClick r:id="rId3"/>
              </a:rPr>
              <a:t>http://</a:t>
            </a:r>
            <a:r>
              <a:rPr lang="en-NZ" sz="1400" dirty="0" smtClean="0">
                <a:hlinkClick r:id="rId3"/>
              </a:rPr>
              <a:t>docs.oracle.com/javase/tutorial/getStarted/intro/definition.html</a:t>
            </a:r>
            <a:endParaRPr lang="en-NZ" sz="1400" dirty="0" smtClean="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NZ" sz="1400" dirty="0">
                <a:hlinkClick r:id="rId4"/>
              </a:rPr>
              <a:t>https://</a:t>
            </a:r>
            <a:r>
              <a:rPr lang="en-NZ" sz="1400" dirty="0" smtClean="0">
                <a:hlinkClick r:id="rId4"/>
              </a:rPr>
              <a:t>docs.oracle.com/javase/tutorial/java/javaOO/classvars.html</a:t>
            </a:r>
            <a:r>
              <a:rPr lang="en-NZ" sz="1400" dirty="0" smtClean="0"/>
              <a:t> </a:t>
            </a:r>
            <a:endParaRPr lang="en-NZ" sz="1400" dirty="0"/>
          </a:p>
          <a:p>
            <a:endParaRPr lang="en-NZ" sz="1600" dirty="0" smtClean="0"/>
          </a:p>
          <a:p>
            <a:pPr marL="285750" indent="-285750">
              <a:buFont typeface="Arial" panose="020B0604020202020204" pitchFamily="34" charset="0"/>
              <a:buChar char="•"/>
            </a:pPr>
            <a:r>
              <a:rPr lang="en-NZ" sz="1600" dirty="0" smtClean="0"/>
              <a:t>Figure out how you are going to have access to the book.  9</a:t>
            </a:r>
            <a:r>
              <a:rPr lang="en-NZ" sz="1600" baseline="30000" dirty="0" smtClean="0"/>
              <a:t>th</a:t>
            </a:r>
            <a:r>
              <a:rPr lang="en-NZ" sz="1600" dirty="0" smtClean="0"/>
              <a:t> Edition is easy to find online and the first few chapters are the same as the 10</a:t>
            </a:r>
            <a:r>
              <a:rPr lang="en-NZ" sz="1600" baseline="30000" dirty="0" smtClean="0"/>
              <a:t>th</a:t>
            </a:r>
            <a:r>
              <a:rPr lang="en-NZ" sz="1600" dirty="0" smtClean="0"/>
              <a:t> edition – but after about chapter 4 they diverge. The library has some on short loan. You can buy it (USB have some), online might be cheaper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smtClean="0"/>
              <a:t>Resources page on Canvas!</a:t>
            </a:r>
            <a:endParaRPr lang="en-NZ" sz="1600" dirty="0" smtClean="0"/>
          </a:p>
          <a:p>
            <a:endParaRPr lang="en-NZ" dirty="0"/>
          </a:p>
        </p:txBody>
      </p:sp>
      <p:sp>
        <p:nvSpPr>
          <p:cNvPr id="10" name="Title 9"/>
          <p:cNvSpPr>
            <a:spLocks noGrp="1"/>
          </p:cNvSpPr>
          <p:nvPr>
            <p:ph type="title"/>
          </p:nvPr>
        </p:nvSpPr>
        <p:spPr>
          <a:xfrm>
            <a:off x="188265" y="128250"/>
            <a:ext cx="6851163" cy="717593"/>
          </a:xfrm>
        </p:spPr>
        <p:txBody>
          <a:bodyPr>
            <a:noAutofit/>
          </a:bodyPr>
          <a:lstStyle/>
          <a:p>
            <a:r>
              <a:rPr lang="en-US" sz="3200" dirty="0" smtClean="0"/>
              <a:t>References &amp; Homework</a:t>
            </a:r>
            <a:endParaRPr lang="en-NZ" sz="3200" dirty="0"/>
          </a:p>
        </p:txBody>
      </p:sp>
      <p:sp>
        <p:nvSpPr>
          <p:cNvPr id="3" name="Slide Number Placeholder 2"/>
          <p:cNvSpPr>
            <a:spLocks noGrp="1"/>
          </p:cNvSpPr>
          <p:nvPr>
            <p:ph type="sldNum" sz="quarter" idx="11"/>
          </p:nvPr>
        </p:nvSpPr>
        <p:spPr/>
        <p:txBody>
          <a:bodyPr/>
          <a:lstStyle/>
          <a:p>
            <a:fld id="{218B9C4F-B695-C54C-924B-61748EE6A7C5}" type="slidenum">
              <a:rPr lang="en-US" smtClean="0"/>
              <a:pPr/>
              <a:t>7</a:t>
            </a:fld>
            <a:endParaRPr lang="en-US" dirty="0"/>
          </a:p>
        </p:txBody>
      </p:sp>
      <p:sp>
        <p:nvSpPr>
          <p:cNvPr id="7" name="Text Placeholder 4"/>
          <p:cNvSpPr txBox="1">
            <a:spLocks/>
          </p:cNvSpPr>
          <p:nvPr/>
        </p:nvSpPr>
        <p:spPr>
          <a:xfrm>
            <a:off x="152400" y="1025393"/>
            <a:ext cx="1764000"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rgbClr val="92D050"/>
                </a:solidFill>
              </a:rPr>
              <a:t>Course details</a:t>
            </a:r>
          </a:p>
          <a:p>
            <a:endParaRPr lang="en-US" dirty="0" smtClean="0"/>
          </a:p>
          <a:p>
            <a:r>
              <a:rPr lang="en-US" dirty="0" smtClean="0"/>
              <a:t>Hello World in Java</a:t>
            </a:r>
          </a:p>
          <a:p>
            <a:endParaRPr lang="en-US" dirty="0" smtClean="0"/>
          </a:p>
          <a:p>
            <a:r>
              <a:rPr lang="en-US" dirty="0" smtClean="0"/>
              <a:t>Summary </a:t>
            </a:r>
            <a:endParaRPr lang="en-NZ" dirty="0"/>
          </a:p>
        </p:txBody>
      </p:sp>
    </p:spTree>
    <p:extLst>
      <p:ext uri="{BB962C8B-B14F-4D97-AF65-F5344CB8AC3E}">
        <p14:creationId xmlns:p14="http://schemas.microsoft.com/office/powerpoint/2010/main" val="4032987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a:xfrm>
            <a:off x="2020824" y="1076242"/>
            <a:ext cx="6803136" cy="5713357"/>
          </a:xfrm>
        </p:spPr>
        <p:txBody>
          <a:bodyPr/>
          <a:lstStyle/>
          <a:p>
            <a:pPr marL="285750" indent="-285750">
              <a:buFont typeface="Arial" panose="020B0604020202020204" pitchFamily="34" charset="0"/>
              <a:buChar char="•"/>
            </a:pPr>
            <a:r>
              <a:rPr lang="en-US" sz="1600" dirty="0" smtClean="0"/>
              <a:t>The sample code and lecture slides for this course will be Canvas under </a:t>
            </a:r>
            <a:r>
              <a:rPr lang="en-US" sz="1600" i="1" dirty="0" smtClean="0"/>
              <a:t>Files</a:t>
            </a:r>
            <a:r>
              <a:rPr lang="en-US" sz="1600" dirty="0" smtClean="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 order to achieve the learning outcomes of this course, you must understand the sample code. That is, with the sample </a:t>
            </a:r>
            <a:r>
              <a:rPr lang="en-US" sz="1600" dirty="0" smtClean="0"/>
              <a:t>code or parts of it </a:t>
            </a:r>
            <a:r>
              <a:rPr lang="en-US" sz="1600" dirty="0"/>
              <a:t>at hand, you must be able to explain what is going 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are neither required nor encouraged to </a:t>
            </a:r>
            <a:r>
              <a:rPr lang="en-US" sz="1600" dirty="0" err="1"/>
              <a:t>memorise</a:t>
            </a:r>
            <a:r>
              <a:rPr lang="en-US" sz="1600" dirty="0"/>
              <a:t> the sample </a:t>
            </a:r>
            <a:r>
              <a:rPr lang="en-US" sz="1600" dirty="0" smtClean="0"/>
              <a:t>code as will never be required to recreate it from memory – you can always download a fresh copy.</a:t>
            </a:r>
            <a:endParaRPr lang="en-NZ" sz="1600" dirty="0"/>
          </a:p>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Instead, the sample code is for you to try out, play with and modify, break, get your creative energies going, and help you to understand how you might solve problems that come your way. </a:t>
            </a:r>
            <a:endParaRPr lang="en-US" sz="1600" dirty="0"/>
          </a:p>
          <a:p>
            <a:pPr marL="285750" indent="-285750">
              <a:buFont typeface="Arial" panose="020B0604020202020204" pitchFamily="34" charset="0"/>
              <a:buChar char="•"/>
            </a:pPr>
            <a:endParaRPr lang="en-US" sz="1600" dirty="0" smtClean="0"/>
          </a:p>
        </p:txBody>
      </p:sp>
      <p:sp>
        <p:nvSpPr>
          <p:cNvPr id="10" name="Title 9"/>
          <p:cNvSpPr>
            <a:spLocks noGrp="1"/>
          </p:cNvSpPr>
          <p:nvPr>
            <p:ph type="title"/>
          </p:nvPr>
        </p:nvSpPr>
        <p:spPr>
          <a:xfrm>
            <a:off x="188265" y="128250"/>
            <a:ext cx="6851163" cy="717593"/>
          </a:xfrm>
        </p:spPr>
        <p:txBody>
          <a:bodyPr>
            <a:noAutofit/>
          </a:bodyPr>
          <a:lstStyle/>
          <a:p>
            <a:r>
              <a:rPr lang="en-US" sz="2800" dirty="0" smtClean="0"/>
              <a:t>Sample code and lecture slides</a:t>
            </a:r>
            <a:endParaRPr lang="en-NZ" sz="2800" dirty="0"/>
          </a:p>
        </p:txBody>
      </p:sp>
      <p:sp>
        <p:nvSpPr>
          <p:cNvPr id="3" name="Slide Number Placeholder 2"/>
          <p:cNvSpPr>
            <a:spLocks noGrp="1"/>
          </p:cNvSpPr>
          <p:nvPr>
            <p:ph type="sldNum" sz="quarter" idx="11"/>
          </p:nvPr>
        </p:nvSpPr>
        <p:spPr/>
        <p:txBody>
          <a:bodyPr/>
          <a:lstStyle/>
          <a:p>
            <a:fld id="{218B9C4F-B695-C54C-924B-61748EE6A7C5}" type="slidenum">
              <a:rPr lang="en-US" smtClean="0"/>
              <a:pPr/>
              <a:t>8</a:t>
            </a:fld>
            <a:endParaRPr lang="en-US" dirty="0"/>
          </a:p>
        </p:txBody>
      </p:sp>
      <p:sp>
        <p:nvSpPr>
          <p:cNvPr id="7" name="Text Placeholder 4"/>
          <p:cNvSpPr txBox="1">
            <a:spLocks/>
          </p:cNvSpPr>
          <p:nvPr/>
        </p:nvSpPr>
        <p:spPr>
          <a:xfrm>
            <a:off x="152400" y="1025393"/>
            <a:ext cx="1764000" cy="5403757"/>
          </a:xfrm>
          <a:prstGeom prst="rect">
            <a:avLst/>
          </a:prstGeom>
          <a:solidFill>
            <a:srgbClr val="00467F"/>
          </a:solidFill>
        </p:spPr>
        <p:txBody>
          <a:bodyPr vert="horz"/>
          <a:lstStyle>
            <a:lvl1pPr marL="342900" indent="-342900" algn="l" defTabSz="457200" rtl="0" eaLnBrk="1" latinLnBrk="0" hangingPunct="1">
              <a:lnSpc>
                <a:spcPts val="2400"/>
              </a:lnSpc>
              <a:spcBef>
                <a:spcPts val="0"/>
              </a:spcBef>
              <a:buFontTx/>
              <a:buAutoNum type="arabicPeriod"/>
              <a:defRPr sz="1700" kern="1200" baseline="0">
                <a:solidFill>
                  <a:schemeClr val="bg1"/>
                </a:solidFill>
                <a:latin typeface="Verdana"/>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solidFill>
                  <a:srgbClr val="92D050"/>
                </a:solidFill>
              </a:rPr>
              <a:t>Course details</a:t>
            </a:r>
          </a:p>
          <a:p>
            <a:endParaRPr lang="en-US" dirty="0" smtClean="0"/>
          </a:p>
          <a:p>
            <a:r>
              <a:rPr lang="en-US" dirty="0" smtClean="0"/>
              <a:t>Hello World in Java</a:t>
            </a:r>
          </a:p>
          <a:p>
            <a:endParaRPr lang="en-US" dirty="0" smtClean="0"/>
          </a:p>
          <a:p>
            <a:r>
              <a:rPr lang="en-US" dirty="0" smtClean="0"/>
              <a:t>Summary </a:t>
            </a:r>
            <a:endParaRPr lang="en-NZ" dirty="0"/>
          </a:p>
        </p:txBody>
      </p:sp>
    </p:spTree>
    <p:extLst>
      <p:ext uri="{BB962C8B-B14F-4D97-AF65-F5344CB8AC3E}">
        <p14:creationId xmlns:p14="http://schemas.microsoft.com/office/powerpoint/2010/main" val="1337383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By the end of this lesson, you will</a:t>
            </a:r>
          </a:p>
          <a:p>
            <a:pPr marL="285750" indent="-285750">
              <a:buFont typeface="Arial" panose="020B0604020202020204" pitchFamily="34" charset="0"/>
              <a:buChar char="•"/>
            </a:pPr>
            <a:r>
              <a:rPr lang="en-US" dirty="0" smtClean="0"/>
              <a:t>Know the course requirements for this course</a:t>
            </a:r>
          </a:p>
          <a:p>
            <a:pPr marL="285750" indent="-285750">
              <a:buFont typeface="Arial" panose="020B0604020202020204" pitchFamily="34" charset="0"/>
              <a:buChar char="•"/>
            </a:pPr>
            <a:r>
              <a:rPr lang="en-US" dirty="0" smtClean="0"/>
              <a:t>Have dissected a Java ‘hello world</a:t>
            </a:r>
            <a:r>
              <a:rPr lang="en-US" smtClean="0"/>
              <a:t>’ program</a:t>
            </a:r>
            <a:endParaRPr lang="en-US" dirty="0" smtClean="0"/>
          </a:p>
          <a:p>
            <a:pPr marL="285750" indent="-285750">
              <a:buFont typeface="Arial" panose="020B0604020202020204" pitchFamily="34" charset="0"/>
              <a:buChar char="•"/>
            </a:pPr>
            <a:r>
              <a:rPr lang="en-US" dirty="0" smtClean="0"/>
              <a:t>Have identified the basic differences between Java and Python </a:t>
            </a:r>
          </a:p>
          <a:p>
            <a:pPr marL="285750" indent="-285750">
              <a:buFont typeface="Arial" panose="020B0604020202020204" pitchFamily="34" charset="0"/>
              <a:buChar char="•"/>
            </a:pPr>
            <a:r>
              <a:rPr lang="en-US" dirty="0" smtClean="0"/>
              <a:t>Refreshed your understanding of Classes and Objects</a:t>
            </a:r>
          </a:p>
          <a:p>
            <a:pPr marL="285750" indent="-285750">
              <a:buFont typeface="Arial" panose="020B0604020202020204" pitchFamily="34" charset="0"/>
              <a:buChar char="•"/>
            </a:pPr>
            <a:r>
              <a:rPr lang="en-US" dirty="0" smtClean="0"/>
              <a:t>Be able to describe </a:t>
            </a:r>
            <a:r>
              <a:rPr lang="en-US" dirty="0" err="1" smtClean="0"/>
              <a:t>javac</a:t>
            </a:r>
            <a:r>
              <a:rPr lang="en-US" dirty="0" smtClean="0"/>
              <a:t> and JRE. </a:t>
            </a:r>
            <a:endParaRPr lang="en-NZ" dirty="0"/>
          </a:p>
        </p:txBody>
      </p:sp>
      <p:sp>
        <p:nvSpPr>
          <p:cNvPr id="3" name="Title 2"/>
          <p:cNvSpPr>
            <a:spLocks noGrp="1"/>
          </p:cNvSpPr>
          <p:nvPr>
            <p:ph type="title"/>
          </p:nvPr>
        </p:nvSpPr>
        <p:spPr/>
        <p:txBody>
          <a:bodyPr/>
          <a:lstStyle/>
          <a:p>
            <a:r>
              <a:rPr lang="en-US" dirty="0" smtClean="0"/>
              <a:t>Introduction</a:t>
            </a:r>
            <a:endParaRPr lang="en-NZ" dirty="0"/>
          </a:p>
        </p:txBody>
      </p:sp>
      <p:sp>
        <p:nvSpPr>
          <p:cNvPr id="4" name="Slide Number Placeholder 3"/>
          <p:cNvSpPr>
            <a:spLocks noGrp="1"/>
          </p:cNvSpPr>
          <p:nvPr>
            <p:ph type="sldNum" sz="quarter" idx="11"/>
          </p:nvPr>
        </p:nvSpPr>
        <p:spPr/>
        <p:txBody>
          <a:bodyPr/>
          <a:lstStyle/>
          <a:p>
            <a:fld id="{218B9C4F-B695-C54C-924B-61748EE6A7C5}" type="slidenum">
              <a:rPr lang="en-US" smtClean="0"/>
              <a:pPr/>
              <a:t>9</a:t>
            </a:fld>
            <a:endParaRPr lang="en-US" dirty="0"/>
          </a:p>
        </p:txBody>
      </p:sp>
      <p:sp>
        <p:nvSpPr>
          <p:cNvPr id="5" name="Text Placeholder 4"/>
          <p:cNvSpPr>
            <a:spLocks noGrp="1"/>
          </p:cNvSpPr>
          <p:nvPr>
            <p:ph type="body" sz="quarter" idx="12"/>
          </p:nvPr>
        </p:nvSpPr>
        <p:spPr/>
        <p:txBody>
          <a:bodyPr/>
          <a:lstStyle/>
          <a:p>
            <a:r>
              <a:rPr lang="en-US" dirty="0" smtClean="0">
                <a:solidFill>
                  <a:srgbClr val="92D050"/>
                </a:solidFill>
              </a:rPr>
              <a:t>Course details</a:t>
            </a:r>
          </a:p>
          <a:p>
            <a:endParaRPr lang="en-US" dirty="0" smtClean="0"/>
          </a:p>
          <a:p>
            <a:r>
              <a:rPr lang="en-US" dirty="0" smtClean="0"/>
              <a:t>Anatomy of Java </a:t>
            </a:r>
          </a:p>
          <a:p>
            <a:endParaRPr lang="en-US" dirty="0" smtClean="0"/>
          </a:p>
          <a:p>
            <a:r>
              <a:rPr lang="en-US" dirty="0" smtClean="0"/>
              <a:t>OO Basics</a:t>
            </a:r>
          </a:p>
          <a:p>
            <a:endParaRPr lang="en-US" dirty="0" smtClean="0"/>
          </a:p>
          <a:p>
            <a:r>
              <a:rPr lang="en-US" dirty="0" smtClean="0"/>
              <a:t>Getting Going with Java</a:t>
            </a:r>
          </a:p>
          <a:p>
            <a:endParaRPr lang="en-US" dirty="0" smtClean="0"/>
          </a:p>
          <a:p>
            <a:r>
              <a:rPr lang="en-US" dirty="0" smtClean="0"/>
              <a:t>Summary </a:t>
            </a:r>
            <a:endParaRPr lang="en-NZ" dirty="0"/>
          </a:p>
        </p:txBody>
      </p:sp>
    </p:spTree>
    <p:extLst>
      <p:ext uri="{BB962C8B-B14F-4D97-AF65-F5344CB8AC3E}">
        <p14:creationId xmlns:p14="http://schemas.microsoft.com/office/powerpoint/2010/main" val="269935251"/>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a:lstStyle>
        <a:defPPr>
          <a:defRPr sz="3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9426</TotalTime>
  <Words>1956</Words>
  <Application>Microsoft Office PowerPoint</Application>
  <PresentationFormat>On-screen Show (4:3)</PresentationFormat>
  <Paragraphs>529</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Courier10 BT</vt:lpstr>
      <vt:lpstr>Arial</vt:lpstr>
      <vt:lpstr>Calibri</vt:lpstr>
      <vt:lpstr>Courier New</vt:lpstr>
      <vt:lpstr>Verdana</vt:lpstr>
      <vt:lpstr>Wingdings</vt:lpstr>
      <vt:lpstr>Custom Design</vt:lpstr>
      <vt:lpstr>CompSci 230 </vt:lpstr>
      <vt:lpstr>Welcome</vt:lpstr>
      <vt:lpstr>A bit about me</vt:lpstr>
      <vt:lpstr>Course Outline</vt:lpstr>
      <vt:lpstr>Learning Outcomes</vt:lpstr>
      <vt:lpstr>Course</vt:lpstr>
      <vt:lpstr>References &amp; Homework</vt:lpstr>
      <vt:lpstr>Sample code and lecture slides</vt:lpstr>
      <vt:lpstr>Introduction</vt:lpstr>
      <vt:lpstr>Anatomy of Java </vt:lpstr>
      <vt:lpstr>Anatomy of Java </vt:lpstr>
      <vt:lpstr>Anatomy of Java </vt:lpstr>
      <vt:lpstr>Running Java from cmd</vt:lpstr>
      <vt:lpstr>Compile and Run</vt:lpstr>
      <vt:lpstr>Getting Java Going</vt:lpstr>
      <vt:lpstr>Running Java in Eclipse</vt:lpstr>
      <vt:lpstr>Anatomy of Java </vt:lpstr>
      <vt:lpstr>Anatomy of Java </vt:lpstr>
      <vt:lpstr>Anatomy of Java </vt:lpstr>
      <vt:lpstr>Anatomy of Java </vt:lpstr>
      <vt:lpstr>Anatomy of Java </vt:lpstr>
      <vt:lpstr>Every Java program is a Class</vt:lpstr>
      <vt:lpstr>main() method</vt:lpstr>
      <vt:lpstr>Java vs. Python</vt:lpstr>
      <vt:lpstr>What do we know? </vt:lpstr>
      <vt:lpstr>PowerPoint Presentation</vt:lpstr>
      <vt:lpstr>OO Terminology</vt:lpstr>
      <vt:lpstr>OO Terminology</vt:lpstr>
      <vt:lpstr>OO Concepts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Sonia Tenreiro</dc:creator>
  <cp:lastModifiedBy>Wenjun Xie</cp:lastModifiedBy>
  <cp:revision>153</cp:revision>
  <cp:lastPrinted>2017-01-13T00:54:51Z</cp:lastPrinted>
  <dcterms:created xsi:type="dcterms:W3CDTF">2015-05-10T23:22:16Z</dcterms:created>
  <dcterms:modified xsi:type="dcterms:W3CDTF">2017-05-10T04:41:13Z</dcterms:modified>
</cp:coreProperties>
</file>