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309" r:id="rId4"/>
    <p:sldId id="344" r:id="rId5"/>
    <p:sldId id="326" r:id="rId6"/>
    <p:sldId id="353" r:id="rId7"/>
    <p:sldId id="351" r:id="rId8"/>
    <p:sldId id="357" r:id="rId9"/>
    <p:sldId id="354" r:id="rId10"/>
    <p:sldId id="358" r:id="rId11"/>
    <p:sldId id="356" r:id="rId12"/>
    <p:sldId id="359" r:id="rId13"/>
    <p:sldId id="355" r:id="rId14"/>
    <p:sldId id="360" r:id="rId15"/>
    <p:sldId id="361" r:id="rId16"/>
    <p:sldId id="362" r:id="rId17"/>
    <p:sldId id="363" r:id="rId18"/>
    <p:sldId id="365" r:id="rId19"/>
    <p:sldId id="364" r:id="rId20"/>
    <p:sldId id="366" r:id="rId21"/>
    <p:sldId id="367" r:id="rId22"/>
    <p:sldId id="345" r:id="rId23"/>
    <p:sldId id="348" r:id="rId24"/>
    <p:sldId id="287" r:id="rId25"/>
    <p:sldId id="281" r:id="rId26"/>
    <p:sldId id="331" r:id="rId2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7"/>
    <a:srgbClr val="04346C"/>
    <a:srgbClr val="00467F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53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ropoff.auckland.ac.nz/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va/2D-Graphics-GUI/Timerbasedanimation.htm" TargetMode="External"/><Relationship Id="rId2" Type="http://schemas.openxmlformats.org/officeDocument/2006/relationships/hyperlink" Target="https://docs.oracle.com/javase/tutorial/2d/basic2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 Graphics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D&amp;D 3.14, 4:10, 5.13, 6.15, 8.16,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DrawingPanel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(3)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6" y="845843"/>
            <a:ext cx="6894576" cy="59093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So what’s happening here? Quite a complex sequence!</a:t>
            </a:r>
            <a:br>
              <a:rPr lang="en-US" dirty="0" smtClean="0"/>
            </a:b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dirty="0" smtClean="0"/>
              <a:t> interval expires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dirty="0" smtClean="0"/>
              <a:t> fires event (creates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/>
              <a:t> object and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passes it to 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 smtClean="0"/>
              <a:t> method of the</a:t>
            </a:r>
            <a:br>
              <a:rPr lang="en-NZ" dirty="0" smtClean="0"/>
            </a:b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NZ" dirty="0" smtClean="0"/>
              <a:t> object configured). </a:t>
            </a:r>
          </a:p>
          <a:p>
            <a:pPr marL="742950" indent="-742950">
              <a:buFont typeface="+mj-lt"/>
              <a:buAutoNum type="arabicPeriod"/>
            </a:pPr>
            <a:r>
              <a:rPr lang="en-NZ" dirty="0" smtClean="0"/>
              <a:t>In our case, 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NZ" dirty="0" smtClean="0"/>
              <a:t> object is our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NZ" dirty="0"/>
              <a:t>method of </a:t>
            </a:r>
            <a:r>
              <a:rPr lang="en-NZ" dirty="0" smtClean="0"/>
              <a:t>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NZ" dirty="0" smtClean="0"/>
              <a:t> then calls the 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repaint()</a:t>
            </a:r>
            <a:r>
              <a:rPr lang="en-NZ" dirty="0" smtClean="0"/>
              <a:t> method of 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NZ" dirty="0" smtClean="0"/>
              <a:t>. </a:t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/>
              <a:t>inherits this method from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NZ" dirty="0" smtClean="0"/>
              <a:t>. </a:t>
            </a:r>
          </a:p>
          <a:p>
            <a:pPr marL="742950" indent="-742950">
              <a:buFont typeface="+mj-lt"/>
              <a:buAutoNum type="arabicPeriod"/>
            </a:pPr>
            <a:r>
              <a:rPr lang="en-NZ" dirty="0" smtClean="0"/>
              <a:t>This method, if not overridden, calls the 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 smtClean="0"/>
              <a:t> method of </a:t>
            </a:r>
            <a:r>
              <a:rPr lang="en-NZ" dirty="0"/>
              <a:t> 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/>
              <a:t>class by default.</a:t>
            </a:r>
          </a:p>
          <a:p>
            <a:pPr marL="742950" indent="-742950">
              <a:buFont typeface="+mj-lt"/>
              <a:buAutoNum type="arabicPeriod"/>
            </a:pPr>
            <a:r>
              <a:rPr lang="en-NZ" dirty="0" smtClean="0"/>
              <a:t>Here, our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/>
              <a:t>overrides the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 smtClean="0"/>
              <a:t>method of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NZ" dirty="0" smtClean="0"/>
              <a:t> with its own version.</a:t>
            </a:r>
          </a:p>
          <a:p>
            <a:pPr marL="742950" indent="-742950">
              <a:buFont typeface="+mj-lt"/>
              <a:buAutoNum type="arabicPeriod"/>
            </a:pPr>
            <a:r>
              <a:rPr lang="en-NZ" dirty="0" smtClean="0"/>
              <a:t>This own version first calls the inherited version of the </a:t>
            </a:r>
            <a:br>
              <a:rPr lang="en-NZ" dirty="0" smtClean="0"/>
            </a:br>
            <a:r>
              <a:rPr lang="en-NZ" dirty="0" smtClean="0"/>
              <a:t>superclass.</a:t>
            </a:r>
          </a:p>
          <a:p>
            <a:pPr marL="742950" indent="-742950">
              <a:buFont typeface="+mj-lt"/>
              <a:buAutoNum type="arabicPeriod"/>
            </a:pPr>
            <a:r>
              <a:rPr lang="en-NZ" dirty="0" smtClean="0"/>
              <a:t>It then iterates over the stick figures and calls their </a:t>
            </a:r>
            <a:br>
              <a:rPr lang="en-NZ" dirty="0" smtClean="0"/>
            </a:br>
            <a:r>
              <a:rPr lang="en-NZ" dirty="0" smtClean="0"/>
              <a:t>respective 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NZ" dirty="0" smtClean="0"/>
              <a:t>methods. </a:t>
            </a:r>
            <a:r>
              <a:rPr lang="en-NZ" dirty="0"/>
              <a:t/>
            </a:r>
            <a:br>
              <a:rPr lang="en-NZ" dirty="0"/>
            </a:br>
            <a:endParaRPr lang="en-US" dirty="0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4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7440" y="845843"/>
            <a:ext cx="6373368" cy="240942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845843"/>
            <a:ext cx="6497619" cy="2555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Z" sz="1400" dirty="0"/>
              <a:t>//</a:t>
            </a:r>
            <a:r>
              <a:rPr lang="en-NZ" sz="1400" dirty="0" err="1"/>
              <a:t>DrawingPanel</a:t>
            </a: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/>
              <a:t>import </a:t>
            </a:r>
            <a:r>
              <a:rPr lang="en-NZ" sz="1400" dirty="0" err="1"/>
              <a:t>java.awt.event.ActionListener</a:t>
            </a:r>
            <a:r>
              <a:rPr lang="en-NZ" sz="1400" dirty="0"/>
              <a:t>; </a:t>
            </a:r>
            <a:endParaRPr lang="en-NZ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….</a:t>
            </a: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/>
              <a:t>	// </a:t>
            </a:r>
            <a:r>
              <a:rPr lang="en-NZ" sz="1400" dirty="0" smtClean="0"/>
              <a:t>This </a:t>
            </a:r>
            <a:r>
              <a:rPr lang="en-NZ" sz="1400" dirty="0"/>
              <a:t>method gets executed when the timer goes </a:t>
            </a:r>
            <a:r>
              <a:rPr lang="en-NZ" sz="1400" dirty="0" smtClean="0"/>
              <a:t>off </a:t>
            </a:r>
            <a:br>
              <a:rPr lang="en-NZ" sz="1400" dirty="0" smtClean="0"/>
            </a:br>
            <a:r>
              <a:rPr lang="en-NZ" sz="1400" dirty="0" smtClean="0"/>
              <a:t>    // - every 10msec</a:t>
            </a: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/>
              <a:t>	@Override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	public void </a:t>
            </a:r>
            <a:r>
              <a:rPr lang="en-NZ" sz="1400" dirty="0" err="1"/>
              <a:t>actionPerformed</a:t>
            </a:r>
            <a:r>
              <a:rPr lang="en-NZ" sz="1400" dirty="0"/>
              <a:t>(</a:t>
            </a:r>
            <a:r>
              <a:rPr lang="en-NZ" sz="1400" dirty="0" err="1"/>
              <a:t>ActionEvent</a:t>
            </a:r>
            <a:r>
              <a:rPr lang="en-NZ" sz="1400" dirty="0"/>
              <a:t> arg0) {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		repaint(); </a:t>
            </a:r>
            <a:r>
              <a:rPr lang="en-NZ" sz="1400" dirty="0" smtClean="0"/>
              <a:t>// </a:t>
            </a:r>
            <a:r>
              <a:rPr lang="en-NZ" sz="1400" dirty="0"/>
              <a:t>calls </a:t>
            </a:r>
            <a:r>
              <a:rPr lang="en-NZ" sz="1400" dirty="0" err="1" smtClean="0"/>
              <a:t>paintComponent</a:t>
            </a:r>
            <a:r>
              <a:rPr lang="en-NZ" sz="1400" dirty="0" smtClean="0"/>
              <a:t>() </a:t>
            </a:r>
            <a:r>
              <a:rPr lang="en-NZ" sz="1400" dirty="0"/>
              <a:t/>
            </a:r>
            <a:br>
              <a:rPr lang="en-NZ" sz="1400" dirty="0"/>
            </a:br>
            <a:r>
              <a:rPr lang="en-NZ" sz="1400" dirty="0" smtClean="0"/>
              <a:t>	               // (</a:t>
            </a:r>
            <a:r>
              <a:rPr lang="en-NZ" sz="1400" dirty="0"/>
              <a:t>default behaviour for </a:t>
            </a:r>
            <a:r>
              <a:rPr lang="en-NZ" sz="1400" dirty="0" err="1"/>
              <a:t>JPanel</a:t>
            </a:r>
            <a:r>
              <a:rPr lang="en-NZ" sz="1400" dirty="0"/>
              <a:t>)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400" dirty="0" smtClean="0"/>
              <a:t>}</a:t>
            </a:r>
            <a:endParaRPr lang="en-NZ" sz="14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DrawingPanel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(4)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7440" y="3362471"/>
            <a:ext cx="6497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method gets called in response to the timer going off – the </a:t>
            </a:r>
            <a:r>
              <a:rPr lang="en-NZ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Timer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calls it. Note we don’t use the</a:t>
            </a:r>
            <a:b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given (the </a:t>
            </a:r>
            <a:r>
              <a:rPr lang="en-NZ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ActionEvent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object). It’s just there because the </a:t>
            </a:r>
            <a:r>
              <a:rPr lang="en-NZ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requires it.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method calls the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repaint()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method, which in turn calls the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paintComponent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method.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result is the figures get redrawn in the new position.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(1)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10800000" flipH="1" flipV="1">
            <a:off x="5928649" y="1320327"/>
            <a:ext cx="384162" cy="44273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6686" y="2183363"/>
            <a:ext cx="1345563" cy="135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3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(2)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16200000" flipH="1" flipV="1">
            <a:off x="5980662" y="2563094"/>
            <a:ext cx="204765" cy="18973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8816" y="2351314"/>
            <a:ext cx="2024228" cy="97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(3)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16200000" flipV="1">
            <a:off x="6871993" y="1413589"/>
            <a:ext cx="317245" cy="9423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67097" y="2043408"/>
            <a:ext cx="2002870" cy="391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9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(4)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00566" y="2267339"/>
            <a:ext cx="2469401" cy="559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5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(5)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00566" y="1259633"/>
            <a:ext cx="2068185" cy="1791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68751" y="1259633"/>
            <a:ext cx="951722" cy="998375"/>
          </a:xfrm>
          <a:prstGeom prst="rect">
            <a:avLst/>
          </a:prstGeom>
          <a:noFill/>
          <a:ln w="28575">
            <a:solidFill>
              <a:srgbClr val="009AC7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373368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1092731"/>
            <a:ext cx="6166865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// StickFigure.java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java.awt.Graphics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ea typeface="Verdana" panose="020B0604030504040204" pitchFamily="34" charset="0"/>
              </a:rPr>
              <a:t>import </a:t>
            </a:r>
            <a:r>
              <a:rPr lang="en-US" sz="1200" b="1" dirty="0" err="1">
                <a:ea typeface="Verdana" panose="020B0604030504040204" pitchFamily="34" charset="0"/>
              </a:rPr>
              <a:t>java.awt.Point</a:t>
            </a:r>
            <a:r>
              <a:rPr lang="en-US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public class </a:t>
            </a:r>
            <a:r>
              <a:rPr lang="en-NZ" sz="1200" b="1" dirty="0" err="1">
                <a:ea typeface="Verdana" panose="020B0604030504040204" pitchFamily="34" charset="0"/>
              </a:rPr>
              <a:t>StickFigure</a:t>
            </a:r>
            <a:r>
              <a:rPr lang="en-NZ" sz="1200" b="1" dirty="0">
                <a:ea typeface="Verdana" panose="020B0604030504040204" pitchFamily="34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height; </a:t>
            </a:r>
            <a:endParaRPr lang="en-NZ" sz="1200" b="1" dirty="0" smtClean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x;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</a:t>
            </a:r>
            <a:r>
              <a:rPr lang="en-NZ" sz="1200" b="1" dirty="0" err="1">
                <a:ea typeface="Verdana" panose="020B0604030504040204" pitchFamily="34" charset="0"/>
              </a:rPr>
              <a:t>int</a:t>
            </a:r>
            <a:r>
              <a:rPr lang="en-NZ" sz="1200" b="1" dirty="0">
                <a:ea typeface="Verdana" panose="020B0604030504040204" pitchFamily="34" charset="0"/>
              </a:rPr>
              <a:t> </a:t>
            </a:r>
            <a:r>
              <a:rPr lang="en-NZ" sz="1200" b="1" dirty="0" err="1">
                <a:ea typeface="Verdana" panose="020B0604030504040204" pitchFamily="34" charset="0"/>
              </a:rPr>
              <a:t>headDiameter</a:t>
            </a:r>
            <a:r>
              <a:rPr lang="en-NZ" sz="1200" b="1" dirty="0">
                <a:ea typeface="Verdana" panose="020B060403050404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neck;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head; 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hip;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rightHand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rightKnee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leftFoot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NZ" sz="1200" b="1" dirty="0">
                <a:ea typeface="Verdana" panose="020B0604030504040204" pitchFamily="34" charset="0"/>
              </a:rPr>
              <a:t>	private Point </a:t>
            </a:r>
            <a:r>
              <a:rPr lang="en-NZ" sz="1200" b="1" dirty="0" err="1">
                <a:ea typeface="Verdana" panose="020B0604030504040204" pitchFamily="34" charset="0"/>
              </a:rPr>
              <a:t>rightFoot</a:t>
            </a:r>
            <a:r>
              <a:rPr lang="en-NZ" sz="12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(6)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96" y="928139"/>
            <a:ext cx="3381375" cy="49625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400766" y="3237720"/>
            <a:ext cx="2606524" cy="877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51889" y="5032209"/>
            <a:ext cx="2438809" cy="707886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2000" dirty="0" smtClean="0"/>
              <a:t>The remaining Points </a:t>
            </a:r>
            <a:br>
              <a:rPr lang="en-US" sz="2000" dirty="0" smtClean="0"/>
            </a:br>
            <a:r>
              <a:rPr lang="en-US" sz="2000" dirty="0" smtClean="0"/>
              <a:t>should be obvious!</a:t>
            </a:r>
            <a:endParaRPr lang="en-NZ" sz="2000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2" y="928139"/>
            <a:ext cx="6932122" cy="48142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951022"/>
            <a:ext cx="6962394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// </a:t>
            </a:r>
            <a:r>
              <a:rPr lang="en-US" sz="1400" b="1" dirty="0">
                <a:ea typeface="Verdana" panose="020B0604030504040204" pitchFamily="34" charset="0"/>
              </a:rPr>
              <a:t>Paint the stick figure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public </a:t>
            </a:r>
            <a:r>
              <a:rPr lang="en-US" sz="1400" b="1" dirty="0">
                <a:ea typeface="Verdana" panose="020B0604030504040204" pitchFamily="34" charset="0"/>
              </a:rPr>
              <a:t>void paint(Graphics g) {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g.drawOval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head.x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 smtClean="0">
                <a:ea typeface="Verdana" panose="020B0604030504040204" pitchFamily="34" charset="0"/>
              </a:rPr>
              <a:t>head.y</a:t>
            </a:r>
            <a:r>
              <a:rPr lang="en-US" sz="1400" b="1" dirty="0" smtClean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headDiameter</a:t>
            </a:r>
            <a:r>
              <a:rPr lang="en-US" sz="1400" b="1" dirty="0" smtClean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headDiameter</a:t>
            </a:r>
            <a:r>
              <a:rPr lang="en-US" sz="1400" b="1" dirty="0">
                <a:ea typeface="Verdana" panose="020B0604030504040204" pitchFamily="34" charset="0"/>
              </a:rPr>
              <a:t>); </a:t>
            </a:r>
            <a:r>
              <a:rPr lang="en-US" sz="1400" b="1" dirty="0" smtClean="0">
                <a:ea typeface="Verdana" panose="020B0604030504040204" pitchFamily="34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Verdana" panose="020B0604030504040204" pitchFamily="34" charset="0"/>
              </a:rPr>
              <a:t> </a:t>
            </a:r>
            <a:r>
              <a:rPr lang="en-US" sz="1400" b="1" dirty="0" smtClean="0">
                <a:ea typeface="Verdana" panose="020B0604030504040204" pitchFamily="34" charset="0"/>
              </a:rPr>
              <a:t>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neck.x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neck.y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hip.x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hip.y</a:t>
            </a:r>
            <a:r>
              <a:rPr lang="en-US" sz="1400" b="1" dirty="0" smtClean="0">
                <a:ea typeface="Verdana" panose="020B0604030504040204" pitchFamily="34" charset="0"/>
              </a:rPr>
              <a:t>);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neck.x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neck.y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leftHand.x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leftHand.y</a:t>
            </a:r>
            <a:r>
              <a:rPr lang="en-US" sz="1400" b="1" dirty="0" smtClean="0">
                <a:ea typeface="Verdana" panose="020B0604030504040204" pitchFamily="34" charset="0"/>
              </a:rPr>
              <a:t>);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neck.x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neck.y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rightHand.x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rightHand.y</a:t>
            </a:r>
            <a:r>
              <a:rPr lang="en-US" sz="1400" b="1" dirty="0">
                <a:ea typeface="Verdana" panose="020B0604030504040204" pitchFamily="34" charset="0"/>
              </a:rPr>
              <a:t>); </a:t>
            </a:r>
            <a:r>
              <a:rPr lang="en-US" sz="1400" b="1" dirty="0" smtClean="0">
                <a:ea typeface="Verdana" panose="020B0604030504040204" pitchFamily="34" charset="0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Verdana" panose="020B0604030504040204" pitchFamily="34" charset="0"/>
              </a:rPr>
              <a:t> </a:t>
            </a:r>
            <a:r>
              <a:rPr lang="en-US" sz="1400" b="1" dirty="0" smtClean="0">
                <a:ea typeface="Verdana" panose="020B0604030504040204" pitchFamily="34" charset="0"/>
              </a:rPr>
              <a:t>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hip.x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hip.y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leftKnee.y</a:t>
            </a:r>
            <a:r>
              <a:rPr lang="en-US" sz="1400" b="1" dirty="0" smtClean="0">
                <a:ea typeface="Verdana" panose="020B0604030504040204" pitchFamily="34" charset="0"/>
              </a:rPr>
              <a:t>);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leftKnee.x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leftKnee.y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leftFoot.x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leftFoot.y</a:t>
            </a:r>
            <a:r>
              <a:rPr lang="en-US" sz="1400" b="1" dirty="0"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hip.x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hip.y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rightKnee.y</a:t>
            </a:r>
            <a:r>
              <a:rPr lang="en-US" sz="1400" b="1" dirty="0">
                <a:ea typeface="Verdana" panose="020B060403050404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g.drawLine</a:t>
            </a:r>
            <a:r>
              <a:rPr lang="en-US" sz="1400" b="1" dirty="0" smtClean="0">
                <a:ea typeface="Verdana" panose="020B0604030504040204" pitchFamily="34" charset="0"/>
              </a:rPr>
              <a:t>(</a:t>
            </a:r>
            <a:r>
              <a:rPr lang="en-US" sz="1400" b="1" dirty="0" err="1" smtClean="0">
                <a:ea typeface="Verdana" panose="020B0604030504040204" pitchFamily="34" charset="0"/>
              </a:rPr>
              <a:t>rightKnee.x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rightKnee.y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 smtClean="0">
                <a:ea typeface="Verdana" panose="020B0604030504040204" pitchFamily="34" charset="0"/>
              </a:rPr>
              <a:t>rightFoot.x</a:t>
            </a:r>
            <a:r>
              <a:rPr lang="en-US" sz="1400" b="1" dirty="0" smtClean="0">
                <a:ea typeface="Verdana" panose="020B0604030504040204" pitchFamily="34" charset="0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Verdana" panose="020B0604030504040204" pitchFamily="34" charset="0"/>
              </a:rPr>
              <a:t> </a:t>
            </a:r>
            <a:r>
              <a:rPr lang="en-US" sz="1400" b="1" dirty="0" smtClean="0">
                <a:ea typeface="Verdana" panose="020B0604030504040204" pitchFamily="34" charset="0"/>
              </a:rPr>
              <a:t>       </a:t>
            </a:r>
            <a:r>
              <a:rPr lang="en-US" sz="1400" b="1" dirty="0" err="1" smtClean="0">
                <a:ea typeface="Verdana" panose="020B0604030504040204" pitchFamily="34" charset="0"/>
              </a:rPr>
              <a:t>rightFoot.y</a:t>
            </a:r>
            <a:r>
              <a:rPr lang="en-US" sz="1400" b="1" dirty="0"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}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…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(7)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967" y="5896094"/>
            <a:ext cx="5824993" cy="64633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Head diameter, arms, and upper and lower leg are one-fifth </a:t>
            </a:r>
            <a:br>
              <a:rPr lang="en-US" dirty="0" smtClean="0"/>
            </a:br>
            <a:r>
              <a:rPr lang="en-US" dirty="0" smtClean="0"/>
              <a:t>of total “stretched out” size each, rump is two-fifths. </a:t>
            </a:r>
            <a:endParaRPr lang="en-NZ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8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1" y="928139"/>
            <a:ext cx="6904131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951022"/>
            <a:ext cx="6962393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// </a:t>
            </a:r>
            <a:r>
              <a:rPr lang="en-US" sz="1400" b="1" dirty="0">
                <a:ea typeface="Verdana" panose="020B0604030504040204" pitchFamily="34" charset="0"/>
              </a:rPr>
              <a:t>Initialize </a:t>
            </a:r>
            <a:r>
              <a:rPr lang="en-US" sz="1400" b="1" dirty="0" err="1">
                <a:ea typeface="Verdana" panose="020B0604030504040204" pitchFamily="34" charset="0"/>
              </a:rPr>
              <a:t>StickFigure</a:t>
            </a:r>
            <a:r>
              <a:rPr lang="en-US" sz="1400" b="1" dirty="0">
                <a:ea typeface="Verdana" panose="020B0604030504040204" pitchFamily="34" charset="0"/>
              </a:rPr>
              <a:t> in "legs apart" pose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public </a:t>
            </a:r>
            <a:r>
              <a:rPr lang="en-US" sz="1400" b="1" dirty="0" err="1">
                <a:ea typeface="Verdana" panose="020B0604030504040204" pitchFamily="34" charset="0"/>
              </a:rPr>
              <a:t>StickFigure</a:t>
            </a:r>
            <a:r>
              <a:rPr lang="en-US" sz="1400" b="1" dirty="0">
                <a:ea typeface="Verdana" panose="020B0604030504040204" pitchFamily="34" charset="0"/>
              </a:rPr>
              <a:t>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 </a:t>
            </a:r>
            <a:r>
              <a:rPr lang="en-US" sz="1400" b="1" dirty="0" err="1">
                <a:ea typeface="Verdana" panose="020B0604030504040204" pitchFamily="34" charset="0"/>
              </a:rPr>
              <a:t>startX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 height) {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x </a:t>
            </a:r>
            <a:r>
              <a:rPr lang="en-US" sz="1400" b="1" dirty="0">
                <a:ea typeface="Verdana" panose="020B0604030504040204" pitchFamily="34" charset="0"/>
              </a:rPr>
              <a:t>= </a:t>
            </a:r>
            <a:r>
              <a:rPr lang="en-US" sz="1400" b="1" dirty="0" err="1">
                <a:ea typeface="Verdana" panose="020B0604030504040204" pitchFamily="34" charset="0"/>
              </a:rPr>
              <a:t>startX</a:t>
            </a:r>
            <a:r>
              <a:rPr lang="en-US" sz="1400" b="1" dirty="0">
                <a:ea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this.height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height;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headDiameter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height / 5;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neck </a:t>
            </a:r>
            <a:r>
              <a:rPr lang="en-US" sz="1400" b="1" dirty="0">
                <a:ea typeface="Verdana" panose="020B0604030504040204" pitchFamily="34" charset="0"/>
              </a:rPr>
              <a:t>= new Point(x, height / 5);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head </a:t>
            </a:r>
            <a:r>
              <a:rPr lang="en-US" sz="1400" b="1" dirty="0">
                <a:ea typeface="Verdana" panose="020B0604030504040204" pitchFamily="34" charset="0"/>
              </a:rPr>
              <a:t>= new Point(x - </a:t>
            </a:r>
            <a:r>
              <a:rPr lang="en-US" sz="1400" b="1" dirty="0" err="1">
                <a:ea typeface="Verdana" panose="020B0604030504040204" pitchFamily="34" charset="0"/>
              </a:rPr>
              <a:t>headDiameter</a:t>
            </a:r>
            <a:r>
              <a:rPr lang="en-US" sz="1400" b="1" dirty="0">
                <a:ea typeface="Verdana" panose="020B0604030504040204" pitchFamily="34" charset="0"/>
              </a:rPr>
              <a:t>/2, 0);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hip </a:t>
            </a:r>
            <a:r>
              <a:rPr lang="en-US" sz="1400" b="1" dirty="0">
                <a:ea typeface="Verdana" panose="020B0604030504040204" pitchFamily="34" charset="0"/>
              </a:rPr>
              <a:t>= new Point(x, 3 * height / 5);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leftHand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neck.x</a:t>
            </a:r>
            <a:r>
              <a:rPr lang="en-US" sz="1400" b="1" dirty="0">
                <a:ea typeface="Verdana" panose="020B0604030504040204" pitchFamily="34" charset="0"/>
              </a:rPr>
              <a:t> 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</a:t>
            </a:r>
            <a:r>
              <a:rPr lang="en-US" sz="1400" b="1" dirty="0" smtClean="0">
                <a:ea typeface="Verdana" panose="020B0604030504040204" pitchFamily="34" charset="0"/>
              </a:rPr>
              <a:t>* </a:t>
            </a:r>
            <a:br>
              <a:rPr lang="en-US" sz="1400" b="1" dirty="0" smtClean="0">
                <a:ea typeface="Verdana" panose="020B0604030504040204" pitchFamily="34" charset="0"/>
              </a:rPr>
            </a:b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Math.cos</a:t>
            </a:r>
            <a:r>
              <a:rPr lang="en-US" sz="1400" b="1" dirty="0" smtClean="0">
                <a:ea typeface="Verdana" panose="020B0604030504040204" pitchFamily="34" charset="0"/>
              </a:rPr>
              <a:t>(1.75*</a:t>
            </a:r>
            <a:r>
              <a:rPr lang="en-US" sz="1400" b="1" dirty="0" err="1" smtClean="0">
                <a:ea typeface="Verdana" panose="020B0604030504040204" pitchFamily="34" charset="0"/>
              </a:rPr>
              <a:t>Math.PI</a:t>
            </a:r>
            <a:r>
              <a:rPr lang="en-US" sz="1400" b="1" dirty="0">
                <a:ea typeface="Verdana" panose="020B0604030504040204" pitchFamily="34" charset="0"/>
              </a:rPr>
              <a:t>) / 5),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neck.y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err="1">
                <a:ea typeface="Verdana" panose="020B0604030504040204" pitchFamily="34" charset="0"/>
              </a:rPr>
              <a:t>Math.sin</a:t>
            </a:r>
            <a:r>
              <a:rPr lang="en-US" sz="1400" b="1" dirty="0">
                <a:ea typeface="Verdana" panose="020B0604030504040204" pitchFamily="34" charset="0"/>
              </a:rPr>
              <a:t>(1.75 * </a:t>
            </a:r>
            <a:r>
              <a:rPr lang="en-US" sz="1400" b="1" dirty="0" err="1">
                <a:ea typeface="Verdana" panose="020B0604030504040204" pitchFamily="34" charset="0"/>
              </a:rPr>
              <a:t>Math.PI</a:t>
            </a:r>
            <a:r>
              <a:rPr lang="en-US" sz="1400" b="1" dirty="0" smtClean="0">
                <a:ea typeface="Verdana" panose="020B0604030504040204" pitchFamily="34" charset="0"/>
              </a:rPr>
              <a:t>)/5</a:t>
            </a:r>
            <a:r>
              <a:rPr lang="en-US" sz="1400" b="1" dirty="0">
                <a:ea typeface="Verdana" panose="020B0604030504040204" pitchFamily="34" charset="0"/>
              </a:rPr>
              <a:t>)); 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rightHand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neck.x</a:t>
            </a:r>
            <a:r>
              <a:rPr lang="en-US" sz="1400" b="1" dirty="0">
                <a:ea typeface="Verdana" panose="020B0604030504040204" pitchFamily="34" charset="0"/>
              </a:rPr>
              <a:t> +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smtClean="0">
                <a:ea typeface="Verdana" panose="020B0604030504040204" pitchFamily="34" charset="0"/>
              </a:rPr>
              <a:t/>
            </a:r>
            <a:br>
              <a:rPr lang="en-US" sz="1400" b="1" dirty="0" smtClean="0">
                <a:ea typeface="Verdana" panose="020B0604030504040204" pitchFamily="34" charset="0"/>
              </a:rPr>
            </a:b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Math.cos</a:t>
            </a:r>
            <a:r>
              <a:rPr lang="en-US" sz="1400" b="1" dirty="0" smtClean="0">
                <a:ea typeface="Verdana" panose="020B0604030504040204" pitchFamily="34" charset="0"/>
              </a:rPr>
              <a:t>(1.75*</a:t>
            </a:r>
            <a:r>
              <a:rPr lang="en-US" sz="1400" b="1" dirty="0" err="1" smtClean="0">
                <a:ea typeface="Verdana" panose="020B0604030504040204" pitchFamily="34" charset="0"/>
              </a:rPr>
              <a:t>Math.PI</a:t>
            </a:r>
            <a:r>
              <a:rPr lang="en-US" sz="1400" b="1" dirty="0">
                <a:ea typeface="Verdana" panose="020B0604030504040204" pitchFamily="34" charset="0"/>
              </a:rPr>
              <a:t>) / 5),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neck.y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err="1">
                <a:ea typeface="Verdana" panose="020B0604030504040204" pitchFamily="34" charset="0"/>
              </a:rPr>
              <a:t>Math.sin</a:t>
            </a:r>
            <a:r>
              <a:rPr lang="en-US" sz="1400" b="1" dirty="0">
                <a:ea typeface="Verdana" panose="020B0604030504040204" pitchFamily="34" charset="0"/>
              </a:rPr>
              <a:t>(1.75 * </a:t>
            </a:r>
            <a:r>
              <a:rPr lang="en-US" sz="1400" b="1" dirty="0" err="1">
                <a:ea typeface="Verdana" panose="020B0604030504040204" pitchFamily="34" charset="0"/>
              </a:rPr>
              <a:t>Math.PI</a:t>
            </a:r>
            <a:r>
              <a:rPr lang="en-US" sz="1400" b="1" dirty="0" smtClean="0">
                <a:ea typeface="Verdana" panose="020B0604030504040204" pitchFamily="34" charset="0"/>
              </a:rPr>
              <a:t>)/5</a:t>
            </a:r>
            <a:r>
              <a:rPr lang="en-US" sz="1400" b="1" dirty="0">
                <a:ea typeface="Verdana" panose="020B0604030504040204" pitchFamily="34" charset="0"/>
              </a:rPr>
              <a:t>)); 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leftKnee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hip.x</a:t>
            </a:r>
            <a:r>
              <a:rPr lang="en-US" sz="1400" b="1" dirty="0">
                <a:ea typeface="Verdana" panose="020B0604030504040204" pitchFamily="34" charset="0"/>
              </a:rPr>
              <a:t> 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smtClean="0">
                <a:ea typeface="Verdana" panose="020B0604030504040204" pitchFamily="34" charset="0"/>
              </a:rPr>
              <a:t/>
            </a:r>
            <a:br>
              <a:rPr lang="en-US" sz="1400" b="1" dirty="0" smtClean="0">
                <a:ea typeface="Verdana" panose="020B0604030504040204" pitchFamily="34" charset="0"/>
              </a:rPr>
            </a:b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Math.cos</a:t>
            </a:r>
            <a:r>
              <a:rPr lang="en-US" sz="1400" b="1" dirty="0" smtClean="0">
                <a:ea typeface="Verdana" panose="020B0604030504040204" pitchFamily="34" charset="0"/>
              </a:rPr>
              <a:t>(1.75*</a:t>
            </a:r>
            <a:r>
              <a:rPr lang="en-US" sz="1400" b="1" dirty="0" err="1" smtClean="0">
                <a:ea typeface="Verdana" panose="020B0604030504040204" pitchFamily="34" charset="0"/>
              </a:rPr>
              <a:t>Math.PI</a:t>
            </a:r>
            <a:r>
              <a:rPr lang="en-US" sz="1400" b="1" dirty="0">
                <a:ea typeface="Verdana" panose="020B0604030504040204" pitchFamily="34" charset="0"/>
              </a:rPr>
              <a:t>) / 5),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hip.y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err="1">
                <a:ea typeface="Verdana" panose="020B0604030504040204" pitchFamily="34" charset="0"/>
              </a:rPr>
              <a:t>Math.sin</a:t>
            </a:r>
            <a:r>
              <a:rPr lang="en-US" sz="1400" b="1" dirty="0">
                <a:ea typeface="Verdana" panose="020B0604030504040204" pitchFamily="34" charset="0"/>
              </a:rPr>
              <a:t>(1.75 * </a:t>
            </a:r>
            <a:r>
              <a:rPr lang="en-US" sz="1400" b="1" dirty="0" err="1">
                <a:ea typeface="Verdana" panose="020B0604030504040204" pitchFamily="34" charset="0"/>
              </a:rPr>
              <a:t>Math.PI</a:t>
            </a:r>
            <a:r>
              <a:rPr lang="en-US" sz="1400" b="1" dirty="0" smtClean="0">
                <a:ea typeface="Verdana" panose="020B0604030504040204" pitchFamily="34" charset="0"/>
              </a:rPr>
              <a:t>)/5</a:t>
            </a:r>
            <a:r>
              <a:rPr lang="en-US" sz="1400" b="1" dirty="0">
                <a:ea typeface="Verdana" panose="020B0604030504040204" pitchFamily="34" charset="0"/>
              </a:rPr>
              <a:t>)); 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rightKnee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hip.x</a:t>
            </a:r>
            <a:r>
              <a:rPr lang="en-US" sz="1400" b="1" dirty="0">
                <a:ea typeface="Verdana" panose="020B0604030504040204" pitchFamily="34" charset="0"/>
              </a:rPr>
              <a:t> +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smtClean="0">
                <a:ea typeface="Verdana" panose="020B0604030504040204" pitchFamily="34" charset="0"/>
              </a:rPr>
              <a:t/>
            </a:r>
            <a:br>
              <a:rPr lang="en-US" sz="1400" b="1" dirty="0" smtClean="0">
                <a:ea typeface="Verdana" panose="020B0604030504040204" pitchFamily="34" charset="0"/>
              </a:rPr>
            </a:b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Math.cos</a:t>
            </a:r>
            <a:r>
              <a:rPr lang="en-US" sz="1400" b="1" dirty="0" smtClean="0">
                <a:ea typeface="Verdana" panose="020B0604030504040204" pitchFamily="34" charset="0"/>
              </a:rPr>
              <a:t>(1.75*</a:t>
            </a:r>
            <a:r>
              <a:rPr lang="en-US" sz="1400" b="1" dirty="0" err="1" smtClean="0">
                <a:ea typeface="Verdana" panose="020B0604030504040204" pitchFamily="34" charset="0"/>
              </a:rPr>
              <a:t>Math.PI</a:t>
            </a:r>
            <a:r>
              <a:rPr lang="en-US" sz="1400" b="1" dirty="0">
                <a:ea typeface="Verdana" panose="020B0604030504040204" pitchFamily="34" charset="0"/>
              </a:rPr>
              <a:t>) / 5),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    </a:t>
            </a:r>
            <a:r>
              <a:rPr lang="en-US" sz="1400" b="1" dirty="0" err="1" smtClean="0">
                <a:ea typeface="Verdana" panose="020B0604030504040204" pitchFamily="34" charset="0"/>
              </a:rPr>
              <a:t>hip.y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- (</a:t>
            </a:r>
            <a:r>
              <a:rPr lang="en-US" sz="1400" b="1" dirty="0" err="1">
                <a:ea typeface="Verdana" panose="020B0604030504040204" pitchFamily="34" charset="0"/>
              </a:rPr>
              <a:t>int</a:t>
            </a:r>
            <a:r>
              <a:rPr lang="en-US" sz="1400" b="1" dirty="0">
                <a:ea typeface="Verdana" panose="020B0604030504040204" pitchFamily="34" charset="0"/>
              </a:rPr>
              <a:t>) (height * </a:t>
            </a:r>
            <a:r>
              <a:rPr lang="en-US" sz="1400" b="1" dirty="0" err="1">
                <a:ea typeface="Verdana" panose="020B0604030504040204" pitchFamily="34" charset="0"/>
              </a:rPr>
              <a:t>Math.sin</a:t>
            </a:r>
            <a:r>
              <a:rPr lang="en-US" sz="1400" b="1" dirty="0">
                <a:ea typeface="Verdana" panose="020B0604030504040204" pitchFamily="34" charset="0"/>
              </a:rPr>
              <a:t>(-1.00 * </a:t>
            </a:r>
            <a:r>
              <a:rPr lang="en-US" sz="1400" b="1" dirty="0" err="1">
                <a:ea typeface="Verdana" panose="020B0604030504040204" pitchFamily="34" charset="0"/>
              </a:rPr>
              <a:t>Math.PI</a:t>
            </a:r>
            <a:r>
              <a:rPr lang="en-US" sz="1400" b="1" dirty="0" smtClean="0">
                <a:ea typeface="Verdana" panose="020B0604030504040204" pitchFamily="34" charset="0"/>
              </a:rPr>
              <a:t>)/5</a:t>
            </a:r>
            <a:r>
              <a:rPr lang="en-US" sz="1400" b="1" dirty="0">
                <a:ea typeface="Verdana" panose="020B0604030504040204" pitchFamily="34" charset="0"/>
              </a:rPr>
              <a:t>));  </a:t>
            </a: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br>
              <a:rPr lang="en-US" sz="1400" b="1" dirty="0" smtClean="0">
                <a:ea typeface="Verdana" panose="020B0604030504040204" pitchFamily="34" charset="0"/>
              </a:rPr>
            </a:b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leftFoot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leftKnee.x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leftKnee.y</a:t>
            </a:r>
            <a:r>
              <a:rPr lang="en-US" sz="1400" b="1" dirty="0">
                <a:ea typeface="Verdana" panose="020B0604030504040204" pitchFamily="34" charset="0"/>
              </a:rPr>
              <a:t> + </a:t>
            </a:r>
            <a:r>
              <a:rPr lang="en-US" sz="1400" b="1" dirty="0" smtClean="0">
                <a:ea typeface="Verdana" panose="020B0604030504040204" pitchFamily="34" charset="0"/>
              </a:rPr>
              <a:t>height/5</a:t>
            </a:r>
            <a:r>
              <a:rPr lang="en-US" sz="1400" b="1" dirty="0"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    </a:t>
            </a:r>
            <a:r>
              <a:rPr lang="en-US" sz="1400" b="1" dirty="0" err="1" smtClean="0">
                <a:ea typeface="Verdana" panose="020B0604030504040204" pitchFamily="34" charset="0"/>
              </a:rPr>
              <a:t>rightFoot</a:t>
            </a:r>
            <a:r>
              <a:rPr lang="en-US" sz="1400" b="1" dirty="0" smtClean="0">
                <a:ea typeface="Verdana" panose="020B0604030504040204" pitchFamily="34" charset="0"/>
              </a:rPr>
              <a:t> </a:t>
            </a:r>
            <a:r>
              <a:rPr lang="en-US" sz="1400" b="1" dirty="0">
                <a:ea typeface="Verdana" panose="020B0604030504040204" pitchFamily="34" charset="0"/>
              </a:rPr>
              <a:t>= new Point(</a:t>
            </a:r>
            <a:r>
              <a:rPr lang="en-US" sz="1400" b="1" dirty="0" err="1">
                <a:ea typeface="Verdana" panose="020B0604030504040204" pitchFamily="34" charset="0"/>
              </a:rPr>
              <a:t>rightKnee.x</a:t>
            </a:r>
            <a:r>
              <a:rPr lang="en-US" sz="1400" b="1" dirty="0">
                <a:ea typeface="Verdana" panose="020B0604030504040204" pitchFamily="34" charset="0"/>
              </a:rPr>
              <a:t>, </a:t>
            </a:r>
            <a:r>
              <a:rPr lang="en-US" sz="1400" b="1" dirty="0" err="1">
                <a:ea typeface="Verdana" panose="020B0604030504040204" pitchFamily="34" charset="0"/>
              </a:rPr>
              <a:t>rightKnee.y</a:t>
            </a:r>
            <a:r>
              <a:rPr lang="en-US" sz="1400" b="1" dirty="0">
                <a:ea typeface="Verdana" panose="020B0604030504040204" pitchFamily="34" charset="0"/>
              </a:rPr>
              <a:t> + </a:t>
            </a:r>
            <a:r>
              <a:rPr lang="en-US" sz="1400" b="1" dirty="0" smtClean="0">
                <a:ea typeface="Verdana" panose="020B0604030504040204" pitchFamily="34" charset="0"/>
              </a:rPr>
              <a:t>height/5</a:t>
            </a:r>
            <a:r>
              <a:rPr lang="en-US" sz="1400" b="1" dirty="0"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ea typeface="Verdana" panose="020B0604030504040204" pitchFamily="34" charset="0"/>
              </a:rPr>
              <a:t>}</a:t>
            </a:r>
            <a:endParaRPr lang="en-US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(8)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</a:t>
            </a:r>
            <a:r>
              <a:rPr lang="en-US" smtClean="0"/>
              <a:t>this </a:t>
            </a:r>
            <a:r>
              <a:rPr lang="en-US" smtClean="0"/>
              <a:t>lesson, </a:t>
            </a:r>
            <a:r>
              <a:rPr lang="en-US" dirty="0" smtClean="0"/>
              <a:t>you should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Be able to draw geometric shapes on the user interface using Java AWT and Swing</a:t>
            </a:r>
          </a:p>
          <a:p>
            <a:pPr lvl="0"/>
            <a:r>
              <a:rPr lang="en-US" dirty="0" smtClean="0"/>
              <a:t>Create a time-based animation of a geometric shape by capturing a timer </a:t>
            </a:r>
            <a:r>
              <a:rPr lang="en-US" b="1" dirty="0" smtClean="0"/>
              <a:t>event</a:t>
            </a:r>
          </a:p>
          <a:p>
            <a:pPr lvl="0"/>
            <a:r>
              <a:rPr lang="en-US" dirty="0" smtClean="0"/>
              <a:t>Practice some OO techniques in creating this program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1" y="928139"/>
            <a:ext cx="6904131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951022"/>
            <a:ext cx="6962393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 smtClean="0">
                <a:ea typeface="Verdana" panose="020B0604030504040204" pitchFamily="34" charset="0"/>
              </a:rPr>
              <a:t>private </a:t>
            </a:r>
            <a:r>
              <a:rPr lang="en-NZ" sz="1400" b="1" dirty="0" err="1">
                <a:ea typeface="Verdana" panose="020B0604030504040204" pitchFamily="34" charset="0"/>
              </a:rPr>
              <a:t>int</a:t>
            </a:r>
            <a:r>
              <a:rPr lang="en-NZ" sz="1400" b="1" dirty="0">
                <a:ea typeface="Verdana" panose="020B0604030504040204" pitchFamily="34" charset="0"/>
              </a:rPr>
              <a:t> direction = 1;  // </a:t>
            </a:r>
            <a:r>
              <a:rPr lang="en-NZ" sz="1400" b="1" dirty="0" smtClean="0">
                <a:ea typeface="Verdana" panose="020B0604030504040204" pitchFamily="34" charset="0"/>
              </a:rPr>
              <a:t>Set </a:t>
            </a:r>
            <a:r>
              <a:rPr lang="en-NZ" sz="1400" b="1" dirty="0">
                <a:ea typeface="Verdana" panose="020B0604030504040204" pitchFamily="34" charset="0"/>
              </a:rPr>
              <a:t>the direction of </a:t>
            </a:r>
            <a:r>
              <a:rPr lang="en-NZ" sz="1400" b="1" dirty="0" smtClean="0">
                <a:ea typeface="Verdana" panose="020B0604030504040204" pitchFamily="34" charset="0"/>
              </a:rPr>
              <a:t>movement, </a:t>
            </a:r>
            <a:br>
              <a:rPr lang="en-NZ" sz="1400" b="1" dirty="0" smtClean="0">
                <a:ea typeface="Verdana" panose="020B0604030504040204" pitchFamily="34" charset="0"/>
              </a:rPr>
            </a:br>
            <a:r>
              <a:rPr lang="en-NZ" sz="1400" b="1" dirty="0" smtClean="0">
                <a:ea typeface="Verdana" panose="020B0604030504040204" pitchFamily="34" charset="0"/>
              </a:rPr>
              <a:t>                            // varies </a:t>
            </a:r>
            <a:r>
              <a:rPr lang="en-NZ" sz="1400" b="1" dirty="0">
                <a:ea typeface="Verdana" panose="020B0604030504040204" pitchFamily="34" charset="0"/>
              </a:rPr>
              <a:t>between 1 and -1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>
                <a:ea typeface="Verdana" panose="020B0604030504040204" pitchFamily="34" charset="0"/>
              </a:rPr>
              <a:t>public </a:t>
            </a:r>
            <a:r>
              <a:rPr lang="en-NZ" sz="1400" b="1" dirty="0">
                <a:ea typeface="Verdana" panose="020B0604030504040204" pitchFamily="34" charset="0"/>
              </a:rPr>
              <a:t>void move() {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x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head.x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neck.x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hip.x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leftHand.x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rightHand.x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leftKnee.x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rightKnee.x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leftFoot.x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</a:t>
            </a:r>
            <a:r>
              <a:rPr lang="en-NZ" sz="1400" b="1" dirty="0" err="1">
                <a:ea typeface="Verdana" panose="020B0604030504040204" pitchFamily="34" charset="0"/>
              </a:rPr>
              <a:t>rightFoot.x</a:t>
            </a:r>
            <a:r>
              <a:rPr lang="en-NZ" sz="1400" b="1" dirty="0">
                <a:ea typeface="Verdana" panose="020B0604030504040204" pitchFamily="34" charset="0"/>
              </a:rPr>
              <a:t> += direction;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if (x &lt; 0 || x &gt; 1000) {  </a:t>
            </a:r>
            <a:r>
              <a:rPr lang="en-NZ" sz="1400" b="1" dirty="0" smtClean="0">
                <a:ea typeface="Verdana" panose="020B0604030504040204" pitchFamily="34" charset="0"/>
              </a:rPr>
              <a:t/>
            </a:r>
            <a:br>
              <a:rPr lang="en-NZ" sz="1400" b="1" dirty="0" smtClean="0">
                <a:ea typeface="Verdana" panose="020B0604030504040204" pitchFamily="34" charset="0"/>
              </a:rPr>
            </a:br>
            <a:r>
              <a:rPr lang="en-NZ" sz="1400" b="1" dirty="0" smtClean="0">
                <a:ea typeface="Verdana" panose="020B0604030504040204" pitchFamily="34" charset="0"/>
              </a:rPr>
              <a:t>        // Figure has reached </a:t>
            </a:r>
            <a:r>
              <a:rPr lang="en-NZ" sz="1400" b="1" dirty="0">
                <a:ea typeface="Verdana" panose="020B0604030504040204" pitchFamily="34" charset="0"/>
              </a:rPr>
              <a:t>the side of the </a:t>
            </a:r>
            <a:r>
              <a:rPr lang="en-NZ" sz="1400" b="1" dirty="0" smtClean="0">
                <a:ea typeface="Verdana" panose="020B0604030504040204" pitchFamily="34" charset="0"/>
              </a:rPr>
              <a:t>window</a:t>
            </a:r>
            <a:br>
              <a:rPr lang="en-NZ" sz="1400" b="1" dirty="0" smtClean="0">
                <a:ea typeface="Verdana" panose="020B0604030504040204" pitchFamily="34" charset="0"/>
              </a:rPr>
            </a:br>
            <a:r>
              <a:rPr lang="en-NZ" sz="1400" b="1" dirty="0" smtClean="0">
                <a:ea typeface="Verdana" panose="020B0604030504040204" pitchFamily="34" charset="0"/>
              </a:rPr>
              <a:t>	    direction </a:t>
            </a:r>
            <a:r>
              <a:rPr lang="en-NZ" sz="1400" b="1" dirty="0">
                <a:ea typeface="Verdana" panose="020B0604030504040204" pitchFamily="34" charset="0"/>
              </a:rPr>
              <a:t>*= -1;</a:t>
            </a:r>
          </a:p>
          <a:p>
            <a:pPr>
              <a:lnSpc>
                <a:spcPct val="100000"/>
              </a:lnSpc>
            </a:pPr>
            <a:r>
              <a:rPr lang="en-NZ" sz="1400" b="1" dirty="0">
                <a:ea typeface="Verdana" panose="020B0604030504040204" pitchFamily="34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>
                <a:ea typeface="Verdana" panose="020B0604030504040204" pitchFamily="34" charset="0"/>
              </a:rPr>
              <a:t>}</a:t>
            </a:r>
            <a:endParaRPr lang="en-NZ" sz="14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(9)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8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7901" y="928139"/>
            <a:ext cx="6904131" cy="550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607" y="951022"/>
            <a:ext cx="6962393" cy="5336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/>
              <a:t>double </a:t>
            </a:r>
            <a:r>
              <a:rPr lang="en-NZ" sz="1400" b="1" dirty="0" err="1"/>
              <a:t>leftKneeAngle</a:t>
            </a:r>
            <a:r>
              <a:rPr lang="en-NZ" sz="1400" b="1" dirty="0"/>
              <a:t> = 1.75;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double </a:t>
            </a:r>
            <a:r>
              <a:rPr lang="en-NZ" sz="1400" b="1" dirty="0" err="1"/>
              <a:t>rightKneeAngle</a:t>
            </a:r>
            <a:r>
              <a:rPr lang="en-NZ" sz="1400" b="1" dirty="0"/>
              <a:t> = -1.00;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double </a:t>
            </a:r>
            <a:r>
              <a:rPr lang="en-NZ" sz="1400" b="1" dirty="0" err="1"/>
              <a:t>angleChange</a:t>
            </a:r>
            <a:r>
              <a:rPr lang="en-NZ" sz="1400" b="1" dirty="0"/>
              <a:t> = .005;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public void walk() {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move</a:t>
            </a:r>
            <a:r>
              <a:rPr lang="en-NZ" sz="1400" b="1" dirty="0"/>
              <a:t>();// Do the basic move things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   // </a:t>
            </a:r>
            <a:r>
              <a:rPr lang="en-NZ" sz="1400" b="1" dirty="0"/>
              <a:t>then set the next knee and foot positions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leftKneeAngle</a:t>
            </a:r>
            <a:r>
              <a:rPr lang="en-NZ" sz="1400" b="1" dirty="0" smtClean="0"/>
              <a:t> </a:t>
            </a:r>
            <a:r>
              <a:rPr lang="en-NZ" sz="1400" b="1" dirty="0"/>
              <a:t>+= </a:t>
            </a:r>
            <a:r>
              <a:rPr lang="en-NZ" sz="1400" b="1" dirty="0" err="1"/>
              <a:t>angleChange</a:t>
            </a:r>
            <a:r>
              <a:rPr lang="en-NZ" sz="1400" b="1" dirty="0"/>
              <a:t> * direction;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rightKneeAngle</a:t>
            </a:r>
            <a:r>
              <a:rPr lang="en-NZ" sz="1400" b="1" dirty="0" smtClean="0"/>
              <a:t> </a:t>
            </a:r>
            <a:r>
              <a:rPr lang="en-NZ" sz="1400" b="1" dirty="0"/>
              <a:t>+= </a:t>
            </a:r>
            <a:r>
              <a:rPr lang="en-NZ" sz="1400" b="1" dirty="0" err="1"/>
              <a:t>angleChange</a:t>
            </a:r>
            <a:r>
              <a:rPr lang="en-NZ" sz="1400" b="1" dirty="0"/>
              <a:t> * direction;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leftKnee.x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hip.x</a:t>
            </a:r>
            <a:r>
              <a:rPr lang="en-NZ" sz="1400" b="1" dirty="0"/>
              <a:t> - (</a:t>
            </a:r>
            <a:r>
              <a:rPr lang="en-NZ" sz="1400" b="1" dirty="0" err="1"/>
              <a:t>int</a:t>
            </a:r>
            <a:r>
              <a:rPr lang="en-NZ" sz="1400" b="1" dirty="0"/>
              <a:t>) (height *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    </a:t>
            </a:r>
            <a:r>
              <a:rPr lang="en-NZ" sz="1400" b="1" dirty="0" err="1" smtClean="0"/>
              <a:t>Math.cos</a:t>
            </a:r>
            <a:r>
              <a:rPr lang="en-NZ" sz="1400" b="1" dirty="0" smtClean="0"/>
              <a:t>(</a:t>
            </a:r>
            <a:r>
              <a:rPr lang="en-NZ" sz="1400" b="1" dirty="0" err="1" smtClean="0"/>
              <a:t>leftKneeAngle</a:t>
            </a:r>
            <a:r>
              <a:rPr lang="en-NZ" sz="1400" b="1" dirty="0" smtClean="0"/>
              <a:t> </a:t>
            </a:r>
            <a:r>
              <a:rPr lang="en-NZ" sz="1400" b="1" dirty="0"/>
              <a:t>* </a:t>
            </a:r>
            <a:r>
              <a:rPr lang="en-NZ" sz="1400" b="1" dirty="0" err="1"/>
              <a:t>Math.PI</a:t>
            </a:r>
            <a:r>
              <a:rPr lang="en-NZ" sz="1400" b="1" dirty="0"/>
              <a:t>) / 5);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leftKnee.y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hip.y</a:t>
            </a:r>
            <a:r>
              <a:rPr lang="en-NZ" sz="1400" b="1" dirty="0"/>
              <a:t> - (</a:t>
            </a:r>
            <a:r>
              <a:rPr lang="en-NZ" sz="1400" b="1" dirty="0" err="1"/>
              <a:t>int</a:t>
            </a:r>
            <a:r>
              <a:rPr lang="en-NZ" sz="1400" b="1" dirty="0"/>
              <a:t>) (height *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    </a:t>
            </a:r>
            <a:r>
              <a:rPr lang="en-NZ" sz="1400" b="1" dirty="0" err="1" smtClean="0"/>
              <a:t>Math.sin</a:t>
            </a:r>
            <a:r>
              <a:rPr lang="en-NZ" sz="1400" b="1" dirty="0" smtClean="0"/>
              <a:t>(</a:t>
            </a:r>
            <a:r>
              <a:rPr lang="en-NZ" sz="1400" b="1" dirty="0" err="1" smtClean="0"/>
              <a:t>leftKneeAngle</a:t>
            </a:r>
            <a:r>
              <a:rPr lang="en-NZ" sz="1400" b="1" dirty="0" smtClean="0"/>
              <a:t> </a:t>
            </a:r>
            <a:r>
              <a:rPr lang="en-NZ" sz="1400" b="1" dirty="0"/>
              <a:t>* </a:t>
            </a:r>
            <a:r>
              <a:rPr lang="en-NZ" sz="1400" b="1" dirty="0" err="1"/>
              <a:t>Math.PI</a:t>
            </a:r>
            <a:r>
              <a:rPr lang="en-NZ" sz="1400" b="1" dirty="0"/>
              <a:t>) / 5); 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rightKnee.x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hip.x</a:t>
            </a:r>
            <a:r>
              <a:rPr lang="en-NZ" sz="1400" b="1" dirty="0"/>
              <a:t> - (</a:t>
            </a:r>
            <a:r>
              <a:rPr lang="en-NZ" sz="1400" b="1" dirty="0" err="1"/>
              <a:t>int</a:t>
            </a:r>
            <a:r>
              <a:rPr lang="en-NZ" sz="1400" b="1" dirty="0"/>
              <a:t>) (height *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    </a:t>
            </a:r>
            <a:r>
              <a:rPr lang="en-NZ" sz="1400" b="1" dirty="0" err="1" smtClean="0"/>
              <a:t>Math.cos</a:t>
            </a:r>
            <a:r>
              <a:rPr lang="en-NZ" sz="1400" b="1" dirty="0" smtClean="0"/>
              <a:t>(</a:t>
            </a:r>
            <a:r>
              <a:rPr lang="en-NZ" sz="1400" b="1" dirty="0" err="1" smtClean="0"/>
              <a:t>rightKneeAngle</a:t>
            </a:r>
            <a:r>
              <a:rPr lang="en-NZ" sz="1400" b="1" dirty="0" smtClean="0"/>
              <a:t> </a:t>
            </a:r>
            <a:r>
              <a:rPr lang="en-NZ" sz="1400" b="1" dirty="0"/>
              <a:t>* </a:t>
            </a:r>
            <a:r>
              <a:rPr lang="en-NZ" sz="1400" b="1" dirty="0" err="1"/>
              <a:t>Math.PI</a:t>
            </a:r>
            <a:r>
              <a:rPr lang="en-NZ" sz="1400" b="1" dirty="0"/>
              <a:t>) / 5);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rightKnee.y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hip.y</a:t>
            </a:r>
            <a:r>
              <a:rPr lang="en-NZ" sz="1400" b="1" dirty="0"/>
              <a:t> - (</a:t>
            </a:r>
            <a:r>
              <a:rPr lang="en-NZ" sz="1400" b="1" dirty="0" err="1"/>
              <a:t>int</a:t>
            </a:r>
            <a:r>
              <a:rPr lang="en-NZ" sz="1400" b="1" dirty="0"/>
              <a:t>) (height *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    </a:t>
            </a:r>
            <a:r>
              <a:rPr lang="en-NZ" sz="1400" b="1" dirty="0" err="1" smtClean="0"/>
              <a:t>Math.sin</a:t>
            </a:r>
            <a:r>
              <a:rPr lang="en-NZ" sz="1400" b="1" dirty="0" smtClean="0"/>
              <a:t>(</a:t>
            </a:r>
            <a:r>
              <a:rPr lang="en-NZ" sz="1400" b="1" dirty="0" err="1" smtClean="0"/>
              <a:t>rightKneeAngle</a:t>
            </a:r>
            <a:r>
              <a:rPr lang="en-NZ" sz="1400" b="1" dirty="0" smtClean="0"/>
              <a:t> </a:t>
            </a:r>
            <a:r>
              <a:rPr lang="en-NZ" sz="1400" b="1" dirty="0"/>
              <a:t>* </a:t>
            </a:r>
            <a:r>
              <a:rPr lang="en-NZ" sz="1400" b="1" dirty="0" err="1"/>
              <a:t>Math.PI</a:t>
            </a:r>
            <a:r>
              <a:rPr lang="en-NZ" sz="1400" b="1" dirty="0"/>
              <a:t>) / 5); 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leftFoot.x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leftKnee.x</a:t>
            </a:r>
            <a:r>
              <a:rPr lang="en-NZ" sz="1400" b="1" dirty="0"/>
              <a:t>;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leftFoot.y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leftKnee.y</a:t>
            </a:r>
            <a:r>
              <a:rPr lang="en-NZ" sz="1400" b="1" dirty="0"/>
              <a:t> + height / 5;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rightFoot.x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rightKnee.x</a:t>
            </a:r>
            <a:r>
              <a:rPr lang="en-NZ" sz="1400" b="1" dirty="0"/>
              <a:t>;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</a:t>
            </a:r>
            <a:r>
              <a:rPr lang="en-NZ" sz="1400" b="1" dirty="0" err="1" smtClean="0"/>
              <a:t>rightFoot.y</a:t>
            </a:r>
            <a:r>
              <a:rPr lang="en-NZ" sz="1400" b="1" dirty="0" smtClean="0"/>
              <a:t> </a:t>
            </a:r>
            <a:r>
              <a:rPr lang="en-NZ" sz="1400" b="1" dirty="0"/>
              <a:t>= </a:t>
            </a:r>
            <a:r>
              <a:rPr lang="en-NZ" sz="1400" b="1" dirty="0" err="1"/>
              <a:t>rightKnee.y</a:t>
            </a:r>
            <a:r>
              <a:rPr lang="en-NZ" sz="1400" b="1" dirty="0"/>
              <a:t> + height / 5;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}</a:t>
            </a:r>
          </a:p>
          <a:p>
            <a:pPr>
              <a:lnSpc>
                <a:spcPct val="100000"/>
              </a:lnSpc>
            </a:pP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 smtClean="0">
                <a:ea typeface="Verdana" panose="020B0604030504040204" pitchFamily="34" charset="0"/>
              </a:rPr>
              <a:t>…</a:t>
            </a:r>
            <a:endParaRPr lang="en-US" sz="1200" b="1" dirty="0"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1" dirty="0" smtClean="0">
              <a:ea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StickFigure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(10)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StickFigure</a:t>
            </a: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4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Stick Figure Challenge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9424" y="1509818"/>
            <a:ext cx="68945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 of 2 or 3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try to come up with a really cool version of the stick figure program. E.g., you could: 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the walking so it looks better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graphical objects for the stick figure to move around, pick up, drop,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 cat or dog figure by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subclassing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stickfigure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and modifying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imagination is the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more than 3 extra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code: No more than 300 new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Competition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Enter the competition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7128" y="1761323"/>
            <a:ext cx="6976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group can enter the competition for the best </a:t>
            </a:r>
            <a:r>
              <a:rPr lang="en-NZ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stickfigure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 to me via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webdropoff.auckland.ac.nz/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Together with a link to short video clip of your interface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 than 1 minute) –  easiest place to put your video is YouTube as a private video (but anywhere is fine)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competition will be judged on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cool your interface 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clean, tidy and OO your code is. </a:t>
            </a:r>
          </a:p>
          <a:p>
            <a:pPr marL="285750" indent="-285750">
              <a:buFontTx/>
              <a:buChar char="-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Winners and runners-up will be featured prominently on Canvas, and there will be a reward! </a:t>
            </a:r>
          </a:p>
          <a:p>
            <a:pPr marL="285750" indent="-285750">
              <a:buFontTx/>
              <a:buChar char="-"/>
            </a:pP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Competition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4096" y="5962472"/>
            <a:ext cx="5103705" cy="64633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3600" dirty="0" smtClean="0"/>
              <a:t>Deadline: 1 May 23:59 pm</a:t>
            </a:r>
            <a:endParaRPr lang="en-NZ" sz="3600" dirty="0" smtClean="0"/>
          </a:p>
        </p:txBody>
      </p:sp>
    </p:spTree>
    <p:extLst>
      <p:ext uri="{BB962C8B-B14F-4D97-AF65-F5344CB8AC3E}">
        <p14:creationId xmlns:p14="http://schemas.microsoft.com/office/powerpoint/2010/main" val="2232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44" y="1076243"/>
            <a:ext cx="6149706" cy="5005243"/>
          </a:xfrm>
        </p:spPr>
        <p:txBody>
          <a:bodyPr>
            <a:normAutofit/>
          </a:bodyPr>
          <a:lstStyle/>
          <a:p>
            <a:r>
              <a:rPr lang="en-US" dirty="0" smtClean="0"/>
              <a:t>Using AWT and Swing components we can draw graphics on the interface</a:t>
            </a:r>
          </a:p>
          <a:p>
            <a:r>
              <a:rPr lang="en-US" dirty="0" smtClean="0"/>
              <a:t>Using a </a:t>
            </a:r>
            <a:r>
              <a:rPr lang="en-US" dirty="0" err="1" smtClean="0"/>
              <a:t>subclassed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to create a graphics window </a:t>
            </a:r>
          </a:p>
          <a:p>
            <a:r>
              <a:rPr lang="en-US" dirty="0" smtClean="0"/>
              <a:t>Using a Drawing Panel to hold the graphics</a:t>
            </a:r>
          </a:p>
          <a:p>
            <a:r>
              <a:rPr lang="en-US" dirty="0" smtClean="0"/>
              <a:t>Drawing graphics with </a:t>
            </a:r>
            <a:r>
              <a:rPr lang="en-US" dirty="0" err="1" smtClean="0"/>
              <a:t>g.draw</a:t>
            </a:r>
            <a:r>
              <a:rPr lang="en-US" i="1" dirty="0" smtClean="0"/>
              <a:t>****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Using a timer to trigger events such as the redrawing – it fires an event, which is picked up by the </a:t>
            </a:r>
            <a:r>
              <a:rPr lang="en-US" dirty="0" err="1" smtClean="0"/>
              <a:t>ActionPerformed</a:t>
            </a:r>
            <a:r>
              <a:rPr lang="en-US" dirty="0" smtClean="0"/>
              <a:t> method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have lots of fun playing with graphics!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 err="1"/>
              <a:t>StickFigure</a:t>
            </a:r>
            <a:endParaRPr lang="en-NZ" dirty="0"/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48840" y="1076243"/>
            <a:ext cx="6067410" cy="53529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D&amp;D </a:t>
            </a:r>
            <a:r>
              <a:rPr lang="en-US" dirty="0"/>
              <a:t>3.14, 4:10, 5.13, 6.15, 8.16,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https://docs.oracle.com/javase/tutorial/2d/basic2d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Timer example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www.java2s.com/Code/Java/2D-Graphics-GUI/Timerbasedanimation.htm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Homework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Enter your cool </a:t>
            </a:r>
            <a:r>
              <a:rPr lang="en-US" dirty="0" err="1" smtClean="0"/>
              <a:t>StickFigure</a:t>
            </a:r>
            <a:r>
              <a:rPr lang="en-US" dirty="0" smtClean="0"/>
              <a:t> program in the competition. </a:t>
            </a:r>
            <a:endParaRPr lang="en-NZ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 err="1"/>
              <a:t>StickFigure</a:t>
            </a:r>
            <a:endParaRPr lang="en-NZ" dirty="0"/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More OO: Final methods and dynamic binding </a:t>
            </a:r>
            <a:r>
              <a:rPr lang="en-US" smtClean="0"/>
              <a:t>(Chapter 10)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Animated stick figure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58" y="1076243"/>
            <a:ext cx="570547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2656" y="5516708"/>
            <a:ext cx="2095445" cy="2308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actionPerformed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ActionEvent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e):</a:t>
            </a:r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8535" y="2253866"/>
            <a:ext cx="1876119" cy="2862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height: </a:t>
            </a:r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x: </a:t>
            </a:r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b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headDiameter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neck: Point</a:t>
            </a: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hip: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leftHand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rightHand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leftKnee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rightKnee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leftFoot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rightFoot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Point</a:t>
            </a:r>
          </a:p>
          <a:p>
            <a:endParaRPr lang="en-US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direction: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leftKneeAngle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double</a:t>
            </a: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rightKneeAngle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double</a:t>
            </a: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angleChange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double</a:t>
            </a:r>
          </a:p>
          <a:p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0008" y="1076242"/>
            <a:ext cx="6614877" cy="571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two main java libraries we use for the graphics: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GUI controls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NZ" b="1" dirty="0" smtClean="0"/>
              <a:t>		import </a:t>
            </a:r>
            <a:r>
              <a:rPr lang="en-NZ" b="1" dirty="0" err="1"/>
              <a:t>javax.swing.JFrame</a:t>
            </a:r>
            <a:r>
              <a:rPr lang="en-NZ" b="1" dirty="0"/>
              <a:t>;</a:t>
            </a:r>
            <a:endParaRPr lang="en-NZ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00113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b="1" dirty="0" err="1" smtClean="0">
                <a:ea typeface="Verdana" panose="020B0604030504040204" pitchFamily="34" charset="0"/>
              </a:rPr>
              <a:t>JFrame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GUI control that is used to paint the graphics onto 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(</a:t>
            </a:r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Window Toolkit</a:t>
            </a:r>
            <a:r>
              <a:rPr lang="en-NZ" dirty="0"/>
              <a:t>)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NZ" b="1" dirty="0" smtClean="0"/>
              <a:t>import </a:t>
            </a:r>
            <a:r>
              <a:rPr lang="en-NZ" b="1" dirty="0" err="1"/>
              <a:t>java.awt.Graphics</a:t>
            </a:r>
            <a:r>
              <a:rPr lang="en-NZ" b="1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library of: </a:t>
            </a:r>
          </a:p>
          <a:p>
            <a:pPr marL="1185863">
              <a:lnSpc>
                <a:spcPct val="100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Graphics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elements (lines, ovals, polygons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that you can set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colour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fill, …</a:t>
            </a:r>
          </a:p>
          <a:p>
            <a:pPr marL="1185863">
              <a:lnSpc>
                <a:spcPct val="100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easy access to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colours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(note American spelling of library name!)</a:t>
            </a:r>
          </a:p>
          <a:p>
            <a:pPr marL="1185863">
              <a:lnSpc>
                <a:spcPct val="100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little helper class that holds 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x,y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coordinates of points</a:t>
            </a:r>
          </a:p>
          <a:p>
            <a:pPr marL="1185863">
              <a:lnSpc>
                <a:spcPct val="10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Quite a few more… </a:t>
            </a:r>
          </a:p>
          <a:p>
            <a:pPr marL="900113" indent="0">
              <a:buNone/>
            </a:pPr>
            <a:endParaRPr lang="en-US" dirty="0" smtClean="0"/>
          </a:p>
          <a:p>
            <a:pPr marL="900113" indent="0">
              <a:buNone/>
            </a:pPr>
            <a:endParaRPr lang="en-NZ" b="1" dirty="0"/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Java libraries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/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dirty="0"/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Java Swing and AWT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7440" y="992477"/>
            <a:ext cx="6601968" cy="41281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992477"/>
            <a:ext cx="6665976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 err="1"/>
              <a:t>GraphicsTest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import </a:t>
            </a:r>
            <a:r>
              <a:rPr lang="en-NZ" sz="1400" b="1" dirty="0" err="1"/>
              <a:t>java.util.ArrayList</a:t>
            </a:r>
            <a:r>
              <a:rPr lang="en-NZ" sz="1400" b="1" dirty="0"/>
              <a:t>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import </a:t>
            </a:r>
            <a:r>
              <a:rPr lang="en-NZ" sz="1400" b="1" dirty="0" err="1"/>
              <a:t>javax.swing.JFrame</a:t>
            </a:r>
            <a:r>
              <a:rPr lang="en-NZ" sz="1400" b="1" dirty="0"/>
              <a:t>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public class </a:t>
            </a:r>
            <a:r>
              <a:rPr lang="en-NZ" sz="1400" b="1" dirty="0" err="1"/>
              <a:t>GraphicsTest</a:t>
            </a:r>
            <a:r>
              <a:rPr lang="en-NZ" sz="1400" b="1" dirty="0"/>
              <a:t> {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public static void main(String[] </a:t>
            </a:r>
            <a:r>
              <a:rPr lang="en-NZ" sz="1400" b="1" dirty="0" err="1"/>
              <a:t>args</a:t>
            </a:r>
            <a:r>
              <a:rPr lang="en-NZ" sz="1400" b="1" dirty="0"/>
              <a:t>) {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ArrayList</a:t>
            </a:r>
            <a:r>
              <a:rPr lang="en-NZ" sz="1400" b="1" dirty="0"/>
              <a:t>&lt;</a:t>
            </a:r>
            <a:r>
              <a:rPr lang="en-NZ" sz="1400" b="1" dirty="0" err="1"/>
              <a:t>StickFigure</a:t>
            </a:r>
            <a:r>
              <a:rPr lang="en-NZ" sz="1400" b="1" dirty="0"/>
              <a:t>&gt; figures = new </a:t>
            </a:r>
            <a:r>
              <a:rPr lang="en-NZ" sz="1400" b="1" dirty="0" err="1"/>
              <a:t>ArrayList</a:t>
            </a:r>
            <a:r>
              <a:rPr lang="en-NZ" sz="1400" b="1" dirty="0"/>
              <a:t>&lt;&gt;();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StickFigure</a:t>
            </a:r>
            <a:r>
              <a:rPr lang="en-NZ" sz="1400" b="1" dirty="0"/>
              <a:t> f1 = new </a:t>
            </a:r>
            <a:r>
              <a:rPr lang="en-NZ" sz="1400" b="1" dirty="0" err="1"/>
              <a:t>StickFigure</a:t>
            </a:r>
            <a:r>
              <a:rPr lang="en-NZ" sz="1400" b="1" dirty="0"/>
              <a:t>(200, 100);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figures.add</a:t>
            </a:r>
            <a:r>
              <a:rPr lang="en-NZ" sz="1400" b="1" dirty="0"/>
              <a:t>(f1);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StickFigure</a:t>
            </a:r>
            <a:r>
              <a:rPr lang="en-NZ" sz="1400" b="1" dirty="0"/>
              <a:t> f2 = new </a:t>
            </a:r>
            <a:r>
              <a:rPr lang="en-NZ" sz="1400" b="1" dirty="0" err="1"/>
              <a:t>StickFigure</a:t>
            </a:r>
            <a:r>
              <a:rPr lang="en-NZ" sz="1400" b="1" dirty="0"/>
              <a:t>(300, 150);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figures.add</a:t>
            </a:r>
            <a:r>
              <a:rPr lang="en-NZ" sz="1400" b="1" dirty="0"/>
              <a:t>(f2);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/>
              <a:t>	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	</a:t>
            </a:r>
            <a:r>
              <a:rPr lang="en-US" sz="1400" b="1" dirty="0" smtClean="0"/>
              <a:t>….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</a:t>
            </a:r>
            <a:endParaRPr lang="en-NZ" sz="1400" b="1" dirty="0" smtClean="0"/>
          </a:p>
          <a:p>
            <a:pPr>
              <a:lnSpc>
                <a:spcPct val="100000"/>
              </a:lnSpc>
            </a:pPr>
            <a:r>
              <a:rPr lang="en-NZ" sz="1400" b="1" dirty="0"/>
              <a:t>	</a:t>
            </a:r>
            <a:r>
              <a:rPr lang="en-NZ" sz="1400" b="1" dirty="0" smtClean="0"/>
              <a:t>}</a:t>
            </a:r>
            <a:endParaRPr lang="en-NZ" sz="1400" b="1" dirty="0"/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  <a:endParaRPr lang="en-NZ" sz="1400" b="1" dirty="0"/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class </a:t>
            </a:r>
            <a:r>
              <a:rPr lang="en-US" sz="1600" b="1" dirty="0" smtClean="0">
                <a:ea typeface="Verdana" panose="020B0604030504040204" pitchFamily="34" charset="0"/>
              </a:rPr>
              <a:t>main()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declares and instantiates a couple of (our) stick figures and adds them to an </a:t>
            </a:r>
            <a:r>
              <a:rPr lang="en-US" sz="1600" b="1" dirty="0" err="1">
                <a:ea typeface="Verdana" panose="020B0604030504040204" pitchFamily="34" charset="0"/>
              </a:rPr>
              <a:t>ArrayList</a:t>
            </a:r>
            <a:endParaRPr lang="en-US" sz="1600" b="1" dirty="0">
              <a:ea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GraphicsTest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(1)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5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2447" y="928469"/>
            <a:ext cx="6667545" cy="392699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4872" y="928469"/>
            <a:ext cx="6675120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 err="1"/>
              <a:t>GraphicsTest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…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public </a:t>
            </a:r>
            <a:r>
              <a:rPr lang="en-NZ" sz="1400" b="1" dirty="0"/>
              <a:t>class </a:t>
            </a:r>
            <a:r>
              <a:rPr lang="en-NZ" sz="1400" b="1" dirty="0" err="1"/>
              <a:t>GraphicsTest</a:t>
            </a:r>
            <a:r>
              <a:rPr lang="en-NZ" sz="1400" b="1" dirty="0"/>
              <a:t> {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public static void main(String[] </a:t>
            </a:r>
            <a:r>
              <a:rPr lang="en-NZ" sz="1400" b="1" dirty="0" err="1"/>
              <a:t>args</a:t>
            </a:r>
            <a:r>
              <a:rPr lang="en-NZ" sz="1400" b="1" dirty="0"/>
              <a:t>) {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smtClean="0"/>
              <a:t>………</a:t>
            </a:r>
            <a:endParaRPr lang="en-NZ" sz="1400" b="1" dirty="0"/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JFrame</a:t>
            </a:r>
            <a:r>
              <a:rPr lang="en-NZ" sz="1400" b="1" dirty="0"/>
              <a:t> application = new </a:t>
            </a:r>
            <a:r>
              <a:rPr lang="en-NZ" sz="1400" b="1" dirty="0" err="1"/>
              <a:t>JFrame</a:t>
            </a:r>
            <a:r>
              <a:rPr lang="en-NZ" sz="1400" b="1" dirty="0"/>
              <a:t>("My Stick Figures");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application.setDefaultCloseOperation</a:t>
            </a:r>
            <a:r>
              <a:rPr lang="en-NZ" sz="1400" b="1" dirty="0" smtClean="0"/>
              <a:t>(</a:t>
            </a:r>
            <a:br>
              <a:rPr lang="en-NZ" sz="1400" b="1" dirty="0" smtClean="0"/>
            </a:br>
            <a:r>
              <a:rPr lang="en-NZ" sz="1400" b="1" dirty="0" smtClean="0"/>
              <a:t>            </a:t>
            </a:r>
            <a:r>
              <a:rPr lang="en-NZ" sz="1400" b="1" dirty="0" err="1" smtClean="0"/>
              <a:t>JFrame.EXIT_ON_CLOSE</a:t>
            </a:r>
            <a:r>
              <a:rPr lang="en-NZ" sz="14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DrawingPanel</a:t>
            </a:r>
            <a:r>
              <a:rPr lang="en-NZ" sz="1400" b="1" dirty="0"/>
              <a:t> p = new </a:t>
            </a:r>
            <a:r>
              <a:rPr lang="en-NZ" sz="1400" b="1" dirty="0" err="1"/>
              <a:t>DrawingPanel</a:t>
            </a:r>
            <a:r>
              <a:rPr lang="en-NZ" sz="1400" b="1" dirty="0"/>
              <a:t>(figures);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application.add</a:t>
            </a:r>
            <a:r>
              <a:rPr lang="en-NZ" sz="1400" b="1" dirty="0"/>
              <a:t>(p);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application.setSize</a:t>
            </a:r>
            <a:r>
              <a:rPr lang="en-NZ" sz="1400" b="1" dirty="0"/>
              <a:t>(1000, 1000);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application.setVisible</a:t>
            </a:r>
            <a:r>
              <a:rPr lang="en-NZ" sz="1400" b="1" dirty="0"/>
              <a:t>(true);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}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</a:p>
          <a:p>
            <a:pPr>
              <a:lnSpc>
                <a:spcPct val="100000"/>
              </a:lnSpc>
            </a:pPr>
            <a:endParaRPr lang="en-NZ" sz="1200" b="1" dirty="0"/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it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declares 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JFrame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(effectively a window)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declares a and instantiates (our) drawing panel, passing a ref to the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stickfigures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see following slide on the drawing panel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Adds the drawing panel to the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JFrame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makes it visible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GraphicsTest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(2)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DrawingPanel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1408" y="845843"/>
            <a:ext cx="7022592" cy="376273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21408" y="845843"/>
            <a:ext cx="7104888" cy="38289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//</a:t>
            </a:r>
            <a:r>
              <a:rPr lang="en-NZ" sz="1600" b="1" dirty="0" err="1"/>
              <a:t>DrawingPanel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US" sz="1600" b="1" dirty="0" smtClean="0"/>
              <a:t>….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import </a:t>
            </a:r>
            <a:r>
              <a:rPr lang="en-NZ" sz="1600" b="1" dirty="0" err="1"/>
              <a:t>javax.swing.JPanel</a:t>
            </a:r>
            <a:r>
              <a:rPr lang="en-NZ" sz="1600" b="1" dirty="0"/>
              <a:t>; </a:t>
            </a:r>
            <a:r>
              <a:rPr lang="en-NZ" sz="1600" b="1" dirty="0" smtClean="0"/>
              <a:t>// painting </a:t>
            </a:r>
            <a:r>
              <a:rPr lang="en-NZ" sz="1600" b="1" dirty="0"/>
              <a:t>panel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import </a:t>
            </a:r>
            <a:r>
              <a:rPr lang="en-NZ" sz="1600" b="1" dirty="0" err="1"/>
              <a:t>javax.swing.Timer</a:t>
            </a:r>
            <a:r>
              <a:rPr lang="en-NZ" sz="1600" b="1" dirty="0"/>
              <a:t>; </a:t>
            </a:r>
            <a:r>
              <a:rPr lang="en-NZ" sz="1600" b="1" dirty="0" smtClean="0"/>
              <a:t>// timer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import </a:t>
            </a:r>
            <a:r>
              <a:rPr lang="en-NZ" sz="1600" b="1" dirty="0" err="1"/>
              <a:t>java.awt.event.ActionListener</a:t>
            </a:r>
            <a:r>
              <a:rPr lang="en-NZ" sz="1600" b="1" dirty="0"/>
              <a:t>; </a:t>
            </a:r>
            <a:r>
              <a:rPr lang="en-NZ" sz="1600" b="1" dirty="0" smtClean="0"/>
              <a:t>// timer event</a:t>
            </a:r>
            <a:endParaRPr lang="en-NZ" sz="1600" b="1" dirty="0"/>
          </a:p>
          <a:p>
            <a:pPr>
              <a:lnSpc>
                <a:spcPct val="100000"/>
              </a:lnSpc>
            </a:pPr>
            <a:endParaRPr lang="en-NZ" sz="1600" b="1" dirty="0" smtClean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public </a:t>
            </a:r>
            <a:r>
              <a:rPr lang="en-NZ" sz="1600" b="1" dirty="0"/>
              <a:t>class </a:t>
            </a:r>
            <a:r>
              <a:rPr lang="en-NZ" sz="1600" b="1" dirty="0" err="1"/>
              <a:t>DrawingPanel</a:t>
            </a:r>
            <a:r>
              <a:rPr lang="en-NZ" sz="1600" b="1" dirty="0"/>
              <a:t> extends </a:t>
            </a:r>
            <a:r>
              <a:rPr lang="en-NZ" sz="1600" b="1" dirty="0" err="1"/>
              <a:t>JPanel</a:t>
            </a:r>
            <a:r>
              <a:rPr lang="en-NZ" sz="1600" b="1" dirty="0"/>
              <a:t> implements </a:t>
            </a:r>
            <a:r>
              <a:rPr lang="en-NZ" sz="1600" b="1" dirty="0" err="1" smtClean="0"/>
              <a:t>ActionListener</a:t>
            </a:r>
            <a:r>
              <a:rPr lang="en-NZ" sz="1600" b="1" dirty="0" smtClean="0"/>
              <a:t>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Timer </a:t>
            </a:r>
            <a:r>
              <a:rPr lang="en-NZ" sz="1600" b="1" dirty="0" err="1"/>
              <a:t>timer</a:t>
            </a:r>
            <a:r>
              <a:rPr lang="en-NZ" sz="1600" b="1" dirty="0"/>
              <a:t>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private </a:t>
            </a:r>
            <a:r>
              <a:rPr lang="en-NZ" sz="1600" b="1" dirty="0" err="1"/>
              <a:t>ArrayList</a:t>
            </a:r>
            <a:r>
              <a:rPr lang="en-NZ" sz="1600" b="1" dirty="0"/>
              <a:t>&lt;</a:t>
            </a:r>
            <a:r>
              <a:rPr lang="en-NZ" sz="1600" b="1" dirty="0" err="1"/>
              <a:t>StickFigure</a:t>
            </a:r>
            <a:r>
              <a:rPr lang="en-NZ" sz="1600" b="1" dirty="0"/>
              <a:t>&gt; figures;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// </a:t>
            </a:r>
            <a:r>
              <a:rPr lang="en-NZ" sz="1600" b="1" dirty="0" smtClean="0"/>
              <a:t>Constructor </a:t>
            </a:r>
            <a:r>
              <a:rPr lang="en-NZ" sz="1600" b="1" dirty="0"/>
              <a:t>sets up </a:t>
            </a:r>
            <a:r>
              <a:rPr lang="en-NZ" sz="1600" b="1" dirty="0" smtClean="0"/>
              <a:t>timer </a:t>
            </a:r>
            <a:r>
              <a:rPr lang="en-NZ" sz="1600" b="1" dirty="0"/>
              <a:t>and </a:t>
            </a:r>
            <a:r>
              <a:rPr lang="en-NZ" sz="1600" b="1" dirty="0" smtClean="0"/>
              <a:t>reference </a:t>
            </a:r>
            <a:r>
              <a:rPr lang="en-NZ" sz="1600" b="1" dirty="0"/>
              <a:t>to the </a:t>
            </a:r>
            <a:r>
              <a:rPr lang="en-NZ" sz="1600" b="1" dirty="0" smtClean="0"/>
              <a:t>figures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public </a:t>
            </a:r>
            <a:r>
              <a:rPr lang="en-NZ" sz="1600" b="1" dirty="0" err="1"/>
              <a:t>DrawingPanel</a:t>
            </a:r>
            <a:r>
              <a:rPr lang="en-NZ" sz="1600" b="1" dirty="0"/>
              <a:t>(</a:t>
            </a:r>
            <a:r>
              <a:rPr lang="en-NZ" sz="1600" b="1" dirty="0" err="1"/>
              <a:t>ArrayList</a:t>
            </a:r>
            <a:r>
              <a:rPr lang="en-NZ" sz="1600" b="1" dirty="0"/>
              <a:t>&lt;</a:t>
            </a:r>
            <a:r>
              <a:rPr lang="en-NZ" sz="1600" b="1" dirty="0" err="1"/>
              <a:t>StickFigure</a:t>
            </a:r>
            <a:r>
              <a:rPr lang="en-NZ" sz="1600" b="1" dirty="0"/>
              <a:t>&gt; figures){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timer = new </a:t>
            </a:r>
            <a:r>
              <a:rPr lang="en-NZ" sz="1600" b="1" dirty="0" smtClean="0"/>
              <a:t>Timer(10</a:t>
            </a:r>
            <a:r>
              <a:rPr lang="en-NZ" sz="1600" b="1" dirty="0"/>
              <a:t>, this</a:t>
            </a:r>
            <a:r>
              <a:rPr lang="en-NZ" sz="1600" b="1" dirty="0" smtClean="0"/>
              <a:t>); // 10 </a:t>
            </a:r>
            <a:r>
              <a:rPr lang="en-NZ" sz="1600" b="1" dirty="0" err="1" smtClean="0"/>
              <a:t>ms</a:t>
            </a:r>
            <a:r>
              <a:rPr lang="en-NZ" sz="1600" b="1" dirty="0" smtClean="0"/>
              <a:t> inter-event delay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	</a:t>
            </a:r>
            <a:r>
              <a:rPr lang="en-NZ" sz="1600" b="1" dirty="0" err="1"/>
              <a:t>timer.start</a:t>
            </a:r>
            <a:r>
              <a:rPr lang="en-NZ" sz="16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</a:t>
            </a:r>
            <a:r>
              <a:rPr lang="en-NZ" sz="1600" b="1" dirty="0" err="1"/>
              <a:t>this.figures</a:t>
            </a:r>
            <a:r>
              <a:rPr lang="en-NZ" sz="1600" b="1" dirty="0"/>
              <a:t> = figures;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 smtClean="0"/>
              <a:t>	…….</a:t>
            </a:r>
          </a:p>
          <a:p>
            <a:pPr>
              <a:lnSpc>
                <a:spcPct val="100000"/>
              </a:lnSpc>
            </a:pPr>
            <a:r>
              <a:rPr lang="en-NZ" sz="1600" b="1" dirty="0" smtClean="0"/>
              <a:t>}</a:t>
            </a:r>
            <a:endParaRPr lang="en-NZ" sz="16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DrawingPanel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 (1)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8297" y="4608576"/>
            <a:ext cx="69402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</a:t>
            </a:r>
            <a:r>
              <a:rPr lang="en-NZ" sz="16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DrawingPanel</a:t>
            </a:r>
            <a:endParaRPr lang="en-NZ" sz="1600" b="1" dirty="0" smtClean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 the Java class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JPanel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with all the functionally it provides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which ‘listens’ for the timer event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a constructor that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Sets up a reference to the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figures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Sets up a 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will trigger an event every 10 milliseconds</a:t>
            </a:r>
            <a:endParaRPr lang="en-NZ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4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04288" y="5069396"/>
            <a:ext cx="6839712" cy="67642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Rectangle 6"/>
          <p:cNvSpPr/>
          <p:nvPr/>
        </p:nvSpPr>
        <p:spPr>
          <a:xfrm>
            <a:off x="2304288" y="887015"/>
            <a:ext cx="6839712" cy="67642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68296" y="845843"/>
            <a:ext cx="6857999" cy="11018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Z" sz="1600" b="1" dirty="0" smtClean="0"/>
              <a:t>timer </a:t>
            </a:r>
            <a:r>
              <a:rPr lang="en-NZ" sz="1600" b="1" dirty="0"/>
              <a:t>= new </a:t>
            </a:r>
            <a:r>
              <a:rPr lang="en-NZ" sz="1600" b="1" dirty="0" smtClean="0"/>
              <a:t>Timer(10</a:t>
            </a:r>
            <a:r>
              <a:rPr lang="en-NZ" sz="1600" b="1" dirty="0"/>
              <a:t>, </a:t>
            </a:r>
            <a:r>
              <a:rPr lang="en-NZ" sz="1600" b="1" dirty="0" err="1" smtClean="0"/>
              <a:t>someObject</a:t>
            </a:r>
            <a:r>
              <a:rPr lang="en-NZ" sz="1600" b="1" dirty="0" smtClean="0"/>
              <a:t>);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err="1" smtClean="0"/>
              <a:t>timer.start</a:t>
            </a:r>
            <a:r>
              <a:rPr lang="en-NZ" sz="1600" b="1" dirty="0" smtClean="0"/>
              <a:t>();</a:t>
            </a:r>
            <a:endParaRPr lang="en-NZ" sz="16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Java Swing Timers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3705" y="1763006"/>
            <a:ext cx="69402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code above sets up a Java Swing Timer.</a:t>
            </a:r>
          </a:p>
          <a:p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timer fires an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regular times.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parameter of the constructor is the time (in milliseconds, i.e., 1/1000</a:t>
            </a:r>
            <a:r>
              <a:rPr lang="en-NZ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second) between events.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second parameter is an object reference to the object that will process the event. This object can be of any class that implements the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6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requires any classes implementing it to implement a method that will be called when the event fires: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shortly see an example of how this is implemented 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3120" y="845843"/>
            <a:ext cx="6830568" cy="47411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29968" y="845843"/>
            <a:ext cx="7114032" cy="41079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import </a:t>
            </a:r>
            <a:r>
              <a:rPr lang="en-NZ" sz="1400" b="1" dirty="0" err="1" smtClean="0"/>
              <a:t>java.awt.Graphics</a:t>
            </a:r>
            <a:r>
              <a:rPr lang="en-NZ" sz="1400" b="1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/>
              <a:t>….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// </a:t>
            </a:r>
            <a:r>
              <a:rPr lang="en-NZ" sz="1400" b="1" dirty="0" smtClean="0"/>
              <a:t>This </a:t>
            </a:r>
            <a:r>
              <a:rPr lang="en-NZ" sz="1400" b="1" dirty="0"/>
              <a:t>method </a:t>
            </a:r>
            <a:r>
              <a:rPr lang="en-NZ" sz="1400" b="1" dirty="0" smtClean="0"/>
              <a:t>paints </a:t>
            </a:r>
            <a:r>
              <a:rPr lang="en-NZ" sz="1400" b="1" dirty="0"/>
              <a:t>everything in the graphics object g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// and then moves the figures ready for the next </a:t>
            </a:r>
            <a:r>
              <a:rPr lang="en-NZ" sz="1400" b="1" dirty="0" smtClean="0"/>
              <a:t>paint</a:t>
            </a:r>
            <a:endParaRPr lang="en-US" sz="1400" b="1" dirty="0" smtClean="0"/>
          </a:p>
          <a:p>
            <a:pPr>
              <a:lnSpc>
                <a:spcPct val="100000"/>
              </a:lnSpc>
            </a:pPr>
            <a:r>
              <a:rPr lang="en-NZ" sz="1000" b="1" dirty="0" smtClean="0"/>
              <a:t>	</a:t>
            </a:r>
            <a:r>
              <a:rPr lang="en-NZ" sz="1400" b="1" dirty="0"/>
              <a:t>@Override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public void </a:t>
            </a:r>
            <a:r>
              <a:rPr lang="en-NZ" sz="1400" b="1" dirty="0" err="1"/>
              <a:t>paintComponent</a:t>
            </a:r>
            <a:r>
              <a:rPr lang="en-NZ" sz="1400" b="1" dirty="0"/>
              <a:t>(Graphics g){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super.paintComponent</a:t>
            </a:r>
            <a:r>
              <a:rPr lang="en-NZ" sz="1400" b="1" dirty="0"/>
              <a:t>(g);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for(</a:t>
            </a:r>
            <a:r>
              <a:rPr lang="en-NZ" sz="1400" b="1" dirty="0" err="1"/>
              <a:t>StickFigure</a:t>
            </a:r>
            <a:r>
              <a:rPr lang="en-NZ" sz="1400" b="1" dirty="0"/>
              <a:t> f: figures){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	</a:t>
            </a:r>
            <a:r>
              <a:rPr lang="en-NZ" sz="1400" b="1" dirty="0" err="1"/>
              <a:t>f.paint</a:t>
            </a:r>
            <a:r>
              <a:rPr lang="en-NZ" sz="1400" b="1" dirty="0"/>
              <a:t>(g);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	//</a:t>
            </a:r>
            <a:r>
              <a:rPr lang="en-NZ" sz="1400" b="1" dirty="0" err="1"/>
              <a:t>f.move</a:t>
            </a:r>
            <a:r>
              <a:rPr lang="en-NZ" sz="14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	</a:t>
            </a:r>
            <a:r>
              <a:rPr lang="en-NZ" sz="1400" b="1" dirty="0" err="1"/>
              <a:t>f.walk</a:t>
            </a:r>
            <a:r>
              <a:rPr lang="en-NZ" sz="14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}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</a:t>
            </a:r>
            <a:br>
              <a:rPr lang="en-NZ" sz="1400" b="1" dirty="0"/>
            </a:br>
            <a:r>
              <a:rPr lang="en-NZ" sz="1400" b="1" dirty="0" smtClean="0"/>
              <a:t>	// This </a:t>
            </a:r>
            <a:r>
              <a:rPr lang="en-NZ" sz="1400" b="1" dirty="0"/>
              <a:t>method </a:t>
            </a:r>
            <a:r>
              <a:rPr lang="en-NZ" sz="1400" b="1" dirty="0" smtClean="0"/>
              <a:t>is </a:t>
            </a:r>
            <a:r>
              <a:rPr lang="en-NZ" sz="1400" b="1" dirty="0"/>
              <a:t>executed </a:t>
            </a:r>
            <a:r>
              <a:rPr lang="en-NZ" sz="1400" b="1" dirty="0" smtClean="0"/>
              <a:t>when </a:t>
            </a:r>
            <a:r>
              <a:rPr lang="en-NZ" sz="1400" b="1" dirty="0"/>
              <a:t>the </a:t>
            </a:r>
            <a:r>
              <a:rPr lang="en-NZ" sz="1400" b="1" dirty="0" smtClean="0"/>
              <a:t>Timer </a:t>
            </a:r>
            <a:r>
              <a:rPr lang="en-NZ" sz="1400" b="1" dirty="0"/>
              <a:t>goes off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// - </a:t>
            </a:r>
            <a:r>
              <a:rPr lang="en-NZ" sz="1400" b="1" dirty="0"/>
              <a:t>every </a:t>
            </a:r>
            <a:r>
              <a:rPr lang="en-NZ" sz="1400" b="1" dirty="0" smtClean="0"/>
              <a:t>10 </a:t>
            </a:r>
            <a:r>
              <a:rPr lang="en-NZ" sz="1400" b="1" dirty="0" err="1" smtClean="0"/>
              <a:t>msec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@Override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public void </a:t>
            </a:r>
            <a:r>
              <a:rPr lang="en-NZ" sz="1400" b="1" dirty="0" err="1"/>
              <a:t>actionPerformed</a:t>
            </a:r>
            <a:r>
              <a:rPr lang="en-NZ" sz="1400" b="1" dirty="0"/>
              <a:t>(</a:t>
            </a:r>
            <a:r>
              <a:rPr lang="en-NZ" sz="1400" b="1" dirty="0" err="1"/>
              <a:t>ActionEvent</a:t>
            </a:r>
            <a:r>
              <a:rPr lang="en-NZ" sz="1400" b="1" dirty="0"/>
              <a:t> arg0) 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repaint();  // calls </a:t>
            </a:r>
            <a:r>
              <a:rPr lang="en-NZ" sz="1400" b="1" dirty="0" err="1" smtClean="0"/>
              <a:t>paintComponent</a:t>
            </a:r>
            <a:r>
              <a:rPr lang="en-NZ" sz="1400" b="1" dirty="0" smtClean="0"/>
              <a:t>() 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                     // (</a:t>
            </a:r>
            <a:r>
              <a:rPr lang="en-NZ" sz="1400" b="1" dirty="0"/>
              <a:t>default behaviour for </a:t>
            </a:r>
            <a:r>
              <a:rPr lang="en-NZ" sz="1400" b="1" dirty="0" err="1"/>
              <a:t>JPanel</a:t>
            </a:r>
            <a:r>
              <a:rPr lang="en-NZ" sz="1400" b="1" dirty="0"/>
              <a:t>)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  <a:endParaRPr lang="en-NZ" sz="1400" b="1" dirty="0"/>
          </a:p>
          <a:p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DrawingPanel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(2)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4645" y="5671424"/>
            <a:ext cx="7050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paintComponent</a:t>
            </a:r>
            <a:r>
              <a:rPr lang="en-NZ" sz="14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overrides the </a:t>
            </a:r>
            <a:r>
              <a:rPr lang="en-NZ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JPanel</a:t>
            </a:r>
            <a:r>
              <a:rPr lang="en-NZ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NZ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paintComponent</a:t>
            </a:r>
            <a:r>
              <a:rPr lang="en-NZ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first calls the base class method so that the window is rendered correctly.</a:t>
            </a:r>
          </a:p>
          <a:p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then call the </a:t>
            </a:r>
            <a:r>
              <a:rPr lang="en-NZ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paint()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for each figure, followed by the </a:t>
            </a:r>
            <a:r>
              <a:rPr lang="en-NZ" sz="14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move()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NZ" sz="14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walk()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to move/walk the respective figure. </a:t>
            </a:r>
            <a:endParaRPr lang="en-NZ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Java Swing and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AWT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Graphics Test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DrawingPanel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/>
            </a:r>
            <a:b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</a:b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err="1" smtClean="0">
                <a:solidFill>
                  <a:schemeClr val="bg1"/>
                </a:solidFill>
                <a:cs typeface="+mn-cs"/>
              </a:rPr>
              <a:t>StickFigure</a:t>
            </a: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Competition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14769</TotalTime>
  <Words>1227</Words>
  <Application>Microsoft Office PowerPoint</Application>
  <PresentationFormat>On-screen Show (4:3)</PresentationFormat>
  <Paragraphs>691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Custom Design</vt:lpstr>
      <vt:lpstr>Lecture 10 Graphics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319</cp:revision>
  <cp:lastPrinted>2017-01-19T21:33:28Z</cp:lastPrinted>
  <dcterms:created xsi:type="dcterms:W3CDTF">2015-05-10T23:22:16Z</dcterms:created>
  <dcterms:modified xsi:type="dcterms:W3CDTF">2017-03-03T04:55:03Z</dcterms:modified>
</cp:coreProperties>
</file>