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7" r:id="rId3"/>
    <p:sldId id="309" r:id="rId4"/>
    <p:sldId id="344" r:id="rId5"/>
    <p:sldId id="378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287" r:id="rId17"/>
    <p:sldId id="281" r:id="rId18"/>
    <p:sldId id="331" r:id="rId19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1">
          <p15:clr>
            <a:srgbClr val="A4A3A4"/>
          </p15:clr>
        </p15:guide>
        <p15:guide id="2" pos="4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C7"/>
    <a:srgbClr val="04346C"/>
    <a:srgbClr val="00467F"/>
    <a:srgbClr val="00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53"/>
      </p:cViewPr>
      <p:guideLst>
        <p:guide orient="horz" pos="4021"/>
        <p:guide pos="4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2174E-94A8-894B-B55B-E3D1B123F7BC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EBF85-1479-E349-9262-1B6F0600C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553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C2B82-52D7-564A-9414-F61912D3DADE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70D6-42E6-3B4C-BC2C-154007EE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49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Opening Slide">
    <p:bg>
      <p:bgPr>
        <a:solidFill>
          <a:srgbClr val="0046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>
          <a:xfrm>
            <a:off x="677866" y="2289389"/>
            <a:ext cx="8027984" cy="836561"/>
          </a:xfrm>
          <a:prstGeom prst="rect">
            <a:avLst/>
          </a:prstGeom>
        </p:spPr>
        <p:txBody>
          <a:bodyPr vert="horz"/>
          <a:lstStyle>
            <a:lvl1pPr algn="l">
              <a:defRPr sz="4000" b="1" i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AU" dirty="0" smtClean="0"/>
              <a:t>Lecture 2 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677863" y="3135012"/>
            <a:ext cx="8027987" cy="105660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40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AU" dirty="0" smtClean="0"/>
              <a:t>D&amp;D chapter 2</a:t>
            </a:r>
          </a:p>
          <a:p>
            <a:pPr lvl="0"/>
            <a:r>
              <a:rPr lang="en-AU" dirty="0" smtClean="0"/>
              <a:t>&amp; Eclipse</a:t>
            </a:r>
          </a:p>
        </p:txBody>
      </p:sp>
      <p:pic>
        <p:nvPicPr>
          <p:cNvPr id="26" name="Picture 25" descr="UOA-LR-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851" y="427038"/>
            <a:ext cx="3095999" cy="102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79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B Multipl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767013" y="1245262"/>
            <a:ext cx="3096000" cy="2664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67013" y="4192788"/>
            <a:ext cx="1439998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423015" y="4192788"/>
            <a:ext cx="1439998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71512" y="1245262"/>
            <a:ext cx="4379913" cy="2664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71511" y="4192788"/>
            <a:ext cx="2052000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2999425" y="4192788"/>
            <a:ext cx="2052000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5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A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457116"/>
            <a:ext cx="4628271" cy="59720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7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aCode</a:t>
            </a:r>
            <a:r>
              <a:rPr lang="en-AU" dirty="0" smtClean="0"/>
              <a:t>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28271" y="928468"/>
            <a:ext cx="4515729" cy="550068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lang="en-AU" sz="1700" kern="1200" baseline="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marL="0" lvl="0" indent="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AU" dirty="0" smtClean="0"/>
              <a:t>Text (Verdana Regular)</a:t>
            </a:r>
          </a:p>
          <a:p>
            <a:pPr marL="0" lvl="0" indent="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628709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A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60400" y="1245262"/>
            <a:ext cx="8202613" cy="56127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58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B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60400" y="1245262"/>
            <a:ext cx="8202613" cy="42157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89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 End Slide">
    <p:bg>
      <p:bgPr>
        <a:solidFill>
          <a:srgbClr val="0046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677863" y="2281237"/>
            <a:ext cx="8027987" cy="3179763"/>
          </a:xfrm>
          <a:prstGeom prst="rect">
            <a:avLst/>
          </a:prstGeom>
        </p:spPr>
        <p:txBody>
          <a:bodyPr vert="horz" anchor="b"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AU" dirty="0" smtClean="0"/>
              <a:t>Thank you</a:t>
            </a:r>
          </a:p>
        </p:txBody>
      </p:sp>
      <p:pic>
        <p:nvPicPr>
          <p:cNvPr id="26" name="Picture 25" descr="UOA-LR-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851" y="427038"/>
            <a:ext cx="3095999" cy="102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62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80256" y="1076242"/>
            <a:ext cx="6335993" cy="5713357"/>
          </a:xfrm>
          <a:prstGeom prst="rect">
            <a:avLst/>
          </a:prstGeom>
        </p:spPr>
        <p:txBody>
          <a:bodyPr vert="horz"/>
          <a:lstStyle>
            <a:lvl1pPr marL="342900" indent="-342900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baseline="0">
                <a:latin typeface="Verdana"/>
              </a:defRPr>
            </a:lvl1pPr>
            <a:lvl2pPr marL="914400" marR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lphaLcPeriod"/>
              <a:tabLst/>
              <a:defRPr sz="2000" baseline="0"/>
            </a:lvl2pPr>
          </a:lstStyle>
          <a:p>
            <a:pPr lvl="0"/>
            <a:r>
              <a:rPr lang="en-AU" dirty="0" err="1" smtClean="0"/>
              <a:t>javac</a:t>
            </a:r>
            <a:r>
              <a:rPr lang="en-AU" dirty="0" smtClean="0"/>
              <a:t> </a:t>
            </a:r>
          </a:p>
          <a:p>
            <a:pPr lvl="1"/>
            <a:r>
              <a:rPr lang="en-AU" dirty="0" smtClean="0"/>
              <a:t>Compiles .class files into byte code </a:t>
            </a:r>
          </a:p>
          <a:p>
            <a:pPr marL="91440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lphaLcPeriod"/>
              <a:tabLst/>
              <a:defRPr/>
            </a:pPr>
            <a:r>
              <a:rPr lang="en-AU" dirty="0" smtClean="0"/>
              <a:t>Compiles .class files into executable code</a:t>
            </a:r>
          </a:p>
          <a:p>
            <a:pPr lvl="1"/>
            <a:r>
              <a:rPr lang="en-AU" dirty="0" smtClean="0"/>
              <a:t>Compiles .java programs into byte code </a:t>
            </a:r>
          </a:p>
          <a:p>
            <a:pPr lvl="1"/>
            <a:r>
              <a:rPr lang="en-AU" dirty="0" smtClean="0"/>
              <a:t>Compiles .java files into executable code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88265" y="128250"/>
            <a:ext cx="8027985" cy="717593"/>
          </a:xfrm>
          <a:prstGeom prst="rect">
            <a:avLst/>
          </a:prstGeom>
        </p:spPr>
        <p:txBody>
          <a:bodyPr vert="horz"/>
          <a:lstStyle>
            <a:lvl1pPr algn="l">
              <a:defRPr sz="4400" b="1" i="0" baseline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>
                <a:solidFill>
                  <a:srgbClr val="009AC7"/>
                </a:solidFill>
              </a:rPr>
              <a:t>Revision Questions </a:t>
            </a:r>
            <a:endParaRPr lang="en-US" sz="3600" dirty="0">
              <a:solidFill>
                <a:srgbClr val="009AC7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076243"/>
            <a:ext cx="1764000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 </a:t>
            </a:r>
          </a:p>
        </p:txBody>
      </p:sp>
    </p:spTree>
    <p:extLst>
      <p:ext uri="{BB962C8B-B14F-4D97-AF65-F5344CB8AC3E}">
        <p14:creationId xmlns:p14="http://schemas.microsoft.com/office/powerpoint/2010/main" val="239981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80256" y="1076242"/>
            <a:ext cx="6335993" cy="5713357"/>
          </a:xfrm>
          <a:prstGeom prst="rect">
            <a:avLst/>
          </a:prstGeom>
        </p:spPr>
        <p:txBody>
          <a:bodyPr vert="horz"/>
          <a:lstStyle>
            <a:lvl1pPr marL="285750" indent="-285750">
              <a:lnSpc>
                <a:spcPts val="2400"/>
              </a:lnSpc>
              <a:spcBef>
                <a:spcPts val="0"/>
              </a:spcBef>
              <a:buFontTx/>
              <a:buChar char="-"/>
              <a:defRPr sz="17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  <a:p>
            <a:pPr lvl="0"/>
            <a:r>
              <a:rPr lang="en-AU" dirty="0" err="1" smtClean="0"/>
              <a:t>Fdjklsjdf</a:t>
            </a:r>
            <a:endParaRPr lang="en-AU" dirty="0" smtClean="0"/>
          </a:p>
          <a:p>
            <a:pPr lvl="0"/>
            <a:r>
              <a:rPr lang="en-AU" dirty="0" err="1" smtClean="0"/>
              <a:t>Kjdfjjsd</a:t>
            </a:r>
            <a:endParaRPr lang="en-AU" dirty="0" smtClean="0"/>
          </a:p>
          <a:p>
            <a:pPr lvl="0"/>
            <a:r>
              <a:rPr lang="en-AU" dirty="0" err="1" smtClean="0"/>
              <a:t>Fh</a:t>
            </a:r>
            <a:r>
              <a:rPr lang="en-AU" dirty="0" smtClean="0"/>
              <a:t> </a:t>
            </a:r>
            <a:r>
              <a:rPr lang="en-AU" dirty="0" err="1" smtClean="0"/>
              <a:t>fg</a:t>
            </a:r>
            <a:endParaRPr lang="en-AU" dirty="0" smtClean="0"/>
          </a:p>
          <a:p>
            <a:pPr lvl="1"/>
            <a:r>
              <a:rPr lang="en-AU" dirty="0" err="1" smtClean="0"/>
              <a:t>ddfdfdsd</a:t>
            </a:r>
            <a:endParaRPr lang="en-AU" dirty="0" smtClean="0"/>
          </a:p>
          <a:p>
            <a:pPr lvl="0"/>
            <a:endParaRPr lang="en-AU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88265" y="128250"/>
            <a:ext cx="8027985" cy="717593"/>
          </a:xfrm>
          <a:prstGeom prst="rect">
            <a:avLst/>
          </a:prstGeom>
        </p:spPr>
        <p:txBody>
          <a:bodyPr vert="horz"/>
          <a:lstStyle>
            <a:lvl1pPr algn="l">
              <a:defRPr sz="4400" b="1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>
                <a:solidFill>
                  <a:srgbClr val="009AC7"/>
                </a:solidFill>
              </a:rPr>
              <a:t>Code Page</a:t>
            </a:r>
            <a:endParaRPr lang="en-US" sz="3600" dirty="0">
              <a:solidFill>
                <a:srgbClr val="009AC7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076243"/>
            <a:ext cx="1764000" cy="54325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 </a:t>
            </a:r>
          </a:p>
        </p:txBody>
      </p:sp>
    </p:spTree>
    <p:extLst>
      <p:ext uri="{BB962C8B-B14F-4D97-AF65-F5344CB8AC3E}">
        <p14:creationId xmlns:p14="http://schemas.microsoft.com/office/powerpoint/2010/main" val="242207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80256" y="1076243"/>
            <a:ext cx="6335993" cy="2545358"/>
          </a:xfrm>
          <a:prstGeom prst="rect">
            <a:avLst/>
          </a:prstGeom>
        </p:spPr>
        <p:txBody>
          <a:bodyPr vert="horz"/>
          <a:lstStyle>
            <a:lvl1pPr marL="285750" indent="-285750">
              <a:lnSpc>
                <a:spcPts val="2400"/>
              </a:lnSpc>
              <a:spcBef>
                <a:spcPts val="0"/>
              </a:spcBef>
              <a:buFontTx/>
              <a:buChar char="-"/>
              <a:defRPr sz="1700" baseline="0">
                <a:latin typeface="Verdana"/>
              </a:defRPr>
            </a:lvl1pPr>
            <a:lvl2pPr>
              <a:defRPr sz="1700" b="0"/>
            </a:lvl2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Fdjklsjdf</a:t>
            </a:r>
            <a:endParaRPr lang="en-AU" dirty="0" smtClean="0"/>
          </a:p>
          <a:p>
            <a:pPr lvl="0"/>
            <a:r>
              <a:rPr lang="en-AU" dirty="0" err="1" smtClean="0"/>
              <a:t>Kjdfjjsd</a:t>
            </a:r>
            <a:endParaRPr lang="en-AU" dirty="0" smtClean="0"/>
          </a:p>
          <a:p>
            <a:pPr lvl="0"/>
            <a:r>
              <a:rPr lang="en-AU" dirty="0" err="1" smtClean="0"/>
              <a:t>Sdfsfd</a:t>
            </a:r>
            <a:endParaRPr lang="en-AU" dirty="0" smtClean="0"/>
          </a:p>
          <a:p>
            <a:pPr lvl="1"/>
            <a:r>
              <a:rPr lang="en-AU" dirty="0" err="1" smtClean="0"/>
              <a:t>Sdfijsdf</a:t>
            </a:r>
            <a:r>
              <a:rPr lang="en-AU" dirty="0" smtClean="0"/>
              <a:t> </a:t>
            </a:r>
          </a:p>
          <a:p>
            <a:pPr lvl="0"/>
            <a:endParaRPr lang="en-AU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88265" y="128250"/>
            <a:ext cx="8027985" cy="717593"/>
          </a:xfrm>
          <a:prstGeom prst="rect">
            <a:avLst/>
          </a:prstGeom>
        </p:spPr>
        <p:txBody>
          <a:bodyPr vert="horz"/>
          <a:lstStyle>
            <a:lvl1pPr algn="l">
              <a:defRPr sz="4400" b="1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>
                <a:solidFill>
                  <a:srgbClr val="009AC7"/>
                </a:solidFill>
              </a:rPr>
              <a:t>Mixed Page</a:t>
            </a:r>
            <a:endParaRPr lang="en-US" sz="3600" dirty="0">
              <a:solidFill>
                <a:srgbClr val="009AC7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076243"/>
            <a:ext cx="1764000" cy="54253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</a:t>
            </a:r>
          </a:p>
          <a:p>
            <a:pPr lvl="0"/>
            <a:endParaRPr lang="en-AU" dirty="0" smtClean="0"/>
          </a:p>
          <a:p>
            <a:pPr lvl="0"/>
            <a:r>
              <a:rPr lang="en-AU" dirty="0" smtClean="0"/>
              <a:t>Item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880255" y="3896886"/>
            <a:ext cx="6335993" cy="2545358"/>
          </a:xfrm>
          <a:prstGeom prst="rect">
            <a:avLst/>
          </a:prstGeom>
        </p:spPr>
        <p:txBody>
          <a:bodyPr vert="horz"/>
          <a:lstStyle>
            <a:lvl1pPr marL="285750" indent="-285750">
              <a:lnSpc>
                <a:spcPts val="2400"/>
              </a:lnSpc>
              <a:spcBef>
                <a:spcPts val="0"/>
              </a:spcBef>
              <a:buFontTx/>
              <a:buChar char="-"/>
              <a:defRPr lang="en-AU" sz="1700" kern="1200" baseline="0" dirty="0" smtClean="0">
                <a:solidFill>
                  <a:schemeClr val="tx1"/>
                </a:solidFill>
                <a:latin typeface="Verdana"/>
                <a:ea typeface="+mn-ea"/>
                <a:cs typeface="+mn-cs"/>
              </a:defRPr>
            </a:lvl1pPr>
            <a:lvl2pPr>
              <a:defRPr sz="1600"/>
            </a:lvl2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  <a:p>
            <a:pPr lvl="0"/>
            <a:r>
              <a:rPr lang="en-AU" dirty="0" err="1" smtClean="0"/>
              <a:t>Fdjklsjdf</a:t>
            </a:r>
            <a:r>
              <a:rPr lang="en-AU" dirty="0" smtClean="0"/>
              <a:t>	</a:t>
            </a:r>
          </a:p>
          <a:p>
            <a:pPr lvl="1"/>
            <a:r>
              <a:rPr lang="en-AU" dirty="0" err="1" smtClean="0"/>
              <a:t>sfsdf</a:t>
            </a:r>
            <a:endParaRPr lang="en-AU" dirty="0" smtClean="0"/>
          </a:p>
          <a:p>
            <a:pPr lvl="0"/>
            <a:r>
              <a:rPr lang="en-AU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3194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77866" y="2958265"/>
            <a:ext cx="4370400" cy="25011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700" baseline="0">
                <a:latin typeface="Verdana"/>
              </a:defRPr>
            </a:lvl1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77865" y="1777050"/>
            <a:ext cx="8027985" cy="717593"/>
          </a:xfrm>
          <a:prstGeom prst="rect">
            <a:avLst/>
          </a:prstGeom>
        </p:spPr>
        <p:txBody>
          <a:bodyPr vert="horz"/>
          <a:lstStyle>
            <a:lvl1pPr algn="l">
              <a:defRPr sz="4400" b="1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>
                <a:solidFill>
                  <a:srgbClr val="009AC7"/>
                </a:solidFill>
              </a:rPr>
              <a:t>Headline (Verdana Bold)</a:t>
            </a:r>
            <a:endParaRPr lang="en-US" sz="3600" dirty="0">
              <a:solidFill>
                <a:srgbClr val="009AC7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7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77866" y="2958265"/>
            <a:ext cx="4370400" cy="25011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700" baseline="0">
                <a:latin typeface="Verdana"/>
              </a:defRPr>
            </a:lvl1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77866" y="1245262"/>
            <a:ext cx="4370400" cy="1177781"/>
          </a:xfrm>
          <a:prstGeom prst="rect">
            <a:avLst/>
          </a:prstGeom>
        </p:spPr>
        <p:txBody>
          <a:bodyPr vert="horz"/>
          <a:lstStyle>
            <a:lvl1pPr algn="l">
              <a:defRPr sz="3600" b="1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/>
              <a:t>Headline </a:t>
            </a:r>
            <a:br>
              <a:rPr lang="en-AU" sz="3600" dirty="0" smtClean="0"/>
            </a:br>
            <a:r>
              <a:rPr lang="en-AU" sz="3600" dirty="0" smtClean="0"/>
              <a:t>(Verdana Bold)</a:t>
            </a:r>
            <a:endParaRPr lang="en-US" sz="360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767013" y="1245262"/>
            <a:ext cx="3096000" cy="56127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4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A Text and multipl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77866" y="2958265"/>
            <a:ext cx="4370400" cy="25011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700" baseline="0">
                <a:latin typeface="Verdana"/>
              </a:defRPr>
            </a:lvl1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77866" y="1245262"/>
            <a:ext cx="4370400" cy="1177781"/>
          </a:xfrm>
          <a:prstGeom prst="rect">
            <a:avLst/>
          </a:prstGeom>
        </p:spPr>
        <p:txBody>
          <a:bodyPr vert="horz"/>
          <a:lstStyle>
            <a:lvl1pPr algn="l">
              <a:defRPr sz="3600" b="1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/>
              <a:t>Headline </a:t>
            </a:r>
            <a:br>
              <a:rPr lang="en-AU" sz="3600" dirty="0" smtClean="0"/>
            </a:br>
            <a:r>
              <a:rPr lang="en-AU" sz="3600" dirty="0" smtClean="0"/>
              <a:t>(Verdana Bold)</a:t>
            </a:r>
            <a:endParaRPr lang="en-US" sz="360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767013" y="2958265"/>
            <a:ext cx="3096000" cy="3899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67013" y="1156417"/>
            <a:ext cx="1439998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423015" y="1156417"/>
            <a:ext cx="1439998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1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B Text and multipl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77866" y="2958265"/>
            <a:ext cx="4370400" cy="250114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700" baseline="0">
                <a:latin typeface="Verdana"/>
              </a:defRPr>
            </a:lvl1pPr>
          </a:lstStyle>
          <a:p>
            <a:pPr lvl="0"/>
            <a:r>
              <a:rPr lang="en-AU" dirty="0" smtClean="0"/>
              <a:t>Text (Verdana Regular)</a:t>
            </a:r>
          </a:p>
          <a:p>
            <a:pPr lvl="0"/>
            <a:r>
              <a:rPr lang="en-AU" dirty="0" smtClean="0"/>
              <a:t>et </a:t>
            </a:r>
            <a:r>
              <a:rPr lang="en-AU" dirty="0" err="1" smtClean="0"/>
              <a:t>velicibus</a:t>
            </a:r>
            <a:r>
              <a:rPr lang="en-AU" dirty="0" smtClean="0"/>
              <a:t> el et </a:t>
            </a:r>
            <a:r>
              <a:rPr lang="en-AU" dirty="0" err="1" smtClean="0"/>
              <a:t>magnatet</a:t>
            </a:r>
            <a:r>
              <a:rPr lang="en-AU" dirty="0" smtClean="0"/>
              <a:t> am, </a:t>
            </a:r>
            <a:r>
              <a:rPr lang="en-AU" dirty="0" err="1" smtClean="0"/>
              <a:t>laborru</a:t>
            </a:r>
            <a:r>
              <a:rPr lang="en-AU" dirty="0" smtClean="0"/>
              <a:t> </a:t>
            </a:r>
            <a:r>
              <a:rPr lang="en-AU" dirty="0" err="1" smtClean="0"/>
              <a:t>mendips</a:t>
            </a:r>
            <a:r>
              <a:rPr lang="en-AU" dirty="0" smtClean="0"/>
              <a:t> </a:t>
            </a:r>
            <a:r>
              <a:rPr lang="en-AU" dirty="0" err="1" smtClean="0"/>
              <a:t>apieni</a:t>
            </a:r>
            <a:r>
              <a:rPr lang="en-AU" dirty="0" smtClean="0"/>
              <a:t> </a:t>
            </a:r>
            <a:r>
              <a:rPr lang="en-AU" dirty="0" err="1" smtClean="0"/>
              <a:t>omnimporibus</a:t>
            </a:r>
            <a:r>
              <a:rPr lang="en-AU" dirty="0" smtClean="0"/>
              <a:t> et </a:t>
            </a:r>
            <a:r>
              <a:rPr lang="en-AU" dirty="0" err="1" smtClean="0"/>
              <a:t>perepellut</a:t>
            </a:r>
            <a:r>
              <a:rPr lang="en-AU" dirty="0" smtClean="0"/>
              <a:t> </a:t>
            </a:r>
            <a:r>
              <a:rPr lang="en-AU" dirty="0" err="1" smtClean="0"/>
              <a:t>adis</a:t>
            </a:r>
            <a:r>
              <a:rPr lang="en-AU" dirty="0" smtClean="0"/>
              <a:t> </a:t>
            </a:r>
            <a:r>
              <a:rPr lang="en-AU" dirty="0" err="1" smtClean="0"/>
              <a:t>sequi</a:t>
            </a:r>
            <a:r>
              <a:rPr lang="en-AU" dirty="0" smtClean="0"/>
              <a:t> </a:t>
            </a:r>
            <a:r>
              <a:rPr lang="en-AU" dirty="0" err="1" smtClean="0"/>
              <a:t>cus</a:t>
            </a:r>
            <a:r>
              <a:rPr lang="en-AU" dirty="0" smtClean="0"/>
              <a:t> et </a:t>
            </a:r>
            <a:r>
              <a:rPr lang="en-AU" dirty="0" err="1" smtClean="0"/>
              <a:t>aliquid</a:t>
            </a:r>
            <a:r>
              <a:rPr lang="en-AU" dirty="0" smtClean="0"/>
              <a:t> </a:t>
            </a:r>
            <a:r>
              <a:rPr lang="en-AU" dirty="0" err="1" smtClean="0"/>
              <a:t>molorere</a:t>
            </a:r>
            <a:r>
              <a:rPr lang="en-AU" dirty="0" smtClean="0"/>
              <a:t>, </a:t>
            </a:r>
            <a:r>
              <a:rPr lang="en-AU" dirty="0" err="1" smtClean="0"/>
              <a:t>cullaut</a:t>
            </a:r>
            <a:r>
              <a:rPr lang="en-AU" dirty="0" smtClean="0"/>
              <a:t> </a:t>
            </a:r>
            <a:r>
              <a:rPr lang="en-AU" dirty="0" err="1" smtClean="0"/>
              <a:t>adion</a:t>
            </a:r>
            <a:r>
              <a:rPr lang="en-AU" dirty="0" smtClean="0"/>
              <a:t> </a:t>
            </a:r>
            <a:r>
              <a:rPr lang="en-AU" dirty="0" err="1" smtClean="0"/>
              <a:t>est</a:t>
            </a:r>
            <a:r>
              <a:rPr lang="en-AU" dirty="0" smtClean="0"/>
              <a:t> </a:t>
            </a:r>
            <a:r>
              <a:rPr lang="en-AU" dirty="0" err="1" smtClean="0"/>
              <a:t>magnimp</a:t>
            </a:r>
            <a:r>
              <a:rPr lang="en-AU" dirty="0" smtClean="0"/>
              <a:t> </a:t>
            </a:r>
            <a:r>
              <a:rPr lang="en-AU" dirty="0" err="1" smtClean="0"/>
              <a:t>oremporibus</a:t>
            </a:r>
            <a:r>
              <a:rPr lang="en-AU" dirty="0" smtClean="0"/>
              <a:t>, </a:t>
            </a:r>
            <a:r>
              <a:rPr lang="en-AU" dirty="0" err="1" smtClean="0"/>
              <a:t>conem</a:t>
            </a:r>
            <a:r>
              <a:rPr lang="en-AU" dirty="0" smtClean="0"/>
              <a:t> </a:t>
            </a:r>
            <a:r>
              <a:rPr lang="en-AU" dirty="0" err="1" smtClean="0"/>
              <a:t>etur</a:t>
            </a:r>
            <a:r>
              <a:rPr lang="en-AU" dirty="0" smtClean="0"/>
              <a:t> </a:t>
            </a:r>
            <a:r>
              <a:rPr lang="en-AU" dirty="0" err="1" smtClean="0"/>
              <a:t>Adit</a:t>
            </a:r>
            <a:r>
              <a:rPr lang="en-AU" dirty="0" smtClean="0"/>
              <a:t> </a:t>
            </a:r>
            <a:r>
              <a:rPr lang="en-AU" dirty="0" err="1" smtClean="0"/>
              <a:t>eatas</a:t>
            </a:r>
            <a:r>
              <a:rPr lang="en-AU" dirty="0" smtClean="0"/>
              <a:t> re </a:t>
            </a:r>
            <a:r>
              <a:rPr lang="en-AU" dirty="0" err="1" smtClean="0"/>
              <a:t>nectoruntevelictatem</a:t>
            </a:r>
            <a:r>
              <a:rPr lang="en-AU" dirty="0" smtClean="0"/>
              <a:t> </a:t>
            </a:r>
            <a:r>
              <a:rPr lang="en-AU" dirty="0" err="1" smtClean="0"/>
              <a:t>quaeperum</a:t>
            </a:r>
            <a:endParaRPr lang="en-AU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77866" y="1245262"/>
            <a:ext cx="4370400" cy="1177781"/>
          </a:xfrm>
          <a:prstGeom prst="rect">
            <a:avLst/>
          </a:prstGeom>
        </p:spPr>
        <p:txBody>
          <a:bodyPr vert="horz"/>
          <a:lstStyle>
            <a:lvl1pPr algn="l">
              <a:defRPr sz="3600" b="1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r>
              <a:rPr lang="en-AU" sz="3600" dirty="0" smtClean="0"/>
              <a:t>Headline </a:t>
            </a:r>
            <a:br>
              <a:rPr lang="en-AU" sz="3600" dirty="0" smtClean="0"/>
            </a:br>
            <a:r>
              <a:rPr lang="en-AU" sz="3600" dirty="0" smtClean="0"/>
              <a:t>(Verdana Bold)</a:t>
            </a:r>
            <a:endParaRPr lang="en-US" sz="360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767013" y="1245262"/>
            <a:ext cx="3096000" cy="2664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67013" y="4192788"/>
            <a:ext cx="1439998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423015" y="4192788"/>
            <a:ext cx="1439998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A Multipl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71512" y="1245262"/>
            <a:ext cx="4379913" cy="2664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71511" y="4192788"/>
            <a:ext cx="2052000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2999425" y="4192788"/>
            <a:ext cx="2052000" cy="1266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767013" y="1245262"/>
            <a:ext cx="3096000" cy="56127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>
              <a:buFontTx/>
              <a:buNone/>
              <a:defRPr sz="1200" b="0" i="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0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UOA-LC-RGB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029" y="271463"/>
            <a:ext cx="1851396" cy="6120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919969" y="1758348"/>
            <a:ext cx="914400" cy="914400"/>
          </a:xfrm>
          <a:prstGeom prst="rect">
            <a:avLst/>
          </a:prstGeom>
        </p:spPr>
        <p:txBody>
          <a:bodyPr wrap="none" rtlCol="0" anchor="t">
            <a:normAutofit/>
          </a:bodyPr>
          <a:lstStyle/>
          <a:p>
            <a:endParaRPr lang="en-US" dirty="0" err="1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01270" y="6429150"/>
            <a:ext cx="642730" cy="47466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rgbClr val="009AC7"/>
                </a:solidFill>
                <a:latin typeface="Verdana"/>
                <a:cs typeface="Verdana"/>
              </a:defRPr>
            </a:lvl1pPr>
          </a:lstStyle>
          <a:p>
            <a:fld id="{218B9C4F-B695-C54C-924B-61748EE6A7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3200" y="6438106"/>
            <a:ext cx="3700800" cy="461665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sz="2400" dirty="0" err="1" smtClean="0">
                <a:solidFill>
                  <a:srgbClr val="04346C"/>
                </a:solidFill>
              </a:rPr>
              <a:t>CompSci</a:t>
            </a:r>
            <a:r>
              <a:rPr lang="en-US" sz="2400" dirty="0" smtClean="0">
                <a:solidFill>
                  <a:srgbClr val="04346C"/>
                </a:solidFill>
              </a:rPr>
              <a:t> 230: 2017</a:t>
            </a:r>
            <a:endParaRPr lang="en-NZ" sz="2400" dirty="0" smtClean="0">
              <a:solidFill>
                <a:srgbClr val="0434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0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5" r:id="rId10"/>
    <p:sldLayoutId id="2147483664" r:id="rId11"/>
    <p:sldLayoutId id="2147483658" r:id="rId12"/>
    <p:sldLayoutId id="2147483659" r:id="rId13"/>
    <p:sldLayoutId id="2147483660" r:id="rId14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java/IandI/final.html" TargetMode="External"/><Relationship Id="rId2" Type="http://schemas.openxmlformats.org/officeDocument/2006/relationships/hyperlink" Target="http://docs.oracle.com/javase/tutorial/java/IandI/polymorphism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11 More OO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D&amp;D 10.4, 10.5, 10.6, 10.7 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4294967295"/>
          </p:nvPr>
        </p:nvSpPr>
        <p:spPr>
          <a:xfrm>
            <a:off x="660400" y="5941536"/>
            <a:ext cx="3423062" cy="441802"/>
          </a:xfrm>
          <a:prstGeom prst="rect">
            <a:avLst/>
          </a:prstGeom>
        </p:spPr>
        <p:txBody>
          <a:bodyPr/>
          <a:lstStyle/>
          <a:p>
            <a:r>
              <a:rPr lang="en-NZ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3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77440" y="1204438"/>
            <a:ext cx="6601968" cy="315724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Putting it all together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77440" y="1213582"/>
            <a:ext cx="6665976" cy="323954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Z" sz="1200" b="1" dirty="0" smtClean="0"/>
              <a:t>public </a:t>
            </a:r>
            <a:r>
              <a:rPr lang="en-NZ" sz="1200" b="1" dirty="0"/>
              <a:t>static void main(String[] </a:t>
            </a:r>
            <a:r>
              <a:rPr lang="en-NZ" sz="1200" b="1" dirty="0" err="1"/>
              <a:t>args</a:t>
            </a:r>
            <a:r>
              <a:rPr lang="en-NZ" sz="1200" b="1" dirty="0"/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 smtClean="0"/>
              <a:t>    // </a:t>
            </a:r>
            <a:r>
              <a:rPr lang="en-NZ" sz="1200" b="1" dirty="0"/>
              <a:t>Declare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 smtClean="0"/>
              <a:t>    Cup </a:t>
            </a:r>
            <a:r>
              <a:rPr lang="en-NZ" sz="1200" b="1" dirty="0" err="1"/>
              <a:t>myCup</a:t>
            </a:r>
            <a:r>
              <a:rPr lang="en-NZ" sz="1200" b="1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 smtClean="0"/>
              <a:t>    </a:t>
            </a:r>
            <a:r>
              <a:rPr lang="en-NZ" sz="1200" b="1" dirty="0" err="1" smtClean="0"/>
              <a:t>CoffeeCup</a:t>
            </a:r>
            <a:r>
              <a:rPr lang="en-NZ" sz="1200" b="1" dirty="0" smtClean="0"/>
              <a:t> </a:t>
            </a:r>
            <a:r>
              <a:rPr lang="en-NZ" sz="1200" b="1" dirty="0" err="1"/>
              <a:t>myCoffeeCup</a:t>
            </a:r>
            <a:r>
              <a:rPr lang="en-NZ" sz="1200" b="1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 smtClean="0"/>
              <a:t>    </a:t>
            </a:r>
            <a:r>
              <a:rPr lang="en-NZ" sz="1200" b="1" dirty="0" err="1" smtClean="0"/>
              <a:t>TeaCup</a:t>
            </a:r>
            <a:r>
              <a:rPr lang="en-NZ" sz="1200" b="1" dirty="0" smtClean="0"/>
              <a:t> </a:t>
            </a:r>
            <a:r>
              <a:rPr lang="en-NZ" sz="1200" b="1" dirty="0" err="1"/>
              <a:t>myTeaCup</a:t>
            </a:r>
            <a:r>
              <a:rPr lang="en-NZ" sz="1200" b="1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 smtClean="0"/>
              <a:t>    </a:t>
            </a:r>
            <a:r>
              <a:rPr lang="en-NZ" sz="1200" b="1" dirty="0" err="1" smtClean="0"/>
              <a:t>GreenTeaCup</a:t>
            </a:r>
            <a:r>
              <a:rPr lang="en-NZ" sz="1200" b="1" dirty="0" smtClean="0"/>
              <a:t> </a:t>
            </a:r>
            <a:r>
              <a:rPr lang="en-NZ" sz="1200" b="1" dirty="0" err="1"/>
              <a:t>myGreenTeaCup</a:t>
            </a:r>
            <a:r>
              <a:rPr lang="en-NZ" sz="1200" b="1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 smtClean="0"/>
              <a:t>    </a:t>
            </a:r>
            <a:r>
              <a:rPr lang="en-NZ" sz="1200" b="1" dirty="0" err="1" smtClean="0"/>
              <a:t>JapaneseGreenTeaCup</a:t>
            </a:r>
            <a:r>
              <a:rPr lang="en-NZ" sz="1200" b="1" dirty="0" smtClean="0"/>
              <a:t> </a:t>
            </a:r>
            <a:r>
              <a:rPr lang="en-NZ" sz="1200" b="1" dirty="0" err="1"/>
              <a:t>myJapaneseGreenTeaCup</a:t>
            </a:r>
            <a:r>
              <a:rPr lang="en-NZ" sz="1200" b="1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NZ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 smtClean="0"/>
              <a:t>    // </a:t>
            </a:r>
            <a:r>
              <a:rPr lang="en-NZ" sz="1200" b="1" dirty="0"/>
              <a:t>Instantiate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 smtClean="0"/>
              <a:t>    </a:t>
            </a:r>
            <a:r>
              <a:rPr lang="en-NZ" sz="1200" b="1" dirty="0" err="1" smtClean="0"/>
              <a:t>myCup</a:t>
            </a:r>
            <a:r>
              <a:rPr lang="en-NZ" sz="1200" b="1" dirty="0" smtClean="0"/>
              <a:t> </a:t>
            </a:r>
            <a:r>
              <a:rPr lang="en-NZ" sz="1200" b="1" dirty="0"/>
              <a:t>= new Cup();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 smtClean="0"/>
              <a:t>    </a:t>
            </a:r>
            <a:r>
              <a:rPr lang="en-NZ" sz="1200" b="1" dirty="0" err="1" smtClean="0"/>
              <a:t>myCoffeeCup</a:t>
            </a:r>
            <a:r>
              <a:rPr lang="en-NZ" sz="1200" b="1" dirty="0" smtClean="0"/>
              <a:t> </a:t>
            </a:r>
            <a:r>
              <a:rPr lang="en-NZ" sz="1200" b="1" dirty="0"/>
              <a:t>= new </a:t>
            </a:r>
            <a:r>
              <a:rPr lang="en-NZ" sz="1200" b="1" dirty="0" err="1"/>
              <a:t>CoffeeCup</a:t>
            </a:r>
            <a:r>
              <a:rPr lang="en-NZ" sz="1200" b="1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 smtClean="0"/>
              <a:t>    </a:t>
            </a:r>
            <a:r>
              <a:rPr lang="en-NZ" sz="1200" b="1" dirty="0" err="1" smtClean="0"/>
              <a:t>myTeaCup</a:t>
            </a:r>
            <a:r>
              <a:rPr lang="en-NZ" sz="1200" b="1" dirty="0" smtClean="0"/>
              <a:t> </a:t>
            </a:r>
            <a:r>
              <a:rPr lang="en-NZ" sz="1200" b="1" dirty="0"/>
              <a:t>= new </a:t>
            </a:r>
            <a:r>
              <a:rPr lang="en-NZ" sz="1200" b="1" dirty="0" err="1"/>
              <a:t>TeaCup</a:t>
            </a:r>
            <a:r>
              <a:rPr lang="en-NZ" sz="1200" b="1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 smtClean="0"/>
              <a:t>    </a:t>
            </a:r>
            <a:r>
              <a:rPr lang="en-NZ" sz="1200" b="1" dirty="0" err="1" smtClean="0"/>
              <a:t>myGreenTeaCup</a:t>
            </a:r>
            <a:r>
              <a:rPr lang="en-NZ" sz="1200" b="1" dirty="0" smtClean="0"/>
              <a:t> </a:t>
            </a:r>
            <a:r>
              <a:rPr lang="en-NZ" sz="1200" b="1" dirty="0"/>
              <a:t>= new </a:t>
            </a:r>
            <a:r>
              <a:rPr lang="en-NZ" sz="1200" b="1" dirty="0" err="1"/>
              <a:t>GreenTeaCup</a:t>
            </a:r>
            <a:r>
              <a:rPr lang="en-NZ" sz="1200" b="1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 smtClean="0"/>
              <a:t>    </a:t>
            </a:r>
            <a:r>
              <a:rPr lang="en-NZ" sz="1200" b="1" dirty="0" err="1" smtClean="0"/>
              <a:t>myJapaneseGreenTeaCup</a:t>
            </a:r>
            <a:r>
              <a:rPr lang="en-NZ" sz="1200" b="1" dirty="0" smtClean="0"/>
              <a:t> </a:t>
            </a:r>
            <a:r>
              <a:rPr lang="en-NZ" sz="1200" b="1" dirty="0"/>
              <a:t>= new </a:t>
            </a:r>
            <a:r>
              <a:rPr lang="en-NZ" sz="1200" b="1" dirty="0" err="1"/>
              <a:t>JapaneseGreenTeaCup</a:t>
            </a:r>
            <a:r>
              <a:rPr lang="en-NZ" sz="1200" b="1" dirty="0" smtClean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endParaRPr lang="en-NZ" sz="12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 </a:t>
            </a:r>
            <a:r>
              <a:rPr lang="en-US" sz="1200" b="1" dirty="0" smtClean="0"/>
              <a:t>   …</a:t>
            </a:r>
            <a:endParaRPr lang="en-NZ" sz="1200" b="1" dirty="0"/>
          </a:p>
          <a:p>
            <a:pPr marL="0" indent="0">
              <a:lnSpc>
                <a:spcPct val="100000"/>
              </a:lnSpc>
              <a:buNone/>
            </a:pPr>
            <a:endParaRPr lang="en-NZ" sz="12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Note: Here, all variables reference an object of </a:t>
            </a:r>
            <a:r>
              <a:rPr lang="en-US" sz="1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exactly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that class.</a:t>
            </a:r>
          </a:p>
          <a:p>
            <a:pPr marL="0" indent="0">
              <a:buNone/>
            </a:pPr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0" y="1076243"/>
            <a:ext cx="2029968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Class Diagram</a:t>
            </a:r>
          </a:p>
          <a:p>
            <a:endParaRPr lang="en-NZ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NZ" dirty="0"/>
              <a:t>Cup class hierarchy</a:t>
            </a:r>
            <a:br>
              <a:rPr lang="en-NZ" dirty="0"/>
            </a:br>
            <a:endParaRPr lang="en-NZ" dirty="0"/>
          </a:p>
          <a:p>
            <a: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Testing it all</a:t>
            </a:r>
          </a:p>
          <a:p>
            <a:endParaRPr lang="en-NZ" dirty="0" smtClean="0"/>
          </a:p>
          <a:p>
            <a:r>
              <a:rPr lang="en-NZ" dirty="0" smtClean="0"/>
              <a:t>Dynamic binding</a:t>
            </a:r>
            <a:br>
              <a:rPr lang="en-NZ" dirty="0" smtClean="0"/>
            </a:br>
            <a:endParaRPr lang="en-NZ" dirty="0" smtClean="0"/>
          </a:p>
          <a:p>
            <a:r>
              <a:rPr lang="en-NZ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6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77440" y="1204438"/>
            <a:ext cx="6601968" cy="410822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Putting it all together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86000" y="1213582"/>
            <a:ext cx="6757416" cy="39619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 …</a:t>
            </a:r>
            <a:endParaRPr lang="en-NZ" sz="12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NZ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 smtClean="0"/>
              <a:t>// </a:t>
            </a:r>
            <a:r>
              <a:rPr lang="en-NZ" sz="1200" b="1" dirty="0"/>
              <a:t>Try things out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 err="1" smtClean="0"/>
              <a:t>myCup.getContent</a:t>
            </a:r>
            <a:r>
              <a:rPr lang="en-NZ" sz="1200" b="1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 err="1" smtClean="0"/>
              <a:t>myCup.wash</a:t>
            </a:r>
            <a:r>
              <a:rPr lang="en-NZ" sz="1200" b="1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endParaRPr lang="en-NZ" sz="12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 err="1" smtClean="0"/>
              <a:t>myCoffeeCup.getContent</a:t>
            </a:r>
            <a:r>
              <a:rPr lang="en-NZ" sz="1200" b="1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 err="1" smtClean="0"/>
              <a:t>myCoffeeCup.wash</a:t>
            </a:r>
            <a:r>
              <a:rPr lang="en-NZ" sz="1200" b="1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endParaRPr lang="en-NZ" sz="12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 err="1" smtClean="0"/>
              <a:t>myTeaCup.getContent</a:t>
            </a:r>
            <a:r>
              <a:rPr lang="en-NZ" sz="1200" b="1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 err="1" smtClean="0"/>
              <a:t>myTeaCup.removeTeaBag</a:t>
            </a:r>
            <a:r>
              <a:rPr lang="en-NZ" sz="1200" b="1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 err="1" smtClean="0"/>
              <a:t>myTeaCup.wash</a:t>
            </a:r>
            <a:r>
              <a:rPr lang="en-NZ" sz="1200" b="1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 err="1" smtClean="0"/>
              <a:t>myGreenTeaCup.getContent</a:t>
            </a:r>
            <a:r>
              <a:rPr lang="en-NZ" sz="1200" b="1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 err="1" smtClean="0"/>
              <a:t>myTeaCup.removeTeaBag</a:t>
            </a:r>
            <a:r>
              <a:rPr lang="en-NZ" sz="1200" b="1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 err="1" smtClean="0"/>
              <a:t>myGreenTeaCup.wash</a:t>
            </a:r>
            <a:r>
              <a:rPr lang="en-NZ" sz="1200" b="1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endParaRPr lang="en-NZ" sz="12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 err="1" smtClean="0"/>
              <a:t>myJapaneseGreenTeaCup.getContent</a:t>
            </a:r>
            <a:r>
              <a:rPr lang="en-NZ" sz="1200" b="1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 err="1" smtClean="0"/>
              <a:t>myTeaCup.removeTeaBag</a:t>
            </a:r>
            <a:r>
              <a:rPr lang="en-NZ" sz="1200" b="1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 err="1" smtClean="0"/>
              <a:t>myJapaneseGreenTeaCup.wash</a:t>
            </a:r>
            <a:r>
              <a:rPr lang="en-NZ" sz="1200" b="1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endParaRPr lang="en-NZ" sz="12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/>
              <a:t>    …</a:t>
            </a:r>
            <a:endParaRPr lang="en-NZ" sz="1200" b="1" dirty="0"/>
          </a:p>
          <a:p>
            <a:pPr marL="0" indent="0">
              <a:lnSpc>
                <a:spcPct val="100000"/>
              </a:lnSpc>
              <a:buNone/>
            </a:pPr>
            <a:endParaRPr lang="en-NZ" sz="12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0" y="1076243"/>
            <a:ext cx="2029968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Class Diagram</a:t>
            </a:r>
          </a:p>
          <a:p>
            <a:endParaRPr lang="en-NZ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NZ" dirty="0"/>
              <a:t>Cup class hierarchy</a:t>
            </a:r>
            <a:br>
              <a:rPr lang="en-NZ" dirty="0"/>
            </a:br>
            <a:endParaRPr lang="en-NZ" dirty="0"/>
          </a:p>
          <a:p>
            <a: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Testing it all</a:t>
            </a:r>
          </a:p>
          <a:p>
            <a:endParaRPr lang="en-NZ" dirty="0" smtClean="0"/>
          </a:p>
          <a:p>
            <a:r>
              <a:rPr lang="en-NZ" dirty="0" smtClean="0"/>
              <a:t>Dynamic binding</a:t>
            </a:r>
            <a:br>
              <a:rPr lang="en-NZ" dirty="0" smtClean="0"/>
            </a:br>
            <a:endParaRPr lang="en-NZ" dirty="0" smtClean="0"/>
          </a:p>
          <a:p>
            <a:r>
              <a:rPr lang="en-NZ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2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77440" y="1204438"/>
            <a:ext cx="6601968" cy="146561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Referencing subclasses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86000" y="1213582"/>
            <a:ext cx="6757416" cy="39619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 …</a:t>
            </a:r>
            <a:endParaRPr lang="en-NZ" sz="12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NZ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 err="1" smtClean="0"/>
              <a:t>myCup</a:t>
            </a:r>
            <a:r>
              <a:rPr lang="en-NZ" sz="1200" b="1" dirty="0" smtClean="0"/>
              <a:t> </a:t>
            </a:r>
            <a:r>
              <a:rPr lang="en-NZ" sz="1200" b="1" dirty="0"/>
              <a:t>= </a:t>
            </a:r>
            <a:r>
              <a:rPr lang="en-NZ" sz="1200" b="1" dirty="0" err="1"/>
              <a:t>myGreenTeaCup</a:t>
            </a:r>
            <a:r>
              <a:rPr lang="en-NZ" sz="1200" b="1" dirty="0"/>
              <a:t>; // perfectly OK to do this!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 err="1" smtClean="0"/>
              <a:t>myCup.getContent</a:t>
            </a:r>
            <a:r>
              <a:rPr lang="en-NZ" sz="1200" b="1" dirty="0"/>
              <a:t>(); // which version of the method do we call?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 err="1" smtClean="0"/>
              <a:t>myCup.wash</a:t>
            </a:r>
            <a:r>
              <a:rPr lang="en-NZ" sz="1200" b="1" dirty="0"/>
              <a:t>(); // which version of the method do we call?</a:t>
            </a:r>
          </a:p>
          <a:p>
            <a:pPr marL="0" indent="0">
              <a:lnSpc>
                <a:spcPct val="100000"/>
              </a:lnSpc>
              <a:buNone/>
            </a:pPr>
            <a:endParaRPr lang="en-NZ" sz="12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/>
              <a:t>  …</a:t>
            </a:r>
            <a:endParaRPr lang="en-NZ" sz="1200" b="1" dirty="0"/>
          </a:p>
          <a:p>
            <a:pPr marL="0" indent="0">
              <a:lnSpc>
                <a:spcPct val="100000"/>
              </a:lnSpc>
              <a:buNone/>
            </a:pPr>
            <a:endParaRPr lang="en-NZ" sz="12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Answer: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actual version of the method that gets called is always that which is defined either:</a:t>
            </a:r>
          </a:p>
          <a:p>
            <a:pPr lvl="1"/>
            <a:r>
              <a:rPr lang="en-US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the class of the actual object (</a:t>
            </a:r>
            <a:r>
              <a:rPr lang="en-US" sz="1500" b="1" dirty="0" err="1" smtClean="0">
                <a:ea typeface="Verdana" panose="020B0604030504040204" pitchFamily="34" charset="0"/>
              </a:rPr>
              <a:t>GreenTeaCup</a:t>
            </a:r>
            <a:r>
              <a:rPr lang="en-US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here), or</a:t>
            </a:r>
          </a:p>
          <a:p>
            <a:pPr lvl="1"/>
            <a:r>
              <a:rPr lang="en-US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not defined there, in the closest ancestor class of the actual object</a:t>
            </a:r>
          </a:p>
          <a:p>
            <a:pPr marL="457200" lvl="1" indent="0">
              <a:buNone/>
            </a:pPr>
            <a:endParaRPr lang="en-US" sz="15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is called </a:t>
            </a:r>
            <a:r>
              <a:rPr lang="en-US" sz="1600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dynamic binding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is another form of polymorphism. We have already seen it in the tennis match example.</a:t>
            </a:r>
          </a:p>
          <a:p>
            <a:pPr marL="0" indent="0">
              <a:buNone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</a:t>
            </a:r>
            <a:r>
              <a:rPr lang="en-US" sz="1600" b="1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never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determines the method version to use from the type of the variable that references the object (</a:t>
            </a:r>
            <a:r>
              <a:rPr lang="en-US" sz="1600" b="1" dirty="0" smtClean="0">
                <a:ea typeface="Verdana" panose="020B0604030504040204" pitchFamily="34" charset="0"/>
              </a:rPr>
              <a:t>Cup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this case)</a:t>
            </a:r>
          </a:p>
          <a:p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0" y="1076243"/>
            <a:ext cx="2029968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Class Diagram</a:t>
            </a:r>
          </a:p>
          <a:p>
            <a:endParaRPr lang="en-NZ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NZ" dirty="0"/>
              <a:t>Cup class hierarchy</a:t>
            </a:r>
            <a:br>
              <a:rPr lang="en-NZ" dirty="0"/>
            </a:br>
            <a:endParaRPr lang="en-NZ" dirty="0"/>
          </a:p>
          <a:p>
            <a: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Testing it all</a:t>
            </a:r>
          </a:p>
          <a:p>
            <a:endParaRPr lang="en-NZ" dirty="0" smtClean="0"/>
          </a:p>
          <a:p>
            <a:r>
              <a:rPr lang="en-NZ" dirty="0" smtClean="0"/>
              <a:t>Dynamic binding</a:t>
            </a:r>
            <a:br>
              <a:rPr lang="en-NZ" dirty="0" smtClean="0"/>
            </a:br>
            <a:endParaRPr lang="en-NZ" dirty="0" smtClean="0"/>
          </a:p>
          <a:p>
            <a:r>
              <a:rPr lang="en-NZ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9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77440" y="1204438"/>
            <a:ext cx="6601968" cy="146561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Dynamic binding at work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86000" y="1213582"/>
            <a:ext cx="6757416" cy="39619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 …</a:t>
            </a:r>
            <a:endParaRPr lang="en-NZ" sz="12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NZ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 err="1" smtClean="0"/>
              <a:t>myCup</a:t>
            </a:r>
            <a:r>
              <a:rPr lang="en-NZ" sz="1200" b="1" dirty="0" smtClean="0"/>
              <a:t> </a:t>
            </a:r>
            <a:r>
              <a:rPr lang="en-NZ" sz="1200" b="1" dirty="0"/>
              <a:t>= </a:t>
            </a:r>
            <a:r>
              <a:rPr lang="en-NZ" sz="1200" b="1" dirty="0" err="1"/>
              <a:t>myGreenTeaCup</a:t>
            </a:r>
            <a:r>
              <a:rPr lang="en-NZ" sz="1200" b="1" dirty="0"/>
              <a:t>; // perfectly OK to do this!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 err="1" smtClean="0"/>
              <a:t>myCup.getContent</a:t>
            </a:r>
            <a:r>
              <a:rPr lang="en-NZ" sz="1200" b="1" dirty="0"/>
              <a:t>(); // which version of the method do we call?</a:t>
            </a:r>
          </a:p>
          <a:p>
            <a:pPr marL="0" indent="0">
              <a:lnSpc>
                <a:spcPct val="100000"/>
              </a:lnSpc>
              <a:buNone/>
            </a:pPr>
            <a:endParaRPr lang="en-NZ" sz="12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/>
              <a:t>  …</a:t>
            </a:r>
            <a:endParaRPr lang="en-NZ" sz="1200" b="1" dirty="0"/>
          </a:p>
          <a:p>
            <a:pPr marL="0" indent="0">
              <a:lnSpc>
                <a:spcPct val="100000"/>
              </a:lnSpc>
              <a:buNone/>
            </a:pPr>
            <a:endParaRPr lang="en-NZ" sz="12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2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Here, there </a:t>
            </a:r>
            <a:r>
              <a:rPr lang="en-US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actual object is an instance of </a:t>
            </a:r>
            <a:r>
              <a:rPr lang="en-US" sz="1500" b="1" dirty="0" err="1" smtClean="0">
                <a:ea typeface="Verdana" panose="020B0604030504040204" pitchFamily="34" charset="0"/>
              </a:rPr>
              <a:t>GreenTeaCup</a:t>
            </a:r>
            <a:r>
              <a:rPr lang="en-US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This class has its own implementation of </a:t>
            </a:r>
            <a:r>
              <a:rPr lang="en-US" sz="1500" b="1" dirty="0" err="1" smtClean="0">
                <a:ea typeface="Verdana" panose="020B0604030504040204" pitchFamily="34" charset="0"/>
              </a:rPr>
              <a:t>getContent</a:t>
            </a:r>
            <a:r>
              <a:rPr lang="en-US" sz="1500" b="1" dirty="0" smtClean="0">
                <a:ea typeface="Verdana" panose="020B0604030504040204" pitchFamily="34" charset="0"/>
              </a:rPr>
              <a:t>()</a:t>
            </a:r>
            <a:r>
              <a:rPr lang="en-US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so the output is:</a:t>
            </a:r>
          </a:p>
          <a:p>
            <a:pPr marL="0" indent="0">
              <a:buNone/>
            </a:pPr>
            <a:endParaRPr lang="en-US" sz="15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NZ" sz="15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hold tea!</a:t>
            </a:r>
          </a:p>
          <a:p>
            <a:pPr marL="0" indent="0">
              <a:buNone/>
            </a:pPr>
            <a:r>
              <a:rPr lang="en-NZ" sz="15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Green tea, actually!</a:t>
            </a:r>
          </a:p>
          <a:p>
            <a:pPr marL="0" indent="0">
              <a:buNone/>
            </a:pPr>
            <a:endParaRPr lang="en-US" sz="15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0" y="1076243"/>
            <a:ext cx="2029968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Class Diagram</a:t>
            </a:r>
          </a:p>
          <a:p>
            <a:endParaRPr lang="en-NZ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NZ" dirty="0"/>
              <a:t>Cup class hierarchy</a:t>
            </a:r>
            <a:br>
              <a:rPr lang="en-NZ" dirty="0"/>
            </a:br>
            <a:endParaRPr lang="en-NZ" dirty="0"/>
          </a:p>
          <a:p>
            <a:r>
              <a:rPr lang="en-NZ" dirty="0"/>
              <a:t>Testing it all</a:t>
            </a:r>
          </a:p>
          <a:p>
            <a:endParaRPr lang="en-NZ" dirty="0" smtClean="0"/>
          </a:p>
          <a:p>
            <a: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Dynamic binding</a:t>
            </a:r>
            <a:b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endParaRPr lang="en-NZ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NZ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6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77440" y="1204438"/>
            <a:ext cx="6601968" cy="146561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Dynamic binding at work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86000" y="1213582"/>
            <a:ext cx="6757416" cy="39619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 …</a:t>
            </a:r>
            <a:endParaRPr lang="en-NZ" sz="12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NZ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 err="1" smtClean="0"/>
              <a:t>myCup</a:t>
            </a:r>
            <a:r>
              <a:rPr lang="en-NZ" sz="1200" b="1" dirty="0" smtClean="0"/>
              <a:t> </a:t>
            </a:r>
            <a:r>
              <a:rPr lang="en-NZ" sz="1200" b="1" dirty="0"/>
              <a:t>= </a:t>
            </a:r>
            <a:r>
              <a:rPr lang="en-NZ" sz="1200" b="1" dirty="0" err="1"/>
              <a:t>myGreenTeaCup</a:t>
            </a:r>
            <a:r>
              <a:rPr lang="en-NZ" sz="1200" b="1" dirty="0"/>
              <a:t>; // perfectly OK to do this!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 smtClean="0"/>
              <a:t>…</a:t>
            </a:r>
            <a:endParaRPr lang="en-NZ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 err="1" smtClean="0"/>
              <a:t>myCup.wash</a:t>
            </a:r>
            <a:r>
              <a:rPr lang="en-NZ" sz="1200" b="1" dirty="0"/>
              <a:t>(); // which version of the method do we call?</a:t>
            </a:r>
          </a:p>
          <a:p>
            <a:pPr marL="0" indent="0">
              <a:lnSpc>
                <a:spcPct val="100000"/>
              </a:lnSpc>
              <a:buNone/>
            </a:pPr>
            <a:endParaRPr lang="en-NZ" sz="12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 smtClean="0"/>
              <a:t>  …</a:t>
            </a:r>
            <a:endParaRPr lang="en-NZ" sz="1200" b="1" dirty="0"/>
          </a:p>
          <a:p>
            <a:pPr marL="0" indent="0">
              <a:lnSpc>
                <a:spcPct val="100000"/>
              </a:lnSpc>
              <a:buNone/>
            </a:pPr>
            <a:endParaRPr lang="en-NZ" sz="12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this case:</a:t>
            </a:r>
          </a:p>
          <a:p>
            <a:pPr>
              <a:lnSpc>
                <a:spcPct val="100000"/>
              </a:lnSpc>
            </a:pPr>
            <a:r>
              <a:rPr lang="en-US" sz="1600" b="1" dirty="0" err="1" smtClean="0">
                <a:ea typeface="Verdana" panose="020B0604030504040204" pitchFamily="34" charset="0"/>
              </a:rPr>
              <a:t>GreenTeaCup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the class of the actual object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doesn’t have its own implementation of </a:t>
            </a:r>
            <a:r>
              <a:rPr lang="en-US" sz="1600" b="1" dirty="0">
                <a:ea typeface="Verdana" panose="020B0604030504040204" pitchFamily="34" charset="0"/>
              </a:rPr>
              <a:t>wash()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Its immediate superclass is </a:t>
            </a:r>
            <a:r>
              <a:rPr lang="en-US" sz="1600" b="1" dirty="0" err="1">
                <a:ea typeface="Verdana" panose="020B0604030504040204" pitchFamily="34" charset="0"/>
              </a:rPr>
              <a:t>TeaCup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which also doesn’t have its own version of </a:t>
            </a:r>
            <a:r>
              <a:rPr lang="en-US" sz="1600" b="1" dirty="0">
                <a:ea typeface="Verdana" panose="020B0604030504040204" pitchFamily="34" charset="0"/>
              </a:rPr>
              <a:t>wash()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superclass of </a:t>
            </a:r>
            <a:r>
              <a:rPr lang="en-US" sz="1600" b="1" dirty="0" err="1">
                <a:ea typeface="Verdana" panose="020B0604030504040204" pitchFamily="34" charset="0"/>
              </a:rPr>
              <a:t>TeaCup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</a:t>
            </a:r>
            <a:r>
              <a:rPr lang="en-US" sz="1600" b="1" dirty="0">
                <a:ea typeface="Verdana" panose="020B0604030504040204" pitchFamily="34" charset="0"/>
              </a:rPr>
              <a:t>Cup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which has an implementation of the method. So this is the version we call.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output therefore is:</a:t>
            </a:r>
          </a:p>
          <a:p>
            <a:pPr marL="0" indent="0">
              <a:buNone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NZ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Scrub with </a:t>
            </a:r>
            <a:r>
              <a:rPr lang="en-NZ" sz="1600" i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dishwash</a:t>
            </a:r>
            <a:r>
              <a:rPr lang="en-NZ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liquid</a:t>
            </a:r>
          </a:p>
          <a:p>
            <a:pPr marL="0" indent="0">
              <a:buNone/>
            </a:pPr>
            <a:r>
              <a:rPr lang="en-NZ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hold tea!</a:t>
            </a:r>
          </a:p>
          <a:p>
            <a:pPr marL="0" indent="0">
              <a:buNone/>
            </a:pPr>
            <a:r>
              <a:rPr lang="en-NZ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Green tea, actually!</a:t>
            </a:r>
            <a:endParaRPr lang="en-US" sz="1600" i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0" y="1076243"/>
            <a:ext cx="2029968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Class Diagram</a:t>
            </a:r>
          </a:p>
          <a:p>
            <a:endParaRPr lang="en-NZ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NZ" dirty="0"/>
              <a:t>Cup class hierarchy</a:t>
            </a:r>
            <a:br>
              <a:rPr lang="en-NZ" dirty="0"/>
            </a:br>
            <a:endParaRPr lang="en-NZ" dirty="0"/>
          </a:p>
          <a:p>
            <a:r>
              <a:rPr lang="en-NZ" dirty="0"/>
              <a:t>Testing it all</a:t>
            </a:r>
          </a:p>
          <a:p>
            <a:endParaRPr lang="en-NZ" dirty="0" smtClean="0"/>
          </a:p>
          <a:p>
            <a: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Dynamic binding</a:t>
            </a:r>
            <a:b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endParaRPr lang="en-NZ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NZ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2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A note on dynamic binding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86000" y="1213582"/>
            <a:ext cx="6757416" cy="4583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variable whose type is a class can, at runtime, reference: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object of exactly that class, or 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object whose type is a subclass of the class of the variable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E.g., a variable of type </a:t>
            </a:r>
            <a:r>
              <a:rPr lang="en-US" sz="1600" b="1" dirty="0">
                <a:ea typeface="Verdana" panose="020B0604030504040204" pitchFamily="34" charset="0"/>
              </a:rPr>
              <a:t>Cup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can reference a </a:t>
            </a:r>
            <a:r>
              <a:rPr lang="en-US" sz="1600" b="1" dirty="0">
                <a:ea typeface="Verdana" panose="020B0604030504040204" pitchFamily="34" charset="0"/>
              </a:rPr>
              <a:t>Cup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 </a:t>
            </a:r>
            <a:r>
              <a:rPr lang="en-US" sz="1600" b="1" dirty="0" err="1">
                <a:ea typeface="Verdana" panose="020B0604030504040204" pitchFamily="34" charset="0"/>
              </a:rPr>
              <a:t>TeaCup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 </a:t>
            </a:r>
            <a:r>
              <a:rPr lang="en-US" sz="1600" b="1" dirty="0" err="1" smtClean="0">
                <a:ea typeface="Verdana" panose="020B0604030504040204" pitchFamily="34" charset="0"/>
              </a:rPr>
              <a:t>CoffeeCup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 </a:t>
            </a:r>
            <a:r>
              <a:rPr lang="en-US" sz="1600" b="1" dirty="0" err="1">
                <a:ea typeface="Verdana" panose="020B0604030504040204" pitchFamily="34" charset="0"/>
              </a:rPr>
              <a:t>GreenTeaCup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or a </a:t>
            </a:r>
            <a:r>
              <a:rPr lang="en-US" sz="1600" b="1" dirty="0" err="1">
                <a:ea typeface="Verdana" panose="020B0604030504040204" pitchFamily="34" charset="0"/>
              </a:rPr>
              <a:t>JapaneseGreenTeaCup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object: They are all a </a:t>
            </a:r>
            <a:r>
              <a:rPr lang="en-US" sz="1600" b="1" dirty="0">
                <a:ea typeface="Verdana" panose="020B0604030504040204" pitchFamily="34" charset="0"/>
              </a:rPr>
              <a:t>Cup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at the core.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Problem: The Java compiler can’t tell at compile time which of these classes the variable will reference, so can’t </a:t>
            </a:r>
            <a:r>
              <a:rPr lang="en-US" sz="16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bind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correct method at that point.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means that the runtime system (Java VM) need to work this out. That is, it determines the correct method to call </a:t>
            </a:r>
            <a:r>
              <a:rPr lang="en-US" sz="16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 the time that the call to the method is made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Hence the term “dynamic binding”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1600" b="1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0" y="1076243"/>
            <a:ext cx="2029968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Class Diagram</a:t>
            </a:r>
          </a:p>
          <a:p>
            <a:endParaRPr lang="en-NZ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NZ" dirty="0"/>
              <a:t>Cup class hierarchy</a:t>
            </a:r>
            <a:br>
              <a:rPr lang="en-NZ" dirty="0"/>
            </a:br>
            <a:endParaRPr lang="en-NZ" dirty="0"/>
          </a:p>
          <a:p>
            <a:r>
              <a:rPr lang="en-NZ" dirty="0"/>
              <a:t>Testing it all</a:t>
            </a:r>
          </a:p>
          <a:p>
            <a:endParaRPr lang="en-NZ" dirty="0" smtClean="0"/>
          </a:p>
          <a:p>
            <a: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Dynamic binding</a:t>
            </a:r>
            <a:b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endParaRPr lang="en-NZ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NZ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6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6544" y="1076243"/>
            <a:ext cx="6149706" cy="582756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The keyword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dirty="0" smtClean="0"/>
              <a:t> prevents us or others from overriding a method in a subclass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We can 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dirty="0" smtClean="0"/>
              <a:t> on a subclass method that overrides a method of the superclass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The actual version of an overridden method that will be used is determined only at runtime (dynamic binding)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It is always the method of the actual object, not the method of the class of variable that references the object.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We can use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dirty="0" smtClean="0"/>
              <a:t> reference to invoke an overridden method in the superclass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know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0" y="1076243"/>
            <a:ext cx="2029968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Class Diagram</a:t>
            </a:r>
          </a:p>
          <a:p>
            <a:endParaRPr lang="en-NZ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NZ" dirty="0"/>
              <a:t>Cup class hierarchy</a:t>
            </a:r>
            <a:br>
              <a:rPr lang="en-NZ" dirty="0"/>
            </a:br>
            <a:endParaRPr lang="en-NZ" dirty="0"/>
          </a:p>
          <a:p>
            <a:r>
              <a:rPr lang="en-NZ" dirty="0"/>
              <a:t>Testing it all</a:t>
            </a:r>
          </a:p>
          <a:p>
            <a:endParaRPr lang="en-NZ" dirty="0" smtClean="0"/>
          </a:p>
          <a:p>
            <a:r>
              <a:rPr lang="en-NZ" dirty="0"/>
              <a:t>Dynamic binding</a:t>
            </a:r>
            <a:br>
              <a:rPr lang="en-NZ" dirty="0"/>
            </a:br>
            <a:endParaRPr lang="en-NZ" dirty="0"/>
          </a:p>
          <a:p>
            <a: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Summary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148840" y="1076243"/>
            <a:ext cx="6867144" cy="535290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D&amp;D 10.4</a:t>
            </a:r>
            <a:r>
              <a:rPr lang="en-US" sz="1600" dirty="0"/>
              <a:t>, </a:t>
            </a:r>
            <a:r>
              <a:rPr lang="en-US" sz="1600" dirty="0" smtClean="0"/>
              <a:t>10.5, 10.6, 10.7 </a:t>
            </a:r>
            <a:endParaRPr lang="en-US" sz="1600" dirty="0"/>
          </a:p>
          <a:p>
            <a:pPr marL="0" indent="0">
              <a:buNone/>
            </a:pPr>
            <a:endParaRPr lang="en-US" sz="1600" dirty="0">
              <a:hlinkClick r:id="rId2"/>
            </a:endParaRPr>
          </a:p>
          <a:p>
            <a:pPr marL="0" indent="0">
              <a:buNone/>
            </a:pP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docs.oracle.com/javase/tutorial/java/IandI/polymorphism.html</a:t>
            </a:r>
            <a:endParaRPr lang="en-US" sz="1600" dirty="0"/>
          </a:p>
          <a:p>
            <a:pPr marL="0" indent="0">
              <a:buNone/>
            </a:pPr>
            <a:endParaRPr lang="en-US" sz="1600" dirty="0" smtClean="0">
              <a:hlinkClick r:id="rId3"/>
            </a:endParaRPr>
          </a:p>
          <a:p>
            <a:pPr marL="0" indent="0">
              <a:buNone/>
            </a:pP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docs.oracle.com/javase/tutorial/java/IandI/final.html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Homework 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Now did that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dirty="0" smtClean="0"/>
              <a:t> in front of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secretSauce</a:t>
            </a:r>
            <a:r>
              <a:rPr lang="en-US" sz="1600" dirty="0" smtClean="0"/>
              <a:t> cause a crash? If not, why not? Can you explain?</a:t>
            </a:r>
            <a:endParaRPr lang="en-NZ" sz="1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0" y="1076243"/>
            <a:ext cx="2029968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Class Diagram</a:t>
            </a:r>
          </a:p>
          <a:p>
            <a:endParaRPr lang="en-NZ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NZ" dirty="0"/>
              <a:t>Cup class hierarchy</a:t>
            </a:r>
            <a:br>
              <a:rPr lang="en-NZ" dirty="0"/>
            </a:br>
            <a:endParaRPr lang="en-NZ" dirty="0"/>
          </a:p>
          <a:p>
            <a:r>
              <a:rPr lang="en-NZ" dirty="0"/>
              <a:t>Testing it all</a:t>
            </a:r>
          </a:p>
          <a:p>
            <a:endParaRPr lang="en-NZ" dirty="0" smtClean="0"/>
          </a:p>
          <a:p>
            <a:r>
              <a:rPr lang="en-NZ" dirty="0"/>
              <a:t>Dynamic binding</a:t>
            </a:r>
            <a:br>
              <a:rPr lang="en-NZ" dirty="0"/>
            </a:br>
            <a:endParaRPr lang="en-NZ" dirty="0"/>
          </a:p>
          <a:p>
            <a: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Summary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2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Next Lecture</a:t>
            </a:r>
          </a:p>
          <a:p>
            <a:endParaRPr lang="en-US" dirty="0"/>
          </a:p>
          <a:p>
            <a:r>
              <a:rPr lang="en-US" dirty="0" smtClean="0"/>
              <a:t>Memory, References and Garbage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5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8265" y="1596572"/>
            <a:ext cx="8313005" cy="511345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By the end of </a:t>
            </a:r>
            <a:r>
              <a:rPr lang="en-US" smtClean="0"/>
              <a:t>this </a:t>
            </a:r>
            <a:r>
              <a:rPr lang="en-US" smtClean="0"/>
              <a:t>lesson, </a:t>
            </a:r>
            <a:r>
              <a:rPr lang="en-US" dirty="0" smtClean="0"/>
              <a:t>you should</a:t>
            </a:r>
          </a:p>
          <a:p>
            <a:pPr marL="0" lvl="0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Be able to implement class hierarchies that implement polymorphism with virtual methods and dynamic binding</a:t>
            </a:r>
          </a:p>
          <a:p>
            <a:pPr lvl="0"/>
            <a:r>
              <a:rPr lang="en-US" dirty="0" smtClean="0"/>
              <a:t>Be able to prevent the overriding of methods in subclasses with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dirty="0" smtClean="0"/>
              <a:t> keyword</a:t>
            </a:r>
            <a:endParaRPr lang="en-US" b="1" dirty="0" smtClean="0"/>
          </a:p>
          <a:p>
            <a:pPr lvl="0"/>
            <a:r>
              <a:rPr lang="en-US" dirty="0" smtClean="0"/>
              <a:t>Be able to identify which methods your code will invoke at runtime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2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Class diagram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33892" y="2291773"/>
            <a:ext cx="1653865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36000" rtlCol="0">
            <a:spAutoFit/>
          </a:bodyPr>
          <a:lstStyle/>
          <a:p>
            <a:r>
              <a:rPr lang="en-NZ" sz="90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getContent</a:t>
            </a:r>
            <a:r>
              <a:rPr lang="en-NZ" sz="9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():</a:t>
            </a:r>
            <a:br>
              <a:rPr lang="en-NZ" sz="9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NZ" sz="9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wash():</a:t>
            </a:r>
          </a:p>
          <a:p>
            <a:endParaRPr lang="en-NZ" sz="9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NZ" sz="900" dirty="0" smtClean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1076243"/>
            <a:ext cx="2029968" cy="5403757"/>
          </a:xfrm>
          <a:solidFill>
            <a:srgbClr val="00467F"/>
          </a:solidFill>
        </p:spPr>
        <p:txBody>
          <a:bodyPr vert="horz"/>
          <a:lstStyle/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tx2">
                    <a:lumMod val="40000"/>
                    <a:lumOff val="60000"/>
                  </a:schemeClr>
                </a:solidFill>
                <a:cs typeface="+mn-cs"/>
              </a:rPr>
              <a:t>Class Diagram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tx2">
                  <a:lumMod val="40000"/>
                  <a:lumOff val="60000"/>
                </a:schemeClr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Cup class hierarchy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Testing it all</a:t>
            </a: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endParaRPr lang="en-NZ" sz="1700" dirty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Dynamic binding</a:t>
            </a:r>
            <a:br>
              <a:rPr lang="en-NZ" sz="1700" dirty="0" smtClean="0">
                <a:solidFill>
                  <a:schemeClr val="bg1"/>
                </a:solidFill>
                <a:cs typeface="+mn-cs"/>
              </a:rPr>
            </a:br>
            <a:endParaRPr lang="en-NZ" sz="1700" dirty="0" smtClean="0">
              <a:solidFill>
                <a:schemeClr val="bg1"/>
              </a:solidFill>
              <a:cs typeface="+mn-cs"/>
            </a:endParaRPr>
          </a:p>
          <a:p>
            <a:pPr marL="342900" indent="-342900">
              <a:lnSpc>
                <a:spcPts val="2400"/>
              </a:lnSpc>
              <a:buFontTx/>
              <a:buAutoNum type="arabicPeriod"/>
            </a:pPr>
            <a:r>
              <a:rPr lang="en-NZ" sz="1700" dirty="0" smtClean="0">
                <a:solidFill>
                  <a:schemeClr val="bg1"/>
                </a:solidFill>
                <a:cs typeface="+mn-cs"/>
              </a:rPr>
              <a:t>Summary</a:t>
            </a:r>
            <a:endParaRPr lang="en-US" sz="17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3450" y="1258123"/>
            <a:ext cx="1757247" cy="1755648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/>
          <p:cNvSpPr/>
          <p:nvPr/>
        </p:nvSpPr>
        <p:spPr>
          <a:xfrm>
            <a:off x="2633892" y="1600200"/>
            <a:ext cx="1757247" cy="691573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/>
          <p:cNvSpPr txBox="1"/>
          <p:nvPr/>
        </p:nvSpPr>
        <p:spPr>
          <a:xfrm>
            <a:off x="3295507" y="1290662"/>
            <a:ext cx="433132" cy="276999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Cup</a:t>
            </a:r>
            <a:endParaRPr lang="en-NZ" sz="12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33892" y="3705344"/>
            <a:ext cx="1757247" cy="1755648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 12"/>
          <p:cNvSpPr/>
          <p:nvPr/>
        </p:nvSpPr>
        <p:spPr>
          <a:xfrm>
            <a:off x="2634334" y="4047421"/>
            <a:ext cx="1757247" cy="691573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TextBox 13"/>
          <p:cNvSpPr txBox="1"/>
          <p:nvPr/>
        </p:nvSpPr>
        <p:spPr>
          <a:xfrm>
            <a:off x="3076493" y="3737883"/>
            <a:ext cx="845616" cy="276999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sz="1200" b="1" dirty="0" err="1" smtClean="0">
                <a:solidFill>
                  <a:schemeClr val="bg1">
                    <a:lumMod val="50000"/>
                  </a:schemeClr>
                </a:solidFill>
              </a:rPr>
              <a:t>CoffeeCup</a:t>
            </a:r>
            <a:endParaRPr lang="en-NZ" sz="12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28279" y="2291773"/>
            <a:ext cx="1653865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36000" rtlCol="0">
            <a:spAutoFit/>
          </a:bodyPr>
          <a:lstStyle/>
          <a:p>
            <a:r>
              <a:rPr lang="en-NZ" sz="90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getContent</a:t>
            </a:r>
            <a:r>
              <a:rPr lang="en-NZ" sz="9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():</a:t>
            </a:r>
          </a:p>
          <a:p>
            <a:r>
              <a:rPr lang="en-NZ" sz="90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removeTeaBag</a:t>
            </a:r>
            <a:r>
              <a:rPr lang="en-NZ" sz="9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():</a:t>
            </a:r>
            <a:br>
              <a:rPr lang="en-NZ" sz="9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NZ" sz="9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NZ" sz="900" dirty="0" smtClean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27837" y="1258123"/>
            <a:ext cx="1757247" cy="1755648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ectangle 16"/>
          <p:cNvSpPr/>
          <p:nvPr/>
        </p:nvSpPr>
        <p:spPr>
          <a:xfrm>
            <a:off x="4928279" y="1600200"/>
            <a:ext cx="1757247" cy="691573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/>
          <p:cNvSpPr txBox="1"/>
          <p:nvPr/>
        </p:nvSpPr>
        <p:spPr>
          <a:xfrm>
            <a:off x="5589894" y="1290662"/>
            <a:ext cx="649088" cy="276999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sz="1200" b="1" dirty="0" err="1" smtClean="0">
                <a:solidFill>
                  <a:schemeClr val="bg1">
                    <a:lumMod val="50000"/>
                  </a:schemeClr>
                </a:solidFill>
              </a:rPr>
              <a:t>TeaCup</a:t>
            </a:r>
            <a:endParaRPr lang="en-NZ" sz="12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28279" y="4738994"/>
            <a:ext cx="1653865" cy="78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36000" rtlCol="0">
            <a:spAutoFit/>
          </a:bodyPr>
          <a:lstStyle/>
          <a:p>
            <a:r>
              <a:rPr lang="en-NZ" sz="90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getContent</a:t>
            </a:r>
            <a:r>
              <a:rPr lang="en-NZ" sz="9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():</a:t>
            </a:r>
          </a:p>
          <a:p>
            <a:r>
              <a:rPr lang="en-NZ" sz="900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removeTeaBag</a:t>
            </a:r>
            <a:r>
              <a:rPr lang="en-NZ" sz="9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():</a:t>
            </a:r>
            <a:r>
              <a:rPr lang="en-NZ" sz="9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NZ" sz="9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NZ" sz="900" dirty="0" smtClean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NZ" sz="9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NZ" sz="900" dirty="0" smtClean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27837" y="3705344"/>
            <a:ext cx="1757247" cy="1755648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Rectangle 24"/>
          <p:cNvSpPr/>
          <p:nvPr/>
        </p:nvSpPr>
        <p:spPr>
          <a:xfrm>
            <a:off x="4928279" y="4047421"/>
            <a:ext cx="1757247" cy="691573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TextBox 25"/>
          <p:cNvSpPr txBox="1"/>
          <p:nvPr/>
        </p:nvSpPr>
        <p:spPr>
          <a:xfrm>
            <a:off x="5288016" y="3741938"/>
            <a:ext cx="1036887" cy="276999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sz="1200" b="1" dirty="0" err="1" smtClean="0">
                <a:solidFill>
                  <a:schemeClr val="bg1">
                    <a:lumMod val="50000"/>
                  </a:schemeClr>
                </a:solidFill>
              </a:rPr>
              <a:t>GreenTeaCup</a:t>
            </a:r>
            <a:endParaRPr lang="en-NZ" sz="12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54080" y="4767683"/>
            <a:ext cx="1653865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36000" rtlCol="0">
            <a:spAutoFit/>
          </a:bodyPr>
          <a:lstStyle/>
          <a:p>
            <a:r>
              <a:rPr lang="en-NZ" sz="90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getContent</a:t>
            </a:r>
            <a:r>
              <a:rPr lang="en-NZ" sz="9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():</a:t>
            </a:r>
            <a:br>
              <a:rPr lang="en-NZ" sz="9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NZ" sz="900" dirty="0" smtClean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NZ" sz="9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NZ" sz="900" dirty="0" smtClean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Isosceles Triangle 31"/>
          <p:cNvSpPr/>
          <p:nvPr/>
        </p:nvSpPr>
        <p:spPr>
          <a:xfrm>
            <a:off x="3404233" y="3002129"/>
            <a:ext cx="216566" cy="223205"/>
          </a:xfrm>
          <a:prstGeom prst="triangl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4" name="Straight Connector 33"/>
          <p:cNvCxnSpPr>
            <a:stCxn id="12" idx="0"/>
            <a:endCxn id="32" idx="3"/>
          </p:cNvCxnSpPr>
          <p:nvPr/>
        </p:nvCxnSpPr>
        <p:spPr>
          <a:xfrm flipV="1">
            <a:off x="3512516" y="3225334"/>
            <a:ext cx="0" cy="48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Isosceles Triangle 37"/>
          <p:cNvSpPr/>
          <p:nvPr/>
        </p:nvSpPr>
        <p:spPr>
          <a:xfrm rot="16200000">
            <a:off x="4429413" y="1984637"/>
            <a:ext cx="216566" cy="223205"/>
          </a:xfrm>
          <a:prstGeom prst="triangl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9" name="Straight Connector 38"/>
          <p:cNvCxnSpPr>
            <a:endCxn id="38" idx="3"/>
          </p:cNvCxnSpPr>
          <p:nvPr/>
        </p:nvCxnSpPr>
        <p:spPr>
          <a:xfrm flipH="1">
            <a:off x="4649299" y="2096240"/>
            <a:ext cx="2785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Isosceles Triangle 41"/>
          <p:cNvSpPr/>
          <p:nvPr/>
        </p:nvSpPr>
        <p:spPr>
          <a:xfrm>
            <a:off x="5716908" y="3034668"/>
            <a:ext cx="216566" cy="223205"/>
          </a:xfrm>
          <a:prstGeom prst="triangl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3" name="Straight Connector 42"/>
          <p:cNvCxnSpPr>
            <a:endCxn id="42" idx="3"/>
          </p:cNvCxnSpPr>
          <p:nvPr/>
        </p:nvCxnSpPr>
        <p:spPr>
          <a:xfrm flipV="1">
            <a:off x="5825191" y="3257873"/>
            <a:ext cx="0" cy="48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137572" y="4738994"/>
            <a:ext cx="1653865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36000" rtlCol="0">
            <a:spAutoFit/>
          </a:bodyPr>
          <a:lstStyle/>
          <a:p>
            <a:r>
              <a:rPr lang="en-NZ" sz="90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getContent</a:t>
            </a:r>
            <a:r>
              <a:rPr lang="en-NZ" sz="9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():</a:t>
            </a:r>
            <a:br>
              <a:rPr lang="en-NZ" sz="9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NZ" sz="900" dirty="0" smtClean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NZ" sz="9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NZ" sz="900" dirty="0" smtClean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137130" y="3705344"/>
            <a:ext cx="1757247" cy="1755648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Rectangle 47"/>
          <p:cNvSpPr/>
          <p:nvPr/>
        </p:nvSpPr>
        <p:spPr>
          <a:xfrm>
            <a:off x="7137572" y="4047421"/>
            <a:ext cx="1757247" cy="691573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9" name="TextBox 48"/>
          <p:cNvSpPr txBox="1"/>
          <p:nvPr/>
        </p:nvSpPr>
        <p:spPr>
          <a:xfrm>
            <a:off x="7259244" y="3741938"/>
            <a:ext cx="1620380" cy="276999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r>
              <a:rPr lang="en-US" sz="1200" b="1" dirty="0" err="1" smtClean="0">
                <a:solidFill>
                  <a:schemeClr val="bg1">
                    <a:lumMod val="50000"/>
                  </a:schemeClr>
                </a:solidFill>
              </a:rPr>
              <a:t>JapaneseGreenTeaCup</a:t>
            </a:r>
            <a:endParaRPr lang="en-NZ" sz="12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Isosceles Triangle 49"/>
          <p:cNvSpPr/>
          <p:nvPr/>
        </p:nvSpPr>
        <p:spPr>
          <a:xfrm rot="16200000">
            <a:off x="6714614" y="4404749"/>
            <a:ext cx="216566" cy="223205"/>
          </a:xfrm>
          <a:prstGeom prst="triangl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51" name="Straight Connector 50"/>
          <p:cNvCxnSpPr>
            <a:endCxn id="50" idx="3"/>
          </p:cNvCxnSpPr>
          <p:nvPr/>
        </p:nvCxnSpPr>
        <p:spPr>
          <a:xfrm flipH="1">
            <a:off x="6934500" y="4516352"/>
            <a:ext cx="2021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an 52"/>
          <p:cNvSpPr/>
          <p:nvPr/>
        </p:nvSpPr>
        <p:spPr>
          <a:xfrm>
            <a:off x="7259244" y="1444752"/>
            <a:ext cx="1016076" cy="1557377"/>
          </a:xfrm>
          <a:prstGeom prst="can">
            <a:avLst/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5" name="Block Arc 54"/>
          <p:cNvSpPr/>
          <p:nvPr/>
        </p:nvSpPr>
        <p:spPr>
          <a:xfrm rot="5400000">
            <a:off x="7817985" y="1673393"/>
            <a:ext cx="891082" cy="950976"/>
          </a:xfrm>
          <a:prstGeom prst="blockArc">
            <a:avLst>
              <a:gd name="adj1" fmla="val 10800000"/>
              <a:gd name="adj2" fmla="val 0"/>
              <a:gd name="adj3" fmla="val 19869"/>
            </a:avLst>
          </a:prstGeom>
          <a:blipFill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7314108" y="1567661"/>
            <a:ext cx="906348" cy="117382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163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77440" y="1204439"/>
            <a:ext cx="6601968" cy="2317982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Classes: Cup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77440" y="1213582"/>
            <a:ext cx="6665976" cy="230883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public class Cup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	private String </a:t>
            </a:r>
            <a:r>
              <a:rPr lang="en-NZ" sz="1200" b="1" dirty="0" err="1"/>
              <a:t>secretSauce</a:t>
            </a:r>
            <a:r>
              <a:rPr lang="en-NZ" sz="1200" b="1" dirty="0"/>
              <a:t> = "</a:t>
            </a:r>
            <a:r>
              <a:rPr lang="en-NZ" sz="1200" b="1" dirty="0" err="1"/>
              <a:t>dishwash</a:t>
            </a:r>
            <a:r>
              <a:rPr lang="en-NZ" sz="1200" b="1" dirty="0"/>
              <a:t> liquid";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	public void </a:t>
            </a:r>
            <a:r>
              <a:rPr lang="en-NZ" sz="1200" b="1" dirty="0" err="1"/>
              <a:t>getContent</a:t>
            </a:r>
            <a:r>
              <a:rPr lang="en-NZ" sz="1200" b="1" dirty="0"/>
              <a:t>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		</a:t>
            </a:r>
            <a:r>
              <a:rPr lang="en-NZ" sz="1200" b="1" dirty="0" err="1"/>
              <a:t>System.out.println</a:t>
            </a:r>
            <a:r>
              <a:rPr lang="en-NZ" sz="1200" b="1" dirty="0"/>
              <a:t>("I am just a general purpose cup!");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	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	public final void wash()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		</a:t>
            </a:r>
            <a:r>
              <a:rPr lang="en-NZ" sz="1200" b="1" dirty="0" err="1"/>
              <a:t>System.out.println</a:t>
            </a:r>
            <a:r>
              <a:rPr lang="en-NZ" sz="1200" b="1" dirty="0"/>
              <a:t>("Scrub with " + </a:t>
            </a:r>
            <a:r>
              <a:rPr lang="en-NZ" sz="1200" b="1" dirty="0" err="1" smtClean="0"/>
              <a:t>this.secretSauce</a:t>
            </a:r>
            <a:r>
              <a:rPr lang="en-NZ" sz="1200" b="1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		</a:t>
            </a:r>
            <a:r>
              <a:rPr lang="en-NZ" sz="1200" b="1" dirty="0" err="1"/>
              <a:t>this.getContent</a:t>
            </a:r>
            <a:r>
              <a:rPr lang="en-NZ" sz="1200" b="1" dirty="0"/>
              <a:t>(); // Will this call the method above?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	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b="1" dirty="0"/>
          </a:p>
          <a:p>
            <a:pPr marL="0" indent="0">
              <a:lnSpc>
                <a:spcPct val="100000"/>
              </a:lnSpc>
              <a:buNone/>
            </a:pPr>
            <a:endParaRPr lang="en-NZ" sz="12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16936" y="2322576"/>
            <a:ext cx="886968" cy="1399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91740" y="3758520"/>
            <a:ext cx="6437376" cy="2862322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dirty="0" smtClean="0"/>
              <a:t> means that subclasses can’t override this method.</a:t>
            </a:r>
          </a:p>
          <a:p>
            <a:endParaRPr lang="en-US" dirty="0"/>
          </a:p>
          <a:p>
            <a:r>
              <a:rPr lang="en-US" dirty="0" smtClean="0"/>
              <a:t>Typically, you would use this in a scenario where the method</a:t>
            </a:r>
            <a:br>
              <a:rPr lang="en-US" dirty="0" smtClean="0"/>
            </a:br>
            <a:r>
              <a:rPr lang="en-US" dirty="0" smtClean="0"/>
              <a:t>contains essential code that you don’t want to be overridden in a subclass by a developer who may not fully understand what is going on.</a:t>
            </a:r>
          </a:p>
          <a:p>
            <a:endParaRPr lang="en-US" dirty="0"/>
          </a:p>
          <a:p>
            <a:r>
              <a:rPr lang="en-US" dirty="0" smtClean="0"/>
              <a:t>E.g., the method may need to access a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 smtClean="0"/>
              <a:t> variable of the superclass that the subclass cannot see, and that an implementation of the subclass mightn’t be able to access.</a:t>
            </a:r>
            <a:endParaRPr lang="en-NZ" dirty="0" smtClean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348472" y="6108192"/>
            <a:ext cx="4023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750808" y="1536192"/>
            <a:ext cx="0" cy="45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351776" y="1536192"/>
            <a:ext cx="13990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4"/>
          <p:cNvSpPr txBox="1">
            <a:spLocks/>
          </p:cNvSpPr>
          <p:nvPr/>
        </p:nvSpPr>
        <p:spPr>
          <a:xfrm>
            <a:off x="0" y="1076243"/>
            <a:ext cx="2029968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Class Diagram</a:t>
            </a:r>
          </a:p>
          <a:p>
            <a:endParaRPr lang="en-NZ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Cup class hierarchy</a:t>
            </a:r>
            <a:b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endParaRPr lang="en-NZ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NZ" dirty="0" smtClean="0"/>
              <a:t>Testing it all</a:t>
            </a:r>
          </a:p>
          <a:p>
            <a:endParaRPr lang="en-NZ" dirty="0" smtClean="0"/>
          </a:p>
          <a:p>
            <a:r>
              <a:rPr lang="en-NZ" dirty="0" smtClean="0"/>
              <a:t>Dynamic binding</a:t>
            </a:r>
            <a:br>
              <a:rPr lang="en-NZ" dirty="0" smtClean="0"/>
            </a:br>
            <a:endParaRPr lang="en-NZ" dirty="0" smtClean="0"/>
          </a:p>
          <a:p>
            <a:r>
              <a:rPr lang="en-NZ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8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77440" y="1204439"/>
            <a:ext cx="6601968" cy="2317982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Classes: Cup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77440" y="1213582"/>
            <a:ext cx="6665976" cy="230883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public class Cup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	private String </a:t>
            </a:r>
            <a:r>
              <a:rPr lang="en-NZ" sz="1200" b="1" dirty="0" err="1"/>
              <a:t>secretSauce</a:t>
            </a:r>
            <a:r>
              <a:rPr lang="en-NZ" sz="1200" b="1" dirty="0"/>
              <a:t> = "</a:t>
            </a:r>
            <a:r>
              <a:rPr lang="en-NZ" sz="1200" b="1" dirty="0" err="1"/>
              <a:t>dishwash</a:t>
            </a:r>
            <a:r>
              <a:rPr lang="en-NZ" sz="1200" b="1" dirty="0"/>
              <a:t> liquid";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	public void </a:t>
            </a:r>
            <a:r>
              <a:rPr lang="en-NZ" sz="1200" b="1" dirty="0" err="1"/>
              <a:t>getContent</a:t>
            </a:r>
            <a:r>
              <a:rPr lang="en-NZ" sz="1200" b="1" dirty="0"/>
              <a:t>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		</a:t>
            </a:r>
            <a:r>
              <a:rPr lang="en-NZ" sz="1200" b="1" dirty="0" err="1"/>
              <a:t>System.out.println</a:t>
            </a:r>
            <a:r>
              <a:rPr lang="en-NZ" sz="1200" b="1" dirty="0"/>
              <a:t>("I am just a general purpose cup!");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	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	public final void wash()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		</a:t>
            </a:r>
            <a:r>
              <a:rPr lang="en-NZ" sz="1200" b="1" dirty="0" err="1"/>
              <a:t>System.out.println</a:t>
            </a:r>
            <a:r>
              <a:rPr lang="en-NZ" sz="1200" b="1" dirty="0"/>
              <a:t>("Scrub with " + </a:t>
            </a:r>
            <a:r>
              <a:rPr lang="en-NZ" sz="1200" b="1" dirty="0" err="1" smtClean="0"/>
              <a:t>this.secretSauce</a:t>
            </a:r>
            <a:r>
              <a:rPr lang="en-NZ" sz="1200" b="1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		</a:t>
            </a:r>
            <a:r>
              <a:rPr lang="en-NZ" sz="1200" b="1" dirty="0" err="1"/>
              <a:t>this.getContent</a:t>
            </a:r>
            <a:r>
              <a:rPr lang="en-NZ" sz="1200" b="1" dirty="0"/>
              <a:t>(); // Will this call the method above?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	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b="1" dirty="0"/>
          </a:p>
          <a:p>
            <a:pPr marL="0" indent="0">
              <a:lnSpc>
                <a:spcPct val="100000"/>
              </a:lnSpc>
              <a:buNone/>
            </a:pPr>
            <a:endParaRPr lang="en-NZ" sz="12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16936" y="3145536"/>
            <a:ext cx="612648" cy="576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91740" y="3758520"/>
            <a:ext cx="6437376" cy="2862322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dirty="0" smtClean="0"/>
              <a:t>we have so far taken to mean “the method or variable defined in the current object”.</a:t>
            </a:r>
          </a:p>
          <a:p>
            <a:endParaRPr lang="en-US" dirty="0"/>
          </a:p>
          <a:p>
            <a:r>
              <a:rPr lang="en-US" dirty="0" smtClean="0"/>
              <a:t>So if we call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wash()</a:t>
            </a:r>
            <a:r>
              <a:rPr lang="en-US" dirty="0"/>
              <a:t> </a:t>
            </a:r>
            <a:r>
              <a:rPr lang="en-US" dirty="0" smtClean="0"/>
              <a:t>on an instance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Cup</a:t>
            </a:r>
            <a:r>
              <a:rPr lang="en-US" dirty="0" smtClean="0"/>
              <a:t>, things are pretty clear: We call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getContent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Cup</a:t>
            </a:r>
            <a:r>
              <a:rPr lang="en-US" dirty="0" smtClean="0"/>
              <a:t> and scrub with </a:t>
            </a:r>
            <a:r>
              <a:rPr lang="en-US" dirty="0" err="1" smtClean="0"/>
              <a:t>dishwash</a:t>
            </a:r>
            <a:r>
              <a:rPr lang="en-US" dirty="0" smtClean="0"/>
              <a:t> liquid.</a:t>
            </a:r>
          </a:p>
          <a:p>
            <a:endParaRPr lang="en-US" dirty="0"/>
          </a:p>
          <a:p>
            <a:r>
              <a:rPr lang="en-US" dirty="0" smtClean="0"/>
              <a:t>But what if we call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wash()</a:t>
            </a:r>
            <a:r>
              <a:rPr lang="en-US" dirty="0" smtClean="0"/>
              <a:t> on an object of a subclass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Cup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In this case,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secretSauce</a:t>
            </a:r>
            <a:r>
              <a:rPr lang="en-US" dirty="0" smtClean="0"/>
              <a:t> is out of scope. Will we crash?</a:t>
            </a:r>
            <a:endParaRPr lang="en-NZ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090672" y="2898648"/>
            <a:ext cx="3703320" cy="859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4"/>
          <p:cNvSpPr txBox="1">
            <a:spLocks/>
          </p:cNvSpPr>
          <p:nvPr/>
        </p:nvSpPr>
        <p:spPr>
          <a:xfrm>
            <a:off x="0" y="1076243"/>
            <a:ext cx="2029968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Class Diagram</a:t>
            </a:r>
          </a:p>
          <a:p>
            <a:endParaRPr lang="en-NZ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Cup class hierarchy</a:t>
            </a:r>
            <a:b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endParaRPr lang="en-NZ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NZ" dirty="0" smtClean="0"/>
              <a:t>Testing it all</a:t>
            </a:r>
          </a:p>
          <a:p>
            <a:endParaRPr lang="en-NZ" dirty="0" smtClean="0"/>
          </a:p>
          <a:p>
            <a:r>
              <a:rPr lang="en-NZ" dirty="0" smtClean="0"/>
              <a:t>Dynamic binding</a:t>
            </a:r>
            <a:br>
              <a:rPr lang="en-NZ" dirty="0" smtClean="0"/>
            </a:br>
            <a:endParaRPr lang="en-NZ" dirty="0" smtClean="0"/>
          </a:p>
          <a:p>
            <a:r>
              <a:rPr lang="en-NZ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77440" y="1204439"/>
            <a:ext cx="6601968" cy="195938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Classes: </a:t>
            </a:r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CoffeeCup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77440" y="1213582"/>
            <a:ext cx="6665976" cy="195024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public class </a:t>
            </a:r>
            <a:r>
              <a:rPr lang="en-NZ" sz="1200" b="1" dirty="0" err="1"/>
              <a:t>CoffeeCup</a:t>
            </a:r>
            <a:r>
              <a:rPr lang="en-NZ" sz="1200" b="1" dirty="0"/>
              <a:t> extends Cup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	public void </a:t>
            </a:r>
            <a:r>
              <a:rPr lang="en-NZ" sz="1200" b="1" dirty="0" err="1"/>
              <a:t>getContent</a:t>
            </a:r>
            <a:r>
              <a:rPr lang="en-NZ" sz="1200" b="1" dirty="0"/>
              <a:t>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		</a:t>
            </a:r>
            <a:r>
              <a:rPr lang="en-NZ" sz="1200" b="1" dirty="0" err="1"/>
              <a:t>System.out.println</a:t>
            </a:r>
            <a:r>
              <a:rPr lang="en-NZ" sz="1200" b="1" dirty="0"/>
              <a:t>("I hold coffee!");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	}</a:t>
            </a:r>
          </a:p>
          <a:p>
            <a:pPr marL="0" indent="0">
              <a:lnSpc>
                <a:spcPct val="100000"/>
              </a:lnSpc>
              <a:buNone/>
            </a:pPr>
            <a:endParaRPr lang="en-NZ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	// Can't do this: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	// public void wash()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	//	   </a:t>
            </a:r>
            <a:r>
              <a:rPr lang="en-NZ" sz="1200" b="1" dirty="0" err="1"/>
              <a:t>System.out.println</a:t>
            </a:r>
            <a:r>
              <a:rPr lang="en-NZ" sz="1200" b="1" dirty="0"/>
              <a:t>("Waterblast!");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	//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b="1" dirty="0"/>
          </a:p>
          <a:p>
            <a:pPr marL="0" indent="0">
              <a:lnSpc>
                <a:spcPct val="100000"/>
              </a:lnSpc>
              <a:buNone/>
            </a:pPr>
            <a:endParaRPr lang="en-NZ" sz="12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9736" y="3617678"/>
            <a:ext cx="6437376" cy="923330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r>
              <a:rPr lang="en-US" dirty="0" smtClean="0"/>
              <a:t>Note we can override the definition of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getContent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from Cup here, but see what happens when you try to override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wash() </a:t>
            </a:r>
            <a:r>
              <a:rPr lang="en-US" dirty="0" smtClean="0"/>
              <a:t>method. </a:t>
            </a:r>
            <a:endParaRPr lang="en-NZ" dirty="0" smtClean="0"/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0" y="1076243"/>
            <a:ext cx="2029968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Class Diagram</a:t>
            </a:r>
          </a:p>
          <a:p>
            <a:endParaRPr lang="en-NZ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Cup class hierarchy</a:t>
            </a:r>
            <a:b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endParaRPr lang="en-NZ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NZ" dirty="0" smtClean="0"/>
              <a:t>Testing it all</a:t>
            </a:r>
          </a:p>
          <a:p>
            <a:endParaRPr lang="en-NZ" dirty="0" smtClean="0"/>
          </a:p>
          <a:p>
            <a:r>
              <a:rPr lang="en-NZ" dirty="0" smtClean="0"/>
              <a:t>Dynamic binding</a:t>
            </a:r>
            <a:br>
              <a:rPr lang="en-NZ" dirty="0" smtClean="0"/>
            </a:br>
            <a:endParaRPr lang="en-NZ" dirty="0" smtClean="0"/>
          </a:p>
          <a:p>
            <a:r>
              <a:rPr lang="en-NZ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3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77440" y="1204439"/>
            <a:ext cx="6601968" cy="195938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Classes: </a:t>
            </a:r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TeaCup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77440" y="1213582"/>
            <a:ext cx="6665976" cy="195024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public class </a:t>
            </a:r>
            <a:r>
              <a:rPr lang="en-NZ" sz="1200" b="1" dirty="0" err="1"/>
              <a:t>TeaCup</a:t>
            </a:r>
            <a:r>
              <a:rPr lang="en-NZ" sz="1200" b="1" dirty="0"/>
              <a:t> extends Cup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	public void </a:t>
            </a:r>
            <a:r>
              <a:rPr lang="en-NZ" sz="1200" b="1" dirty="0" err="1"/>
              <a:t>getContent</a:t>
            </a:r>
            <a:r>
              <a:rPr lang="en-NZ" sz="1200" b="1" dirty="0"/>
              <a:t>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		</a:t>
            </a:r>
            <a:r>
              <a:rPr lang="en-NZ" sz="1200" b="1" dirty="0" err="1"/>
              <a:t>System.out.println</a:t>
            </a:r>
            <a:r>
              <a:rPr lang="en-NZ" sz="1200" b="1" dirty="0"/>
              <a:t>("I hold tea!");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	}</a:t>
            </a:r>
          </a:p>
          <a:p>
            <a:pPr marL="0" indent="0">
              <a:lnSpc>
                <a:spcPct val="100000"/>
              </a:lnSpc>
              <a:buNone/>
            </a:pPr>
            <a:endParaRPr lang="en-NZ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	public </a:t>
            </a:r>
            <a:r>
              <a:rPr lang="en-NZ" sz="1200" b="1" dirty="0" smtClean="0"/>
              <a:t>void </a:t>
            </a:r>
            <a:r>
              <a:rPr lang="en-NZ" sz="1200" b="1" dirty="0" err="1"/>
              <a:t>removeTeaBag</a:t>
            </a:r>
            <a:r>
              <a:rPr lang="en-NZ" sz="1200" b="1" dirty="0"/>
              <a:t>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		</a:t>
            </a:r>
            <a:r>
              <a:rPr lang="en-NZ" sz="1200" b="1" dirty="0" err="1"/>
              <a:t>System.out.println</a:t>
            </a:r>
            <a:r>
              <a:rPr lang="en-NZ" sz="1200" b="1" dirty="0"/>
              <a:t>("</a:t>
            </a:r>
            <a:r>
              <a:rPr lang="en-NZ" sz="1200" b="1" dirty="0" err="1"/>
              <a:t>Slosh..flop</a:t>
            </a:r>
            <a:r>
              <a:rPr lang="en-NZ" sz="1200" b="1" dirty="0"/>
              <a:t>...plop!");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	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b="1" dirty="0"/>
          </a:p>
          <a:p>
            <a:pPr marL="0" indent="0">
              <a:lnSpc>
                <a:spcPct val="100000"/>
              </a:lnSpc>
              <a:buNone/>
            </a:pPr>
            <a:endParaRPr lang="en-NZ" sz="12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9736" y="3617678"/>
            <a:ext cx="6437376" cy="1477328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extend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Cup</a:t>
            </a:r>
            <a:r>
              <a:rPr lang="en-US" dirty="0" smtClean="0"/>
              <a:t> class here by introducing a new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Note: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removeTeaBag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isn’t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dirty="0" smtClean="0"/>
              <a:t> here, so we can still override it in subclasses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TeaCup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also override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getContent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NZ" dirty="0" smtClean="0"/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0" y="1076243"/>
            <a:ext cx="2029968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Class Diagram</a:t>
            </a:r>
          </a:p>
          <a:p>
            <a:endParaRPr lang="en-NZ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Cup class hierarchy</a:t>
            </a:r>
            <a:b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endParaRPr lang="en-NZ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NZ" dirty="0" smtClean="0"/>
              <a:t>Testing it all</a:t>
            </a:r>
          </a:p>
          <a:p>
            <a:endParaRPr lang="en-NZ" dirty="0" smtClean="0"/>
          </a:p>
          <a:p>
            <a:r>
              <a:rPr lang="en-NZ" dirty="0" smtClean="0"/>
              <a:t>Dynamic binding</a:t>
            </a:r>
            <a:br>
              <a:rPr lang="en-NZ" dirty="0" smtClean="0"/>
            </a:br>
            <a:endParaRPr lang="en-NZ" dirty="0" smtClean="0"/>
          </a:p>
          <a:p>
            <a:r>
              <a:rPr lang="en-NZ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77440" y="1204438"/>
            <a:ext cx="6601968" cy="215140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Classes: </a:t>
            </a:r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GreenTeaCup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77440" y="1213582"/>
            <a:ext cx="6665976" cy="222456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public class </a:t>
            </a:r>
            <a:r>
              <a:rPr lang="en-NZ" sz="1200" b="1" dirty="0" err="1"/>
              <a:t>GreenTeaCup</a:t>
            </a:r>
            <a:r>
              <a:rPr lang="en-NZ" sz="1200" b="1" dirty="0"/>
              <a:t> extends </a:t>
            </a:r>
            <a:r>
              <a:rPr lang="en-NZ" sz="1200" b="1" dirty="0" err="1"/>
              <a:t>TeaCup</a:t>
            </a:r>
            <a:r>
              <a:rPr lang="en-NZ" sz="1200" b="1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	public void </a:t>
            </a:r>
            <a:r>
              <a:rPr lang="en-NZ" sz="1200" b="1" dirty="0" err="1"/>
              <a:t>getContent</a:t>
            </a:r>
            <a:r>
              <a:rPr lang="en-NZ" sz="1200" b="1" dirty="0"/>
              <a:t>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		</a:t>
            </a:r>
            <a:r>
              <a:rPr lang="en-NZ" sz="1200" b="1" dirty="0" err="1"/>
              <a:t>super.getContent</a:t>
            </a:r>
            <a:r>
              <a:rPr lang="en-NZ" sz="1200" b="1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		</a:t>
            </a:r>
            <a:r>
              <a:rPr lang="en-NZ" sz="1200" b="1" dirty="0" err="1"/>
              <a:t>System.out.println</a:t>
            </a:r>
            <a:r>
              <a:rPr lang="en-NZ" sz="1200" b="1" dirty="0"/>
              <a:t>("Green tea, actually!");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	}</a:t>
            </a:r>
          </a:p>
          <a:p>
            <a:pPr marL="0" indent="0">
              <a:lnSpc>
                <a:spcPct val="100000"/>
              </a:lnSpc>
              <a:buNone/>
            </a:pPr>
            <a:endParaRPr lang="en-NZ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	public final void </a:t>
            </a:r>
            <a:r>
              <a:rPr lang="en-NZ" sz="1200" b="1" dirty="0" err="1"/>
              <a:t>removeTeaBag</a:t>
            </a:r>
            <a:r>
              <a:rPr lang="en-NZ" sz="1200" b="1" dirty="0"/>
              <a:t>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	    </a:t>
            </a:r>
            <a:r>
              <a:rPr lang="en-NZ" sz="1200" b="1" dirty="0" err="1"/>
              <a:t>System.out.println</a:t>
            </a:r>
            <a:r>
              <a:rPr lang="en-NZ" sz="1200" b="1" dirty="0"/>
              <a:t>("What tea bag???");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	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}</a:t>
            </a:r>
            <a:endParaRPr lang="en-US" sz="12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NZ" sz="12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9736" y="3617678"/>
            <a:ext cx="6437376" cy="2585323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removeTeaBag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becomes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dirty="0"/>
              <a:t> </a:t>
            </a:r>
            <a:r>
              <a:rPr lang="en-US" dirty="0" smtClean="0"/>
              <a:t>here, so we can’t override anymore in any subclasses of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GreenTeaCup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override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getContent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again. This time, the specialized version leverages the </a:t>
            </a:r>
            <a:r>
              <a:rPr lang="en-US" dirty="0" err="1" smtClean="0"/>
              <a:t>getContent</a:t>
            </a:r>
            <a:r>
              <a:rPr lang="en-US" dirty="0" smtClean="0"/>
              <a:t>() method of its superclass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cs typeface="Courier New" panose="02070309020205020404" pitchFamily="49" charset="0"/>
              </a:rPr>
              <a:t>This is useful as it means we don’t have to write/maintain the same code twice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cs typeface="Courier New" panose="02070309020205020404" pitchFamily="49" charset="0"/>
              </a:rPr>
              <a:t>Why does this make code maintenance easier?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endParaRPr lang="en-NZ" dirty="0" smtClean="0"/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0" y="1076243"/>
            <a:ext cx="2029968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Class Diagram</a:t>
            </a:r>
          </a:p>
          <a:p>
            <a:endParaRPr lang="en-NZ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Cup class hierarchy</a:t>
            </a:r>
            <a:b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endParaRPr lang="en-NZ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NZ" dirty="0" smtClean="0"/>
              <a:t>Testing it all</a:t>
            </a:r>
          </a:p>
          <a:p>
            <a:endParaRPr lang="en-NZ" dirty="0" smtClean="0"/>
          </a:p>
          <a:p>
            <a:r>
              <a:rPr lang="en-NZ" dirty="0" smtClean="0"/>
              <a:t>Dynamic binding</a:t>
            </a:r>
            <a:br>
              <a:rPr lang="en-NZ" dirty="0" smtClean="0"/>
            </a:br>
            <a:endParaRPr lang="en-NZ" dirty="0" smtClean="0"/>
          </a:p>
          <a:p>
            <a:r>
              <a:rPr lang="en-NZ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8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77440" y="1204439"/>
            <a:ext cx="6601968" cy="1218722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B9C4F-B695-C54C-924B-61748EE6A7C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88265" y="128250"/>
            <a:ext cx="6517335" cy="717593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rgbClr val="009AC7"/>
                </a:solidFill>
                <a:latin typeface="Verdana"/>
                <a:cs typeface="Verdana"/>
              </a:rPr>
              <a:t>Classes: </a:t>
            </a:r>
            <a:r>
              <a:rPr lang="en-US" sz="4000" b="1" dirty="0" err="1" smtClean="0">
                <a:solidFill>
                  <a:srgbClr val="009AC7"/>
                </a:solidFill>
                <a:latin typeface="Verdana"/>
                <a:cs typeface="Verdana"/>
              </a:rPr>
              <a:t>JapaneseGreenTeaCup</a:t>
            </a:r>
            <a:endParaRPr lang="en-NZ" sz="4000" b="1" dirty="0">
              <a:solidFill>
                <a:srgbClr val="009AC7"/>
              </a:solidFill>
              <a:latin typeface="Verdana"/>
              <a:cs typeface="Verdana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77440" y="1213582"/>
            <a:ext cx="6665976" cy="222456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public class </a:t>
            </a:r>
            <a:r>
              <a:rPr lang="en-NZ" sz="1200" b="1" dirty="0" err="1"/>
              <a:t>JapaneseGreenTeaCup</a:t>
            </a:r>
            <a:r>
              <a:rPr lang="en-NZ" sz="1200" b="1" dirty="0"/>
              <a:t> extends </a:t>
            </a:r>
            <a:r>
              <a:rPr lang="en-NZ" sz="1200" b="1" dirty="0" err="1"/>
              <a:t>GreenTeaCup</a:t>
            </a:r>
            <a:r>
              <a:rPr lang="en-NZ" sz="1200" b="1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	public void </a:t>
            </a:r>
            <a:r>
              <a:rPr lang="en-NZ" sz="1200" b="1" dirty="0" err="1"/>
              <a:t>getContent</a:t>
            </a:r>
            <a:r>
              <a:rPr lang="en-NZ" sz="1200" b="1" dirty="0"/>
              <a:t>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	    </a:t>
            </a:r>
            <a:r>
              <a:rPr lang="en-NZ" sz="1200" b="1" dirty="0" err="1"/>
              <a:t>System.out.println</a:t>
            </a:r>
            <a:r>
              <a:rPr lang="en-NZ" sz="1200" b="1" dirty="0"/>
              <a:t>("</a:t>
            </a:r>
            <a:r>
              <a:rPr lang="en-NZ" sz="1200" b="1" dirty="0" err="1"/>
              <a:t>Ocha</a:t>
            </a:r>
            <a:r>
              <a:rPr lang="en-NZ" sz="1200" b="1" dirty="0"/>
              <a:t> </a:t>
            </a:r>
            <a:r>
              <a:rPr lang="en-NZ" sz="1200" b="1" dirty="0" err="1"/>
              <a:t>wa</a:t>
            </a:r>
            <a:r>
              <a:rPr lang="en-NZ" sz="1200" b="1" dirty="0"/>
              <a:t> </a:t>
            </a:r>
            <a:r>
              <a:rPr lang="en-NZ" sz="1200" b="1" dirty="0" err="1"/>
              <a:t>desu</a:t>
            </a:r>
            <a:r>
              <a:rPr lang="en-NZ" sz="1200" b="1" dirty="0"/>
              <a:t>!");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	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sz="1200" b="1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NZ" sz="12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9736" y="2805843"/>
            <a:ext cx="6437376" cy="923330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override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getContent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again. Apart from that, nothing special!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endParaRPr lang="en-NZ" dirty="0" smtClean="0"/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0" y="1076243"/>
            <a:ext cx="2029968" cy="5403757"/>
          </a:xfrm>
          <a:prstGeom prst="rect">
            <a:avLst/>
          </a:prstGeom>
          <a:solidFill>
            <a:srgbClr val="00467F"/>
          </a:solidFill>
        </p:spPr>
        <p:txBody>
          <a:bodyPr vert="horz"/>
          <a:lstStyle>
            <a:lvl1pPr marL="342900" indent="-342900" algn="l" defTabSz="457200" rtl="0" eaLnBrk="1" latinLnBrk="0" hangingPunct="1">
              <a:lnSpc>
                <a:spcPts val="2400"/>
              </a:lnSpc>
              <a:spcBef>
                <a:spcPts val="0"/>
              </a:spcBef>
              <a:buFontTx/>
              <a:buAutoNum type="arabicPeriod"/>
              <a:defRPr sz="1700" kern="1200" baseline="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Class Diagram</a:t>
            </a:r>
          </a:p>
          <a:p>
            <a:endParaRPr lang="en-NZ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Cup class hierarchy</a:t>
            </a:r>
            <a:br>
              <a:rPr lang="en-NZ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endParaRPr lang="en-NZ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NZ" dirty="0" smtClean="0"/>
              <a:t>Testing it all</a:t>
            </a:r>
          </a:p>
          <a:p>
            <a:endParaRPr lang="en-NZ" dirty="0" smtClean="0"/>
          </a:p>
          <a:p>
            <a:r>
              <a:rPr lang="en-NZ" dirty="0" smtClean="0"/>
              <a:t>Dynamic binding</a:t>
            </a:r>
            <a:br>
              <a:rPr lang="en-NZ" dirty="0" smtClean="0"/>
            </a:br>
            <a:endParaRPr lang="en-NZ" dirty="0" smtClean="0"/>
          </a:p>
          <a:p>
            <a:r>
              <a:rPr lang="en-NZ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7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/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14771</TotalTime>
  <Words>1173</Words>
  <Application>Microsoft Office PowerPoint</Application>
  <PresentationFormat>On-screen Show (4:3)</PresentationFormat>
  <Paragraphs>420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Verdana</vt:lpstr>
      <vt:lpstr>Custom Design</vt:lpstr>
      <vt:lpstr>Lecture 11 More OO</vt:lpstr>
      <vt:lpstr>Goals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do we know</vt:lpstr>
      <vt:lpstr>Resources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Sonia Tenreiro</dc:creator>
  <cp:lastModifiedBy>Ulrich Speidel</cp:lastModifiedBy>
  <cp:revision>372</cp:revision>
  <cp:lastPrinted>2017-01-19T21:33:28Z</cp:lastPrinted>
  <dcterms:created xsi:type="dcterms:W3CDTF">2015-05-10T23:22:16Z</dcterms:created>
  <dcterms:modified xsi:type="dcterms:W3CDTF">2017-03-03T04:55:11Z</dcterms:modified>
</cp:coreProperties>
</file>