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9"/>
  </p:notesMasterIdLst>
  <p:handoutMasterIdLst>
    <p:handoutMasterId r:id="rId20"/>
  </p:handoutMasterIdLst>
  <p:sldIdLst>
    <p:sldId id="256" r:id="rId2"/>
    <p:sldId id="267" r:id="rId3"/>
    <p:sldId id="344" r:id="rId4"/>
    <p:sldId id="379" r:id="rId5"/>
    <p:sldId id="378" r:id="rId6"/>
    <p:sldId id="388" r:id="rId7"/>
    <p:sldId id="380" r:id="rId8"/>
    <p:sldId id="381" r:id="rId9"/>
    <p:sldId id="382" r:id="rId10"/>
    <p:sldId id="383" r:id="rId11"/>
    <p:sldId id="384" r:id="rId12"/>
    <p:sldId id="385" r:id="rId13"/>
    <p:sldId id="386" r:id="rId14"/>
    <p:sldId id="387" r:id="rId15"/>
    <p:sldId id="287" r:id="rId16"/>
    <p:sldId id="281" r:id="rId17"/>
    <p:sldId id="331" r:id="rId1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9AC7"/>
    <a:srgbClr val="00467F"/>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48"/>
      </p:cViewPr>
      <p:guideLst>
        <p:guide orient="horz" pos="4021"/>
        <p:guide pos="416"/>
      </p:guideLst>
    </p:cSldViewPr>
  </p:slideViewPr>
  <p:notesTextViewPr>
    <p:cViewPr>
      <p:scale>
        <a:sx n="100" d="100"/>
        <a:sy n="100" d="100"/>
      </p:scale>
      <p:origin x="0" y="0"/>
    </p:cViewPr>
  </p:notesTextViewPr>
  <p:sorterViewPr>
    <p:cViewPr>
      <p:scale>
        <a:sx n="120" d="100"/>
        <a:sy n="120"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3/3/2017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3/3/2017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eeksforgeeks.org/mark-and-sweep-garbage-collection-algorith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Lecture 12 </a:t>
            </a:r>
            <a:r>
              <a:rPr lang="en-US" dirty="0" smtClean="0"/>
              <a:t>Memory, Reference and Garbage Collection</a:t>
            </a:r>
            <a:endParaRPr lang="en-US" dirty="0"/>
          </a:p>
        </p:txBody>
      </p:sp>
      <p:sp>
        <p:nvSpPr>
          <p:cNvPr id="7" name="Text Placeholder 6"/>
          <p:cNvSpPr>
            <a:spLocks noGrp="1"/>
          </p:cNvSpPr>
          <p:nvPr>
            <p:ph type="body" sz="quarter" idx="10"/>
          </p:nvPr>
        </p:nvSpPr>
        <p:spPr>
          <a:xfrm>
            <a:off x="677866" y="4278012"/>
            <a:ext cx="8027987" cy="1056603"/>
          </a:xfrm>
        </p:spPr>
        <p:txBody>
          <a:bodyPr/>
          <a:lstStyle/>
          <a:p>
            <a:r>
              <a:rPr lang="en-US" dirty="0" smtClean="0"/>
              <a:t>D&amp;D 10.4, 10.5, 10.6, 10.7 </a:t>
            </a:r>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Variable and object memory</a:t>
            </a:r>
            <a:endParaRPr lang="en-NZ" sz="4000" b="1" dirty="0">
              <a:solidFill>
                <a:srgbClr val="009AC7"/>
              </a:solidFill>
              <a:latin typeface="Verdana"/>
              <a:cs typeface="Verdana"/>
            </a:endParaRPr>
          </a:p>
        </p:txBody>
      </p:sp>
      <p:sp>
        <p:nvSpPr>
          <p:cNvPr id="12" name="TextBox 11"/>
          <p:cNvSpPr txBox="1"/>
          <p:nvPr/>
        </p:nvSpPr>
        <p:spPr>
          <a:xfrm>
            <a:off x="2226564" y="1179912"/>
            <a:ext cx="6437376" cy="5355312"/>
          </a:xfrm>
          <a:prstGeom prst="rect">
            <a:avLst/>
          </a:prstGeom>
        </p:spPr>
        <p:txBody>
          <a:bodyPr vert="horz" wrap="square" rtlCol="0">
            <a:spAutoFit/>
          </a:bodyPr>
          <a:lstStyle/>
          <a:p>
            <a:r>
              <a:rPr lang="en-US" dirty="0" smtClean="0"/>
              <a:t>Memory for objects, Plan B: When we create an object, we obtain its memory from a data structure called a </a:t>
            </a:r>
            <a:r>
              <a:rPr lang="en-US" i="1" dirty="0" smtClean="0"/>
              <a:t>heap</a:t>
            </a:r>
            <a:r>
              <a:rPr lang="en-US" dirty="0" smtClean="0"/>
              <a:t>. This technique is known as </a:t>
            </a:r>
            <a:r>
              <a:rPr lang="en-US" i="1" dirty="0" smtClean="0"/>
              <a:t>dynamic memory allocation</a:t>
            </a:r>
            <a:r>
              <a:rPr lang="en-US" dirty="0" smtClean="0"/>
              <a:t>.</a:t>
            </a:r>
          </a:p>
          <a:p>
            <a:endParaRPr lang="en-US" dirty="0"/>
          </a:p>
          <a:p>
            <a:r>
              <a:rPr lang="en-US" dirty="0" smtClean="0"/>
              <a:t>There is just one problem: What if we create an object that we only assign to a variable that will go out of scope well before the end of the program? Then we have reserved memory for an object we can’t use anymore, because nothing in our program knows its address.</a:t>
            </a:r>
          </a:p>
          <a:p>
            <a:endParaRPr lang="en-US" dirty="0"/>
          </a:p>
          <a:p>
            <a:r>
              <a:rPr lang="en-US" dirty="0" smtClean="0"/>
              <a:t>If our program does this a lot (e.g., create an object inside a loop body that it doesn’t use outside the loop body), then we can eventually run out of memory. This effect is known as a </a:t>
            </a:r>
            <a:r>
              <a:rPr lang="en-US" i="1" dirty="0" smtClean="0"/>
              <a:t>memory leak</a:t>
            </a:r>
            <a:r>
              <a:rPr lang="en-US" dirty="0" smtClean="0"/>
              <a:t>.  </a:t>
            </a:r>
          </a:p>
          <a:p>
            <a:endParaRPr lang="en-US" dirty="0"/>
          </a:p>
          <a:p>
            <a:r>
              <a:rPr lang="en-US" dirty="0" smtClean="0"/>
              <a:t>So we need some way of ensuring that memory gets returned to the heap if it isn’t required anymore.</a:t>
            </a:r>
          </a:p>
          <a:p>
            <a:endParaRPr lang="en-US" dirty="0"/>
          </a:p>
          <a:p>
            <a:r>
              <a:rPr lang="en-US" dirty="0" smtClean="0"/>
              <a:t>Question: How do we tell when we no longer need the memory?</a:t>
            </a:r>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solidFill>
                  <a:schemeClr val="tx2">
                    <a:lumMod val="40000"/>
                    <a:lumOff val="60000"/>
                  </a:schemeClr>
                </a:solidFill>
              </a:rPr>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4232805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Explicit deallocation</a:t>
            </a:r>
            <a:endParaRPr lang="en-NZ" sz="4000" b="1" dirty="0">
              <a:solidFill>
                <a:srgbClr val="009AC7"/>
              </a:solidFill>
              <a:latin typeface="Verdana"/>
              <a:cs typeface="Verdana"/>
            </a:endParaRPr>
          </a:p>
        </p:txBody>
      </p:sp>
      <p:sp>
        <p:nvSpPr>
          <p:cNvPr id="12" name="TextBox 11"/>
          <p:cNvSpPr txBox="1"/>
          <p:nvPr/>
        </p:nvSpPr>
        <p:spPr>
          <a:xfrm>
            <a:off x="2226564" y="1179912"/>
            <a:ext cx="6437376" cy="4801314"/>
          </a:xfrm>
          <a:prstGeom prst="rect">
            <a:avLst/>
          </a:prstGeom>
        </p:spPr>
        <p:txBody>
          <a:bodyPr vert="horz" wrap="square" rtlCol="0">
            <a:spAutoFit/>
          </a:bodyPr>
          <a:lstStyle/>
          <a:p>
            <a:r>
              <a:rPr lang="en-US" dirty="0" smtClean="0"/>
              <a:t>Question: How do we tell when we no longer need the memory?</a:t>
            </a:r>
          </a:p>
          <a:p>
            <a:endParaRPr lang="en-US" dirty="0"/>
          </a:p>
          <a:p>
            <a:r>
              <a:rPr lang="en-US" dirty="0" smtClean="0"/>
              <a:t>One option is to determine the answer to this question at design time (when we write the program). This is the approach that languages like C/C++ use, where you </a:t>
            </a:r>
            <a:r>
              <a:rPr lang="en-US" b="1" dirty="0" smtClean="0">
                <a:latin typeface="Courier New" panose="02070309020205020404" pitchFamily="49" charset="0"/>
                <a:cs typeface="Courier New" panose="02070309020205020404" pitchFamily="49" charset="0"/>
              </a:rPr>
              <a:t>free()</a:t>
            </a:r>
            <a:r>
              <a:rPr lang="en-US" dirty="0" smtClean="0"/>
              <a:t> memory.</a:t>
            </a:r>
          </a:p>
          <a:p>
            <a:endParaRPr lang="en-US" dirty="0"/>
          </a:p>
          <a:p>
            <a:r>
              <a:rPr lang="en-US" dirty="0" smtClean="0"/>
              <a:t>The advantage of this approach is that you can, in theory, ensure that your program never accumulates any amount of garbage memory.</a:t>
            </a:r>
          </a:p>
          <a:p>
            <a:endParaRPr lang="en-US" dirty="0"/>
          </a:p>
          <a:p>
            <a:r>
              <a:rPr lang="en-US" dirty="0" smtClean="0"/>
              <a:t>The disadvantage is that it is very easy to forget to call </a:t>
            </a:r>
            <a:r>
              <a:rPr lang="en-US" b="1" dirty="0" smtClean="0">
                <a:latin typeface="Courier New" panose="02070309020205020404" pitchFamily="49" charset="0"/>
                <a:cs typeface="Courier New" panose="02070309020205020404" pitchFamily="49" charset="0"/>
              </a:rPr>
              <a:t>free()</a:t>
            </a:r>
            <a:r>
              <a:rPr lang="en-US" dirty="0" smtClean="0"/>
              <a:t>, and end up with a memory leak anyway. You’ll see your program taking up more and more memory (e.g., in Windows Task Manager), but you then have the problem that you need to figure out exactly which objects contribute to the garbage.</a:t>
            </a:r>
          </a:p>
          <a:p>
            <a:endParaRPr lang="en-US" dirty="0"/>
          </a:p>
          <a:p>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t>Memory</a:t>
            </a:r>
          </a:p>
          <a:p>
            <a:endParaRPr lang="en-NZ" dirty="0" smtClean="0"/>
          </a:p>
          <a:p>
            <a:r>
              <a:rPr lang="en-NZ" dirty="0">
                <a:solidFill>
                  <a:schemeClr val="tx2">
                    <a:lumMod val="40000"/>
                    <a:lumOff val="60000"/>
                  </a:schemeClr>
                </a:solidFill>
              </a:rPr>
              <a:t>Garbage</a:t>
            </a:r>
            <a:r>
              <a:rPr lang="en-NZ" dirty="0" smtClean="0"/>
              <a:t> </a:t>
            </a:r>
            <a:r>
              <a:rPr lang="en-NZ" dirty="0">
                <a:solidFill>
                  <a:schemeClr val="tx2">
                    <a:lumMod val="40000"/>
                    <a:lumOff val="60000"/>
                  </a:schemeClr>
                </a:solidFill>
              </a:rPr>
              <a:t>collection</a:t>
            </a:r>
            <a:r>
              <a:rPr lang="en-NZ" dirty="0" smtClean="0"/>
              <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2410881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Reference counting</a:t>
            </a:r>
            <a:endParaRPr lang="en-NZ" sz="4000" b="1" dirty="0">
              <a:solidFill>
                <a:srgbClr val="009AC7"/>
              </a:solidFill>
              <a:latin typeface="Verdana"/>
              <a:cs typeface="Verdana"/>
            </a:endParaRPr>
          </a:p>
        </p:txBody>
      </p:sp>
      <p:sp>
        <p:nvSpPr>
          <p:cNvPr id="12" name="TextBox 11"/>
          <p:cNvSpPr txBox="1"/>
          <p:nvPr/>
        </p:nvSpPr>
        <p:spPr>
          <a:xfrm>
            <a:off x="2226564" y="1179912"/>
            <a:ext cx="6734556" cy="5355312"/>
          </a:xfrm>
          <a:prstGeom prst="rect">
            <a:avLst/>
          </a:prstGeom>
        </p:spPr>
        <p:txBody>
          <a:bodyPr vert="horz" wrap="square" rtlCol="0">
            <a:spAutoFit/>
          </a:bodyPr>
          <a:lstStyle/>
          <a:p>
            <a:r>
              <a:rPr lang="en-US" dirty="0" smtClean="0"/>
              <a:t>Question: How do we tell when we no longer need the memory?</a:t>
            </a:r>
          </a:p>
          <a:p>
            <a:endParaRPr lang="en-US" dirty="0"/>
          </a:p>
          <a:p>
            <a:r>
              <a:rPr lang="en-US" dirty="0" smtClean="0"/>
              <a:t>The second option is to use </a:t>
            </a:r>
            <a:r>
              <a:rPr lang="en-US" i="1" dirty="0" smtClean="0"/>
              <a:t>reference counting</a:t>
            </a:r>
            <a:r>
              <a:rPr lang="en-US" dirty="0" smtClean="0"/>
              <a:t> with a </a:t>
            </a:r>
            <a:r>
              <a:rPr lang="en-US" i="1" dirty="0" smtClean="0"/>
              <a:t>garbage collector</a:t>
            </a:r>
            <a:r>
              <a:rPr lang="en-US" dirty="0" smtClean="0"/>
              <a:t>. This approach is used, e.g., in Python and PHP, among others. It’s more or less automatic, so avoids most memory leaks.</a:t>
            </a:r>
          </a:p>
          <a:p>
            <a:endParaRPr lang="en-US" dirty="0"/>
          </a:p>
          <a:p>
            <a:r>
              <a:rPr lang="en-US" dirty="0" smtClean="0"/>
              <a:t>In reference counting, each object contains a (usually hidden) field with a counter. This counter is initially 0.</a:t>
            </a:r>
          </a:p>
          <a:p>
            <a:endParaRPr lang="en-US" dirty="0"/>
          </a:p>
          <a:p>
            <a:pPr marL="285750" indent="-285750">
              <a:buFont typeface="Arial" panose="020B0604020202020204" pitchFamily="34" charset="0"/>
              <a:buChar char="•"/>
            </a:pPr>
            <a:r>
              <a:rPr lang="en-US" dirty="0" smtClean="0"/>
              <a:t>Each time the program copies the reference to a variable, the counter is incremented.</a:t>
            </a:r>
          </a:p>
          <a:p>
            <a:pPr marL="285750" indent="-285750">
              <a:buFont typeface="Arial" panose="020B0604020202020204" pitchFamily="34" charset="0"/>
              <a:buChar char="•"/>
            </a:pPr>
            <a:r>
              <a:rPr lang="en-US" dirty="0" smtClean="0"/>
              <a:t>Each time a variable referencing the object goes out of scope, the counter is decremented.</a:t>
            </a:r>
          </a:p>
          <a:p>
            <a:pPr marL="285750" indent="-285750">
              <a:buFont typeface="Arial" panose="020B0604020202020204" pitchFamily="34" charset="0"/>
              <a:buChar char="•"/>
            </a:pPr>
            <a:r>
              <a:rPr lang="en-US" dirty="0" smtClean="0"/>
              <a:t>Each time a variable referencing the object is assigned a different reference, the counter is decremented.</a:t>
            </a:r>
          </a:p>
          <a:p>
            <a:pPr marL="285750" indent="-285750">
              <a:buFont typeface="Arial" panose="020B0604020202020204" pitchFamily="34" charset="0"/>
              <a:buChar char="•"/>
            </a:pPr>
            <a:endParaRPr lang="en-US" dirty="0"/>
          </a:p>
          <a:p>
            <a:r>
              <a:rPr lang="en-US" dirty="0" smtClean="0"/>
              <a:t>Objects whose reference counter is zero are no longer in use – the program has forgotten that they exist. The garbage collector checks all objects on the heap periodically and frees those with a count of 0.</a:t>
            </a:r>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t>Memory</a:t>
            </a:r>
          </a:p>
          <a:p>
            <a:endParaRPr lang="en-NZ" dirty="0" smtClean="0"/>
          </a:p>
          <a:p>
            <a:r>
              <a:rPr lang="en-NZ" dirty="0">
                <a:solidFill>
                  <a:schemeClr val="tx2">
                    <a:lumMod val="40000"/>
                    <a:lumOff val="60000"/>
                  </a:schemeClr>
                </a:solidFill>
              </a:rPr>
              <a:t>Garbage</a:t>
            </a:r>
            <a:r>
              <a:rPr lang="en-NZ" dirty="0" smtClean="0"/>
              <a:t> </a:t>
            </a:r>
            <a:r>
              <a:rPr lang="en-NZ" dirty="0">
                <a:solidFill>
                  <a:schemeClr val="tx2">
                    <a:lumMod val="40000"/>
                    <a:lumOff val="60000"/>
                  </a:schemeClr>
                </a:solidFill>
              </a:rPr>
              <a:t>collection</a:t>
            </a:r>
            <a:r>
              <a:rPr lang="en-NZ" dirty="0" smtClean="0"/>
              <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3360886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Reference counting</a:t>
            </a:r>
            <a:endParaRPr lang="en-NZ" sz="4000" b="1" dirty="0">
              <a:solidFill>
                <a:srgbClr val="009AC7"/>
              </a:solidFill>
              <a:latin typeface="Verdana"/>
              <a:cs typeface="Verdana"/>
            </a:endParaRPr>
          </a:p>
        </p:txBody>
      </p:sp>
      <p:sp>
        <p:nvSpPr>
          <p:cNvPr id="12" name="TextBox 11"/>
          <p:cNvSpPr txBox="1"/>
          <p:nvPr/>
        </p:nvSpPr>
        <p:spPr>
          <a:xfrm>
            <a:off x="2226564" y="1179912"/>
            <a:ext cx="6734556" cy="5078313"/>
          </a:xfrm>
          <a:prstGeom prst="rect">
            <a:avLst/>
          </a:prstGeom>
        </p:spPr>
        <p:txBody>
          <a:bodyPr vert="horz" wrap="square" rtlCol="0">
            <a:spAutoFit/>
          </a:bodyPr>
          <a:lstStyle/>
          <a:p>
            <a:r>
              <a:rPr lang="en-US" dirty="0" smtClean="0"/>
              <a:t>Reference counting has its problems, too. Two stick out:</a:t>
            </a:r>
          </a:p>
          <a:p>
            <a:endParaRPr lang="en-US" dirty="0"/>
          </a:p>
          <a:p>
            <a:pPr marL="342900" indent="-342900">
              <a:buFont typeface="+mj-lt"/>
              <a:buAutoNum type="arabicPeriod"/>
            </a:pPr>
            <a:r>
              <a:rPr lang="en-US" dirty="0" smtClean="0"/>
              <a:t>Circular references: If an object contains a reference to another object and vice versa, then we can still “lose” the objects: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342900" indent="-342900">
              <a:buFont typeface="+mj-lt"/>
              <a:buAutoNum type="arabicPeriod"/>
            </a:pPr>
            <a:r>
              <a:rPr lang="en-US" dirty="0" smtClean="0"/>
              <a:t>If we produce too much garbage between successive garbage collection runs, we can still run out of memory.</a:t>
            </a:r>
            <a:endParaRPr lang="en-US" dirty="0"/>
          </a:p>
          <a:p>
            <a:pPr marL="800100" lvl="1" indent="-342900">
              <a:buFont typeface="Arial" panose="020B0604020202020204" pitchFamily="34" charset="0"/>
              <a:buChar char="•"/>
            </a:pPr>
            <a:r>
              <a:rPr lang="en-US" dirty="0" smtClean="0"/>
              <a:t>Can solve this one by manually running garbage collection.</a:t>
            </a:r>
          </a:p>
        </p:txBody>
      </p:sp>
      <p:sp>
        <p:nvSpPr>
          <p:cNvPr id="7" name="Rectangle 6"/>
          <p:cNvSpPr/>
          <p:nvPr/>
        </p:nvSpPr>
        <p:spPr>
          <a:xfrm>
            <a:off x="2446020" y="2327512"/>
            <a:ext cx="6601968" cy="269254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Text Placeholder 5"/>
          <p:cNvSpPr>
            <a:spLocks noGrp="1"/>
          </p:cNvSpPr>
          <p:nvPr>
            <p:ph type="body" sz="quarter" idx="10"/>
          </p:nvPr>
        </p:nvSpPr>
        <p:spPr>
          <a:xfrm>
            <a:off x="2446020" y="2373232"/>
            <a:ext cx="6665976" cy="2646824"/>
          </a:xfrm>
        </p:spPr>
        <p:txBody>
          <a:bodyPr>
            <a:noAutofit/>
          </a:bodyPr>
          <a:lstStyle/>
          <a:p>
            <a:pPr marL="0" indent="0">
              <a:lnSpc>
                <a:spcPct val="100000"/>
              </a:lnSpc>
              <a:buNone/>
            </a:pPr>
            <a:r>
              <a:rPr lang="en-NZ" sz="1200" b="1" dirty="0" smtClean="0"/>
              <a:t>{</a:t>
            </a:r>
          </a:p>
          <a:p>
            <a:pPr marL="0" indent="0">
              <a:lnSpc>
                <a:spcPct val="100000"/>
              </a:lnSpc>
              <a:buNone/>
            </a:pPr>
            <a:r>
              <a:rPr lang="en-NZ" sz="1200" b="1" dirty="0"/>
              <a:t> </a:t>
            </a:r>
            <a:r>
              <a:rPr lang="en-NZ" sz="1200" b="1" dirty="0" smtClean="0"/>
              <a:t>   </a:t>
            </a:r>
            <a:r>
              <a:rPr lang="en-NZ" sz="1200" b="1" dirty="0" err="1" smtClean="0"/>
              <a:t>MyClass</a:t>
            </a:r>
            <a:r>
              <a:rPr lang="en-NZ" sz="1200" b="1" dirty="0" smtClean="0"/>
              <a:t> a = new </a:t>
            </a:r>
            <a:r>
              <a:rPr lang="en-NZ" sz="1200" b="1" dirty="0" err="1" smtClean="0"/>
              <a:t>MyClass</a:t>
            </a:r>
            <a:r>
              <a:rPr lang="en-NZ" sz="1200" b="1" dirty="0" smtClean="0"/>
              <a:t>(); // First object. Reference count for </a:t>
            </a:r>
            <a:br>
              <a:rPr lang="en-NZ" sz="1200" b="1" dirty="0" smtClean="0"/>
            </a:br>
            <a:r>
              <a:rPr lang="en-NZ" sz="1200" b="1" dirty="0" smtClean="0"/>
              <a:t>                               // first object is</a:t>
            </a:r>
            <a:r>
              <a:rPr lang="en-NZ" sz="1200" b="1" dirty="0"/>
              <a:t> </a:t>
            </a:r>
            <a:r>
              <a:rPr lang="en-NZ" sz="1200" b="1" dirty="0" smtClean="0"/>
              <a:t>now 1.  </a:t>
            </a:r>
          </a:p>
          <a:p>
            <a:pPr marL="0" indent="0">
              <a:lnSpc>
                <a:spcPct val="100000"/>
              </a:lnSpc>
              <a:buNone/>
            </a:pPr>
            <a:r>
              <a:rPr lang="en-US" sz="1200" b="1" dirty="0" smtClean="0"/>
              <a:t>    </a:t>
            </a:r>
            <a:r>
              <a:rPr lang="en-US" sz="1200" b="1" dirty="0" err="1" smtClean="0"/>
              <a:t>MyClass</a:t>
            </a:r>
            <a:r>
              <a:rPr lang="en-US" sz="1200" b="1" dirty="0" smtClean="0"/>
              <a:t> b = new </a:t>
            </a:r>
            <a:r>
              <a:rPr lang="en-US" sz="1200" b="1" dirty="0" err="1" smtClean="0"/>
              <a:t>MyClass</a:t>
            </a:r>
            <a:r>
              <a:rPr lang="en-US" sz="1200" b="1" dirty="0" smtClean="0"/>
              <a:t>(); // Second object. </a:t>
            </a:r>
            <a:r>
              <a:rPr lang="en-NZ" sz="1200" b="1" dirty="0" smtClean="0"/>
              <a:t>Reference </a:t>
            </a:r>
            <a:r>
              <a:rPr lang="en-NZ" sz="1200" b="1" dirty="0"/>
              <a:t>count for </a:t>
            </a:r>
            <a:r>
              <a:rPr lang="en-NZ" sz="1200" b="1" dirty="0" smtClean="0"/>
              <a:t/>
            </a:r>
            <a:br>
              <a:rPr lang="en-NZ" sz="1200" b="1" dirty="0" smtClean="0"/>
            </a:br>
            <a:r>
              <a:rPr lang="en-NZ" sz="1200" b="1" dirty="0" smtClean="0"/>
              <a:t>                               // second </a:t>
            </a:r>
            <a:r>
              <a:rPr lang="en-NZ" sz="1200" b="1" dirty="0"/>
              <a:t>object </a:t>
            </a:r>
            <a:r>
              <a:rPr lang="en-NZ" sz="1200" b="1" dirty="0" smtClean="0"/>
              <a:t>is now </a:t>
            </a:r>
            <a:r>
              <a:rPr lang="en-NZ" sz="1200" b="1" dirty="0"/>
              <a:t>1.  </a:t>
            </a:r>
            <a:endParaRPr lang="en-US" sz="1200" b="1" dirty="0" smtClean="0"/>
          </a:p>
          <a:p>
            <a:pPr marL="0" indent="0">
              <a:lnSpc>
                <a:spcPct val="100000"/>
              </a:lnSpc>
              <a:buNone/>
            </a:pPr>
            <a:r>
              <a:rPr lang="en-US" sz="1200" b="1" dirty="0" smtClean="0"/>
              <a:t>    </a:t>
            </a:r>
            <a:r>
              <a:rPr lang="en-US" sz="1200" b="1" dirty="0" err="1" smtClean="0"/>
              <a:t>a.friend</a:t>
            </a:r>
            <a:r>
              <a:rPr lang="en-US" sz="1200" b="1" dirty="0" smtClean="0"/>
              <a:t> = b; // Reference to second object gets stored in</a:t>
            </a:r>
            <a:br>
              <a:rPr lang="en-US" sz="1200" b="1" dirty="0" smtClean="0"/>
            </a:br>
            <a:r>
              <a:rPr lang="en-US" sz="1200" b="1" dirty="0" smtClean="0"/>
              <a:t>                  // public field “friend” of a. Reference count for</a:t>
            </a:r>
            <a:br>
              <a:rPr lang="en-US" sz="1200" b="1" dirty="0" smtClean="0"/>
            </a:br>
            <a:r>
              <a:rPr lang="en-US" sz="1200" b="1" dirty="0" smtClean="0"/>
              <a:t>                  // 2</a:t>
            </a:r>
            <a:r>
              <a:rPr lang="en-US" sz="1200" b="1" baseline="30000" dirty="0" smtClean="0"/>
              <a:t>nd</a:t>
            </a:r>
            <a:r>
              <a:rPr lang="en-US" sz="1200" b="1" dirty="0" smtClean="0"/>
              <a:t> object is 2 </a:t>
            </a:r>
          </a:p>
          <a:p>
            <a:pPr marL="0" indent="0">
              <a:lnSpc>
                <a:spcPct val="100000"/>
              </a:lnSpc>
              <a:buNone/>
            </a:pPr>
            <a:r>
              <a:rPr lang="en-US" sz="1200" b="1" dirty="0"/>
              <a:t> </a:t>
            </a:r>
            <a:r>
              <a:rPr lang="en-US" sz="1200" b="1" dirty="0" smtClean="0"/>
              <a:t>   </a:t>
            </a:r>
            <a:r>
              <a:rPr lang="en-US" sz="1200" b="1" dirty="0" err="1" smtClean="0"/>
              <a:t>b.friend</a:t>
            </a:r>
            <a:r>
              <a:rPr lang="en-US" sz="1200" b="1" dirty="0" smtClean="0"/>
              <a:t> = a; </a:t>
            </a:r>
            <a:r>
              <a:rPr lang="en-US" sz="1200" b="1" dirty="0"/>
              <a:t>// Reference to </a:t>
            </a:r>
            <a:r>
              <a:rPr lang="en-US" sz="1200" b="1" dirty="0" smtClean="0"/>
              <a:t>first </a:t>
            </a:r>
            <a:r>
              <a:rPr lang="en-US" sz="1200" b="1" dirty="0"/>
              <a:t>object gets stored in</a:t>
            </a:r>
            <a:br>
              <a:rPr lang="en-US" sz="1200" b="1" dirty="0"/>
            </a:br>
            <a:r>
              <a:rPr lang="en-US" sz="1200" b="1" dirty="0"/>
              <a:t>                  // public field “friend” of </a:t>
            </a:r>
            <a:r>
              <a:rPr lang="en-US" sz="1200" b="1" dirty="0" smtClean="0"/>
              <a:t>b. Reference count for</a:t>
            </a:r>
            <a:br>
              <a:rPr lang="en-US" sz="1200" b="1" dirty="0" smtClean="0"/>
            </a:br>
            <a:r>
              <a:rPr lang="en-US" sz="1200" b="1" dirty="0" smtClean="0"/>
              <a:t>                  // 1</a:t>
            </a:r>
            <a:r>
              <a:rPr lang="en-US" sz="1200" b="1" baseline="30000" dirty="0" smtClean="0"/>
              <a:t>st</a:t>
            </a:r>
            <a:r>
              <a:rPr lang="en-US" sz="1200" b="1" dirty="0" smtClean="0"/>
              <a:t> object is 2</a:t>
            </a:r>
          </a:p>
          <a:p>
            <a:pPr marL="0" indent="0">
              <a:lnSpc>
                <a:spcPct val="100000"/>
              </a:lnSpc>
              <a:buNone/>
            </a:pPr>
            <a:r>
              <a:rPr lang="en-US" sz="1200" b="1" dirty="0" smtClean="0"/>
              <a:t>}</a:t>
            </a:r>
          </a:p>
          <a:p>
            <a:pPr marL="0" indent="0">
              <a:lnSpc>
                <a:spcPct val="100000"/>
              </a:lnSpc>
              <a:buNone/>
            </a:pPr>
            <a:r>
              <a:rPr lang="en-US" sz="1200" b="1" dirty="0" smtClean="0"/>
              <a:t>// a and b are now out of scope. Reference counts have reduced to 1</a:t>
            </a:r>
            <a:br>
              <a:rPr lang="en-US" sz="1200" b="1" dirty="0" smtClean="0"/>
            </a:br>
            <a:r>
              <a:rPr lang="en-US" sz="1200" b="1" dirty="0" smtClean="0"/>
              <a:t>// but are not 0.</a:t>
            </a:r>
            <a:endParaRPr lang="en-NZ" sz="1200" b="1" dirty="0" smtClean="0"/>
          </a:p>
          <a:p>
            <a:pPr marL="0" indent="0">
              <a:lnSpc>
                <a:spcPct val="100000"/>
              </a:lnSpc>
              <a:buNone/>
            </a:pPr>
            <a:endParaRPr lang="en-US" sz="1200" b="1"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t>Memory</a:t>
            </a:r>
          </a:p>
          <a:p>
            <a:endParaRPr lang="en-NZ" dirty="0" smtClean="0"/>
          </a:p>
          <a:p>
            <a:r>
              <a:rPr lang="en-NZ" dirty="0">
                <a:solidFill>
                  <a:schemeClr val="tx2">
                    <a:lumMod val="40000"/>
                    <a:lumOff val="60000"/>
                  </a:schemeClr>
                </a:solidFill>
              </a:rPr>
              <a:t>Garbage</a:t>
            </a:r>
            <a:r>
              <a:rPr lang="en-NZ" dirty="0" smtClean="0"/>
              <a:t> </a:t>
            </a:r>
            <a:r>
              <a:rPr lang="en-NZ" dirty="0">
                <a:solidFill>
                  <a:schemeClr val="tx2">
                    <a:lumMod val="40000"/>
                    <a:lumOff val="60000"/>
                  </a:schemeClr>
                </a:solidFill>
              </a:rPr>
              <a:t>collection</a:t>
            </a:r>
            <a:r>
              <a:rPr lang="en-NZ" dirty="0" smtClean="0"/>
              <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3483182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sp>
        <p:nvSpPr>
          <p:cNvPr id="5" name="Title 2"/>
          <p:cNvSpPr txBox="1">
            <a:spLocks/>
          </p:cNvSpPr>
          <p:nvPr/>
        </p:nvSpPr>
        <p:spPr>
          <a:xfrm>
            <a:off x="188265" y="128250"/>
            <a:ext cx="6517335" cy="717593"/>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Java garbage collection</a:t>
            </a:r>
            <a:endParaRPr lang="en-NZ" sz="4000" b="1" dirty="0">
              <a:solidFill>
                <a:srgbClr val="009AC7"/>
              </a:solidFill>
              <a:latin typeface="Verdana"/>
              <a:cs typeface="Verdana"/>
            </a:endParaRPr>
          </a:p>
        </p:txBody>
      </p:sp>
      <p:sp>
        <p:nvSpPr>
          <p:cNvPr id="12" name="TextBox 11"/>
          <p:cNvSpPr txBox="1"/>
          <p:nvPr/>
        </p:nvSpPr>
        <p:spPr>
          <a:xfrm>
            <a:off x="2226564" y="1179912"/>
            <a:ext cx="6734556" cy="5355312"/>
          </a:xfrm>
          <a:prstGeom prst="rect">
            <a:avLst/>
          </a:prstGeom>
        </p:spPr>
        <p:txBody>
          <a:bodyPr vert="horz" wrap="square" rtlCol="0">
            <a:spAutoFit/>
          </a:bodyPr>
          <a:lstStyle/>
          <a:p>
            <a:r>
              <a:rPr lang="en-US" dirty="0" smtClean="0"/>
              <a:t>Java considers an object on the heap to be garbage if it can no longer find it through a chain of references from an in-scope variable at the in any of the currently running threads.</a:t>
            </a:r>
          </a:p>
          <a:p>
            <a:endParaRPr lang="en-US" dirty="0"/>
          </a:p>
          <a:p>
            <a:r>
              <a:rPr lang="en-US" dirty="0" smtClean="0"/>
              <a:t>To do so, the Java garbage collector starts at each in-scope variable and follows references in a depth-first tree traversal algorithm (“mark-and-sweep”). In doing so, it “marks” each object it encounters. It stops traversing each branch of the search tree once it comes across an object it has already marked. </a:t>
            </a:r>
          </a:p>
          <a:p>
            <a:endParaRPr lang="en-US" dirty="0"/>
          </a:p>
          <a:p>
            <a:r>
              <a:rPr lang="en-US" dirty="0" smtClean="0"/>
              <a:t>Once the garbage collector has finished the traversal, any remaining unmarked objects on the heap are unreachable and can be freed.</a:t>
            </a:r>
          </a:p>
          <a:p>
            <a:endParaRPr lang="en-US" dirty="0"/>
          </a:p>
          <a:p>
            <a:r>
              <a:rPr lang="en-US" dirty="0" smtClean="0"/>
              <a:t>This sorts out the circular reference problem from the previous slide.</a:t>
            </a:r>
          </a:p>
          <a:p>
            <a:endParaRPr lang="en-US" dirty="0"/>
          </a:p>
          <a:p>
            <a:r>
              <a:rPr lang="en-US" dirty="0" smtClean="0"/>
              <a:t>One remaining problem with this approach is that it is still pretty easy to have “forgotten” references to objects that are no longer needed, and this can still leak memory. So it is good practice to set reference variables to </a:t>
            </a:r>
            <a:r>
              <a:rPr lang="en-US" b="1" dirty="0" smtClean="0">
                <a:latin typeface="Courier New" panose="02070309020205020404" pitchFamily="49" charset="0"/>
                <a:cs typeface="Courier New" panose="02070309020205020404" pitchFamily="49" charset="0"/>
              </a:rPr>
              <a:t>null</a:t>
            </a:r>
            <a:r>
              <a:rPr lang="en-US" dirty="0" smtClean="0"/>
              <a:t> if they are no longer required.</a:t>
            </a: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t>Memory</a:t>
            </a:r>
          </a:p>
          <a:p>
            <a:endParaRPr lang="en-NZ" dirty="0" smtClean="0"/>
          </a:p>
          <a:p>
            <a:r>
              <a:rPr lang="en-NZ" dirty="0">
                <a:solidFill>
                  <a:schemeClr val="tx2">
                    <a:lumMod val="40000"/>
                    <a:lumOff val="60000"/>
                  </a:schemeClr>
                </a:solidFill>
              </a:rPr>
              <a:t>Garbage</a:t>
            </a:r>
            <a:r>
              <a:rPr lang="en-NZ" dirty="0" smtClean="0"/>
              <a:t> </a:t>
            </a:r>
            <a:r>
              <a:rPr lang="en-NZ" dirty="0">
                <a:solidFill>
                  <a:schemeClr val="tx2">
                    <a:lumMod val="40000"/>
                    <a:lumOff val="60000"/>
                  </a:schemeClr>
                </a:solidFill>
              </a:rPr>
              <a:t>collection</a:t>
            </a:r>
            <a:r>
              <a:rPr lang="en-NZ" dirty="0" smtClean="0"/>
              <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1976423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6544" y="1076243"/>
            <a:ext cx="6931152" cy="5827569"/>
          </a:xfrm>
        </p:spPr>
        <p:txBody>
          <a:bodyPr>
            <a:normAutofit/>
          </a:bodyPr>
          <a:lstStyle/>
          <a:p>
            <a:pPr>
              <a:lnSpc>
                <a:spcPct val="120000"/>
              </a:lnSpc>
            </a:pPr>
            <a:r>
              <a:rPr lang="en-US" dirty="0" smtClean="0"/>
              <a:t>Variables such as </a:t>
            </a:r>
            <a:r>
              <a:rPr lang="en-US" dirty="0" err="1" smtClean="0"/>
              <a:t>int</a:t>
            </a:r>
            <a:r>
              <a:rPr lang="en-US" dirty="0" smtClean="0"/>
              <a:t> and double store actual values in memory that is part of the stack.</a:t>
            </a:r>
          </a:p>
          <a:p>
            <a:pPr>
              <a:lnSpc>
                <a:spcPct val="120000"/>
              </a:lnSpc>
            </a:pPr>
            <a:endParaRPr lang="en-US" dirty="0"/>
          </a:p>
          <a:p>
            <a:pPr>
              <a:lnSpc>
                <a:spcPct val="120000"/>
              </a:lnSpc>
            </a:pPr>
            <a:r>
              <a:rPr lang="en-US" dirty="0" smtClean="0"/>
              <a:t>Variables that reference arrays, Strings, objects or interfaces only store the memory address of a piece of memory allocated from the heap.</a:t>
            </a:r>
          </a:p>
          <a:p>
            <a:pPr>
              <a:lnSpc>
                <a:spcPct val="120000"/>
              </a:lnSpc>
            </a:pPr>
            <a:endParaRPr lang="en-US" dirty="0"/>
          </a:p>
          <a:p>
            <a:pPr>
              <a:lnSpc>
                <a:spcPct val="120000"/>
              </a:lnSpc>
            </a:pPr>
            <a:r>
              <a:rPr lang="en-US" dirty="0" smtClean="0"/>
              <a:t>Multiple references can point at the same object, and changes to the object made via one of the references affect all other references.</a:t>
            </a:r>
          </a:p>
          <a:p>
            <a:pPr>
              <a:lnSpc>
                <a:spcPct val="120000"/>
              </a:lnSpc>
            </a:pPr>
            <a:endParaRPr lang="en-US" dirty="0"/>
          </a:p>
          <a:p>
            <a:pPr>
              <a:lnSpc>
                <a:spcPct val="120000"/>
              </a:lnSpc>
            </a:pPr>
            <a:r>
              <a:rPr lang="en-US" dirty="0" smtClean="0"/>
              <a:t>Heap memory needs to be deallocated once all variables referencing it go out of scope - or we may run out of memory (memory leak)</a:t>
            </a:r>
          </a:p>
          <a:p>
            <a:pPr>
              <a:lnSpc>
                <a:spcPct val="120000"/>
              </a:lnSpc>
            </a:pPr>
            <a:endParaRPr lang="en-US" dirty="0"/>
          </a:p>
          <a:p>
            <a:pPr>
              <a:lnSpc>
                <a:spcPct val="120000"/>
              </a:lnSpc>
            </a:pPr>
            <a:r>
              <a:rPr lang="en-US" dirty="0" smtClean="0"/>
              <a:t>Some programming languages require us to do this explicitly, other implement mechanisms such as reference counting or mark-and-sweep </a:t>
            </a:r>
            <a:endParaRPr lang="en-US" dirty="0"/>
          </a:p>
          <a:p>
            <a:pPr marL="0" indent="0">
              <a:lnSpc>
                <a:spcPct val="120000"/>
              </a:lnSpc>
              <a:buNone/>
            </a:pPr>
            <a:endParaRPr lang="en-US" dirty="0" smtClean="0"/>
          </a:p>
          <a:p>
            <a:endParaRPr lang="en-US" dirty="0"/>
          </a:p>
          <a:p>
            <a:pPr marL="0" indent="0">
              <a:buNone/>
            </a:pPr>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15</a:t>
            </a:fld>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t>Memory</a:t>
            </a:r>
          </a:p>
          <a:p>
            <a:endParaRPr lang="en-NZ" dirty="0" smtClean="0"/>
          </a:p>
          <a:p>
            <a:r>
              <a:rPr lang="en-NZ" dirty="0"/>
              <a:t>Garbage collection</a:t>
            </a:r>
            <a:br>
              <a:rPr lang="en-NZ" dirty="0"/>
            </a:br>
            <a:endParaRPr lang="en-NZ" dirty="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148840" y="1076243"/>
            <a:ext cx="6867144" cy="5352908"/>
          </a:xfrm>
        </p:spPr>
        <p:txBody>
          <a:bodyPr/>
          <a:lstStyle/>
          <a:p>
            <a:pPr marL="0" indent="0">
              <a:buNone/>
            </a:pPr>
            <a:endParaRPr lang="en-US" sz="1600" dirty="0" smtClean="0"/>
          </a:p>
          <a:p>
            <a:pPr marL="0" indent="0">
              <a:buNone/>
            </a:pPr>
            <a:r>
              <a:rPr lang="en-US" sz="1600" dirty="0">
                <a:hlinkClick r:id="rId2"/>
              </a:rPr>
              <a:t>http://www.geeksforgeeks.org/mark-and-sweep-garbage-collection-algorithm</a:t>
            </a:r>
            <a:r>
              <a:rPr lang="en-US" sz="1600" dirty="0" smtClean="0">
                <a:hlinkClick r:id="rId2"/>
              </a:rPr>
              <a:t>/</a:t>
            </a:r>
            <a:endParaRPr lang="en-US" sz="1600" dirty="0" smtClean="0"/>
          </a:p>
          <a:p>
            <a:pPr marL="0" indent="0">
              <a:buNone/>
            </a:pPr>
            <a:endParaRPr lang="en-US" sz="1600" dirty="0"/>
          </a:p>
          <a:p>
            <a:pPr marL="0" indent="0">
              <a:buNone/>
            </a:pPr>
            <a:endParaRPr lang="en-US" sz="1600" dirty="0" smtClean="0"/>
          </a:p>
          <a:p>
            <a:pPr marL="0" indent="0">
              <a:buNone/>
            </a:pPr>
            <a:endParaRPr lang="en-NZ" sz="1600"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16</a:t>
            </a:fld>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t>Memory</a:t>
            </a:r>
          </a:p>
          <a:p>
            <a:endParaRPr lang="en-NZ" dirty="0" smtClean="0"/>
          </a:p>
          <a:p>
            <a:r>
              <a:rPr lang="en-NZ" dirty="0"/>
              <a:t>Garbage collection</a:t>
            </a:r>
            <a:br>
              <a:rPr lang="en-NZ" dirty="0"/>
            </a:br>
            <a:endParaRPr lang="en-NZ" dirty="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Exception Handling (Chapter 11)</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a:t>
            </a:r>
            <a:r>
              <a:rPr lang="en-US" smtClean="0"/>
              <a:t>this lesson, </a:t>
            </a:r>
            <a:r>
              <a:rPr lang="en-US" dirty="0" smtClean="0"/>
              <a:t>you should</a:t>
            </a:r>
          </a:p>
          <a:p>
            <a:pPr marL="0" lvl="0" indent="0">
              <a:buNone/>
            </a:pPr>
            <a:endParaRPr lang="en-US" dirty="0" smtClean="0"/>
          </a:p>
          <a:p>
            <a:pPr lvl="0"/>
            <a:r>
              <a:rPr lang="en-US" dirty="0" smtClean="0"/>
              <a:t>Be able to describe the difference between variables that store values as such and variables that merely reference objects</a:t>
            </a:r>
          </a:p>
          <a:p>
            <a:pPr lvl="0"/>
            <a:r>
              <a:rPr lang="en-US" dirty="0" smtClean="0"/>
              <a:t>Be able to describe why the memory of objects that are surplus to requirements needs to be returned.</a:t>
            </a:r>
          </a:p>
          <a:p>
            <a:pPr lvl="0"/>
            <a:r>
              <a:rPr lang="en-US" dirty="0" smtClean="0"/>
              <a:t>Be able to describe different ways of doing that.</a:t>
            </a:r>
            <a:endParaRPr lang="en-US" b="1" dirty="0" smtClean="0"/>
          </a:p>
          <a:p>
            <a:pPr lvl="0"/>
            <a:r>
              <a:rPr lang="en-US" dirty="0" smtClean="0"/>
              <a:t>Be able to describe, roughly, the technique of reference counting based garbage collection and contexts in which this may fail. </a:t>
            </a:r>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References</a:t>
            </a:r>
            <a:endParaRPr lang="en-NZ" sz="4000" b="1" dirty="0">
              <a:solidFill>
                <a:srgbClr val="009AC7"/>
              </a:solidFill>
              <a:latin typeface="Verdana"/>
              <a:cs typeface="Verdana"/>
            </a:endParaRPr>
          </a:p>
        </p:txBody>
      </p:sp>
      <p:sp>
        <p:nvSpPr>
          <p:cNvPr id="12" name="TextBox 11"/>
          <p:cNvSpPr txBox="1"/>
          <p:nvPr/>
        </p:nvSpPr>
        <p:spPr>
          <a:xfrm>
            <a:off x="2226564" y="1179912"/>
            <a:ext cx="6437376" cy="5632311"/>
          </a:xfrm>
          <a:prstGeom prst="rect">
            <a:avLst/>
          </a:prstGeom>
        </p:spPr>
        <p:txBody>
          <a:bodyPr vert="horz" wrap="square" rtlCol="0">
            <a:spAutoFit/>
          </a:bodyPr>
          <a:lstStyle/>
          <a:p>
            <a:r>
              <a:rPr lang="en-US" dirty="0" smtClean="0"/>
              <a:t>In Java and practically all other programming languages, variables are simply a small area in memory (typically just a few bytes) that store a value.</a:t>
            </a:r>
          </a:p>
          <a:p>
            <a:endParaRPr lang="en-US" dirty="0"/>
          </a:p>
          <a:p>
            <a:r>
              <a:rPr lang="en-US" dirty="0" smtClean="0"/>
              <a:t>The variable’s name gives us a way of accessing that memory location and lets us read and write that value through our program.</a:t>
            </a:r>
          </a:p>
          <a:p>
            <a:endParaRPr lang="en-US" dirty="0"/>
          </a:p>
          <a:p>
            <a:r>
              <a:rPr lang="en-US" dirty="0" smtClean="0"/>
              <a:t>Fundamentally, a variable can store two kinds of values:</a:t>
            </a:r>
          </a:p>
          <a:p>
            <a:endParaRPr lang="en-US" dirty="0"/>
          </a:p>
          <a:p>
            <a:pPr marL="342900" indent="-342900">
              <a:buFont typeface="+mj-lt"/>
              <a:buAutoNum type="arabicPeriod"/>
            </a:pPr>
            <a:r>
              <a:rPr lang="en-US" dirty="0" smtClean="0"/>
              <a:t>A literal value such as an integer, a floating point number or a text character.</a:t>
            </a:r>
          </a:p>
          <a:p>
            <a:pPr marL="342900" indent="-342900">
              <a:buFont typeface="+mj-lt"/>
              <a:buAutoNum type="arabicPeriod"/>
            </a:pPr>
            <a:endParaRPr lang="en-US" dirty="0"/>
          </a:p>
          <a:p>
            <a:pPr marL="342900" indent="-342900">
              <a:buFont typeface="+mj-lt"/>
              <a:buAutoNum type="arabicPeriod"/>
            </a:pPr>
            <a:r>
              <a:rPr lang="en-US" dirty="0" smtClean="0"/>
              <a:t>A </a:t>
            </a:r>
            <a:r>
              <a:rPr lang="en-US" i="1" dirty="0" smtClean="0"/>
              <a:t>reference</a:t>
            </a:r>
            <a:r>
              <a:rPr lang="en-US" dirty="0" smtClean="0"/>
              <a:t> to another location in memory, where the data of interest (e.g., an array, string or object) can be found. A reference can therefore be thought of primarily as being a </a:t>
            </a:r>
            <a:r>
              <a:rPr lang="en-US" i="1" dirty="0" smtClean="0"/>
              <a:t>memory address</a:t>
            </a:r>
            <a:r>
              <a:rPr lang="en-US" dirty="0" smtClean="0"/>
              <a:t>.</a:t>
            </a:r>
          </a:p>
          <a:p>
            <a:endParaRPr lang="en-US" dirty="0"/>
          </a:p>
          <a:p>
            <a:endParaRPr lang="en-US" dirty="0" smtClean="0"/>
          </a:p>
          <a:p>
            <a:endParaRPr lang="en-US" dirty="0"/>
          </a:p>
        </p:txBody>
      </p:sp>
      <p:sp>
        <p:nvSpPr>
          <p:cNvPr id="2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smtClean="0"/>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454985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References</a:t>
            </a:r>
            <a:endParaRPr lang="en-NZ" sz="4000" b="1" dirty="0">
              <a:solidFill>
                <a:srgbClr val="009AC7"/>
              </a:solidFill>
              <a:latin typeface="Verdana"/>
              <a:cs typeface="Verdana"/>
            </a:endParaRPr>
          </a:p>
        </p:txBody>
      </p:sp>
      <p:sp>
        <p:nvSpPr>
          <p:cNvPr id="12" name="TextBox 11"/>
          <p:cNvSpPr txBox="1"/>
          <p:nvPr/>
        </p:nvSpPr>
        <p:spPr>
          <a:xfrm>
            <a:off x="4169664" y="5085940"/>
            <a:ext cx="4219956" cy="369332"/>
          </a:xfrm>
          <a:prstGeom prst="rect">
            <a:avLst/>
          </a:prstGeom>
        </p:spPr>
        <p:txBody>
          <a:bodyPr vert="horz" wrap="square" rtlCol="0">
            <a:spAutoFit/>
          </a:bodyPr>
          <a:lstStyle/>
          <a:p>
            <a:r>
              <a:rPr lang="en-US" dirty="0" err="1" smtClean="0"/>
              <a:t>int</a:t>
            </a:r>
            <a:r>
              <a:rPr lang="en-US" dirty="0" smtClean="0"/>
              <a:t> variable storing the value 42 </a:t>
            </a:r>
            <a:endParaRPr lang="en-US" dirty="0"/>
          </a:p>
        </p:txBody>
      </p:sp>
      <p:sp>
        <p:nvSpPr>
          <p:cNvPr id="2" name="Rectangle 1"/>
          <p:cNvSpPr/>
          <p:nvPr/>
        </p:nvSpPr>
        <p:spPr>
          <a:xfrm>
            <a:off x="2432304" y="1179912"/>
            <a:ext cx="978408" cy="356280"/>
          </a:xfrm>
          <a:prstGeom prst="rect">
            <a:avLst/>
          </a:prstGeom>
          <a:blipFill>
            <a:blip r:embed="rId2"/>
            <a:tile tx="0" ty="0" sx="100000" sy="100000" flip="none" algn="tl"/>
          </a:blip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Rectangle 7"/>
          <p:cNvSpPr/>
          <p:nvPr/>
        </p:nvSpPr>
        <p:spPr>
          <a:xfrm>
            <a:off x="2432304" y="1536192"/>
            <a:ext cx="978408" cy="356280"/>
          </a:xfrm>
          <a:prstGeom prst="rect">
            <a:avLst/>
          </a:prstGeom>
          <a:blipFill>
            <a:blip r:embed="rId2"/>
            <a:tile tx="0" ty="0" sx="100000" sy="100000" flip="none" algn="tl"/>
          </a:blip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Rectangle 8"/>
          <p:cNvSpPr/>
          <p:nvPr/>
        </p:nvSpPr>
        <p:spPr>
          <a:xfrm>
            <a:off x="2432304" y="1892472"/>
            <a:ext cx="978408" cy="356280"/>
          </a:xfrm>
          <a:prstGeom prst="rect">
            <a:avLst/>
          </a:prstGeom>
          <a:blipFill>
            <a:blip r:embed="rId2"/>
            <a:tile tx="0" ty="0" sx="100000" sy="100000" flip="none" algn="tl"/>
          </a:blip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0" name="Rectangle 9"/>
          <p:cNvSpPr/>
          <p:nvPr/>
        </p:nvSpPr>
        <p:spPr>
          <a:xfrm>
            <a:off x="2432304" y="224875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1" name="Rectangle 10"/>
          <p:cNvSpPr/>
          <p:nvPr/>
        </p:nvSpPr>
        <p:spPr>
          <a:xfrm>
            <a:off x="2432304" y="260503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4" name="Rectangle 13"/>
          <p:cNvSpPr/>
          <p:nvPr/>
        </p:nvSpPr>
        <p:spPr>
          <a:xfrm>
            <a:off x="2432304" y="331759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5" name="Rectangle 14"/>
          <p:cNvSpPr/>
          <p:nvPr/>
        </p:nvSpPr>
        <p:spPr>
          <a:xfrm>
            <a:off x="2432304" y="367387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6" name="Rectangle 15"/>
          <p:cNvSpPr/>
          <p:nvPr/>
        </p:nvSpPr>
        <p:spPr>
          <a:xfrm>
            <a:off x="2432304" y="403015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lumMod val="50000"/>
                  </a:schemeClr>
                </a:solidFill>
              </a:rPr>
              <a:t>277712732</a:t>
            </a:r>
            <a:endParaRPr lang="en-NZ" sz="1600" dirty="0">
              <a:solidFill>
                <a:schemeClr val="bg1">
                  <a:lumMod val="50000"/>
                </a:schemeClr>
              </a:solidFill>
            </a:endParaRPr>
          </a:p>
        </p:txBody>
      </p:sp>
      <p:sp>
        <p:nvSpPr>
          <p:cNvPr id="17" name="Rectangle 16"/>
          <p:cNvSpPr/>
          <p:nvPr/>
        </p:nvSpPr>
        <p:spPr>
          <a:xfrm>
            <a:off x="2432304" y="438643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8" name="Rectangle 17"/>
          <p:cNvSpPr/>
          <p:nvPr/>
        </p:nvSpPr>
        <p:spPr>
          <a:xfrm>
            <a:off x="2432304" y="474271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9" name="Rectangle 18"/>
          <p:cNvSpPr/>
          <p:nvPr/>
        </p:nvSpPr>
        <p:spPr>
          <a:xfrm>
            <a:off x="2432304" y="509899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lumMod val="50000"/>
                  </a:schemeClr>
                </a:solidFill>
              </a:rPr>
              <a:t>42</a:t>
            </a:r>
            <a:endParaRPr lang="en-NZ" dirty="0">
              <a:solidFill>
                <a:schemeClr val="bg1">
                  <a:lumMod val="50000"/>
                </a:schemeClr>
              </a:solidFill>
            </a:endParaRPr>
          </a:p>
        </p:txBody>
      </p:sp>
      <p:sp>
        <p:nvSpPr>
          <p:cNvPr id="21" name="Rectangle 20"/>
          <p:cNvSpPr/>
          <p:nvPr/>
        </p:nvSpPr>
        <p:spPr>
          <a:xfrm>
            <a:off x="2432304" y="545527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2" name="Rectangle 21"/>
          <p:cNvSpPr/>
          <p:nvPr/>
        </p:nvSpPr>
        <p:spPr>
          <a:xfrm>
            <a:off x="2432304" y="5811552"/>
            <a:ext cx="978408" cy="356280"/>
          </a:xfrm>
          <a:prstGeom prst="rect">
            <a:avLst/>
          </a:prstGeom>
          <a:noFill/>
          <a:ln w="12700">
            <a:solidFill>
              <a:srgbClr val="0434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3" name="TextBox 2"/>
          <p:cNvSpPr txBox="1"/>
          <p:nvPr/>
        </p:nvSpPr>
        <p:spPr>
          <a:xfrm>
            <a:off x="2509725" y="6167832"/>
            <a:ext cx="900631" cy="338554"/>
          </a:xfrm>
          <a:prstGeom prst="rect">
            <a:avLst/>
          </a:prstGeom>
        </p:spPr>
        <p:txBody>
          <a:bodyPr vert="horz" wrap="none" rtlCol="0">
            <a:spAutoFit/>
          </a:bodyPr>
          <a:lstStyle/>
          <a:p>
            <a:r>
              <a:rPr lang="en-US" sz="1600" dirty="0" smtClean="0"/>
              <a:t>Memory</a:t>
            </a:r>
            <a:endParaRPr lang="en-NZ" sz="1600" dirty="0" smtClean="0"/>
          </a:p>
        </p:txBody>
      </p:sp>
      <p:sp>
        <p:nvSpPr>
          <p:cNvPr id="23" name="TextBox 22"/>
          <p:cNvSpPr txBox="1"/>
          <p:nvPr/>
        </p:nvSpPr>
        <p:spPr>
          <a:xfrm>
            <a:off x="2758192" y="6429150"/>
            <a:ext cx="1847172" cy="338554"/>
          </a:xfrm>
          <a:prstGeom prst="rect">
            <a:avLst/>
          </a:prstGeom>
        </p:spPr>
        <p:txBody>
          <a:bodyPr vert="horz" wrap="none" rtlCol="0">
            <a:spAutoFit/>
          </a:bodyPr>
          <a:lstStyle/>
          <a:p>
            <a:r>
              <a:rPr lang="en-US" sz="1600" dirty="0" smtClean="0"/>
              <a:t>(each box = 4 bytes)</a:t>
            </a:r>
            <a:endParaRPr lang="en-NZ" sz="1600" dirty="0" smtClean="0"/>
          </a:p>
        </p:txBody>
      </p:sp>
      <p:cxnSp>
        <p:nvCxnSpPr>
          <p:cNvPr id="24" name="Straight Connector 23"/>
          <p:cNvCxnSpPr>
            <a:stCxn id="11" idx="2"/>
            <a:endCxn id="14" idx="0"/>
          </p:cNvCxnSpPr>
          <p:nvPr/>
        </p:nvCxnSpPr>
        <p:spPr>
          <a:xfrm>
            <a:off x="2921508" y="2961312"/>
            <a:ext cx="0" cy="356280"/>
          </a:xfrm>
          <a:prstGeom prst="line">
            <a:avLst/>
          </a:prstGeom>
          <a:ln w="76200">
            <a:prstDash val="sysDot"/>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966982" y="2605032"/>
            <a:ext cx="2874248" cy="369332"/>
          </a:xfrm>
          <a:prstGeom prst="rect">
            <a:avLst/>
          </a:prstGeom>
        </p:spPr>
        <p:txBody>
          <a:bodyPr wrap="none">
            <a:spAutoFit/>
          </a:bodyPr>
          <a:lstStyle/>
          <a:p>
            <a:pPr algn="ctr"/>
            <a:r>
              <a:rPr lang="en-US" dirty="0" smtClean="0"/>
              <a:t>memory address 277712732</a:t>
            </a:r>
            <a:endParaRPr lang="en-NZ" sz="2400" dirty="0"/>
          </a:p>
        </p:txBody>
      </p:sp>
      <p:cxnSp>
        <p:nvCxnSpPr>
          <p:cNvPr id="27" name="Straight Arrow Connector 26"/>
          <p:cNvCxnSpPr/>
          <p:nvPr/>
        </p:nvCxnSpPr>
        <p:spPr>
          <a:xfrm flipH="1" flipV="1">
            <a:off x="3446932" y="2248752"/>
            <a:ext cx="520050" cy="3841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432304" y="1179912"/>
            <a:ext cx="0" cy="10688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32304" y="2248752"/>
            <a:ext cx="9784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flipV="1">
            <a:off x="3410356" y="1179912"/>
            <a:ext cx="356" cy="10688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2960040" y="1551043"/>
            <a:ext cx="1511376" cy="163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605364" y="1367211"/>
            <a:ext cx="772969" cy="369332"/>
          </a:xfrm>
          <a:prstGeom prst="rect">
            <a:avLst/>
          </a:prstGeom>
        </p:spPr>
        <p:txBody>
          <a:bodyPr wrap="none">
            <a:spAutoFit/>
          </a:bodyPr>
          <a:lstStyle/>
          <a:p>
            <a:pPr algn="ctr"/>
            <a:r>
              <a:rPr lang="en-US" dirty="0" smtClean="0"/>
              <a:t>object</a:t>
            </a:r>
            <a:endParaRPr lang="en-NZ" sz="2400" dirty="0"/>
          </a:p>
        </p:txBody>
      </p:sp>
      <p:cxnSp>
        <p:nvCxnSpPr>
          <p:cNvPr id="45" name="Straight Connector 44"/>
          <p:cNvCxnSpPr>
            <a:stCxn id="16" idx="3"/>
          </p:cNvCxnSpPr>
          <p:nvPr/>
        </p:nvCxnSpPr>
        <p:spPr>
          <a:xfrm flipV="1">
            <a:off x="3410712" y="4030152"/>
            <a:ext cx="556270" cy="1781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3966982" y="2632935"/>
            <a:ext cx="0" cy="1397217"/>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169664" y="3957401"/>
            <a:ext cx="4219956" cy="923330"/>
          </a:xfrm>
          <a:prstGeom prst="rect">
            <a:avLst/>
          </a:prstGeom>
        </p:spPr>
        <p:txBody>
          <a:bodyPr vert="horz" wrap="square" rtlCol="0">
            <a:spAutoFit/>
          </a:bodyPr>
          <a:lstStyle/>
          <a:p>
            <a:r>
              <a:rPr lang="en-US" dirty="0" smtClean="0"/>
              <a:t>object variable storing the reference (memory address) of the object stored at memory address 277712732 </a:t>
            </a:r>
            <a:endParaRPr lang="en-US" dirty="0"/>
          </a:p>
        </p:txBody>
      </p:sp>
      <p:cxnSp>
        <p:nvCxnSpPr>
          <p:cNvPr id="50" name="Straight Arrow Connector 49"/>
          <p:cNvCxnSpPr>
            <a:stCxn id="48" idx="1"/>
          </p:cNvCxnSpPr>
          <p:nvPr/>
        </p:nvCxnSpPr>
        <p:spPr>
          <a:xfrm flipH="1" flipV="1">
            <a:off x="3446932" y="4300629"/>
            <a:ext cx="722732" cy="11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2" idx="1"/>
            <a:endCxn id="19" idx="3"/>
          </p:cNvCxnSpPr>
          <p:nvPr/>
        </p:nvCxnSpPr>
        <p:spPr>
          <a:xfrm flipH="1">
            <a:off x="3410712" y="5270606"/>
            <a:ext cx="758952" cy="6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smtClean="0"/>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272361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290121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References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809778"/>
          </a:xfrm>
        </p:spPr>
        <p:txBody>
          <a:bodyPr>
            <a:noAutofit/>
          </a:bodyPr>
          <a:lstStyle/>
          <a:p>
            <a:pPr marL="0" indent="0">
              <a:lnSpc>
                <a:spcPct val="100000"/>
              </a:lnSpc>
              <a:buNone/>
            </a:pPr>
            <a:r>
              <a:rPr lang="en-NZ" sz="1200" b="1" dirty="0" err="1" smtClean="0"/>
              <a:t>MyClass</a:t>
            </a:r>
            <a:r>
              <a:rPr lang="en-NZ" sz="1200" b="1" dirty="0" smtClean="0"/>
              <a:t> a = new </a:t>
            </a:r>
            <a:r>
              <a:rPr lang="en-NZ" sz="1200" b="1" dirty="0" err="1" smtClean="0"/>
              <a:t>MyClass</a:t>
            </a:r>
            <a:r>
              <a:rPr lang="en-NZ" sz="1200" b="1" dirty="0" smtClean="0"/>
              <a:t>(); // Create new object of type </a:t>
            </a:r>
            <a:r>
              <a:rPr lang="en-NZ" sz="1200" b="1" dirty="0" err="1" smtClean="0"/>
              <a:t>MyClass</a:t>
            </a:r>
            <a:r>
              <a:rPr lang="en-NZ" sz="1200" b="1" dirty="0" smtClean="0"/>
              <a:t>,</a:t>
            </a:r>
          </a:p>
          <a:p>
            <a:pPr marL="0" indent="0">
              <a:lnSpc>
                <a:spcPct val="100000"/>
              </a:lnSpc>
              <a:buNone/>
            </a:pPr>
            <a:r>
              <a:rPr lang="en-US" sz="1200" b="1" dirty="0"/>
              <a:t> </a:t>
            </a:r>
            <a:r>
              <a:rPr lang="en-US" sz="1200" b="1" dirty="0" smtClean="0"/>
              <a:t>                          // i.e., the OS (in the case of Java, the</a:t>
            </a:r>
            <a:br>
              <a:rPr lang="en-US" sz="1200" b="1" dirty="0" smtClean="0"/>
            </a:br>
            <a:r>
              <a:rPr lang="en-US" sz="1200" b="1" dirty="0" smtClean="0"/>
              <a:t>                           // VM) reserves a certain section of</a:t>
            </a:r>
            <a:br>
              <a:rPr lang="en-US" sz="1200" b="1" dirty="0" smtClean="0"/>
            </a:br>
            <a:r>
              <a:rPr lang="en-US" sz="1200" b="1" dirty="0" smtClean="0"/>
              <a:t>                           // memory. The address of that memory</a:t>
            </a:r>
            <a:br>
              <a:rPr lang="en-US" sz="1200" b="1" dirty="0" smtClean="0"/>
            </a:br>
            <a:r>
              <a:rPr lang="en-US" sz="1200" b="1" dirty="0" smtClean="0"/>
              <a:t>                           // section gets stored in variable a.</a:t>
            </a:r>
          </a:p>
          <a:p>
            <a:pPr marL="0" indent="0">
              <a:lnSpc>
                <a:spcPct val="100000"/>
              </a:lnSpc>
              <a:buNone/>
            </a:pPr>
            <a:r>
              <a:rPr lang="en-US" sz="1200" b="1" dirty="0" err="1" smtClean="0"/>
              <a:t>MyClass</a:t>
            </a:r>
            <a:r>
              <a:rPr lang="en-US" sz="1200" b="1" dirty="0" smtClean="0"/>
              <a:t> b = a;             // Copy the memory address from a to b.</a:t>
            </a:r>
          </a:p>
          <a:p>
            <a:pPr marL="0" indent="0">
              <a:lnSpc>
                <a:spcPct val="100000"/>
              </a:lnSpc>
              <a:buNone/>
            </a:pPr>
            <a:r>
              <a:rPr lang="en-US" sz="1200" b="1" dirty="0"/>
              <a:t> </a:t>
            </a:r>
            <a:r>
              <a:rPr lang="en-US" sz="1200" b="1" dirty="0" smtClean="0"/>
              <a:t>                          // How many </a:t>
            </a:r>
            <a:r>
              <a:rPr lang="en-US" sz="1200" b="1" dirty="0" err="1" smtClean="0"/>
              <a:t>MyClass</a:t>
            </a:r>
            <a:r>
              <a:rPr lang="en-US" sz="1200" b="1" dirty="0" smtClean="0"/>
              <a:t> objects do we have now?</a:t>
            </a:r>
            <a:br>
              <a:rPr lang="en-US" sz="1200" b="1" dirty="0" smtClean="0"/>
            </a:br>
            <a:r>
              <a:rPr lang="en-US" sz="1200" b="1" dirty="0" err="1" smtClean="0"/>
              <a:t>a.setAProperty</a:t>
            </a:r>
            <a:r>
              <a:rPr lang="en-US" sz="1200" b="1" dirty="0" smtClean="0"/>
              <a:t>(42);        // Set a property in the object referenced</a:t>
            </a:r>
            <a:br>
              <a:rPr lang="en-US" sz="1200" b="1" dirty="0" smtClean="0"/>
            </a:br>
            <a:r>
              <a:rPr lang="en-US" sz="1200" b="1" dirty="0" smtClean="0"/>
              <a:t>                           // by a.</a:t>
            </a:r>
            <a:endParaRPr lang="en-NZ" sz="1200" b="1" dirty="0"/>
          </a:p>
          <a:p>
            <a:pPr marL="0" indent="0">
              <a:lnSpc>
                <a:spcPct val="100000"/>
              </a:lnSpc>
              <a:buNone/>
            </a:pPr>
            <a:r>
              <a:rPr lang="en-US" sz="1200" b="1" dirty="0" err="1" smtClean="0"/>
              <a:t>System.out.println</a:t>
            </a:r>
            <a:r>
              <a:rPr lang="en-US" sz="1200" b="1" dirty="0" smtClean="0"/>
              <a:t>(</a:t>
            </a:r>
            <a:r>
              <a:rPr lang="en-US" sz="1200" b="1" dirty="0" err="1" smtClean="0"/>
              <a:t>b.getAProperty</a:t>
            </a:r>
            <a:r>
              <a:rPr lang="en-US" sz="1200" b="1" dirty="0" smtClean="0"/>
              <a:t>()); // read out the same property</a:t>
            </a:r>
          </a:p>
          <a:p>
            <a:pPr marL="0" indent="0">
              <a:lnSpc>
                <a:spcPct val="100000"/>
              </a:lnSpc>
              <a:buNone/>
            </a:pPr>
            <a:r>
              <a:rPr lang="en-US" sz="1200" b="1" dirty="0"/>
              <a:t> </a:t>
            </a:r>
            <a:r>
              <a:rPr lang="en-US" sz="1200" b="1" dirty="0" smtClean="0"/>
              <a:t>                          // on the object referenced by b. What do</a:t>
            </a:r>
          </a:p>
          <a:p>
            <a:pPr marL="0" indent="0">
              <a:lnSpc>
                <a:spcPct val="100000"/>
              </a:lnSpc>
              <a:buNone/>
            </a:pPr>
            <a:r>
              <a:rPr lang="en-US" sz="1200" b="1" dirty="0"/>
              <a:t> </a:t>
            </a:r>
            <a:r>
              <a:rPr lang="en-US" sz="1200" b="1" dirty="0" smtClean="0"/>
              <a:t>                          // we print here?</a:t>
            </a:r>
          </a:p>
          <a:p>
            <a:pPr marL="0" indent="0">
              <a:lnSpc>
                <a:spcPct val="100000"/>
              </a:lnSpc>
              <a:buNone/>
            </a:pPr>
            <a:r>
              <a:rPr lang="en-US" sz="1200" b="1" dirty="0" smtClean="0"/>
              <a:t>a = new </a:t>
            </a:r>
            <a:r>
              <a:rPr lang="en-US" sz="1200" b="1" dirty="0" err="1" smtClean="0"/>
              <a:t>MyClass</a:t>
            </a:r>
            <a:r>
              <a:rPr lang="en-US" sz="1200" b="1" dirty="0" smtClean="0"/>
              <a:t>();</a:t>
            </a:r>
          </a:p>
          <a:p>
            <a:pPr marL="0" indent="0">
              <a:lnSpc>
                <a:spcPct val="100000"/>
              </a:lnSpc>
              <a:buNone/>
            </a:pPr>
            <a:r>
              <a:rPr lang="en-US" sz="1200" b="1" dirty="0" err="1" smtClean="0"/>
              <a:t>a.setAProperty</a:t>
            </a:r>
            <a:r>
              <a:rPr lang="en-US" sz="1200" b="1" dirty="0" smtClean="0"/>
              <a:t>(1000000);        </a:t>
            </a:r>
            <a:r>
              <a:rPr lang="en-US" sz="1200" b="1" dirty="0"/>
              <a:t/>
            </a:r>
            <a:br>
              <a:rPr lang="en-US" sz="1200" b="1" dirty="0"/>
            </a:br>
            <a:r>
              <a:rPr lang="en-US" sz="1200" b="1" dirty="0" err="1"/>
              <a:t>System.out.println</a:t>
            </a:r>
            <a:r>
              <a:rPr lang="en-US" sz="1200" b="1" dirty="0"/>
              <a:t>(</a:t>
            </a:r>
            <a:r>
              <a:rPr lang="en-US" sz="1200" b="1" dirty="0" err="1"/>
              <a:t>b.getAProperty</a:t>
            </a:r>
            <a:r>
              <a:rPr lang="en-US" sz="1200" b="1" dirty="0"/>
              <a:t>()); // </a:t>
            </a:r>
            <a:r>
              <a:rPr lang="en-US" sz="1200" b="1" dirty="0" smtClean="0"/>
              <a:t>What do we get now?</a:t>
            </a:r>
            <a:endParaRPr lang="en-US" sz="1200" b="1" dirty="0"/>
          </a:p>
          <a:p>
            <a:pPr marL="0" indent="0">
              <a:lnSpc>
                <a:spcPct val="100000"/>
              </a:lnSpc>
              <a:buNone/>
            </a:pPr>
            <a:endParaRPr lang="en-US" sz="1200" b="1" dirty="0"/>
          </a:p>
          <a:p>
            <a:pPr marL="0" indent="0">
              <a:lnSpc>
                <a:spcPct val="100000"/>
              </a:lnSpc>
              <a:buNone/>
            </a:pPr>
            <a:endParaRPr lang="en-NZ" sz="1200" b="1" dirty="0" smtClean="0"/>
          </a:p>
          <a:p>
            <a:pPr marL="0" indent="0">
              <a:lnSpc>
                <a:spcPct val="100000"/>
              </a:lnSpc>
              <a:buNone/>
            </a:pPr>
            <a:endParaRPr lang="en-US" sz="1200" b="1"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smtClean="0"/>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15719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202918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Courier New" panose="02070309020205020404" pitchFamily="49" charset="0"/>
                <a:cs typeface="Courier New" panose="02070309020205020404" pitchFamily="49" charset="0"/>
              </a:rPr>
              <a:t>null</a:t>
            </a:r>
            <a:r>
              <a:rPr lang="en-US" sz="4000" b="1" dirty="0" smtClean="0">
                <a:solidFill>
                  <a:srgbClr val="009AC7"/>
                </a:solidFill>
                <a:latin typeface="Verdana"/>
                <a:cs typeface="Verdana"/>
              </a:rPr>
              <a:t> References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1"/>
            <a:ext cx="6665976" cy="1355881"/>
          </a:xfrm>
        </p:spPr>
        <p:txBody>
          <a:bodyPr>
            <a:noAutofit/>
          </a:bodyPr>
          <a:lstStyle/>
          <a:p>
            <a:pPr marL="0" indent="0">
              <a:lnSpc>
                <a:spcPct val="100000"/>
              </a:lnSpc>
              <a:buNone/>
            </a:pPr>
            <a:r>
              <a:rPr lang="en-NZ" sz="1400" b="1" dirty="0"/>
              <a:t>// Declare an object variable of type </a:t>
            </a:r>
            <a:r>
              <a:rPr lang="en-NZ" sz="1400" b="1" dirty="0" err="1"/>
              <a:t>MyClass</a:t>
            </a:r>
            <a:r>
              <a:rPr lang="en-NZ" sz="1400" b="1" dirty="0"/>
              <a:t>,</a:t>
            </a:r>
          </a:p>
          <a:p>
            <a:pPr marL="0" indent="0">
              <a:lnSpc>
                <a:spcPct val="100000"/>
              </a:lnSpc>
              <a:buNone/>
            </a:pPr>
            <a:r>
              <a:rPr lang="en-US" sz="1400" b="1" dirty="0" smtClean="0"/>
              <a:t>// </a:t>
            </a:r>
            <a:r>
              <a:rPr lang="en-US" sz="1400" b="1" dirty="0"/>
              <a:t>but don’t create an actual </a:t>
            </a:r>
            <a:r>
              <a:rPr lang="en-US" sz="1400" b="1" dirty="0" smtClean="0"/>
              <a:t>object:</a:t>
            </a:r>
            <a:endParaRPr lang="en-NZ" sz="1400" b="1" dirty="0" smtClean="0"/>
          </a:p>
          <a:p>
            <a:pPr marL="0" indent="0">
              <a:lnSpc>
                <a:spcPct val="100000"/>
              </a:lnSpc>
              <a:buNone/>
            </a:pPr>
            <a:r>
              <a:rPr lang="en-NZ" sz="1400" b="1" dirty="0" err="1" smtClean="0"/>
              <a:t>MyClass</a:t>
            </a:r>
            <a:r>
              <a:rPr lang="en-NZ" sz="1400" b="1" dirty="0" smtClean="0"/>
              <a:t> </a:t>
            </a:r>
            <a:r>
              <a:rPr lang="en-NZ" sz="1400" b="1" dirty="0" smtClean="0"/>
              <a:t>a = </a:t>
            </a:r>
            <a:r>
              <a:rPr lang="en-NZ" sz="1400" b="1" dirty="0" smtClean="0"/>
              <a:t>null; </a:t>
            </a:r>
          </a:p>
          <a:p>
            <a:pPr marL="0" indent="0">
              <a:lnSpc>
                <a:spcPct val="100000"/>
              </a:lnSpc>
              <a:buNone/>
            </a:pPr>
            <a:endParaRPr lang="en-US" sz="1400" b="1" dirty="0"/>
          </a:p>
          <a:p>
            <a:pPr marL="0" indent="0">
              <a:lnSpc>
                <a:spcPct val="100000"/>
              </a:lnSpc>
              <a:buNone/>
            </a:pPr>
            <a:r>
              <a:rPr lang="en-US" sz="1400" b="1" dirty="0"/>
              <a:t>// Check that an object variable </a:t>
            </a:r>
            <a:r>
              <a:rPr lang="en-US" sz="1400" b="1" dirty="0" smtClean="0"/>
              <a:t>actually references an</a:t>
            </a:r>
            <a:br>
              <a:rPr lang="en-US" sz="1400" b="1" dirty="0" smtClean="0"/>
            </a:br>
            <a:r>
              <a:rPr lang="en-US" sz="1400" b="1" dirty="0" smtClean="0"/>
              <a:t>// object before you attempt to use that object</a:t>
            </a:r>
            <a:endParaRPr lang="en-US" sz="1400" b="1" dirty="0" smtClean="0"/>
          </a:p>
          <a:p>
            <a:pPr marL="0" indent="0">
              <a:lnSpc>
                <a:spcPct val="100000"/>
              </a:lnSpc>
              <a:buNone/>
            </a:pPr>
            <a:r>
              <a:rPr lang="en-US" sz="1400" b="1" dirty="0" smtClean="0"/>
              <a:t>if (</a:t>
            </a:r>
            <a:r>
              <a:rPr lang="en-US" sz="1400" b="1" dirty="0" err="1" smtClean="0"/>
              <a:t>someObject</a:t>
            </a:r>
            <a:r>
              <a:rPr lang="en-US" sz="1400" b="1" dirty="0" smtClean="0"/>
              <a:t> != null) {</a:t>
            </a:r>
            <a:br>
              <a:rPr lang="en-US" sz="1400" b="1" dirty="0" smtClean="0"/>
            </a:br>
            <a:r>
              <a:rPr lang="en-US" sz="1400" b="1" dirty="0" smtClean="0"/>
              <a:t>    </a:t>
            </a:r>
            <a:r>
              <a:rPr lang="en-US" sz="1400" b="1" dirty="0" err="1" smtClean="0"/>
              <a:t>someObject.someMethod</a:t>
            </a:r>
            <a:r>
              <a:rPr lang="en-US" sz="1400" b="1" dirty="0" smtClean="0"/>
              <a:t>();</a:t>
            </a:r>
          </a:p>
          <a:p>
            <a:pPr marL="0" indent="0">
              <a:lnSpc>
                <a:spcPct val="100000"/>
              </a:lnSpc>
              <a:buNone/>
            </a:pPr>
            <a:r>
              <a:rPr lang="en-US" sz="1400" b="1" dirty="0"/>
              <a:t>}</a:t>
            </a:r>
            <a:endParaRPr lang="en-NZ" sz="1400" b="1" dirty="0" smtClean="0"/>
          </a:p>
          <a:p>
            <a:pPr marL="0" indent="0">
              <a:lnSpc>
                <a:spcPct val="100000"/>
              </a:lnSpc>
              <a:buNone/>
            </a:pPr>
            <a:endParaRPr lang="en-NZ" sz="1400" b="1" dirty="0" smtClean="0"/>
          </a:p>
          <a:p>
            <a:pPr marL="0" indent="0">
              <a:lnSpc>
                <a:spcPct val="100000"/>
              </a:lnSpc>
              <a:buNone/>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800" b="1" dirty="0" smtClean="0">
              <a:latin typeface="Verdana" panose="020B0604030504040204" pitchFamily="34" charset="0"/>
              <a:ea typeface="Verdana" panose="020B0604030504040204" pitchFamily="34" charset="0"/>
              <a:cs typeface="Verdana" panose="020B0604030504040204" pitchFamily="34" charset="0"/>
            </a:endParaRPr>
          </a:p>
          <a:p>
            <a:endParaRPr lang="en-US" sz="1800" b="1" dirty="0">
              <a:latin typeface="Verdana" panose="020B0604030504040204" pitchFamily="34" charset="0"/>
              <a:ea typeface="Verdana" panose="020B0604030504040204" pitchFamily="34" charset="0"/>
              <a:cs typeface="Verdana" panose="020B0604030504040204" pitchFamily="34" charset="0"/>
            </a:endParaRPr>
          </a:p>
          <a:p>
            <a:endParaRPr lang="en-US" sz="1800" b="1" dirty="0">
              <a:latin typeface="Verdana" panose="020B0604030504040204" pitchFamily="34" charset="0"/>
              <a:ea typeface="Verdana" panose="020B0604030504040204" pitchFamily="34" charset="0"/>
              <a:cs typeface="Verdana" panose="020B0604030504040204" pitchFamily="34" charset="0"/>
            </a:endParaRPr>
          </a:p>
          <a:p>
            <a:endParaRPr lang="en-US" sz="18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smtClean="0"/>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
        <p:nvSpPr>
          <p:cNvPr id="7" name="TextBox 6"/>
          <p:cNvSpPr txBox="1"/>
          <p:nvPr/>
        </p:nvSpPr>
        <p:spPr>
          <a:xfrm>
            <a:off x="2377440" y="3337559"/>
            <a:ext cx="6437376" cy="3139321"/>
          </a:xfrm>
          <a:prstGeom prst="rect">
            <a:avLst/>
          </a:prstGeom>
        </p:spPr>
        <p:txBody>
          <a:bodyPr vert="horz" wrap="square" rtlCol="0">
            <a:spAutoFit/>
          </a:bodyPr>
          <a:lstStyle/>
          <a:p>
            <a:r>
              <a:rPr lang="en-US" dirty="0" smtClean="0"/>
              <a:t>Java references that don’t store the address of an actual object are set to a special value, </a:t>
            </a:r>
            <a:r>
              <a:rPr lang="en-US" b="1" dirty="0" smtClean="0">
                <a:latin typeface="Courier New" panose="02070309020205020404" pitchFamily="49" charset="0"/>
                <a:cs typeface="Courier New" panose="02070309020205020404" pitchFamily="49" charset="0"/>
              </a:rPr>
              <a:t>null</a:t>
            </a:r>
            <a:r>
              <a:rPr lang="en-US" dirty="0" smtClean="0"/>
              <a:t>. </a:t>
            </a:r>
          </a:p>
          <a:p>
            <a:endParaRPr lang="en-US" dirty="0"/>
          </a:p>
          <a:p>
            <a:r>
              <a:rPr lang="en-US" dirty="0" smtClean="0"/>
              <a:t>This value also exists in many other programming languages and historically used to point at memory address 0, which is where the processor would look for its first instruction on boot – so it was guaranteed that this address could never actually hold an object.</a:t>
            </a:r>
          </a:p>
          <a:p>
            <a:endParaRPr lang="en-US" dirty="0"/>
          </a:p>
          <a:p>
            <a:r>
              <a:rPr lang="en-US" dirty="0" smtClean="0"/>
              <a:t>Java </a:t>
            </a:r>
            <a:r>
              <a:rPr lang="en-US" dirty="0" err="1" smtClean="0"/>
              <a:t>initialises</a:t>
            </a:r>
            <a:r>
              <a:rPr lang="en-US" dirty="0" smtClean="0"/>
              <a:t> reference variables to </a:t>
            </a:r>
            <a:r>
              <a:rPr lang="en-US" b="1" dirty="0" smtClean="0">
                <a:latin typeface="Courier New" panose="02070309020205020404" pitchFamily="49" charset="0"/>
                <a:cs typeface="Courier New" panose="02070309020205020404" pitchFamily="49" charset="0"/>
              </a:rPr>
              <a:t>null</a:t>
            </a:r>
            <a:r>
              <a:rPr lang="en-US" dirty="0" smtClean="0"/>
              <a:t> until we assign an object to them. In other programming languages, </a:t>
            </a:r>
            <a:r>
              <a:rPr lang="en-US" dirty="0" err="1" smtClean="0"/>
              <a:t>uninitialised</a:t>
            </a:r>
            <a:r>
              <a:rPr lang="en-US" smtClean="0"/>
              <a:t> references </a:t>
            </a:r>
            <a:r>
              <a:rPr lang="en-US" dirty="0" smtClean="0"/>
              <a:t>may point at an arbitrary address!</a:t>
            </a:r>
            <a:endParaRPr lang="en-US" dirty="0"/>
          </a:p>
        </p:txBody>
      </p:sp>
    </p:spTree>
    <p:extLst>
      <p:ext uri="{BB962C8B-B14F-4D97-AF65-F5344CB8AC3E}">
        <p14:creationId xmlns:p14="http://schemas.microsoft.com/office/powerpoint/2010/main" val="3907520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Variable and object memory</a:t>
            </a:r>
            <a:endParaRPr lang="en-NZ" sz="4000" b="1" dirty="0">
              <a:solidFill>
                <a:srgbClr val="009AC7"/>
              </a:solidFill>
              <a:latin typeface="Verdana"/>
              <a:cs typeface="Verdana"/>
            </a:endParaRPr>
          </a:p>
        </p:txBody>
      </p:sp>
      <p:sp>
        <p:nvSpPr>
          <p:cNvPr id="12" name="TextBox 11"/>
          <p:cNvSpPr txBox="1"/>
          <p:nvPr/>
        </p:nvSpPr>
        <p:spPr>
          <a:xfrm>
            <a:off x="2226564" y="1179912"/>
            <a:ext cx="6437376" cy="4801314"/>
          </a:xfrm>
          <a:prstGeom prst="rect">
            <a:avLst/>
          </a:prstGeom>
        </p:spPr>
        <p:txBody>
          <a:bodyPr vert="horz" wrap="square" rtlCol="0">
            <a:spAutoFit/>
          </a:bodyPr>
          <a:lstStyle/>
          <a:p>
            <a:r>
              <a:rPr lang="en-US" dirty="0" smtClean="0"/>
              <a:t>Literal variables such as </a:t>
            </a:r>
            <a:r>
              <a:rPr lang="en-US" dirty="0" err="1" smtClean="0"/>
              <a:t>int</a:t>
            </a:r>
            <a:r>
              <a:rPr lang="en-US" dirty="0" smtClean="0"/>
              <a:t> and double are usually assigned from an operating system data structure called a </a:t>
            </a:r>
            <a:r>
              <a:rPr lang="en-US" i="1" dirty="0" smtClean="0"/>
              <a:t>stack </a:t>
            </a:r>
            <a:r>
              <a:rPr lang="en-US" dirty="0" smtClean="0"/>
              <a:t>(dealt with in COMPSCI105/107 and 220, usually). </a:t>
            </a:r>
          </a:p>
          <a:p>
            <a:endParaRPr lang="en-US" dirty="0"/>
          </a:p>
          <a:p>
            <a:r>
              <a:rPr lang="en-US" dirty="0" smtClean="0"/>
              <a:t>When execution enters a {}-block, any variables declared in that block are put on the stack. When execution leaves the block, these variables go out of scope. That is, the “top of the stack” moves down and next time anything gets put on top of the stack, the old entries get overwritten).</a:t>
            </a:r>
          </a:p>
          <a:p>
            <a:endParaRPr lang="en-US" dirty="0"/>
          </a:p>
          <a:p>
            <a:r>
              <a:rPr lang="en-US" dirty="0" smtClean="0"/>
              <a:t>This is quite fast and allows memory to be recouped quickly once a variable goes out of scope.</a:t>
            </a:r>
          </a:p>
          <a:p>
            <a:endParaRPr lang="en-US" dirty="0"/>
          </a:p>
          <a:p>
            <a:endParaRPr lang="en-US" dirty="0" smtClean="0"/>
          </a:p>
          <a:p>
            <a:endParaRPr lang="en-US" dirty="0"/>
          </a:p>
          <a:p>
            <a:endParaRPr lang="en-US" dirty="0" smtClean="0"/>
          </a:p>
          <a:p>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solidFill>
                  <a:schemeClr val="tx2">
                    <a:lumMod val="40000"/>
                    <a:lumOff val="60000"/>
                  </a:schemeClr>
                </a:solidFill>
              </a:rPr>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23156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Variable and object memory</a:t>
            </a:r>
            <a:endParaRPr lang="en-NZ" sz="4000" b="1" dirty="0">
              <a:solidFill>
                <a:srgbClr val="009AC7"/>
              </a:solidFill>
              <a:latin typeface="Verdana"/>
              <a:cs typeface="Verdana"/>
            </a:endParaRPr>
          </a:p>
        </p:txBody>
      </p:sp>
      <p:sp>
        <p:nvSpPr>
          <p:cNvPr id="12" name="TextBox 11"/>
          <p:cNvSpPr txBox="1"/>
          <p:nvPr/>
        </p:nvSpPr>
        <p:spPr>
          <a:xfrm>
            <a:off x="2226564" y="1179912"/>
            <a:ext cx="6437376" cy="5078313"/>
          </a:xfrm>
          <a:prstGeom prst="rect">
            <a:avLst/>
          </a:prstGeom>
        </p:spPr>
        <p:txBody>
          <a:bodyPr vert="horz" wrap="square" rtlCol="0">
            <a:spAutoFit/>
          </a:bodyPr>
          <a:lstStyle/>
          <a:p>
            <a:r>
              <a:rPr lang="en-US" dirty="0" smtClean="0"/>
              <a:t>Memory for objects is a bit trickier. If we create an object in a {}-block but assign its address to a variable declared outside the block, then we can’t just put the object on top of the stack along.</a:t>
            </a:r>
          </a:p>
          <a:p>
            <a:endParaRPr lang="en-US" dirty="0"/>
          </a:p>
          <a:p>
            <a:r>
              <a:rPr lang="en-US" dirty="0" smtClean="0"/>
              <a:t>Why not?</a:t>
            </a:r>
          </a:p>
          <a:p>
            <a:endParaRPr lang="en-US" dirty="0"/>
          </a:p>
          <a:p>
            <a:r>
              <a:rPr lang="en-US" dirty="0" smtClean="0"/>
              <a:t>Consider what happens when we execution leaves the block: The next time anything gets put on top of the stack, the object gets overwritten.</a:t>
            </a:r>
          </a:p>
          <a:p>
            <a:endParaRPr lang="en-US" dirty="0"/>
          </a:p>
          <a:p>
            <a:r>
              <a:rPr lang="en-US" dirty="0" smtClean="0"/>
              <a:t>However, the object variable storing its address sits elsewhere in the stack, and still points at that address. </a:t>
            </a:r>
          </a:p>
          <a:p>
            <a:endParaRPr lang="en-US" dirty="0"/>
          </a:p>
          <a:p>
            <a:r>
              <a:rPr lang="en-US" dirty="0" smtClean="0"/>
              <a:t>So there would be a risk of code using an object variable that references an object that has since been overwritten.</a:t>
            </a:r>
          </a:p>
          <a:p>
            <a:endParaRPr lang="en-US" dirty="0"/>
          </a:p>
          <a:p>
            <a:r>
              <a:rPr lang="en-US" dirty="0" smtClean="0"/>
              <a:t>This would mean that the use of the former object could give very unpredictable results!</a:t>
            </a:r>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solidFill>
                  <a:schemeClr val="tx2">
                    <a:lumMod val="40000"/>
                    <a:lumOff val="60000"/>
                  </a:schemeClr>
                </a:solidFill>
              </a:rPr>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419663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Variable and object memory</a:t>
            </a:r>
            <a:endParaRPr lang="en-NZ" sz="4000" b="1" dirty="0">
              <a:solidFill>
                <a:srgbClr val="009AC7"/>
              </a:solidFill>
              <a:latin typeface="Verdana"/>
              <a:cs typeface="Verdana"/>
            </a:endParaRPr>
          </a:p>
        </p:txBody>
      </p:sp>
      <p:sp>
        <p:nvSpPr>
          <p:cNvPr id="12" name="TextBox 11"/>
          <p:cNvSpPr txBox="1"/>
          <p:nvPr/>
        </p:nvSpPr>
        <p:spPr>
          <a:xfrm>
            <a:off x="2226564" y="1179912"/>
            <a:ext cx="6437376" cy="5355312"/>
          </a:xfrm>
          <a:prstGeom prst="rect">
            <a:avLst/>
          </a:prstGeom>
        </p:spPr>
        <p:txBody>
          <a:bodyPr vert="horz" wrap="square" rtlCol="0">
            <a:spAutoFit/>
          </a:bodyPr>
          <a:lstStyle/>
          <a:p>
            <a:r>
              <a:rPr lang="en-US" dirty="0" smtClean="0"/>
              <a:t>Memory for objects is a bit trickier. If we create an object in a {}-block but assign its address to a variable declared outside the block, then we can’t just put the object on top of the stack.</a:t>
            </a:r>
          </a:p>
          <a:p>
            <a:endParaRPr lang="en-US" dirty="0"/>
          </a:p>
          <a:p>
            <a:r>
              <a:rPr lang="en-US" dirty="0" smtClean="0"/>
              <a:t>Why not?</a:t>
            </a:r>
          </a:p>
          <a:p>
            <a:endParaRPr lang="en-US" dirty="0"/>
          </a:p>
          <a:p>
            <a:r>
              <a:rPr lang="en-US" dirty="0" smtClean="0"/>
              <a:t>Consider what happens when we execution leaves the block: The next time anything gets put on top of the stack, the object gets overwritten.</a:t>
            </a:r>
          </a:p>
          <a:p>
            <a:endParaRPr lang="en-US" dirty="0"/>
          </a:p>
          <a:p>
            <a:r>
              <a:rPr lang="en-US" dirty="0" smtClean="0"/>
              <a:t>However, the object variable storing its address sits elsewhere in the stack, and still points at that address. </a:t>
            </a:r>
          </a:p>
          <a:p>
            <a:endParaRPr lang="en-US" dirty="0"/>
          </a:p>
          <a:p>
            <a:r>
              <a:rPr lang="en-US" dirty="0" smtClean="0"/>
              <a:t>So there would be a risk of code using an object variable that references an object that has since been overwritten.</a:t>
            </a:r>
          </a:p>
          <a:p>
            <a:endParaRPr lang="en-US" dirty="0"/>
          </a:p>
          <a:p>
            <a:r>
              <a:rPr lang="en-US" dirty="0" smtClean="0"/>
              <a:t>This would mean that the use of the former object could give very unpredictable results! So operating systems such as the Java VM need a Plan B.</a:t>
            </a:r>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References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NZ" dirty="0">
                <a:solidFill>
                  <a:schemeClr val="tx2">
                    <a:lumMod val="40000"/>
                    <a:lumOff val="60000"/>
                  </a:schemeClr>
                </a:solidFill>
              </a:rPr>
              <a:t>Memory</a:t>
            </a:r>
          </a:p>
          <a:p>
            <a:endParaRPr lang="en-NZ" dirty="0" smtClean="0"/>
          </a:p>
          <a:p>
            <a:r>
              <a:rPr lang="en-NZ" dirty="0" smtClean="0"/>
              <a:t>Garbage collection</a:t>
            </a:r>
            <a:br>
              <a:rPr lang="en-NZ" dirty="0" smtClean="0"/>
            </a:br>
            <a:endParaRPr lang="en-NZ" dirty="0" smtClean="0"/>
          </a:p>
          <a:p>
            <a:r>
              <a:rPr lang="en-NZ" dirty="0" smtClean="0"/>
              <a:t>Summary</a:t>
            </a:r>
            <a:endParaRPr lang="en-US" dirty="0"/>
          </a:p>
        </p:txBody>
      </p:sp>
    </p:spTree>
    <p:extLst>
      <p:ext uri="{BB962C8B-B14F-4D97-AF65-F5344CB8AC3E}">
        <p14:creationId xmlns:p14="http://schemas.microsoft.com/office/powerpoint/2010/main" val="498784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16454</TotalTime>
  <Words>1692</Words>
  <Application>Microsoft Office PowerPoint</Application>
  <PresentationFormat>On-screen Show (4:3)</PresentationFormat>
  <Paragraphs>259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Verdana</vt:lpstr>
      <vt:lpstr>Custom Design</vt:lpstr>
      <vt:lpstr>Lecture 12 Memory, Reference and Garbage Collection</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420</cp:revision>
  <cp:lastPrinted>2017-01-19T21:33:28Z</cp:lastPrinted>
  <dcterms:created xsi:type="dcterms:W3CDTF">2015-05-10T23:22:16Z</dcterms:created>
  <dcterms:modified xsi:type="dcterms:W3CDTF">2017-03-03T09:39:11Z</dcterms:modified>
</cp:coreProperties>
</file>