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17"/>
  </p:notesMasterIdLst>
  <p:handoutMasterIdLst>
    <p:handoutMasterId r:id="rId18"/>
  </p:handoutMasterIdLst>
  <p:sldIdLst>
    <p:sldId id="256" r:id="rId2"/>
    <p:sldId id="267" r:id="rId3"/>
    <p:sldId id="344" r:id="rId4"/>
    <p:sldId id="388" r:id="rId5"/>
    <p:sldId id="389" r:id="rId6"/>
    <p:sldId id="378" r:id="rId7"/>
    <p:sldId id="390" r:id="rId8"/>
    <p:sldId id="391" r:id="rId9"/>
    <p:sldId id="392" r:id="rId10"/>
    <p:sldId id="394" r:id="rId11"/>
    <p:sldId id="393" r:id="rId12"/>
    <p:sldId id="395" r:id="rId13"/>
    <p:sldId id="287" r:id="rId14"/>
    <p:sldId id="281" r:id="rId15"/>
    <p:sldId id="331" r:id="rId16"/>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1">
          <p15:clr>
            <a:srgbClr val="A4A3A4"/>
          </p15:clr>
        </p15:guide>
        <p15:guide id="2" pos="4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46C"/>
    <a:srgbClr val="009AC7"/>
    <a:srgbClr val="00467F"/>
    <a:srgbClr val="002C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426" y="82"/>
      </p:cViewPr>
      <p:guideLst>
        <p:guide orient="horz" pos="4021"/>
        <p:guide pos="416"/>
      </p:guideLst>
    </p:cSldViewPr>
  </p:slideViewPr>
  <p:notesTextViewPr>
    <p:cViewPr>
      <p:scale>
        <a:sx n="100" d="100"/>
        <a:sy n="100" d="100"/>
      </p:scale>
      <p:origin x="0" y="0"/>
    </p:cViewPr>
  </p:notesTextViewPr>
  <p:sorterViewPr>
    <p:cViewPr>
      <p:scale>
        <a:sx n="120" d="100"/>
        <a:sy n="120" d="100"/>
      </p:scale>
      <p:origin x="0" y="-6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FD42174E-94A8-894B-B55B-E3D1B123F7BC}" type="datetimeFigureOut">
              <a:rPr lang="en-US" smtClean="0"/>
              <a:t>3/6/2017</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E4EBF85-1479-E349-9262-1B6F0600CA24}" type="slidenum">
              <a:rPr lang="en-US" smtClean="0"/>
              <a:t>‹#›</a:t>
            </a:fld>
            <a:endParaRPr lang="en-US"/>
          </a:p>
        </p:txBody>
      </p:sp>
    </p:spTree>
    <p:extLst>
      <p:ext uri="{BB962C8B-B14F-4D97-AF65-F5344CB8AC3E}">
        <p14:creationId xmlns:p14="http://schemas.microsoft.com/office/powerpoint/2010/main" val="30354553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2FC2B82-52D7-564A-9414-F61912D3DADE}" type="datetimeFigureOut">
              <a:rPr lang="en-US" smtClean="0"/>
              <a:t>3/6/2017</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60170D6-42E6-3B4C-BC2C-154007EECCF7}" type="slidenum">
              <a:rPr lang="en-US" smtClean="0"/>
              <a:t>‹#›</a:t>
            </a:fld>
            <a:endParaRPr lang="en-US"/>
          </a:p>
        </p:txBody>
      </p:sp>
    </p:spTree>
    <p:extLst>
      <p:ext uri="{BB962C8B-B14F-4D97-AF65-F5344CB8AC3E}">
        <p14:creationId xmlns:p14="http://schemas.microsoft.com/office/powerpoint/2010/main" val="39870494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 Opening Slide">
    <p:bg>
      <p:bgPr>
        <a:solidFill>
          <a:srgbClr val="00467F"/>
        </a:solidFill>
        <a:effectLst/>
      </p:bgPr>
    </p:bg>
    <p:spTree>
      <p:nvGrpSpPr>
        <p:cNvPr id="1" name=""/>
        <p:cNvGrpSpPr/>
        <p:nvPr/>
      </p:nvGrpSpPr>
      <p:grpSpPr>
        <a:xfrm>
          <a:off x="0" y="0"/>
          <a:ext cx="0" cy="0"/>
          <a:chOff x="0" y="0"/>
          <a:chExt cx="0" cy="0"/>
        </a:xfrm>
      </p:grpSpPr>
      <p:sp>
        <p:nvSpPr>
          <p:cNvPr id="22" name="Title 21"/>
          <p:cNvSpPr>
            <a:spLocks noGrp="1"/>
          </p:cNvSpPr>
          <p:nvPr>
            <p:ph type="title" hasCustomPrompt="1"/>
          </p:nvPr>
        </p:nvSpPr>
        <p:spPr>
          <a:xfrm>
            <a:off x="677866" y="2289389"/>
            <a:ext cx="8027984" cy="836561"/>
          </a:xfrm>
          <a:prstGeom prst="rect">
            <a:avLst/>
          </a:prstGeom>
        </p:spPr>
        <p:txBody>
          <a:bodyPr vert="horz"/>
          <a:lstStyle>
            <a:lvl1pPr algn="l">
              <a:defRPr sz="4000" b="1" i="0">
                <a:solidFill>
                  <a:srgbClr val="FFFFFF"/>
                </a:solidFill>
                <a:latin typeface="Verdana"/>
                <a:cs typeface="Verdana"/>
              </a:defRPr>
            </a:lvl1pPr>
          </a:lstStyle>
          <a:p>
            <a:r>
              <a:rPr lang="en-AU" dirty="0" smtClean="0"/>
              <a:t>Lecture 2 </a:t>
            </a:r>
            <a:endParaRPr lang="en-US" dirty="0"/>
          </a:p>
        </p:txBody>
      </p:sp>
      <p:sp>
        <p:nvSpPr>
          <p:cNvPr id="25" name="Text Placeholder 24"/>
          <p:cNvSpPr>
            <a:spLocks noGrp="1"/>
          </p:cNvSpPr>
          <p:nvPr>
            <p:ph type="body" sz="quarter" idx="10" hasCustomPrompt="1"/>
          </p:nvPr>
        </p:nvSpPr>
        <p:spPr>
          <a:xfrm>
            <a:off x="677863" y="3135012"/>
            <a:ext cx="8027987" cy="1056603"/>
          </a:xfrm>
          <a:prstGeom prst="rect">
            <a:avLst/>
          </a:prstGeom>
        </p:spPr>
        <p:txBody>
          <a:bodyPr vert="horz"/>
          <a:lstStyle>
            <a:lvl1pPr marL="0" indent="0">
              <a:buFontTx/>
              <a:buNone/>
              <a:defRPr sz="2400" baseline="0">
                <a:solidFill>
                  <a:schemeClr val="bg1"/>
                </a:solidFill>
                <a:latin typeface="Verdana"/>
              </a:defRPr>
            </a:lvl1pPr>
          </a:lstStyle>
          <a:p>
            <a:pPr lvl="0"/>
            <a:r>
              <a:rPr lang="en-AU" dirty="0" smtClean="0"/>
              <a:t>D&amp;D chapter 2</a:t>
            </a:r>
          </a:p>
          <a:p>
            <a:pPr lvl="0"/>
            <a:r>
              <a:rPr lang="en-AU" dirty="0" smtClean="0"/>
              <a:t>&amp; Eclipse</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41797797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B Multiple pictures">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25335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6A Full pictur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8B9C4F-B695-C54C-924B-61748EE6A7C5}" type="slidenum">
              <a:rPr lang="en-US" smtClean="0"/>
              <a:pPr/>
              <a:t>‹#›</a:t>
            </a:fld>
            <a:endParaRPr lang="en-US" dirty="0"/>
          </a:p>
        </p:txBody>
      </p:sp>
      <p:sp>
        <p:nvSpPr>
          <p:cNvPr id="4" name="Text Placeholder 4"/>
          <p:cNvSpPr>
            <a:spLocks noGrp="1"/>
          </p:cNvSpPr>
          <p:nvPr>
            <p:ph type="body" sz="quarter" idx="10" hasCustomPrompt="1"/>
          </p:nvPr>
        </p:nvSpPr>
        <p:spPr>
          <a:xfrm>
            <a:off x="-1" y="457116"/>
            <a:ext cx="4628271" cy="5972033"/>
          </a:xfrm>
          <a:prstGeom prst="rect">
            <a:avLst/>
          </a:prstGeom>
        </p:spPr>
        <p:txBody>
          <a:bodyPr vert="horz"/>
          <a:lstStyle>
            <a:lvl1pPr marL="0" indent="0">
              <a:lnSpc>
                <a:spcPts val="2400"/>
              </a:lnSpc>
              <a:spcBef>
                <a:spcPts val="0"/>
              </a:spcBef>
              <a:buFontTx/>
              <a:buNone/>
              <a:defRPr sz="1700" baseline="0">
                <a:latin typeface="Courier New" panose="02070309020205020404" pitchFamily="49" charset="0"/>
                <a:cs typeface="Courier New" panose="02070309020205020404" pitchFamily="49" charset="0"/>
              </a:defRPr>
            </a:lvl1pPr>
          </a:lstStyle>
          <a:p>
            <a:pPr lvl="0"/>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aCode</a:t>
            </a:r>
            <a:r>
              <a:rPr lang="en-AU" dirty="0" smtClean="0"/>
              <a:t>(Verdana Regular)</a:t>
            </a:r>
          </a:p>
          <a:p>
            <a:pPr lvl="0"/>
            <a:r>
              <a:rPr lang="en-AU" dirty="0" smtClean="0"/>
              <a:t>et </a:t>
            </a:r>
            <a:r>
              <a:rPr lang="en-AU" dirty="0" err="1" smtClean="0"/>
              <a:t>velicibus</a:t>
            </a:r>
            <a:r>
              <a:rPr lang="en-AU" dirty="0" smtClean="0"/>
              <a:t> el et </a:t>
            </a:r>
            <a:r>
              <a:rPr lang="en-AU" dirty="0" err="1" smtClean="0"/>
              <a:t>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5" name="Text Placeholder 4"/>
          <p:cNvSpPr>
            <a:spLocks noGrp="1"/>
          </p:cNvSpPr>
          <p:nvPr>
            <p:ph type="body" sz="quarter" idx="13" hasCustomPrompt="1"/>
          </p:nvPr>
        </p:nvSpPr>
        <p:spPr>
          <a:xfrm>
            <a:off x="4628271" y="928468"/>
            <a:ext cx="4515729" cy="5500682"/>
          </a:xfrm>
          <a:prstGeom prst="rect">
            <a:avLst/>
          </a:prstGeom>
        </p:spPr>
        <p:txBody>
          <a:bodyPr vert="horz"/>
          <a:lstStyle>
            <a:lvl1pPr marL="0" indent="0">
              <a:lnSpc>
                <a:spcPts val="2400"/>
              </a:lnSpc>
              <a:spcBef>
                <a:spcPts val="0"/>
              </a:spcBef>
              <a:buFontTx/>
              <a:buNone/>
              <a:defRPr lang="en-AU" sz="1700" kern="1200" baseline="0" dirty="0" smtClean="0">
                <a:solidFill>
                  <a:schemeClr val="tx1"/>
                </a:solidFill>
                <a:latin typeface="Courier New" panose="02070309020205020404" pitchFamily="49" charset="0"/>
                <a:ea typeface="+mn-ea"/>
                <a:cs typeface="Courier New" panose="02070309020205020404" pitchFamily="49" charset="0"/>
              </a:defRPr>
            </a:lvl1pPr>
          </a:lstStyle>
          <a:p>
            <a:pPr marL="0" lvl="0" indent="0" algn="l" defTabSz="457200" rtl="0" eaLnBrk="1" latinLnBrk="0" hangingPunct="1">
              <a:lnSpc>
                <a:spcPts val="2400"/>
              </a:lnSpc>
              <a:spcBef>
                <a:spcPts val="0"/>
              </a:spcBef>
              <a:buFontTx/>
              <a:buNone/>
            </a:pPr>
            <a:r>
              <a:rPr lang="en-AU" dirty="0" smtClean="0"/>
              <a:t>Text (Verdana Regular)</a:t>
            </a:r>
          </a:p>
          <a:p>
            <a:pPr marL="0" lvl="0" indent="0" algn="l" defTabSz="457200" rtl="0" eaLnBrk="1" latinLnBrk="0" hangingPunct="1">
              <a:lnSpc>
                <a:spcPts val="2400"/>
              </a:lnSpc>
              <a:spcBef>
                <a:spcPts val="0"/>
              </a:spcBef>
              <a:buFontTx/>
              <a:buNone/>
            </a:pPr>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Tree>
    <p:extLst>
      <p:ext uri="{BB962C8B-B14F-4D97-AF65-F5344CB8AC3E}">
        <p14:creationId xmlns:p14="http://schemas.microsoft.com/office/powerpoint/2010/main" val="1628709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A Full pictur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8B9C4F-B695-C54C-924B-61748EE6A7C5}" type="slidenum">
              <a:rPr lang="en-US" smtClean="0"/>
              <a:pPr/>
              <a:t>‹#›</a:t>
            </a:fld>
            <a:endParaRPr lang="en-US" dirty="0"/>
          </a:p>
        </p:txBody>
      </p:sp>
      <p:sp>
        <p:nvSpPr>
          <p:cNvPr id="9" name="Picture Placeholder 8"/>
          <p:cNvSpPr>
            <a:spLocks noGrp="1"/>
          </p:cNvSpPr>
          <p:nvPr>
            <p:ph type="pic" sz="quarter" idx="11"/>
          </p:nvPr>
        </p:nvSpPr>
        <p:spPr>
          <a:xfrm>
            <a:off x="660400" y="1245262"/>
            <a:ext cx="8202613"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Tree>
    <p:extLst>
      <p:ext uri="{BB962C8B-B14F-4D97-AF65-F5344CB8AC3E}">
        <p14:creationId xmlns:p14="http://schemas.microsoft.com/office/powerpoint/2010/main" val="565058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B Full pictur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60400" y="1245262"/>
            <a:ext cx="8202613" cy="4215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94589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 End Slide">
    <p:bg>
      <p:bgPr>
        <a:solidFill>
          <a:srgbClr val="00467F"/>
        </a:solid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hasCustomPrompt="1"/>
          </p:nvPr>
        </p:nvSpPr>
        <p:spPr>
          <a:xfrm>
            <a:off x="677863" y="2281237"/>
            <a:ext cx="8027987" cy="3179763"/>
          </a:xfrm>
          <a:prstGeom prst="rect">
            <a:avLst/>
          </a:prstGeom>
        </p:spPr>
        <p:txBody>
          <a:bodyPr vert="horz" anchor="b"/>
          <a:lstStyle>
            <a:lvl1pPr marL="0" indent="0">
              <a:buFontTx/>
              <a:buNone/>
              <a:defRPr sz="1800">
                <a:solidFill>
                  <a:schemeClr val="bg1"/>
                </a:solidFill>
                <a:latin typeface="Verdana"/>
              </a:defRPr>
            </a:lvl1pPr>
          </a:lstStyle>
          <a:p>
            <a:pPr lvl="0"/>
            <a:r>
              <a:rPr lang="en-AU" dirty="0" smtClean="0"/>
              <a:t>Thank you</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114356243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342900" indent="-342900">
              <a:lnSpc>
                <a:spcPts val="2400"/>
              </a:lnSpc>
              <a:spcBef>
                <a:spcPts val="0"/>
              </a:spcBef>
              <a:buFontTx/>
              <a:buAutoNum type="arabicPeriod"/>
              <a:defRPr sz="1700" baseline="0">
                <a:latin typeface="Verdana"/>
              </a:defRPr>
            </a:lvl1pPr>
            <a:lvl2pPr marL="914400" marR="0" indent="-457200" algn="l" defTabSz="457200" rtl="0" eaLnBrk="1" fontAlgn="auto" latinLnBrk="0" hangingPunct="1">
              <a:lnSpc>
                <a:spcPct val="100000"/>
              </a:lnSpc>
              <a:spcBef>
                <a:spcPct val="20000"/>
              </a:spcBef>
              <a:spcAft>
                <a:spcPts val="0"/>
              </a:spcAft>
              <a:buClrTx/>
              <a:buSzTx/>
              <a:buFont typeface="Arial"/>
              <a:buAutoNum type="alphaLcPeriod"/>
              <a:tabLst/>
              <a:defRPr sz="2000" baseline="0"/>
            </a:lvl2pPr>
          </a:lstStyle>
          <a:p>
            <a:pPr lvl="0"/>
            <a:r>
              <a:rPr lang="en-AU" dirty="0" err="1" smtClean="0"/>
              <a:t>javac</a:t>
            </a:r>
            <a:r>
              <a:rPr lang="en-AU" dirty="0" smtClean="0"/>
              <a:t> </a:t>
            </a:r>
          </a:p>
          <a:p>
            <a:pPr lvl="1"/>
            <a:r>
              <a:rPr lang="en-AU" dirty="0" smtClean="0"/>
              <a:t>Compiles .class files into byte code </a:t>
            </a:r>
          </a:p>
          <a:p>
            <a:pPr marL="914400" marR="0" lvl="1" indent="-457200" algn="l" defTabSz="457200" rtl="0" eaLnBrk="1" fontAlgn="auto" latinLnBrk="0" hangingPunct="1">
              <a:lnSpc>
                <a:spcPct val="100000"/>
              </a:lnSpc>
              <a:spcBef>
                <a:spcPct val="20000"/>
              </a:spcBef>
              <a:spcAft>
                <a:spcPts val="0"/>
              </a:spcAft>
              <a:buClrTx/>
              <a:buSzTx/>
              <a:buFont typeface="Arial"/>
              <a:buAutoNum type="alphaLcPeriod"/>
              <a:tabLst/>
              <a:defRPr/>
            </a:pPr>
            <a:r>
              <a:rPr lang="en-AU" dirty="0" smtClean="0"/>
              <a:t>Compiles .class files into executable code</a:t>
            </a:r>
          </a:p>
          <a:p>
            <a:pPr lvl="1"/>
            <a:r>
              <a:rPr lang="en-AU" dirty="0" smtClean="0"/>
              <a:t>Compiles .java programs into byte code </a:t>
            </a:r>
          </a:p>
          <a:p>
            <a:pPr lvl="1"/>
            <a:r>
              <a:rPr lang="en-AU" dirty="0" smtClean="0"/>
              <a:t>Compiles .java files into executable code </a:t>
            </a:r>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baseline="0">
                <a:solidFill>
                  <a:srgbClr val="009AC7"/>
                </a:solidFill>
                <a:latin typeface="Verdana"/>
                <a:cs typeface="Verdana"/>
              </a:defRPr>
            </a:lvl1pPr>
          </a:lstStyle>
          <a:p>
            <a:r>
              <a:rPr lang="en-AU" sz="3600" dirty="0" smtClean="0">
                <a:solidFill>
                  <a:srgbClr val="009AC7"/>
                </a:solidFill>
              </a:rPr>
              <a:t>Revision Questions </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037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39981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285750" indent="-285750">
              <a:lnSpc>
                <a:spcPts val="2400"/>
              </a:lnSpc>
              <a:spcBef>
                <a:spcPts val="0"/>
              </a:spcBef>
              <a:buFontTx/>
              <a:buChar char="-"/>
              <a:defRPr sz="1700" baseline="0">
                <a:latin typeface="Courier New" panose="02070309020205020404" pitchFamily="49" charset="0"/>
                <a:cs typeface="Courier New" panose="02070309020205020404" pitchFamily="49" charset="0"/>
              </a:defRPr>
            </a:lvl1pPr>
            <a:lvl2pPr>
              <a:defRPr sz="1600">
                <a:latin typeface="Courier New" panose="02070309020205020404" pitchFamily="49" charset="0"/>
                <a:cs typeface="Courier New" panose="02070309020205020404" pitchFamily="49" charset="0"/>
              </a:defRPr>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endParaRPr lang="en-AU" dirty="0" smtClean="0"/>
          </a:p>
          <a:p>
            <a:pPr lvl="0"/>
            <a:r>
              <a:rPr lang="en-AU" dirty="0" err="1" smtClean="0"/>
              <a:t>Kjdfjjsd</a:t>
            </a:r>
            <a:endParaRPr lang="en-AU" dirty="0" smtClean="0"/>
          </a:p>
          <a:p>
            <a:pPr lvl="0"/>
            <a:r>
              <a:rPr lang="en-AU" dirty="0" err="1" smtClean="0"/>
              <a:t>Fh</a:t>
            </a:r>
            <a:r>
              <a:rPr lang="en-AU" dirty="0" smtClean="0"/>
              <a:t> </a:t>
            </a:r>
            <a:r>
              <a:rPr lang="en-AU" dirty="0" err="1" smtClean="0"/>
              <a:t>fg</a:t>
            </a:r>
            <a:endParaRPr lang="en-AU" dirty="0" smtClean="0"/>
          </a:p>
          <a:p>
            <a:pPr lvl="1"/>
            <a:r>
              <a:rPr lang="en-AU" dirty="0" err="1" smtClean="0"/>
              <a:t>ddfdfdsd</a:t>
            </a:r>
            <a:endParaRPr lang="en-AU" dirty="0" smtClean="0"/>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Code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325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42207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3"/>
            <a:ext cx="6335993" cy="2545358"/>
          </a:xfrm>
          <a:prstGeom prst="rect">
            <a:avLst/>
          </a:prstGeom>
        </p:spPr>
        <p:txBody>
          <a:bodyPr vert="horz"/>
          <a:lstStyle>
            <a:lvl1pPr marL="285750" indent="-285750">
              <a:lnSpc>
                <a:spcPts val="2400"/>
              </a:lnSpc>
              <a:spcBef>
                <a:spcPts val="0"/>
              </a:spcBef>
              <a:buFontTx/>
              <a:buChar char="-"/>
              <a:defRPr sz="1700" baseline="0">
                <a:latin typeface="Verdana"/>
              </a:defRPr>
            </a:lvl1pPr>
            <a:lvl2pPr>
              <a:defRPr sz="1700" b="0"/>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Fdjklsjdf</a:t>
            </a:r>
            <a:endParaRPr lang="en-AU" dirty="0" smtClean="0"/>
          </a:p>
          <a:p>
            <a:pPr lvl="0"/>
            <a:r>
              <a:rPr lang="en-AU" dirty="0" err="1" smtClean="0"/>
              <a:t>Kjdfjjsd</a:t>
            </a:r>
            <a:endParaRPr lang="en-AU" dirty="0" smtClean="0"/>
          </a:p>
          <a:p>
            <a:pPr lvl="0"/>
            <a:r>
              <a:rPr lang="en-AU" dirty="0" err="1" smtClean="0"/>
              <a:t>Sdfsfd</a:t>
            </a:r>
            <a:endParaRPr lang="en-AU" dirty="0" smtClean="0"/>
          </a:p>
          <a:p>
            <a:pPr lvl="1"/>
            <a:r>
              <a:rPr lang="en-AU" dirty="0" err="1" smtClean="0"/>
              <a:t>Sdfijsdf</a:t>
            </a:r>
            <a:r>
              <a:rPr lang="en-AU" dirty="0" smtClean="0"/>
              <a:t> </a:t>
            </a:r>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Mixed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253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
        <p:nvSpPr>
          <p:cNvPr id="7" name="Text Placeholder 4"/>
          <p:cNvSpPr>
            <a:spLocks noGrp="1"/>
          </p:cNvSpPr>
          <p:nvPr>
            <p:ph type="body" sz="quarter" idx="13" hasCustomPrompt="1"/>
          </p:nvPr>
        </p:nvSpPr>
        <p:spPr>
          <a:xfrm>
            <a:off x="1880255" y="3896886"/>
            <a:ext cx="6335993" cy="2545358"/>
          </a:xfrm>
          <a:prstGeom prst="rect">
            <a:avLst/>
          </a:prstGeom>
        </p:spPr>
        <p:txBody>
          <a:bodyPr vert="horz"/>
          <a:lstStyle>
            <a:lvl1pPr marL="285750" indent="-285750">
              <a:lnSpc>
                <a:spcPts val="2400"/>
              </a:lnSpc>
              <a:spcBef>
                <a:spcPts val="0"/>
              </a:spcBef>
              <a:buFontTx/>
              <a:buChar char="-"/>
              <a:defRPr lang="en-AU" sz="1700" kern="1200" baseline="0" dirty="0" smtClean="0">
                <a:solidFill>
                  <a:schemeClr val="tx1"/>
                </a:solidFill>
                <a:latin typeface="Verdana"/>
                <a:ea typeface="+mn-ea"/>
                <a:cs typeface="+mn-cs"/>
              </a:defRPr>
            </a:lvl1pPr>
            <a:lvl2pPr>
              <a:defRPr sz="1600"/>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r>
              <a:rPr lang="en-AU" dirty="0" smtClean="0"/>
              <a:t>	</a:t>
            </a:r>
          </a:p>
          <a:p>
            <a:pPr lvl="1"/>
            <a:r>
              <a:rPr lang="en-AU" dirty="0" err="1" smtClean="0"/>
              <a:t>sfsdf</a:t>
            </a:r>
            <a:endParaRPr lang="en-AU" dirty="0" smtClean="0"/>
          </a:p>
          <a:p>
            <a:pPr lvl="0"/>
            <a:r>
              <a:rPr lang="en-AU" dirty="0" smtClean="0"/>
              <a:t>	</a:t>
            </a:r>
          </a:p>
        </p:txBody>
      </p:sp>
    </p:spTree>
    <p:extLst>
      <p:ext uri="{BB962C8B-B14F-4D97-AF65-F5344CB8AC3E}">
        <p14:creationId xmlns:p14="http://schemas.microsoft.com/office/powerpoint/2010/main" val="143194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9" name="Title 8"/>
          <p:cNvSpPr>
            <a:spLocks noGrp="1"/>
          </p:cNvSpPr>
          <p:nvPr>
            <p:ph type="title" hasCustomPrompt="1"/>
          </p:nvPr>
        </p:nvSpPr>
        <p:spPr>
          <a:xfrm>
            <a:off x="677865" y="17770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Headline (Verdana Bold)</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9027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Text and pictur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6034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A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2958265"/>
            <a:ext cx="3096000" cy="3899735"/>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87851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B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740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A Multiple pictures">
    <p:spTree>
      <p:nvGrpSpPr>
        <p:cNvPr id="1" name=""/>
        <p:cNvGrpSpPr/>
        <p:nvPr/>
      </p:nvGrpSpPr>
      <p:grpSpPr>
        <a:xfrm>
          <a:off x="0" y="0"/>
          <a:ext cx="0" cy="0"/>
          <a:chOff x="0" y="0"/>
          <a:chExt cx="0" cy="0"/>
        </a:xfrm>
      </p:grpSpPr>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1"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52480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UOA-LC-RGB.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010029" y="271463"/>
            <a:ext cx="1851396" cy="612000"/>
          </a:xfrm>
          <a:prstGeom prst="rect">
            <a:avLst/>
          </a:prstGeom>
        </p:spPr>
      </p:pic>
      <p:sp>
        <p:nvSpPr>
          <p:cNvPr id="11" name="TextBox 10"/>
          <p:cNvSpPr txBox="1"/>
          <p:nvPr userDrawn="1"/>
        </p:nvSpPr>
        <p:spPr>
          <a:xfrm>
            <a:off x="9919969" y="1758348"/>
            <a:ext cx="914400" cy="914400"/>
          </a:xfrm>
          <a:prstGeom prst="rect">
            <a:avLst/>
          </a:prstGeom>
        </p:spPr>
        <p:txBody>
          <a:bodyPr wrap="none" rtlCol="0" anchor="t">
            <a:normAutofit/>
          </a:bodyPr>
          <a:lstStyle/>
          <a:p>
            <a:endParaRPr lang="en-US" dirty="0" err="1" smtClean="0"/>
          </a:p>
        </p:txBody>
      </p:sp>
      <p:sp>
        <p:nvSpPr>
          <p:cNvPr id="2" name="Slide Number Placeholder 1"/>
          <p:cNvSpPr>
            <a:spLocks noGrp="1"/>
          </p:cNvSpPr>
          <p:nvPr>
            <p:ph type="sldNum" sz="quarter" idx="4"/>
          </p:nvPr>
        </p:nvSpPr>
        <p:spPr>
          <a:xfrm>
            <a:off x="8501270" y="6429150"/>
            <a:ext cx="642730" cy="474662"/>
          </a:xfrm>
          <a:prstGeom prst="rect">
            <a:avLst/>
          </a:prstGeom>
        </p:spPr>
        <p:txBody>
          <a:bodyPr vert="horz" lIns="91440" tIns="45720" rIns="91440" bIns="45720" rtlCol="0" anchor="t"/>
          <a:lstStyle>
            <a:lvl1pPr algn="l">
              <a:defRPr sz="1000" b="0" i="0">
                <a:solidFill>
                  <a:srgbClr val="009AC7"/>
                </a:solidFill>
                <a:latin typeface="Verdana"/>
                <a:cs typeface="Verdana"/>
              </a:defRPr>
            </a:lvl1pPr>
          </a:lstStyle>
          <a:p>
            <a:fld id="{218B9C4F-B695-C54C-924B-61748EE6A7C5}" type="slidenum">
              <a:rPr lang="en-US" smtClean="0"/>
              <a:pPr/>
              <a:t>‹#›</a:t>
            </a:fld>
            <a:endParaRPr lang="en-US" dirty="0"/>
          </a:p>
        </p:txBody>
      </p:sp>
      <p:sp>
        <p:nvSpPr>
          <p:cNvPr id="4" name="TextBox 3"/>
          <p:cNvSpPr txBox="1"/>
          <p:nvPr userDrawn="1"/>
        </p:nvSpPr>
        <p:spPr>
          <a:xfrm>
            <a:off x="43200" y="6438106"/>
            <a:ext cx="3700800" cy="461665"/>
          </a:xfrm>
          <a:prstGeom prst="rect">
            <a:avLst/>
          </a:prstGeom>
        </p:spPr>
        <p:txBody>
          <a:bodyPr vert="horz" wrap="square" rtlCol="0">
            <a:spAutoFit/>
          </a:bodyPr>
          <a:lstStyle/>
          <a:p>
            <a:r>
              <a:rPr lang="en-US" sz="2400" dirty="0" err="1" smtClean="0">
                <a:solidFill>
                  <a:srgbClr val="04346C"/>
                </a:solidFill>
              </a:rPr>
              <a:t>CompSci</a:t>
            </a:r>
            <a:r>
              <a:rPr lang="en-US" sz="2400" dirty="0" smtClean="0">
                <a:solidFill>
                  <a:srgbClr val="04346C"/>
                </a:solidFill>
              </a:rPr>
              <a:t> 230: 2017</a:t>
            </a:r>
            <a:endParaRPr lang="en-NZ" sz="2400" dirty="0" smtClean="0">
              <a:solidFill>
                <a:srgbClr val="04346C"/>
              </a:solidFill>
            </a:endParaRPr>
          </a:p>
        </p:txBody>
      </p:sp>
    </p:spTree>
    <p:extLst>
      <p:ext uri="{BB962C8B-B14F-4D97-AF65-F5344CB8AC3E}">
        <p14:creationId xmlns:p14="http://schemas.microsoft.com/office/powerpoint/2010/main" val="240400390"/>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52" r:id="rId5"/>
    <p:sldLayoutId id="2147483653" r:id="rId6"/>
    <p:sldLayoutId id="2147483654" r:id="rId7"/>
    <p:sldLayoutId id="2147483656" r:id="rId8"/>
    <p:sldLayoutId id="2147483657" r:id="rId9"/>
    <p:sldLayoutId id="2147483655" r:id="rId10"/>
    <p:sldLayoutId id="2147483664" r:id="rId11"/>
    <p:sldLayoutId id="2147483658" r:id="rId12"/>
    <p:sldLayoutId id="2147483659" r:id="rId13"/>
    <p:sldLayoutId id="2147483660" r:id="rId14"/>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oracle.com/javase/tutorial/essential/exceptions/index.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Lecture 13 Exception Handling</a:t>
            </a:r>
            <a:endParaRPr lang="en-US" dirty="0"/>
          </a:p>
        </p:txBody>
      </p:sp>
      <p:sp>
        <p:nvSpPr>
          <p:cNvPr id="7" name="Text Placeholder 6"/>
          <p:cNvSpPr>
            <a:spLocks noGrp="1"/>
          </p:cNvSpPr>
          <p:nvPr>
            <p:ph type="body" sz="quarter" idx="10"/>
          </p:nvPr>
        </p:nvSpPr>
        <p:spPr>
          <a:xfrm>
            <a:off x="677866" y="4278012"/>
            <a:ext cx="8027987" cy="1056603"/>
          </a:xfrm>
        </p:spPr>
        <p:txBody>
          <a:bodyPr/>
          <a:lstStyle/>
          <a:p>
            <a:r>
              <a:rPr lang="en-US" dirty="0" smtClean="0"/>
              <a:t>D&amp;D 11</a:t>
            </a:r>
          </a:p>
          <a:p>
            <a:endParaRPr lang="en-US" dirty="0"/>
          </a:p>
          <a:p>
            <a:endParaRPr lang="en-US" dirty="0" smtClean="0"/>
          </a:p>
        </p:txBody>
      </p:sp>
      <p:sp>
        <p:nvSpPr>
          <p:cNvPr id="8" name="Date Placeholder 7"/>
          <p:cNvSpPr>
            <a:spLocks noGrp="1"/>
          </p:cNvSpPr>
          <p:nvPr>
            <p:ph type="dt" sz="half" idx="4294967295"/>
          </p:nvPr>
        </p:nvSpPr>
        <p:spPr>
          <a:xfrm>
            <a:off x="660400" y="5941536"/>
            <a:ext cx="3423062" cy="441802"/>
          </a:xfrm>
          <a:prstGeom prst="rect">
            <a:avLst/>
          </a:prstGeom>
        </p:spPr>
        <p:txBody>
          <a:bodyPr/>
          <a:lstStyle/>
          <a:p>
            <a:r>
              <a:rPr lang="en-NZ" dirty="0" smtClean="0"/>
              <a:t>Date</a:t>
            </a:r>
            <a:endParaRPr lang="en-US" dirty="0"/>
          </a:p>
        </p:txBody>
      </p:sp>
    </p:spTree>
    <p:extLst>
      <p:ext uri="{BB962C8B-B14F-4D97-AF65-F5344CB8AC3E}">
        <p14:creationId xmlns:p14="http://schemas.microsoft.com/office/powerpoint/2010/main" val="1254738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10</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After the catch</a:t>
            </a:r>
            <a:endParaRPr lang="en-NZ" sz="4000" b="1" dirty="0">
              <a:solidFill>
                <a:srgbClr val="009AC7"/>
              </a:solidFill>
              <a:latin typeface="Verdana"/>
              <a:cs typeface="Verdana"/>
            </a:endParaRPr>
          </a:p>
        </p:txBody>
      </p:sp>
      <p:sp>
        <p:nvSpPr>
          <p:cNvPr id="7" name="TextBox 6"/>
          <p:cNvSpPr txBox="1"/>
          <p:nvPr/>
        </p:nvSpPr>
        <p:spPr>
          <a:xfrm>
            <a:off x="2382012" y="5103780"/>
            <a:ext cx="6761988" cy="1200329"/>
          </a:xfrm>
          <a:prstGeom prst="rect">
            <a:avLst/>
          </a:prstGeom>
        </p:spPr>
        <p:txBody>
          <a:bodyPr vert="horz" wrap="square" rtlCol="0">
            <a:spAutoFit/>
          </a:bodyPr>
          <a:lstStyle/>
          <a:p>
            <a:r>
              <a:rPr lang="en-US" dirty="0" smtClean="0"/>
              <a:t>After an exception has been caught, the program continues </a:t>
            </a:r>
            <a:r>
              <a:rPr lang="en-US" b="1" dirty="0" smtClean="0"/>
              <a:t>immediately after the try-catch block</a:t>
            </a:r>
            <a:r>
              <a:rPr lang="en-US" dirty="0" smtClean="0"/>
              <a:t>. This means that we must ensure that whatever caused the exception to be thrown doesn’t continue to cause us trouble here.</a:t>
            </a:r>
          </a:p>
        </p:txBody>
      </p:sp>
      <p:sp>
        <p:nvSpPr>
          <p:cNvPr id="11" name="Rectangle 10"/>
          <p:cNvSpPr/>
          <p:nvPr/>
        </p:nvSpPr>
        <p:spPr>
          <a:xfrm>
            <a:off x="2377440" y="1204439"/>
            <a:ext cx="6601968" cy="3760753"/>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2" name="Text Placeholder 5"/>
          <p:cNvSpPr>
            <a:spLocks noGrp="1"/>
          </p:cNvSpPr>
          <p:nvPr>
            <p:ph type="body" sz="quarter" idx="10"/>
          </p:nvPr>
        </p:nvSpPr>
        <p:spPr>
          <a:xfrm>
            <a:off x="2377440" y="1213582"/>
            <a:ext cx="6665976" cy="3751610"/>
          </a:xfrm>
        </p:spPr>
        <p:txBody>
          <a:bodyPr>
            <a:noAutofit/>
          </a:bodyPr>
          <a:lstStyle/>
          <a:p>
            <a:pPr marL="0" indent="0">
              <a:lnSpc>
                <a:spcPct val="100000"/>
              </a:lnSpc>
              <a:buNone/>
            </a:pPr>
            <a:r>
              <a:rPr lang="en-NZ" sz="1400" dirty="0" smtClean="0">
                <a:solidFill>
                  <a:srgbClr val="000000"/>
                </a:solidFill>
                <a:latin typeface="Consolas" panose="020B0609020204030204" pitchFamily="49" charset="0"/>
              </a:rPr>
              <a:t>Scanner </a:t>
            </a:r>
            <a:r>
              <a:rPr lang="en-NZ" sz="1400" dirty="0">
                <a:solidFill>
                  <a:srgbClr val="6A3E3E"/>
                </a:solidFill>
                <a:latin typeface="Consolas" panose="020B0609020204030204" pitchFamily="49" charset="0"/>
              </a:rPr>
              <a:t>s</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Scanner(System.</a:t>
            </a:r>
            <a:r>
              <a:rPr lang="en-NZ" sz="1400" b="1" i="1" dirty="0">
                <a:solidFill>
                  <a:srgbClr val="0000C0"/>
                </a:solidFill>
                <a:latin typeface="Consolas" panose="020B0609020204030204" pitchFamily="49" charset="0"/>
              </a:rPr>
              <a:t>in</a:t>
            </a:r>
            <a:r>
              <a:rPr lang="en-NZ" sz="1400" b="1" i="1" dirty="0">
                <a:solidFill>
                  <a:srgbClr val="000000"/>
                </a:solidFill>
                <a:latin typeface="Consolas" panose="020B0609020204030204" pitchFamily="49" charset="0"/>
              </a:rPr>
              <a:t>);</a:t>
            </a:r>
          </a:p>
          <a:p>
            <a:pPr marL="0" indent="0">
              <a:lnSpc>
                <a:spcPct val="100000"/>
              </a:lnSpc>
              <a:buNone/>
            </a:pP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"Input two numbers to divide:"</a:t>
            </a:r>
            <a:r>
              <a:rPr lang="en-NZ" sz="1400" b="1" i="1" dirty="0">
                <a:solidFill>
                  <a:srgbClr val="000000"/>
                </a:solidFill>
                <a:latin typeface="Consolas" panose="020B0609020204030204" pitchFamily="49" charset="0"/>
              </a:rPr>
              <a:t>);</a:t>
            </a:r>
          </a:p>
          <a:p>
            <a:pPr marL="0" indent="0">
              <a:lnSpc>
                <a:spcPct val="100000"/>
              </a:lnSpc>
              <a:buNone/>
            </a:pP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"First number:"</a:t>
            </a:r>
            <a:r>
              <a:rPr lang="en-NZ" sz="1400" b="1" i="1" dirty="0">
                <a:solidFill>
                  <a:srgbClr val="000000"/>
                </a:solidFill>
                <a:latin typeface="Consolas" panose="020B0609020204030204" pitchFamily="49" charset="0"/>
              </a:rPr>
              <a:t>);</a:t>
            </a:r>
          </a:p>
          <a:p>
            <a:pPr marL="0" indent="0">
              <a:lnSpc>
                <a:spcPct val="100000"/>
              </a:lnSpc>
              <a:buNone/>
            </a:pPr>
            <a:r>
              <a:rPr lang="en-NZ" sz="1400" b="1" dirty="0" smtClean="0">
                <a:solidFill>
                  <a:srgbClr val="7F0055"/>
                </a:solidFill>
                <a:latin typeface="Consolas" panose="020B0609020204030204" pitchFamily="49" charset="0"/>
              </a:rPr>
              <a:t>try</a:t>
            </a:r>
            <a:r>
              <a:rPr lang="en-NZ" sz="1400" b="1" dirty="0" smtClean="0">
                <a:solidFill>
                  <a:srgbClr val="000000"/>
                </a:solidFill>
                <a:latin typeface="Consolas" panose="020B0609020204030204" pitchFamily="49" charset="0"/>
              </a:rPr>
              <a:t> </a:t>
            </a:r>
            <a:r>
              <a:rPr lang="en-NZ" sz="1400" b="1" dirty="0">
                <a:solidFill>
                  <a:srgbClr val="000000"/>
                </a:solidFill>
                <a:latin typeface="Consolas" panose="020B0609020204030204" pitchFamily="49" charset="0"/>
              </a:rPr>
              <a:t>{</a:t>
            </a:r>
          </a:p>
          <a:p>
            <a:pPr marL="0" indent="0">
              <a:lnSpc>
                <a:spcPct val="100000"/>
              </a:lnSpc>
              <a:buNone/>
            </a:pPr>
            <a:r>
              <a:rPr lang="en-NZ" sz="1400" b="1" dirty="0" smtClean="0">
                <a:solidFill>
                  <a:srgbClr val="7F0055"/>
                </a:solidFill>
                <a:latin typeface="Consolas" panose="020B0609020204030204" pitchFamily="49" charset="0"/>
              </a:rPr>
              <a:t>    </a:t>
            </a:r>
            <a:r>
              <a:rPr lang="en-NZ" sz="1400" b="1" dirty="0" err="1" smtClean="0">
                <a:solidFill>
                  <a:srgbClr val="7F0055"/>
                </a:solidFill>
                <a:latin typeface="Consolas" panose="020B0609020204030204" pitchFamily="49" charset="0"/>
              </a:rPr>
              <a:t>int</a:t>
            </a:r>
            <a:r>
              <a:rPr lang="en-NZ" sz="1400" b="1" dirty="0" smtClean="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number1</a:t>
            </a:r>
            <a:r>
              <a:rPr lang="en-NZ" sz="1400" b="1" dirty="0">
                <a:solidFill>
                  <a:srgbClr val="000000"/>
                </a:solidFill>
                <a:latin typeface="Consolas" panose="020B0609020204030204" pitchFamily="49" charset="0"/>
              </a:rPr>
              <a:t> = </a:t>
            </a:r>
            <a:r>
              <a:rPr lang="en-NZ" sz="1400" b="1" dirty="0" err="1">
                <a:solidFill>
                  <a:srgbClr val="6A3E3E"/>
                </a:solidFill>
                <a:latin typeface="Consolas" panose="020B0609020204030204" pitchFamily="49" charset="0"/>
              </a:rPr>
              <a:t>s</a:t>
            </a:r>
            <a:r>
              <a:rPr lang="en-NZ" sz="1400" b="1" dirty="0" err="1">
                <a:solidFill>
                  <a:srgbClr val="000000"/>
                </a:solidFill>
                <a:latin typeface="Consolas" panose="020B0609020204030204" pitchFamily="49" charset="0"/>
              </a:rPr>
              <a:t>.nextInt</a:t>
            </a:r>
            <a:r>
              <a:rPr lang="en-NZ" sz="1400" b="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"Second number:"</a:t>
            </a:r>
            <a:r>
              <a:rPr lang="en-NZ" sz="1400" b="1" i="1" dirty="0">
                <a:solidFill>
                  <a:srgbClr val="000000"/>
                </a:solidFill>
                <a:latin typeface="Consolas" panose="020B0609020204030204" pitchFamily="49" charset="0"/>
              </a:rPr>
              <a:t>);</a:t>
            </a:r>
          </a:p>
          <a:p>
            <a:pPr marL="0" indent="0">
              <a:lnSpc>
                <a:spcPct val="100000"/>
              </a:lnSpc>
              <a:buNone/>
            </a:pPr>
            <a:r>
              <a:rPr lang="en-NZ" sz="1400" b="1" dirty="0" smtClean="0">
                <a:solidFill>
                  <a:srgbClr val="7F0055"/>
                </a:solidFill>
                <a:latin typeface="Consolas" panose="020B0609020204030204" pitchFamily="49" charset="0"/>
              </a:rPr>
              <a:t>    </a:t>
            </a:r>
            <a:r>
              <a:rPr lang="en-NZ" sz="1400" b="1" dirty="0" err="1" smtClean="0">
                <a:solidFill>
                  <a:srgbClr val="7F0055"/>
                </a:solidFill>
                <a:latin typeface="Consolas" panose="020B0609020204030204" pitchFamily="49" charset="0"/>
              </a:rPr>
              <a:t>int</a:t>
            </a:r>
            <a:r>
              <a:rPr lang="en-NZ" sz="1400" b="1" dirty="0" smtClean="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number2</a:t>
            </a:r>
            <a:r>
              <a:rPr lang="en-NZ" sz="1400" b="1" dirty="0">
                <a:solidFill>
                  <a:srgbClr val="000000"/>
                </a:solidFill>
                <a:latin typeface="Consolas" panose="020B0609020204030204" pitchFamily="49" charset="0"/>
              </a:rPr>
              <a:t> = </a:t>
            </a:r>
            <a:r>
              <a:rPr lang="en-NZ" sz="1400" b="1" dirty="0" err="1">
                <a:solidFill>
                  <a:srgbClr val="6A3E3E"/>
                </a:solidFill>
                <a:latin typeface="Consolas" panose="020B0609020204030204" pitchFamily="49" charset="0"/>
              </a:rPr>
              <a:t>s</a:t>
            </a:r>
            <a:r>
              <a:rPr lang="en-NZ" sz="1400" b="1" dirty="0" err="1">
                <a:solidFill>
                  <a:srgbClr val="000000"/>
                </a:solidFill>
                <a:latin typeface="Consolas" panose="020B0609020204030204" pitchFamily="49" charset="0"/>
              </a:rPr>
              <a:t>.nextInt</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00"/>
                </a:solidFill>
                <a:latin typeface="Consolas" panose="020B0609020204030204" pitchFamily="49" charset="0"/>
              </a:rPr>
              <a:t>System.</a:t>
            </a:r>
            <a:r>
              <a:rPr lang="en-NZ" sz="1400" b="1" i="1" dirty="0" err="1">
                <a:solidFill>
                  <a:srgbClr val="0000C0"/>
                </a:solidFill>
                <a:latin typeface="Consolas" panose="020B0609020204030204" pitchFamily="49" charset="0"/>
              </a:rPr>
              <a:t>out</a:t>
            </a:r>
            <a:r>
              <a:rPr lang="en-NZ" sz="1400" b="1" i="1" dirty="0" err="1">
                <a:solidFill>
                  <a:srgbClr val="000000"/>
                </a:solidFill>
                <a:latin typeface="Consolas" panose="020B0609020204030204" pitchFamily="49" charset="0"/>
              </a:rPr>
              <a:t>.print</a:t>
            </a:r>
            <a:r>
              <a:rPr lang="en-NZ" sz="1400" b="1" i="1" dirty="0">
                <a:solidFill>
                  <a:srgbClr val="000000"/>
                </a:solidFill>
                <a:latin typeface="Consolas" panose="020B0609020204030204" pitchFamily="49" charset="0"/>
              </a:rPr>
              <a:t>(</a:t>
            </a:r>
            <a:r>
              <a:rPr lang="en-NZ" sz="1400" b="1" i="1" dirty="0">
                <a:solidFill>
                  <a:srgbClr val="6A3E3E"/>
                </a:solidFill>
                <a:latin typeface="Consolas" panose="020B0609020204030204" pitchFamily="49" charset="0"/>
              </a:rPr>
              <a:t>number1</a:t>
            </a:r>
            <a:r>
              <a:rPr lang="en-NZ" sz="1400" b="1" i="1" dirty="0">
                <a:solidFill>
                  <a:srgbClr val="000000"/>
                </a:solidFill>
                <a:latin typeface="Consolas" panose="020B0609020204030204" pitchFamily="49" charset="0"/>
              </a:rPr>
              <a:t> + </a:t>
            </a:r>
            <a:r>
              <a:rPr lang="en-NZ" sz="1400" b="1" i="1" dirty="0">
                <a:solidFill>
                  <a:srgbClr val="2A00FF"/>
                </a:solidFill>
                <a:latin typeface="Consolas" panose="020B0609020204030204" pitchFamily="49" charset="0"/>
              </a:rPr>
              <a:t>"/"</a:t>
            </a:r>
            <a:r>
              <a:rPr lang="en-NZ" sz="1400" b="1" i="1" dirty="0">
                <a:solidFill>
                  <a:srgbClr val="000000"/>
                </a:solidFill>
                <a:latin typeface="Consolas" panose="020B0609020204030204" pitchFamily="49" charset="0"/>
              </a:rPr>
              <a:t> + </a:t>
            </a:r>
            <a:r>
              <a:rPr lang="en-NZ" sz="1400" b="1" i="1" dirty="0">
                <a:solidFill>
                  <a:srgbClr val="6A3E3E"/>
                </a:solidFill>
                <a:latin typeface="Consolas" panose="020B0609020204030204" pitchFamily="49" charset="0"/>
              </a:rPr>
              <a:t>number2</a:t>
            </a:r>
            <a:r>
              <a:rPr lang="en-NZ" sz="1400" b="1" i="1" dirty="0">
                <a:solidFill>
                  <a:srgbClr val="000000"/>
                </a:solidFill>
                <a:latin typeface="Consolas" panose="020B0609020204030204" pitchFamily="49" charset="0"/>
              </a:rPr>
              <a:t> + </a:t>
            </a:r>
            <a:r>
              <a:rPr lang="en-NZ" sz="1400" b="1" i="1" dirty="0">
                <a:solidFill>
                  <a:srgbClr val="2A00FF"/>
                </a:solidFill>
                <a:latin typeface="Consolas" panose="020B0609020204030204" pitchFamily="49" charset="0"/>
              </a:rPr>
              <a:t>"="</a:t>
            </a:r>
            <a:r>
              <a:rPr lang="en-NZ" sz="1400" b="1" i="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smtClean="0">
                <a:solidFill>
                  <a:srgbClr val="000000"/>
                </a:solidFill>
                <a:latin typeface="Consolas" panose="020B0609020204030204" pitchFamily="49" charset="0"/>
              </a:rPr>
              <a:t>(</a:t>
            </a:r>
            <a:r>
              <a:rPr lang="en-NZ" sz="1400" b="1" i="1" dirty="0" smtClean="0">
                <a:solidFill>
                  <a:srgbClr val="6A3E3E"/>
                </a:solidFill>
                <a:latin typeface="Consolas" panose="020B0609020204030204" pitchFamily="49" charset="0"/>
              </a:rPr>
              <a:t>number1</a:t>
            </a:r>
            <a:r>
              <a:rPr lang="en-NZ" sz="1400" b="1" i="1" dirty="0" smtClean="0">
                <a:solidFill>
                  <a:srgbClr val="000000"/>
                </a:solidFill>
                <a:latin typeface="Consolas" panose="020B0609020204030204" pitchFamily="49" charset="0"/>
              </a:rPr>
              <a:t>/</a:t>
            </a:r>
            <a:r>
              <a:rPr lang="en-NZ" sz="1400" b="1" i="1" dirty="0" smtClean="0">
                <a:solidFill>
                  <a:srgbClr val="6A3E3E"/>
                </a:solidFill>
                <a:latin typeface="Consolas" panose="020B0609020204030204" pitchFamily="49" charset="0"/>
              </a:rPr>
              <a:t>number2</a:t>
            </a:r>
            <a:r>
              <a:rPr lang="en-NZ" sz="1400" b="1" i="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a:t>
            </a:r>
            <a:endParaRPr lang="en-NZ" sz="1400" dirty="0">
              <a:solidFill>
                <a:srgbClr val="000000"/>
              </a:solidFill>
              <a:latin typeface="Consolas" panose="020B0609020204030204" pitchFamily="49" charset="0"/>
            </a:endParaRPr>
          </a:p>
          <a:p>
            <a:pPr marL="0" indent="0">
              <a:lnSpc>
                <a:spcPct val="100000"/>
              </a:lnSpc>
              <a:buNone/>
            </a:pPr>
            <a:r>
              <a:rPr lang="en-NZ" sz="1400" b="1" dirty="0" smtClean="0">
                <a:solidFill>
                  <a:srgbClr val="7F0055"/>
                </a:solidFill>
                <a:latin typeface="Consolas" panose="020B0609020204030204" pitchFamily="49" charset="0"/>
              </a:rPr>
              <a:t>catch</a:t>
            </a:r>
            <a:r>
              <a:rPr lang="en-NZ" sz="1400" b="1" dirty="0" smtClean="0">
                <a:solidFill>
                  <a:srgbClr val="000000"/>
                </a:solidFill>
                <a:latin typeface="Consolas" panose="020B0609020204030204" pitchFamily="49" charset="0"/>
              </a:rPr>
              <a:t> </a:t>
            </a:r>
            <a:r>
              <a:rPr lang="en-NZ" sz="1400" b="1" dirty="0">
                <a:solidFill>
                  <a:srgbClr val="000000"/>
                </a:solidFill>
                <a:latin typeface="Consolas" panose="020B0609020204030204" pitchFamily="49" charset="0"/>
              </a:rPr>
              <a:t>(</a:t>
            </a:r>
            <a:r>
              <a:rPr lang="en-NZ" sz="1400" b="1" dirty="0" err="1">
                <a:solidFill>
                  <a:srgbClr val="000000"/>
                </a:solidFill>
                <a:latin typeface="Consolas" panose="020B0609020204030204" pitchFamily="49" charset="0"/>
              </a:rPr>
              <a:t>ArithmeticException</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e</a:t>
            </a:r>
            <a:r>
              <a:rPr lang="en-NZ" sz="1400" b="1" dirty="0">
                <a:solidFill>
                  <a:srgbClr val="000000"/>
                </a:solidFill>
                <a:latin typeface="Consolas" panose="020B0609020204030204" pitchFamily="49" charset="0"/>
              </a:rPr>
              <a:t>) {</a:t>
            </a:r>
          </a:p>
          <a:p>
            <a:pPr marL="0" indent="0">
              <a:lnSpc>
                <a:spcPct val="100000"/>
              </a:lnSpc>
              <a:buNone/>
            </a:pP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"Not even a hero can divide by 0"</a:t>
            </a:r>
            <a:r>
              <a:rPr lang="en-NZ" sz="1400" b="1" i="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a:t>
            </a:r>
            <a:endParaRPr lang="en-NZ" sz="1400" dirty="0">
              <a:solidFill>
                <a:srgbClr val="000000"/>
              </a:solidFill>
              <a:latin typeface="Consolas" panose="020B0609020204030204" pitchFamily="49" charset="0"/>
            </a:endParaRPr>
          </a:p>
          <a:p>
            <a:pPr marL="0" indent="0">
              <a:lnSpc>
                <a:spcPct val="100000"/>
              </a:lnSpc>
              <a:buNone/>
            </a:pPr>
            <a:r>
              <a:rPr lang="en-NZ" sz="1400" b="1" dirty="0" smtClean="0">
                <a:solidFill>
                  <a:srgbClr val="7F0055"/>
                </a:solidFill>
                <a:latin typeface="Consolas" panose="020B0609020204030204" pitchFamily="49" charset="0"/>
              </a:rPr>
              <a:t>catch</a:t>
            </a:r>
            <a:r>
              <a:rPr lang="en-NZ" sz="1400" b="1" dirty="0" smtClean="0">
                <a:solidFill>
                  <a:srgbClr val="000000"/>
                </a:solidFill>
                <a:latin typeface="Consolas" panose="020B0609020204030204" pitchFamily="49" charset="0"/>
              </a:rPr>
              <a:t> </a:t>
            </a:r>
            <a:r>
              <a:rPr lang="en-NZ" sz="1400" b="1" dirty="0">
                <a:solidFill>
                  <a:srgbClr val="000000"/>
                </a:solidFill>
                <a:latin typeface="Consolas" panose="020B0609020204030204" pitchFamily="49" charset="0"/>
              </a:rPr>
              <a:t>(</a:t>
            </a:r>
            <a:r>
              <a:rPr lang="en-NZ" sz="1400" b="1" dirty="0" err="1">
                <a:solidFill>
                  <a:srgbClr val="000000"/>
                </a:solidFill>
                <a:latin typeface="Consolas" panose="020B0609020204030204" pitchFamily="49" charset="0"/>
              </a:rPr>
              <a:t>java.util.InputMismatchException</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e</a:t>
            </a:r>
            <a:r>
              <a:rPr lang="en-NZ" sz="1400" b="1"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00"/>
                </a:solidFill>
                <a:latin typeface="Consolas" panose="020B0609020204030204" pitchFamily="49" charset="0"/>
              </a:rPr>
              <a:t>System.</a:t>
            </a:r>
            <a:r>
              <a:rPr lang="en-NZ" sz="1400" b="1" i="1" dirty="0" err="1">
                <a:solidFill>
                  <a:srgbClr val="0000C0"/>
                </a:solidFill>
                <a:latin typeface="Consolas" panose="020B0609020204030204" pitchFamily="49" charset="0"/>
              </a:rPr>
              <a:t>out</a:t>
            </a:r>
            <a:r>
              <a:rPr lang="en-NZ" sz="1400" b="1" i="1" dirty="0" err="1">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"Dumb and dumber - not a number</a:t>
            </a:r>
            <a:r>
              <a:rPr lang="en-NZ" sz="1400" b="1" i="1" dirty="0" smtClean="0">
                <a:solidFill>
                  <a:srgbClr val="2A00FF"/>
                </a:solidFill>
                <a:latin typeface="Consolas" panose="020B0609020204030204" pitchFamily="49" charset="0"/>
              </a:rPr>
              <a:t>?"</a:t>
            </a:r>
            <a:r>
              <a:rPr lang="en-NZ" sz="1400" b="1" i="1" dirty="0" smtClean="0">
                <a:solidFill>
                  <a:srgbClr val="000000"/>
                </a:solidFill>
                <a:latin typeface="Consolas" panose="020B0609020204030204" pitchFamily="49" charset="0"/>
              </a:rPr>
              <a:t>);</a:t>
            </a:r>
            <a:endParaRPr lang="en-NZ" sz="1400" b="1" i="1" dirty="0">
              <a:solidFill>
                <a:srgbClr val="000000"/>
              </a:solidFill>
              <a:latin typeface="Consolas" panose="020B0609020204030204" pitchFamily="49" charset="0"/>
            </a:endParaRPr>
          </a:p>
          <a:p>
            <a:pPr marL="0" indent="0">
              <a:lnSpc>
                <a:spcPct val="100000"/>
              </a:lnSpc>
              <a:buNone/>
            </a:pPr>
            <a:r>
              <a:rPr lang="en-NZ" sz="1400" dirty="0" smtClean="0">
                <a:solidFill>
                  <a:srgbClr val="000000"/>
                </a:solidFill>
                <a:latin typeface="Consolas" panose="020B0609020204030204" pitchFamily="49" charset="0"/>
              </a:rPr>
              <a:t>}</a:t>
            </a:r>
          </a:p>
          <a:p>
            <a:pPr marL="0" indent="0">
              <a:lnSpc>
                <a:spcPct val="100000"/>
              </a:lnSpc>
              <a:buNone/>
            </a:pPr>
            <a:r>
              <a:rPr lang="en-NZ" sz="1400" dirty="0" err="1">
                <a:solidFill>
                  <a:srgbClr val="000000"/>
                </a:solidFill>
                <a:latin typeface="Consolas" panose="020B0609020204030204" pitchFamily="49" charset="0"/>
              </a:rPr>
              <a:t>System.</a:t>
            </a:r>
            <a:r>
              <a:rPr lang="en-NZ" sz="1400" b="1" i="1" dirty="0" err="1">
                <a:solidFill>
                  <a:srgbClr val="0000C0"/>
                </a:solidFill>
                <a:latin typeface="Consolas" panose="020B0609020204030204" pitchFamily="49" charset="0"/>
              </a:rPr>
              <a:t>out</a:t>
            </a:r>
            <a:r>
              <a:rPr lang="en-NZ" sz="1400" b="1" i="1" dirty="0" err="1">
                <a:solidFill>
                  <a:srgbClr val="000000"/>
                </a:solidFill>
                <a:latin typeface="Consolas" panose="020B0609020204030204" pitchFamily="49" charset="0"/>
              </a:rPr>
              <a:t>.println</a:t>
            </a:r>
            <a:r>
              <a:rPr lang="en-NZ" sz="1400" b="1" i="1" dirty="0" smtClean="0">
                <a:solidFill>
                  <a:srgbClr val="000000"/>
                </a:solidFill>
                <a:latin typeface="Consolas" panose="020B0609020204030204" pitchFamily="49" charset="0"/>
              </a:rPr>
              <a:t>(</a:t>
            </a:r>
            <a:r>
              <a:rPr lang="en-NZ" sz="1400" b="1" i="1" dirty="0" smtClean="0">
                <a:solidFill>
                  <a:srgbClr val="2A00FF"/>
                </a:solidFill>
                <a:latin typeface="Consolas" panose="020B0609020204030204" pitchFamily="49" charset="0"/>
              </a:rPr>
              <a:t>"This is the ordinary end of the program!"</a:t>
            </a:r>
            <a:r>
              <a:rPr lang="en-NZ" sz="1400" b="1" i="1" dirty="0" smtClean="0">
                <a:solidFill>
                  <a:srgbClr val="000000"/>
                </a:solidFill>
                <a:latin typeface="Consolas" panose="020B0609020204030204" pitchFamily="49" charset="0"/>
              </a:rPr>
              <a:t>);</a:t>
            </a:r>
            <a:endParaRPr lang="en-US" sz="1400" b="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Runtime errors and exceptions</a:t>
            </a:r>
            <a:br>
              <a:rPr lang="en-NZ" dirty="0"/>
            </a:br>
            <a:endParaRPr lang="en-NZ" dirty="0"/>
          </a:p>
          <a:p>
            <a:r>
              <a:rPr lang="en-US" dirty="0">
                <a:solidFill>
                  <a:schemeClr val="tx2">
                    <a:lumMod val="40000"/>
                    <a:lumOff val="60000"/>
                  </a:schemeClr>
                </a:solidFill>
              </a:rPr>
              <a:t>try-catch</a:t>
            </a:r>
          </a:p>
          <a:p>
            <a:endParaRPr lang="en-US" dirty="0"/>
          </a:p>
          <a:p>
            <a:r>
              <a:rPr lang="en-US" dirty="0" smtClean="0"/>
              <a:t>Exception bubbling</a:t>
            </a:r>
          </a:p>
          <a:p>
            <a:endParaRPr lang="en-US" dirty="0" smtClean="0"/>
          </a:p>
          <a:p>
            <a:r>
              <a:rPr lang="en-US" dirty="0" smtClean="0"/>
              <a:t>Exception handling vs. flow control</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3635647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11</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Uncaught exceptions</a:t>
            </a:r>
            <a:endParaRPr lang="en-NZ" sz="4000" b="1" dirty="0">
              <a:solidFill>
                <a:srgbClr val="009AC7"/>
              </a:solidFill>
              <a:latin typeface="Verdana"/>
              <a:cs typeface="Verdana"/>
            </a:endParaRPr>
          </a:p>
        </p:txBody>
      </p:sp>
      <p:sp>
        <p:nvSpPr>
          <p:cNvPr id="7" name="TextBox 6"/>
          <p:cNvSpPr txBox="1"/>
          <p:nvPr/>
        </p:nvSpPr>
        <p:spPr>
          <a:xfrm>
            <a:off x="2235708" y="1116400"/>
            <a:ext cx="6761988" cy="4524315"/>
          </a:xfrm>
          <a:prstGeom prst="rect">
            <a:avLst/>
          </a:prstGeom>
        </p:spPr>
        <p:txBody>
          <a:bodyPr vert="horz" wrap="square" rtlCol="0">
            <a:spAutoFit/>
          </a:bodyPr>
          <a:lstStyle/>
          <a:p>
            <a:r>
              <a:rPr lang="en-US" dirty="0" smtClean="0"/>
              <a:t>Consider an exception that is thrown in a method </a:t>
            </a:r>
            <a:r>
              <a:rPr lang="en-US" b="1" dirty="0" smtClean="0">
                <a:latin typeface="Courier New" panose="02070309020205020404" pitchFamily="49" charset="0"/>
                <a:cs typeface="Courier New" panose="02070309020205020404" pitchFamily="49" charset="0"/>
              </a:rPr>
              <a:t>x()</a:t>
            </a:r>
            <a:r>
              <a:rPr lang="en-US" dirty="0" smtClean="0"/>
              <a:t>. </a:t>
            </a:r>
          </a:p>
          <a:p>
            <a:endParaRPr lang="en-US" dirty="0"/>
          </a:p>
          <a:p>
            <a:r>
              <a:rPr lang="en-US" dirty="0" smtClean="0"/>
              <a:t>If the exception isn’t caught by an appropriate exception handler in </a:t>
            </a:r>
            <a:r>
              <a:rPr lang="en-US" b="1" dirty="0" smtClean="0">
                <a:latin typeface="Courier New" panose="02070309020205020404" pitchFamily="49" charset="0"/>
                <a:cs typeface="Courier New" panose="02070309020205020404" pitchFamily="49" charset="0"/>
              </a:rPr>
              <a:t>x()</a:t>
            </a:r>
            <a:r>
              <a:rPr lang="en-US" dirty="0" smtClean="0"/>
              <a:t>, the exception “bubbles up” to the method that called </a:t>
            </a:r>
            <a:r>
              <a:rPr lang="en-US" b="1" dirty="0" smtClean="0">
                <a:latin typeface="Courier New" panose="02070309020205020404" pitchFamily="49" charset="0"/>
                <a:cs typeface="Courier New" panose="02070309020205020404" pitchFamily="49" charset="0"/>
              </a:rPr>
              <a:t>x()</a:t>
            </a:r>
            <a:r>
              <a:rPr lang="en-US" dirty="0" smtClean="0"/>
              <a:t>. </a:t>
            </a:r>
          </a:p>
          <a:p>
            <a:endParaRPr lang="en-US" dirty="0"/>
          </a:p>
          <a:p>
            <a:r>
              <a:rPr lang="en-US" dirty="0" smtClean="0"/>
              <a:t>If this method doesn’t contain </a:t>
            </a:r>
            <a:r>
              <a:rPr lang="en-US" dirty="0"/>
              <a:t>an appropriate exception </a:t>
            </a:r>
            <a:r>
              <a:rPr lang="en-US" dirty="0" smtClean="0"/>
              <a:t>handler, the exception bubbles up to the caller of that method, and so on, until the </a:t>
            </a:r>
            <a:r>
              <a:rPr lang="en-US" dirty="0" err="1" smtClean="0"/>
              <a:t>the</a:t>
            </a:r>
            <a:r>
              <a:rPr lang="en-US" dirty="0" smtClean="0"/>
              <a:t> Java runtime finds an exception handler. If there is none at all, the buck stops with the global default exception handler – which we have already seen in action.</a:t>
            </a:r>
          </a:p>
          <a:p>
            <a:endParaRPr lang="en-US" dirty="0"/>
          </a:p>
          <a:p>
            <a:r>
              <a:rPr lang="en-US" dirty="0" smtClean="0"/>
              <a:t>One of the reasons why the stack trace is so useful is because </a:t>
            </a:r>
            <a:r>
              <a:rPr lang="en-US" b="1" dirty="0" smtClean="0">
                <a:latin typeface="Courier New" panose="02070309020205020404" pitchFamily="49" charset="0"/>
                <a:cs typeface="Courier New" panose="02070309020205020404" pitchFamily="49" charset="0"/>
              </a:rPr>
              <a:t>x()</a:t>
            </a:r>
            <a:r>
              <a:rPr lang="en-US" dirty="0" smtClean="0"/>
              <a:t> may be called from different places in the program, and only certain calls end up in an exception being thrown while others are no problem at all. The stack trace tells us exactly where the method call came from.</a:t>
            </a:r>
          </a:p>
        </p:txBody>
      </p:sp>
      <p:sp>
        <p:nvSpPr>
          <p:cNvPr id="11"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Runtime errors and exceptions</a:t>
            </a:r>
            <a:br>
              <a:rPr lang="en-NZ" dirty="0"/>
            </a:br>
            <a:endParaRPr lang="en-NZ" dirty="0"/>
          </a:p>
          <a:p>
            <a:r>
              <a:rPr lang="en-US" dirty="0"/>
              <a:t>try-catch</a:t>
            </a:r>
          </a:p>
          <a:p>
            <a:endParaRPr lang="en-US" dirty="0"/>
          </a:p>
          <a:p>
            <a:r>
              <a:rPr lang="en-US" dirty="0">
                <a:solidFill>
                  <a:schemeClr val="tx2">
                    <a:lumMod val="40000"/>
                    <a:lumOff val="60000"/>
                  </a:schemeClr>
                </a:solidFill>
              </a:rPr>
              <a:t>Exception bubbling</a:t>
            </a:r>
          </a:p>
          <a:p>
            <a:endParaRPr lang="en-US" dirty="0" smtClean="0"/>
          </a:p>
          <a:p>
            <a:r>
              <a:rPr lang="en-US" dirty="0" smtClean="0"/>
              <a:t>Exception handling vs. flow control</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810529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12</a:t>
            </a:fld>
            <a:endParaRPr lang="en-US" dirty="0"/>
          </a:p>
        </p:txBody>
      </p:sp>
      <p:sp>
        <p:nvSpPr>
          <p:cNvPr id="5" name="Title 2"/>
          <p:cNvSpPr txBox="1">
            <a:spLocks/>
          </p:cNvSpPr>
          <p:nvPr/>
        </p:nvSpPr>
        <p:spPr>
          <a:xfrm>
            <a:off x="188265" y="128250"/>
            <a:ext cx="6517335" cy="717593"/>
          </a:xfrm>
          <a:prstGeom prst="rect">
            <a:avLst/>
          </a:prstGeom>
        </p:spPr>
        <p:txBody>
          <a:bodyPr>
            <a:normAutofit fontScale="8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Exception handling isn’t…</a:t>
            </a:r>
            <a:endParaRPr lang="en-NZ" sz="4000" b="1" dirty="0">
              <a:solidFill>
                <a:srgbClr val="009AC7"/>
              </a:solidFill>
              <a:latin typeface="Verdana"/>
              <a:cs typeface="Verdana"/>
            </a:endParaRPr>
          </a:p>
        </p:txBody>
      </p:sp>
      <p:sp>
        <p:nvSpPr>
          <p:cNvPr id="7" name="TextBox 6"/>
          <p:cNvSpPr txBox="1"/>
          <p:nvPr/>
        </p:nvSpPr>
        <p:spPr>
          <a:xfrm>
            <a:off x="2235708" y="1116400"/>
            <a:ext cx="6761988" cy="4524315"/>
          </a:xfrm>
          <a:prstGeom prst="rect">
            <a:avLst/>
          </a:prstGeom>
        </p:spPr>
        <p:txBody>
          <a:bodyPr vert="horz" wrap="square" rtlCol="0">
            <a:spAutoFit/>
          </a:bodyPr>
          <a:lstStyle/>
          <a:p>
            <a:r>
              <a:rPr lang="en-US" dirty="0" smtClean="0"/>
              <a:t>…a sophisticated versions of flow control.</a:t>
            </a:r>
          </a:p>
          <a:p>
            <a:endParaRPr lang="en-US" dirty="0"/>
          </a:p>
          <a:p>
            <a:r>
              <a:rPr lang="en-US" dirty="0" smtClean="0"/>
              <a:t>The following code works but it extremely bad practice: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Surely, you can do a better job with an if-statement here!</a:t>
            </a:r>
          </a:p>
          <a:p>
            <a:endParaRPr lang="en-US" dirty="0" smtClean="0"/>
          </a:p>
        </p:txBody>
      </p:sp>
      <p:sp>
        <p:nvSpPr>
          <p:cNvPr id="6" name="Rectangle 5"/>
          <p:cNvSpPr/>
          <p:nvPr/>
        </p:nvSpPr>
        <p:spPr>
          <a:xfrm>
            <a:off x="2331720" y="2046305"/>
            <a:ext cx="6601968" cy="2708575"/>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8" name="Text Placeholder 5"/>
          <p:cNvSpPr>
            <a:spLocks noGrp="1"/>
          </p:cNvSpPr>
          <p:nvPr>
            <p:ph type="body" sz="quarter" idx="10"/>
          </p:nvPr>
        </p:nvSpPr>
        <p:spPr>
          <a:xfrm>
            <a:off x="2331720" y="2055448"/>
            <a:ext cx="6665976" cy="2699432"/>
          </a:xfrm>
        </p:spPr>
        <p:txBody>
          <a:bodyPr>
            <a:noAutofit/>
          </a:bodyPr>
          <a:lstStyle/>
          <a:p>
            <a:pPr marL="0" indent="0">
              <a:lnSpc>
                <a:spcPct val="100000"/>
              </a:lnSpc>
              <a:buNone/>
            </a:pPr>
            <a:r>
              <a:rPr lang="en-NZ" sz="1400" dirty="0">
                <a:solidFill>
                  <a:srgbClr val="000000"/>
                </a:solidFill>
                <a:latin typeface="Consolas" panose="020B0609020204030204" pitchFamily="49" charset="0"/>
              </a:rPr>
              <a:t>Scanner </a:t>
            </a:r>
            <a:r>
              <a:rPr lang="en-NZ" sz="1400" dirty="0">
                <a:solidFill>
                  <a:srgbClr val="6A3E3E"/>
                </a:solidFill>
                <a:latin typeface="Consolas" panose="020B0609020204030204" pitchFamily="49" charset="0"/>
              </a:rPr>
              <a:t>s</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Scanner(System.</a:t>
            </a:r>
            <a:r>
              <a:rPr lang="en-NZ" sz="1400" b="1" i="1" dirty="0">
                <a:solidFill>
                  <a:srgbClr val="0000C0"/>
                </a:solidFill>
                <a:latin typeface="Consolas" panose="020B0609020204030204" pitchFamily="49" charset="0"/>
              </a:rPr>
              <a:t>in</a:t>
            </a:r>
            <a:r>
              <a:rPr lang="en-NZ" sz="1400" b="1" i="1" dirty="0">
                <a:solidFill>
                  <a:srgbClr val="000000"/>
                </a:solidFill>
                <a:latin typeface="Consolas" panose="020B0609020204030204" pitchFamily="49" charset="0"/>
              </a:rPr>
              <a:t>);</a:t>
            </a:r>
          </a:p>
          <a:p>
            <a:pPr marL="0" indent="0">
              <a:lnSpc>
                <a:spcPct val="100000"/>
              </a:lnSpc>
              <a:buNone/>
            </a:pP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"Choose your flavour:"</a:t>
            </a:r>
            <a:r>
              <a:rPr lang="en-NZ" sz="1400" b="1" i="1" dirty="0">
                <a:solidFill>
                  <a:srgbClr val="000000"/>
                </a:solidFill>
                <a:latin typeface="Consolas" panose="020B0609020204030204" pitchFamily="49" charset="0"/>
              </a:rPr>
              <a:t>);</a:t>
            </a:r>
          </a:p>
          <a:p>
            <a:pPr marL="0" indent="0">
              <a:lnSpc>
                <a:spcPct val="100000"/>
              </a:lnSpc>
              <a:buNone/>
            </a:pPr>
            <a:r>
              <a:rPr lang="en-NZ" sz="1400" dirty="0" err="1">
                <a:solidFill>
                  <a:srgbClr val="000000"/>
                </a:solidFill>
                <a:latin typeface="Consolas" panose="020B0609020204030204" pitchFamily="49" charset="0"/>
              </a:rPr>
              <a:t>System.</a:t>
            </a:r>
            <a:r>
              <a:rPr lang="en-NZ" sz="1400" b="1" i="1" dirty="0" err="1">
                <a:solidFill>
                  <a:srgbClr val="0000C0"/>
                </a:solidFill>
                <a:latin typeface="Consolas" panose="020B0609020204030204" pitchFamily="49" charset="0"/>
              </a:rPr>
              <a:t>out</a:t>
            </a:r>
            <a:r>
              <a:rPr lang="en-NZ" sz="1400" b="1" i="1" dirty="0" err="1">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"Vanilla: 0"</a:t>
            </a:r>
            <a:r>
              <a:rPr lang="en-NZ" sz="1400" b="1" i="1" dirty="0">
                <a:solidFill>
                  <a:srgbClr val="000000"/>
                </a:solidFill>
                <a:latin typeface="Consolas" panose="020B0609020204030204" pitchFamily="49" charset="0"/>
              </a:rPr>
              <a:t>);</a:t>
            </a:r>
          </a:p>
          <a:p>
            <a:pPr marL="0" indent="0">
              <a:lnSpc>
                <a:spcPct val="100000"/>
              </a:lnSpc>
              <a:buNone/>
            </a:pPr>
            <a:r>
              <a:rPr lang="en-NZ" sz="1400" dirty="0" err="1">
                <a:solidFill>
                  <a:srgbClr val="000000"/>
                </a:solidFill>
                <a:latin typeface="Consolas" panose="020B0609020204030204" pitchFamily="49" charset="0"/>
              </a:rPr>
              <a:t>System.</a:t>
            </a:r>
            <a:r>
              <a:rPr lang="en-NZ" sz="1400" b="1" i="1" dirty="0" err="1">
                <a:solidFill>
                  <a:srgbClr val="0000C0"/>
                </a:solidFill>
                <a:latin typeface="Consolas" panose="020B0609020204030204" pitchFamily="49" charset="0"/>
              </a:rPr>
              <a:t>out</a:t>
            </a:r>
            <a:r>
              <a:rPr lang="en-NZ" sz="1400" b="1" i="1" dirty="0" err="1">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"Chocolate: 1"</a:t>
            </a:r>
            <a:r>
              <a:rPr lang="en-NZ" sz="1400" b="1" i="1" dirty="0">
                <a:solidFill>
                  <a:srgbClr val="000000"/>
                </a:solidFill>
                <a:latin typeface="Consolas" panose="020B0609020204030204" pitchFamily="49" charset="0"/>
              </a:rPr>
              <a:t>);</a:t>
            </a:r>
          </a:p>
          <a:p>
            <a:pPr marL="0" indent="0">
              <a:lnSpc>
                <a:spcPct val="100000"/>
              </a:lnSpc>
              <a:buNone/>
            </a:pPr>
            <a:r>
              <a:rPr lang="en-NZ" sz="1400" b="1" dirty="0" err="1">
                <a:solidFill>
                  <a:srgbClr val="7F0055"/>
                </a:solidFill>
                <a:latin typeface="Consolas" panose="020B0609020204030204" pitchFamily="49" charset="0"/>
              </a:rPr>
              <a:t>int</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c</a:t>
            </a:r>
            <a:r>
              <a:rPr lang="en-NZ" sz="1400" b="1" dirty="0">
                <a:solidFill>
                  <a:srgbClr val="000000"/>
                </a:solidFill>
                <a:latin typeface="Consolas" panose="020B0609020204030204" pitchFamily="49" charset="0"/>
              </a:rPr>
              <a:t> = </a:t>
            </a:r>
            <a:r>
              <a:rPr lang="en-NZ" sz="1400" b="1" dirty="0" err="1">
                <a:solidFill>
                  <a:srgbClr val="6A3E3E"/>
                </a:solidFill>
                <a:latin typeface="Consolas" panose="020B0609020204030204" pitchFamily="49" charset="0"/>
              </a:rPr>
              <a:t>s</a:t>
            </a:r>
            <a:r>
              <a:rPr lang="en-NZ" sz="1400" b="1" dirty="0" err="1">
                <a:solidFill>
                  <a:srgbClr val="000000"/>
                </a:solidFill>
                <a:latin typeface="Consolas" panose="020B0609020204030204" pitchFamily="49" charset="0"/>
              </a:rPr>
              <a:t>.nextInt</a:t>
            </a:r>
            <a:r>
              <a:rPr lang="en-NZ" sz="1400" b="1" dirty="0">
                <a:solidFill>
                  <a:srgbClr val="000000"/>
                </a:solidFill>
                <a:latin typeface="Consolas" panose="020B0609020204030204" pitchFamily="49" charset="0"/>
              </a:rPr>
              <a:t>();</a:t>
            </a:r>
          </a:p>
          <a:p>
            <a:pPr marL="0" indent="0">
              <a:lnSpc>
                <a:spcPct val="100000"/>
              </a:lnSpc>
              <a:buNone/>
            </a:pPr>
            <a:r>
              <a:rPr lang="en-NZ" sz="1400" b="1" dirty="0">
                <a:solidFill>
                  <a:srgbClr val="7F0055"/>
                </a:solidFill>
                <a:latin typeface="Consolas" panose="020B0609020204030204" pitchFamily="49" charset="0"/>
              </a:rPr>
              <a:t>try</a:t>
            </a:r>
            <a:r>
              <a:rPr lang="en-NZ" sz="1400" b="1" dirty="0">
                <a:solidFill>
                  <a:srgbClr val="000000"/>
                </a:solidFill>
                <a:latin typeface="Consolas" panose="020B0609020204030204" pitchFamily="49" charset="0"/>
              </a:rPr>
              <a:t> {</a:t>
            </a:r>
          </a:p>
          <a:p>
            <a:pPr marL="0" indent="0">
              <a:lnSpc>
                <a:spcPct val="100000"/>
              </a:lnSpc>
              <a:buNone/>
            </a:pPr>
            <a:r>
              <a:rPr lang="en-NZ" sz="1400" b="1" dirty="0">
                <a:solidFill>
                  <a:srgbClr val="7F0055"/>
                </a:solidFill>
                <a:latin typeface="Consolas" panose="020B0609020204030204" pitchFamily="49" charset="0"/>
              </a:rPr>
              <a:t> </a:t>
            </a:r>
            <a:r>
              <a:rPr lang="en-NZ" sz="1400" b="1" dirty="0" smtClean="0">
                <a:solidFill>
                  <a:srgbClr val="7F0055"/>
                </a:solidFill>
                <a:latin typeface="Consolas" panose="020B0609020204030204" pitchFamily="49" charset="0"/>
              </a:rPr>
              <a:t>   </a:t>
            </a:r>
            <a:r>
              <a:rPr lang="en-NZ" sz="1400" b="1" dirty="0" err="1" smtClean="0">
                <a:solidFill>
                  <a:srgbClr val="7F0055"/>
                </a:solidFill>
                <a:latin typeface="Consolas" panose="020B0609020204030204" pitchFamily="49" charset="0"/>
              </a:rPr>
              <a:t>int</a:t>
            </a:r>
            <a:r>
              <a:rPr lang="en-NZ" sz="1400" b="1" dirty="0" smtClean="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dummy</a:t>
            </a:r>
            <a:r>
              <a:rPr lang="en-NZ" sz="1400" b="1" dirty="0">
                <a:solidFill>
                  <a:srgbClr val="000000"/>
                </a:solidFill>
                <a:latin typeface="Consolas" panose="020B0609020204030204" pitchFamily="49" charset="0"/>
              </a:rPr>
              <a:t> = 1/</a:t>
            </a:r>
            <a:r>
              <a:rPr lang="en-NZ" sz="1400" b="1" dirty="0">
                <a:solidFill>
                  <a:srgbClr val="6A3E3E"/>
                </a:solidFill>
                <a:latin typeface="Consolas" panose="020B0609020204030204" pitchFamily="49" charset="0"/>
              </a:rPr>
              <a:t>c</a:t>
            </a:r>
            <a:r>
              <a:rPr lang="en-NZ" sz="1400" b="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"You chose chocolate."</a:t>
            </a:r>
            <a:r>
              <a:rPr lang="en-NZ" sz="1400" b="1" i="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a:t>
            </a:r>
          </a:p>
          <a:p>
            <a:pPr marL="0" indent="0">
              <a:lnSpc>
                <a:spcPct val="100000"/>
              </a:lnSpc>
              <a:buNone/>
            </a:pPr>
            <a:r>
              <a:rPr lang="en-NZ" sz="1400" b="1" dirty="0">
                <a:solidFill>
                  <a:srgbClr val="7F0055"/>
                </a:solidFill>
                <a:latin typeface="Consolas" panose="020B0609020204030204" pitchFamily="49" charset="0"/>
              </a:rPr>
              <a:t>catch</a:t>
            </a:r>
            <a:r>
              <a:rPr lang="en-NZ" sz="1400" b="1" dirty="0">
                <a:solidFill>
                  <a:srgbClr val="000000"/>
                </a:solidFill>
                <a:latin typeface="Consolas" panose="020B0609020204030204" pitchFamily="49" charset="0"/>
              </a:rPr>
              <a:t> (Exception </a:t>
            </a:r>
            <a:r>
              <a:rPr lang="en-NZ" sz="1400" b="1" dirty="0">
                <a:solidFill>
                  <a:srgbClr val="6A3E3E"/>
                </a:solidFill>
                <a:latin typeface="Consolas" panose="020B0609020204030204" pitchFamily="49" charset="0"/>
              </a:rPr>
              <a:t>e</a:t>
            </a:r>
            <a:r>
              <a:rPr lang="en-NZ" sz="1400" b="1" dirty="0">
                <a:solidFill>
                  <a:srgbClr val="000000"/>
                </a:solidFill>
                <a:latin typeface="Consolas" panose="020B0609020204030204" pitchFamily="49" charset="0"/>
              </a:rPr>
              <a:t>) {</a:t>
            </a:r>
          </a:p>
          <a:p>
            <a:pPr marL="0" indent="0">
              <a:lnSpc>
                <a:spcPct val="100000"/>
              </a:lnSpc>
              <a:buNone/>
            </a:pP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"You chose vanilla."</a:t>
            </a:r>
            <a:r>
              <a:rPr lang="en-NZ" sz="1400" b="1" i="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a:t>
            </a:r>
          </a:p>
          <a:p>
            <a:pPr marL="0" indent="0">
              <a:lnSpc>
                <a:spcPct val="100000"/>
              </a:lnSpc>
              <a:buNone/>
            </a:pPr>
            <a:endParaRPr lang="en-US" sz="1400" b="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12"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Runtime errors and exceptions</a:t>
            </a:r>
            <a:br>
              <a:rPr lang="en-NZ" dirty="0"/>
            </a:br>
            <a:endParaRPr lang="en-NZ" dirty="0"/>
          </a:p>
          <a:p>
            <a:r>
              <a:rPr lang="en-US" dirty="0"/>
              <a:t>try-catch</a:t>
            </a:r>
          </a:p>
          <a:p>
            <a:endParaRPr lang="en-US" dirty="0"/>
          </a:p>
          <a:p>
            <a:r>
              <a:rPr lang="en-US" dirty="0" smtClean="0"/>
              <a:t>Exception bubbling</a:t>
            </a:r>
          </a:p>
          <a:p>
            <a:endParaRPr lang="en-US" dirty="0" smtClean="0"/>
          </a:p>
          <a:p>
            <a:r>
              <a:rPr lang="en-US" dirty="0">
                <a:solidFill>
                  <a:schemeClr val="tx2">
                    <a:lumMod val="40000"/>
                    <a:lumOff val="60000"/>
                  </a:schemeClr>
                </a:solidFill>
              </a:rPr>
              <a:t>Exception handling vs. flow control</a:t>
            </a:r>
          </a:p>
          <a:p>
            <a:endParaRPr lang="en-NZ" dirty="0">
              <a:solidFill>
                <a:schemeClr val="tx2">
                  <a:lumMod val="40000"/>
                  <a:lumOff val="60000"/>
                </a:schemeClr>
              </a:solidFill>
            </a:endParaRPr>
          </a:p>
          <a:p>
            <a:r>
              <a:rPr lang="en-NZ" dirty="0" smtClean="0"/>
              <a:t>Summary</a:t>
            </a:r>
            <a:endParaRPr lang="en-US" dirty="0"/>
          </a:p>
        </p:txBody>
      </p:sp>
    </p:spTree>
    <p:extLst>
      <p:ext uri="{BB962C8B-B14F-4D97-AF65-F5344CB8AC3E}">
        <p14:creationId xmlns:p14="http://schemas.microsoft.com/office/powerpoint/2010/main" val="3593854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66544" y="1076243"/>
            <a:ext cx="6931152" cy="5827569"/>
          </a:xfrm>
        </p:spPr>
        <p:txBody>
          <a:bodyPr>
            <a:normAutofit/>
          </a:bodyPr>
          <a:lstStyle/>
          <a:p>
            <a:pPr>
              <a:lnSpc>
                <a:spcPct val="120000"/>
              </a:lnSpc>
            </a:pPr>
            <a:r>
              <a:rPr lang="en-US" dirty="0" smtClean="0"/>
              <a:t>Runtime errors happen when Java hits an unforeseen problem while executing a problem.</a:t>
            </a:r>
          </a:p>
          <a:p>
            <a:pPr>
              <a:lnSpc>
                <a:spcPct val="120000"/>
              </a:lnSpc>
            </a:pPr>
            <a:endParaRPr lang="en-US" dirty="0"/>
          </a:p>
          <a:p>
            <a:pPr>
              <a:lnSpc>
                <a:spcPct val="120000"/>
              </a:lnSpc>
            </a:pPr>
            <a:r>
              <a:rPr lang="en-US" dirty="0" smtClean="0"/>
              <a:t>Runtime errors lead to exceptions being thrown.</a:t>
            </a:r>
          </a:p>
          <a:p>
            <a:pPr>
              <a:lnSpc>
                <a:spcPct val="120000"/>
              </a:lnSpc>
            </a:pPr>
            <a:endParaRPr lang="en-US" dirty="0"/>
          </a:p>
          <a:p>
            <a:pPr>
              <a:lnSpc>
                <a:spcPct val="120000"/>
              </a:lnSpc>
            </a:pPr>
            <a:r>
              <a:rPr lang="en-US" dirty="0" smtClean="0"/>
              <a:t>We can catch exceptions by class and deal with them in an exception handler (try-catch block), or we can let them bubble up for an exception handler further up the calling chain to catch.</a:t>
            </a:r>
          </a:p>
          <a:p>
            <a:pPr>
              <a:lnSpc>
                <a:spcPct val="120000"/>
              </a:lnSpc>
            </a:pPr>
            <a:endParaRPr lang="en-US" dirty="0"/>
          </a:p>
          <a:p>
            <a:pPr>
              <a:lnSpc>
                <a:spcPct val="120000"/>
              </a:lnSpc>
            </a:pPr>
            <a:r>
              <a:rPr lang="en-US" dirty="0" smtClean="0"/>
              <a:t>Exceptions are subclasses of the </a:t>
            </a:r>
            <a:r>
              <a:rPr lang="en-US" b="1" dirty="0" smtClean="0">
                <a:latin typeface="Courier New" panose="02070309020205020404" pitchFamily="49" charset="0"/>
                <a:cs typeface="Courier New" panose="02070309020205020404" pitchFamily="49" charset="0"/>
              </a:rPr>
              <a:t>Exception</a:t>
            </a:r>
            <a:r>
              <a:rPr lang="en-US" dirty="0" smtClean="0"/>
              <a:t> class.</a:t>
            </a:r>
          </a:p>
          <a:p>
            <a:pPr>
              <a:lnSpc>
                <a:spcPct val="120000"/>
              </a:lnSpc>
            </a:pPr>
            <a:endParaRPr lang="en-US" dirty="0"/>
          </a:p>
          <a:p>
            <a:pPr>
              <a:lnSpc>
                <a:spcPct val="120000"/>
              </a:lnSpc>
            </a:pPr>
            <a:r>
              <a:rPr lang="en-US" dirty="0" smtClean="0"/>
              <a:t>Every Java program has a default exception handler that prints a stack trace, which tells us where the exception was thrown and which method calls led to this. </a:t>
            </a:r>
          </a:p>
          <a:p>
            <a:pPr>
              <a:lnSpc>
                <a:spcPct val="120000"/>
              </a:lnSpc>
            </a:pPr>
            <a:endParaRPr lang="en-US" dirty="0"/>
          </a:p>
          <a:p>
            <a:pPr marL="0" indent="0">
              <a:lnSpc>
                <a:spcPct val="120000"/>
              </a:lnSpc>
              <a:buNone/>
            </a:pPr>
            <a:endParaRPr lang="en-US" dirty="0" smtClean="0"/>
          </a:p>
          <a:p>
            <a:endParaRPr lang="en-US" dirty="0"/>
          </a:p>
          <a:p>
            <a:pPr marL="0" indent="0">
              <a:buNone/>
            </a:pPr>
            <a:endParaRPr lang="en-US" dirty="0" smtClean="0"/>
          </a:p>
          <a:p>
            <a:pPr lvl="1"/>
            <a:endParaRPr lang="en-US" dirty="0" smtClean="0"/>
          </a:p>
          <a:p>
            <a:endParaRPr lang="en-NZ" dirty="0"/>
          </a:p>
        </p:txBody>
      </p:sp>
      <p:sp>
        <p:nvSpPr>
          <p:cNvPr id="3" name="Title 2"/>
          <p:cNvSpPr>
            <a:spLocks noGrp="1"/>
          </p:cNvSpPr>
          <p:nvPr>
            <p:ph type="title"/>
          </p:nvPr>
        </p:nvSpPr>
        <p:spPr/>
        <p:txBody>
          <a:bodyPr/>
          <a:lstStyle/>
          <a:p>
            <a:r>
              <a:rPr lang="en-US" dirty="0" smtClean="0"/>
              <a:t>What do we know</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13</a:t>
            </a:fld>
            <a:endParaRPr lang="en-US" dirty="0"/>
          </a:p>
        </p:txBody>
      </p:sp>
      <p:sp>
        <p:nvSpPr>
          <p:cNvPr id="7"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Runtime errors and exceptions</a:t>
            </a:r>
            <a:br>
              <a:rPr lang="en-NZ" dirty="0"/>
            </a:br>
            <a:endParaRPr lang="en-NZ" dirty="0"/>
          </a:p>
          <a:p>
            <a:r>
              <a:rPr lang="en-US" dirty="0"/>
              <a:t>try-catch</a:t>
            </a:r>
          </a:p>
          <a:p>
            <a:endParaRPr lang="en-US" dirty="0"/>
          </a:p>
          <a:p>
            <a:r>
              <a:rPr lang="en-US" dirty="0" smtClean="0"/>
              <a:t>Exception bubbling</a:t>
            </a:r>
          </a:p>
          <a:p>
            <a:endParaRPr lang="en-US" dirty="0" smtClean="0"/>
          </a:p>
          <a:p>
            <a:r>
              <a:rPr lang="en-US" dirty="0" smtClean="0"/>
              <a:t>Exception handling vs. flow control</a:t>
            </a:r>
            <a:endParaRPr lang="en-US" dirty="0"/>
          </a:p>
          <a:p>
            <a:endParaRPr lang="en-NZ" dirty="0" smtClean="0"/>
          </a:p>
          <a:p>
            <a:r>
              <a:rPr lang="en-NZ" dirty="0">
                <a:solidFill>
                  <a:schemeClr val="tx2">
                    <a:lumMod val="40000"/>
                    <a:lumOff val="60000"/>
                  </a:schemeClr>
                </a:solidFill>
              </a:rPr>
              <a:t>Summary</a:t>
            </a:r>
            <a:endParaRPr lang="en-US" dirty="0">
              <a:solidFill>
                <a:schemeClr val="tx2">
                  <a:lumMod val="40000"/>
                  <a:lumOff val="60000"/>
                </a:schemeClr>
              </a:solidFill>
            </a:endParaRPr>
          </a:p>
        </p:txBody>
      </p:sp>
    </p:spTree>
    <p:extLst>
      <p:ext uri="{BB962C8B-B14F-4D97-AF65-F5344CB8AC3E}">
        <p14:creationId xmlns:p14="http://schemas.microsoft.com/office/powerpoint/2010/main" val="51991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148840" y="1076243"/>
            <a:ext cx="6867144" cy="5352908"/>
          </a:xfrm>
        </p:spPr>
        <p:txBody>
          <a:bodyPr/>
          <a:lstStyle/>
          <a:p>
            <a:pPr marL="0" indent="0">
              <a:buNone/>
            </a:pPr>
            <a:r>
              <a:rPr lang="en-US" sz="1600" dirty="0" smtClean="0"/>
              <a:t>D&amp;D Chapter 11</a:t>
            </a:r>
          </a:p>
          <a:p>
            <a:pPr marL="0" indent="0">
              <a:buNone/>
            </a:pPr>
            <a:endParaRPr lang="en-US" sz="1600" dirty="0" smtClean="0"/>
          </a:p>
          <a:p>
            <a:pPr marL="0" indent="0">
              <a:buNone/>
            </a:pPr>
            <a:r>
              <a:rPr lang="en-US" sz="1600" dirty="0">
                <a:hlinkClick r:id="rId2"/>
              </a:rPr>
              <a:t>https://</a:t>
            </a:r>
            <a:r>
              <a:rPr lang="en-US" sz="1600" dirty="0" smtClean="0">
                <a:hlinkClick r:id="rId2"/>
              </a:rPr>
              <a:t>docs.oracle.com/javase/tutorial/essential/exceptions/index.html</a:t>
            </a:r>
            <a:endParaRPr lang="en-US" sz="1600" dirty="0" smtClean="0"/>
          </a:p>
          <a:p>
            <a:pPr marL="0" indent="0">
              <a:buNone/>
            </a:pPr>
            <a:endParaRPr lang="en-US" sz="1600" dirty="0" smtClean="0"/>
          </a:p>
          <a:p>
            <a:pPr marL="0" indent="0">
              <a:buNone/>
            </a:pPr>
            <a:endParaRPr lang="en-NZ" sz="1600" dirty="0"/>
          </a:p>
        </p:txBody>
      </p:sp>
      <p:sp>
        <p:nvSpPr>
          <p:cNvPr id="7" name="Title 6"/>
          <p:cNvSpPr>
            <a:spLocks noGrp="1"/>
          </p:cNvSpPr>
          <p:nvPr>
            <p:ph type="title"/>
          </p:nvPr>
        </p:nvSpPr>
        <p:spPr/>
        <p:txBody>
          <a:bodyPr/>
          <a:lstStyle/>
          <a:p>
            <a:r>
              <a:rPr lang="en-US" dirty="0" smtClean="0"/>
              <a:t>Resources</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14</a:t>
            </a:fld>
            <a:endParaRPr lang="en-US" dirty="0"/>
          </a:p>
        </p:txBody>
      </p:sp>
      <p:sp>
        <p:nvSpPr>
          <p:cNvPr id="9"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Runtime errors and exceptions</a:t>
            </a:r>
            <a:br>
              <a:rPr lang="en-NZ" dirty="0"/>
            </a:br>
            <a:endParaRPr lang="en-NZ" dirty="0"/>
          </a:p>
          <a:p>
            <a:r>
              <a:rPr lang="en-US" dirty="0"/>
              <a:t>try-catch</a:t>
            </a:r>
          </a:p>
          <a:p>
            <a:endParaRPr lang="en-US" dirty="0"/>
          </a:p>
          <a:p>
            <a:r>
              <a:rPr lang="en-US" dirty="0" smtClean="0"/>
              <a:t>Exception bubbling</a:t>
            </a:r>
          </a:p>
          <a:p>
            <a:endParaRPr lang="en-US" dirty="0" smtClean="0"/>
          </a:p>
          <a:p>
            <a:r>
              <a:rPr lang="en-US" dirty="0" smtClean="0"/>
              <a:t>Exception handling vs. flow control</a:t>
            </a:r>
            <a:endParaRPr lang="en-US" dirty="0"/>
          </a:p>
          <a:p>
            <a:endParaRPr lang="en-NZ" dirty="0" smtClean="0"/>
          </a:p>
          <a:p>
            <a:r>
              <a:rPr lang="en-NZ" dirty="0">
                <a:solidFill>
                  <a:schemeClr val="tx2">
                    <a:lumMod val="40000"/>
                    <a:lumOff val="60000"/>
                  </a:schemeClr>
                </a:solidFill>
              </a:rPr>
              <a:t>Summary</a:t>
            </a:r>
            <a:endParaRPr lang="en-US" dirty="0">
              <a:solidFill>
                <a:schemeClr val="tx2">
                  <a:lumMod val="40000"/>
                  <a:lumOff val="60000"/>
                </a:schemeClr>
              </a:solidFill>
            </a:endParaRPr>
          </a:p>
        </p:txBody>
      </p:sp>
    </p:spTree>
    <p:extLst>
      <p:ext uri="{BB962C8B-B14F-4D97-AF65-F5344CB8AC3E}">
        <p14:creationId xmlns:p14="http://schemas.microsoft.com/office/powerpoint/2010/main" val="1553283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Next Lecture</a:t>
            </a:r>
          </a:p>
          <a:p>
            <a:endParaRPr lang="en-US" dirty="0"/>
          </a:p>
          <a:p>
            <a:r>
              <a:rPr lang="en-US" smtClean="0"/>
              <a:t>Throwing Custom </a:t>
            </a:r>
            <a:r>
              <a:rPr lang="en-US" dirty="0" smtClean="0"/>
              <a:t>exceptions (Chapter 11)</a:t>
            </a:r>
            <a:endParaRPr lang="en-US" dirty="0"/>
          </a:p>
        </p:txBody>
      </p:sp>
    </p:spTree>
    <p:extLst>
      <p:ext uri="{BB962C8B-B14F-4D97-AF65-F5344CB8AC3E}">
        <p14:creationId xmlns:p14="http://schemas.microsoft.com/office/powerpoint/2010/main" val="1812958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265" y="1596572"/>
            <a:ext cx="8313005" cy="5113452"/>
          </a:xfrm>
        </p:spPr>
        <p:txBody>
          <a:bodyPr>
            <a:normAutofit/>
          </a:bodyPr>
          <a:lstStyle/>
          <a:p>
            <a:pPr marL="0" lvl="0" indent="0">
              <a:buNone/>
            </a:pPr>
            <a:r>
              <a:rPr lang="en-US" dirty="0" smtClean="0"/>
              <a:t>By the end of this lesson, you should</a:t>
            </a:r>
          </a:p>
          <a:p>
            <a:pPr marL="0" lvl="0" indent="0">
              <a:buNone/>
            </a:pPr>
            <a:endParaRPr lang="en-US" dirty="0" smtClean="0"/>
          </a:p>
          <a:p>
            <a:pPr lvl="0"/>
            <a:r>
              <a:rPr lang="en-US" dirty="0" smtClean="0"/>
              <a:t>Be able to give examples of circumstances that may trigger a built-in exception</a:t>
            </a:r>
          </a:p>
          <a:p>
            <a:pPr lvl="0"/>
            <a:r>
              <a:rPr lang="en-US" dirty="0" smtClean="0"/>
              <a:t>Be able to write exception handling code that intercepts general exceptions or exceptions of specific types only.</a:t>
            </a:r>
          </a:p>
          <a:p>
            <a:pPr lvl="0"/>
            <a:r>
              <a:rPr lang="en-US" dirty="0" smtClean="0"/>
              <a:t>Understand the concept of a Java stack trace, and be able to interpret stack traces to identify the point at which an exception was thrown</a:t>
            </a:r>
          </a:p>
        </p:txBody>
      </p:sp>
      <p:sp>
        <p:nvSpPr>
          <p:cNvPr id="3" name="Title 2"/>
          <p:cNvSpPr>
            <a:spLocks noGrp="1"/>
          </p:cNvSpPr>
          <p:nvPr>
            <p:ph type="title"/>
          </p:nvPr>
        </p:nvSpPr>
        <p:spPr/>
        <p:txBody>
          <a:bodyPr/>
          <a:lstStyle/>
          <a:p>
            <a:r>
              <a:rPr lang="en-US" dirty="0" smtClean="0"/>
              <a:t>Goals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a:t>
            </a:fld>
            <a:endParaRPr lang="en-US" dirty="0"/>
          </a:p>
        </p:txBody>
      </p:sp>
    </p:spTree>
    <p:extLst>
      <p:ext uri="{BB962C8B-B14F-4D97-AF65-F5344CB8AC3E}">
        <p14:creationId xmlns:p14="http://schemas.microsoft.com/office/powerpoint/2010/main" val="930521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3</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Runtime errors</a:t>
            </a:r>
            <a:endParaRPr lang="en-NZ" sz="4000" b="1" dirty="0">
              <a:solidFill>
                <a:srgbClr val="009AC7"/>
              </a:solidFill>
              <a:latin typeface="Verdana"/>
              <a:cs typeface="Verdana"/>
            </a:endParaRPr>
          </a:p>
        </p:txBody>
      </p:sp>
      <p:sp>
        <p:nvSpPr>
          <p:cNvPr id="12" name="TextBox 11"/>
          <p:cNvSpPr txBox="1"/>
          <p:nvPr/>
        </p:nvSpPr>
        <p:spPr>
          <a:xfrm>
            <a:off x="2226564" y="1179912"/>
            <a:ext cx="6761988" cy="5355312"/>
          </a:xfrm>
          <a:prstGeom prst="rect">
            <a:avLst/>
          </a:prstGeom>
        </p:spPr>
        <p:txBody>
          <a:bodyPr vert="horz" wrap="square" rtlCol="0">
            <a:spAutoFit/>
          </a:bodyPr>
          <a:lstStyle/>
          <a:p>
            <a:r>
              <a:rPr lang="en-US" dirty="0" smtClean="0"/>
              <a:t>A runtime error is an error that occurs at the time a program runs, i.e., it isn’t a syntax or other compile error. Common runtime errors include, but are by no means restricted to:</a:t>
            </a:r>
          </a:p>
          <a:p>
            <a:endParaRPr lang="en-US" dirty="0"/>
          </a:p>
          <a:p>
            <a:pPr marL="285750" indent="-285750">
              <a:buFont typeface="Arial" panose="020B0604020202020204" pitchFamily="34" charset="0"/>
              <a:buChar char="•"/>
            </a:pPr>
            <a:r>
              <a:rPr lang="en-US" dirty="0" smtClean="0"/>
              <a:t>The program is asked to invoke a method on an object variable that points to null.</a:t>
            </a:r>
          </a:p>
          <a:p>
            <a:pPr marL="285750" indent="-285750">
              <a:buFont typeface="Arial" panose="020B0604020202020204" pitchFamily="34" charset="0"/>
              <a:buChar char="•"/>
            </a:pPr>
            <a:r>
              <a:rPr lang="en-US" dirty="0" smtClean="0"/>
              <a:t>The program is asked to read or write an array element that is outside the index bounds of the array.</a:t>
            </a:r>
          </a:p>
          <a:p>
            <a:pPr marL="285750" indent="-285750">
              <a:buFont typeface="Arial" panose="020B0604020202020204" pitchFamily="34" charset="0"/>
              <a:buChar char="•"/>
            </a:pPr>
            <a:r>
              <a:rPr lang="en-US" dirty="0" smtClean="0"/>
              <a:t>An attempt to divide by a variable whose value is zero.</a:t>
            </a:r>
          </a:p>
          <a:p>
            <a:endParaRPr lang="en-US" dirty="0" smtClean="0"/>
          </a:p>
          <a:p>
            <a:r>
              <a:rPr lang="en-US" dirty="0" smtClean="0"/>
              <a:t>A runtime error means that the program cannot continue because Java cannot figure out what it is meant to do under the circumstances. So the following are </a:t>
            </a:r>
            <a:r>
              <a:rPr lang="en-US" b="1" dirty="0" smtClean="0"/>
              <a:t>not</a:t>
            </a:r>
            <a:r>
              <a:rPr lang="en-US" dirty="0" smtClean="0"/>
              <a:t> runtime errors:</a:t>
            </a:r>
          </a:p>
          <a:p>
            <a:endParaRPr lang="en-US" dirty="0"/>
          </a:p>
          <a:p>
            <a:pPr marL="285750" indent="-285750">
              <a:buFont typeface="Arial" panose="020B0604020202020204" pitchFamily="34" charset="0"/>
              <a:buChar char="•"/>
            </a:pPr>
            <a:r>
              <a:rPr lang="en-US" dirty="0" smtClean="0"/>
              <a:t>A program computing the wrong result.</a:t>
            </a:r>
          </a:p>
          <a:p>
            <a:pPr marL="285750" indent="-285750">
              <a:buFont typeface="Arial" panose="020B0604020202020204" pitchFamily="34" charset="0"/>
              <a:buChar char="•"/>
            </a:pPr>
            <a:r>
              <a:rPr lang="en-US" dirty="0" smtClean="0"/>
              <a:t>A program behaving differently from the way we want/expect it to behave.</a:t>
            </a:r>
          </a:p>
          <a:p>
            <a:pPr marL="285750" indent="-285750">
              <a:buFont typeface="Arial" panose="020B0604020202020204" pitchFamily="34" charset="0"/>
              <a:buChar char="•"/>
            </a:pPr>
            <a:endParaRPr lang="en-US" dirty="0"/>
          </a:p>
          <a:p>
            <a:r>
              <a:rPr lang="en-US" dirty="0" smtClean="0"/>
              <a:t>If we do not handle runtime errors, our program will crash.</a:t>
            </a:r>
            <a:endParaRPr lang="en-US" dirty="0"/>
          </a:p>
        </p:txBody>
      </p:sp>
      <p:sp>
        <p:nvSpPr>
          <p:cNvPr id="20"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smtClean="0">
                <a:solidFill>
                  <a:schemeClr val="tx2">
                    <a:lumMod val="40000"/>
                    <a:lumOff val="60000"/>
                  </a:schemeClr>
                </a:solidFill>
              </a:rPr>
              <a:t>Runtime errors and exceptions</a:t>
            </a:r>
            <a:r>
              <a:rPr lang="en-NZ" dirty="0">
                <a:solidFill>
                  <a:schemeClr val="tx2">
                    <a:lumMod val="40000"/>
                    <a:lumOff val="60000"/>
                  </a:schemeClr>
                </a:solidFill>
              </a:rPr>
              <a:t/>
            </a:r>
            <a:br>
              <a:rPr lang="en-NZ" dirty="0">
                <a:solidFill>
                  <a:schemeClr val="tx2">
                    <a:lumMod val="40000"/>
                    <a:lumOff val="60000"/>
                  </a:schemeClr>
                </a:solidFill>
              </a:rPr>
            </a:br>
            <a:endParaRPr lang="en-NZ" dirty="0">
              <a:solidFill>
                <a:schemeClr val="tx2">
                  <a:lumMod val="40000"/>
                  <a:lumOff val="60000"/>
                </a:schemeClr>
              </a:solidFill>
            </a:endParaRPr>
          </a:p>
          <a:p>
            <a:r>
              <a:rPr lang="en-US" dirty="0" smtClean="0"/>
              <a:t>try-catch</a:t>
            </a:r>
          </a:p>
          <a:p>
            <a:endParaRPr lang="en-US" dirty="0"/>
          </a:p>
          <a:p>
            <a:r>
              <a:rPr lang="en-US" dirty="0" smtClean="0"/>
              <a:t>Exception bubbling</a:t>
            </a:r>
          </a:p>
          <a:p>
            <a:endParaRPr lang="en-US" dirty="0" smtClean="0"/>
          </a:p>
          <a:p>
            <a:r>
              <a:rPr lang="en-US" dirty="0" smtClean="0"/>
              <a:t>Exception handling vs. flow control</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454985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4</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Exceptions</a:t>
            </a:r>
            <a:endParaRPr lang="en-NZ" sz="4000" b="1" dirty="0">
              <a:solidFill>
                <a:srgbClr val="009AC7"/>
              </a:solidFill>
              <a:latin typeface="Verdana"/>
              <a:cs typeface="Verdana"/>
            </a:endParaRPr>
          </a:p>
        </p:txBody>
      </p:sp>
      <p:sp>
        <p:nvSpPr>
          <p:cNvPr id="12" name="TextBox 11"/>
          <p:cNvSpPr txBox="1"/>
          <p:nvPr/>
        </p:nvSpPr>
        <p:spPr>
          <a:xfrm>
            <a:off x="2226564" y="1179912"/>
            <a:ext cx="6761988" cy="5355312"/>
          </a:xfrm>
          <a:prstGeom prst="rect">
            <a:avLst/>
          </a:prstGeom>
        </p:spPr>
        <p:txBody>
          <a:bodyPr vert="horz" wrap="square" rtlCol="0">
            <a:spAutoFit/>
          </a:bodyPr>
          <a:lstStyle/>
          <a:p>
            <a:r>
              <a:rPr lang="en-US" dirty="0" smtClean="0"/>
              <a:t>Java gives us a powerful mechanism to deal with runtime errors. It consists of two parts:</a:t>
            </a:r>
          </a:p>
          <a:p>
            <a:endParaRPr lang="en-US" dirty="0"/>
          </a:p>
          <a:p>
            <a:pPr marL="342900" indent="-342900">
              <a:buFont typeface="+mj-lt"/>
              <a:buAutoNum type="arabicPeriod"/>
            </a:pPr>
            <a:r>
              <a:rPr lang="en-US" dirty="0" smtClean="0"/>
              <a:t>Exceptions. An </a:t>
            </a:r>
            <a:r>
              <a:rPr lang="en-US" i="1" dirty="0" smtClean="0"/>
              <a:t>exception</a:t>
            </a:r>
            <a:r>
              <a:rPr lang="en-US" dirty="0" smtClean="0"/>
              <a:t> is an object that Java </a:t>
            </a:r>
            <a:r>
              <a:rPr lang="en-US" i="1" dirty="0" smtClean="0"/>
              <a:t>throws</a:t>
            </a:r>
            <a:r>
              <a:rPr lang="en-US" dirty="0" smtClean="0"/>
              <a:t> when a runtime error occurs. Throwing an exception means that Java stops execution at the point in the code where the runtime error occurs. </a:t>
            </a:r>
          </a:p>
          <a:p>
            <a:pPr marL="342900" indent="-342900">
              <a:buFont typeface="+mj-lt"/>
              <a:buAutoNum type="arabicPeriod"/>
            </a:pPr>
            <a:endParaRPr lang="en-US" dirty="0"/>
          </a:p>
          <a:p>
            <a:pPr marL="342900" indent="-342900">
              <a:buFont typeface="+mj-lt"/>
              <a:buAutoNum type="arabicPeriod"/>
            </a:pPr>
            <a:r>
              <a:rPr lang="en-US" dirty="0" smtClean="0"/>
              <a:t>Exception handling. Once it has thrown an exception, Java looks for a suitable </a:t>
            </a:r>
            <a:r>
              <a:rPr lang="en-US" i="1" dirty="0" smtClean="0"/>
              <a:t>exception handler </a:t>
            </a:r>
            <a:r>
              <a:rPr lang="en-US" dirty="0" smtClean="0"/>
              <a:t>to catch the exception. An exception handler is a special block of code written for the purpose of dealing with exceptions of the given type that protects the code in which the exception was thrown.</a:t>
            </a:r>
          </a:p>
          <a:p>
            <a:pPr marL="342900" indent="-342900">
              <a:buFont typeface="+mj-lt"/>
              <a:buAutoNum type="arabicPeriod"/>
            </a:pPr>
            <a:endParaRPr lang="en-US" dirty="0"/>
          </a:p>
          <a:p>
            <a:r>
              <a:rPr lang="en-US" dirty="0" smtClean="0"/>
              <a:t>Being objects, exceptions also have a class hierarchy. At the top of this hierarchy sits the </a:t>
            </a:r>
            <a:r>
              <a:rPr lang="en-US" b="1" dirty="0" smtClean="0">
                <a:latin typeface="Courier New" panose="02070309020205020404" pitchFamily="49" charset="0"/>
                <a:cs typeface="Courier New" panose="02070309020205020404" pitchFamily="49" charset="0"/>
              </a:rPr>
              <a:t>Exception</a:t>
            </a:r>
            <a:r>
              <a:rPr lang="en-US" dirty="0" smtClean="0"/>
              <a:t> class, which all exception objects belong to. </a:t>
            </a:r>
          </a:p>
          <a:p>
            <a:endParaRPr lang="en-US" dirty="0"/>
          </a:p>
          <a:p>
            <a:r>
              <a:rPr lang="en-US" dirty="0" smtClean="0"/>
              <a:t>More </a:t>
            </a:r>
            <a:r>
              <a:rPr lang="en-US" dirty="0" err="1" smtClean="0"/>
              <a:t>specialised</a:t>
            </a:r>
            <a:r>
              <a:rPr lang="en-US" dirty="0" smtClean="0"/>
              <a:t> exceptions belong to subclasses of </a:t>
            </a:r>
            <a:r>
              <a:rPr lang="en-US" b="1" dirty="0">
                <a:latin typeface="Courier New" panose="02070309020205020404" pitchFamily="49" charset="0"/>
                <a:cs typeface="Courier New" panose="02070309020205020404" pitchFamily="49" charset="0"/>
              </a:rPr>
              <a:t>Exception</a:t>
            </a:r>
            <a:r>
              <a:rPr lang="en-US" dirty="0"/>
              <a:t> . </a:t>
            </a:r>
            <a:r>
              <a:rPr lang="en-US" dirty="0" smtClean="0"/>
              <a:t>This scheme also lets us write and throw custom exceptions.	</a:t>
            </a:r>
            <a:endParaRPr lang="en-US" dirty="0"/>
          </a:p>
        </p:txBody>
      </p:sp>
      <p:sp>
        <p:nvSpPr>
          <p:cNvPr id="6"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smtClean="0">
                <a:solidFill>
                  <a:schemeClr val="tx2">
                    <a:lumMod val="40000"/>
                    <a:lumOff val="60000"/>
                  </a:schemeClr>
                </a:solidFill>
              </a:rPr>
              <a:t>Runtime errors and exceptions</a:t>
            </a:r>
            <a:r>
              <a:rPr lang="en-NZ" dirty="0">
                <a:solidFill>
                  <a:schemeClr val="tx2">
                    <a:lumMod val="40000"/>
                    <a:lumOff val="60000"/>
                  </a:schemeClr>
                </a:solidFill>
              </a:rPr>
              <a:t/>
            </a:r>
            <a:br>
              <a:rPr lang="en-NZ" dirty="0">
                <a:solidFill>
                  <a:schemeClr val="tx2">
                    <a:lumMod val="40000"/>
                    <a:lumOff val="60000"/>
                  </a:schemeClr>
                </a:solidFill>
              </a:rPr>
            </a:br>
            <a:endParaRPr lang="en-NZ" dirty="0">
              <a:solidFill>
                <a:schemeClr val="tx2">
                  <a:lumMod val="40000"/>
                  <a:lumOff val="60000"/>
                </a:schemeClr>
              </a:solidFill>
            </a:endParaRPr>
          </a:p>
          <a:p>
            <a:r>
              <a:rPr lang="en-US" dirty="0" smtClean="0"/>
              <a:t>try-catch</a:t>
            </a:r>
          </a:p>
          <a:p>
            <a:endParaRPr lang="en-US" dirty="0"/>
          </a:p>
          <a:p>
            <a:r>
              <a:rPr lang="en-US" dirty="0" smtClean="0"/>
              <a:t>Exception bubbling</a:t>
            </a:r>
          </a:p>
          <a:p>
            <a:endParaRPr lang="en-US" dirty="0" smtClean="0"/>
          </a:p>
          <a:p>
            <a:r>
              <a:rPr lang="en-US" dirty="0" smtClean="0"/>
              <a:t>Exception handling vs. flow control</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2435768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5</a:t>
            </a:fld>
            <a:endParaRPr lang="en-US" dirty="0"/>
          </a:p>
        </p:txBody>
      </p:sp>
      <p:sp>
        <p:nvSpPr>
          <p:cNvPr id="5" name="Title 2"/>
          <p:cNvSpPr txBox="1">
            <a:spLocks/>
          </p:cNvSpPr>
          <p:nvPr/>
        </p:nvSpPr>
        <p:spPr>
          <a:xfrm>
            <a:off x="188265" y="128250"/>
            <a:ext cx="6517335" cy="717593"/>
          </a:xfrm>
          <a:prstGeom prst="rect">
            <a:avLst/>
          </a:prstGeom>
        </p:spPr>
        <p:txBody>
          <a:bodyPr>
            <a:normAutofit fontScale="8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Default exception handler</a:t>
            </a:r>
            <a:endParaRPr lang="en-NZ" sz="4000" b="1" dirty="0">
              <a:solidFill>
                <a:srgbClr val="009AC7"/>
              </a:solidFill>
              <a:latin typeface="Verdana"/>
              <a:cs typeface="Verdana"/>
            </a:endParaRPr>
          </a:p>
        </p:txBody>
      </p:sp>
      <p:sp>
        <p:nvSpPr>
          <p:cNvPr id="12" name="TextBox 11"/>
          <p:cNvSpPr txBox="1"/>
          <p:nvPr/>
        </p:nvSpPr>
        <p:spPr>
          <a:xfrm>
            <a:off x="2226564" y="1179912"/>
            <a:ext cx="6761988" cy="5632311"/>
          </a:xfrm>
          <a:prstGeom prst="rect">
            <a:avLst/>
          </a:prstGeom>
        </p:spPr>
        <p:txBody>
          <a:bodyPr vert="horz" wrap="square" rtlCol="0">
            <a:spAutoFit/>
          </a:bodyPr>
          <a:lstStyle/>
          <a:p>
            <a:r>
              <a:rPr lang="en-US" dirty="0" smtClean="0"/>
              <a:t>Every Java program has a default exception handler that protects the entire program and catches any </a:t>
            </a:r>
            <a:r>
              <a:rPr lang="en-US" b="1" dirty="0">
                <a:latin typeface="Courier New" panose="02070309020205020404" pitchFamily="49" charset="0"/>
                <a:cs typeface="Courier New" panose="02070309020205020404" pitchFamily="49" charset="0"/>
              </a:rPr>
              <a:t>Exception</a:t>
            </a:r>
            <a:r>
              <a:rPr lang="en-US" dirty="0"/>
              <a:t> </a:t>
            </a:r>
            <a:r>
              <a:rPr lang="en-US" dirty="0" smtClean="0"/>
              <a:t> object</a:t>
            </a:r>
            <a:r>
              <a:rPr lang="en-US" dirty="0"/>
              <a:t>.</a:t>
            </a:r>
            <a:endParaRPr lang="en-US" dirty="0" smtClean="0"/>
          </a:p>
          <a:p>
            <a:endParaRPr lang="en-US" dirty="0"/>
          </a:p>
          <a:p>
            <a:r>
              <a:rPr lang="en-US" dirty="0" smtClean="0"/>
              <a:t>It terminates the program and outputs a </a:t>
            </a:r>
            <a:r>
              <a:rPr lang="en-US" i="1" dirty="0" smtClean="0"/>
              <a:t>stack trace </a:t>
            </a:r>
            <a:r>
              <a:rPr lang="en-US" dirty="0" smtClean="0"/>
              <a:t>that can assist us to locate the place at which an exception was thrown. The following is an example of a stack trace produced by </a:t>
            </a:r>
            <a:r>
              <a:rPr lang="en-US" b="1" dirty="0">
                <a:latin typeface="Courier New" panose="02070309020205020404" pitchFamily="49" charset="0"/>
                <a:cs typeface="Courier New" panose="02070309020205020404" pitchFamily="49" charset="0"/>
              </a:rPr>
              <a:t>main() </a:t>
            </a:r>
            <a:r>
              <a:rPr lang="en-US" dirty="0" smtClean="0"/>
              <a:t>in </a:t>
            </a:r>
            <a:r>
              <a:rPr lang="en-US" b="1" dirty="0">
                <a:latin typeface="Courier New" panose="02070309020205020404" pitchFamily="49" charset="0"/>
                <a:cs typeface="Courier New" panose="02070309020205020404" pitchFamily="49" charset="0"/>
              </a:rPr>
              <a:t>CrashTest.java</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Think of the default exception handler as the ambulance at the bottom of the cliff: Useful for developers, but you don’t want users to</a:t>
            </a:r>
            <a:br>
              <a:rPr lang="en-US" dirty="0" smtClean="0"/>
            </a:br>
            <a:r>
              <a:rPr lang="en-US" dirty="0" smtClean="0"/>
              <a:t>	see a stack trace if possible!</a:t>
            </a:r>
            <a:endParaRPr lang="en-US" dirty="0"/>
          </a:p>
        </p:txBody>
      </p:sp>
      <p:sp>
        <p:nvSpPr>
          <p:cNvPr id="2" name="Rectangle 1"/>
          <p:cNvSpPr/>
          <p:nvPr/>
        </p:nvSpPr>
        <p:spPr>
          <a:xfrm>
            <a:off x="2286000" y="3339442"/>
            <a:ext cx="6391656" cy="1200329"/>
          </a:xfrm>
          <a:prstGeom prst="rect">
            <a:avLst/>
          </a:prstGeom>
          <a:solidFill>
            <a:schemeClr val="bg2"/>
          </a:solidFill>
        </p:spPr>
        <p:txBody>
          <a:bodyPr wrap="square">
            <a:spAutoFit/>
          </a:bodyPr>
          <a:lstStyle/>
          <a:p>
            <a:r>
              <a:rPr lang="en-NZ" dirty="0">
                <a:solidFill>
                  <a:srgbClr val="FF0000"/>
                </a:solidFill>
                <a:latin typeface="Consolas" panose="020B0609020204030204" pitchFamily="49" charset="0"/>
              </a:rPr>
              <a:t>Exception in thread "main" </a:t>
            </a:r>
            <a:r>
              <a:rPr lang="en-NZ" u="sng" dirty="0" err="1">
                <a:solidFill>
                  <a:srgbClr val="0066CC"/>
                </a:solidFill>
                <a:latin typeface="Consolas" panose="020B0609020204030204" pitchFamily="49" charset="0"/>
              </a:rPr>
              <a:t>java.lang.NullPointerException</a:t>
            </a:r>
            <a:endParaRPr lang="en-NZ" u="sng" dirty="0">
              <a:solidFill>
                <a:srgbClr val="0066CC"/>
              </a:solidFill>
              <a:latin typeface="Consolas" panose="020B0609020204030204" pitchFamily="49" charset="0"/>
            </a:endParaRPr>
          </a:p>
          <a:p>
            <a:r>
              <a:rPr lang="en-NZ" dirty="0">
                <a:solidFill>
                  <a:srgbClr val="FF0000"/>
                </a:solidFill>
                <a:latin typeface="Consolas" panose="020B0609020204030204" pitchFamily="49" charset="0"/>
              </a:rPr>
              <a:t>at MyClass1.method1(</a:t>
            </a:r>
            <a:r>
              <a:rPr lang="en-NZ" u="sng" dirty="0">
                <a:solidFill>
                  <a:srgbClr val="0066CC"/>
                </a:solidFill>
                <a:latin typeface="Consolas" panose="020B0609020204030204" pitchFamily="49" charset="0"/>
              </a:rPr>
              <a:t>MyClass1.java:6</a:t>
            </a:r>
            <a:r>
              <a:rPr lang="en-NZ" u="sng" dirty="0">
                <a:solidFill>
                  <a:srgbClr val="FF0000"/>
                </a:solidFill>
                <a:latin typeface="Consolas" panose="020B0609020204030204" pitchFamily="49" charset="0"/>
              </a:rPr>
              <a:t>)</a:t>
            </a:r>
          </a:p>
          <a:p>
            <a:r>
              <a:rPr lang="en-NZ" dirty="0">
                <a:solidFill>
                  <a:srgbClr val="FF0000"/>
                </a:solidFill>
                <a:latin typeface="Consolas" panose="020B0609020204030204" pitchFamily="49" charset="0"/>
              </a:rPr>
              <a:t>at </a:t>
            </a:r>
            <a:r>
              <a:rPr lang="en-NZ" dirty="0" err="1">
                <a:solidFill>
                  <a:srgbClr val="FF0000"/>
                </a:solidFill>
                <a:latin typeface="Consolas" panose="020B0609020204030204" pitchFamily="49" charset="0"/>
              </a:rPr>
              <a:t>CrashTest.main</a:t>
            </a:r>
            <a:r>
              <a:rPr lang="en-NZ" dirty="0">
                <a:solidFill>
                  <a:srgbClr val="FF0000"/>
                </a:solidFill>
                <a:latin typeface="Consolas" panose="020B0609020204030204" pitchFamily="49" charset="0"/>
              </a:rPr>
              <a:t>(</a:t>
            </a:r>
            <a:r>
              <a:rPr lang="en-NZ" u="sng" dirty="0">
                <a:solidFill>
                  <a:srgbClr val="0066CC"/>
                </a:solidFill>
                <a:latin typeface="Consolas" panose="020B0609020204030204" pitchFamily="49" charset="0"/>
              </a:rPr>
              <a:t>CrashTest.java:6</a:t>
            </a:r>
            <a:r>
              <a:rPr lang="en-NZ" u="sng" dirty="0">
                <a:solidFill>
                  <a:srgbClr val="FF0000"/>
                </a:solidFill>
                <a:latin typeface="Consolas" panose="020B0609020204030204" pitchFamily="49" charset="0"/>
              </a:rPr>
              <a:t>)</a:t>
            </a:r>
            <a:endParaRPr lang="en-NZ" dirty="0"/>
          </a:p>
        </p:txBody>
      </p:sp>
      <p:cxnSp>
        <p:nvCxnSpPr>
          <p:cNvPr id="6" name="Straight Arrow Connector 5"/>
          <p:cNvCxnSpPr/>
          <p:nvPr/>
        </p:nvCxnSpPr>
        <p:spPr>
          <a:xfrm flipH="1">
            <a:off x="5724144" y="3419856"/>
            <a:ext cx="1207008" cy="1371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931152" y="3158246"/>
            <a:ext cx="1599349" cy="523220"/>
          </a:xfrm>
          <a:prstGeom prst="rect">
            <a:avLst/>
          </a:prstGeom>
        </p:spPr>
        <p:txBody>
          <a:bodyPr vert="horz" wrap="none" rtlCol="0">
            <a:spAutoFit/>
          </a:bodyPr>
          <a:lstStyle/>
          <a:p>
            <a:r>
              <a:rPr lang="en-US" sz="1400" dirty="0" smtClean="0"/>
              <a:t>Helps if the code is </a:t>
            </a:r>
            <a:br>
              <a:rPr lang="en-US" sz="1400" dirty="0" smtClean="0"/>
            </a:br>
            <a:r>
              <a:rPr lang="en-US" sz="1400" dirty="0" smtClean="0"/>
              <a:t>multi-threaded.</a:t>
            </a:r>
            <a:endParaRPr lang="en-NZ" sz="1400" dirty="0" smtClean="0"/>
          </a:p>
        </p:txBody>
      </p:sp>
      <p:cxnSp>
        <p:nvCxnSpPr>
          <p:cNvPr id="10" name="Straight Arrow Connector 9"/>
          <p:cNvCxnSpPr/>
          <p:nvPr/>
        </p:nvCxnSpPr>
        <p:spPr>
          <a:xfrm flipH="1">
            <a:off x="6327648" y="3778121"/>
            <a:ext cx="110642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434072" y="3624232"/>
            <a:ext cx="1253741" cy="523220"/>
          </a:xfrm>
          <a:prstGeom prst="rect">
            <a:avLst/>
          </a:prstGeom>
        </p:spPr>
        <p:txBody>
          <a:bodyPr vert="horz" wrap="none" rtlCol="0">
            <a:spAutoFit/>
          </a:bodyPr>
          <a:lstStyle/>
          <a:p>
            <a:r>
              <a:rPr lang="en-US" sz="1400" dirty="0" smtClean="0"/>
              <a:t>Type (class) of </a:t>
            </a:r>
            <a:br>
              <a:rPr lang="en-US" sz="1400" dirty="0" smtClean="0"/>
            </a:br>
            <a:r>
              <a:rPr lang="en-US" sz="1400" dirty="0" smtClean="0"/>
              <a:t>exception</a:t>
            </a:r>
            <a:endParaRPr lang="en-NZ" sz="1400" dirty="0" smtClean="0"/>
          </a:p>
        </p:txBody>
      </p:sp>
      <p:cxnSp>
        <p:nvCxnSpPr>
          <p:cNvPr id="17" name="Straight Arrow Connector 16"/>
          <p:cNvCxnSpPr/>
          <p:nvPr/>
        </p:nvCxnSpPr>
        <p:spPr>
          <a:xfrm flipH="1" flipV="1">
            <a:off x="6954518" y="4147452"/>
            <a:ext cx="644146" cy="8177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6922514" y="5019258"/>
            <a:ext cx="1839606" cy="954107"/>
          </a:xfrm>
          <a:prstGeom prst="rect">
            <a:avLst/>
          </a:prstGeom>
        </p:spPr>
        <p:txBody>
          <a:bodyPr vert="horz" wrap="none" rtlCol="0">
            <a:spAutoFit/>
          </a:bodyPr>
          <a:lstStyle/>
          <a:p>
            <a:r>
              <a:rPr lang="en-US" sz="1400" dirty="0" smtClean="0"/>
              <a:t>Class, method, file and</a:t>
            </a:r>
            <a:br>
              <a:rPr lang="en-US" sz="1400" dirty="0" smtClean="0"/>
            </a:br>
            <a:r>
              <a:rPr lang="en-US" sz="1400" dirty="0" smtClean="0"/>
              <a:t>line in which </a:t>
            </a:r>
            <a:br>
              <a:rPr lang="en-US" sz="1400" dirty="0" smtClean="0"/>
            </a:br>
            <a:r>
              <a:rPr lang="en-US" sz="1400" dirty="0" smtClean="0"/>
              <a:t>exception was </a:t>
            </a:r>
            <a:br>
              <a:rPr lang="en-US" sz="1400" dirty="0" smtClean="0"/>
            </a:br>
            <a:r>
              <a:rPr lang="en-US" sz="1400" dirty="0" smtClean="0"/>
              <a:t>thrown</a:t>
            </a:r>
            <a:endParaRPr lang="en-NZ" sz="1400" dirty="0" smtClean="0"/>
          </a:p>
        </p:txBody>
      </p:sp>
      <p:cxnSp>
        <p:nvCxnSpPr>
          <p:cNvPr id="21" name="Straight Arrow Connector 20"/>
          <p:cNvCxnSpPr/>
          <p:nvPr/>
        </p:nvCxnSpPr>
        <p:spPr>
          <a:xfrm flipV="1">
            <a:off x="4132226" y="4556322"/>
            <a:ext cx="165960" cy="6320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295403" y="5210234"/>
            <a:ext cx="2208361" cy="523220"/>
          </a:xfrm>
          <a:prstGeom prst="rect">
            <a:avLst/>
          </a:prstGeom>
        </p:spPr>
        <p:txBody>
          <a:bodyPr vert="horz" wrap="none" rtlCol="0">
            <a:spAutoFit/>
          </a:bodyPr>
          <a:lstStyle/>
          <a:p>
            <a:r>
              <a:rPr lang="en-US" sz="1400" dirty="0" smtClean="0"/>
              <a:t>Class, method, file and</a:t>
            </a:r>
            <a:br>
              <a:rPr lang="en-US" sz="1400" dirty="0" smtClean="0"/>
            </a:br>
            <a:r>
              <a:rPr lang="en-US" sz="1400" dirty="0" smtClean="0"/>
              <a:t>line that called the method.</a:t>
            </a:r>
            <a:endParaRPr lang="en-NZ" sz="1400" dirty="0" smtClean="0"/>
          </a:p>
        </p:txBody>
      </p:sp>
      <p:sp>
        <p:nvSpPr>
          <p:cNvPr id="23"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smtClean="0">
                <a:solidFill>
                  <a:schemeClr val="tx2">
                    <a:lumMod val="40000"/>
                    <a:lumOff val="60000"/>
                  </a:schemeClr>
                </a:solidFill>
              </a:rPr>
              <a:t>Runtime errors and exceptions</a:t>
            </a:r>
            <a:r>
              <a:rPr lang="en-NZ" dirty="0">
                <a:solidFill>
                  <a:schemeClr val="tx2">
                    <a:lumMod val="40000"/>
                    <a:lumOff val="60000"/>
                  </a:schemeClr>
                </a:solidFill>
              </a:rPr>
              <a:t/>
            </a:r>
            <a:br>
              <a:rPr lang="en-NZ" dirty="0">
                <a:solidFill>
                  <a:schemeClr val="tx2">
                    <a:lumMod val="40000"/>
                    <a:lumOff val="60000"/>
                  </a:schemeClr>
                </a:solidFill>
              </a:rPr>
            </a:br>
            <a:endParaRPr lang="en-NZ" dirty="0">
              <a:solidFill>
                <a:schemeClr val="tx2">
                  <a:lumMod val="40000"/>
                  <a:lumOff val="60000"/>
                </a:schemeClr>
              </a:solidFill>
            </a:endParaRPr>
          </a:p>
          <a:p>
            <a:r>
              <a:rPr lang="en-US" dirty="0" smtClean="0"/>
              <a:t>try-catch</a:t>
            </a:r>
          </a:p>
          <a:p>
            <a:endParaRPr lang="en-US" dirty="0"/>
          </a:p>
          <a:p>
            <a:r>
              <a:rPr lang="en-US" dirty="0" smtClean="0"/>
              <a:t>Exception bubbling</a:t>
            </a:r>
          </a:p>
          <a:p>
            <a:endParaRPr lang="en-US" dirty="0" smtClean="0"/>
          </a:p>
          <a:p>
            <a:r>
              <a:rPr lang="en-US" dirty="0" smtClean="0"/>
              <a:t>Exception handling vs. flow control</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1399310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77440" y="1204439"/>
            <a:ext cx="6601968" cy="2050825"/>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6</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A simple try-catch</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77440" y="1213582"/>
            <a:ext cx="6665976" cy="2041682"/>
          </a:xfrm>
        </p:spPr>
        <p:txBody>
          <a:bodyPr>
            <a:noAutofit/>
          </a:bodyPr>
          <a:lstStyle/>
          <a:p>
            <a:pPr marL="0" indent="0">
              <a:buNone/>
            </a:pPr>
            <a:r>
              <a:rPr lang="en-NZ" sz="1600" b="1" dirty="0" smtClean="0">
                <a:solidFill>
                  <a:srgbClr val="7F0055"/>
                </a:solidFill>
                <a:latin typeface="Consolas" panose="020B0609020204030204" pitchFamily="49" charset="0"/>
              </a:rPr>
              <a:t>try</a:t>
            </a:r>
            <a:r>
              <a:rPr lang="en-NZ" sz="1600" b="1" dirty="0" smtClean="0">
                <a:solidFill>
                  <a:srgbClr val="000000"/>
                </a:solidFill>
                <a:latin typeface="Consolas" panose="020B0609020204030204" pitchFamily="49" charset="0"/>
              </a:rPr>
              <a:t> </a:t>
            </a:r>
            <a:r>
              <a:rPr lang="en-NZ" sz="1600" b="1" dirty="0">
                <a:solidFill>
                  <a:srgbClr val="000000"/>
                </a:solidFill>
                <a:latin typeface="Consolas" panose="020B0609020204030204" pitchFamily="49" charset="0"/>
              </a:rPr>
              <a:t>{</a:t>
            </a:r>
          </a:p>
          <a:p>
            <a:pPr marL="0" indent="0">
              <a:buNone/>
            </a:pPr>
            <a:r>
              <a:rPr lang="en-NZ" sz="1600" dirty="0">
                <a:solidFill>
                  <a:srgbClr val="000000"/>
                </a:solidFill>
                <a:latin typeface="Consolas" panose="020B0609020204030204" pitchFamily="49" charset="0"/>
              </a:rPr>
              <a:t>    </a:t>
            </a:r>
            <a:r>
              <a:rPr lang="en-NZ" sz="1600" dirty="0" err="1" smtClean="0">
                <a:solidFill>
                  <a:srgbClr val="000000"/>
                </a:solidFill>
                <a:latin typeface="Consolas" panose="020B0609020204030204" pitchFamily="49" charset="0"/>
              </a:rPr>
              <a:t>System.</a:t>
            </a:r>
            <a:r>
              <a:rPr lang="en-NZ" sz="1600" b="1" i="1" dirty="0" err="1" smtClean="0">
                <a:solidFill>
                  <a:srgbClr val="0000C0"/>
                </a:solidFill>
                <a:latin typeface="Consolas" panose="020B0609020204030204" pitchFamily="49" charset="0"/>
              </a:rPr>
              <a:t>out</a:t>
            </a:r>
            <a:r>
              <a:rPr lang="en-NZ" sz="1600" b="1" i="1" dirty="0" err="1" smtClean="0">
                <a:solidFill>
                  <a:srgbClr val="000000"/>
                </a:solidFill>
                <a:latin typeface="Consolas" panose="020B0609020204030204" pitchFamily="49" charset="0"/>
              </a:rPr>
              <a:t>.println</a:t>
            </a:r>
            <a:r>
              <a:rPr lang="en-NZ" sz="1600" b="1" i="1" dirty="0" smtClean="0">
                <a:solidFill>
                  <a:srgbClr val="000000"/>
                </a:solidFill>
                <a:latin typeface="Consolas" panose="020B0609020204030204" pitchFamily="49" charset="0"/>
              </a:rPr>
              <a:t>(</a:t>
            </a:r>
            <a:r>
              <a:rPr lang="en-NZ" sz="1600" b="1" i="1" dirty="0" smtClean="0">
                <a:solidFill>
                  <a:srgbClr val="6A3E3E"/>
                </a:solidFill>
                <a:latin typeface="Consolas" panose="020B0609020204030204" pitchFamily="49" charset="0"/>
              </a:rPr>
              <a:t>number1</a:t>
            </a:r>
            <a:r>
              <a:rPr lang="en-NZ" sz="1600" b="1" i="1" dirty="0" smtClean="0">
                <a:solidFill>
                  <a:srgbClr val="000000"/>
                </a:solidFill>
                <a:latin typeface="Consolas" panose="020B0609020204030204" pitchFamily="49" charset="0"/>
              </a:rPr>
              <a:t>/</a:t>
            </a:r>
            <a:r>
              <a:rPr lang="en-NZ" sz="1600" b="1" i="1" dirty="0" smtClean="0">
                <a:solidFill>
                  <a:srgbClr val="6A3E3E"/>
                </a:solidFill>
                <a:latin typeface="Consolas" panose="020B0609020204030204" pitchFamily="49" charset="0"/>
              </a:rPr>
              <a:t>number2</a:t>
            </a:r>
            <a:r>
              <a:rPr lang="en-NZ" sz="1600" b="1" i="1" dirty="0" smtClean="0">
                <a:solidFill>
                  <a:srgbClr val="000000"/>
                </a:solidFill>
                <a:latin typeface="Consolas" panose="020B0609020204030204" pitchFamily="49" charset="0"/>
              </a:rPr>
              <a:t>);</a:t>
            </a:r>
            <a:endParaRPr lang="en-NZ" sz="1600" b="1" i="1" dirty="0">
              <a:solidFill>
                <a:srgbClr val="000000"/>
              </a:solidFill>
              <a:latin typeface="Consolas" panose="020B0609020204030204" pitchFamily="49" charset="0"/>
            </a:endParaRPr>
          </a:p>
          <a:p>
            <a:pPr marL="0" indent="0">
              <a:buNone/>
            </a:pPr>
            <a:r>
              <a:rPr lang="en-NZ" sz="1600" dirty="0" smtClean="0">
                <a:solidFill>
                  <a:srgbClr val="000000"/>
                </a:solidFill>
                <a:latin typeface="Consolas" panose="020B0609020204030204" pitchFamily="49" charset="0"/>
              </a:rPr>
              <a:t>}</a:t>
            </a:r>
            <a:endParaRPr lang="en-NZ" sz="1600" dirty="0">
              <a:solidFill>
                <a:srgbClr val="000000"/>
              </a:solidFill>
              <a:latin typeface="Consolas" panose="020B0609020204030204" pitchFamily="49" charset="0"/>
            </a:endParaRPr>
          </a:p>
          <a:p>
            <a:pPr marL="0" indent="0">
              <a:buNone/>
            </a:pPr>
            <a:r>
              <a:rPr lang="en-NZ" sz="1600" b="1" dirty="0" smtClean="0">
                <a:solidFill>
                  <a:srgbClr val="7F0055"/>
                </a:solidFill>
                <a:latin typeface="Consolas" panose="020B0609020204030204" pitchFamily="49" charset="0"/>
              </a:rPr>
              <a:t>catch</a:t>
            </a:r>
            <a:r>
              <a:rPr lang="en-NZ" sz="1600" b="1" dirty="0" smtClean="0">
                <a:solidFill>
                  <a:srgbClr val="000000"/>
                </a:solidFill>
                <a:latin typeface="Consolas" panose="020B0609020204030204" pitchFamily="49" charset="0"/>
              </a:rPr>
              <a:t> </a:t>
            </a:r>
            <a:r>
              <a:rPr lang="en-NZ" sz="1600" b="1" dirty="0">
                <a:solidFill>
                  <a:srgbClr val="000000"/>
                </a:solidFill>
                <a:latin typeface="Consolas" panose="020B0609020204030204" pitchFamily="49" charset="0"/>
              </a:rPr>
              <a:t>(Exception </a:t>
            </a:r>
            <a:r>
              <a:rPr lang="en-NZ" sz="1600" b="1" dirty="0">
                <a:solidFill>
                  <a:srgbClr val="6A3E3E"/>
                </a:solidFill>
                <a:latin typeface="Consolas" panose="020B0609020204030204" pitchFamily="49" charset="0"/>
              </a:rPr>
              <a:t>e</a:t>
            </a:r>
            <a:r>
              <a:rPr lang="en-NZ" sz="1600" b="1" dirty="0">
                <a:solidFill>
                  <a:srgbClr val="000000"/>
                </a:solidFill>
                <a:latin typeface="Consolas" panose="020B0609020204030204" pitchFamily="49" charset="0"/>
              </a:rPr>
              <a:t>) {</a:t>
            </a:r>
          </a:p>
          <a:p>
            <a:pPr marL="0" indent="0">
              <a:buNone/>
            </a:pPr>
            <a:r>
              <a:rPr lang="en-NZ" sz="1600" dirty="0">
                <a:solidFill>
                  <a:srgbClr val="000000"/>
                </a:solidFill>
                <a:latin typeface="Consolas" panose="020B0609020204030204" pitchFamily="49" charset="0"/>
              </a:rPr>
              <a:t>    </a:t>
            </a:r>
            <a:r>
              <a:rPr lang="en-NZ" sz="1600" dirty="0" err="1">
                <a:solidFill>
                  <a:srgbClr val="000000"/>
                </a:solidFill>
                <a:latin typeface="Consolas" panose="020B0609020204030204" pitchFamily="49" charset="0"/>
              </a:rPr>
              <a:t>System.</a:t>
            </a:r>
            <a:r>
              <a:rPr lang="en-NZ" sz="1600" b="1" i="1" dirty="0" err="1">
                <a:solidFill>
                  <a:srgbClr val="0000C0"/>
                </a:solidFill>
                <a:latin typeface="Consolas" panose="020B0609020204030204" pitchFamily="49" charset="0"/>
              </a:rPr>
              <a:t>out</a:t>
            </a:r>
            <a:r>
              <a:rPr lang="en-NZ" sz="1600" b="1" i="1" dirty="0" err="1">
                <a:solidFill>
                  <a:srgbClr val="000000"/>
                </a:solidFill>
                <a:latin typeface="Consolas" panose="020B0609020204030204" pitchFamily="49" charset="0"/>
              </a:rPr>
              <a:t>.println</a:t>
            </a:r>
            <a:r>
              <a:rPr lang="en-NZ" sz="1600" b="1" i="1" dirty="0">
                <a:solidFill>
                  <a:srgbClr val="000000"/>
                </a:solidFill>
                <a:latin typeface="Consolas" panose="020B0609020204030204" pitchFamily="49" charset="0"/>
              </a:rPr>
              <a:t>(</a:t>
            </a:r>
            <a:r>
              <a:rPr lang="en-NZ" sz="1600" b="1" i="1" dirty="0">
                <a:solidFill>
                  <a:srgbClr val="2A00FF"/>
                </a:solidFill>
                <a:latin typeface="Consolas" panose="020B0609020204030204" pitchFamily="49" charset="0"/>
              </a:rPr>
              <a:t>"Undefined: Divide by zero"</a:t>
            </a:r>
            <a:r>
              <a:rPr lang="en-NZ" sz="1600" b="1" i="1" dirty="0">
                <a:solidFill>
                  <a:srgbClr val="000000"/>
                </a:solidFill>
                <a:latin typeface="Consolas" panose="020B0609020204030204" pitchFamily="49" charset="0"/>
              </a:rPr>
              <a:t>);</a:t>
            </a:r>
          </a:p>
          <a:p>
            <a:pPr marL="0" indent="0">
              <a:buNone/>
            </a:pPr>
            <a:r>
              <a:rPr lang="en-NZ" sz="1600" dirty="0" smtClean="0">
                <a:solidFill>
                  <a:srgbClr val="000000"/>
                </a:solidFill>
                <a:latin typeface="Consolas" panose="020B0609020204030204" pitchFamily="49" charset="0"/>
              </a:rPr>
              <a:t>}</a:t>
            </a:r>
            <a:endParaRPr lang="en-US" sz="1600" b="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2382012" y="3401904"/>
            <a:ext cx="6761988" cy="3416320"/>
          </a:xfrm>
          <a:prstGeom prst="rect">
            <a:avLst/>
          </a:prstGeom>
        </p:spPr>
        <p:txBody>
          <a:bodyPr vert="horz" wrap="square" rtlCol="0">
            <a:spAutoFit/>
          </a:bodyPr>
          <a:lstStyle/>
          <a:p>
            <a:r>
              <a:rPr lang="en-US" dirty="0" smtClean="0"/>
              <a:t>Exception handlers in Java and some other languages are based on a try-block and a catch-block.</a:t>
            </a:r>
          </a:p>
          <a:p>
            <a:endParaRPr lang="en-US" dirty="0" smtClean="0"/>
          </a:p>
          <a:p>
            <a:r>
              <a:rPr lang="en-US" b="1" dirty="0" smtClean="0">
                <a:latin typeface="Courier New" panose="02070309020205020404" pitchFamily="49" charset="0"/>
                <a:cs typeface="Courier New" panose="02070309020205020404" pitchFamily="49" charset="0"/>
              </a:rPr>
              <a:t>try </a:t>
            </a:r>
            <a:r>
              <a:rPr lang="en-US" dirty="0" smtClean="0"/>
              <a:t>block: This is the code protected by the exception handler, where the exception may get thrown. In this case, we get an </a:t>
            </a:r>
            <a:r>
              <a:rPr lang="en-US" b="1" dirty="0" err="1" smtClean="0">
                <a:latin typeface="Courier New" panose="02070309020205020404" pitchFamily="49" charset="0"/>
                <a:cs typeface="Courier New" panose="02070309020205020404" pitchFamily="49" charset="0"/>
              </a:rPr>
              <a:t>ArithmeticException</a:t>
            </a:r>
            <a:r>
              <a:rPr lang="en-US" dirty="0" smtClean="0"/>
              <a:t> if </a:t>
            </a:r>
            <a:r>
              <a:rPr lang="en-US" b="1" dirty="0">
                <a:latin typeface="Courier New" panose="02070309020205020404" pitchFamily="49" charset="0"/>
                <a:cs typeface="Courier New" panose="02070309020205020404" pitchFamily="49" charset="0"/>
              </a:rPr>
              <a:t>number2</a:t>
            </a:r>
            <a:r>
              <a:rPr lang="en-US" dirty="0" smtClean="0"/>
              <a:t> is 0. </a:t>
            </a:r>
          </a:p>
          <a:p>
            <a:endParaRPr lang="en-US" dirty="0" smtClean="0"/>
          </a:p>
          <a:p>
            <a:r>
              <a:rPr lang="en-US" b="1" dirty="0" smtClean="0">
                <a:latin typeface="Courier New" panose="02070309020205020404" pitchFamily="49" charset="0"/>
                <a:cs typeface="Courier New" panose="02070309020205020404" pitchFamily="49" charset="0"/>
              </a:rPr>
              <a:t>catch</a:t>
            </a:r>
            <a:r>
              <a:rPr lang="en-US" dirty="0" smtClean="0"/>
              <a:t> block: This is the code that handles the exception. When the exception gets thrown, execution jumps here, and the exception object becomes available in the block as a variable e. The object contains details about the exception, helping the code deal with it. </a:t>
            </a:r>
            <a:endParaRPr lang="en-US" dirty="0"/>
          </a:p>
          <a:p>
            <a:endParaRPr lang="en-US" dirty="0" smtClean="0"/>
          </a:p>
        </p:txBody>
      </p:sp>
      <p:sp>
        <p:nvSpPr>
          <p:cNvPr id="11"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Runtime errors and exceptions</a:t>
            </a:r>
            <a:br>
              <a:rPr lang="en-NZ" dirty="0"/>
            </a:br>
            <a:endParaRPr lang="en-NZ" dirty="0"/>
          </a:p>
          <a:p>
            <a:r>
              <a:rPr lang="en-US" dirty="0">
                <a:solidFill>
                  <a:schemeClr val="tx2">
                    <a:lumMod val="40000"/>
                    <a:lumOff val="60000"/>
                  </a:schemeClr>
                </a:solidFill>
              </a:rPr>
              <a:t>try-catch</a:t>
            </a:r>
          </a:p>
          <a:p>
            <a:endParaRPr lang="en-US" dirty="0"/>
          </a:p>
          <a:p>
            <a:r>
              <a:rPr lang="en-US" dirty="0" smtClean="0"/>
              <a:t>Exception bubbling</a:t>
            </a:r>
          </a:p>
          <a:p>
            <a:endParaRPr lang="en-US" dirty="0" smtClean="0"/>
          </a:p>
          <a:p>
            <a:r>
              <a:rPr lang="en-US" dirty="0" smtClean="0"/>
              <a:t>Exception handling vs. flow control</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15719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77440" y="1204439"/>
            <a:ext cx="6601968" cy="1666777"/>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7</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What happened?</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77440" y="1213582"/>
            <a:ext cx="6665976" cy="1657634"/>
          </a:xfrm>
        </p:spPr>
        <p:txBody>
          <a:bodyPr>
            <a:noAutofit/>
          </a:bodyPr>
          <a:lstStyle/>
          <a:p>
            <a:pPr marL="0" indent="0">
              <a:buNone/>
            </a:pPr>
            <a:r>
              <a:rPr lang="en-NZ" sz="1600" b="1" dirty="0">
                <a:solidFill>
                  <a:srgbClr val="7F0055"/>
                </a:solidFill>
                <a:latin typeface="Consolas" panose="020B0609020204030204" pitchFamily="49" charset="0"/>
              </a:rPr>
              <a:t>catch</a:t>
            </a:r>
            <a:r>
              <a:rPr lang="en-NZ" sz="1600" b="1" dirty="0">
                <a:solidFill>
                  <a:srgbClr val="000000"/>
                </a:solidFill>
                <a:latin typeface="Consolas" panose="020B0609020204030204" pitchFamily="49" charset="0"/>
              </a:rPr>
              <a:t> (Exception </a:t>
            </a:r>
            <a:r>
              <a:rPr lang="en-NZ" sz="1600" b="1" dirty="0">
                <a:solidFill>
                  <a:srgbClr val="6A3E3E"/>
                </a:solidFill>
                <a:latin typeface="Consolas" panose="020B0609020204030204" pitchFamily="49" charset="0"/>
              </a:rPr>
              <a:t>e</a:t>
            </a:r>
            <a:r>
              <a:rPr lang="en-NZ" sz="1600" b="1" dirty="0">
                <a:solidFill>
                  <a:srgbClr val="000000"/>
                </a:solidFill>
                <a:latin typeface="Consolas" panose="020B0609020204030204" pitchFamily="49" charset="0"/>
              </a:rPr>
              <a:t>) {</a:t>
            </a:r>
          </a:p>
          <a:p>
            <a:pPr marL="0" indent="0">
              <a:buNone/>
            </a:pPr>
            <a:r>
              <a:rPr lang="en-NZ" sz="1600" dirty="0">
                <a:solidFill>
                  <a:srgbClr val="000000"/>
                </a:solidFill>
                <a:latin typeface="Consolas" panose="020B0609020204030204" pitchFamily="49" charset="0"/>
              </a:rPr>
              <a:t>    </a:t>
            </a:r>
            <a:r>
              <a:rPr lang="en-NZ" sz="1600" dirty="0" err="1">
                <a:solidFill>
                  <a:srgbClr val="000000"/>
                </a:solidFill>
                <a:latin typeface="Consolas" panose="020B0609020204030204" pitchFamily="49" charset="0"/>
              </a:rPr>
              <a:t>System.</a:t>
            </a:r>
            <a:r>
              <a:rPr lang="en-NZ" sz="1600" b="1" i="1" dirty="0" err="1">
                <a:solidFill>
                  <a:srgbClr val="0000C0"/>
                </a:solidFill>
                <a:latin typeface="Consolas" panose="020B0609020204030204" pitchFamily="49" charset="0"/>
              </a:rPr>
              <a:t>out</a:t>
            </a:r>
            <a:r>
              <a:rPr lang="en-NZ" sz="1600" b="1" i="1" dirty="0" err="1">
                <a:solidFill>
                  <a:srgbClr val="000000"/>
                </a:solidFill>
                <a:latin typeface="Consolas" panose="020B0609020204030204" pitchFamily="49" charset="0"/>
              </a:rPr>
              <a:t>.println</a:t>
            </a:r>
            <a:r>
              <a:rPr lang="en-NZ" sz="1600" b="1" i="1" dirty="0">
                <a:solidFill>
                  <a:srgbClr val="000000"/>
                </a:solidFill>
                <a:latin typeface="Consolas" panose="020B0609020204030204" pitchFamily="49" charset="0"/>
              </a:rPr>
              <a:t>(</a:t>
            </a:r>
            <a:r>
              <a:rPr lang="en-NZ" sz="1600" b="1" i="1" dirty="0">
                <a:solidFill>
                  <a:srgbClr val="2A00FF"/>
                </a:solidFill>
                <a:latin typeface="Consolas" panose="020B0609020204030204" pitchFamily="49" charset="0"/>
              </a:rPr>
              <a:t>"A problem occurred: "</a:t>
            </a:r>
          </a:p>
          <a:p>
            <a:pPr marL="0" indent="0">
              <a:buNone/>
            </a:pPr>
            <a:r>
              <a:rPr lang="en-NZ" sz="1600" dirty="0">
                <a:solidFill>
                  <a:srgbClr val="000000"/>
                </a:solidFill>
                <a:latin typeface="Consolas" panose="020B0609020204030204" pitchFamily="49" charset="0"/>
              </a:rPr>
              <a:t>        + </a:t>
            </a:r>
            <a:r>
              <a:rPr lang="en-NZ" sz="1600" dirty="0" err="1">
                <a:solidFill>
                  <a:srgbClr val="6A3E3E"/>
                </a:solidFill>
                <a:latin typeface="Consolas" panose="020B0609020204030204" pitchFamily="49" charset="0"/>
              </a:rPr>
              <a:t>e</a:t>
            </a:r>
            <a:r>
              <a:rPr lang="en-NZ" sz="1600" dirty="0" err="1">
                <a:solidFill>
                  <a:srgbClr val="000000"/>
                </a:solidFill>
                <a:latin typeface="Consolas" panose="020B0609020204030204" pitchFamily="49" charset="0"/>
              </a:rPr>
              <a:t>.toString</a:t>
            </a:r>
            <a:r>
              <a:rPr lang="en-NZ" sz="1600" dirty="0">
                <a:solidFill>
                  <a:srgbClr val="000000"/>
                </a:solidFill>
                <a:latin typeface="Consolas" panose="020B0609020204030204" pitchFamily="49" charset="0"/>
              </a:rPr>
              <a:t>() + </a:t>
            </a:r>
            <a:r>
              <a:rPr lang="en-NZ" sz="1600" dirty="0">
                <a:solidFill>
                  <a:srgbClr val="2A00FF"/>
                </a:solidFill>
                <a:latin typeface="Consolas" panose="020B0609020204030204" pitchFamily="49" charset="0"/>
              </a:rPr>
              <a:t>" with message '"</a:t>
            </a:r>
          </a:p>
          <a:p>
            <a:pPr marL="0" indent="0">
              <a:buNone/>
            </a:pPr>
            <a:r>
              <a:rPr lang="en-NZ" sz="1600" dirty="0">
                <a:solidFill>
                  <a:srgbClr val="000000"/>
                </a:solidFill>
                <a:latin typeface="Consolas" panose="020B0609020204030204" pitchFamily="49" charset="0"/>
              </a:rPr>
              <a:t>        </a:t>
            </a:r>
            <a:r>
              <a:rPr lang="en-NZ" sz="1600" dirty="0" smtClean="0">
                <a:solidFill>
                  <a:srgbClr val="000000"/>
                </a:solidFill>
                <a:latin typeface="Consolas" panose="020B0609020204030204" pitchFamily="49" charset="0"/>
              </a:rPr>
              <a:t>+ </a:t>
            </a:r>
            <a:r>
              <a:rPr lang="en-NZ" sz="1600" dirty="0" err="1">
                <a:solidFill>
                  <a:srgbClr val="6A3E3E"/>
                </a:solidFill>
                <a:latin typeface="Consolas" panose="020B0609020204030204" pitchFamily="49" charset="0"/>
              </a:rPr>
              <a:t>e</a:t>
            </a:r>
            <a:r>
              <a:rPr lang="en-NZ" sz="1600" dirty="0" err="1">
                <a:solidFill>
                  <a:srgbClr val="000000"/>
                </a:solidFill>
                <a:latin typeface="Consolas" panose="020B0609020204030204" pitchFamily="49" charset="0"/>
              </a:rPr>
              <a:t>.getMessage</a:t>
            </a:r>
            <a:r>
              <a:rPr lang="en-NZ" sz="1600" dirty="0">
                <a:solidFill>
                  <a:srgbClr val="000000"/>
                </a:solidFill>
                <a:latin typeface="Consolas" panose="020B0609020204030204" pitchFamily="49" charset="0"/>
              </a:rPr>
              <a:t>() + </a:t>
            </a:r>
            <a:r>
              <a:rPr lang="en-NZ" sz="1600" dirty="0">
                <a:solidFill>
                  <a:srgbClr val="2A00FF"/>
                </a:solidFill>
                <a:latin typeface="Consolas" panose="020B0609020204030204" pitchFamily="49" charset="0"/>
              </a:rPr>
              <a:t>"'"</a:t>
            </a:r>
            <a:r>
              <a:rPr lang="en-NZ" sz="1600" dirty="0">
                <a:solidFill>
                  <a:srgbClr val="000000"/>
                </a:solidFill>
                <a:latin typeface="Consolas" panose="020B0609020204030204" pitchFamily="49" charset="0"/>
              </a:rPr>
              <a:t>);</a:t>
            </a:r>
          </a:p>
          <a:p>
            <a:pPr marL="0" indent="0">
              <a:buNone/>
            </a:pPr>
            <a:r>
              <a:rPr lang="en-NZ" sz="1600" dirty="0" smtClean="0">
                <a:solidFill>
                  <a:srgbClr val="000000"/>
                </a:solidFill>
                <a:latin typeface="Consolas" panose="020B0609020204030204" pitchFamily="49" charset="0"/>
              </a:rPr>
              <a:t>}    </a:t>
            </a:r>
            <a:endParaRPr lang="en-US" sz="1600" b="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2377440" y="3039457"/>
            <a:ext cx="6761988" cy="2308324"/>
          </a:xfrm>
          <a:prstGeom prst="rect">
            <a:avLst/>
          </a:prstGeom>
        </p:spPr>
        <p:txBody>
          <a:bodyPr vert="horz" wrap="square" rtlCol="0">
            <a:spAutoFit/>
          </a:bodyPr>
          <a:lstStyle/>
          <a:p>
            <a:r>
              <a:rPr lang="en-US" dirty="0" smtClean="0"/>
              <a:t>Just because we catch an </a:t>
            </a:r>
            <a:r>
              <a:rPr lang="en-US" b="1" dirty="0" smtClean="0">
                <a:latin typeface="Courier New" panose="02070309020205020404" pitchFamily="49" charset="0"/>
                <a:cs typeface="Courier New" panose="02070309020205020404" pitchFamily="49" charset="0"/>
              </a:rPr>
              <a:t>Exception</a:t>
            </a:r>
            <a:r>
              <a:rPr lang="en-US" dirty="0" smtClean="0"/>
              <a:t> object doesn’t mean that we know what is happening – it may not even be the type of exception we expect!</a:t>
            </a:r>
          </a:p>
          <a:p>
            <a:endParaRPr lang="en-US" dirty="0" smtClean="0"/>
          </a:p>
          <a:p>
            <a:r>
              <a:rPr lang="en-US" dirty="0" smtClean="0"/>
              <a:t>Every </a:t>
            </a:r>
            <a:r>
              <a:rPr lang="en-US" b="1" dirty="0">
                <a:latin typeface="Courier New" panose="02070309020205020404" pitchFamily="49" charset="0"/>
                <a:cs typeface="Courier New" panose="02070309020205020404" pitchFamily="49" charset="0"/>
              </a:rPr>
              <a:t>Exception</a:t>
            </a:r>
            <a:r>
              <a:rPr lang="en-US" dirty="0"/>
              <a:t> object </a:t>
            </a:r>
            <a:r>
              <a:rPr lang="en-US" dirty="0" smtClean="0"/>
              <a:t>has methods that help us find out. </a:t>
            </a:r>
          </a:p>
          <a:p>
            <a:endParaRPr lang="en-US" dirty="0"/>
          </a:p>
          <a:p>
            <a:r>
              <a:rPr lang="en-US" dirty="0" smtClean="0"/>
              <a:t>In custom exceptions (see next lecture), we can even add diagnostic data to exceptions so we can tailor the handling to the data.</a:t>
            </a:r>
          </a:p>
        </p:txBody>
      </p:sp>
      <p:sp>
        <p:nvSpPr>
          <p:cNvPr id="11"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Runtime errors and exceptions</a:t>
            </a:r>
            <a:br>
              <a:rPr lang="en-NZ" dirty="0"/>
            </a:br>
            <a:endParaRPr lang="en-NZ" dirty="0"/>
          </a:p>
          <a:p>
            <a:r>
              <a:rPr lang="en-US" dirty="0">
                <a:solidFill>
                  <a:schemeClr val="tx2">
                    <a:lumMod val="40000"/>
                    <a:lumOff val="60000"/>
                  </a:schemeClr>
                </a:solidFill>
              </a:rPr>
              <a:t>try-catch</a:t>
            </a:r>
          </a:p>
          <a:p>
            <a:endParaRPr lang="en-US" dirty="0"/>
          </a:p>
          <a:p>
            <a:r>
              <a:rPr lang="en-US" dirty="0" smtClean="0"/>
              <a:t>Exception bubbling</a:t>
            </a:r>
          </a:p>
          <a:p>
            <a:endParaRPr lang="en-US" dirty="0" smtClean="0"/>
          </a:p>
          <a:p>
            <a:r>
              <a:rPr lang="en-US" dirty="0" smtClean="0"/>
              <a:t>Exception handling vs. flow control</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679408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77440" y="1204439"/>
            <a:ext cx="6601968" cy="3660169"/>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8</a:t>
            </a:fld>
            <a:endParaRPr lang="en-US" dirty="0"/>
          </a:p>
        </p:txBody>
      </p:sp>
      <p:sp>
        <p:nvSpPr>
          <p:cNvPr id="5" name="Title 2"/>
          <p:cNvSpPr txBox="1">
            <a:spLocks/>
          </p:cNvSpPr>
          <p:nvPr/>
        </p:nvSpPr>
        <p:spPr>
          <a:xfrm>
            <a:off x="188265" y="128250"/>
            <a:ext cx="6517335" cy="717593"/>
          </a:xfrm>
          <a:prstGeom prst="rect">
            <a:avLst/>
          </a:prstGeom>
        </p:spPr>
        <p:txBody>
          <a:bodyPr>
            <a:normAutofit fontScale="7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Catching specific exceptions</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77440" y="1213582"/>
            <a:ext cx="6665976" cy="3651026"/>
          </a:xfrm>
        </p:spPr>
        <p:txBody>
          <a:bodyPr>
            <a:noAutofit/>
          </a:bodyPr>
          <a:lstStyle/>
          <a:p>
            <a:pPr marL="0" indent="0">
              <a:lnSpc>
                <a:spcPct val="100000"/>
              </a:lnSpc>
              <a:buNone/>
            </a:pPr>
            <a:r>
              <a:rPr lang="en-NZ" sz="1400" dirty="0" smtClean="0">
                <a:solidFill>
                  <a:srgbClr val="000000"/>
                </a:solidFill>
                <a:latin typeface="Consolas" panose="020B0609020204030204" pitchFamily="49" charset="0"/>
              </a:rPr>
              <a:t>Scanner </a:t>
            </a:r>
            <a:r>
              <a:rPr lang="en-NZ" sz="1400" dirty="0">
                <a:solidFill>
                  <a:srgbClr val="6A3E3E"/>
                </a:solidFill>
                <a:latin typeface="Consolas" panose="020B0609020204030204" pitchFamily="49" charset="0"/>
              </a:rPr>
              <a:t>s</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Scanner(System.</a:t>
            </a:r>
            <a:r>
              <a:rPr lang="en-NZ" sz="1400" b="1" i="1" dirty="0">
                <a:solidFill>
                  <a:srgbClr val="0000C0"/>
                </a:solidFill>
                <a:latin typeface="Consolas" panose="020B0609020204030204" pitchFamily="49" charset="0"/>
              </a:rPr>
              <a:t>in</a:t>
            </a:r>
            <a:r>
              <a:rPr lang="en-NZ" sz="1400" b="1" i="1" dirty="0">
                <a:solidFill>
                  <a:srgbClr val="000000"/>
                </a:solidFill>
                <a:latin typeface="Consolas" panose="020B0609020204030204" pitchFamily="49" charset="0"/>
              </a:rPr>
              <a:t>);</a:t>
            </a:r>
          </a:p>
          <a:p>
            <a:pPr marL="0" indent="0">
              <a:lnSpc>
                <a:spcPct val="100000"/>
              </a:lnSpc>
              <a:buNone/>
            </a:pP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"Input two numbers to divide:"</a:t>
            </a:r>
            <a:r>
              <a:rPr lang="en-NZ" sz="1400" b="1" i="1" dirty="0">
                <a:solidFill>
                  <a:srgbClr val="000000"/>
                </a:solidFill>
                <a:latin typeface="Consolas" panose="020B0609020204030204" pitchFamily="49" charset="0"/>
              </a:rPr>
              <a:t>);</a:t>
            </a:r>
          </a:p>
          <a:p>
            <a:pPr marL="0" indent="0">
              <a:lnSpc>
                <a:spcPct val="100000"/>
              </a:lnSpc>
              <a:buNone/>
            </a:pP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"First number:"</a:t>
            </a:r>
            <a:r>
              <a:rPr lang="en-NZ" sz="1400" b="1" i="1" dirty="0">
                <a:solidFill>
                  <a:srgbClr val="000000"/>
                </a:solidFill>
                <a:latin typeface="Consolas" panose="020B0609020204030204" pitchFamily="49" charset="0"/>
              </a:rPr>
              <a:t>);</a:t>
            </a:r>
          </a:p>
          <a:p>
            <a:pPr marL="0" indent="0">
              <a:lnSpc>
                <a:spcPct val="100000"/>
              </a:lnSpc>
              <a:buNone/>
            </a:pPr>
            <a:r>
              <a:rPr lang="en-NZ" sz="1400" b="1" dirty="0" smtClean="0">
                <a:solidFill>
                  <a:srgbClr val="7F0055"/>
                </a:solidFill>
                <a:latin typeface="Consolas" panose="020B0609020204030204" pitchFamily="49" charset="0"/>
              </a:rPr>
              <a:t>try</a:t>
            </a:r>
            <a:r>
              <a:rPr lang="en-NZ" sz="1400" b="1" dirty="0" smtClean="0">
                <a:solidFill>
                  <a:srgbClr val="000000"/>
                </a:solidFill>
                <a:latin typeface="Consolas" panose="020B0609020204030204" pitchFamily="49" charset="0"/>
              </a:rPr>
              <a:t> </a:t>
            </a:r>
            <a:r>
              <a:rPr lang="en-NZ" sz="1400" b="1" dirty="0">
                <a:solidFill>
                  <a:srgbClr val="000000"/>
                </a:solidFill>
                <a:latin typeface="Consolas" panose="020B0609020204030204" pitchFamily="49" charset="0"/>
              </a:rPr>
              <a:t>{</a:t>
            </a:r>
          </a:p>
          <a:p>
            <a:pPr marL="0" indent="0">
              <a:lnSpc>
                <a:spcPct val="100000"/>
              </a:lnSpc>
              <a:buNone/>
            </a:pPr>
            <a:r>
              <a:rPr lang="en-NZ" sz="1400" b="1" dirty="0" smtClean="0">
                <a:solidFill>
                  <a:srgbClr val="7F0055"/>
                </a:solidFill>
                <a:latin typeface="Consolas" panose="020B0609020204030204" pitchFamily="49" charset="0"/>
              </a:rPr>
              <a:t>    </a:t>
            </a:r>
            <a:r>
              <a:rPr lang="en-NZ" sz="1400" b="1" dirty="0" err="1" smtClean="0">
                <a:solidFill>
                  <a:srgbClr val="7F0055"/>
                </a:solidFill>
                <a:latin typeface="Consolas" panose="020B0609020204030204" pitchFamily="49" charset="0"/>
              </a:rPr>
              <a:t>int</a:t>
            </a:r>
            <a:r>
              <a:rPr lang="en-NZ" sz="1400" b="1" dirty="0" smtClean="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number1</a:t>
            </a:r>
            <a:r>
              <a:rPr lang="en-NZ" sz="1400" b="1" dirty="0">
                <a:solidFill>
                  <a:srgbClr val="000000"/>
                </a:solidFill>
                <a:latin typeface="Consolas" panose="020B0609020204030204" pitchFamily="49" charset="0"/>
              </a:rPr>
              <a:t> = </a:t>
            </a:r>
            <a:r>
              <a:rPr lang="en-NZ" sz="1400" b="1" dirty="0" err="1">
                <a:solidFill>
                  <a:srgbClr val="6A3E3E"/>
                </a:solidFill>
                <a:latin typeface="Consolas" panose="020B0609020204030204" pitchFamily="49" charset="0"/>
              </a:rPr>
              <a:t>s</a:t>
            </a:r>
            <a:r>
              <a:rPr lang="en-NZ" sz="1400" b="1" dirty="0" err="1">
                <a:solidFill>
                  <a:srgbClr val="000000"/>
                </a:solidFill>
                <a:latin typeface="Consolas" panose="020B0609020204030204" pitchFamily="49" charset="0"/>
              </a:rPr>
              <a:t>.nextInt</a:t>
            </a:r>
            <a:r>
              <a:rPr lang="en-NZ" sz="1400" b="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"Second number:"</a:t>
            </a:r>
            <a:r>
              <a:rPr lang="en-NZ" sz="1400" b="1" i="1" dirty="0">
                <a:solidFill>
                  <a:srgbClr val="000000"/>
                </a:solidFill>
                <a:latin typeface="Consolas" panose="020B0609020204030204" pitchFamily="49" charset="0"/>
              </a:rPr>
              <a:t>);</a:t>
            </a:r>
          </a:p>
          <a:p>
            <a:pPr marL="0" indent="0">
              <a:lnSpc>
                <a:spcPct val="100000"/>
              </a:lnSpc>
              <a:buNone/>
            </a:pPr>
            <a:r>
              <a:rPr lang="en-NZ" sz="1400" b="1" dirty="0" smtClean="0">
                <a:solidFill>
                  <a:srgbClr val="7F0055"/>
                </a:solidFill>
                <a:latin typeface="Consolas" panose="020B0609020204030204" pitchFamily="49" charset="0"/>
              </a:rPr>
              <a:t>    </a:t>
            </a:r>
            <a:r>
              <a:rPr lang="en-NZ" sz="1400" b="1" dirty="0" err="1" smtClean="0">
                <a:solidFill>
                  <a:srgbClr val="7F0055"/>
                </a:solidFill>
                <a:latin typeface="Consolas" panose="020B0609020204030204" pitchFamily="49" charset="0"/>
              </a:rPr>
              <a:t>int</a:t>
            </a:r>
            <a:r>
              <a:rPr lang="en-NZ" sz="1400" b="1" dirty="0" smtClean="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number2</a:t>
            </a:r>
            <a:r>
              <a:rPr lang="en-NZ" sz="1400" b="1" dirty="0">
                <a:solidFill>
                  <a:srgbClr val="000000"/>
                </a:solidFill>
                <a:latin typeface="Consolas" panose="020B0609020204030204" pitchFamily="49" charset="0"/>
              </a:rPr>
              <a:t> = </a:t>
            </a:r>
            <a:r>
              <a:rPr lang="en-NZ" sz="1400" b="1" dirty="0" err="1">
                <a:solidFill>
                  <a:srgbClr val="6A3E3E"/>
                </a:solidFill>
                <a:latin typeface="Consolas" panose="020B0609020204030204" pitchFamily="49" charset="0"/>
              </a:rPr>
              <a:t>s</a:t>
            </a:r>
            <a:r>
              <a:rPr lang="en-NZ" sz="1400" b="1" dirty="0" err="1">
                <a:solidFill>
                  <a:srgbClr val="000000"/>
                </a:solidFill>
                <a:latin typeface="Consolas" panose="020B0609020204030204" pitchFamily="49" charset="0"/>
              </a:rPr>
              <a:t>.nextInt</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00"/>
                </a:solidFill>
                <a:latin typeface="Consolas" panose="020B0609020204030204" pitchFamily="49" charset="0"/>
              </a:rPr>
              <a:t>System.</a:t>
            </a:r>
            <a:r>
              <a:rPr lang="en-NZ" sz="1400" b="1" i="1" dirty="0" err="1">
                <a:solidFill>
                  <a:srgbClr val="0000C0"/>
                </a:solidFill>
                <a:latin typeface="Consolas" panose="020B0609020204030204" pitchFamily="49" charset="0"/>
              </a:rPr>
              <a:t>out</a:t>
            </a:r>
            <a:r>
              <a:rPr lang="en-NZ" sz="1400" b="1" i="1" dirty="0" err="1">
                <a:solidFill>
                  <a:srgbClr val="000000"/>
                </a:solidFill>
                <a:latin typeface="Consolas" panose="020B0609020204030204" pitchFamily="49" charset="0"/>
              </a:rPr>
              <a:t>.print</a:t>
            </a:r>
            <a:r>
              <a:rPr lang="en-NZ" sz="1400" b="1" i="1" dirty="0">
                <a:solidFill>
                  <a:srgbClr val="000000"/>
                </a:solidFill>
                <a:latin typeface="Consolas" panose="020B0609020204030204" pitchFamily="49" charset="0"/>
              </a:rPr>
              <a:t>(</a:t>
            </a:r>
            <a:r>
              <a:rPr lang="en-NZ" sz="1400" b="1" i="1" dirty="0">
                <a:solidFill>
                  <a:srgbClr val="6A3E3E"/>
                </a:solidFill>
                <a:latin typeface="Consolas" panose="020B0609020204030204" pitchFamily="49" charset="0"/>
              </a:rPr>
              <a:t>number1</a:t>
            </a:r>
            <a:r>
              <a:rPr lang="en-NZ" sz="1400" b="1" i="1" dirty="0">
                <a:solidFill>
                  <a:srgbClr val="000000"/>
                </a:solidFill>
                <a:latin typeface="Consolas" panose="020B0609020204030204" pitchFamily="49" charset="0"/>
              </a:rPr>
              <a:t> + </a:t>
            </a:r>
            <a:r>
              <a:rPr lang="en-NZ" sz="1400" b="1" i="1" dirty="0">
                <a:solidFill>
                  <a:srgbClr val="2A00FF"/>
                </a:solidFill>
                <a:latin typeface="Consolas" panose="020B0609020204030204" pitchFamily="49" charset="0"/>
              </a:rPr>
              <a:t>"/"</a:t>
            </a:r>
            <a:r>
              <a:rPr lang="en-NZ" sz="1400" b="1" i="1" dirty="0">
                <a:solidFill>
                  <a:srgbClr val="000000"/>
                </a:solidFill>
                <a:latin typeface="Consolas" panose="020B0609020204030204" pitchFamily="49" charset="0"/>
              </a:rPr>
              <a:t> + </a:t>
            </a:r>
            <a:r>
              <a:rPr lang="en-NZ" sz="1400" b="1" i="1" dirty="0">
                <a:solidFill>
                  <a:srgbClr val="6A3E3E"/>
                </a:solidFill>
                <a:latin typeface="Consolas" panose="020B0609020204030204" pitchFamily="49" charset="0"/>
              </a:rPr>
              <a:t>number2</a:t>
            </a:r>
            <a:r>
              <a:rPr lang="en-NZ" sz="1400" b="1" i="1" dirty="0">
                <a:solidFill>
                  <a:srgbClr val="000000"/>
                </a:solidFill>
                <a:latin typeface="Consolas" panose="020B0609020204030204" pitchFamily="49" charset="0"/>
              </a:rPr>
              <a:t> + </a:t>
            </a:r>
            <a:r>
              <a:rPr lang="en-NZ" sz="1400" b="1" i="1" dirty="0">
                <a:solidFill>
                  <a:srgbClr val="2A00FF"/>
                </a:solidFill>
                <a:latin typeface="Consolas" panose="020B0609020204030204" pitchFamily="49" charset="0"/>
              </a:rPr>
              <a:t>"="</a:t>
            </a:r>
            <a:r>
              <a:rPr lang="en-NZ" sz="1400" b="1" i="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smtClean="0">
                <a:solidFill>
                  <a:srgbClr val="000000"/>
                </a:solidFill>
                <a:latin typeface="Consolas" panose="020B0609020204030204" pitchFamily="49" charset="0"/>
              </a:rPr>
              <a:t>(</a:t>
            </a:r>
            <a:r>
              <a:rPr lang="en-NZ" sz="1400" b="1" i="1" dirty="0" smtClean="0">
                <a:solidFill>
                  <a:srgbClr val="6A3E3E"/>
                </a:solidFill>
                <a:latin typeface="Consolas" panose="020B0609020204030204" pitchFamily="49" charset="0"/>
              </a:rPr>
              <a:t>number1</a:t>
            </a:r>
            <a:r>
              <a:rPr lang="en-NZ" sz="1400" b="1" i="1" dirty="0" smtClean="0">
                <a:solidFill>
                  <a:srgbClr val="000000"/>
                </a:solidFill>
                <a:latin typeface="Consolas" panose="020B0609020204030204" pitchFamily="49" charset="0"/>
              </a:rPr>
              <a:t>/</a:t>
            </a:r>
            <a:r>
              <a:rPr lang="en-NZ" sz="1400" b="1" i="1" dirty="0" smtClean="0">
                <a:solidFill>
                  <a:srgbClr val="6A3E3E"/>
                </a:solidFill>
                <a:latin typeface="Consolas" panose="020B0609020204030204" pitchFamily="49" charset="0"/>
              </a:rPr>
              <a:t>number2</a:t>
            </a:r>
            <a:r>
              <a:rPr lang="en-NZ" sz="1400" b="1" i="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a:t>
            </a:r>
            <a:endParaRPr lang="en-NZ" sz="1400" dirty="0">
              <a:solidFill>
                <a:srgbClr val="000000"/>
              </a:solidFill>
              <a:latin typeface="Consolas" panose="020B0609020204030204" pitchFamily="49" charset="0"/>
            </a:endParaRPr>
          </a:p>
          <a:p>
            <a:pPr marL="0" indent="0">
              <a:lnSpc>
                <a:spcPct val="100000"/>
              </a:lnSpc>
              <a:buNone/>
            </a:pPr>
            <a:r>
              <a:rPr lang="en-NZ" sz="1400" b="1" dirty="0" smtClean="0">
                <a:solidFill>
                  <a:srgbClr val="7F0055"/>
                </a:solidFill>
                <a:latin typeface="Consolas" panose="020B0609020204030204" pitchFamily="49" charset="0"/>
              </a:rPr>
              <a:t>catch</a:t>
            </a:r>
            <a:r>
              <a:rPr lang="en-NZ" sz="1400" b="1" dirty="0" smtClean="0">
                <a:solidFill>
                  <a:srgbClr val="000000"/>
                </a:solidFill>
                <a:latin typeface="Consolas" panose="020B0609020204030204" pitchFamily="49" charset="0"/>
              </a:rPr>
              <a:t> </a:t>
            </a:r>
            <a:r>
              <a:rPr lang="en-NZ" sz="1400" b="1" dirty="0">
                <a:solidFill>
                  <a:srgbClr val="000000"/>
                </a:solidFill>
                <a:latin typeface="Consolas" panose="020B0609020204030204" pitchFamily="49" charset="0"/>
              </a:rPr>
              <a:t>(</a:t>
            </a:r>
            <a:r>
              <a:rPr lang="en-NZ" sz="1400" b="1" dirty="0" err="1">
                <a:solidFill>
                  <a:srgbClr val="000000"/>
                </a:solidFill>
                <a:latin typeface="Consolas" panose="020B0609020204030204" pitchFamily="49" charset="0"/>
              </a:rPr>
              <a:t>ArithmeticException</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e</a:t>
            </a:r>
            <a:r>
              <a:rPr lang="en-NZ" sz="1400" b="1" dirty="0">
                <a:solidFill>
                  <a:srgbClr val="000000"/>
                </a:solidFill>
                <a:latin typeface="Consolas" panose="020B0609020204030204" pitchFamily="49" charset="0"/>
              </a:rPr>
              <a:t>) {</a:t>
            </a:r>
          </a:p>
          <a:p>
            <a:pPr marL="0" indent="0">
              <a:lnSpc>
                <a:spcPct val="100000"/>
              </a:lnSpc>
              <a:buNone/>
            </a:pP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"Not even a hero can divide by 0"</a:t>
            </a:r>
            <a:r>
              <a:rPr lang="en-NZ" sz="1400" b="1" i="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a:t>
            </a:r>
            <a:endParaRPr lang="en-NZ" sz="1400" dirty="0">
              <a:solidFill>
                <a:srgbClr val="000000"/>
              </a:solidFill>
              <a:latin typeface="Consolas" panose="020B0609020204030204" pitchFamily="49" charset="0"/>
            </a:endParaRPr>
          </a:p>
          <a:p>
            <a:pPr marL="0" indent="0">
              <a:lnSpc>
                <a:spcPct val="100000"/>
              </a:lnSpc>
              <a:buNone/>
            </a:pPr>
            <a:r>
              <a:rPr lang="en-NZ" sz="1400" b="1" dirty="0" smtClean="0">
                <a:solidFill>
                  <a:srgbClr val="7F0055"/>
                </a:solidFill>
                <a:latin typeface="Consolas" panose="020B0609020204030204" pitchFamily="49" charset="0"/>
              </a:rPr>
              <a:t>catch</a:t>
            </a:r>
            <a:r>
              <a:rPr lang="en-NZ" sz="1400" b="1" dirty="0" smtClean="0">
                <a:solidFill>
                  <a:srgbClr val="000000"/>
                </a:solidFill>
                <a:latin typeface="Consolas" panose="020B0609020204030204" pitchFamily="49" charset="0"/>
              </a:rPr>
              <a:t> </a:t>
            </a:r>
            <a:r>
              <a:rPr lang="en-NZ" sz="1400" b="1" dirty="0">
                <a:solidFill>
                  <a:srgbClr val="000000"/>
                </a:solidFill>
                <a:latin typeface="Consolas" panose="020B0609020204030204" pitchFamily="49" charset="0"/>
              </a:rPr>
              <a:t>(</a:t>
            </a:r>
            <a:r>
              <a:rPr lang="en-NZ" sz="1400" b="1" dirty="0" err="1">
                <a:solidFill>
                  <a:srgbClr val="000000"/>
                </a:solidFill>
                <a:latin typeface="Consolas" panose="020B0609020204030204" pitchFamily="49" charset="0"/>
              </a:rPr>
              <a:t>java.util.InputMismatchException</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e</a:t>
            </a:r>
            <a:r>
              <a:rPr lang="en-NZ" sz="1400" b="1"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00"/>
                </a:solidFill>
                <a:latin typeface="Consolas" panose="020B0609020204030204" pitchFamily="49" charset="0"/>
              </a:rPr>
              <a:t>System.</a:t>
            </a:r>
            <a:r>
              <a:rPr lang="en-NZ" sz="1400" b="1" i="1" dirty="0" err="1">
                <a:solidFill>
                  <a:srgbClr val="0000C0"/>
                </a:solidFill>
                <a:latin typeface="Consolas" panose="020B0609020204030204" pitchFamily="49" charset="0"/>
              </a:rPr>
              <a:t>out</a:t>
            </a:r>
            <a:r>
              <a:rPr lang="en-NZ" sz="1400" b="1" i="1" dirty="0" err="1">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"Dumb and dumber - not a number</a:t>
            </a:r>
            <a:r>
              <a:rPr lang="en-NZ" sz="1400" b="1" i="1" dirty="0" smtClean="0">
                <a:solidFill>
                  <a:srgbClr val="2A00FF"/>
                </a:solidFill>
                <a:latin typeface="Consolas" panose="020B0609020204030204" pitchFamily="49" charset="0"/>
              </a:rPr>
              <a:t>?"</a:t>
            </a:r>
            <a:r>
              <a:rPr lang="en-NZ" sz="1400" b="1" i="1" dirty="0" smtClean="0">
                <a:solidFill>
                  <a:srgbClr val="000000"/>
                </a:solidFill>
                <a:latin typeface="Consolas" panose="020B0609020204030204" pitchFamily="49" charset="0"/>
              </a:rPr>
              <a:t>);</a:t>
            </a:r>
            <a:endParaRPr lang="en-NZ" sz="1400" b="1" i="1" dirty="0">
              <a:solidFill>
                <a:srgbClr val="000000"/>
              </a:solidFill>
              <a:latin typeface="Consolas" panose="020B0609020204030204" pitchFamily="49" charset="0"/>
            </a:endParaRPr>
          </a:p>
          <a:p>
            <a:pPr marL="0" indent="0">
              <a:lnSpc>
                <a:spcPct val="100000"/>
              </a:lnSpc>
              <a:buNone/>
            </a:pPr>
            <a:r>
              <a:rPr lang="en-NZ" sz="1400" dirty="0" smtClean="0">
                <a:solidFill>
                  <a:srgbClr val="000000"/>
                </a:solidFill>
                <a:latin typeface="Consolas" panose="020B0609020204030204" pitchFamily="49" charset="0"/>
              </a:rPr>
              <a:t>}</a:t>
            </a:r>
            <a:endParaRPr lang="en-US" sz="1400" b="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2382012" y="4977985"/>
            <a:ext cx="6761988" cy="646331"/>
          </a:xfrm>
          <a:prstGeom prst="rect">
            <a:avLst/>
          </a:prstGeom>
        </p:spPr>
        <p:txBody>
          <a:bodyPr vert="horz" wrap="square" rtlCol="0">
            <a:spAutoFit/>
          </a:bodyPr>
          <a:lstStyle/>
          <a:p>
            <a:r>
              <a:rPr lang="en-US" dirty="0" smtClean="0"/>
              <a:t>We can have one or more catch-blocks for specific subclasses of </a:t>
            </a:r>
            <a:br>
              <a:rPr lang="en-US" dirty="0" smtClean="0"/>
            </a:br>
            <a:r>
              <a:rPr lang="en-US" b="1" dirty="0" smtClean="0">
                <a:latin typeface="Courier New" panose="02070309020205020404" pitchFamily="49" charset="0"/>
                <a:cs typeface="Courier New" panose="02070309020205020404" pitchFamily="49" charset="0"/>
              </a:rPr>
              <a:t>Exception</a:t>
            </a:r>
            <a:r>
              <a:rPr lang="en-US" dirty="0" smtClean="0"/>
              <a:t> only.</a:t>
            </a:r>
          </a:p>
        </p:txBody>
      </p:sp>
      <p:sp>
        <p:nvSpPr>
          <p:cNvPr id="11"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Runtime errors and exceptions</a:t>
            </a:r>
            <a:br>
              <a:rPr lang="en-NZ" dirty="0"/>
            </a:br>
            <a:endParaRPr lang="en-NZ" dirty="0"/>
          </a:p>
          <a:p>
            <a:r>
              <a:rPr lang="en-US" dirty="0">
                <a:solidFill>
                  <a:schemeClr val="tx2">
                    <a:lumMod val="40000"/>
                    <a:lumOff val="60000"/>
                  </a:schemeClr>
                </a:solidFill>
              </a:rPr>
              <a:t>try-catch</a:t>
            </a:r>
          </a:p>
          <a:p>
            <a:endParaRPr lang="en-US" dirty="0"/>
          </a:p>
          <a:p>
            <a:r>
              <a:rPr lang="en-US" dirty="0" smtClean="0"/>
              <a:t>Exception bubbling</a:t>
            </a:r>
          </a:p>
          <a:p>
            <a:endParaRPr lang="en-US" dirty="0" smtClean="0"/>
          </a:p>
          <a:p>
            <a:r>
              <a:rPr lang="en-US" dirty="0" smtClean="0"/>
              <a:t>Exception handling vs. flow control</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2688255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77440" y="1204439"/>
            <a:ext cx="6601968" cy="4018765"/>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9</a:t>
            </a:fld>
            <a:endParaRPr lang="en-US" dirty="0"/>
          </a:p>
        </p:txBody>
      </p:sp>
      <p:sp>
        <p:nvSpPr>
          <p:cNvPr id="5" name="Title 2"/>
          <p:cNvSpPr txBox="1">
            <a:spLocks/>
          </p:cNvSpPr>
          <p:nvPr/>
        </p:nvSpPr>
        <p:spPr>
          <a:xfrm>
            <a:off x="188265" y="128250"/>
            <a:ext cx="6517335" cy="717593"/>
          </a:xfrm>
          <a:prstGeom prst="rect">
            <a:avLst/>
          </a:prstGeom>
        </p:spPr>
        <p:txBody>
          <a:bodyPr>
            <a:normAutofit fontScale="7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Catching specific exceptions</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77440" y="1213582"/>
            <a:ext cx="6665976" cy="4009622"/>
          </a:xfrm>
        </p:spPr>
        <p:txBody>
          <a:bodyPr>
            <a:noAutofit/>
          </a:bodyPr>
          <a:lstStyle/>
          <a:p>
            <a:pPr marL="0" indent="0">
              <a:lnSpc>
                <a:spcPct val="100000"/>
              </a:lnSpc>
              <a:buNone/>
            </a:pPr>
            <a:r>
              <a:rPr lang="en-NZ" sz="1400" dirty="0" smtClean="0">
                <a:solidFill>
                  <a:srgbClr val="000000"/>
                </a:solidFill>
                <a:latin typeface="Consolas" panose="020B0609020204030204" pitchFamily="49" charset="0"/>
              </a:rPr>
              <a:t>Scanner </a:t>
            </a:r>
            <a:r>
              <a:rPr lang="en-NZ" sz="1400" dirty="0">
                <a:solidFill>
                  <a:srgbClr val="6A3E3E"/>
                </a:solidFill>
                <a:latin typeface="Consolas" panose="020B0609020204030204" pitchFamily="49" charset="0"/>
              </a:rPr>
              <a:t>s</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Scanner(System.</a:t>
            </a:r>
            <a:r>
              <a:rPr lang="en-NZ" sz="1400" b="1" i="1" dirty="0">
                <a:solidFill>
                  <a:srgbClr val="0000C0"/>
                </a:solidFill>
                <a:latin typeface="Consolas" panose="020B0609020204030204" pitchFamily="49" charset="0"/>
              </a:rPr>
              <a:t>in</a:t>
            </a:r>
            <a:r>
              <a:rPr lang="en-NZ" sz="1400" b="1" i="1" dirty="0">
                <a:solidFill>
                  <a:srgbClr val="000000"/>
                </a:solidFill>
                <a:latin typeface="Consolas" panose="020B0609020204030204" pitchFamily="49" charset="0"/>
              </a:rPr>
              <a:t>);</a:t>
            </a:r>
          </a:p>
          <a:p>
            <a:pPr marL="0" indent="0">
              <a:lnSpc>
                <a:spcPct val="100000"/>
              </a:lnSpc>
              <a:buNone/>
            </a:pP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"Input two numbers to divide:"</a:t>
            </a:r>
            <a:r>
              <a:rPr lang="en-NZ" sz="1400" b="1" i="1" dirty="0">
                <a:solidFill>
                  <a:srgbClr val="000000"/>
                </a:solidFill>
                <a:latin typeface="Consolas" panose="020B0609020204030204" pitchFamily="49" charset="0"/>
              </a:rPr>
              <a:t>);</a:t>
            </a:r>
          </a:p>
          <a:p>
            <a:pPr marL="0" indent="0">
              <a:lnSpc>
                <a:spcPct val="100000"/>
              </a:lnSpc>
              <a:buNone/>
            </a:pP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"First number:"</a:t>
            </a:r>
            <a:r>
              <a:rPr lang="en-NZ" sz="1400" b="1" i="1" dirty="0">
                <a:solidFill>
                  <a:srgbClr val="000000"/>
                </a:solidFill>
                <a:latin typeface="Consolas" panose="020B0609020204030204" pitchFamily="49" charset="0"/>
              </a:rPr>
              <a:t>);</a:t>
            </a:r>
          </a:p>
          <a:p>
            <a:pPr marL="0" indent="0">
              <a:lnSpc>
                <a:spcPct val="100000"/>
              </a:lnSpc>
              <a:buNone/>
            </a:pPr>
            <a:r>
              <a:rPr lang="en-NZ" sz="1400" b="1" dirty="0">
                <a:solidFill>
                  <a:srgbClr val="7F0055"/>
                </a:solidFill>
                <a:latin typeface="Consolas" panose="020B0609020204030204" pitchFamily="49" charset="0"/>
              </a:rPr>
              <a:t>try</a:t>
            </a:r>
            <a:r>
              <a:rPr lang="en-NZ" sz="1400" b="1" dirty="0">
                <a:solidFill>
                  <a:srgbClr val="000000"/>
                </a:solidFill>
                <a:latin typeface="Consolas" panose="020B0609020204030204" pitchFamily="49" charset="0"/>
              </a:rPr>
              <a:t> </a:t>
            </a:r>
            <a:r>
              <a:rPr lang="en-NZ" sz="1400" b="1" dirty="0" smtClean="0">
                <a:solidFill>
                  <a:srgbClr val="000000"/>
                </a:solidFill>
                <a:latin typeface="Consolas" panose="020B0609020204030204" pitchFamily="49" charset="0"/>
              </a:rPr>
              <a:t>{</a:t>
            </a:r>
            <a:endParaRPr lang="en-NZ" sz="1400" b="1" dirty="0" smtClean="0">
              <a:solidFill>
                <a:srgbClr val="7F0055"/>
              </a:solidFill>
              <a:latin typeface="Consolas" panose="020B0609020204030204" pitchFamily="49" charset="0"/>
            </a:endParaRPr>
          </a:p>
          <a:p>
            <a:pPr marL="0" indent="0">
              <a:lnSpc>
                <a:spcPct val="100000"/>
              </a:lnSpc>
              <a:buNone/>
            </a:pPr>
            <a:r>
              <a:rPr lang="en-NZ" sz="1400" b="1" dirty="0" smtClean="0">
                <a:solidFill>
                  <a:srgbClr val="7F0055"/>
                </a:solidFill>
                <a:latin typeface="Consolas" panose="020B0609020204030204" pitchFamily="49" charset="0"/>
              </a:rPr>
              <a:t>    try</a:t>
            </a:r>
            <a:r>
              <a:rPr lang="en-NZ" sz="1400" b="1" dirty="0" smtClean="0">
                <a:solidFill>
                  <a:srgbClr val="000000"/>
                </a:solidFill>
                <a:latin typeface="Consolas" panose="020B0609020204030204" pitchFamily="49" charset="0"/>
              </a:rPr>
              <a:t> </a:t>
            </a:r>
            <a:r>
              <a:rPr lang="en-NZ" sz="1400" b="1" dirty="0">
                <a:solidFill>
                  <a:srgbClr val="000000"/>
                </a:solidFill>
                <a:latin typeface="Consolas" panose="020B0609020204030204" pitchFamily="49" charset="0"/>
              </a:rPr>
              <a:t>{</a:t>
            </a:r>
          </a:p>
          <a:p>
            <a:pPr marL="0" indent="0">
              <a:lnSpc>
                <a:spcPct val="100000"/>
              </a:lnSpc>
              <a:buNone/>
            </a:pPr>
            <a:r>
              <a:rPr lang="en-NZ" sz="1400" b="1" dirty="0" smtClean="0">
                <a:solidFill>
                  <a:srgbClr val="7F0055"/>
                </a:solidFill>
                <a:latin typeface="Consolas" panose="020B0609020204030204" pitchFamily="49" charset="0"/>
              </a:rPr>
              <a:t>        </a:t>
            </a:r>
            <a:r>
              <a:rPr lang="en-NZ" sz="1400" b="1" dirty="0" err="1" smtClean="0">
                <a:solidFill>
                  <a:srgbClr val="7F0055"/>
                </a:solidFill>
                <a:latin typeface="Consolas" panose="020B0609020204030204" pitchFamily="49" charset="0"/>
              </a:rPr>
              <a:t>int</a:t>
            </a:r>
            <a:r>
              <a:rPr lang="en-NZ" sz="1400" b="1" dirty="0" smtClean="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number1</a:t>
            </a:r>
            <a:r>
              <a:rPr lang="en-NZ" sz="1400" b="1" dirty="0">
                <a:solidFill>
                  <a:srgbClr val="000000"/>
                </a:solidFill>
                <a:latin typeface="Consolas" panose="020B0609020204030204" pitchFamily="49" charset="0"/>
              </a:rPr>
              <a:t> = </a:t>
            </a:r>
            <a:r>
              <a:rPr lang="en-NZ" sz="1400" b="1" dirty="0" err="1">
                <a:solidFill>
                  <a:srgbClr val="6A3E3E"/>
                </a:solidFill>
                <a:latin typeface="Consolas" panose="020B0609020204030204" pitchFamily="49" charset="0"/>
              </a:rPr>
              <a:t>s</a:t>
            </a:r>
            <a:r>
              <a:rPr lang="en-NZ" sz="1400" b="1" dirty="0" err="1">
                <a:solidFill>
                  <a:srgbClr val="000000"/>
                </a:solidFill>
                <a:latin typeface="Consolas" panose="020B0609020204030204" pitchFamily="49" charset="0"/>
              </a:rPr>
              <a:t>.nextInt</a:t>
            </a:r>
            <a:r>
              <a:rPr lang="en-NZ" sz="1400" b="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"Second number:"</a:t>
            </a:r>
            <a:r>
              <a:rPr lang="en-NZ" sz="1400" b="1" i="1" dirty="0">
                <a:solidFill>
                  <a:srgbClr val="000000"/>
                </a:solidFill>
                <a:latin typeface="Consolas" panose="020B0609020204030204" pitchFamily="49" charset="0"/>
              </a:rPr>
              <a:t>);</a:t>
            </a:r>
          </a:p>
          <a:p>
            <a:pPr marL="0" indent="0">
              <a:lnSpc>
                <a:spcPct val="100000"/>
              </a:lnSpc>
              <a:buNone/>
            </a:pPr>
            <a:r>
              <a:rPr lang="en-NZ" sz="1400" b="1" dirty="0" smtClean="0">
                <a:solidFill>
                  <a:srgbClr val="7F0055"/>
                </a:solidFill>
                <a:latin typeface="Consolas" panose="020B0609020204030204" pitchFamily="49" charset="0"/>
              </a:rPr>
              <a:t>        </a:t>
            </a:r>
            <a:r>
              <a:rPr lang="en-NZ" sz="1400" b="1" dirty="0" err="1" smtClean="0">
                <a:solidFill>
                  <a:srgbClr val="7F0055"/>
                </a:solidFill>
                <a:latin typeface="Consolas" panose="020B0609020204030204" pitchFamily="49" charset="0"/>
              </a:rPr>
              <a:t>int</a:t>
            </a:r>
            <a:r>
              <a:rPr lang="en-NZ" sz="1400" b="1" dirty="0" smtClean="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number2</a:t>
            </a:r>
            <a:r>
              <a:rPr lang="en-NZ" sz="1400" b="1" dirty="0">
                <a:solidFill>
                  <a:srgbClr val="000000"/>
                </a:solidFill>
                <a:latin typeface="Consolas" panose="020B0609020204030204" pitchFamily="49" charset="0"/>
              </a:rPr>
              <a:t> = </a:t>
            </a:r>
            <a:r>
              <a:rPr lang="en-NZ" sz="1400" b="1" dirty="0" err="1">
                <a:solidFill>
                  <a:srgbClr val="6A3E3E"/>
                </a:solidFill>
                <a:latin typeface="Consolas" panose="020B0609020204030204" pitchFamily="49" charset="0"/>
              </a:rPr>
              <a:t>s</a:t>
            </a:r>
            <a:r>
              <a:rPr lang="en-NZ" sz="1400" b="1" dirty="0" err="1">
                <a:solidFill>
                  <a:srgbClr val="000000"/>
                </a:solidFill>
                <a:latin typeface="Consolas" panose="020B0609020204030204" pitchFamily="49" charset="0"/>
              </a:rPr>
              <a:t>.nextInt</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a:t>
            </a:r>
            <a:r>
              <a:rPr lang="en-NZ" sz="1400" b="1" i="1" dirty="0" smtClean="0">
                <a:solidFill>
                  <a:srgbClr val="000000"/>
                </a:solidFill>
                <a:latin typeface="Consolas" panose="020B0609020204030204" pitchFamily="49" charset="0"/>
              </a:rPr>
              <a:t>(</a:t>
            </a:r>
            <a:r>
              <a:rPr lang="en-NZ" sz="1400" b="1" i="1" dirty="0" smtClean="0">
                <a:solidFill>
                  <a:srgbClr val="6A3E3E"/>
                </a:solidFill>
                <a:latin typeface="Consolas" panose="020B0609020204030204" pitchFamily="49" charset="0"/>
              </a:rPr>
              <a:t>number1</a:t>
            </a:r>
            <a:r>
              <a:rPr lang="en-NZ" sz="1400" b="1" i="1" dirty="0" smtClean="0">
                <a:solidFill>
                  <a:srgbClr val="000000"/>
                </a:solidFill>
                <a:latin typeface="Consolas" panose="020B0609020204030204" pitchFamily="49" charset="0"/>
              </a:rPr>
              <a:t> </a:t>
            </a:r>
            <a:r>
              <a:rPr lang="en-NZ" sz="1400" b="1" i="1" dirty="0">
                <a:solidFill>
                  <a:srgbClr val="000000"/>
                </a:solidFill>
                <a:latin typeface="Consolas" panose="020B0609020204030204" pitchFamily="49" charset="0"/>
              </a:rPr>
              <a:t>+ </a:t>
            </a:r>
            <a:r>
              <a:rPr lang="en-NZ" sz="1400" b="1" i="1" dirty="0">
                <a:solidFill>
                  <a:srgbClr val="2A00FF"/>
                </a:solidFill>
                <a:latin typeface="Consolas" panose="020B0609020204030204" pitchFamily="49" charset="0"/>
              </a:rPr>
              <a:t>"/"</a:t>
            </a:r>
            <a:r>
              <a:rPr lang="en-NZ" sz="1400" b="1" i="1" dirty="0">
                <a:solidFill>
                  <a:srgbClr val="000000"/>
                </a:solidFill>
                <a:latin typeface="Consolas" panose="020B0609020204030204" pitchFamily="49" charset="0"/>
              </a:rPr>
              <a:t> + </a:t>
            </a:r>
            <a:r>
              <a:rPr lang="en-NZ" sz="1400" b="1" i="1" dirty="0">
                <a:solidFill>
                  <a:srgbClr val="6A3E3E"/>
                </a:solidFill>
                <a:latin typeface="Consolas" panose="020B0609020204030204" pitchFamily="49" charset="0"/>
              </a:rPr>
              <a:t>number2</a:t>
            </a:r>
            <a:r>
              <a:rPr lang="en-NZ" sz="1400" b="1" i="1" dirty="0">
                <a:solidFill>
                  <a:srgbClr val="000000"/>
                </a:solidFill>
                <a:latin typeface="Consolas" panose="020B0609020204030204" pitchFamily="49" charset="0"/>
              </a:rPr>
              <a:t> + </a:t>
            </a:r>
            <a:r>
              <a:rPr lang="en-NZ" sz="1400" b="1" i="1" dirty="0">
                <a:solidFill>
                  <a:srgbClr val="2A00FF"/>
                </a:solidFill>
                <a:latin typeface="Consolas" panose="020B0609020204030204" pitchFamily="49" charset="0"/>
              </a:rPr>
              <a:t>"="</a:t>
            </a:r>
            <a:r>
              <a:rPr lang="en-NZ" sz="1400" b="1" i="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smtClean="0">
                <a:solidFill>
                  <a:srgbClr val="000000"/>
                </a:solidFill>
                <a:latin typeface="Consolas" panose="020B0609020204030204" pitchFamily="49" charset="0"/>
              </a:rPr>
              <a:t>(</a:t>
            </a:r>
            <a:r>
              <a:rPr lang="en-NZ" sz="1400" b="1" i="1" dirty="0" smtClean="0">
                <a:solidFill>
                  <a:srgbClr val="6A3E3E"/>
                </a:solidFill>
                <a:latin typeface="Consolas" panose="020B0609020204030204" pitchFamily="49" charset="0"/>
              </a:rPr>
              <a:t>number1</a:t>
            </a:r>
            <a:r>
              <a:rPr lang="en-NZ" sz="1400" b="1" i="1" dirty="0" smtClean="0">
                <a:solidFill>
                  <a:srgbClr val="000000"/>
                </a:solidFill>
                <a:latin typeface="Consolas" panose="020B0609020204030204" pitchFamily="49" charset="0"/>
              </a:rPr>
              <a:t>/</a:t>
            </a:r>
            <a:r>
              <a:rPr lang="en-NZ" sz="1400" b="1" i="1" dirty="0" smtClean="0">
                <a:solidFill>
                  <a:srgbClr val="6A3E3E"/>
                </a:solidFill>
                <a:latin typeface="Consolas" panose="020B0609020204030204" pitchFamily="49" charset="0"/>
              </a:rPr>
              <a:t>number2</a:t>
            </a:r>
            <a:r>
              <a:rPr lang="en-NZ" sz="1400" b="1" i="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a:t>
            </a:r>
            <a:endParaRPr lang="en-NZ" sz="1400" dirty="0">
              <a:solidFill>
                <a:srgbClr val="000000"/>
              </a:solidFill>
              <a:latin typeface="Consolas" panose="020B0609020204030204" pitchFamily="49" charset="0"/>
            </a:endParaRPr>
          </a:p>
          <a:p>
            <a:pPr marL="0" indent="0">
              <a:lnSpc>
                <a:spcPct val="100000"/>
              </a:lnSpc>
              <a:buNone/>
            </a:pPr>
            <a:r>
              <a:rPr lang="en-NZ" sz="1400" b="1" dirty="0" smtClean="0">
                <a:solidFill>
                  <a:srgbClr val="7F0055"/>
                </a:solidFill>
                <a:latin typeface="Consolas" panose="020B0609020204030204" pitchFamily="49" charset="0"/>
              </a:rPr>
              <a:t>    catch</a:t>
            </a:r>
            <a:r>
              <a:rPr lang="en-NZ" sz="1400" b="1" dirty="0" smtClean="0">
                <a:solidFill>
                  <a:srgbClr val="000000"/>
                </a:solidFill>
                <a:latin typeface="Consolas" panose="020B0609020204030204" pitchFamily="49" charset="0"/>
              </a:rPr>
              <a:t> </a:t>
            </a:r>
            <a:r>
              <a:rPr lang="en-NZ" sz="1400" b="1" dirty="0">
                <a:solidFill>
                  <a:srgbClr val="000000"/>
                </a:solidFill>
                <a:latin typeface="Consolas" panose="020B0609020204030204" pitchFamily="49" charset="0"/>
              </a:rPr>
              <a:t>(</a:t>
            </a:r>
            <a:r>
              <a:rPr lang="en-NZ" sz="1400" b="1" dirty="0" err="1">
                <a:solidFill>
                  <a:srgbClr val="000000"/>
                </a:solidFill>
                <a:latin typeface="Consolas" panose="020B0609020204030204" pitchFamily="49" charset="0"/>
              </a:rPr>
              <a:t>ArithmeticException</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e</a:t>
            </a:r>
            <a:r>
              <a:rPr lang="en-NZ" sz="1400" b="1" dirty="0">
                <a:solidFill>
                  <a:srgbClr val="000000"/>
                </a:solidFill>
                <a:latin typeface="Consolas" panose="020B0609020204030204" pitchFamily="49" charset="0"/>
              </a:rPr>
              <a:t>) {</a:t>
            </a:r>
          </a:p>
          <a:p>
            <a:pPr marL="0" indent="0">
              <a:lnSpc>
                <a:spcPct val="100000"/>
              </a:lnSpc>
              <a:buNone/>
            </a:pP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"Not even a hero can divide by 0"</a:t>
            </a:r>
            <a:r>
              <a:rPr lang="en-NZ" sz="1400" b="1" i="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a:t>
            </a:r>
          </a:p>
          <a:p>
            <a:pPr marL="0" indent="0">
              <a:lnSpc>
                <a:spcPct val="100000"/>
              </a:lnSpc>
              <a:buNone/>
            </a:pPr>
            <a:r>
              <a:rPr lang="en-NZ" sz="1400" dirty="0" smtClean="0">
                <a:solidFill>
                  <a:srgbClr val="000000"/>
                </a:solidFill>
                <a:latin typeface="Consolas" panose="020B0609020204030204" pitchFamily="49" charset="0"/>
              </a:rPr>
              <a:t>}</a:t>
            </a:r>
            <a:endParaRPr lang="en-NZ" sz="1400" dirty="0">
              <a:solidFill>
                <a:srgbClr val="000000"/>
              </a:solidFill>
              <a:latin typeface="Consolas" panose="020B0609020204030204" pitchFamily="49" charset="0"/>
            </a:endParaRPr>
          </a:p>
          <a:p>
            <a:pPr marL="0" indent="0">
              <a:lnSpc>
                <a:spcPct val="100000"/>
              </a:lnSpc>
              <a:buNone/>
            </a:pPr>
            <a:r>
              <a:rPr lang="en-NZ" sz="1400" b="1" dirty="0" smtClean="0">
                <a:solidFill>
                  <a:srgbClr val="7F0055"/>
                </a:solidFill>
                <a:latin typeface="Consolas" panose="020B0609020204030204" pitchFamily="49" charset="0"/>
              </a:rPr>
              <a:t>catch</a:t>
            </a:r>
            <a:r>
              <a:rPr lang="en-NZ" sz="1400" b="1" dirty="0" smtClean="0">
                <a:solidFill>
                  <a:srgbClr val="000000"/>
                </a:solidFill>
                <a:latin typeface="Consolas" panose="020B0609020204030204" pitchFamily="49" charset="0"/>
              </a:rPr>
              <a:t> </a:t>
            </a:r>
            <a:r>
              <a:rPr lang="en-NZ" sz="1400" b="1" dirty="0">
                <a:solidFill>
                  <a:srgbClr val="000000"/>
                </a:solidFill>
                <a:latin typeface="Consolas" panose="020B0609020204030204" pitchFamily="49" charset="0"/>
              </a:rPr>
              <a:t>(</a:t>
            </a:r>
            <a:r>
              <a:rPr lang="en-NZ" sz="1400" b="1" dirty="0" err="1">
                <a:solidFill>
                  <a:srgbClr val="000000"/>
                </a:solidFill>
                <a:latin typeface="Consolas" panose="020B0609020204030204" pitchFamily="49" charset="0"/>
              </a:rPr>
              <a:t>java.util.InputMismatchException</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e</a:t>
            </a:r>
            <a:r>
              <a:rPr lang="en-NZ" sz="1400" b="1"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00"/>
                </a:solidFill>
                <a:latin typeface="Consolas" panose="020B0609020204030204" pitchFamily="49" charset="0"/>
              </a:rPr>
              <a:t>System.</a:t>
            </a:r>
            <a:r>
              <a:rPr lang="en-NZ" sz="1400" b="1" i="1" dirty="0" err="1">
                <a:solidFill>
                  <a:srgbClr val="0000C0"/>
                </a:solidFill>
                <a:latin typeface="Consolas" panose="020B0609020204030204" pitchFamily="49" charset="0"/>
              </a:rPr>
              <a:t>out</a:t>
            </a:r>
            <a:r>
              <a:rPr lang="en-NZ" sz="1400" b="1" i="1" dirty="0" err="1">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"Dumb and dumber - not a number</a:t>
            </a:r>
            <a:r>
              <a:rPr lang="en-NZ" sz="1400" b="1" i="1" dirty="0" smtClean="0">
                <a:solidFill>
                  <a:srgbClr val="2A00FF"/>
                </a:solidFill>
                <a:latin typeface="Consolas" panose="020B0609020204030204" pitchFamily="49" charset="0"/>
              </a:rPr>
              <a:t>?"</a:t>
            </a:r>
            <a:r>
              <a:rPr lang="en-NZ" sz="1400" b="1" i="1" dirty="0" smtClean="0">
                <a:solidFill>
                  <a:srgbClr val="000000"/>
                </a:solidFill>
                <a:latin typeface="Consolas" panose="020B0609020204030204" pitchFamily="49" charset="0"/>
              </a:rPr>
              <a:t>);</a:t>
            </a:r>
            <a:endParaRPr lang="en-NZ" sz="1400" b="1" i="1" dirty="0">
              <a:solidFill>
                <a:srgbClr val="000000"/>
              </a:solidFill>
              <a:latin typeface="Consolas" panose="020B0609020204030204" pitchFamily="49" charset="0"/>
            </a:endParaRPr>
          </a:p>
          <a:p>
            <a:pPr marL="0" indent="0">
              <a:lnSpc>
                <a:spcPct val="100000"/>
              </a:lnSpc>
              <a:buNone/>
            </a:pPr>
            <a:r>
              <a:rPr lang="en-NZ" sz="1400" dirty="0" smtClean="0">
                <a:solidFill>
                  <a:srgbClr val="000000"/>
                </a:solidFill>
                <a:latin typeface="Consolas" panose="020B0609020204030204" pitchFamily="49" charset="0"/>
              </a:rPr>
              <a:t>}</a:t>
            </a:r>
            <a:endParaRPr lang="en-US" sz="1400" b="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2382012" y="5301150"/>
            <a:ext cx="6761988" cy="369332"/>
          </a:xfrm>
          <a:prstGeom prst="rect">
            <a:avLst/>
          </a:prstGeom>
        </p:spPr>
        <p:txBody>
          <a:bodyPr vert="horz" wrap="square" rtlCol="0">
            <a:spAutoFit/>
          </a:bodyPr>
          <a:lstStyle/>
          <a:p>
            <a:r>
              <a:rPr lang="en-US" dirty="0" smtClean="0"/>
              <a:t>Alternatively, we can nest try-catch-blocks for different subclasses.</a:t>
            </a:r>
          </a:p>
        </p:txBody>
      </p:sp>
      <p:sp>
        <p:nvSpPr>
          <p:cNvPr id="11"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Runtime errors and exceptions</a:t>
            </a:r>
            <a:br>
              <a:rPr lang="en-NZ" dirty="0"/>
            </a:br>
            <a:endParaRPr lang="en-NZ" dirty="0"/>
          </a:p>
          <a:p>
            <a:r>
              <a:rPr lang="en-US" dirty="0">
                <a:solidFill>
                  <a:schemeClr val="tx2">
                    <a:lumMod val="40000"/>
                    <a:lumOff val="60000"/>
                  </a:schemeClr>
                </a:solidFill>
              </a:rPr>
              <a:t>try-catch</a:t>
            </a:r>
          </a:p>
          <a:p>
            <a:endParaRPr lang="en-US" dirty="0"/>
          </a:p>
          <a:p>
            <a:r>
              <a:rPr lang="en-US" dirty="0" smtClean="0"/>
              <a:t>Exception bubbling</a:t>
            </a:r>
          </a:p>
          <a:p>
            <a:endParaRPr lang="en-US" dirty="0" smtClean="0"/>
          </a:p>
          <a:p>
            <a:r>
              <a:rPr lang="en-US" dirty="0" smtClean="0"/>
              <a:t>Exception handling vs. flow control</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545638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20607</TotalTime>
  <Words>1512</Words>
  <Application>Microsoft Office PowerPoint</Application>
  <PresentationFormat>On-screen Show (4:3)</PresentationFormat>
  <Paragraphs>300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Consolas</vt:lpstr>
      <vt:lpstr>Courier New</vt:lpstr>
      <vt:lpstr>Verdana</vt:lpstr>
      <vt:lpstr>Custom Design</vt:lpstr>
      <vt:lpstr>Lecture 13 Exception Handling</vt:lpstr>
      <vt:lpstr>Goals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 we know</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Sonia Tenreiro</dc:creator>
  <cp:lastModifiedBy>Ulrich Speidel</cp:lastModifiedBy>
  <cp:revision>459</cp:revision>
  <cp:lastPrinted>2017-01-19T21:33:28Z</cp:lastPrinted>
  <dcterms:created xsi:type="dcterms:W3CDTF">2015-05-10T23:22:16Z</dcterms:created>
  <dcterms:modified xsi:type="dcterms:W3CDTF">2017-03-05T22:30:01Z</dcterms:modified>
</cp:coreProperties>
</file>