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6"/>
  </p:notesMasterIdLst>
  <p:handoutMasterIdLst>
    <p:handoutMasterId r:id="rId17"/>
  </p:handoutMasterIdLst>
  <p:sldIdLst>
    <p:sldId id="256" r:id="rId2"/>
    <p:sldId id="267" r:id="rId3"/>
    <p:sldId id="378" r:id="rId4"/>
    <p:sldId id="398" r:id="rId5"/>
    <p:sldId id="396" r:id="rId6"/>
    <p:sldId id="397" r:id="rId7"/>
    <p:sldId id="399" r:id="rId8"/>
    <p:sldId id="400" r:id="rId9"/>
    <p:sldId id="402" r:id="rId10"/>
    <p:sldId id="403" r:id="rId11"/>
    <p:sldId id="401" r:id="rId12"/>
    <p:sldId id="287" r:id="rId13"/>
    <p:sldId id="281" r:id="rId14"/>
    <p:sldId id="331" r:id="rId15"/>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9AC7"/>
    <a:srgbClr val="00467F"/>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snapToObjects="1">
      <p:cViewPr varScale="1">
        <p:scale>
          <a:sx n="84" d="100"/>
          <a:sy n="84" d="100"/>
        </p:scale>
        <p:origin x="1589" y="82"/>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3/12/2017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3/12/2017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14 Throwing Custom Exceptions</a:t>
            </a:r>
            <a:endParaRPr lang="en-US" dirty="0"/>
          </a:p>
        </p:txBody>
      </p:sp>
      <p:sp>
        <p:nvSpPr>
          <p:cNvPr id="7" name="Text Placeholder 6"/>
          <p:cNvSpPr>
            <a:spLocks noGrp="1"/>
          </p:cNvSpPr>
          <p:nvPr>
            <p:ph type="body" sz="quarter" idx="10"/>
          </p:nvPr>
        </p:nvSpPr>
        <p:spPr>
          <a:xfrm>
            <a:off x="677866" y="4278012"/>
            <a:ext cx="8027987" cy="1056603"/>
          </a:xfrm>
        </p:spPr>
        <p:txBody>
          <a:bodyPr/>
          <a:lstStyle/>
          <a:p>
            <a:r>
              <a:rPr lang="en-US" dirty="0" smtClean="0"/>
              <a:t>D&amp;D 11</a:t>
            </a:r>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Boiling the kettle</a:t>
            </a:r>
            <a:endParaRPr lang="en-NZ" sz="4000" b="1" dirty="0">
              <a:solidFill>
                <a:srgbClr val="009AC7"/>
              </a:solidFill>
              <a:latin typeface="Verdana"/>
              <a:cs typeface="Verdana"/>
            </a:endParaRPr>
          </a:p>
        </p:txBody>
      </p:sp>
      <p:sp>
        <p:nvSpPr>
          <p:cNvPr id="6" name="Rectangle 5"/>
          <p:cNvSpPr/>
          <p:nvPr/>
        </p:nvSpPr>
        <p:spPr>
          <a:xfrm>
            <a:off x="2249424" y="1085648"/>
            <a:ext cx="6601968" cy="233573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5"/>
          <p:cNvSpPr>
            <a:spLocks noGrp="1"/>
          </p:cNvSpPr>
          <p:nvPr>
            <p:ph type="body" sz="quarter" idx="10"/>
          </p:nvPr>
        </p:nvSpPr>
        <p:spPr>
          <a:xfrm>
            <a:off x="2249424" y="1094791"/>
            <a:ext cx="6665976" cy="2198872"/>
          </a:xfrm>
        </p:spPr>
        <p:txBody>
          <a:bodyPr>
            <a:noAutofit/>
          </a:bodyPr>
          <a:lstStyle/>
          <a:p>
            <a:pPr marL="0" indent="0">
              <a:lnSpc>
                <a:spcPct val="100000"/>
              </a:lnSpc>
              <a:buNone/>
            </a:pPr>
            <a:r>
              <a:rPr lang="en-NZ" sz="1200" b="1" dirty="0">
                <a:solidFill>
                  <a:srgbClr val="7F0055"/>
                </a:solidFill>
                <a:latin typeface="Consolas" panose="020B0609020204030204" pitchFamily="49" charset="0"/>
              </a:rPr>
              <a:t>public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class</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BoilKettle</a:t>
            </a:r>
            <a:r>
              <a:rPr lang="en-NZ" sz="1200" b="1" dirty="0">
                <a:solidFill>
                  <a:srgbClr val="000000"/>
                </a:solidFill>
                <a:latin typeface="Consolas" panose="020B0609020204030204" pitchFamily="49" charset="0"/>
              </a:rPr>
              <a:t> {</a:t>
            </a:r>
          </a:p>
          <a:p>
            <a:pPr marL="0" indent="0">
              <a:lnSpc>
                <a:spcPct val="100000"/>
              </a:lnSpc>
              <a:buNone/>
            </a:pPr>
            <a:endParaRPr lang="en-NZ" sz="1200" dirty="0">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public</a:t>
            </a:r>
            <a:r>
              <a:rPr lang="en-NZ" sz="1200" b="1" dirty="0" smtClean="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static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main(String[] </a:t>
            </a:r>
            <a:r>
              <a:rPr lang="en-NZ" sz="1200" b="1" dirty="0" err="1">
                <a:solidFill>
                  <a:srgbClr val="6A3E3E"/>
                </a:solidFill>
                <a:latin typeface="Consolas" panose="020B0609020204030204" pitchFamily="49" charset="0"/>
              </a:rPr>
              <a:t>args</a:t>
            </a:r>
            <a:r>
              <a:rPr lang="en-NZ" sz="1200" b="1" dirty="0">
                <a:solidFill>
                  <a:srgbClr val="000000"/>
                </a:solidFill>
                <a:latin typeface="Consolas" panose="020B0609020204030204" pitchFamily="49" charset="0"/>
              </a:rPr>
              <a:t>) {</a:t>
            </a:r>
          </a:p>
          <a:p>
            <a:pPr marL="0" indent="0">
              <a:lnSpc>
                <a:spcPct val="100000"/>
              </a:lnSpc>
              <a:buNone/>
            </a:pPr>
            <a:r>
              <a:rPr lang="en-NZ" sz="1200" dirty="0" smtClean="0">
                <a:solidFill>
                  <a:srgbClr val="000000"/>
                </a:solidFill>
                <a:latin typeface="Consolas" panose="020B0609020204030204" pitchFamily="49" charset="0"/>
              </a:rPr>
              <a:t>        Kettle </a:t>
            </a:r>
            <a:r>
              <a:rPr lang="en-NZ" sz="1200" dirty="0">
                <a:solidFill>
                  <a:srgbClr val="6A3E3E"/>
                </a:solidFill>
                <a:latin typeface="Consolas" panose="020B0609020204030204" pitchFamily="49" charset="0"/>
              </a:rPr>
              <a:t>k</a:t>
            </a:r>
            <a:r>
              <a:rPr lang="en-NZ" sz="1200"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new</a:t>
            </a:r>
            <a:r>
              <a:rPr lang="en-NZ" sz="1200" b="1" dirty="0">
                <a:solidFill>
                  <a:srgbClr val="000000"/>
                </a:solidFill>
                <a:latin typeface="Consolas" panose="020B0609020204030204" pitchFamily="49" charset="0"/>
              </a:rPr>
              <a:t> Kettle();</a:t>
            </a:r>
          </a:p>
          <a:p>
            <a:pPr marL="0" indent="0">
              <a:lnSpc>
                <a:spcPct val="100000"/>
              </a:lnSpc>
              <a:buNone/>
            </a:pPr>
            <a:r>
              <a:rPr lang="en-NZ" sz="1200" dirty="0" smtClean="0">
                <a:solidFill>
                  <a:srgbClr val="6A3E3E"/>
                </a:solidFill>
                <a:latin typeface="Consolas" panose="020B0609020204030204" pitchFamily="49" charset="0"/>
              </a:rPr>
              <a:t>        // Water </a:t>
            </a:r>
          </a:p>
          <a:p>
            <a:pPr marL="0" indent="0">
              <a:lnSpc>
                <a:spcPct val="100000"/>
              </a:lnSpc>
              <a:buNone/>
            </a:pPr>
            <a:r>
              <a:rPr lang="en-NZ" sz="1200" dirty="0">
                <a:solidFill>
                  <a:srgbClr val="6A3E3E"/>
                </a:solidFill>
                <a:latin typeface="Consolas" panose="020B0609020204030204" pitchFamily="49" charset="0"/>
              </a:rPr>
              <a:t> </a:t>
            </a: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k</a:t>
            </a:r>
            <a:r>
              <a:rPr lang="en-NZ" sz="1200" dirty="0" err="1" smtClean="0">
                <a:solidFill>
                  <a:srgbClr val="000000"/>
                </a:solidFill>
                <a:latin typeface="Consolas" panose="020B0609020204030204" pitchFamily="49" charset="0"/>
              </a:rPr>
              <a:t>.heat</a:t>
            </a:r>
            <a:r>
              <a:rPr lang="en-NZ" sz="1200" dirty="0" smtClean="0">
                <a:solidFill>
                  <a:srgbClr val="000000"/>
                </a:solidFill>
                <a:latin typeface="Consolas" panose="020B0609020204030204" pitchFamily="49" charset="0"/>
              </a:rPr>
              <a:t>(60</a:t>
            </a:r>
            <a:r>
              <a:rPr lang="en-NZ" sz="1200" dirty="0">
                <a:solidFill>
                  <a:srgbClr val="000000"/>
                </a:solidFill>
                <a:latin typeface="Consolas" panose="020B0609020204030204" pitchFamily="49" charset="0"/>
              </a:rPr>
              <a:t>); </a:t>
            </a:r>
          </a:p>
          <a:p>
            <a:pPr marL="0" indent="0">
              <a:lnSpc>
                <a:spcPct val="100000"/>
              </a:lnSpc>
              <a:buNone/>
            </a:pP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k</a:t>
            </a:r>
            <a:r>
              <a:rPr lang="en-NZ" sz="1200" dirty="0" err="1" smtClean="0">
                <a:solidFill>
                  <a:srgbClr val="000000"/>
                </a:solidFill>
                <a:latin typeface="Consolas" panose="020B0609020204030204" pitchFamily="49" charset="0"/>
              </a:rPr>
              <a:t>.getKettleStatus</a:t>
            </a:r>
            <a:r>
              <a:rPr lang="en-NZ" sz="1200" dirty="0">
                <a:solidFill>
                  <a:srgbClr val="000000"/>
                </a:solidFill>
                <a:latin typeface="Consolas" panose="020B0609020204030204" pitchFamily="49" charset="0"/>
              </a:rPr>
              <a:t>();</a:t>
            </a:r>
          </a:p>
          <a:p>
            <a:pPr marL="0" indent="0">
              <a:lnSpc>
                <a:spcPct val="100000"/>
              </a:lnSpc>
              <a:buNone/>
            </a:pP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k</a:t>
            </a:r>
            <a:r>
              <a:rPr lang="en-NZ" sz="1200" dirty="0" err="1" smtClean="0">
                <a:solidFill>
                  <a:srgbClr val="000000"/>
                </a:solidFill>
                <a:latin typeface="Consolas" panose="020B0609020204030204" pitchFamily="49" charset="0"/>
              </a:rPr>
              <a:t>.heat</a:t>
            </a:r>
            <a:r>
              <a:rPr lang="en-NZ" sz="1200" dirty="0" smtClean="0">
                <a:solidFill>
                  <a:srgbClr val="000000"/>
                </a:solidFill>
                <a:latin typeface="Consolas" panose="020B0609020204030204" pitchFamily="49" charset="0"/>
              </a:rPr>
              <a:t>(30</a:t>
            </a:r>
            <a:r>
              <a:rPr lang="en-NZ" sz="1200" dirty="0">
                <a:solidFill>
                  <a:srgbClr val="000000"/>
                </a:solidFill>
                <a:latin typeface="Consolas" panose="020B0609020204030204" pitchFamily="49" charset="0"/>
              </a:rPr>
              <a:t>);</a:t>
            </a:r>
          </a:p>
          <a:p>
            <a:pPr marL="0" indent="0">
              <a:lnSpc>
                <a:spcPct val="100000"/>
              </a:lnSpc>
              <a:buNone/>
            </a:pPr>
            <a:r>
              <a:rPr lang="en-NZ" sz="1200" dirty="0" smtClean="0">
                <a:solidFill>
                  <a:srgbClr val="6A3E3E"/>
                </a:solidFill>
                <a:latin typeface="Consolas" panose="020B0609020204030204" pitchFamily="49" charset="0"/>
              </a:rPr>
              <a:t>        </a:t>
            </a:r>
            <a:r>
              <a:rPr lang="en-NZ" sz="1200" dirty="0" err="1" smtClean="0">
                <a:solidFill>
                  <a:srgbClr val="6A3E3E"/>
                </a:solidFill>
                <a:latin typeface="Consolas" panose="020B0609020204030204" pitchFamily="49" charset="0"/>
              </a:rPr>
              <a:t>k</a:t>
            </a:r>
            <a:r>
              <a:rPr lang="en-NZ" sz="1200" dirty="0" err="1" smtClean="0">
                <a:solidFill>
                  <a:srgbClr val="000000"/>
                </a:solidFill>
                <a:latin typeface="Consolas" panose="020B0609020204030204" pitchFamily="49" charset="0"/>
              </a:rPr>
              <a:t>.getKettleStatus</a:t>
            </a:r>
            <a:r>
              <a:rPr lang="en-NZ" sz="1200"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endParaRPr lang="en-NZ" sz="1200" dirty="0">
              <a:latin typeface="Consolas" panose="020B0609020204030204" pitchFamily="49" charset="0"/>
            </a:endParaRPr>
          </a:p>
          <a:p>
            <a:pPr marL="0" indent="0">
              <a:lnSpc>
                <a:spcPct val="100000"/>
              </a:lnSpc>
              <a:buNone/>
            </a:pPr>
            <a:r>
              <a:rPr lang="en-NZ" sz="1200" dirty="0">
                <a:solidFill>
                  <a:srgbClr val="000000"/>
                </a:solidFill>
                <a:latin typeface="Consolas" panose="020B0609020204030204" pitchFamily="49" charset="0"/>
              </a:rPr>
              <a:t>}</a:t>
            </a:r>
          </a:p>
        </p:txBody>
      </p:sp>
      <p:sp>
        <p:nvSpPr>
          <p:cNvPr id="9" name="TextBox 8"/>
          <p:cNvSpPr txBox="1"/>
          <p:nvPr/>
        </p:nvSpPr>
        <p:spPr>
          <a:xfrm>
            <a:off x="2249424" y="3574530"/>
            <a:ext cx="6428233" cy="1200329"/>
          </a:xfrm>
          <a:prstGeom prst="rect">
            <a:avLst/>
          </a:prstGeom>
        </p:spPr>
        <p:txBody>
          <a:bodyPr vert="horz" wrap="square" rtlCol="0">
            <a:spAutoFit/>
          </a:bodyPr>
          <a:lstStyle/>
          <a:p>
            <a:r>
              <a:rPr lang="en-US" dirty="0" smtClean="0"/>
              <a:t>This is a bit of a toy example. In most cases, we use finally to ensure that resources such as files, network connections, streams, etc. are closed properly and not left hanging in an undefined state when an exception gets thrown.</a:t>
            </a: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t>Custom exceptions</a:t>
            </a:r>
          </a:p>
          <a:p>
            <a:endParaRPr lang="en-US" dirty="0"/>
          </a:p>
          <a:p>
            <a:r>
              <a:rPr lang="en-US" dirty="0">
                <a:solidFill>
                  <a:schemeClr val="tx2">
                    <a:lumMod val="40000"/>
                    <a:lumOff val="60000"/>
                  </a:schemeClr>
                </a:solidFill>
              </a:rPr>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88379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Exception notes</a:t>
            </a:r>
            <a:endParaRPr lang="en-NZ" sz="4000" b="1" dirty="0">
              <a:solidFill>
                <a:srgbClr val="009AC7"/>
              </a:solidFill>
              <a:latin typeface="Verdana"/>
              <a:cs typeface="Verdana"/>
            </a:endParaRPr>
          </a:p>
        </p:txBody>
      </p:sp>
      <p:sp>
        <p:nvSpPr>
          <p:cNvPr id="7" name="TextBox 6"/>
          <p:cNvSpPr txBox="1"/>
          <p:nvPr/>
        </p:nvSpPr>
        <p:spPr>
          <a:xfrm>
            <a:off x="2312106" y="1076243"/>
            <a:ext cx="6428233" cy="4124206"/>
          </a:xfrm>
          <a:prstGeom prst="rect">
            <a:avLst/>
          </a:prstGeom>
        </p:spPr>
        <p:txBody>
          <a:bodyPr vert="horz" wrap="square" rtlCol="0">
            <a:spAutoFit/>
          </a:bodyPr>
          <a:lstStyle/>
          <a:p>
            <a:r>
              <a:rPr lang="en-US" sz="1600" dirty="0" smtClean="0"/>
              <a:t>Exceptions are a good mechanism to flag input data that does not pass validation: Normally, regular input data should pass validation, so if it doesn’t pass, then this should be an exception, not the rule.</a:t>
            </a:r>
          </a:p>
          <a:p>
            <a:endParaRPr lang="en-US" sz="1600" dirty="0"/>
          </a:p>
          <a:p>
            <a:r>
              <a:rPr lang="en-US" sz="1600" dirty="0" smtClean="0"/>
              <a:t>That said, it is good software engineering and security practice to allow for input data that may fail validation. This is especially so if the source of the input data is a user or system that you have no control over. </a:t>
            </a:r>
          </a:p>
          <a:p>
            <a:endParaRPr lang="en-US" sz="1600" dirty="0"/>
          </a:p>
          <a:p>
            <a:r>
              <a:rPr lang="en-US" sz="1600" dirty="0" smtClean="0"/>
              <a:t>Input data that fails validation could be supplied by:</a:t>
            </a:r>
          </a:p>
          <a:p>
            <a:pPr marL="285750" indent="-285750">
              <a:buFont typeface="Arial" panose="020B0604020202020204" pitchFamily="34" charset="0"/>
              <a:buChar char="•"/>
            </a:pPr>
            <a:r>
              <a:rPr lang="en-US" sz="1600" dirty="0" smtClean="0"/>
              <a:t>A malicious user trying to subvert your system</a:t>
            </a:r>
          </a:p>
          <a:p>
            <a:pPr marL="285750" indent="-285750">
              <a:buFont typeface="Arial" panose="020B0604020202020204" pitchFamily="34" charset="0"/>
              <a:buChar char="•"/>
            </a:pPr>
            <a:r>
              <a:rPr lang="en-US" sz="1600" dirty="0" smtClean="0"/>
              <a:t>Another system whose data output has changed, e.g., as a result of a configuration change or software upgrade, and whose format is no longer compatible with yours.</a:t>
            </a:r>
          </a:p>
          <a:p>
            <a:pPr marL="285750" indent="-285750">
              <a:buFont typeface="Arial" panose="020B0604020202020204" pitchFamily="34" charset="0"/>
              <a:buChar char="•"/>
            </a:pPr>
            <a:endParaRPr lang="en-US" sz="1600" dirty="0"/>
          </a:p>
          <a:p>
            <a:r>
              <a:rPr lang="en-US" sz="1600" dirty="0" smtClean="0"/>
              <a:t>Validation allows you to handle such situations in a way you control – as opposed to leaving it to your code to do… whatever!  </a:t>
            </a: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t>Custom exceptions</a:t>
            </a:r>
          </a:p>
          <a:p>
            <a:endParaRPr lang="en-US" dirty="0"/>
          </a:p>
          <a:p>
            <a:r>
              <a:rPr lang="en-US" dirty="0"/>
              <a:t>finally</a:t>
            </a:r>
          </a:p>
          <a:p>
            <a:endParaRPr lang="en-US" dirty="0" smtClean="0"/>
          </a:p>
          <a:p>
            <a:r>
              <a:rPr lang="en-US" dirty="0">
                <a:solidFill>
                  <a:schemeClr val="tx2">
                    <a:lumMod val="40000"/>
                    <a:lumOff val="60000"/>
                  </a:schemeClr>
                </a:solidFill>
              </a:rPr>
              <a:t>Notes</a:t>
            </a:r>
          </a:p>
          <a:p>
            <a:endParaRPr lang="en-NZ" dirty="0" smtClean="0"/>
          </a:p>
          <a:p>
            <a:r>
              <a:rPr lang="en-NZ" dirty="0" smtClean="0"/>
              <a:t>Summary</a:t>
            </a:r>
            <a:endParaRPr lang="en-US" dirty="0"/>
          </a:p>
        </p:txBody>
      </p:sp>
    </p:spTree>
    <p:extLst>
      <p:ext uri="{BB962C8B-B14F-4D97-AF65-F5344CB8AC3E}">
        <p14:creationId xmlns:p14="http://schemas.microsoft.com/office/powerpoint/2010/main" val="522308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6544" y="1076243"/>
            <a:ext cx="6931152" cy="5827569"/>
          </a:xfrm>
        </p:spPr>
        <p:txBody>
          <a:bodyPr>
            <a:normAutofit/>
          </a:bodyPr>
          <a:lstStyle/>
          <a:p>
            <a:pPr>
              <a:lnSpc>
                <a:spcPct val="120000"/>
              </a:lnSpc>
            </a:pPr>
            <a:r>
              <a:rPr lang="en-US" dirty="0" smtClean="0"/>
              <a:t>We don’t need to rely on built-in exceptions thrown by code that comes with Java – we can </a:t>
            </a:r>
            <a:r>
              <a:rPr lang="en-US" b="1" dirty="0">
                <a:latin typeface="Courier New" panose="02070309020205020404" pitchFamily="49" charset="0"/>
                <a:cs typeface="Courier New" panose="02070309020205020404" pitchFamily="49" charset="0"/>
              </a:rPr>
              <a:t>throw</a:t>
            </a:r>
            <a:r>
              <a:rPr lang="en-US" dirty="0" smtClean="0"/>
              <a:t> any exception ourselves in our own code.</a:t>
            </a:r>
          </a:p>
          <a:p>
            <a:pPr>
              <a:lnSpc>
                <a:spcPct val="120000"/>
              </a:lnSpc>
            </a:pPr>
            <a:endParaRPr lang="en-US" dirty="0"/>
          </a:p>
          <a:p>
            <a:pPr>
              <a:lnSpc>
                <a:spcPct val="120000"/>
              </a:lnSpc>
            </a:pPr>
            <a:r>
              <a:rPr lang="en-US" dirty="0" smtClean="0"/>
              <a:t>We can also create our own exception classes, instantiate and </a:t>
            </a:r>
            <a:r>
              <a:rPr lang="en-US" b="1" dirty="0" smtClean="0">
                <a:latin typeface="Courier New" panose="02070309020205020404" pitchFamily="49" charset="0"/>
                <a:cs typeface="Courier New" panose="02070309020205020404" pitchFamily="49" charset="0"/>
              </a:rPr>
              <a:t>throw</a:t>
            </a:r>
            <a:r>
              <a:rPr lang="en-US" dirty="0" smtClean="0"/>
              <a:t> them.</a:t>
            </a:r>
          </a:p>
          <a:p>
            <a:pPr>
              <a:lnSpc>
                <a:spcPct val="120000"/>
              </a:lnSpc>
            </a:pPr>
            <a:endParaRPr lang="en-US" dirty="0"/>
          </a:p>
          <a:p>
            <a:pPr>
              <a:lnSpc>
                <a:spcPct val="120000"/>
              </a:lnSpc>
            </a:pPr>
            <a:r>
              <a:rPr lang="en-US" dirty="0" smtClean="0"/>
              <a:t>If we instantiate and throw our own exception without handling it in the method in which we throw it, we must add a </a:t>
            </a:r>
            <a:r>
              <a:rPr lang="en-US" b="1" dirty="0" smtClean="0">
                <a:latin typeface="Courier New" panose="02070309020205020404" pitchFamily="49" charset="0"/>
                <a:cs typeface="Courier New" panose="02070309020205020404" pitchFamily="49" charset="0"/>
              </a:rPr>
              <a:t>throws</a:t>
            </a:r>
            <a:r>
              <a:rPr lang="en-US" dirty="0" smtClean="0"/>
              <a:t> clause to the method signature to indicate to the Java compiler that the method may terminate via exception rather than in the normal way (return). </a:t>
            </a:r>
          </a:p>
          <a:p>
            <a:pPr>
              <a:lnSpc>
                <a:spcPct val="120000"/>
              </a:lnSpc>
            </a:pPr>
            <a:endParaRPr lang="en-US" dirty="0"/>
          </a:p>
          <a:p>
            <a:pPr>
              <a:lnSpc>
                <a:spcPct val="120000"/>
              </a:lnSpc>
            </a:pPr>
            <a:r>
              <a:rPr lang="en-US" dirty="0" smtClean="0"/>
              <a:t>The </a:t>
            </a:r>
            <a:r>
              <a:rPr lang="en-US" b="1" dirty="0" smtClean="0">
                <a:latin typeface="Courier New" panose="02070309020205020404" pitchFamily="49" charset="0"/>
                <a:cs typeface="Courier New" panose="02070309020205020404" pitchFamily="49" charset="0"/>
              </a:rPr>
              <a:t>finally</a:t>
            </a:r>
            <a:r>
              <a:rPr lang="en-US" dirty="0" smtClean="0"/>
              <a:t> clause is an addition to the try-catch blocks we’ve seen so far and contains statements that we always want to have executed regardless of whether there is an exception or not.</a:t>
            </a:r>
            <a:endParaRPr lang="en-US" dirty="0"/>
          </a:p>
          <a:p>
            <a:pPr marL="0" indent="0">
              <a:lnSpc>
                <a:spcPct val="120000"/>
              </a:lnSpc>
              <a:buNone/>
            </a:pPr>
            <a:endParaRPr lang="en-US" dirty="0" smtClean="0"/>
          </a:p>
          <a:p>
            <a:endParaRPr lang="en-US" dirty="0"/>
          </a:p>
          <a:p>
            <a:pPr marL="0" indent="0">
              <a:buNone/>
            </a:pPr>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8"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t>Custom exceptions</a:t>
            </a:r>
          </a:p>
          <a:p>
            <a:endParaRPr lang="en-US" dirty="0"/>
          </a:p>
          <a:p>
            <a:r>
              <a:rPr lang="en-US" dirty="0"/>
              <a:t>finally</a:t>
            </a:r>
          </a:p>
          <a:p>
            <a:endParaRPr lang="en-US" dirty="0" smtClean="0"/>
          </a:p>
          <a:p>
            <a:r>
              <a:rPr lang="en-US" dirty="0" smtClean="0"/>
              <a:t>Notes</a:t>
            </a:r>
            <a:endParaRPr lang="en-US" dirty="0"/>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148840" y="1076243"/>
            <a:ext cx="6867144" cy="5352908"/>
          </a:xfrm>
        </p:spPr>
        <p:txBody>
          <a:bodyPr/>
          <a:lstStyle/>
          <a:p>
            <a:pPr marL="0" indent="0">
              <a:buNone/>
            </a:pPr>
            <a:r>
              <a:rPr lang="en-US" sz="1600" dirty="0" smtClean="0"/>
              <a:t>D&amp;D Chapter 11</a:t>
            </a:r>
          </a:p>
          <a:p>
            <a:pPr marL="0" indent="0">
              <a:buNone/>
            </a:pPr>
            <a:endParaRPr lang="en-US" sz="1600" dirty="0" smtClean="0"/>
          </a:p>
          <a:p>
            <a:pPr marL="0" indent="0">
              <a:buNone/>
            </a:pPr>
            <a:r>
              <a:rPr lang="en-US" sz="1600" dirty="0">
                <a:hlinkClick r:id="rId2"/>
              </a:rPr>
              <a:t>https://</a:t>
            </a:r>
            <a:r>
              <a:rPr lang="en-US" sz="1600" dirty="0" smtClean="0">
                <a:hlinkClick r:id="rId2"/>
              </a:rPr>
              <a:t>docs.oracle.com/javase/tutorial/essential/exceptions/index.html</a:t>
            </a:r>
            <a:endParaRPr lang="en-US" sz="1600" dirty="0" smtClean="0"/>
          </a:p>
          <a:p>
            <a:pPr marL="0" indent="0">
              <a:buNone/>
            </a:pPr>
            <a:endParaRPr lang="en-US" sz="1600" dirty="0" smtClean="0"/>
          </a:p>
          <a:p>
            <a:pPr marL="0" indent="0">
              <a:buNone/>
            </a:pPr>
            <a:endParaRPr lang="en-NZ" sz="1600"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t>Custom exceptions</a:t>
            </a:r>
          </a:p>
          <a:p>
            <a:endParaRPr lang="en-US" dirty="0"/>
          </a:p>
          <a:p>
            <a:r>
              <a:rPr lang="en-US" dirty="0"/>
              <a:t>finally</a:t>
            </a:r>
          </a:p>
          <a:p>
            <a:endParaRPr lang="en-US" dirty="0" smtClean="0"/>
          </a:p>
          <a:p>
            <a:r>
              <a:rPr lang="en-US" dirty="0" smtClean="0"/>
              <a:t>Notes</a:t>
            </a:r>
            <a:endParaRPr lang="en-US" dirty="0"/>
          </a:p>
          <a:p>
            <a:endParaRPr lang="en-NZ" dirty="0" smtClean="0"/>
          </a:p>
          <a:p>
            <a:r>
              <a:rPr lang="en-NZ" dirty="0">
                <a:solidFill>
                  <a:schemeClr val="tx2">
                    <a:lumMod val="40000"/>
                    <a:lumOff val="60000"/>
                  </a:schemeClr>
                </a:solidFill>
              </a:rPr>
              <a:t>Summary</a:t>
            </a:r>
            <a:endParaRPr lang="en-US" dirty="0">
              <a:solidFill>
                <a:schemeClr val="tx2">
                  <a:lumMod val="40000"/>
                  <a:lumOff val="60000"/>
                </a:schemeClr>
              </a:solidFill>
            </a:endParaRP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Basic GUI programming (Chapter </a:t>
            </a:r>
            <a:r>
              <a:rPr lang="en-US" dirty="0" smtClean="0"/>
              <a:t>12)</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this lesson, you should</a:t>
            </a:r>
          </a:p>
          <a:p>
            <a:pPr marL="0" lvl="0" indent="0">
              <a:buNone/>
            </a:pPr>
            <a:endParaRPr lang="en-US" dirty="0" smtClean="0"/>
          </a:p>
          <a:p>
            <a:pPr lvl="0"/>
            <a:r>
              <a:rPr lang="en-US" dirty="0" smtClean="0"/>
              <a:t>Know how to throw or re-throw exceptions</a:t>
            </a:r>
          </a:p>
          <a:p>
            <a:pPr lvl="0"/>
            <a:r>
              <a:rPr lang="en-US" dirty="0" smtClean="0"/>
              <a:t>Be able to write your own subclasses of Exception and throw them</a:t>
            </a:r>
          </a:p>
          <a:p>
            <a:pPr lvl="0"/>
            <a:r>
              <a:rPr lang="en-US" dirty="0" smtClean="0"/>
              <a:t>Be able to write methods that throw exceptions but do not handle them</a:t>
            </a:r>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233428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Throwing an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400278"/>
          </a:xfrm>
        </p:spPr>
        <p:txBody>
          <a:bodyPr>
            <a:noAutofit/>
          </a:bodyPr>
          <a:lstStyle/>
          <a:p>
            <a:pPr marL="0" indent="0">
              <a:lnSpc>
                <a:spcPct val="100000"/>
              </a:lnSpc>
              <a:buNone/>
            </a:pPr>
            <a:r>
              <a:rPr lang="en-NZ" sz="1600" b="1" dirty="0">
                <a:solidFill>
                  <a:srgbClr val="7F0055"/>
                </a:solidFill>
                <a:latin typeface="Consolas" panose="020B0609020204030204" pitchFamily="49" charset="0"/>
              </a:rPr>
              <a:t>try</a:t>
            </a:r>
            <a:r>
              <a:rPr lang="en-NZ" sz="1600" b="1" dirty="0">
                <a:solidFill>
                  <a:srgbClr val="000000"/>
                </a:solidFill>
                <a:latin typeface="Consolas" panose="020B0609020204030204" pitchFamily="49" charset="0"/>
              </a:rPr>
              <a:t> {</a:t>
            </a:r>
          </a:p>
          <a:p>
            <a:pPr marL="0" indent="0">
              <a:lnSpc>
                <a:spcPct val="100000"/>
              </a:lnSpc>
              <a:buNone/>
            </a:pPr>
            <a:r>
              <a:rPr lang="en-NZ" sz="1600" b="1" dirty="0" smtClean="0">
                <a:solidFill>
                  <a:srgbClr val="7F0055"/>
                </a:solidFill>
                <a:latin typeface="Consolas" panose="020B0609020204030204" pitchFamily="49" charset="0"/>
              </a:rPr>
              <a:t>	if</a:t>
            </a:r>
            <a:r>
              <a:rPr lang="en-NZ" sz="1600" b="1" dirty="0" smtClean="0">
                <a:solidFill>
                  <a:srgbClr val="000000"/>
                </a:solidFill>
                <a:latin typeface="Consolas" panose="020B0609020204030204" pitchFamily="49" charset="0"/>
              </a:rPr>
              <a:t> </a:t>
            </a:r>
            <a:r>
              <a:rPr lang="en-NZ" sz="1600" b="1" dirty="0">
                <a:solidFill>
                  <a:srgbClr val="000000"/>
                </a:solidFill>
                <a:latin typeface="Consolas" panose="020B0609020204030204" pitchFamily="49" charset="0"/>
              </a:rPr>
              <a:t>(1 &gt; 0) {</a:t>
            </a:r>
          </a:p>
          <a:p>
            <a:pPr marL="0" indent="0">
              <a:lnSpc>
                <a:spcPct val="100000"/>
              </a:lnSpc>
              <a:buNone/>
            </a:pPr>
            <a:r>
              <a:rPr lang="en-NZ" sz="1600" dirty="0">
                <a:solidFill>
                  <a:srgbClr val="000000"/>
                </a:solidFill>
                <a:latin typeface="Consolas" panose="020B0609020204030204" pitchFamily="49" charset="0"/>
              </a:rPr>
              <a:t>        </a:t>
            </a:r>
            <a:r>
              <a:rPr lang="en-NZ" sz="1600" b="1" dirty="0" smtClean="0">
                <a:solidFill>
                  <a:srgbClr val="7F0055"/>
                </a:solidFill>
                <a:latin typeface="Consolas" panose="020B0609020204030204" pitchFamily="49" charset="0"/>
              </a:rPr>
              <a:t>throw</a:t>
            </a:r>
            <a:r>
              <a:rPr lang="en-NZ" sz="1600" b="1" dirty="0" smtClean="0">
                <a:solidFill>
                  <a:srgbClr val="000000"/>
                </a:solidFill>
                <a:latin typeface="Consolas" panose="020B0609020204030204" pitchFamily="49" charset="0"/>
              </a:rPr>
              <a:t> </a:t>
            </a:r>
            <a:r>
              <a:rPr lang="en-NZ" sz="1600" b="1" dirty="0">
                <a:solidFill>
                  <a:srgbClr val="7F0055"/>
                </a:solidFill>
                <a:latin typeface="Consolas" panose="020B0609020204030204" pitchFamily="49" charset="0"/>
              </a:rPr>
              <a:t>new</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java.util.InputMismatchException</a:t>
            </a:r>
            <a:r>
              <a:rPr lang="en-NZ" sz="1600" b="1" dirty="0">
                <a:solidFill>
                  <a:srgbClr val="000000"/>
                </a:solidFill>
                <a:latin typeface="Consolas" panose="020B0609020204030204" pitchFamily="49" charset="0"/>
              </a:rPr>
              <a:t>();</a:t>
            </a:r>
          </a:p>
          <a:p>
            <a:pPr marL="0" indent="0">
              <a:lnSpc>
                <a:spcPct val="100000"/>
              </a:lnSpc>
              <a:buNone/>
            </a:pPr>
            <a:r>
              <a:rPr lang="en-NZ" sz="1600" dirty="0" smtClean="0">
                <a:solidFill>
                  <a:srgbClr val="000000"/>
                </a:solidFill>
                <a:latin typeface="Consolas" panose="020B0609020204030204" pitchFamily="49" charset="0"/>
              </a:rPr>
              <a:t>	}</a:t>
            </a:r>
            <a:endParaRPr lang="en-NZ" sz="1600" dirty="0">
              <a:solidFill>
                <a:srgbClr val="000000"/>
              </a:solidFill>
              <a:latin typeface="Consolas" panose="020B0609020204030204" pitchFamily="49" charset="0"/>
            </a:endParaRPr>
          </a:p>
          <a:p>
            <a:pPr marL="0" indent="0">
              <a:lnSpc>
                <a:spcPct val="100000"/>
              </a:lnSpc>
              <a:buNone/>
            </a:pPr>
            <a:r>
              <a:rPr lang="en-NZ" sz="1600" dirty="0" smtClean="0">
                <a:solidFill>
                  <a:srgbClr val="000000"/>
                </a:solidFill>
                <a:latin typeface="Consolas" panose="020B0609020204030204" pitchFamily="49" charset="0"/>
              </a:rPr>
              <a:t>	</a:t>
            </a:r>
            <a:r>
              <a:rPr lang="en-NZ" sz="1600" dirty="0" err="1" smtClean="0">
                <a:solidFill>
                  <a:srgbClr val="000000"/>
                </a:solidFill>
                <a:latin typeface="Consolas" panose="020B0609020204030204" pitchFamily="49" charset="0"/>
              </a:rPr>
              <a:t>System.</a:t>
            </a:r>
            <a:r>
              <a:rPr lang="en-NZ" sz="1600" b="1" i="1" dirty="0" err="1" smtClean="0">
                <a:solidFill>
                  <a:srgbClr val="0000C0"/>
                </a:solidFill>
                <a:latin typeface="Consolas" panose="020B0609020204030204" pitchFamily="49" charset="0"/>
              </a:rPr>
              <a:t>out</a:t>
            </a:r>
            <a:r>
              <a:rPr lang="en-NZ" sz="1600" b="1" i="1" dirty="0" err="1" smtClean="0">
                <a:solidFill>
                  <a:srgbClr val="000000"/>
                </a:solidFill>
                <a:latin typeface="Consolas" panose="020B0609020204030204" pitchFamily="49" charset="0"/>
              </a:rPr>
              <a:t>.println</a:t>
            </a:r>
            <a:r>
              <a:rPr lang="en-NZ" sz="1600" b="1" i="1" dirty="0">
                <a:solidFill>
                  <a:srgbClr val="000000"/>
                </a:solidFill>
                <a:latin typeface="Consolas" panose="020B0609020204030204" pitchFamily="49" charset="0"/>
              </a:rPr>
              <a:t>(</a:t>
            </a:r>
            <a:r>
              <a:rPr lang="en-NZ" sz="1600" b="1" i="1" dirty="0">
                <a:solidFill>
                  <a:srgbClr val="2A00FF"/>
                </a:solidFill>
                <a:latin typeface="Consolas" panose="020B0609020204030204" pitchFamily="49" charset="0"/>
              </a:rPr>
              <a:t>"We never get here."</a:t>
            </a:r>
            <a:r>
              <a:rPr lang="en-NZ" sz="1600" b="1" i="1" dirty="0">
                <a:solidFill>
                  <a:srgbClr val="000000"/>
                </a:solidFill>
                <a:latin typeface="Consolas" panose="020B0609020204030204" pitchFamily="49" charset="0"/>
              </a:rPr>
              <a:t>);</a:t>
            </a:r>
          </a:p>
          <a:p>
            <a:pPr marL="0" indent="0">
              <a:lnSpc>
                <a:spcPct val="100000"/>
              </a:lnSpc>
              <a:buNone/>
            </a:pPr>
            <a:r>
              <a:rPr lang="en-NZ" sz="1600"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catch</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java.util.InputMismatchException</a:t>
            </a:r>
            <a:r>
              <a:rPr lang="en-NZ" sz="1600" b="1" dirty="0">
                <a:solidFill>
                  <a:srgbClr val="000000"/>
                </a:solidFill>
                <a:latin typeface="Consolas" panose="020B0609020204030204" pitchFamily="49" charset="0"/>
              </a:rPr>
              <a:t> </a:t>
            </a:r>
            <a:r>
              <a:rPr lang="en-NZ" sz="1600" b="1" dirty="0">
                <a:solidFill>
                  <a:srgbClr val="6A3E3E"/>
                </a:solidFill>
                <a:latin typeface="Consolas" panose="020B0609020204030204" pitchFamily="49" charset="0"/>
              </a:rPr>
              <a:t>e</a:t>
            </a:r>
            <a:r>
              <a:rPr lang="en-NZ" sz="1600" b="1" dirty="0">
                <a:solidFill>
                  <a:srgbClr val="000000"/>
                </a:solidFill>
                <a:latin typeface="Consolas" panose="020B0609020204030204" pitchFamily="49" charset="0"/>
              </a:rPr>
              <a:t>) {</a:t>
            </a:r>
          </a:p>
          <a:p>
            <a:pPr marL="0" indent="0">
              <a:lnSpc>
                <a:spcPct val="100000"/>
              </a:lnSpc>
              <a:buNone/>
            </a:pPr>
            <a:r>
              <a:rPr lang="en-NZ" sz="1600" dirty="0" smtClean="0">
                <a:solidFill>
                  <a:srgbClr val="000000"/>
                </a:solidFill>
                <a:latin typeface="Consolas" panose="020B0609020204030204" pitchFamily="49" charset="0"/>
              </a:rPr>
              <a:t>	</a:t>
            </a:r>
            <a:r>
              <a:rPr lang="en-NZ" sz="1600" dirty="0" err="1" smtClean="0">
                <a:solidFill>
                  <a:srgbClr val="000000"/>
                </a:solidFill>
                <a:latin typeface="Consolas" panose="020B0609020204030204" pitchFamily="49" charset="0"/>
              </a:rPr>
              <a:t>System.</a:t>
            </a:r>
            <a:r>
              <a:rPr lang="en-NZ" sz="1600" b="1" i="1" dirty="0" err="1" smtClean="0">
                <a:solidFill>
                  <a:srgbClr val="0000C0"/>
                </a:solidFill>
                <a:latin typeface="Consolas" panose="020B0609020204030204" pitchFamily="49" charset="0"/>
              </a:rPr>
              <a:t>out</a:t>
            </a:r>
            <a:r>
              <a:rPr lang="en-NZ" sz="1600" b="1" i="1" dirty="0" err="1" smtClean="0">
                <a:solidFill>
                  <a:srgbClr val="000000"/>
                </a:solidFill>
                <a:latin typeface="Consolas" panose="020B0609020204030204" pitchFamily="49" charset="0"/>
              </a:rPr>
              <a:t>.println</a:t>
            </a:r>
            <a:r>
              <a:rPr lang="en-NZ" sz="1600" b="1" i="1" dirty="0">
                <a:solidFill>
                  <a:srgbClr val="000000"/>
                </a:solidFill>
                <a:latin typeface="Consolas" panose="020B0609020204030204" pitchFamily="49" charset="0"/>
              </a:rPr>
              <a:t>(</a:t>
            </a:r>
            <a:r>
              <a:rPr lang="en-NZ" sz="1600" b="1" i="1" dirty="0">
                <a:solidFill>
                  <a:srgbClr val="2A00FF"/>
                </a:solidFill>
                <a:latin typeface="Consolas" panose="020B0609020204030204" pitchFamily="49" charset="0"/>
              </a:rPr>
              <a:t>"Caught it!"</a:t>
            </a:r>
            <a:r>
              <a:rPr lang="en-NZ" sz="1600" b="1" i="1" dirty="0">
                <a:solidFill>
                  <a:srgbClr val="000000"/>
                </a:solidFill>
                <a:latin typeface="Consolas" panose="020B0609020204030204" pitchFamily="49" charset="0"/>
              </a:rPr>
              <a:t>);</a:t>
            </a:r>
          </a:p>
          <a:p>
            <a:pPr marL="0" indent="0">
              <a:lnSpc>
                <a:spcPct val="100000"/>
              </a:lnSpc>
              <a:buNone/>
            </a:pPr>
            <a:r>
              <a:rPr lang="en-NZ" sz="1600" dirty="0">
                <a:solidFill>
                  <a:srgbClr val="000000"/>
                </a:solidFill>
                <a:latin typeface="Consolas" panose="020B0609020204030204" pitchFamily="49" charset="0"/>
              </a:rPr>
              <a:t>}</a:t>
            </a:r>
          </a:p>
        </p:txBody>
      </p:sp>
      <p:sp>
        <p:nvSpPr>
          <p:cNvPr id="7" name="TextBox 6"/>
          <p:cNvSpPr txBox="1"/>
          <p:nvPr/>
        </p:nvSpPr>
        <p:spPr>
          <a:xfrm>
            <a:off x="2435551" y="3661133"/>
            <a:ext cx="6387084" cy="3046988"/>
          </a:xfrm>
          <a:prstGeom prst="rect">
            <a:avLst/>
          </a:prstGeom>
        </p:spPr>
        <p:txBody>
          <a:bodyPr vert="horz" wrap="square" rtlCol="0">
            <a:spAutoFit/>
          </a:bodyPr>
          <a:lstStyle/>
          <a:p>
            <a:r>
              <a:rPr lang="en-US" sz="1600" dirty="0" smtClean="0"/>
              <a:t>We can throw (trigger) exceptions of any type with the </a:t>
            </a:r>
            <a:r>
              <a:rPr lang="en-US" sz="1600" b="1" dirty="0" smtClean="0">
                <a:latin typeface="Courier New" panose="02070309020205020404" pitchFamily="49" charset="0"/>
                <a:cs typeface="Courier New" panose="02070309020205020404" pitchFamily="49" charset="0"/>
              </a:rPr>
              <a:t>throw</a:t>
            </a:r>
            <a:r>
              <a:rPr lang="en-US" sz="1600" dirty="0" smtClean="0"/>
              <a:t> keyword, followed by the </a:t>
            </a:r>
            <a:r>
              <a:rPr lang="en-US" sz="1600" b="1" dirty="0">
                <a:latin typeface="Courier New" panose="02070309020205020404" pitchFamily="49" charset="0"/>
                <a:cs typeface="Courier New" panose="02070309020205020404" pitchFamily="49" charset="0"/>
              </a:rPr>
              <a:t>Exception</a:t>
            </a:r>
            <a:r>
              <a:rPr lang="en-US" sz="1600" dirty="0" smtClean="0"/>
              <a:t> object that we want to throw.</a:t>
            </a:r>
          </a:p>
          <a:p>
            <a:endParaRPr lang="en-US" sz="1600" dirty="0"/>
          </a:p>
          <a:p>
            <a:r>
              <a:rPr lang="en-US" sz="1600" dirty="0" smtClean="0"/>
              <a:t>In this case, we create the </a:t>
            </a:r>
            <a:r>
              <a:rPr lang="en-US" sz="1600" b="1" dirty="0">
                <a:latin typeface="Courier New" panose="02070309020205020404" pitchFamily="49" charset="0"/>
                <a:cs typeface="Courier New" panose="02070309020205020404" pitchFamily="49" charset="0"/>
              </a:rPr>
              <a:t>Exception</a:t>
            </a:r>
            <a:r>
              <a:rPr lang="en-US" sz="1600" dirty="0"/>
              <a:t> object on </a:t>
            </a:r>
            <a:r>
              <a:rPr lang="en-US" sz="1600" dirty="0" smtClean="0"/>
              <a:t>the spot with </a:t>
            </a:r>
            <a:r>
              <a:rPr lang="en-US" sz="1600" b="1" dirty="0" smtClean="0">
                <a:latin typeface="Courier New" panose="02070309020205020404" pitchFamily="49" charset="0"/>
                <a:cs typeface="Courier New" panose="02070309020205020404" pitchFamily="49" charset="0"/>
              </a:rPr>
              <a:t>new</a:t>
            </a:r>
            <a:r>
              <a:rPr lang="en-US" sz="1600" dirty="0" smtClean="0"/>
              <a:t>, and the subclass we actually instantiate is an </a:t>
            </a:r>
            <a:r>
              <a:rPr lang="en-NZ" sz="1600" b="1" dirty="0" err="1">
                <a:latin typeface="Courier New" panose="02070309020205020404" pitchFamily="49" charset="0"/>
                <a:cs typeface="Courier New" panose="02070309020205020404" pitchFamily="49" charset="0"/>
              </a:rPr>
              <a:t>InputMismatchException</a:t>
            </a:r>
            <a:r>
              <a:rPr lang="en-US" sz="1600" dirty="0" smtClean="0"/>
              <a:t> from the </a:t>
            </a:r>
            <a:r>
              <a:rPr lang="en-US" sz="1600" b="1" dirty="0" err="1">
                <a:latin typeface="Courier New" panose="02070309020205020404" pitchFamily="49" charset="0"/>
                <a:cs typeface="Courier New" panose="02070309020205020404" pitchFamily="49" charset="0"/>
              </a:rPr>
              <a:t>java.util</a:t>
            </a:r>
            <a:r>
              <a:rPr lang="en-US" sz="1600" dirty="0" smtClean="0"/>
              <a:t> package.</a:t>
            </a:r>
          </a:p>
          <a:p>
            <a:endParaRPr lang="en-US" sz="1600" dirty="0"/>
          </a:p>
          <a:p>
            <a:r>
              <a:rPr lang="en-US" sz="1600" dirty="0" smtClean="0"/>
              <a:t>Note that there is no actual input mismatch here – we’re throwing the exception arbitrarily.</a:t>
            </a:r>
          </a:p>
          <a:p>
            <a:endParaRPr lang="en-US" sz="1600" dirty="0"/>
          </a:p>
          <a:p>
            <a:r>
              <a:rPr lang="en-US" sz="1600" dirty="0" smtClean="0"/>
              <a:t>Normally, we use this mechanism to throw our own custom-made exceptions.</a:t>
            </a:r>
          </a:p>
        </p:txBody>
      </p:sp>
      <p:sp>
        <p:nvSpPr>
          <p:cNvPr id="11"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solidFill>
                  <a:schemeClr val="tx2">
                    <a:lumMod val="40000"/>
                    <a:lumOff val="60000"/>
                  </a:schemeClr>
                </a:solidFill>
              </a:rPr>
              <a:t>Throwing exceptions</a:t>
            </a:r>
            <a:r>
              <a:rPr lang="en-NZ" dirty="0"/>
              <a:t/>
            </a:r>
            <a:br>
              <a:rPr lang="en-NZ" dirty="0"/>
            </a:br>
            <a:endParaRPr lang="en-NZ" dirty="0"/>
          </a:p>
          <a:p>
            <a:r>
              <a:rPr lang="en-US" dirty="0" smtClean="0"/>
              <a:t>Custom exceptions</a:t>
            </a:r>
            <a:endParaRPr lang="en-US" dirty="0"/>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1571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408079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5" name="Title 2"/>
          <p:cNvSpPr txBox="1">
            <a:spLocks/>
          </p:cNvSpPr>
          <p:nvPr/>
        </p:nvSpPr>
        <p:spPr>
          <a:xfrm>
            <a:off x="188265" y="128250"/>
            <a:ext cx="6517335" cy="717593"/>
          </a:xfrm>
          <a:prstGeom prst="rect">
            <a:avLst/>
          </a:prstGeom>
        </p:spPr>
        <p:txBody>
          <a:bodyPr>
            <a:normAutofit fontScale="8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Re-throwing an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400278"/>
          </a:xfrm>
        </p:spPr>
        <p:txBody>
          <a:bodyPr>
            <a:noAutofit/>
          </a:bodyPr>
          <a:lstStyle/>
          <a:p>
            <a:pPr marL="0" indent="0">
              <a:lnSpc>
                <a:spcPct val="100000"/>
              </a:lnSpc>
              <a:buNone/>
            </a:pPr>
            <a:r>
              <a:rPr lang="en-NZ" sz="1600" b="1" dirty="0">
                <a:solidFill>
                  <a:srgbClr val="7F0055"/>
                </a:solidFill>
                <a:latin typeface="Consolas" panose="020B0609020204030204" pitchFamily="49" charset="0"/>
              </a:rPr>
              <a:t>try</a:t>
            </a:r>
            <a:r>
              <a:rPr lang="en-NZ" sz="1600" b="1" dirty="0">
                <a:solidFill>
                  <a:srgbClr val="000000"/>
                </a:solidFill>
                <a:latin typeface="Consolas" panose="020B0609020204030204" pitchFamily="49" charset="0"/>
              </a:rPr>
              <a:t> {</a:t>
            </a:r>
          </a:p>
          <a:p>
            <a:pPr marL="457200" lvl="1" indent="0">
              <a:buNone/>
            </a:pPr>
            <a:r>
              <a:rPr lang="en-NZ" sz="1500" b="1" dirty="0">
                <a:solidFill>
                  <a:srgbClr val="7F0055"/>
                </a:solidFill>
                <a:latin typeface="Consolas" panose="020B0609020204030204" pitchFamily="49" charset="0"/>
              </a:rPr>
              <a:t>try</a:t>
            </a:r>
            <a:r>
              <a:rPr lang="en-NZ" sz="1500" b="1" dirty="0">
                <a:solidFill>
                  <a:srgbClr val="000000"/>
                </a:solidFill>
                <a:latin typeface="Consolas" panose="020B0609020204030204" pitchFamily="49" charset="0"/>
              </a:rPr>
              <a:t> {</a:t>
            </a:r>
          </a:p>
          <a:p>
            <a:pPr marL="457200" lvl="1" indent="0">
              <a:buNone/>
            </a:pPr>
            <a:r>
              <a:rPr lang="en-NZ" sz="1500" b="1" dirty="0" smtClean="0">
                <a:solidFill>
                  <a:srgbClr val="7F0055"/>
                </a:solidFill>
                <a:latin typeface="Consolas" panose="020B0609020204030204" pitchFamily="49" charset="0"/>
              </a:rPr>
              <a:t>	if</a:t>
            </a:r>
            <a:r>
              <a:rPr lang="en-NZ" sz="1500" b="1" dirty="0" smtClean="0">
                <a:solidFill>
                  <a:srgbClr val="000000"/>
                </a:solidFill>
                <a:latin typeface="Consolas" panose="020B0609020204030204" pitchFamily="49" charset="0"/>
              </a:rPr>
              <a:t> </a:t>
            </a:r>
            <a:r>
              <a:rPr lang="en-NZ" sz="1500" b="1" dirty="0">
                <a:solidFill>
                  <a:srgbClr val="000000"/>
                </a:solidFill>
                <a:latin typeface="Consolas" panose="020B0609020204030204" pitchFamily="49" charset="0"/>
              </a:rPr>
              <a:t>(1 &gt; 0) {</a:t>
            </a:r>
          </a:p>
          <a:p>
            <a:pPr marL="457200" lvl="1" indent="0">
              <a:buNone/>
            </a:pPr>
            <a:r>
              <a:rPr lang="en-NZ" sz="1500" dirty="0">
                <a:solidFill>
                  <a:srgbClr val="000000"/>
                </a:solidFill>
                <a:latin typeface="Consolas" panose="020B0609020204030204" pitchFamily="49" charset="0"/>
              </a:rPr>
              <a:t>        </a:t>
            </a:r>
            <a:r>
              <a:rPr lang="en-NZ" sz="1500" dirty="0" smtClean="0">
                <a:solidFill>
                  <a:srgbClr val="000000"/>
                </a:solidFill>
                <a:latin typeface="Consolas" panose="020B0609020204030204" pitchFamily="49" charset="0"/>
              </a:rPr>
              <a:t> </a:t>
            </a:r>
            <a:r>
              <a:rPr lang="en-NZ" sz="1500" b="1" dirty="0" smtClean="0">
                <a:solidFill>
                  <a:srgbClr val="7F0055"/>
                </a:solidFill>
                <a:latin typeface="Consolas" panose="020B0609020204030204" pitchFamily="49" charset="0"/>
              </a:rPr>
              <a:t>throw</a:t>
            </a:r>
            <a:r>
              <a:rPr lang="en-NZ" sz="1500" b="1" dirty="0" smtClean="0">
                <a:solidFill>
                  <a:srgbClr val="000000"/>
                </a:solidFill>
                <a:latin typeface="Consolas" panose="020B0609020204030204" pitchFamily="49" charset="0"/>
              </a:rPr>
              <a:t> </a:t>
            </a:r>
            <a:r>
              <a:rPr lang="en-NZ" sz="1500" b="1" dirty="0">
                <a:solidFill>
                  <a:srgbClr val="7F0055"/>
                </a:solidFill>
                <a:latin typeface="Consolas" panose="020B0609020204030204" pitchFamily="49" charset="0"/>
              </a:rPr>
              <a:t>new</a:t>
            </a:r>
            <a:r>
              <a:rPr lang="en-NZ" sz="1500" b="1" dirty="0">
                <a:solidFill>
                  <a:srgbClr val="000000"/>
                </a:solidFill>
                <a:latin typeface="Consolas" panose="020B0609020204030204" pitchFamily="49" charset="0"/>
              </a:rPr>
              <a:t> </a:t>
            </a:r>
            <a:r>
              <a:rPr lang="en-NZ" sz="1500" b="1" dirty="0" err="1">
                <a:solidFill>
                  <a:srgbClr val="000000"/>
                </a:solidFill>
                <a:latin typeface="Consolas" panose="020B0609020204030204" pitchFamily="49" charset="0"/>
              </a:rPr>
              <a:t>java.util.InputMismatchException</a:t>
            </a:r>
            <a:r>
              <a:rPr lang="en-NZ" sz="1500" b="1" dirty="0">
                <a:solidFill>
                  <a:srgbClr val="000000"/>
                </a:solidFill>
                <a:latin typeface="Consolas" panose="020B0609020204030204" pitchFamily="49" charset="0"/>
              </a:rPr>
              <a:t>();</a:t>
            </a:r>
          </a:p>
          <a:p>
            <a:pPr marL="457200" lvl="1" indent="0">
              <a:buNone/>
            </a:pPr>
            <a:r>
              <a:rPr lang="en-NZ" sz="1500" dirty="0" smtClean="0">
                <a:solidFill>
                  <a:srgbClr val="000000"/>
                </a:solidFill>
                <a:latin typeface="Consolas" panose="020B0609020204030204" pitchFamily="49" charset="0"/>
              </a:rPr>
              <a:t>	}</a:t>
            </a:r>
          </a:p>
          <a:p>
            <a:pPr marL="457200" lvl="1" indent="0">
              <a:buNone/>
            </a:pPr>
            <a:r>
              <a:rPr lang="en-NZ" sz="1500" dirty="0">
                <a:solidFill>
                  <a:srgbClr val="000000"/>
                </a:solidFill>
                <a:latin typeface="Consolas" panose="020B0609020204030204" pitchFamily="49" charset="0"/>
              </a:rPr>
              <a:t>	</a:t>
            </a:r>
            <a:r>
              <a:rPr lang="en-NZ" sz="1500" dirty="0" err="1" smtClean="0">
                <a:solidFill>
                  <a:srgbClr val="000000"/>
                </a:solidFill>
                <a:latin typeface="Consolas" panose="020B0609020204030204" pitchFamily="49" charset="0"/>
              </a:rPr>
              <a:t>System.</a:t>
            </a:r>
            <a:r>
              <a:rPr lang="en-NZ" sz="1500" b="1" i="1" dirty="0" err="1" smtClean="0">
                <a:solidFill>
                  <a:srgbClr val="0000C0"/>
                </a:solidFill>
                <a:latin typeface="Consolas" panose="020B0609020204030204" pitchFamily="49" charset="0"/>
              </a:rPr>
              <a:t>out</a:t>
            </a:r>
            <a:r>
              <a:rPr lang="en-NZ" sz="1500" b="1" i="1" dirty="0" err="1" smtClean="0">
                <a:solidFill>
                  <a:srgbClr val="000000"/>
                </a:solidFill>
                <a:latin typeface="Consolas" panose="020B0609020204030204" pitchFamily="49" charset="0"/>
              </a:rPr>
              <a:t>.println</a:t>
            </a:r>
            <a:r>
              <a:rPr lang="en-NZ" sz="1500" b="1" i="1" dirty="0" smtClean="0">
                <a:solidFill>
                  <a:srgbClr val="000000"/>
                </a:solidFill>
                <a:latin typeface="Consolas" panose="020B0609020204030204" pitchFamily="49" charset="0"/>
              </a:rPr>
              <a:t>(</a:t>
            </a:r>
            <a:r>
              <a:rPr lang="en-NZ" sz="1500" b="1" i="1" dirty="0" smtClean="0">
                <a:solidFill>
                  <a:srgbClr val="2A00FF"/>
                </a:solidFill>
                <a:latin typeface="Consolas" panose="020B0609020204030204" pitchFamily="49" charset="0"/>
              </a:rPr>
              <a:t>"We never get here."</a:t>
            </a:r>
            <a:r>
              <a:rPr lang="en-NZ" sz="1500" b="1" i="1" dirty="0" smtClean="0">
                <a:solidFill>
                  <a:srgbClr val="000000"/>
                </a:solidFill>
                <a:latin typeface="Consolas" panose="020B0609020204030204" pitchFamily="49" charset="0"/>
              </a:rPr>
              <a:t>);</a:t>
            </a:r>
          </a:p>
          <a:p>
            <a:pPr marL="457200" lvl="1" indent="0">
              <a:buNone/>
            </a:pPr>
            <a:r>
              <a:rPr lang="en-NZ" sz="1500" dirty="0" smtClean="0">
                <a:solidFill>
                  <a:srgbClr val="000000"/>
                </a:solidFill>
                <a:latin typeface="Consolas" panose="020B0609020204030204" pitchFamily="49" charset="0"/>
              </a:rPr>
              <a:t>}</a:t>
            </a:r>
            <a:endParaRPr lang="en-NZ" sz="1500" dirty="0">
              <a:solidFill>
                <a:srgbClr val="000000"/>
              </a:solidFill>
              <a:latin typeface="Consolas" panose="020B0609020204030204" pitchFamily="49" charset="0"/>
            </a:endParaRPr>
          </a:p>
          <a:p>
            <a:pPr marL="457200" lvl="1" indent="0">
              <a:buNone/>
            </a:pPr>
            <a:r>
              <a:rPr lang="en-NZ" sz="1500" b="1" dirty="0">
                <a:solidFill>
                  <a:srgbClr val="7F0055"/>
                </a:solidFill>
                <a:latin typeface="Consolas" panose="020B0609020204030204" pitchFamily="49" charset="0"/>
              </a:rPr>
              <a:t>catch</a:t>
            </a:r>
            <a:r>
              <a:rPr lang="en-NZ" sz="1500" b="1" dirty="0">
                <a:solidFill>
                  <a:srgbClr val="000000"/>
                </a:solidFill>
                <a:latin typeface="Consolas" panose="020B0609020204030204" pitchFamily="49" charset="0"/>
              </a:rPr>
              <a:t> (</a:t>
            </a:r>
            <a:r>
              <a:rPr lang="en-NZ" sz="1500" b="1" dirty="0" err="1">
                <a:solidFill>
                  <a:srgbClr val="000000"/>
                </a:solidFill>
                <a:latin typeface="Consolas" panose="020B0609020204030204" pitchFamily="49" charset="0"/>
              </a:rPr>
              <a:t>java.util.InputMismatchException</a:t>
            </a:r>
            <a:r>
              <a:rPr lang="en-NZ" sz="1500" b="1" dirty="0">
                <a:solidFill>
                  <a:srgbClr val="000000"/>
                </a:solidFill>
                <a:latin typeface="Consolas" panose="020B0609020204030204" pitchFamily="49" charset="0"/>
              </a:rPr>
              <a:t> </a:t>
            </a:r>
            <a:r>
              <a:rPr lang="en-NZ" sz="1500" b="1" dirty="0">
                <a:solidFill>
                  <a:srgbClr val="6A3E3E"/>
                </a:solidFill>
                <a:latin typeface="Consolas" panose="020B0609020204030204" pitchFamily="49" charset="0"/>
              </a:rPr>
              <a:t>e</a:t>
            </a:r>
            <a:r>
              <a:rPr lang="en-NZ" sz="1500" b="1" dirty="0">
                <a:solidFill>
                  <a:srgbClr val="000000"/>
                </a:solidFill>
                <a:latin typeface="Consolas" panose="020B0609020204030204" pitchFamily="49" charset="0"/>
              </a:rPr>
              <a:t>) {</a:t>
            </a:r>
          </a:p>
          <a:p>
            <a:pPr marL="457200" lvl="1" indent="0">
              <a:buNone/>
            </a:pPr>
            <a:r>
              <a:rPr lang="en-NZ" sz="1500" dirty="0" smtClean="0">
                <a:solidFill>
                  <a:srgbClr val="000000"/>
                </a:solidFill>
                <a:latin typeface="Consolas" panose="020B0609020204030204" pitchFamily="49" charset="0"/>
              </a:rPr>
              <a:t>	</a:t>
            </a:r>
            <a:r>
              <a:rPr lang="en-NZ" sz="1500" dirty="0" err="1" smtClean="0">
                <a:solidFill>
                  <a:srgbClr val="000000"/>
                </a:solidFill>
                <a:latin typeface="Consolas" panose="020B0609020204030204" pitchFamily="49" charset="0"/>
              </a:rPr>
              <a:t>System.</a:t>
            </a:r>
            <a:r>
              <a:rPr lang="en-NZ" sz="1500" b="1" i="1" dirty="0" err="1" smtClean="0">
                <a:solidFill>
                  <a:srgbClr val="0000C0"/>
                </a:solidFill>
                <a:latin typeface="Consolas" panose="020B0609020204030204" pitchFamily="49" charset="0"/>
              </a:rPr>
              <a:t>out</a:t>
            </a:r>
            <a:r>
              <a:rPr lang="en-NZ" sz="1500" b="1" i="1" dirty="0" err="1" smtClean="0">
                <a:solidFill>
                  <a:srgbClr val="000000"/>
                </a:solidFill>
                <a:latin typeface="Consolas" panose="020B0609020204030204" pitchFamily="49" charset="0"/>
              </a:rPr>
              <a:t>.println</a:t>
            </a:r>
            <a:r>
              <a:rPr lang="en-NZ" sz="1500" b="1" i="1" dirty="0">
                <a:solidFill>
                  <a:srgbClr val="000000"/>
                </a:solidFill>
                <a:latin typeface="Consolas" panose="020B0609020204030204" pitchFamily="49" charset="0"/>
              </a:rPr>
              <a:t>(</a:t>
            </a:r>
            <a:r>
              <a:rPr lang="en-NZ" sz="1500" b="1" i="1" dirty="0">
                <a:solidFill>
                  <a:srgbClr val="2A00FF"/>
                </a:solidFill>
                <a:latin typeface="Consolas" panose="020B0609020204030204" pitchFamily="49" charset="0"/>
              </a:rPr>
              <a:t>"Caught it!"</a:t>
            </a:r>
            <a:r>
              <a:rPr lang="en-NZ" sz="1500" b="1" i="1" dirty="0">
                <a:solidFill>
                  <a:srgbClr val="000000"/>
                </a:solidFill>
                <a:latin typeface="Consolas" panose="020B0609020204030204" pitchFamily="49" charset="0"/>
              </a:rPr>
              <a:t>);</a:t>
            </a:r>
          </a:p>
          <a:p>
            <a:pPr marL="457200" lvl="1" indent="0">
              <a:buNone/>
            </a:pPr>
            <a:r>
              <a:rPr lang="en-NZ" sz="1500" b="1" dirty="0" smtClean="0">
                <a:solidFill>
                  <a:srgbClr val="7F0055"/>
                </a:solidFill>
                <a:latin typeface="Consolas" panose="020B0609020204030204" pitchFamily="49" charset="0"/>
              </a:rPr>
              <a:t>	throw</a:t>
            </a:r>
            <a:r>
              <a:rPr lang="en-NZ" sz="1500" b="1" dirty="0" smtClean="0">
                <a:solidFill>
                  <a:srgbClr val="000000"/>
                </a:solidFill>
                <a:latin typeface="Consolas" panose="020B0609020204030204" pitchFamily="49" charset="0"/>
              </a:rPr>
              <a:t> </a:t>
            </a:r>
            <a:r>
              <a:rPr lang="en-NZ" sz="1500" b="1" dirty="0">
                <a:solidFill>
                  <a:srgbClr val="6A3E3E"/>
                </a:solidFill>
                <a:latin typeface="Consolas" panose="020B0609020204030204" pitchFamily="49" charset="0"/>
              </a:rPr>
              <a:t>e</a:t>
            </a:r>
            <a:r>
              <a:rPr lang="en-NZ" sz="1500" b="1" dirty="0">
                <a:solidFill>
                  <a:srgbClr val="000000"/>
                </a:solidFill>
                <a:latin typeface="Consolas" panose="020B0609020204030204" pitchFamily="49" charset="0"/>
              </a:rPr>
              <a:t>;</a:t>
            </a:r>
          </a:p>
          <a:p>
            <a:pPr marL="457200" lvl="1" indent="0">
              <a:buNone/>
            </a:pPr>
            <a:r>
              <a:rPr lang="en-NZ" sz="1500" dirty="0">
                <a:solidFill>
                  <a:srgbClr val="000000"/>
                </a:solidFill>
                <a:latin typeface="Consolas" panose="020B0609020204030204" pitchFamily="49" charset="0"/>
              </a:rPr>
              <a:t>}</a:t>
            </a:r>
          </a:p>
          <a:p>
            <a:pPr marL="0" indent="0">
              <a:lnSpc>
                <a:spcPct val="100000"/>
              </a:lnSpc>
              <a:buNone/>
            </a:pPr>
            <a:r>
              <a:rPr lang="en-NZ" sz="1600" dirty="0">
                <a:solidFill>
                  <a:srgbClr val="000000"/>
                </a:solidFill>
                <a:latin typeface="Consolas" panose="020B0609020204030204" pitchFamily="49" charset="0"/>
              </a:rPr>
              <a:t>}</a:t>
            </a:r>
          </a:p>
          <a:p>
            <a:pPr marL="0" indent="0">
              <a:lnSpc>
                <a:spcPct val="100000"/>
              </a:lnSpc>
              <a:buNone/>
            </a:pPr>
            <a:r>
              <a:rPr lang="en-NZ" sz="1600" b="1" dirty="0">
                <a:solidFill>
                  <a:srgbClr val="7F0055"/>
                </a:solidFill>
                <a:latin typeface="Consolas" panose="020B0609020204030204" pitchFamily="49" charset="0"/>
              </a:rPr>
              <a:t>catch</a:t>
            </a:r>
            <a:r>
              <a:rPr lang="en-NZ" sz="1600" b="1" dirty="0">
                <a:solidFill>
                  <a:srgbClr val="000000"/>
                </a:solidFill>
                <a:latin typeface="Consolas" panose="020B0609020204030204" pitchFamily="49" charset="0"/>
              </a:rPr>
              <a:t> (Exception </a:t>
            </a:r>
            <a:r>
              <a:rPr lang="en-NZ" sz="1600" b="1" dirty="0">
                <a:solidFill>
                  <a:srgbClr val="6A3E3E"/>
                </a:solidFill>
                <a:latin typeface="Consolas" panose="020B0609020204030204" pitchFamily="49" charset="0"/>
              </a:rPr>
              <a:t>e</a:t>
            </a:r>
            <a:r>
              <a:rPr lang="en-NZ" sz="1600" b="1" dirty="0">
                <a:solidFill>
                  <a:srgbClr val="000000"/>
                </a:solidFill>
                <a:latin typeface="Consolas" panose="020B0609020204030204" pitchFamily="49" charset="0"/>
              </a:rPr>
              <a:t>) {</a:t>
            </a:r>
          </a:p>
          <a:p>
            <a:pPr marL="0" indent="0">
              <a:lnSpc>
                <a:spcPct val="100000"/>
              </a:lnSpc>
              <a:buNone/>
            </a:pPr>
            <a:r>
              <a:rPr lang="en-NZ" sz="1600" dirty="0" smtClean="0">
                <a:solidFill>
                  <a:srgbClr val="000000"/>
                </a:solidFill>
                <a:latin typeface="Consolas" panose="020B0609020204030204" pitchFamily="49" charset="0"/>
              </a:rPr>
              <a:t>	</a:t>
            </a:r>
            <a:r>
              <a:rPr lang="en-NZ" sz="1600" dirty="0" err="1" smtClean="0">
                <a:solidFill>
                  <a:srgbClr val="000000"/>
                </a:solidFill>
                <a:latin typeface="Consolas" panose="020B0609020204030204" pitchFamily="49" charset="0"/>
              </a:rPr>
              <a:t>System.</a:t>
            </a:r>
            <a:r>
              <a:rPr lang="en-NZ" sz="1600" b="1" i="1" dirty="0" err="1" smtClean="0">
                <a:solidFill>
                  <a:srgbClr val="0000C0"/>
                </a:solidFill>
                <a:latin typeface="Consolas" panose="020B0609020204030204" pitchFamily="49" charset="0"/>
              </a:rPr>
              <a:t>out</a:t>
            </a:r>
            <a:r>
              <a:rPr lang="en-NZ" sz="1600" b="1" i="1" dirty="0" err="1" smtClean="0">
                <a:solidFill>
                  <a:srgbClr val="000000"/>
                </a:solidFill>
                <a:latin typeface="Consolas" panose="020B0609020204030204" pitchFamily="49" charset="0"/>
              </a:rPr>
              <a:t>.println</a:t>
            </a:r>
            <a:r>
              <a:rPr lang="en-NZ" sz="1600" b="1" i="1" dirty="0">
                <a:solidFill>
                  <a:srgbClr val="000000"/>
                </a:solidFill>
                <a:latin typeface="Consolas" panose="020B0609020204030204" pitchFamily="49" charset="0"/>
              </a:rPr>
              <a:t>(</a:t>
            </a:r>
            <a:r>
              <a:rPr lang="en-NZ" sz="1600" b="1" i="1" dirty="0">
                <a:solidFill>
                  <a:srgbClr val="2A00FF"/>
                </a:solidFill>
                <a:latin typeface="Consolas" panose="020B0609020204030204" pitchFamily="49" charset="0"/>
              </a:rPr>
              <a:t>"And caught it again!"</a:t>
            </a:r>
            <a:r>
              <a:rPr lang="en-NZ" sz="1600" b="1" i="1" dirty="0">
                <a:solidFill>
                  <a:srgbClr val="000000"/>
                </a:solidFill>
                <a:latin typeface="Consolas" panose="020B0609020204030204" pitchFamily="49" charset="0"/>
              </a:rPr>
              <a:t>);</a:t>
            </a:r>
          </a:p>
          <a:p>
            <a:pPr marL="0" indent="0">
              <a:lnSpc>
                <a:spcPct val="100000"/>
              </a:lnSpc>
              <a:buNone/>
            </a:pPr>
            <a:r>
              <a:rPr lang="en-NZ" sz="1600" dirty="0">
                <a:solidFill>
                  <a:srgbClr val="000000"/>
                </a:solidFill>
                <a:latin typeface="Consolas" panose="020B0609020204030204" pitchFamily="49" charset="0"/>
              </a:rPr>
              <a:t>}</a:t>
            </a:r>
          </a:p>
        </p:txBody>
      </p:sp>
      <p:sp>
        <p:nvSpPr>
          <p:cNvPr id="7" name="TextBox 6"/>
          <p:cNvSpPr txBox="1"/>
          <p:nvPr/>
        </p:nvSpPr>
        <p:spPr>
          <a:xfrm>
            <a:off x="2435551" y="5402782"/>
            <a:ext cx="6387084" cy="1077218"/>
          </a:xfrm>
          <a:prstGeom prst="rect">
            <a:avLst/>
          </a:prstGeom>
        </p:spPr>
        <p:txBody>
          <a:bodyPr vert="horz" wrap="square" rtlCol="0">
            <a:spAutoFit/>
          </a:bodyPr>
          <a:lstStyle/>
          <a:p>
            <a:r>
              <a:rPr lang="en-US" sz="1600" dirty="0" smtClean="0"/>
              <a:t>We can re-throw exceptions in the </a:t>
            </a:r>
            <a:r>
              <a:rPr lang="en-US" sz="1600" b="1" dirty="0" smtClean="0">
                <a:latin typeface="Courier New" panose="02070309020205020404" pitchFamily="49" charset="0"/>
                <a:cs typeface="Courier New" panose="02070309020205020404" pitchFamily="49" charset="0"/>
              </a:rPr>
              <a:t>catch</a:t>
            </a:r>
            <a:r>
              <a:rPr lang="en-US" sz="1600" dirty="0" smtClean="0"/>
              <a:t> block if we’re not completely done with handling them. This lets us do some of the handling locally while we can still signal to an event handler further up the calling chain.</a:t>
            </a:r>
          </a:p>
          <a:p>
            <a:endParaRPr lang="en-US" sz="1600" dirty="0"/>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solidFill>
                  <a:schemeClr val="tx2">
                    <a:lumMod val="40000"/>
                    <a:lumOff val="60000"/>
                  </a:schemeClr>
                </a:solidFill>
              </a:rPr>
              <a:t>Throwing exceptions</a:t>
            </a:r>
            <a:r>
              <a:rPr lang="en-NZ" dirty="0"/>
              <a:t/>
            </a:r>
            <a:br>
              <a:rPr lang="en-NZ" dirty="0"/>
            </a:br>
            <a:endParaRPr lang="en-NZ" dirty="0"/>
          </a:p>
          <a:p>
            <a:r>
              <a:rPr lang="en-US" dirty="0" smtClean="0"/>
              <a:t>Custom exceptions</a:t>
            </a:r>
            <a:endParaRPr lang="en-US" dirty="0"/>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383442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43813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custom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400278"/>
          </a:xfrm>
        </p:spPr>
        <p:txBody>
          <a:bodyPr>
            <a:noAutofit/>
          </a:bodyPr>
          <a:lstStyle/>
          <a:p>
            <a:pPr marL="0" indent="0">
              <a:lnSpc>
                <a:spcPct val="100000"/>
              </a:lnSpc>
              <a:buNone/>
            </a:pPr>
            <a:r>
              <a:rPr lang="en-NZ" sz="1600" b="1" dirty="0">
                <a:solidFill>
                  <a:srgbClr val="7F0055"/>
                </a:solidFill>
                <a:latin typeface="Consolas" panose="020B0609020204030204" pitchFamily="49" charset="0"/>
              </a:rPr>
              <a:t>public</a:t>
            </a:r>
            <a:r>
              <a:rPr lang="en-NZ" sz="1600" b="1" dirty="0">
                <a:solidFill>
                  <a:srgbClr val="000000"/>
                </a:solidFill>
                <a:latin typeface="Consolas" panose="020B0609020204030204" pitchFamily="49" charset="0"/>
              </a:rPr>
              <a:t> </a:t>
            </a:r>
            <a:r>
              <a:rPr lang="en-NZ" sz="1600" b="1" dirty="0">
                <a:solidFill>
                  <a:srgbClr val="7F0055"/>
                </a:solidFill>
                <a:latin typeface="Consolas" panose="020B0609020204030204" pitchFamily="49" charset="0"/>
              </a:rPr>
              <a:t>class</a:t>
            </a:r>
            <a:r>
              <a:rPr lang="en-NZ" sz="1600" b="1" dirty="0">
                <a:solidFill>
                  <a:srgbClr val="000000"/>
                </a:solidFill>
                <a:latin typeface="Consolas" panose="020B0609020204030204" pitchFamily="49" charset="0"/>
              </a:rPr>
              <a:t> </a:t>
            </a:r>
            <a:r>
              <a:rPr lang="en-NZ" sz="1600" b="1" dirty="0" err="1">
                <a:solidFill>
                  <a:srgbClr val="000000"/>
                </a:solidFill>
                <a:latin typeface="Consolas" panose="020B0609020204030204" pitchFamily="49" charset="0"/>
              </a:rPr>
              <a:t>TemperatureException</a:t>
            </a:r>
            <a:r>
              <a:rPr lang="en-NZ" sz="1600" b="1" dirty="0">
                <a:solidFill>
                  <a:srgbClr val="000000"/>
                </a:solidFill>
                <a:latin typeface="Consolas" panose="020B0609020204030204" pitchFamily="49" charset="0"/>
              </a:rPr>
              <a:t> </a:t>
            </a:r>
            <a:r>
              <a:rPr lang="en-NZ" sz="1600" b="1" dirty="0">
                <a:solidFill>
                  <a:srgbClr val="7F0055"/>
                </a:solidFill>
                <a:latin typeface="Consolas" panose="020B0609020204030204" pitchFamily="49" charset="0"/>
              </a:rPr>
              <a:t>extends</a:t>
            </a:r>
            <a:r>
              <a:rPr lang="en-NZ" sz="1600" b="1" dirty="0">
                <a:solidFill>
                  <a:srgbClr val="000000"/>
                </a:solidFill>
                <a:latin typeface="Consolas" panose="020B0609020204030204" pitchFamily="49" charset="0"/>
              </a:rPr>
              <a:t> Exception {</a:t>
            </a:r>
          </a:p>
          <a:p>
            <a:pPr marL="457200" lvl="1" indent="0">
              <a:buNone/>
            </a:pPr>
            <a:r>
              <a:rPr lang="en-NZ" sz="1500" b="1" dirty="0" smtClean="0">
                <a:solidFill>
                  <a:srgbClr val="7F0055"/>
                </a:solidFill>
                <a:latin typeface="Consolas" panose="020B0609020204030204" pitchFamily="49" charset="0"/>
              </a:rPr>
              <a:t>private</a:t>
            </a:r>
            <a:r>
              <a:rPr lang="en-NZ" sz="1500" b="1" dirty="0" smtClean="0">
                <a:solidFill>
                  <a:srgbClr val="000000"/>
                </a:solidFill>
                <a:latin typeface="Consolas" panose="020B0609020204030204" pitchFamily="49" charset="0"/>
              </a:rPr>
              <a:t> </a:t>
            </a:r>
            <a:r>
              <a:rPr lang="en-NZ" sz="1500" b="1" dirty="0">
                <a:solidFill>
                  <a:srgbClr val="7F0055"/>
                </a:solidFill>
                <a:latin typeface="Consolas" panose="020B0609020204030204" pitchFamily="49" charset="0"/>
              </a:rPr>
              <a:t>double</a:t>
            </a:r>
            <a:r>
              <a:rPr lang="en-NZ" sz="1500" b="1" dirty="0">
                <a:solidFill>
                  <a:srgbClr val="000000"/>
                </a:solidFill>
                <a:latin typeface="Consolas" panose="020B0609020204030204" pitchFamily="49" charset="0"/>
              </a:rPr>
              <a:t> </a:t>
            </a:r>
            <a:r>
              <a:rPr lang="en-NZ" sz="1500" b="1" dirty="0">
                <a:solidFill>
                  <a:srgbClr val="0000C0"/>
                </a:solidFill>
                <a:latin typeface="Consolas" panose="020B0609020204030204" pitchFamily="49" charset="0"/>
              </a:rPr>
              <a:t>degrees</a:t>
            </a:r>
            <a:r>
              <a:rPr lang="en-NZ" sz="1500" b="1" dirty="0">
                <a:solidFill>
                  <a:srgbClr val="000000"/>
                </a:solidFill>
                <a:latin typeface="Consolas" panose="020B0609020204030204" pitchFamily="49" charset="0"/>
              </a:rPr>
              <a:t>;</a:t>
            </a:r>
          </a:p>
          <a:p>
            <a:pPr marL="457200" lvl="1" indent="0">
              <a:buNone/>
            </a:pPr>
            <a:endParaRPr lang="en-NZ" sz="1500" dirty="0">
              <a:latin typeface="Consolas" panose="020B0609020204030204" pitchFamily="49" charset="0"/>
            </a:endParaRPr>
          </a:p>
          <a:p>
            <a:pPr marL="457200" lvl="1" indent="0">
              <a:buNone/>
            </a:pPr>
            <a:r>
              <a:rPr lang="en-NZ" sz="1500" b="1" dirty="0">
                <a:solidFill>
                  <a:srgbClr val="7F0055"/>
                </a:solidFill>
                <a:latin typeface="Consolas" panose="020B0609020204030204" pitchFamily="49" charset="0"/>
              </a:rPr>
              <a:t>public</a:t>
            </a:r>
            <a:r>
              <a:rPr lang="en-NZ" sz="1500" b="1" dirty="0">
                <a:solidFill>
                  <a:srgbClr val="000000"/>
                </a:solidFill>
                <a:latin typeface="Consolas" panose="020B0609020204030204" pitchFamily="49" charset="0"/>
              </a:rPr>
              <a:t> </a:t>
            </a:r>
            <a:r>
              <a:rPr lang="en-NZ" sz="1500" b="1" dirty="0" err="1">
                <a:solidFill>
                  <a:srgbClr val="000000"/>
                </a:solidFill>
                <a:latin typeface="Consolas" panose="020B0609020204030204" pitchFamily="49" charset="0"/>
              </a:rPr>
              <a:t>TemperatureException</a:t>
            </a:r>
            <a:r>
              <a:rPr lang="en-NZ" sz="1500" b="1" dirty="0">
                <a:solidFill>
                  <a:srgbClr val="000000"/>
                </a:solidFill>
                <a:latin typeface="Consolas" panose="020B0609020204030204" pitchFamily="49" charset="0"/>
              </a:rPr>
              <a:t>(</a:t>
            </a:r>
            <a:r>
              <a:rPr lang="en-NZ" sz="1500" b="1" dirty="0">
                <a:solidFill>
                  <a:srgbClr val="7F0055"/>
                </a:solidFill>
                <a:latin typeface="Consolas" panose="020B0609020204030204" pitchFamily="49" charset="0"/>
              </a:rPr>
              <a:t>double</a:t>
            </a:r>
            <a:r>
              <a:rPr lang="en-NZ" sz="1500" b="1" dirty="0">
                <a:solidFill>
                  <a:srgbClr val="000000"/>
                </a:solidFill>
                <a:latin typeface="Consolas" panose="020B0609020204030204" pitchFamily="49" charset="0"/>
              </a:rPr>
              <a:t> </a:t>
            </a:r>
            <a:r>
              <a:rPr lang="en-NZ" sz="1500" b="1" dirty="0">
                <a:solidFill>
                  <a:srgbClr val="6A3E3E"/>
                </a:solidFill>
                <a:latin typeface="Consolas" panose="020B0609020204030204" pitchFamily="49" charset="0"/>
              </a:rPr>
              <a:t>degrees</a:t>
            </a:r>
            <a:r>
              <a:rPr lang="en-NZ" sz="1500" b="1" dirty="0">
                <a:solidFill>
                  <a:srgbClr val="000000"/>
                </a:solidFill>
                <a:latin typeface="Consolas" panose="020B0609020204030204" pitchFamily="49" charset="0"/>
              </a:rPr>
              <a:t>) {</a:t>
            </a:r>
          </a:p>
          <a:p>
            <a:pPr marL="457200" lvl="1" indent="0">
              <a:buNone/>
            </a:pPr>
            <a:r>
              <a:rPr lang="en-NZ" sz="1500" b="1" dirty="0" smtClean="0">
                <a:solidFill>
                  <a:srgbClr val="7F0055"/>
                </a:solidFill>
                <a:latin typeface="Consolas" panose="020B0609020204030204" pitchFamily="49" charset="0"/>
              </a:rPr>
              <a:t>	</a:t>
            </a:r>
            <a:r>
              <a:rPr lang="en-NZ" sz="1500" b="1" dirty="0" err="1" smtClean="0">
                <a:solidFill>
                  <a:srgbClr val="7F0055"/>
                </a:solidFill>
                <a:latin typeface="Consolas" panose="020B0609020204030204" pitchFamily="49" charset="0"/>
              </a:rPr>
              <a:t>this</a:t>
            </a:r>
            <a:r>
              <a:rPr lang="en-NZ" sz="1500" b="1" dirty="0" err="1" smtClean="0">
                <a:solidFill>
                  <a:srgbClr val="000000"/>
                </a:solidFill>
                <a:latin typeface="Consolas" panose="020B0609020204030204" pitchFamily="49" charset="0"/>
              </a:rPr>
              <a:t>.</a:t>
            </a:r>
            <a:r>
              <a:rPr lang="en-NZ" sz="1500" b="1" dirty="0" err="1" smtClean="0">
                <a:solidFill>
                  <a:srgbClr val="0000C0"/>
                </a:solidFill>
                <a:latin typeface="Consolas" panose="020B0609020204030204" pitchFamily="49" charset="0"/>
              </a:rPr>
              <a:t>degrees</a:t>
            </a:r>
            <a:r>
              <a:rPr lang="en-NZ" sz="1500" b="1" dirty="0" smtClean="0">
                <a:solidFill>
                  <a:srgbClr val="000000"/>
                </a:solidFill>
                <a:latin typeface="Consolas" panose="020B0609020204030204" pitchFamily="49" charset="0"/>
              </a:rPr>
              <a:t> </a:t>
            </a:r>
            <a:r>
              <a:rPr lang="en-NZ" sz="1500" b="1" dirty="0">
                <a:solidFill>
                  <a:srgbClr val="000000"/>
                </a:solidFill>
                <a:latin typeface="Consolas" panose="020B0609020204030204" pitchFamily="49" charset="0"/>
              </a:rPr>
              <a:t>= </a:t>
            </a:r>
            <a:r>
              <a:rPr lang="en-NZ" sz="1500" b="1" dirty="0">
                <a:solidFill>
                  <a:srgbClr val="6A3E3E"/>
                </a:solidFill>
                <a:latin typeface="Consolas" panose="020B0609020204030204" pitchFamily="49" charset="0"/>
              </a:rPr>
              <a:t>degrees</a:t>
            </a:r>
            <a:r>
              <a:rPr lang="en-NZ" sz="1500" b="1" dirty="0">
                <a:solidFill>
                  <a:srgbClr val="000000"/>
                </a:solidFill>
                <a:latin typeface="Consolas" panose="020B0609020204030204" pitchFamily="49" charset="0"/>
              </a:rPr>
              <a:t>;</a:t>
            </a:r>
          </a:p>
          <a:p>
            <a:pPr marL="457200" lvl="1" indent="0">
              <a:buNone/>
            </a:pPr>
            <a:r>
              <a:rPr lang="en-NZ" sz="1500" dirty="0">
                <a:solidFill>
                  <a:srgbClr val="000000"/>
                </a:solidFill>
                <a:latin typeface="Consolas" panose="020B0609020204030204" pitchFamily="49" charset="0"/>
              </a:rPr>
              <a:t>}</a:t>
            </a:r>
          </a:p>
          <a:p>
            <a:pPr marL="457200" lvl="1" indent="0">
              <a:buNone/>
            </a:pPr>
            <a:endParaRPr lang="en-NZ" sz="1500" dirty="0">
              <a:latin typeface="Consolas" panose="020B0609020204030204" pitchFamily="49" charset="0"/>
            </a:endParaRPr>
          </a:p>
          <a:p>
            <a:pPr marL="457200" lvl="1" indent="0">
              <a:buNone/>
            </a:pPr>
            <a:r>
              <a:rPr lang="en-NZ" sz="1500" b="1" dirty="0">
                <a:solidFill>
                  <a:srgbClr val="7F0055"/>
                </a:solidFill>
                <a:latin typeface="Consolas" panose="020B0609020204030204" pitchFamily="49" charset="0"/>
              </a:rPr>
              <a:t>public</a:t>
            </a:r>
            <a:r>
              <a:rPr lang="en-NZ" sz="1500" b="1" dirty="0">
                <a:solidFill>
                  <a:srgbClr val="000000"/>
                </a:solidFill>
                <a:latin typeface="Consolas" panose="020B0609020204030204" pitchFamily="49" charset="0"/>
              </a:rPr>
              <a:t> String </a:t>
            </a:r>
            <a:r>
              <a:rPr lang="en-NZ" sz="1500" b="1" dirty="0" err="1">
                <a:solidFill>
                  <a:srgbClr val="000000"/>
                </a:solidFill>
                <a:latin typeface="Consolas" panose="020B0609020204030204" pitchFamily="49" charset="0"/>
              </a:rPr>
              <a:t>getMessage</a:t>
            </a:r>
            <a:r>
              <a:rPr lang="en-NZ" sz="1500" b="1" dirty="0">
                <a:solidFill>
                  <a:srgbClr val="000000"/>
                </a:solidFill>
                <a:latin typeface="Consolas" panose="020B0609020204030204" pitchFamily="49" charset="0"/>
              </a:rPr>
              <a:t>() {</a:t>
            </a:r>
          </a:p>
          <a:p>
            <a:pPr marL="457200" lvl="1" indent="0">
              <a:buNone/>
            </a:pPr>
            <a:r>
              <a:rPr lang="en-NZ" sz="1500" b="1" dirty="0" smtClean="0">
                <a:solidFill>
                  <a:srgbClr val="7F0055"/>
                </a:solidFill>
                <a:latin typeface="Consolas" panose="020B0609020204030204" pitchFamily="49" charset="0"/>
              </a:rPr>
              <a:t>	return</a:t>
            </a:r>
            <a:r>
              <a:rPr lang="en-NZ" sz="1500" b="1" dirty="0" smtClean="0">
                <a:solidFill>
                  <a:srgbClr val="000000"/>
                </a:solidFill>
                <a:latin typeface="Consolas" panose="020B0609020204030204" pitchFamily="49" charset="0"/>
              </a:rPr>
              <a:t> </a:t>
            </a:r>
            <a:r>
              <a:rPr lang="en-NZ" sz="1500" b="1" dirty="0">
                <a:solidFill>
                  <a:srgbClr val="2A00FF"/>
                </a:solidFill>
                <a:latin typeface="Consolas" panose="020B0609020204030204" pitchFamily="49" charset="0"/>
              </a:rPr>
              <a:t>"The temperature ("</a:t>
            </a:r>
            <a:r>
              <a:rPr lang="en-NZ" sz="1500" b="1" dirty="0">
                <a:solidFill>
                  <a:srgbClr val="000000"/>
                </a:solidFill>
                <a:latin typeface="Consolas" panose="020B0609020204030204" pitchFamily="49" charset="0"/>
              </a:rPr>
              <a:t> + </a:t>
            </a:r>
            <a:r>
              <a:rPr lang="en-NZ" sz="1500" b="1" dirty="0">
                <a:solidFill>
                  <a:srgbClr val="0000C0"/>
                </a:solidFill>
                <a:latin typeface="Consolas" panose="020B0609020204030204" pitchFamily="49" charset="0"/>
              </a:rPr>
              <a:t>degrees</a:t>
            </a:r>
            <a:r>
              <a:rPr lang="en-NZ" sz="1500" b="1" dirty="0">
                <a:solidFill>
                  <a:srgbClr val="000000"/>
                </a:solidFill>
                <a:latin typeface="Consolas" panose="020B0609020204030204" pitchFamily="49" charset="0"/>
              </a:rPr>
              <a:t> </a:t>
            </a:r>
          </a:p>
          <a:p>
            <a:pPr marL="457200" lvl="1" indent="0">
              <a:buNone/>
            </a:pPr>
            <a:r>
              <a:rPr lang="en-NZ" sz="1500" dirty="0" smtClean="0">
                <a:solidFill>
                  <a:srgbClr val="000000"/>
                </a:solidFill>
                <a:latin typeface="Consolas" panose="020B0609020204030204" pitchFamily="49" charset="0"/>
              </a:rPr>
              <a:t>		+ </a:t>
            </a:r>
            <a:r>
              <a:rPr lang="en-NZ" sz="1500" dirty="0">
                <a:solidFill>
                  <a:srgbClr val="2A00FF"/>
                </a:solidFill>
                <a:latin typeface="Consolas" panose="020B0609020204030204" pitchFamily="49" charset="0"/>
              </a:rPr>
              <a:t>"C) isn't in the normal range."</a:t>
            </a:r>
            <a:r>
              <a:rPr lang="en-NZ" sz="1500" dirty="0">
                <a:solidFill>
                  <a:srgbClr val="000000"/>
                </a:solidFill>
                <a:latin typeface="Consolas" panose="020B0609020204030204" pitchFamily="49" charset="0"/>
              </a:rPr>
              <a:t>;</a:t>
            </a:r>
          </a:p>
          <a:p>
            <a:pPr marL="457200" lvl="1" indent="0">
              <a:buNone/>
            </a:pPr>
            <a:r>
              <a:rPr lang="en-NZ" sz="1500" dirty="0">
                <a:solidFill>
                  <a:srgbClr val="000000"/>
                </a:solidFill>
                <a:latin typeface="Consolas" panose="020B0609020204030204" pitchFamily="49" charset="0"/>
              </a:rPr>
              <a:t>}</a:t>
            </a:r>
          </a:p>
          <a:p>
            <a:pPr marL="457200" lvl="1" indent="0">
              <a:buNone/>
            </a:pPr>
            <a:endParaRPr lang="en-NZ" sz="1500" dirty="0">
              <a:latin typeface="Consolas" panose="020B0609020204030204" pitchFamily="49" charset="0"/>
            </a:endParaRPr>
          </a:p>
          <a:p>
            <a:pPr marL="457200" lvl="1" indent="0">
              <a:buNone/>
            </a:pPr>
            <a:r>
              <a:rPr lang="en-NZ" sz="1500" b="1" dirty="0">
                <a:solidFill>
                  <a:srgbClr val="7F0055"/>
                </a:solidFill>
                <a:latin typeface="Consolas" panose="020B0609020204030204" pitchFamily="49" charset="0"/>
              </a:rPr>
              <a:t>public</a:t>
            </a:r>
            <a:r>
              <a:rPr lang="en-NZ" sz="1500" b="1" dirty="0">
                <a:solidFill>
                  <a:srgbClr val="000000"/>
                </a:solidFill>
                <a:latin typeface="Consolas" panose="020B0609020204030204" pitchFamily="49" charset="0"/>
              </a:rPr>
              <a:t> </a:t>
            </a:r>
            <a:r>
              <a:rPr lang="en-NZ" sz="1500" b="1" dirty="0">
                <a:solidFill>
                  <a:srgbClr val="7F0055"/>
                </a:solidFill>
                <a:highlight>
                  <a:srgbClr val="D4D4D4"/>
                </a:highlight>
                <a:latin typeface="Consolas" panose="020B0609020204030204" pitchFamily="49" charset="0"/>
              </a:rPr>
              <a:t>double</a:t>
            </a:r>
            <a:r>
              <a:rPr lang="en-NZ" sz="1500" b="1" dirty="0">
                <a:solidFill>
                  <a:srgbClr val="000000"/>
                </a:solidFill>
                <a:highlight>
                  <a:srgbClr val="D4D4D4"/>
                </a:highlight>
                <a:latin typeface="Consolas" panose="020B0609020204030204" pitchFamily="49" charset="0"/>
              </a:rPr>
              <a:t> </a:t>
            </a:r>
            <a:r>
              <a:rPr lang="en-NZ" sz="1500" b="1" dirty="0" err="1">
                <a:solidFill>
                  <a:srgbClr val="000000"/>
                </a:solidFill>
                <a:highlight>
                  <a:srgbClr val="D4D4D4"/>
                </a:highlight>
                <a:latin typeface="Consolas" panose="020B0609020204030204" pitchFamily="49" charset="0"/>
              </a:rPr>
              <a:t>getDegrees</a:t>
            </a:r>
            <a:r>
              <a:rPr lang="en-NZ" sz="1500" b="1" dirty="0">
                <a:solidFill>
                  <a:srgbClr val="000000"/>
                </a:solidFill>
                <a:highlight>
                  <a:srgbClr val="D4D4D4"/>
                </a:highlight>
                <a:latin typeface="Consolas" panose="020B0609020204030204" pitchFamily="49" charset="0"/>
              </a:rPr>
              <a:t>() {</a:t>
            </a:r>
          </a:p>
          <a:p>
            <a:pPr marL="457200" lvl="1" indent="0">
              <a:buNone/>
            </a:pPr>
            <a:r>
              <a:rPr lang="en-NZ" sz="1500" b="1" dirty="0" smtClean="0">
                <a:solidFill>
                  <a:srgbClr val="7F0055"/>
                </a:solidFill>
                <a:highlight>
                  <a:srgbClr val="D4D4D4"/>
                </a:highlight>
                <a:latin typeface="Consolas" panose="020B0609020204030204" pitchFamily="49" charset="0"/>
              </a:rPr>
              <a:t>	return</a:t>
            </a:r>
            <a:r>
              <a:rPr lang="en-NZ" sz="1500" b="1" dirty="0" smtClean="0">
                <a:solidFill>
                  <a:srgbClr val="000000"/>
                </a:solidFill>
                <a:highlight>
                  <a:srgbClr val="D4D4D4"/>
                </a:highlight>
                <a:latin typeface="Consolas" panose="020B0609020204030204" pitchFamily="49" charset="0"/>
              </a:rPr>
              <a:t> </a:t>
            </a:r>
            <a:r>
              <a:rPr lang="en-NZ" sz="1500" b="1" dirty="0">
                <a:solidFill>
                  <a:srgbClr val="0000C0"/>
                </a:solidFill>
                <a:highlight>
                  <a:srgbClr val="D4D4D4"/>
                </a:highlight>
                <a:latin typeface="Consolas" panose="020B0609020204030204" pitchFamily="49" charset="0"/>
              </a:rPr>
              <a:t>degrees</a:t>
            </a:r>
            <a:r>
              <a:rPr lang="en-NZ" sz="1500" b="1" dirty="0">
                <a:solidFill>
                  <a:srgbClr val="000000"/>
                </a:solidFill>
                <a:highlight>
                  <a:srgbClr val="D4D4D4"/>
                </a:highlight>
                <a:latin typeface="Consolas" panose="020B0609020204030204" pitchFamily="49" charset="0"/>
              </a:rPr>
              <a:t>;</a:t>
            </a:r>
          </a:p>
          <a:p>
            <a:pPr marL="457200" lvl="1" indent="0">
              <a:buNone/>
            </a:pPr>
            <a:r>
              <a:rPr lang="en-NZ" sz="1500" dirty="0">
                <a:solidFill>
                  <a:srgbClr val="000000"/>
                </a:solidFill>
                <a:latin typeface="Consolas" panose="020B0609020204030204" pitchFamily="49" charset="0"/>
              </a:rPr>
              <a:t>}</a:t>
            </a:r>
          </a:p>
          <a:p>
            <a:pPr marL="0" indent="0">
              <a:lnSpc>
                <a:spcPct val="100000"/>
              </a:lnSpc>
              <a:buNone/>
            </a:pPr>
            <a:r>
              <a:rPr lang="en-NZ" sz="1600" dirty="0">
                <a:solidFill>
                  <a:srgbClr val="000000"/>
                </a:solidFill>
                <a:latin typeface="Consolas" panose="020B0609020204030204" pitchFamily="49" charset="0"/>
              </a:rPr>
              <a:t>}</a:t>
            </a:r>
          </a:p>
        </p:txBody>
      </p:sp>
      <p:sp>
        <p:nvSpPr>
          <p:cNvPr id="7" name="TextBox 6"/>
          <p:cNvSpPr txBox="1"/>
          <p:nvPr/>
        </p:nvSpPr>
        <p:spPr>
          <a:xfrm>
            <a:off x="2551175" y="5594961"/>
            <a:ext cx="6428233" cy="1200329"/>
          </a:xfrm>
          <a:prstGeom prst="rect">
            <a:avLst/>
          </a:prstGeom>
        </p:spPr>
        <p:txBody>
          <a:bodyPr vert="horz" wrap="square" rtlCol="0">
            <a:spAutoFit/>
          </a:bodyPr>
          <a:lstStyle/>
          <a:p>
            <a:r>
              <a:rPr lang="en-US" dirty="0" smtClean="0"/>
              <a:t>We declare custom exception classes as a subclass of </a:t>
            </a:r>
            <a:r>
              <a:rPr lang="en-US" b="1" dirty="0" smtClean="0">
                <a:latin typeface="Courier New" panose="02070309020205020404" pitchFamily="49" charset="0"/>
                <a:cs typeface="Courier New" panose="02070309020205020404" pitchFamily="49" charset="0"/>
              </a:rPr>
              <a:t>Exception</a:t>
            </a:r>
            <a:r>
              <a:rPr lang="en-US" dirty="0" smtClean="0"/>
              <a:t>, like any other Java class that extends a superclass. A constructor lets us pass parameters to add to the exception instance, which an exception handler can access.</a:t>
            </a:r>
          </a:p>
        </p:txBody>
      </p:sp>
      <p:sp>
        <p:nvSpPr>
          <p:cNvPr id="2" name="Rectangular Callout 1"/>
          <p:cNvSpPr/>
          <p:nvPr/>
        </p:nvSpPr>
        <p:spPr>
          <a:xfrm>
            <a:off x="6318504" y="2615184"/>
            <a:ext cx="2304288" cy="484632"/>
          </a:xfrm>
          <a:prstGeom prst="wedgeRectCallout">
            <a:avLst>
              <a:gd name="adj1" fmla="val -69737"/>
              <a:gd name="adj2" fmla="val 936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Override of </a:t>
            </a:r>
            <a:r>
              <a:rPr lang="en-US" sz="1400" dirty="0" smtClean="0">
                <a:latin typeface="Courier New" panose="02070309020205020404" pitchFamily="49" charset="0"/>
                <a:cs typeface="Courier New" panose="02070309020205020404" pitchFamily="49" charset="0"/>
              </a:rPr>
              <a:t>Exception</a:t>
            </a:r>
            <a:r>
              <a:rPr lang="en-US" sz="1400" dirty="0" smtClean="0"/>
              <a:t>’s </a:t>
            </a:r>
            <a:r>
              <a:rPr lang="en-US" sz="1400" dirty="0" err="1" smtClean="0">
                <a:latin typeface="Courier New" panose="02070309020205020404" pitchFamily="49" charset="0"/>
                <a:cs typeface="Courier New" panose="02070309020205020404" pitchFamily="49" charset="0"/>
              </a:rPr>
              <a:t>getMessage</a:t>
            </a:r>
            <a:r>
              <a:rPr lang="en-US" sz="1400" dirty="0" smtClean="0">
                <a:latin typeface="Courier New" panose="02070309020205020404" pitchFamily="49" charset="0"/>
                <a:cs typeface="Courier New" panose="02070309020205020404" pitchFamily="49" charset="0"/>
              </a:rPr>
              <a:t>()</a:t>
            </a:r>
            <a:r>
              <a:rPr lang="en-US" sz="1400" dirty="0" smtClean="0"/>
              <a:t> method</a:t>
            </a:r>
            <a:endParaRPr lang="en-NZ" sz="1400" dirty="0"/>
          </a:p>
        </p:txBody>
      </p:sp>
      <p:sp>
        <p:nvSpPr>
          <p:cNvPr id="10" name="Rectangular Callout 9"/>
          <p:cNvSpPr/>
          <p:nvPr/>
        </p:nvSpPr>
        <p:spPr>
          <a:xfrm>
            <a:off x="6318504" y="4614738"/>
            <a:ext cx="2304288" cy="484632"/>
          </a:xfrm>
          <a:prstGeom prst="wedgeRectCallout">
            <a:avLst>
              <a:gd name="adj1" fmla="val -66562"/>
              <a:gd name="adj2" fmla="val -2523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New method</a:t>
            </a:r>
            <a:endParaRPr lang="en-NZ" sz="1400" dirty="0"/>
          </a:p>
        </p:txBody>
      </p:sp>
      <p:sp>
        <p:nvSpPr>
          <p:cNvPr id="12"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solidFill>
                  <a:schemeClr val="tx2">
                    <a:lumMod val="40000"/>
                    <a:lumOff val="60000"/>
                  </a:schemeClr>
                </a:solidFill>
              </a:rPr>
              <a:t>Custom exceptions</a:t>
            </a:r>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63008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43813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custom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2"/>
            <a:ext cx="6665976" cy="2400278"/>
          </a:xfrm>
        </p:spPr>
        <p:txBody>
          <a:bodyPr>
            <a:noAutofit/>
          </a:bodyPr>
          <a:lstStyle/>
          <a:p>
            <a:pPr marL="0" indent="0">
              <a:lnSpc>
                <a:spcPct val="100000"/>
              </a:lnSpc>
              <a:buNone/>
            </a:pPr>
            <a:r>
              <a:rPr lang="en-NZ" sz="1600" b="1" dirty="0" smtClean="0">
                <a:solidFill>
                  <a:srgbClr val="7F0055"/>
                </a:solidFill>
                <a:latin typeface="Consolas" panose="020B0609020204030204" pitchFamily="49" charset="0"/>
              </a:rPr>
              <a:t>public</a:t>
            </a:r>
            <a:r>
              <a:rPr lang="en-NZ" sz="1600" b="1" dirty="0" smtClean="0">
                <a:solidFill>
                  <a:srgbClr val="000000"/>
                </a:solidFill>
                <a:latin typeface="Consolas" panose="020B0609020204030204" pitchFamily="49" charset="0"/>
              </a:rPr>
              <a:t> </a:t>
            </a:r>
            <a:r>
              <a:rPr lang="en-NZ" sz="1600" b="1" dirty="0" smtClean="0">
                <a:solidFill>
                  <a:srgbClr val="7F0055"/>
                </a:solidFill>
                <a:latin typeface="Consolas" panose="020B0609020204030204" pitchFamily="49" charset="0"/>
              </a:rPr>
              <a:t>class</a:t>
            </a:r>
            <a:r>
              <a:rPr lang="en-NZ" sz="1600" b="1" dirty="0" smtClean="0">
                <a:solidFill>
                  <a:srgbClr val="000000"/>
                </a:solidFill>
                <a:latin typeface="Consolas" panose="020B0609020204030204" pitchFamily="49" charset="0"/>
              </a:rPr>
              <a:t> </a:t>
            </a:r>
            <a:r>
              <a:rPr lang="en-NZ" sz="1600" b="1" dirty="0" err="1" smtClean="0">
                <a:solidFill>
                  <a:srgbClr val="000000"/>
                </a:solidFill>
                <a:latin typeface="Consolas" panose="020B0609020204030204" pitchFamily="49" charset="0"/>
              </a:rPr>
              <a:t>TemperatureException</a:t>
            </a:r>
            <a:r>
              <a:rPr lang="en-NZ" sz="1600" b="1" dirty="0" smtClean="0">
                <a:solidFill>
                  <a:srgbClr val="000000"/>
                </a:solidFill>
                <a:latin typeface="Consolas" panose="020B0609020204030204" pitchFamily="49" charset="0"/>
              </a:rPr>
              <a:t> </a:t>
            </a:r>
            <a:r>
              <a:rPr lang="en-NZ" sz="1600" b="1" dirty="0" smtClean="0">
                <a:solidFill>
                  <a:srgbClr val="7F0055"/>
                </a:solidFill>
                <a:latin typeface="Consolas" panose="020B0609020204030204" pitchFamily="49" charset="0"/>
              </a:rPr>
              <a:t>extends</a:t>
            </a:r>
            <a:r>
              <a:rPr lang="en-NZ" sz="1600" b="1" dirty="0" smtClean="0">
                <a:solidFill>
                  <a:srgbClr val="000000"/>
                </a:solidFill>
                <a:latin typeface="Consolas" panose="020B0609020204030204" pitchFamily="49" charset="0"/>
              </a:rPr>
              <a:t> Exception {</a:t>
            </a:r>
          </a:p>
          <a:p>
            <a:pPr marL="457200" lvl="1" indent="0">
              <a:buNone/>
            </a:pPr>
            <a:r>
              <a:rPr lang="en-NZ" sz="1500" b="1" dirty="0" smtClean="0">
                <a:solidFill>
                  <a:srgbClr val="7F0055"/>
                </a:solidFill>
                <a:latin typeface="Consolas" panose="020B0609020204030204" pitchFamily="49" charset="0"/>
              </a:rPr>
              <a:t>private</a:t>
            </a:r>
            <a:r>
              <a:rPr lang="en-NZ" sz="1500" b="1" dirty="0" smtClean="0">
                <a:solidFill>
                  <a:srgbClr val="000000"/>
                </a:solidFill>
                <a:latin typeface="Consolas" panose="020B0609020204030204" pitchFamily="49" charset="0"/>
              </a:rPr>
              <a:t> </a:t>
            </a:r>
            <a:r>
              <a:rPr lang="en-NZ" sz="1500" b="1" dirty="0" smtClean="0">
                <a:solidFill>
                  <a:srgbClr val="7F0055"/>
                </a:solidFill>
                <a:latin typeface="Consolas" panose="020B0609020204030204" pitchFamily="49" charset="0"/>
              </a:rPr>
              <a:t>double</a:t>
            </a:r>
            <a:r>
              <a:rPr lang="en-NZ" sz="1500" b="1" dirty="0" smtClean="0">
                <a:solidFill>
                  <a:srgbClr val="000000"/>
                </a:solidFill>
                <a:latin typeface="Consolas" panose="020B0609020204030204" pitchFamily="49" charset="0"/>
              </a:rPr>
              <a:t> </a:t>
            </a:r>
            <a:r>
              <a:rPr lang="en-NZ" sz="1500" b="1" dirty="0" smtClean="0">
                <a:solidFill>
                  <a:srgbClr val="0000C0"/>
                </a:solidFill>
                <a:latin typeface="Consolas" panose="020B0609020204030204" pitchFamily="49" charset="0"/>
              </a:rPr>
              <a:t>degrees</a:t>
            </a:r>
            <a:r>
              <a:rPr lang="en-NZ" sz="1500" b="1" dirty="0" smtClean="0">
                <a:solidFill>
                  <a:srgbClr val="000000"/>
                </a:solidFill>
                <a:latin typeface="Consolas" panose="020B0609020204030204" pitchFamily="49" charset="0"/>
              </a:rPr>
              <a:t>;</a:t>
            </a:r>
          </a:p>
          <a:p>
            <a:pPr marL="457200" lvl="1" indent="0">
              <a:buNone/>
            </a:pPr>
            <a:endParaRPr lang="en-NZ" sz="1500" dirty="0" smtClean="0">
              <a:latin typeface="Consolas" panose="020B0609020204030204" pitchFamily="49" charset="0"/>
            </a:endParaRPr>
          </a:p>
          <a:p>
            <a:pPr marL="457200" lvl="1" indent="0">
              <a:buNone/>
            </a:pPr>
            <a:r>
              <a:rPr lang="en-NZ" sz="1500" b="1" dirty="0" smtClean="0">
                <a:solidFill>
                  <a:srgbClr val="7F0055"/>
                </a:solidFill>
                <a:latin typeface="Consolas" panose="020B0609020204030204" pitchFamily="49" charset="0"/>
              </a:rPr>
              <a:t>public</a:t>
            </a:r>
            <a:r>
              <a:rPr lang="en-NZ" sz="1500" b="1" dirty="0" smtClean="0">
                <a:solidFill>
                  <a:srgbClr val="000000"/>
                </a:solidFill>
                <a:latin typeface="Consolas" panose="020B0609020204030204" pitchFamily="49" charset="0"/>
              </a:rPr>
              <a:t> </a:t>
            </a:r>
            <a:r>
              <a:rPr lang="en-NZ" sz="1500" b="1" dirty="0" err="1" smtClean="0">
                <a:solidFill>
                  <a:srgbClr val="000000"/>
                </a:solidFill>
                <a:latin typeface="Consolas" panose="020B0609020204030204" pitchFamily="49" charset="0"/>
              </a:rPr>
              <a:t>TemperatureException</a:t>
            </a:r>
            <a:r>
              <a:rPr lang="en-NZ" sz="1500" b="1" dirty="0" smtClean="0">
                <a:solidFill>
                  <a:srgbClr val="000000"/>
                </a:solidFill>
                <a:latin typeface="Consolas" panose="020B0609020204030204" pitchFamily="49" charset="0"/>
              </a:rPr>
              <a:t>(</a:t>
            </a:r>
            <a:r>
              <a:rPr lang="en-NZ" sz="1500" b="1" dirty="0" smtClean="0">
                <a:solidFill>
                  <a:srgbClr val="7F0055"/>
                </a:solidFill>
                <a:latin typeface="Consolas" panose="020B0609020204030204" pitchFamily="49" charset="0"/>
              </a:rPr>
              <a:t>double</a:t>
            </a:r>
            <a:r>
              <a:rPr lang="en-NZ" sz="1500" b="1" dirty="0" smtClean="0">
                <a:solidFill>
                  <a:srgbClr val="000000"/>
                </a:solidFill>
                <a:latin typeface="Consolas" panose="020B0609020204030204" pitchFamily="49" charset="0"/>
              </a:rPr>
              <a:t> </a:t>
            </a:r>
            <a:r>
              <a:rPr lang="en-NZ" sz="1500" b="1" dirty="0" smtClean="0">
                <a:solidFill>
                  <a:srgbClr val="6A3E3E"/>
                </a:solidFill>
                <a:latin typeface="Consolas" panose="020B0609020204030204" pitchFamily="49" charset="0"/>
              </a:rPr>
              <a:t>degrees</a:t>
            </a:r>
            <a:r>
              <a:rPr lang="en-NZ" sz="1500" b="1" dirty="0" smtClean="0">
                <a:solidFill>
                  <a:srgbClr val="000000"/>
                </a:solidFill>
                <a:latin typeface="Consolas" panose="020B0609020204030204" pitchFamily="49" charset="0"/>
              </a:rPr>
              <a:t>) {</a:t>
            </a:r>
          </a:p>
          <a:p>
            <a:pPr marL="457200" lvl="1" indent="0">
              <a:buNone/>
            </a:pPr>
            <a:r>
              <a:rPr lang="en-NZ" sz="1500" b="1" dirty="0" smtClean="0">
                <a:solidFill>
                  <a:srgbClr val="7F0055"/>
                </a:solidFill>
                <a:latin typeface="Consolas" panose="020B0609020204030204" pitchFamily="49" charset="0"/>
              </a:rPr>
              <a:t>	</a:t>
            </a:r>
            <a:r>
              <a:rPr lang="en-NZ" sz="1500" b="1" dirty="0" err="1" smtClean="0">
                <a:solidFill>
                  <a:srgbClr val="7F0055"/>
                </a:solidFill>
                <a:latin typeface="Consolas" panose="020B0609020204030204" pitchFamily="49" charset="0"/>
              </a:rPr>
              <a:t>this</a:t>
            </a:r>
            <a:r>
              <a:rPr lang="en-NZ" sz="1500" b="1" dirty="0" err="1" smtClean="0">
                <a:solidFill>
                  <a:srgbClr val="000000"/>
                </a:solidFill>
                <a:latin typeface="Consolas" panose="020B0609020204030204" pitchFamily="49" charset="0"/>
              </a:rPr>
              <a:t>.</a:t>
            </a:r>
            <a:r>
              <a:rPr lang="en-NZ" sz="1500" b="1" dirty="0" err="1" smtClean="0">
                <a:solidFill>
                  <a:srgbClr val="0000C0"/>
                </a:solidFill>
                <a:latin typeface="Consolas" panose="020B0609020204030204" pitchFamily="49" charset="0"/>
              </a:rPr>
              <a:t>degrees</a:t>
            </a:r>
            <a:r>
              <a:rPr lang="en-NZ" sz="1500" b="1" dirty="0" smtClean="0">
                <a:solidFill>
                  <a:srgbClr val="000000"/>
                </a:solidFill>
                <a:latin typeface="Consolas" panose="020B0609020204030204" pitchFamily="49" charset="0"/>
              </a:rPr>
              <a:t> = </a:t>
            </a:r>
            <a:r>
              <a:rPr lang="en-NZ" sz="1500" b="1" dirty="0" smtClean="0">
                <a:solidFill>
                  <a:srgbClr val="6A3E3E"/>
                </a:solidFill>
                <a:latin typeface="Consolas" panose="020B0609020204030204" pitchFamily="49" charset="0"/>
              </a:rPr>
              <a:t>degrees</a:t>
            </a:r>
            <a:r>
              <a:rPr lang="en-NZ" sz="1500" b="1" dirty="0" smtClean="0">
                <a:solidFill>
                  <a:srgbClr val="000000"/>
                </a:solidFill>
                <a:latin typeface="Consolas" panose="020B0609020204030204" pitchFamily="49" charset="0"/>
              </a:rPr>
              <a:t>;</a:t>
            </a:r>
          </a:p>
          <a:p>
            <a:pPr marL="457200" lvl="1" indent="0">
              <a:buNone/>
            </a:pPr>
            <a:r>
              <a:rPr lang="en-NZ" sz="1500" dirty="0" smtClean="0">
                <a:solidFill>
                  <a:srgbClr val="000000"/>
                </a:solidFill>
                <a:latin typeface="Consolas" panose="020B0609020204030204" pitchFamily="49" charset="0"/>
              </a:rPr>
              <a:t>}</a:t>
            </a:r>
          </a:p>
          <a:p>
            <a:pPr marL="457200" lvl="1" indent="0">
              <a:buNone/>
            </a:pPr>
            <a:endParaRPr lang="en-NZ" sz="1500" dirty="0" smtClean="0">
              <a:latin typeface="Consolas" panose="020B0609020204030204" pitchFamily="49" charset="0"/>
            </a:endParaRPr>
          </a:p>
          <a:p>
            <a:pPr marL="457200" lvl="1" indent="0">
              <a:buNone/>
            </a:pPr>
            <a:r>
              <a:rPr lang="en-NZ" sz="1500" b="1" dirty="0" smtClean="0">
                <a:solidFill>
                  <a:srgbClr val="7F0055"/>
                </a:solidFill>
                <a:latin typeface="Consolas" panose="020B0609020204030204" pitchFamily="49" charset="0"/>
              </a:rPr>
              <a:t>public</a:t>
            </a:r>
            <a:r>
              <a:rPr lang="en-NZ" sz="1500" b="1" dirty="0" smtClean="0">
                <a:solidFill>
                  <a:srgbClr val="000000"/>
                </a:solidFill>
                <a:latin typeface="Consolas" panose="020B0609020204030204" pitchFamily="49" charset="0"/>
              </a:rPr>
              <a:t> String </a:t>
            </a:r>
            <a:r>
              <a:rPr lang="en-NZ" sz="1500" b="1" dirty="0" err="1" smtClean="0">
                <a:solidFill>
                  <a:srgbClr val="000000"/>
                </a:solidFill>
                <a:latin typeface="Consolas" panose="020B0609020204030204" pitchFamily="49" charset="0"/>
              </a:rPr>
              <a:t>getMessage</a:t>
            </a:r>
            <a:r>
              <a:rPr lang="en-NZ" sz="1500" b="1" dirty="0" smtClean="0">
                <a:solidFill>
                  <a:srgbClr val="000000"/>
                </a:solidFill>
                <a:latin typeface="Consolas" panose="020B0609020204030204" pitchFamily="49" charset="0"/>
              </a:rPr>
              <a:t>() {</a:t>
            </a:r>
          </a:p>
          <a:p>
            <a:pPr marL="457200" lvl="1" indent="0">
              <a:buNone/>
            </a:pPr>
            <a:r>
              <a:rPr lang="en-NZ" sz="1500" b="1" dirty="0" smtClean="0">
                <a:solidFill>
                  <a:srgbClr val="7F0055"/>
                </a:solidFill>
                <a:latin typeface="Consolas" panose="020B0609020204030204" pitchFamily="49" charset="0"/>
              </a:rPr>
              <a:t>	return</a:t>
            </a:r>
            <a:r>
              <a:rPr lang="en-NZ" sz="1500" b="1" dirty="0" smtClean="0">
                <a:solidFill>
                  <a:srgbClr val="000000"/>
                </a:solidFill>
                <a:latin typeface="Consolas" panose="020B0609020204030204" pitchFamily="49" charset="0"/>
              </a:rPr>
              <a:t> </a:t>
            </a:r>
            <a:r>
              <a:rPr lang="en-NZ" sz="1500" b="1" dirty="0" smtClean="0">
                <a:solidFill>
                  <a:srgbClr val="2A00FF"/>
                </a:solidFill>
                <a:latin typeface="Consolas" panose="020B0609020204030204" pitchFamily="49" charset="0"/>
              </a:rPr>
              <a:t>"The temperature ("</a:t>
            </a:r>
            <a:r>
              <a:rPr lang="en-NZ" sz="1500" b="1" dirty="0" smtClean="0">
                <a:solidFill>
                  <a:srgbClr val="000000"/>
                </a:solidFill>
                <a:latin typeface="Consolas" panose="020B0609020204030204" pitchFamily="49" charset="0"/>
              </a:rPr>
              <a:t> + </a:t>
            </a:r>
            <a:r>
              <a:rPr lang="en-NZ" sz="1500" b="1" dirty="0" smtClean="0">
                <a:solidFill>
                  <a:srgbClr val="0000C0"/>
                </a:solidFill>
                <a:latin typeface="Consolas" panose="020B0609020204030204" pitchFamily="49" charset="0"/>
              </a:rPr>
              <a:t>degrees</a:t>
            </a:r>
            <a:r>
              <a:rPr lang="en-NZ" sz="1500" b="1" dirty="0" smtClean="0">
                <a:solidFill>
                  <a:srgbClr val="000000"/>
                </a:solidFill>
                <a:latin typeface="Consolas" panose="020B0609020204030204" pitchFamily="49" charset="0"/>
              </a:rPr>
              <a:t> </a:t>
            </a:r>
          </a:p>
          <a:p>
            <a:pPr marL="457200" lvl="1" indent="0">
              <a:buNone/>
            </a:pPr>
            <a:r>
              <a:rPr lang="en-NZ" sz="1500" dirty="0" smtClean="0">
                <a:solidFill>
                  <a:srgbClr val="000000"/>
                </a:solidFill>
                <a:latin typeface="Consolas" panose="020B0609020204030204" pitchFamily="49" charset="0"/>
              </a:rPr>
              <a:t>		+ </a:t>
            </a:r>
            <a:r>
              <a:rPr lang="en-NZ" sz="1500" dirty="0" smtClean="0">
                <a:solidFill>
                  <a:srgbClr val="2A00FF"/>
                </a:solidFill>
                <a:latin typeface="Consolas" panose="020B0609020204030204" pitchFamily="49" charset="0"/>
              </a:rPr>
              <a:t>"C) isn't in the normal range."</a:t>
            </a:r>
            <a:r>
              <a:rPr lang="en-NZ" sz="1500" dirty="0" smtClean="0">
                <a:solidFill>
                  <a:srgbClr val="000000"/>
                </a:solidFill>
                <a:latin typeface="Consolas" panose="020B0609020204030204" pitchFamily="49" charset="0"/>
              </a:rPr>
              <a:t>;</a:t>
            </a:r>
          </a:p>
          <a:p>
            <a:pPr marL="457200" lvl="1" indent="0">
              <a:buNone/>
            </a:pPr>
            <a:r>
              <a:rPr lang="en-NZ" sz="1500" dirty="0" smtClean="0">
                <a:solidFill>
                  <a:srgbClr val="000000"/>
                </a:solidFill>
                <a:latin typeface="Consolas" panose="020B0609020204030204" pitchFamily="49" charset="0"/>
              </a:rPr>
              <a:t>}</a:t>
            </a:r>
          </a:p>
          <a:p>
            <a:pPr marL="457200" lvl="1" indent="0">
              <a:buNone/>
            </a:pPr>
            <a:endParaRPr lang="en-NZ" sz="1500" dirty="0" smtClean="0">
              <a:latin typeface="Consolas" panose="020B0609020204030204" pitchFamily="49" charset="0"/>
            </a:endParaRPr>
          </a:p>
          <a:p>
            <a:pPr marL="457200" lvl="1" indent="0">
              <a:buNone/>
            </a:pPr>
            <a:r>
              <a:rPr lang="en-NZ" sz="1500" b="1" dirty="0" smtClean="0">
                <a:solidFill>
                  <a:srgbClr val="7F0055"/>
                </a:solidFill>
                <a:latin typeface="Consolas" panose="020B0609020204030204" pitchFamily="49" charset="0"/>
              </a:rPr>
              <a:t>public</a:t>
            </a:r>
            <a:r>
              <a:rPr lang="en-NZ" sz="1500" b="1" dirty="0" smtClean="0">
                <a:solidFill>
                  <a:srgbClr val="000000"/>
                </a:solidFill>
                <a:latin typeface="Consolas" panose="020B0609020204030204" pitchFamily="49" charset="0"/>
              </a:rPr>
              <a:t> </a:t>
            </a:r>
            <a:r>
              <a:rPr lang="en-NZ" sz="1500" b="1" dirty="0" smtClean="0">
                <a:solidFill>
                  <a:srgbClr val="7F0055"/>
                </a:solidFill>
                <a:highlight>
                  <a:srgbClr val="D4D4D4"/>
                </a:highlight>
                <a:latin typeface="Consolas" panose="020B0609020204030204" pitchFamily="49" charset="0"/>
              </a:rPr>
              <a:t>double</a:t>
            </a:r>
            <a:r>
              <a:rPr lang="en-NZ" sz="1500" b="1" dirty="0" smtClean="0">
                <a:solidFill>
                  <a:srgbClr val="000000"/>
                </a:solidFill>
                <a:highlight>
                  <a:srgbClr val="D4D4D4"/>
                </a:highlight>
                <a:latin typeface="Consolas" panose="020B0609020204030204" pitchFamily="49" charset="0"/>
              </a:rPr>
              <a:t> </a:t>
            </a:r>
            <a:r>
              <a:rPr lang="en-NZ" sz="1500" b="1" dirty="0" err="1" smtClean="0">
                <a:solidFill>
                  <a:srgbClr val="000000"/>
                </a:solidFill>
                <a:highlight>
                  <a:srgbClr val="D4D4D4"/>
                </a:highlight>
                <a:latin typeface="Consolas" panose="020B0609020204030204" pitchFamily="49" charset="0"/>
              </a:rPr>
              <a:t>getDegrees</a:t>
            </a:r>
            <a:r>
              <a:rPr lang="en-NZ" sz="1500" b="1" dirty="0" smtClean="0">
                <a:solidFill>
                  <a:srgbClr val="000000"/>
                </a:solidFill>
                <a:highlight>
                  <a:srgbClr val="D4D4D4"/>
                </a:highlight>
                <a:latin typeface="Consolas" panose="020B0609020204030204" pitchFamily="49" charset="0"/>
              </a:rPr>
              <a:t>() {</a:t>
            </a:r>
          </a:p>
          <a:p>
            <a:pPr marL="457200" lvl="1" indent="0">
              <a:buNone/>
            </a:pPr>
            <a:r>
              <a:rPr lang="en-NZ" sz="1500" b="1" dirty="0" smtClean="0">
                <a:solidFill>
                  <a:srgbClr val="7F0055"/>
                </a:solidFill>
                <a:highlight>
                  <a:srgbClr val="D4D4D4"/>
                </a:highlight>
                <a:latin typeface="Consolas" panose="020B0609020204030204" pitchFamily="49" charset="0"/>
              </a:rPr>
              <a:t>	return</a:t>
            </a:r>
            <a:r>
              <a:rPr lang="en-NZ" sz="1500" b="1" dirty="0" smtClean="0">
                <a:solidFill>
                  <a:srgbClr val="000000"/>
                </a:solidFill>
                <a:highlight>
                  <a:srgbClr val="D4D4D4"/>
                </a:highlight>
                <a:latin typeface="Consolas" panose="020B0609020204030204" pitchFamily="49" charset="0"/>
              </a:rPr>
              <a:t> </a:t>
            </a:r>
            <a:r>
              <a:rPr lang="en-NZ" sz="1500" b="1" dirty="0" smtClean="0">
                <a:solidFill>
                  <a:srgbClr val="0000C0"/>
                </a:solidFill>
                <a:highlight>
                  <a:srgbClr val="D4D4D4"/>
                </a:highlight>
                <a:latin typeface="Consolas" panose="020B0609020204030204" pitchFamily="49" charset="0"/>
              </a:rPr>
              <a:t>degrees</a:t>
            </a:r>
            <a:r>
              <a:rPr lang="en-NZ" sz="1500" b="1" dirty="0" smtClean="0">
                <a:solidFill>
                  <a:srgbClr val="000000"/>
                </a:solidFill>
                <a:highlight>
                  <a:srgbClr val="D4D4D4"/>
                </a:highlight>
                <a:latin typeface="Consolas" panose="020B0609020204030204" pitchFamily="49" charset="0"/>
              </a:rPr>
              <a:t>;</a:t>
            </a:r>
          </a:p>
          <a:p>
            <a:pPr marL="457200" lvl="1" indent="0">
              <a:buNone/>
            </a:pPr>
            <a:r>
              <a:rPr lang="en-NZ" sz="1500" dirty="0" smtClean="0">
                <a:solidFill>
                  <a:srgbClr val="000000"/>
                </a:solidFill>
                <a:latin typeface="Consolas" panose="020B0609020204030204" pitchFamily="49" charset="0"/>
              </a:rPr>
              <a:t>}</a:t>
            </a:r>
          </a:p>
          <a:p>
            <a:pPr marL="0" indent="0">
              <a:lnSpc>
                <a:spcPct val="100000"/>
              </a:lnSpc>
              <a:buNone/>
            </a:pPr>
            <a:r>
              <a:rPr lang="en-NZ" sz="1600" dirty="0" smtClean="0">
                <a:solidFill>
                  <a:srgbClr val="000000"/>
                </a:solidFill>
                <a:latin typeface="Consolas" panose="020B0609020204030204" pitchFamily="49" charset="0"/>
              </a:rPr>
              <a:t>}</a:t>
            </a:r>
            <a:endParaRPr lang="en-NZ" sz="1600" dirty="0">
              <a:solidFill>
                <a:srgbClr val="000000"/>
              </a:solidFill>
              <a:latin typeface="Consolas" panose="020B0609020204030204" pitchFamily="49" charset="0"/>
            </a:endParaRPr>
          </a:p>
        </p:txBody>
      </p:sp>
      <p:sp>
        <p:nvSpPr>
          <p:cNvPr id="7" name="TextBox 6"/>
          <p:cNvSpPr txBox="1"/>
          <p:nvPr/>
        </p:nvSpPr>
        <p:spPr>
          <a:xfrm>
            <a:off x="2551175" y="5594961"/>
            <a:ext cx="6428233" cy="1200329"/>
          </a:xfrm>
          <a:prstGeom prst="rect">
            <a:avLst/>
          </a:prstGeom>
        </p:spPr>
        <p:txBody>
          <a:bodyPr vert="horz" wrap="square" rtlCol="0">
            <a:spAutoFit/>
          </a:bodyPr>
          <a:lstStyle/>
          <a:p>
            <a:r>
              <a:rPr lang="en-US" dirty="0" smtClean="0"/>
              <a:t>We declare custom exception classes as a subclass of </a:t>
            </a:r>
            <a:r>
              <a:rPr lang="en-US" b="1" dirty="0" smtClean="0">
                <a:latin typeface="Courier New" panose="02070309020205020404" pitchFamily="49" charset="0"/>
                <a:cs typeface="Courier New" panose="02070309020205020404" pitchFamily="49" charset="0"/>
              </a:rPr>
              <a:t>Exception</a:t>
            </a:r>
            <a:r>
              <a:rPr lang="en-US" dirty="0" smtClean="0"/>
              <a:t>, like any other Java class that extends a superclass. A constructor lets us pass parameters to add to the exception instance, which an exception handler can access.</a:t>
            </a:r>
          </a:p>
        </p:txBody>
      </p:sp>
      <p:sp>
        <p:nvSpPr>
          <p:cNvPr id="12"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solidFill>
                  <a:schemeClr val="tx2">
                    <a:lumMod val="40000"/>
                    <a:lumOff val="60000"/>
                  </a:schemeClr>
                </a:solidFill>
              </a:rPr>
              <a:t>Custom exceptions</a:t>
            </a:r>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467414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43813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custom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1"/>
            <a:ext cx="6665976" cy="4381379"/>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import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java.util.Scanner</a:t>
            </a:r>
            <a:r>
              <a:rPr lang="en-NZ" sz="1400" b="1" dirty="0">
                <a:solidFill>
                  <a:srgbClr val="000000"/>
                </a:solidFill>
                <a:latin typeface="Consolas" panose="020B0609020204030204" pitchFamily="49" charset="0"/>
              </a:rPr>
              <a:t>;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MedicalThermometer</a:t>
            </a:r>
            <a:r>
              <a:rPr lang="en-NZ" sz="1400" b="1" dirty="0">
                <a:solidFill>
                  <a:srgbClr val="000000"/>
                </a:solidFill>
                <a:latin typeface="Consolas" panose="020B0609020204030204" pitchFamily="49" charset="0"/>
              </a:rPr>
              <a:t> </a:t>
            </a:r>
            <a:r>
              <a:rPr lang="en-NZ" sz="1400" b="1" dirty="0" smtClean="0">
                <a:solidFill>
                  <a:srgbClr val="000000"/>
                </a:solidFill>
                <a:latin typeface="Consolas" panose="020B0609020204030204" pitchFamily="49" charset="0"/>
              </a:rPr>
              <a:t>{</a:t>
            </a:r>
            <a:endParaRPr lang="en-NZ" sz="1400" dirty="0">
              <a:latin typeface="Consolas" panose="020B0609020204030204" pitchFamily="49" charset="0"/>
            </a:endParaRPr>
          </a:p>
          <a:p>
            <a:pPr marL="0" indent="0">
              <a:lnSpc>
                <a:spcPct val="100000"/>
              </a:lnSpc>
              <a:buNone/>
            </a:pPr>
            <a:r>
              <a:rPr lang="en-NZ" sz="1400" b="1" dirty="0">
                <a:solidFill>
                  <a:srgbClr val="7F0055"/>
                </a:solidFill>
                <a:latin typeface="Consolas" panose="020B0609020204030204" pitchFamily="49" charset="0"/>
              </a:rPr>
              <a:t> </a:t>
            </a:r>
            <a:r>
              <a:rPr lang="en-NZ" sz="1400" b="1" dirty="0" smtClean="0">
                <a:solidFill>
                  <a:srgbClr val="7F0055"/>
                </a:solidFill>
                <a:latin typeface="Consolas" panose="020B0609020204030204" pitchFamily="49" charset="0"/>
              </a:rPr>
              <a:t>   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measure() </a:t>
            </a:r>
            <a:r>
              <a:rPr lang="en-NZ" sz="1400" b="1" dirty="0">
                <a:solidFill>
                  <a:srgbClr val="7F0055"/>
                </a:solidFill>
                <a:latin typeface="Consolas" panose="020B0609020204030204" pitchFamily="49" charset="0"/>
              </a:rPr>
              <a:t>throws</a:t>
            </a:r>
            <a:r>
              <a:rPr lang="en-NZ" sz="1400" b="1" dirty="0">
                <a:solidFill>
                  <a:srgbClr val="000000"/>
                </a:solidFill>
                <a:latin typeface="Consolas" panose="020B0609020204030204" pitchFamily="49" charset="0"/>
              </a:rPr>
              <a:t> </a:t>
            </a:r>
            <a:r>
              <a:rPr lang="en-NZ" sz="1400" b="1" dirty="0" err="1" smtClean="0">
                <a:solidFill>
                  <a:srgbClr val="000000"/>
                </a:solidFill>
                <a:latin typeface="Consolas" panose="020B0609020204030204" pitchFamily="49" charset="0"/>
              </a:rPr>
              <a:t>TemperatureException</a:t>
            </a:r>
            <a:r>
              <a:rPr lang="en-NZ" sz="1400" b="1" dirty="0" smtClean="0">
                <a:solidFill>
                  <a:srgbClr val="000000"/>
                </a:solidFill>
                <a:latin typeface="Consolas" panose="020B0609020204030204" pitchFamily="49" charset="0"/>
              </a:rPr>
              <a:t> </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Scanner </a:t>
            </a:r>
            <a:r>
              <a:rPr lang="en-NZ" sz="1400" dirty="0">
                <a:solidFill>
                  <a:srgbClr val="6A3E3E"/>
                </a:solidFill>
                <a:latin typeface="Consolas" panose="020B0609020204030204" pitchFamily="49" charset="0"/>
              </a:rPr>
              <a:t>s</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Scanner(System.</a:t>
            </a:r>
            <a:r>
              <a:rPr lang="en-NZ" sz="1400" b="1" i="1" dirty="0">
                <a:solidFill>
                  <a:srgbClr val="0000C0"/>
                </a:solidFill>
                <a:latin typeface="Consolas" panose="020B0609020204030204" pitchFamily="49" charset="0"/>
              </a:rPr>
              <a:t>in</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"Please enter patient temperature:"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double</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 = </a:t>
            </a:r>
            <a:r>
              <a:rPr lang="en-NZ" sz="1400" b="1" dirty="0" err="1">
                <a:solidFill>
                  <a:srgbClr val="6A3E3E"/>
                </a:solidFill>
                <a:latin typeface="Consolas" panose="020B0609020204030204" pitchFamily="49" charset="0"/>
              </a:rPr>
              <a:t>s</a:t>
            </a:r>
            <a:r>
              <a:rPr lang="en-NZ" sz="1400" b="1" dirty="0" err="1">
                <a:solidFill>
                  <a:srgbClr val="000000"/>
                </a:solidFill>
                <a:latin typeface="Consolas" panose="020B0609020204030204" pitchFamily="49" charset="0"/>
              </a:rPr>
              <a:t>.nextDouble</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 &gt; 43 || </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 &lt; 14)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throw</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TemperatureException</a:t>
            </a:r>
            <a:r>
              <a:rPr lang="en-NZ" sz="1400" b="1" dirty="0">
                <a:solidFill>
                  <a:srgbClr val="000000"/>
                </a:solidFill>
                <a:latin typeface="Consolas" panose="020B0609020204030204" pitchFamily="49" charset="0"/>
              </a:rPr>
              <a:t>(</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 &gt;= 38)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"Fever!"</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else</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degrees</a:t>
            </a:r>
            <a:r>
              <a:rPr lang="en-NZ" sz="1400" b="1" dirty="0">
                <a:solidFill>
                  <a:srgbClr val="000000"/>
                </a:solidFill>
                <a:latin typeface="Consolas" panose="020B0609020204030204" pitchFamily="49" charset="0"/>
              </a:rPr>
              <a:t> &lt; 35)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"Hypothermia!"</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b="1" dirty="0" smtClean="0">
                <a:solidFill>
                  <a:srgbClr val="7F0055"/>
                </a:solidFill>
                <a:latin typeface="Consolas" panose="020B0609020204030204" pitchFamily="49" charset="0"/>
              </a:rPr>
              <a:t>else</a:t>
            </a:r>
            <a:r>
              <a:rPr lang="en-NZ" sz="1400" b="1" dirty="0" smtClean="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System.</a:t>
            </a:r>
            <a:r>
              <a:rPr lang="en-NZ" sz="1400" b="1" i="1" dirty="0" err="1">
                <a:solidFill>
                  <a:srgbClr val="0000C0"/>
                </a:solidFill>
                <a:latin typeface="Consolas" panose="020B0609020204030204" pitchFamily="49" charset="0"/>
              </a:rPr>
              <a:t>out</a:t>
            </a:r>
            <a:r>
              <a:rPr lang="en-NZ" sz="1400" b="1" i="1" dirty="0" err="1">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"Normal."</a:t>
            </a:r>
            <a:r>
              <a:rPr lang="en-NZ" sz="1400" b="1" i="1" dirty="0">
                <a:solidFill>
                  <a:srgbClr val="000000"/>
                </a:solidFill>
                <a:latin typeface="Consolas" panose="020B0609020204030204" pitchFamily="49" charset="0"/>
              </a:rPr>
              <a:t>);</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551175" y="5594961"/>
            <a:ext cx="6428233" cy="1200329"/>
          </a:xfrm>
          <a:prstGeom prst="rect">
            <a:avLst/>
          </a:prstGeom>
        </p:spPr>
        <p:txBody>
          <a:bodyPr vert="horz" wrap="square" rtlCol="0">
            <a:spAutoFit/>
          </a:bodyPr>
          <a:lstStyle/>
          <a:p>
            <a:r>
              <a:rPr lang="en-US" dirty="0" smtClean="0"/>
              <a:t>This class may throw a </a:t>
            </a:r>
            <a:r>
              <a:rPr lang="en-US" b="1" dirty="0" err="1" smtClean="0">
                <a:latin typeface="Courier New" panose="02070309020205020404" pitchFamily="49" charset="0"/>
                <a:cs typeface="Courier New" panose="02070309020205020404" pitchFamily="49" charset="0"/>
              </a:rPr>
              <a:t>TemperatureException</a:t>
            </a:r>
            <a:r>
              <a:rPr lang="en-US" dirty="0" smtClean="0"/>
              <a:t> in its </a:t>
            </a:r>
            <a:r>
              <a:rPr lang="en-US" b="1" dirty="0" smtClean="0">
                <a:latin typeface="Courier New" panose="02070309020205020404" pitchFamily="49" charset="0"/>
                <a:cs typeface="Courier New" panose="02070309020205020404" pitchFamily="49" charset="0"/>
              </a:rPr>
              <a:t>measure()</a:t>
            </a:r>
            <a:r>
              <a:rPr lang="en-US" dirty="0" smtClean="0"/>
              <a:t> method. Because it doesn’t handle the exception, we need to signal to the calling code that it needs to be handled there.</a:t>
            </a:r>
          </a:p>
          <a:p>
            <a:r>
              <a:rPr lang="en-US" dirty="0"/>
              <a:t>	</a:t>
            </a:r>
            <a:r>
              <a:rPr lang="en-US" dirty="0" smtClean="0"/>
              <a:t>We do that by adding a </a:t>
            </a:r>
            <a:r>
              <a:rPr lang="en-US" b="1" dirty="0" smtClean="0">
                <a:latin typeface="Courier New" panose="02070309020205020404" pitchFamily="49" charset="0"/>
                <a:cs typeface="Courier New" panose="02070309020205020404" pitchFamily="49" charset="0"/>
              </a:rPr>
              <a:t>throws</a:t>
            </a:r>
            <a:r>
              <a:rPr lang="en-US" dirty="0" smtClean="0"/>
              <a:t> clause to the method.</a:t>
            </a: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solidFill>
                  <a:schemeClr val="tx2">
                    <a:lumMod val="40000"/>
                    <a:lumOff val="60000"/>
                  </a:schemeClr>
                </a:solidFill>
              </a:rPr>
              <a:t>Custom exceptions</a:t>
            </a:r>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279391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77440" y="1204439"/>
            <a:ext cx="6601968" cy="382476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custom exception</a:t>
            </a:r>
            <a:endParaRPr lang="en-NZ" sz="4000" b="1" dirty="0">
              <a:solidFill>
                <a:srgbClr val="009AC7"/>
              </a:solidFill>
              <a:latin typeface="Verdana"/>
              <a:cs typeface="Verdana"/>
            </a:endParaRPr>
          </a:p>
        </p:txBody>
      </p:sp>
      <p:sp>
        <p:nvSpPr>
          <p:cNvPr id="8" name="Text Placeholder 5"/>
          <p:cNvSpPr>
            <a:spLocks noGrp="1"/>
          </p:cNvSpPr>
          <p:nvPr>
            <p:ph type="body" sz="quarter" idx="10"/>
          </p:nvPr>
        </p:nvSpPr>
        <p:spPr>
          <a:xfrm>
            <a:off x="2377440" y="1213581"/>
            <a:ext cx="6665976" cy="3815619"/>
          </a:xfrm>
        </p:spPr>
        <p:txBody>
          <a:bodyPr>
            <a:noAutofit/>
          </a:bodyPr>
          <a:lstStyle/>
          <a:p>
            <a:pPr marL="0" indent="0">
              <a:lnSpc>
                <a:spcPct val="100000"/>
              </a:lnSpc>
              <a:buNone/>
            </a:pPr>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TestPatient</a:t>
            </a:r>
            <a:r>
              <a:rPr lang="en-NZ" sz="1400" b="1" dirty="0">
                <a:solidFill>
                  <a:srgbClr val="000000"/>
                </a:solidFill>
                <a:latin typeface="Consolas" panose="020B0609020204030204" pitchFamily="49" charset="0"/>
              </a:rPr>
              <a:t> {</a:t>
            </a: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b="1" dirty="0" smtClean="0">
                <a:solidFill>
                  <a:srgbClr val="7F0055"/>
                </a:solidFill>
                <a:latin typeface="Consolas" panose="020B0609020204030204" pitchFamily="49" charset="0"/>
              </a:rPr>
              <a:t>    public</a:t>
            </a:r>
            <a:r>
              <a:rPr lang="en-NZ" sz="1400" b="1" dirty="0" smtClean="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static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void</a:t>
            </a:r>
            <a:r>
              <a:rPr lang="en-NZ" sz="1400" b="1" dirty="0">
                <a:solidFill>
                  <a:srgbClr val="000000"/>
                </a:solidFill>
                <a:latin typeface="Consolas" panose="020B0609020204030204" pitchFamily="49" charset="0"/>
              </a:rPr>
              <a:t> main(String[] </a:t>
            </a:r>
            <a:r>
              <a:rPr lang="en-NZ" sz="1400" b="1" dirty="0" err="1">
                <a:solidFill>
                  <a:srgbClr val="6A3E3E"/>
                </a:solidFill>
                <a:latin typeface="Consolas" panose="020B0609020204030204" pitchFamily="49" charset="0"/>
              </a:rPr>
              <a:t>args</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MedicalThermometer</a:t>
            </a:r>
            <a:r>
              <a:rPr lang="en-NZ" sz="1400" dirty="0" smtClean="0">
                <a:solidFill>
                  <a:srgbClr val="000000"/>
                </a:solidFill>
                <a:latin typeface="Consolas" panose="020B0609020204030204" pitchFamily="49" charset="0"/>
              </a:rPr>
              <a:t> </a:t>
            </a:r>
            <a:r>
              <a:rPr lang="en-NZ" sz="1400" dirty="0">
                <a:solidFill>
                  <a:srgbClr val="6A3E3E"/>
                </a:solidFill>
                <a:latin typeface="Consolas" panose="020B0609020204030204" pitchFamily="49" charset="0"/>
              </a:rPr>
              <a:t>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MedicalThermometer</a:t>
            </a:r>
            <a:r>
              <a:rPr lang="en-NZ" sz="1400" b="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try</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6A3E3E"/>
                </a:solidFill>
                <a:latin typeface="Consolas" panose="020B0609020204030204" pitchFamily="49" charset="0"/>
              </a:rPr>
              <a:t>t</a:t>
            </a:r>
            <a:r>
              <a:rPr lang="en-NZ" sz="1400" dirty="0" err="1" smtClean="0">
                <a:solidFill>
                  <a:srgbClr val="000000"/>
                </a:solidFill>
                <a:latin typeface="Consolas" panose="020B0609020204030204" pitchFamily="49" charset="0"/>
              </a:rPr>
              <a:t>.measure</a:t>
            </a:r>
            <a:r>
              <a:rPr lang="en-NZ" sz="1400"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catch</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TemperatureException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"Patient dead: "</a:t>
            </a:r>
            <a:r>
              <a:rPr lang="en-NZ" sz="1400" b="1" i="1" dirty="0">
                <a:solidFill>
                  <a:srgbClr val="000000"/>
                </a:solidFill>
                <a:latin typeface="Consolas" panose="020B0609020204030204" pitchFamily="49" charset="0"/>
              </a:rPr>
              <a:t> + </a:t>
            </a:r>
            <a:r>
              <a:rPr lang="en-NZ" sz="1400" b="1" i="1" dirty="0" smtClean="0">
                <a:solidFill>
                  <a:srgbClr val="000000"/>
                </a:solidFill>
                <a:latin typeface="Consolas" panose="020B0609020204030204" pitchFamily="49" charset="0"/>
              </a:rPr>
              <a:t/>
            </a:r>
            <a:br>
              <a:rPr lang="en-NZ" sz="1400" b="1" i="1" dirty="0" smtClean="0">
                <a:solidFill>
                  <a:srgbClr val="000000"/>
                </a:solidFill>
                <a:latin typeface="Consolas" panose="020B0609020204030204" pitchFamily="49" charset="0"/>
              </a:rPr>
            </a:br>
            <a:r>
              <a:rPr lang="en-NZ" sz="1400" b="1" i="1" dirty="0" smtClean="0">
                <a:solidFill>
                  <a:srgbClr val="000000"/>
                </a:solidFill>
                <a:latin typeface="Consolas" panose="020B0609020204030204" pitchFamily="49" charset="0"/>
              </a:rPr>
              <a:t>                </a:t>
            </a:r>
            <a:r>
              <a:rPr lang="en-NZ" sz="1400" b="1" i="1" dirty="0" err="1" smtClean="0">
                <a:solidFill>
                  <a:srgbClr val="6A3E3E"/>
                </a:solidFill>
                <a:latin typeface="Consolas" panose="020B0609020204030204" pitchFamily="49" charset="0"/>
              </a:rPr>
              <a:t>e</a:t>
            </a:r>
            <a:r>
              <a:rPr lang="en-NZ" sz="1400" b="1" i="1" dirty="0" err="1" smtClean="0">
                <a:solidFill>
                  <a:srgbClr val="000000"/>
                </a:solidFill>
                <a:latin typeface="Consolas" panose="020B0609020204030204" pitchFamily="49" charset="0"/>
              </a:rPr>
              <a:t>.getDegrees</a:t>
            </a:r>
            <a:r>
              <a:rPr lang="en-NZ" sz="1400" b="1" i="1" dirty="0">
                <a:solidFill>
                  <a:srgbClr val="000000"/>
                </a:solidFill>
                <a:latin typeface="Consolas" panose="020B0609020204030204" pitchFamily="49" charset="0"/>
              </a:rPr>
              <a:t>() + </a:t>
            </a:r>
            <a:r>
              <a:rPr lang="en-NZ" sz="1400" b="1" i="1" dirty="0">
                <a:solidFill>
                  <a:srgbClr val="2A00FF"/>
                </a:solidFill>
                <a:latin typeface="Consolas" panose="020B0609020204030204" pitchFamily="49" charset="0"/>
              </a:rPr>
              <a:t>" degrees!"</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catch</a:t>
            </a:r>
            <a:r>
              <a:rPr lang="en-NZ" sz="1400" b="1" dirty="0">
                <a:solidFill>
                  <a:srgbClr val="000000"/>
                </a:solidFill>
                <a:latin typeface="Consolas" panose="020B0609020204030204" pitchFamily="49" charset="0"/>
              </a:rPr>
              <a:t> (Exception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marL="0" indent="0">
              <a:lnSpc>
                <a:spcPct val="100000"/>
              </a:lnSpc>
              <a:buNone/>
            </a:pPr>
            <a:r>
              <a:rPr lang="en-NZ" sz="1400" dirty="0">
                <a:solidFill>
                  <a:srgbClr val="000000"/>
                </a:solidFill>
                <a:latin typeface="Consolas" panose="020B0609020204030204" pitchFamily="49" charset="0"/>
              </a:rPr>
              <a:t>        </a:t>
            </a:r>
            <a:r>
              <a:rPr lang="en-NZ" sz="1400" dirty="0" smtClean="0">
                <a:solidFill>
                  <a:srgbClr val="000000"/>
                </a:solidFill>
                <a:latin typeface="Consolas" panose="020B0609020204030204" pitchFamily="49" charset="0"/>
              </a:rPr>
              <a:t>    </a:t>
            </a:r>
            <a:r>
              <a:rPr lang="en-NZ" sz="1400" dirty="0" err="1" smtClean="0">
                <a:solidFill>
                  <a:srgbClr val="000000"/>
                </a:solidFill>
                <a:latin typeface="Consolas" panose="020B0609020204030204" pitchFamily="49" charset="0"/>
              </a:rPr>
              <a:t>System.</a:t>
            </a:r>
            <a:r>
              <a:rPr lang="en-NZ" sz="1400" b="1" i="1" dirty="0" err="1" smtClean="0">
                <a:solidFill>
                  <a:srgbClr val="0000C0"/>
                </a:solidFill>
                <a:latin typeface="Consolas" panose="020B0609020204030204" pitchFamily="49" charset="0"/>
              </a:rPr>
              <a:t>out</a:t>
            </a:r>
            <a:r>
              <a:rPr lang="en-NZ" sz="1400" b="1" i="1" dirty="0" err="1" smtClean="0">
                <a:solidFill>
                  <a:srgbClr val="000000"/>
                </a:solidFill>
                <a:latin typeface="Consolas" panose="020B0609020204030204" pitchFamily="49" charset="0"/>
              </a:rPr>
              <a:t>.println</a:t>
            </a:r>
            <a:r>
              <a:rPr lang="en-NZ" sz="1400" b="1" i="1" dirty="0">
                <a:solidFill>
                  <a:srgbClr val="000000"/>
                </a:solidFill>
                <a:latin typeface="Consolas" panose="020B0609020204030204" pitchFamily="49" charset="0"/>
              </a:rPr>
              <a:t>(</a:t>
            </a:r>
            <a:r>
              <a:rPr lang="en-NZ" sz="1400" b="1" i="1" dirty="0">
                <a:solidFill>
                  <a:srgbClr val="2A00FF"/>
                </a:solidFill>
                <a:latin typeface="Consolas" panose="020B0609020204030204" pitchFamily="49" charset="0"/>
              </a:rPr>
              <a:t>"Not a temperature!"</a:t>
            </a:r>
            <a:r>
              <a:rPr lang="en-NZ" sz="1400" b="1" i="1" dirty="0">
                <a:solidFill>
                  <a:srgbClr val="000000"/>
                </a:solidFill>
                <a:latin typeface="Consolas" panose="020B0609020204030204" pitchFamily="49" charset="0"/>
              </a:rPr>
              <a:t>);</a:t>
            </a:r>
          </a:p>
          <a:p>
            <a:pPr marL="0" indent="0">
              <a:lnSpc>
                <a:spcPct val="100000"/>
              </a:lnSpc>
              <a:buNone/>
            </a:pPr>
            <a:r>
              <a:rPr lang="en-NZ" sz="1400" dirty="0">
                <a:solidFill>
                  <a:srgbClr val="000000"/>
                </a:solidFill>
                <a:latin typeface="Consolas" panose="020B0609020204030204" pitchFamily="49" charset="0"/>
              </a:rPr>
              <a:t>        }</a:t>
            </a:r>
          </a:p>
          <a:p>
            <a:pPr marL="0" indent="0">
              <a:lnSpc>
                <a:spcPct val="100000"/>
              </a:lnSpc>
              <a:buNone/>
            </a:pPr>
            <a:r>
              <a:rPr lang="en-NZ" sz="1400" dirty="0" smtClean="0">
                <a:solidFill>
                  <a:srgbClr val="000000"/>
                </a:solidFill>
                <a:latin typeface="Consolas" panose="020B0609020204030204" pitchFamily="49" charset="0"/>
              </a:rPr>
              <a:t>    }</a:t>
            </a:r>
            <a:endParaRPr lang="en-NZ" sz="1400" dirty="0">
              <a:solidFill>
                <a:srgbClr val="000000"/>
              </a:solidFill>
              <a:latin typeface="Consolas" panose="020B0609020204030204" pitchFamily="49" charset="0"/>
            </a:endParaRPr>
          </a:p>
          <a:p>
            <a:pPr marL="0" indent="0">
              <a:lnSpc>
                <a:spcPct val="100000"/>
              </a:lnSpc>
              <a:buNone/>
            </a:pPr>
            <a:endParaRPr lang="en-NZ" sz="1400" dirty="0">
              <a:latin typeface="Consolas" panose="020B0609020204030204" pitchFamily="49" charset="0"/>
            </a:endParaRPr>
          </a:p>
          <a:p>
            <a:pPr marL="0" indent="0">
              <a:lnSpc>
                <a:spcPct val="100000"/>
              </a:lnSpc>
              <a:buNone/>
            </a:pPr>
            <a:r>
              <a:rPr lang="en-NZ" sz="1400" dirty="0">
                <a:solidFill>
                  <a:srgbClr val="000000"/>
                </a:solidFill>
                <a:latin typeface="Consolas" panose="020B0609020204030204" pitchFamily="49" charset="0"/>
              </a:rPr>
              <a:t>}</a:t>
            </a:r>
          </a:p>
        </p:txBody>
      </p:sp>
      <p:sp>
        <p:nvSpPr>
          <p:cNvPr id="7" name="TextBox 6"/>
          <p:cNvSpPr txBox="1"/>
          <p:nvPr/>
        </p:nvSpPr>
        <p:spPr>
          <a:xfrm>
            <a:off x="2394402" y="5129010"/>
            <a:ext cx="6428233" cy="1477328"/>
          </a:xfrm>
          <a:prstGeom prst="rect">
            <a:avLst/>
          </a:prstGeom>
        </p:spPr>
        <p:txBody>
          <a:bodyPr vert="horz" wrap="square" rtlCol="0">
            <a:spAutoFit/>
          </a:bodyPr>
          <a:lstStyle/>
          <a:p>
            <a:r>
              <a:rPr lang="en-US" dirty="0" smtClean="0"/>
              <a:t>Handling the </a:t>
            </a:r>
            <a:r>
              <a:rPr lang="en-US" b="1" dirty="0" err="1" smtClean="0">
                <a:latin typeface="Courier New" panose="02070309020205020404" pitchFamily="49" charset="0"/>
                <a:cs typeface="Courier New" panose="02070309020205020404" pitchFamily="49" charset="0"/>
              </a:rPr>
              <a:t>TemperatureException</a:t>
            </a:r>
            <a:r>
              <a:rPr lang="en-US" dirty="0" smtClean="0"/>
              <a:t> thrown by the </a:t>
            </a:r>
            <a:r>
              <a:rPr lang="en-US" b="1" dirty="0" smtClean="0">
                <a:latin typeface="Courier New" panose="02070309020205020404" pitchFamily="49" charset="0"/>
                <a:cs typeface="Courier New" panose="02070309020205020404" pitchFamily="49" charset="0"/>
              </a:rPr>
              <a:t>measure()</a:t>
            </a:r>
            <a:r>
              <a:rPr lang="en-US" dirty="0" smtClean="0"/>
              <a:t> method in </a:t>
            </a:r>
            <a:r>
              <a:rPr lang="en-US" b="1" dirty="0" err="1" smtClean="0">
                <a:latin typeface="Courier New" panose="02070309020205020404" pitchFamily="49" charset="0"/>
                <a:cs typeface="Courier New" panose="02070309020205020404" pitchFamily="49" charset="0"/>
              </a:rPr>
              <a:t>MedicalThermometer</a:t>
            </a:r>
            <a:r>
              <a:rPr lang="en-US" dirty="0" smtClean="0"/>
              <a:t>. </a:t>
            </a:r>
            <a:endParaRPr lang="en-US" dirty="0"/>
          </a:p>
          <a:p>
            <a:endParaRPr lang="en-US" dirty="0" smtClean="0"/>
          </a:p>
          <a:p>
            <a:r>
              <a:rPr lang="en-US" dirty="0" smtClean="0"/>
              <a:t>Note that we also catch a general exception here. Why? And why don’t we need to mention this in the </a:t>
            </a:r>
            <a:r>
              <a:rPr lang="en-US" b="1" dirty="0" smtClean="0">
                <a:latin typeface="Courier New" panose="02070309020205020404" pitchFamily="49" charset="0"/>
                <a:cs typeface="Courier New" panose="02070309020205020404" pitchFamily="49" charset="0"/>
              </a:rPr>
              <a:t>measure()</a:t>
            </a:r>
            <a:r>
              <a:rPr lang="en-US" dirty="0" smtClean="0"/>
              <a:t> method?</a:t>
            </a:r>
          </a:p>
        </p:txBody>
      </p:sp>
      <p:sp>
        <p:nvSpPr>
          <p:cNvPr id="10"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solidFill>
                  <a:schemeClr val="tx2">
                    <a:lumMod val="40000"/>
                    <a:lumOff val="60000"/>
                  </a:schemeClr>
                </a:solidFill>
              </a:rPr>
              <a:t>Custom exceptions</a:t>
            </a:r>
          </a:p>
          <a:p>
            <a:endParaRPr lang="en-US" dirty="0"/>
          </a:p>
          <a:p>
            <a:r>
              <a:rPr lang="en-US" dirty="0" smtClean="0"/>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685608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finally</a:t>
            </a:r>
            <a:endParaRPr lang="en-NZ" sz="4000" b="1" dirty="0">
              <a:solidFill>
                <a:srgbClr val="009AC7"/>
              </a:solidFill>
              <a:latin typeface="Verdana"/>
              <a:cs typeface="Verdana"/>
            </a:endParaRPr>
          </a:p>
        </p:txBody>
      </p:sp>
      <p:sp>
        <p:nvSpPr>
          <p:cNvPr id="7" name="TextBox 6"/>
          <p:cNvSpPr txBox="1"/>
          <p:nvPr/>
        </p:nvSpPr>
        <p:spPr>
          <a:xfrm>
            <a:off x="2312106" y="1076243"/>
            <a:ext cx="6428233" cy="830997"/>
          </a:xfrm>
          <a:prstGeom prst="rect">
            <a:avLst/>
          </a:prstGeom>
        </p:spPr>
        <p:txBody>
          <a:bodyPr vert="horz" wrap="square" rtlCol="0">
            <a:spAutoFit/>
          </a:bodyPr>
          <a:lstStyle/>
          <a:p>
            <a:r>
              <a:rPr lang="en-US" sz="1600" dirty="0" smtClean="0"/>
              <a:t>A quick mention here of the </a:t>
            </a:r>
            <a:r>
              <a:rPr lang="en-US" sz="1600" b="1" dirty="0" smtClean="0">
                <a:latin typeface="Courier New" panose="02070309020205020404" pitchFamily="49" charset="0"/>
                <a:cs typeface="Courier New" panose="02070309020205020404" pitchFamily="49" charset="0"/>
              </a:rPr>
              <a:t>finally</a:t>
            </a:r>
            <a:r>
              <a:rPr lang="en-US" sz="1600" dirty="0" smtClean="0"/>
              <a:t> block. A finally block always executes when a try block exits – regardless of whether the try block ran successfully or whether an exception got thrown.</a:t>
            </a:r>
          </a:p>
        </p:txBody>
      </p:sp>
      <p:sp>
        <p:nvSpPr>
          <p:cNvPr id="6" name="Rectangle 5"/>
          <p:cNvSpPr/>
          <p:nvPr/>
        </p:nvSpPr>
        <p:spPr>
          <a:xfrm>
            <a:off x="2313432" y="1883926"/>
            <a:ext cx="6601968" cy="466744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5"/>
          <p:cNvSpPr>
            <a:spLocks noGrp="1"/>
          </p:cNvSpPr>
          <p:nvPr>
            <p:ph type="body" sz="quarter" idx="10"/>
          </p:nvPr>
        </p:nvSpPr>
        <p:spPr>
          <a:xfrm>
            <a:off x="2313432" y="1893068"/>
            <a:ext cx="6665976" cy="4658306"/>
          </a:xfrm>
        </p:spPr>
        <p:txBody>
          <a:bodyPr>
            <a:noAutofit/>
          </a:bodyPr>
          <a:lstStyle/>
          <a:p>
            <a:pPr marL="0" indent="0">
              <a:lnSpc>
                <a:spcPct val="100000"/>
              </a:lnSpc>
              <a:buNone/>
            </a:pPr>
            <a:r>
              <a:rPr lang="en-NZ" sz="1200" b="1" dirty="0">
                <a:solidFill>
                  <a:srgbClr val="7F0055"/>
                </a:solidFill>
                <a:latin typeface="Consolas" panose="020B0609020204030204" pitchFamily="49" charset="0"/>
              </a:rPr>
              <a:t>public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class</a:t>
            </a:r>
            <a:r>
              <a:rPr lang="en-NZ" sz="1200" b="1" dirty="0">
                <a:solidFill>
                  <a:srgbClr val="000000"/>
                </a:solidFill>
                <a:latin typeface="Consolas" panose="020B0609020204030204" pitchFamily="49" charset="0"/>
              </a:rPr>
              <a:t> Kettle {</a:t>
            </a:r>
          </a:p>
          <a:p>
            <a:pPr marL="0" indent="0">
              <a:lnSpc>
                <a:spcPct val="100000"/>
              </a:lnSpc>
              <a:buNone/>
            </a:pPr>
            <a:r>
              <a:rPr lang="en-NZ" sz="1200" b="1" dirty="0" smtClean="0">
                <a:solidFill>
                  <a:srgbClr val="7F0055"/>
                </a:solidFill>
                <a:latin typeface="Consolas" panose="020B0609020204030204" pitchFamily="49" charset="0"/>
              </a:rPr>
              <a:t>    private</a:t>
            </a:r>
            <a:r>
              <a:rPr lang="en-NZ" sz="1200" b="1" dirty="0" smtClean="0">
                <a:solidFill>
                  <a:srgbClr val="000000"/>
                </a:solidFill>
                <a:latin typeface="Consolas" panose="020B0609020204030204" pitchFamily="49" charset="0"/>
              </a:rPr>
              <a:t> </a:t>
            </a:r>
            <a:r>
              <a:rPr lang="en-NZ" sz="1200" b="1" dirty="0" err="1">
                <a:solidFill>
                  <a:srgbClr val="7F0055"/>
                </a:solidFill>
                <a:latin typeface="Consolas" panose="020B0609020204030204" pitchFamily="49" charset="0"/>
              </a:rPr>
              <a:t>int</a:t>
            </a:r>
            <a:r>
              <a:rPr lang="en-NZ" sz="1200" b="1" dirty="0">
                <a:solidFill>
                  <a:srgbClr val="000000"/>
                </a:solidFill>
                <a:latin typeface="Consolas" panose="020B0609020204030204" pitchFamily="49" charset="0"/>
              </a:rPr>
              <a:t> </a:t>
            </a:r>
            <a:r>
              <a:rPr lang="en-NZ" sz="1200" b="1" dirty="0">
                <a:solidFill>
                  <a:srgbClr val="0000C0"/>
                </a:solidFill>
                <a:latin typeface="Consolas" panose="020B0609020204030204" pitchFamily="49" charset="0"/>
              </a:rPr>
              <a:t>degrees</a:t>
            </a:r>
            <a:r>
              <a:rPr lang="en-NZ" sz="1200" b="1" dirty="0">
                <a:solidFill>
                  <a:srgbClr val="000000"/>
                </a:solidFill>
                <a:latin typeface="Consolas" panose="020B0609020204030204" pitchFamily="49" charset="0"/>
              </a:rPr>
              <a:t> = 20;</a:t>
            </a:r>
          </a:p>
          <a:p>
            <a:pPr marL="0" indent="0">
              <a:lnSpc>
                <a:spcPct val="100000"/>
              </a:lnSpc>
              <a:buNone/>
            </a:pPr>
            <a:r>
              <a:rPr lang="en-NZ" sz="1200" b="1" dirty="0" smtClean="0">
                <a:solidFill>
                  <a:srgbClr val="7F0055"/>
                </a:solidFill>
                <a:latin typeface="Consolas" panose="020B0609020204030204" pitchFamily="49" charset="0"/>
              </a:rPr>
              <a:t>    private</a:t>
            </a:r>
            <a:r>
              <a:rPr lang="en-NZ" sz="1200" b="1" dirty="0" smtClean="0">
                <a:solidFill>
                  <a:srgbClr val="000000"/>
                </a:solidFill>
                <a:latin typeface="Consolas" panose="020B0609020204030204" pitchFamily="49" charset="0"/>
              </a:rPr>
              <a:t> </a:t>
            </a:r>
            <a:r>
              <a:rPr lang="en-NZ" sz="1200" b="1" dirty="0" err="1">
                <a:solidFill>
                  <a:srgbClr val="7F0055"/>
                </a:solidFill>
                <a:latin typeface="Consolas" panose="020B0609020204030204" pitchFamily="49" charset="0"/>
              </a:rPr>
              <a:t>boolean</a:t>
            </a:r>
            <a:r>
              <a:rPr lang="en-NZ" sz="1200" b="1" dirty="0">
                <a:solidFill>
                  <a:srgbClr val="000000"/>
                </a:solidFill>
                <a:latin typeface="Consolas" panose="020B0609020204030204" pitchFamily="49" charset="0"/>
              </a:rPr>
              <a:t> </a:t>
            </a:r>
            <a:r>
              <a:rPr lang="en-NZ" sz="1200" b="1" dirty="0" err="1">
                <a:solidFill>
                  <a:srgbClr val="0000C0"/>
                </a:solidFill>
                <a:latin typeface="Consolas" panose="020B0609020204030204" pitchFamily="49" charset="0"/>
              </a:rPr>
              <a:t>powerOn</a:t>
            </a:r>
            <a:r>
              <a:rPr lang="en-NZ" sz="1200" b="1" dirty="0">
                <a:solidFill>
                  <a:srgbClr val="000000"/>
                </a:solidFill>
                <a:latin typeface="Consolas" panose="020B0609020204030204" pitchFamily="49" charset="0"/>
              </a:rPr>
              <a:t> = </a:t>
            </a:r>
            <a:r>
              <a:rPr lang="en-NZ" sz="1200" b="1" dirty="0">
                <a:solidFill>
                  <a:srgbClr val="7F0055"/>
                </a:solidFill>
                <a:latin typeface="Consolas" panose="020B0609020204030204" pitchFamily="49" charset="0"/>
              </a:rPr>
              <a:t>true</a:t>
            </a:r>
            <a:r>
              <a:rPr lang="en-NZ" sz="1200" b="1" dirty="0">
                <a:solidFill>
                  <a:srgbClr val="000000"/>
                </a:solidFill>
                <a:latin typeface="Consolas" panose="020B0609020204030204" pitchFamily="49" charset="0"/>
              </a:rPr>
              <a:t>;</a:t>
            </a:r>
          </a:p>
          <a:p>
            <a:pPr marL="0" indent="0">
              <a:lnSpc>
                <a:spcPct val="100000"/>
              </a:lnSpc>
              <a:buNone/>
            </a:pPr>
            <a:endParaRPr lang="en-NZ" sz="1200" dirty="0">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public</a:t>
            </a:r>
            <a:r>
              <a:rPr lang="en-NZ" sz="1200" b="1" dirty="0" smtClean="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heat(</a:t>
            </a:r>
            <a:r>
              <a:rPr lang="en-NZ" sz="1200" b="1" dirty="0" err="1">
                <a:solidFill>
                  <a:srgbClr val="7F0055"/>
                </a:solidFill>
                <a:latin typeface="Consolas" panose="020B0609020204030204" pitchFamily="49" charset="0"/>
              </a:rPr>
              <a:t>int</a:t>
            </a:r>
            <a:r>
              <a:rPr lang="en-NZ" sz="1200" b="1" dirty="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seconds</a:t>
            </a:r>
            <a:r>
              <a:rPr lang="en-NZ" sz="1200" b="1" dirty="0">
                <a:solidFill>
                  <a:srgbClr val="000000"/>
                </a:solidFill>
                <a:latin typeface="Consolas" panose="020B0609020204030204" pitchFamily="49" charset="0"/>
              </a:rPr>
              <a:t>) {</a:t>
            </a: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powerOn</a:t>
            </a:r>
            <a:r>
              <a:rPr lang="en-NZ" sz="1200" dirty="0" smtClean="0">
                <a:solidFill>
                  <a:srgbClr val="000000"/>
                </a:solidFill>
                <a:latin typeface="Consolas" panose="020B0609020204030204" pitchFamily="49" charset="0"/>
              </a:rPr>
              <a:t> </a:t>
            </a:r>
            <a:r>
              <a:rPr lang="en-NZ" sz="1200"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true</a:t>
            </a:r>
            <a:r>
              <a:rPr lang="en-NZ" sz="1200" b="1" dirty="0">
                <a:solidFill>
                  <a:srgbClr val="000000"/>
                </a:solidFill>
                <a:latin typeface="Consolas" panose="020B0609020204030204" pitchFamily="49" charset="0"/>
              </a:rPr>
              <a:t>;</a:t>
            </a:r>
          </a:p>
          <a:p>
            <a:pPr marL="0" indent="0">
              <a:lnSpc>
                <a:spcPct val="100000"/>
              </a:lnSpc>
              <a:buNone/>
            </a:pPr>
            <a:r>
              <a:rPr lang="en-NZ" sz="1200" b="1" dirty="0" smtClean="0">
                <a:solidFill>
                  <a:srgbClr val="7F0055"/>
                </a:solidFill>
                <a:latin typeface="Consolas" panose="020B0609020204030204" pitchFamily="49" charset="0"/>
              </a:rPr>
              <a:t>        try</a:t>
            </a:r>
            <a:r>
              <a:rPr lang="en-NZ" sz="1200" b="1" dirty="0" smtClean="0">
                <a:solidFill>
                  <a:srgbClr val="000000"/>
                </a:solidFill>
                <a:latin typeface="Consolas" panose="020B0609020204030204" pitchFamily="49" charset="0"/>
              </a:rPr>
              <a:t> </a:t>
            </a:r>
            <a:r>
              <a:rPr lang="en-NZ" sz="1200" b="1" dirty="0">
                <a:solidFill>
                  <a:srgbClr val="000000"/>
                </a:solidFill>
                <a:latin typeface="Consolas" panose="020B0609020204030204" pitchFamily="49" charset="0"/>
              </a:rPr>
              <a:t>{</a:t>
            </a:r>
          </a:p>
          <a:p>
            <a:pPr marL="0" indent="0">
              <a:lnSpc>
                <a:spcPct val="100000"/>
              </a:lnSpc>
              <a:buNone/>
            </a:pPr>
            <a:r>
              <a:rPr lang="en-NZ" sz="1200" dirty="0" smtClean="0">
                <a:solidFill>
                  <a:srgbClr val="0000C0"/>
                </a:solidFill>
                <a:latin typeface="Consolas" panose="020B0609020204030204" pitchFamily="49" charset="0"/>
              </a:rPr>
              <a:t>            degrees</a:t>
            </a:r>
            <a:r>
              <a:rPr lang="en-NZ" sz="1200" dirty="0" smtClean="0">
                <a:solidFill>
                  <a:srgbClr val="000000"/>
                </a:solidFill>
                <a:latin typeface="Consolas" panose="020B0609020204030204" pitchFamily="49" charset="0"/>
              </a:rPr>
              <a:t> </a:t>
            </a:r>
            <a:r>
              <a:rPr lang="en-NZ" sz="1200" dirty="0">
                <a:solidFill>
                  <a:srgbClr val="000000"/>
                </a:solidFill>
                <a:latin typeface="Consolas" panose="020B0609020204030204" pitchFamily="49" charset="0"/>
              </a:rPr>
              <a:t>+= </a:t>
            </a:r>
            <a:r>
              <a:rPr lang="en-NZ" sz="1200" dirty="0">
                <a:solidFill>
                  <a:srgbClr val="6A3E3E"/>
                </a:solidFill>
                <a:latin typeface="Consolas" panose="020B0609020204030204" pitchFamily="49" charset="0"/>
              </a:rPr>
              <a:t>seconds</a:t>
            </a:r>
            <a:r>
              <a:rPr lang="en-NZ" sz="1200" dirty="0">
                <a:solidFill>
                  <a:srgbClr val="000000"/>
                </a:solidFill>
                <a:latin typeface="Consolas" panose="020B0609020204030204" pitchFamily="49" charset="0"/>
              </a:rPr>
              <a:t>; </a:t>
            </a:r>
            <a:r>
              <a:rPr lang="en-NZ" sz="1200" dirty="0">
                <a:solidFill>
                  <a:srgbClr val="3F7F5F"/>
                </a:solidFill>
                <a:latin typeface="Consolas" panose="020B0609020204030204" pitchFamily="49" charset="0"/>
              </a:rPr>
              <a:t>// one degree per second</a:t>
            </a:r>
          </a:p>
          <a:p>
            <a:pPr marL="0" indent="0">
              <a:lnSpc>
                <a:spcPct val="100000"/>
              </a:lnSpc>
              <a:buNone/>
            </a:pPr>
            <a:r>
              <a:rPr lang="en-NZ" sz="1200" b="1" dirty="0" smtClean="0">
                <a:solidFill>
                  <a:srgbClr val="7F0055"/>
                </a:solidFill>
                <a:latin typeface="Consolas" panose="020B0609020204030204" pitchFamily="49" charset="0"/>
              </a:rPr>
              <a:t>            if</a:t>
            </a:r>
            <a:r>
              <a:rPr lang="en-NZ" sz="1200" b="1" dirty="0" smtClean="0">
                <a:solidFill>
                  <a:srgbClr val="000000"/>
                </a:solidFill>
                <a:latin typeface="Consolas" panose="020B0609020204030204" pitchFamily="49" charset="0"/>
              </a:rPr>
              <a:t> </a:t>
            </a:r>
            <a:r>
              <a:rPr lang="en-NZ" sz="1200" b="1" dirty="0">
                <a:solidFill>
                  <a:srgbClr val="000000"/>
                </a:solidFill>
                <a:latin typeface="Consolas" panose="020B0609020204030204" pitchFamily="49" charset="0"/>
              </a:rPr>
              <a:t>(</a:t>
            </a:r>
            <a:r>
              <a:rPr lang="en-NZ" sz="1200" b="1" dirty="0">
                <a:solidFill>
                  <a:srgbClr val="0000C0"/>
                </a:solidFill>
                <a:latin typeface="Consolas" panose="020B0609020204030204" pitchFamily="49" charset="0"/>
              </a:rPr>
              <a:t>degrees</a:t>
            </a:r>
            <a:r>
              <a:rPr lang="en-NZ" sz="1200" b="1" dirty="0">
                <a:solidFill>
                  <a:srgbClr val="000000"/>
                </a:solidFill>
                <a:latin typeface="Consolas" panose="020B0609020204030204" pitchFamily="49" charset="0"/>
              </a:rPr>
              <a:t> &gt; 100) {</a:t>
            </a:r>
          </a:p>
          <a:p>
            <a:pPr marL="0" indent="0">
              <a:lnSpc>
                <a:spcPct val="100000"/>
              </a:lnSpc>
              <a:buNone/>
            </a:pPr>
            <a:r>
              <a:rPr lang="en-NZ" sz="1200" b="1" dirty="0" smtClean="0">
                <a:solidFill>
                  <a:srgbClr val="7F0055"/>
                </a:solidFill>
                <a:latin typeface="Consolas" panose="020B0609020204030204" pitchFamily="49" charset="0"/>
              </a:rPr>
              <a:t>                throw</a:t>
            </a:r>
            <a:r>
              <a:rPr lang="en-NZ" sz="1200" b="1" dirty="0" smtClean="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new</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TemperatureException</a:t>
            </a:r>
            <a:r>
              <a:rPr lang="en-NZ" sz="1200" b="1" dirty="0">
                <a:solidFill>
                  <a:srgbClr val="000000"/>
                </a:solidFill>
                <a:latin typeface="Consolas" panose="020B0609020204030204" pitchFamily="49" charset="0"/>
              </a:rPr>
              <a:t>(</a:t>
            </a:r>
            <a:r>
              <a:rPr lang="en-NZ" sz="1200" b="1" dirty="0">
                <a:solidFill>
                  <a:srgbClr val="0000C0"/>
                </a:solidFill>
                <a:latin typeface="Consolas" panose="020B0609020204030204" pitchFamily="49" charset="0"/>
              </a:rPr>
              <a:t>degrees</a:t>
            </a:r>
            <a:r>
              <a:rPr lang="en-NZ" sz="1200" b="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System.</a:t>
            </a:r>
            <a:r>
              <a:rPr lang="en-NZ" sz="1200" b="1" i="1" dirty="0" err="1" smtClean="0">
                <a:solidFill>
                  <a:srgbClr val="0000C0"/>
                </a:solidFill>
                <a:latin typeface="Consolas" panose="020B0609020204030204" pitchFamily="49" charset="0"/>
              </a:rPr>
              <a:t>out</a:t>
            </a:r>
            <a:r>
              <a:rPr lang="en-NZ" sz="1200" b="1" i="1" dirty="0" err="1" smtClean="0">
                <a:solidFill>
                  <a:srgbClr val="000000"/>
                </a:solidFill>
                <a:latin typeface="Consolas" panose="020B0609020204030204" pitchFamily="49" charset="0"/>
              </a:rPr>
              <a:t>.println</a:t>
            </a:r>
            <a:r>
              <a:rPr lang="en-NZ" sz="1200" b="1" i="1" dirty="0">
                <a:solidFill>
                  <a:srgbClr val="000000"/>
                </a:solidFill>
                <a:latin typeface="Consolas" panose="020B0609020204030204" pitchFamily="49" charset="0"/>
              </a:rPr>
              <a:t>(</a:t>
            </a:r>
            <a:r>
              <a:rPr lang="en-NZ" sz="1200" b="1" i="1" dirty="0">
                <a:solidFill>
                  <a:srgbClr val="2A00FF"/>
                </a:solidFill>
                <a:latin typeface="Consolas" panose="020B0609020204030204" pitchFamily="49" charset="0"/>
              </a:rPr>
              <a:t>"Heated to "</a:t>
            </a:r>
            <a:r>
              <a:rPr lang="en-NZ" sz="1200" b="1" i="1" dirty="0">
                <a:solidFill>
                  <a:srgbClr val="000000"/>
                </a:solidFill>
                <a:latin typeface="Consolas" panose="020B0609020204030204" pitchFamily="49" charset="0"/>
              </a:rPr>
              <a:t> + </a:t>
            </a:r>
            <a:r>
              <a:rPr lang="en-NZ" sz="1200" b="1" i="1" dirty="0">
                <a:solidFill>
                  <a:srgbClr val="0000C0"/>
                </a:solidFill>
                <a:latin typeface="Consolas" panose="020B0609020204030204" pitchFamily="49" charset="0"/>
              </a:rPr>
              <a:t>degrees</a:t>
            </a:r>
            <a:r>
              <a:rPr lang="en-NZ" sz="1200" b="1" i="1" dirty="0">
                <a:solidFill>
                  <a:srgbClr val="000000"/>
                </a:solidFill>
                <a:latin typeface="Consolas" panose="020B0609020204030204" pitchFamily="49" charset="0"/>
              </a:rPr>
              <a:t> + </a:t>
            </a:r>
            <a:r>
              <a:rPr lang="en-NZ" sz="1200" b="1" i="1" dirty="0">
                <a:solidFill>
                  <a:srgbClr val="2A00FF"/>
                </a:solidFill>
                <a:latin typeface="Consolas" panose="020B0609020204030204" pitchFamily="49" charset="0"/>
              </a:rPr>
              <a:t>" degrees"</a:t>
            </a:r>
            <a:r>
              <a:rPr lang="en-NZ" sz="1200" b="1" i="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catch</a:t>
            </a:r>
            <a:r>
              <a:rPr lang="en-NZ" sz="1200" b="1" dirty="0" smtClean="0">
                <a:solidFill>
                  <a:srgbClr val="000000"/>
                </a:solidFill>
                <a:latin typeface="Consolas" panose="020B0609020204030204" pitchFamily="49" charset="0"/>
              </a:rPr>
              <a:t> </a:t>
            </a:r>
            <a:r>
              <a:rPr lang="en-NZ" sz="1200" b="1" dirty="0">
                <a:solidFill>
                  <a:srgbClr val="000000"/>
                </a:solidFill>
                <a:latin typeface="Consolas" panose="020B0609020204030204" pitchFamily="49" charset="0"/>
              </a:rPr>
              <a:t>(</a:t>
            </a:r>
            <a:r>
              <a:rPr lang="en-NZ" sz="1200" b="1" dirty="0" err="1">
                <a:solidFill>
                  <a:srgbClr val="000000"/>
                </a:solidFill>
                <a:latin typeface="Consolas" panose="020B0609020204030204" pitchFamily="49" charset="0"/>
              </a:rPr>
              <a:t>TemperatureException</a:t>
            </a:r>
            <a:r>
              <a:rPr lang="en-NZ" sz="1200" b="1" dirty="0">
                <a:solidFill>
                  <a:srgbClr val="000000"/>
                </a:solidFill>
                <a:latin typeface="Consolas" panose="020B0609020204030204" pitchFamily="49" charset="0"/>
              </a:rPr>
              <a:t> </a:t>
            </a:r>
            <a:r>
              <a:rPr lang="en-NZ" sz="1200" b="1" dirty="0">
                <a:solidFill>
                  <a:srgbClr val="6A3E3E"/>
                </a:solidFill>
                <a:latin typeface="Consolas" panose="020B0609020204030204" pitchFamily="49" charset="0"/>
              </a:rPr>
              <a:t>e</a:t>
            </a:r>
            <a:r>
              <a:rPr lang="en-NZ" sz="1200" b="1" dirty="0">
                <a:solidFill>
                  <a:srgbClr val="000000"/>
                </a:solidFill>
                <a:latin typeface="Consolas" panose="020B0609020204030204" pitchFamily="49" charset="0"/>
              </a:rPr>
              <a:t>) {</a:t>
            </a:r>
          </a:p>
          <a:p>
            <a:pPr marL="0" indent="0">
              <a:lnSpc>
                <a:spcPct val="100000"/>
              </a:lnSpc>
              <a:buNone/>
            </a:pP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System.</a:t>
            </a:r>
            <a:r>
              <a:rPr lang="en-NZ" sz="1200" b="1" i="1" dirty="0" err="1" smtClean="0">
                <a:solidFill>
                  <a:srgbClr val="0000C0"/>
                </a:solidFill>
                <a:latin typeface="Consolas" panose="020B0609020204030204" pitchFamily="49" charset="0"/>
              </a:rPr>
              <a:t>out</a:t>
            </a:r>
            <a:r>
              <a:rPr lang="en-NZ" sz="1200" b="1" i="1" dirty="0" err="1" smtClean="0">
                <a:solidFill>
                  <a:srgbClr val="000000"/>
                </a:solidFill>
                <a:latin typeface="Consolas" panose="020B0609020204030204" pitchFamily="49" charset="0"/>
              </a:rPr>
              <a:t>.println</a:t>
            </a:r>
            <a:r>
              <a:rPr lang="en-NZ" sz="1200" b="1" i="1" dirty="0">
                <a:solidFill>
                  <a:srgbClr val="000000"/>
                </a:solidFill>
                <a:latin typeface="Consolas" panose="020B0609020204030204" pitchFamily="49" charset="0"/>
              </a:rPr>
              <a:t>(</a:t>
            </a:r>
            <a:r>
              <a:rPr lang="en-NZ" sz="1200" b="1" i="1" dirty="0">
                <a:solidFill>
                  <a:srgbClr val="2A00FF"/>
                </a:solidFill>
                <a:latin typeface="Consolas" panose="020B0609020204030204" pitchFamily="49" charset="0"/>
              </a:rPr>
              <a:t>"Overheating!"</a:t>
            </a:r>
            <a:r>
              <a:rPr lang="en-NZ" sz="1200" b="1" i="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finally</a:t>
            </a:r>
            <a:r>
              <a:rPr lang="en-NZ" sz="1200" b="1" dirty="0" smtClean="0">
                <a:solidFill>
                  <a:srgbClr val="000000"/>
                </a:solidFill>
                <a:latin typeface="Consolas" panose="020B0609020204030204" pitchFamily="49" charset="0"/>
              </a:rPr>
              <a:t> </a:t>
            </a:r>
            <a:r>
              <a:rPr lang="en-NZ" sz="1200" b="1" dirty="0">
                <a:solidFill>
                  <a:srgbClr val="000000"/>
                </a:solidFill>
                <a:latin typeface="Consolas" panose="020B0609020204030204" pitchFamily="49" charset="0"/>
              </a:rPr>
              <a:t>{</a:t>
            </a:r>
          </a:p>
          <a:p>
            <a:pPr marL="0" indent="0">
              <a:lnSpc>
                <a:spcPct val="100000"/>
              </a:lnSpc>
              <a:buNone/>
            </a:pPr>
            <a:r>
              <a:rPr lang="en-NZ" sz="1200" dirty="0" smtClean="0">
                <a:solidFill>
                  <a:srgbClr val="0000C0"/>
                </a:solidFill>
                <a:latin typeface="Consolas" panose="020B0609020204030204" pitchFamily="49" charset="0"/>
              </a:rPr>
              <a:t>            </a:t>
            </a:r>
            <a:r>
              <a:rPr lang="en-NZ" sz="1200" dirty="0" err="1" smtClean="0">
                <a:solidFill>
                  <a:srgbClr val="0000C0"/>
                </a:solidFill>
                <a:latin typeface="Consolas" panose="020B0609020204030204" pitchFamily="49" charset="0"/>
              </a:rPr>
              <a:t>powerOn</a:t>
            </a:r>
            <a:r>
              <a:rPr lang="en-NZ" sz="1200" dirty="0" smtClean="0">
                <a:solidFill>
                  <a:srgbClr val="000000"/>
                </a:solidFill>
                <a:latin typeface="Consolas" panose="020B0609020204030204" pitchFamily="49" charset="0"/>
              </a:rPr>
              <a:t> </a:t>
            </a:r>
            <a:r>
              <a:rPr lang="en-NZ" sz="1200"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false</a:t>
            </a:r>
            <a:r>
              <a:rPr lang="en-NZ" sz="1200" b="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endParaRPr lang="en-NZ" sz="1200" dirty="0">
              <a:latin typeface="Consolas" panose="020B0609020204030204" pitchFamily="49" charset="0"/>
            </a:endParaRPr>
          </a:p>
          <a:p>
            <a:pPr marL="0" indent="0">
              <a:lnSpc>
                <a:spcPct val="100000"/>
              </a:lnSpc>
              <a:buNone/>
            </a:pPr>
            <a:r>
              <a:rPr lang="en-NZ" sz="1200" b="1" dirty="0" smtClean="0">
                <a:solidFill>
                  <a:srgbClr val="7F0055"/>
                </a:solidFill>
                <a:latin typeface="Consolas" panose="020B0609020204030204" pitchFamily="49" charset="0"/>
              </a:rPr>
              <a:t>    public</a:t>
            </a:r>
            <a:r>
              <a:rPr lang="en-NZ" sz="1200" b="1" dirty="0" smtClean="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void</a:t>
            </a:r>
            <a:r>
              <a:rPr lang="en-NZ" sz="1200" b="1" dirty="0">
                <a:solidFill>
                  <a:srgbClr val="000000"/>
                </a:solidFill>
                <a:latin typeface="Consolas" panose="020B0609020204030204" pitchFamily="49" charset="0"/>
              </a:rPr>
              <a:t> </a:t>
            </a:r>
            <a:r>
              <a:rPr lang="en-NZ" sz="1200" b="1" dirty="0" err="1">
                <a:solidFill>
                  <a:srgbClr val="000000"/>
                </a:solidFill>
                <a:latin typeface="Consolas" panose="020B0609020204030204" pitchFamily="49" charset="0"/>
              </a:rPr>
              <a:t>getKettleStatus</a:t>
            </a:r>
            <a:r>
              <a:rPr lang="en-NZ" sz="1200" b="1" dirty="0">
                <a:solidFill>
                  <a:srgbClr val="000000"/>
                </a:solidFill>
                <a:latin typeface="Consolas" panose="020B0609020204030204" pitchFamily="49" charset="0"/>
              </a:rPr>
              <a:t>() {</a:t>
            </a:r>
          </a:p>
          <a:p>
            <a:pPr marL="0" indent="0">
              <a:lnSpc>
                <a:spcPct val="100000"/>
              </a:lnSpc>
              <a:buNone/>
            </a:pPr>
            <a:r>
              <a:rPr lang="en-NZ" sz="1200" dirty="0" smtClean="0">
                <a:solidFill>
                  <a:srgbClr val="000000"/>
                </a:solidFill>
                <a:latin typeface="Consolas" panose="020B0609020204030204" pitchFamily="49" charset="0"/>
              </a:rPr>
              <a:t>        </a:t>
            </a:r>
            <a:r>
              <a:rPr lang="en-NZ" sz="1200" dirty="0" err="1" smtClean="0">
                <a:solidFill>
                  <a:srgbClr val="000000"/>
                </a:solidFill>
                <a:latin typeface="Consolas" panose="020B0609020204030204" pitchFamily="49" charset="0"/>
              </a:rPr>
              <a:t>System.</a:t>
            </a:r>
            <a:r>
              <a:rPr lang="en-NZ" sz="1200" b="1" i="1" dirty="0" err="1" smtClean="0">
                <a:solidFill>
                  <a:srgbClr val="0000C0"/>
                </a:solidFill>
                <a:latin typeface="Consolas" panose="020B0609020204030204" pitchFamily="49" charset="0"/>
              </a:rPr>
              <a:t>out</a:t>
            </a:r>
            <a:r>
              <a:rPr lang="en-NZ" sz="1200" b="1" i="1" dirty="0" err="1" smtClean="0">
                <a:solidFill>
                  <a:srgbClr val="000000"/>
                </a:solidFill>
                <a:latin typeface="Consolas" panose="020B0609020204030204" pitchFamily="49" charset="0"/>
              </a:rPr>
              <a:t>.println</a:t>
            </a:r>
            <a:r>
              <a:rPr lang="en-NZ" sz="1200" b="1" i="1" dirty="0" smtClean="0">
                <a:solidFill>
                  <a:srgbClr val="000000"/>
                </a:solidFill>
                <a:latin typeface="Consolas" panose="020B0609020204030204" pitchFamily="49" charset="0"/>
              </a:rPr>
              <a:t>(</a:t>
            </a:r>
            <a:r>
              <a:rPr lang="en-NZ" sz="1200" b="1" i="1" dirty="0" err="1" smtClean="0">
                <a:solidFill>
                  <a:srgbClr val="0000C0"/>
                </a:solidFill>
                <a:latin typeface="Consolas" panose="020B0609020204030204" pitchFamily="49" charset="0"/>
              </a:rPr>
              <a:t>powerOn</a:t>
            </a:r>
            <a:r>
              <a:rPr lang="en-NZ" sz="1200" b="1" i="1" dirty="0" smtClean="0">
                <a:solidFill>
                  <a:srgbClr val="000000"/>
                </a:solidFill>
                <a:latin typeface="Consolas" panose="020B0609020204030204" pitchFamily="49" charset="0"/>
              </a:rPr>
              <a:t> </a:t>
            </a:r>
            <a:r>
              <a:rPr lang="en-NZ" sz="1200" b="1" i="1" dirty="0">
                <a:solidFill>
                  <a:srgbClr val="000000"/>
                </a:solidFill>
                <a:latin typeface="Consolas" panose="020B0609020204030204" pitchFamily="49" charset="0"/>
              </a:rPr>
              <a:t>? </a:t>
            </a:r>
            <a:r>
              <a:rPr lang="en-NZ" sz="1200" b="1" i="1" dirty="0">
                <a:solidFill>
                  <a:srgbClr val="2A00FF"/>
                </a:solidFill>
                <a:latin typeface="Consolas" panose="020B0609020204030204" pitchFamily="49" charset="0"/>
              </a:rPr>
              <a:t>"Kettle on"</a:t>
            </a:r>
            <a:r>
              <a:rPr lang="en-NZ" sz="1200" b="1" i="1" dirty="0">
                <a:solidFill>
                  <a:srgbClr val="000000"/>
                </a:solidFill>
                <a:latin typeface="Consolas" panose="020B0609020204030204" pitchFamily="49" charset="0"/>
              </a:rPr>
              <a:t> : </a:t>
            </a:r>
            <a:r>
              <a:rPr lang="en-NZ" sz="1200" b="1" i="1" dirty="0">
                <a:solidFill>
                  <a:srgbClr val="2A00FF"/>
                </a:solidFill>
                <a:latin typeface="Consolas" panose="020B0609020204030204" pitchFamily="49" charset="0"/>
              </a:rPr>
              <a:t>"Kettle off"</a:t>
            </a:r>
            <a:r>
              <a:rPr lang="en-NZ" sz="1200" b="1" i="1" dirty="0">
                <a:solidFill>
                  <a:srgbClr val="000000"/>
                </a:solidFill>
                <a:latin typeface="Consolas" panose="020B0609020204030204" pitchFamily="49" charset="0"/>
              </a:rPr>
              <a:t>);</a:t>
            </a:r>
          </a:p>
          <a:p>
            <a:pPr marL="0" indent="0">
              <a:lnSpc>
                <a:spcPct val="100000"/>
              </a:lnSpc>
              <a:buNone/>
            </a:pPr>
            <a:r>
              <a:rPr lang="en-NZ" sz="1200" dirty="0" smtClean="0">
                <a:solidFill>
                  <a:srgbClr val="000000"/>
                </a:solidFill>
                <a:latin typeface="Consolas" panose="020B0609020204030204" pitchFamily="49" charset="0"/>
              </a:rPr>
              <a:t>    }</a:t>
            </a:r>
            <a:endParaRPr lang="en-NZ" sz="1200" dirty="0">
              <a:solidFill>
                <a:srgbClr val="000000"/>
              </a:solidFill>
              <a:latin typeface="Consolas" panose="020B0609020204030204" pitchFamily="49" charset="0"/>
            </a:endParaRPr>
          </a:p>
          <a:p>
            <a:pPr marL="0" indent="0">
              <a:lnSpc>
                <a:spcPct val="100000"/>
              </a:lnSpc>
              <a:buNone/>
            </a:pPr>
            <a:r>
              <a:rPr lang="en-NZ" sz="1200" dirty="0">
                <a:solidFill>
                  <a:srgbClr val="000000"/>
                </a:solidFill>
                <a:latin typeface="Consolas" panose="020B0609020204030204" pitchFamily="49" charset="0"/>
              </a:rPr>
              <a:t>}</a:t>
            </a:r>
          </a:p>
        </p:txBody>
      </p:sp>
      <p:sp>
        <p:nvSpPr>
          <p:cNvPr id="9" name="Text Placeholder 4"/>
          <p:cNvSpPr txBox="1">
            <a:spLocks/>
          </p:cNvSpPr>
          <p:nvPr/>
        </p:nvSpPr>
        <p:spPr>
          <a:xfrm>
            <a:off x="0" y="1076243"/>
            <a:ext cx="2029968"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a:t>Throwing exceptions</a:t>
            </a:r>
            <a:br>
              <a:rPr lang="en-NZ" dirty="0"/>
            </a:br>
            <a:endParaRPr lang="en-NZ" dirty="0"/>
          </a:p>
          <a:p>
            <a:r>
              <a:rPr lang="en-US" dirty="0"/>
              <a:t>Custom exceptions</a:t>
            </a:r>
          </a:p>
          <a:p>
            <a:endParaRPr lang="en-US" dirty="0"/>
          </a:p>
          <a:p>
            <a:r>
              <a:rPr lang="en-US" dirty="0">
                <a:solidFill>
                  <a:schemeClr val="tx2">
                    <a:lumMod val="40000"/>
                    <a:lumOff val="60000"/>
                  </a:schemeClr>
                </a:solidFill>
              </a:rPr>
              <a:t>finally</a:t>
            </a:r>
          </a:p>
          <a:p>
            <a:endParaRPr lang="en-US" dirty="0" smtClean="0"/>
          </a:p>
          <a:p>
            <a:r>
              <a:rPr lang="en-US" dirty="0" smtClean="0"/>
              <a:t>Notes</a:t>
            </a:r>
            <a:endParaRPr lang="en-US" dirty="0"/>
          </a:p>
          <a:p>
            <a:endParaRPr lang="en-NZ" dirty="0" smtClean="0"/>
          </a:p>
          <a:p>
            <a:r>
              <a:rPr lang="en-NZ" dirty="0" smtClean="0"/>
              <a:t>Summary</a:t>
            </a:r>
            <a:endParaRPr lang="en-US" dirty="0"/>
          </a:p>
        </p:txBody>
      </p:sp>
    </p:spTree>
    <p:extLst>
      <p:ext uri="{BB962C8B-B14F-4D97-AF65-F5344CB8AC3E}">
        <p14:creationId xmlns:p14="http://schemas.microsoft.com/office/powerpoint/2010/main" val="250792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23285</TotalTime>
  <Words>1117</Words>
  <Application>Microsoft Office PowerPoint</Application>
  <PresentationFormat>On-screen Show (4:3)</PresentationFormat>
  <Paragraphs>292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Courier New</vt:lpstr>
      <vt:lpstr>Verdana</vt:lpstr>
      <vt:lpstr>Custom Design</vt:lpstr>
      <vt:lpstr>Lecture 14 Throwing Custom Exceptions</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501</cp:revision>
  <cp:lastPrinted>2017-01-19T21:33:28Z</cp:lastPrinted>
  <dcterms:created xsi:type="dcterms:W3CDTF">2015-05-10T23:22:16Z</dcterms:created>
  <dcterms:modified xsi:type="dcterms:W3CDTF">2017-03-12T06:06:19Z</dcterms:modified>
</cp:coreProperties>
</file>