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0"/>
  </p:notesMasterIdLst>
  <p:handoutMasterIdLst>
    <p:handoutMasterId r:id="rId21"/>
  </p:handoutMasterIdLst>
  <p:sldIdLst>
    <p:sldId id="256" r:id="rId2"/>
    <p:sldId id="267" r:id="rId3"/>
    <p:sldId id="378" r:id="rId4"/>
    <p:sldId id="398" r:id="rId5"/>
    <p:sldId id="409" r:id="rId6"/>
    <p:sldId id="410" r:id="rId7"/>
    <p:sldId id="404" r:id="rId8"/>
    <p:sldId id="396" r:id="rId9"/>
    <p:sldId id="405" r:id="rId10"/>
    <p:sldId id="399" r:id="rId11"/>
    <p:sldId id="406" r:id="rId12"/>
    <p:sldId id="408" r:id="rId13"/>
    <p:sldId id="412" r:id="rId14"/>
    <p:sldId id="411" r:id="rId15"/>
    <p:sldId id="407" r:id="rId16"/>
    <p:sldId id="287" r:id="rId17"/>
    <p:sldId id="281" r:id="rId18"/>
    <p:sldId id="331" r:id="rId19"/>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7"/>
    <a:srgbClr val="04346C"/>
    <a:srgbClr val="00467F"/>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snapToObjects="1">
      <p:cViewPr varScale="1">
        <p:scale>
          <a:sx n="84" d="100"/>
          <a:sy n="84" d="100"/>
        </p:scale>
        <p:origin x="946" y="48"/>
      </p:cViewPr>
      <p:guideLst>
        <p:guide orient="horz" pos="4021"/>
        <p:guide pos="416"/>
      </p:guideLst>
    </p:cSldViewPr>
  </p:slideViewPr>
  <p:notesTextViewPr>
    <p:cViewPr>
      <p:scale>
        <a:sx n="100" d="100"/>
        <a:sy n="100" d="100"/>
      </p:scale>
      <p:origin x="0" y="0"/>
    </p:cViewPr>
  </p:notesTextViewPr>
  <p:sorterViewPr>
    <p:cViewPr>
      <p:scale>
        <a:sx n="120" d="100"/>
        <a:sy n="120" d="100"/>
      </p:scale>
      <p:origin x="0" y="-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5/9/2017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5/9/2017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8/docs/api/javax/swing/package-summary.html#threadin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tutorial/uiswing/components/index.html" TargetMode="External"/><Relationship Id="rId2" Type="http://schemas.openxmlformats.org/officeDocument/2006/relationships/hyperlink" Target="http://docs.oracle.com/javase/tutorial/uiswing/components/dialog.html" TargetMode="External"/><Relationship Id="rId1" Type="http://schemas.openxmlformats.org/officeDocument/2006/relationships/slideLayout" Target="../slideLayouts/slideLayout2.xml"/><Relationship Id="rId4" Type="http://schemas.openxmlformats.org/officeDocument/2006/relationships/hyperlink" Target="http://docs.oracle.com/javase/tutorial/uiswing/events/actionlistener.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15 Basic GUI programming</a:t>
            </a:r>
            <a:endParaRPr lang="en-US" dirty="0"/>
          </a:p>
        </p:txBody>
      </p:sp>
      <p:sp>
        <p:nvSpPr>
          <p:cNvPr id="7" name="Text Placeholder 6"/>
          <p:cNvSpPr>
            <a:spLocks noGrp="1"/>
          </p:cNvSpPr>
          <p:nvPr>
            <p:ph type="body" sz="quarter" idx="10"/>
          </p:nvPr>
        </p:nvSpPr>
        <p:spPr>
          <a:xfrm>
            <a:off x="677866" y="4278012"/>
            <a:ext cx="8027987" cy="1056603"/>
          </a:xfrm>
        </p:spPr>
        <p:txBody>
          <a:bodyPr/>
          <a:lstStyle/>
          <a:p>
            <a:r>
              <a:rPr lang="en-US" smtClean="0"/>
              <a:t>D&amp;D 12</a:t>
            </a:r>
            <a:endParaRPr lang="en-US" dirty="0" smtClean="0"/>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031716"/>
            <a:ext cx="6601968" cy="43813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10</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HelloWorld class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040858"/>
            <a:ext cx="6665976" cy="4381379"/>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HelloWorld </a:t>
            </a:r>
            <a:r>
              <a:rPr lang="en-NZ" sz="1400" b="1" dirty="0">
                <a:solidFill>
                  <a:srgbClr val="7F0055"/>
                </a:solidFill>
                <a:latin typeface="Consolas" panose="020B0609020204030204" pitchFamily="49" charset="0"/>
              </a:rPr>
              <a:t>extends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JFrame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implements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ActionListener</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final</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label</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final</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JButton</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button</a:t>
            </a:r>
            <a:r>
              <a:rPr lang="en-NZ" sz="1400" b="1" dirty="0">
                <a:solidFill>
                  <a:srgbClr val="000000"/>
                </a:solidFill>
                <a:latin typeface="Consolas" panose="020B0609020204030204" pitchFamily="49" charset="0"/>
              </a:rPr>
              <a:t>;</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HelloWorld()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super</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"Hello World with Swing GUI components"</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setLayout</a:t>
            </a:r>
            <a:r>
              <a:rPr lang="en-NZ" sz="1400" dirty="0" smtClean="0">
                <a:solidFill>
                  <a:srgbClr val="000000"/>
                </a:solidFill>
                <a:latin typeface="Consolas" panose="020B0609020204030204" pitchFamily="49" charset="0"/>
              </a:rPr>
              <a:t>(</a:t>
            </a:r>
            <a:r>
              <a:rPr lang="en-NZ" sz="1400" b="1" dirty="0" smtClean="0">
                <a:solidFill>
                  <a:srgbClr val="7F0055"/>
                </a:solidFill>
                <a:latin typeface="Consolas" panose="020B0609020204030204" pitchFamily="49" charset="0"/>
              </a:rPr>
              <a:t>new</a:t>
            </a:r>
            <a:r>
              <a:rPr lang="en-NZ" sz="1400" b="1" dirty="0" smtClean="0">
                <a:solidFill>
                  <a:srgbClr val="000000"/>
                </a:solidFill>
                <a:latin typeface="Consolas" panose="020B0609020204030204" pitchFamily="49" charset="0"/>
              </a:rPr>
              <a:t> </a:t>
            </a:r>
            <a:r>
              <a:rPr lang="en-NZ" sz="1400" b="1" dirty="0" err="1">
                <a:solidFill>
                  <a:srgbClr val="000000"/>
                </a:solidFill>
                <a:highlight>
                  <a:srgbClr val="D4D4D4"/>
                </a:highlight>
                <a:latin typeface="Consolas" panose="020B0609020204030204" pitchFamily="49" charset="0"/>
              </a:rPr>
              <a:t>FlowLayout</a:t>
            </a:r>
            <a:r>
              <a:rPr lang="en-NZ" sz="1400" b="1" dirty="0">
                <a:solidFill>
                  <a:srgbClr val="000000"/>
                </a:solidFill>
                <a:highlight>
                  <a:srgbClr val="D4D4D4"/>
                </a:highlight>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smtClean="0">
                <a:solidFill>
                  <a:srgbClr val="0000C0"/>
                </a:solidFill>
                <a:latin typeface="Consolas" panose="020B0609020204030204" pitchFamily="49" charset="0"/>
              </a:rPr>
              <a:t>label</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"Hey you, push my button!"</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add(</a:t>
            </a:r>
            <a:r>
              <a:rPr lang="en-NZ" sz="1400" dirty="0" smtClean="0">
                <a:solidFill>
                  <a:srgbClr val="0000C0"/>
                </a:solidFill>
                <a:latin typeface="Consolas" panose="020B0609020204030204" pitchFamily="49" charset="0"/>
              </a:rPr>
              <a:t>label</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smtClean="0">
                <a:solidFill>
                  <a:srgbClr val="0000C0"/>
                </a:solidFill>
                <a:latin typeface="Consolas" panose="020B0609020204030204" pitchFamily="49" charset="0"/>
              </a:rPr>
              <a:t>button</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JButton</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"Push me!"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button</a:t>
            </a:r>
            <a:r>
              <a:rPr lang="en-NZ" sz="1400" dirty="0" err="1" smtClean="0">
                <a:solidFill>
                  <a:srgbClr val="000000"/>
                </a:solidFill>
                <a:latin typeface="Consolas" panose="020B0609020204030204" pitchFamily="49" charset="0"/>
              </a:rPr>
              <a:t>.addActionListener</a:t>
            </a:r>
            <a:r>
              <a:rPr lang="en-NZ" sz="1400" dirty="0" smtClean="0">
                <a:solidFill>
                  <a:srgbClr val="000000"/>
                </a:solidFill>
                <a:latin typeface="Consolas" panose="020B0609020204030204" pitchFamily="49" charset="0"/>
              </a:rPr>
              <a:t>(</a:t>
            </a:r>
            <a:r>
              <a:rPr lang="en-NZ" sz="1400" b="1" dirty="0" smtClean="0">
                <a:solidFill>
                  <a:srgbClr val="7F0055"/>
                </a:solidFill>
                <a:latin typeface="Consolas" panose="020B0609020204030204" pitchFamily="49" charset="0"/>
              </a:rPr>
              <a:t>this</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add(</a:t>
            </a:r>
            <a:r>
              <a:rPr lang="en-NZ" sz="1400" dirty="0" smtClean="0">
                <a:solidFill>
                  <a:srgbClr val="0000C0"/>
                </a:solidFill>
                <a:latin typeface="Consolas" panose="020B0609020204030204" pitchFamily="49" charset="0"/>
              </a:rPr>
              <a:t>button</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actionPerformed</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ActionEvent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event</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label</a:t>
            </a:r>
            <a:r>
              <a:rPr lang="en-NZ" sz="1400" dirty="0" err="1" smtClean="0">
                <a:solidFill>
                  <a:srgbClr val="000000"/>
                </a:solidFill>
                <a:latin typeface="Consolas" panose="020B0609020204030204" pitchFamily="49" charset="0"/>
              </a:rPr>
              <a:t>.setText</a:t>
            </a:r>
            <a:r>
              <a:rPr lang="en-NZ" sz="1400" dirty="0">
                <a:solidFill>
                  <a:srgbClr val="000000"/>
                </a:solidFill>
                <a:latin typeface="Consolas" panose="020B0609020204030204" pitchFamily="49" charset="0"/>
              </a:rPr>
              <a:t>(</a:t>
            </a:r>
            <a:r>
              <a:rPr lang="en-NZ" sz="1400" dirty="0">
                <a:solidFill>
                  <a:srgbClr val="2A00FF"/>
                </a:solidFill>
                <a:latin typeface="Consolas" panose="020B0609020204030204" pitchFamily="49" charset="0"/>
              </a:rPr>
              <a:t>"Thanks!"</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a:t>
            </a:r>
          </a:p>
        </p:txBody>
      </p:sp>
      <p:sp>
        <p:nvSpPr>
          <p:cNvPr id="7" name="TextBox 6"/>
          <p:cNvSpPr txBox="1"/>
          <p:nvPr/>
        </p:nvSpPr>
        <p:spPr>
          <a:xfrm>
            <a:off x="2394402" y="5430216"/>
            <a:ext cx="6428233" cy="1200329"/>
          </a:xfrm>
          <a:prstGeom prst="rect">
            <a:avLst/>
          </a:prstGeom>
        </p:spPr>
        <p:txBody>
          <a:bodyPr vert="horz" wrap="square" rtlCol="0">
            <a:spAutoFit/>
          </a:bodyPr>
          <a:lstStyle/>
          <a:p>
            <a:r>
              <a:rPr lang="en-US" dirty="0" smtClean="0"/>
              <a:t>A call to </a:t>
            </a:r>
            <a:r>
              <a:rPr lang="en-US" b="1" dirty="0" smtClean="0">
                <a:latin typeface="Courier New" panose="02070309020205020404" pitchFamily="49" charset="0"/>
                <a:cs typeface="Courier New" panose="02070309020205020404" pitchFamily="49" charset="0"/>
              </a:rPr>
              <a:t>super() </a:t>
            </a:r>
            <a:r>
              <a:rPr lang="en-US" dirty="0" smtClean="0"/>
              <a:t>sets the window title, and a call to </a:t>
            </a:r>
            <a:r>
              <a:rPr lang="en-US" b="1" dirty="0" err="1">
                <a:latin typeface="Courier New" panose="02070309020205020404" pitchFamily="49" charset="0"/>
                <a:cs typeface="Courier New" panose="02070309020205020404" pitchFamily="49" charset="0"/>
              </a:rPr>
              <a:t>setLayout</a:t>
            </a:r>
            <a:r>
              <a:rPr lang="en-US" b="1" dirty="0">
                <a:latin typeface="Courier New" panose="02070309020205020404" pitchFamily="49" charset="0"/>
                <a:cs typeface="Courier New" panose="02070309020205020404" pitchFamily="49" charset="0"/>
              </a:rPr>
              <a:t>() </a:t>
            </a:r>
            <a:r>
              <a:rPr lang="en-US" dirty="0" smtClean="0"/>
              <a:t>passes a new </a:t>
            </a:r>
            <a:r>
              <a:rPr lang="en-US" dirty="0" err="1" smtClean="0"/>
              <a:t>FlowLayout</a:t>
            </a:r>
            <a:r>
              <a:rPr lang="en-US" dirty="0" smtClean="0"/>
              <a:t> object, which manages the arrangement of components in the order in which we will add them.</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solidFill>
                  <a:schemeClr val="tx2">
                    <a:lumMod val="40000"/>
                    <a:lumOff val="60000"/>
                  </a:schemeClr>
                </a:solidFill>
              </a:rPr>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279391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031716"/>
            <a:ext cx="6601968" cy="43813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11</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HelloWorld class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040858"/>
            <a:ext cx="6665976" cy="4381379"/>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HelloWorld </a:t>
            </a:r>
            <a:r>
              <a:rPr lang="en-NZ" sz="1400" b="1" dirty="0">
                <a:solidFill>
                  <a:srgbClr val="7F0055"/>
                </a:solidFill>
                <a:latin typeface="Consolas" panose="020B0609020204030204" pitchFamily="49" charset="0"/>
              </a:rPr>
              <a:t>extends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JFrame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implements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ActionListener</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final</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label</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final</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JButton</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button</a:t>
            </a:r>
            <a:r>
              <a:rPr lang="en-NZ" sz="1400" b="1" dirty="0">
                <a:solidFill>
                  <a:srgbClr val="000000"/>
                </a:solidFill>
                <a:latin typeface="Consolas" panose="020B0609020204030204" pitchFamily="49" charset="0"/>
              </a:rPr>
              <a:t>;</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HelloWorld()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super</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"Hello World with Swing GUI components"</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setLayout</a:t>
            </a:r>
            <a:r>
              <a:rPr lang="en-NZ" sz="1400" dirty="0" smtClean="0">
                <a:solidFill>
                  <a:srgbClr val="000000"/>
                </a:solidFill>
                <a:latin typeface="Consolas" panose="020B0609020204030204" pitchFamily="49" charset="0"/>
              </a:rPr>
              <a:t>(</a:t>
            </a:r>
            <a:r>
              <a:rPr lang="en-NZ" sz="1400" b="1" dirty="0" smtClean="0">
                <a:solidFill>
                  <a:srgbClr val="7F0055"/>
                </a:solidFill>
                <a:latin typeface="Consolas" panose="020B0609020204030204" pitchFamily="49" charset="0"/>
              </a:rPr>
              <a:t>new</a:t>
            </a:r>
            <a:r>
              <a:rPr lang="en-NZ" sz="1400" b="1" dirty="0" smtClean="0">
                <a:solidFill>
                  <a:srgbClr val="000000"/>
                </a:solidFill>
                <a:latin typeface="Consolas" panose="020B0609020204030204" pitchFamily="49" charset="0"/>
              </a:rPr>
              <a:t> </a:t>
            </a:r>
            <a:r>
              <a:rPr lang="en-NZ" sz="1400" b="1" dirty="0" err="1">
                <a:solidFill>
                  <a:srgbClr val="000000"/>
                </a:solidFill>
                <a:highlight>
                  <a:srgbClr val="D4D4D4"/>
                </a:highlight>
                <a:latin typeface="Consolas" panose="020B0609020204030204" pitchFamily="49" charset="0"/>
              </a:rPr>
              <a:t>FlowLayout</a:t>
            </a:r>
            <a:r>
              <a:rPr lang="en-NZ" sz="1400" b="1" dirty="0">
                <a:solidFill>
                  <a:srgbClr val="000000"/>
                </a:solidFill>
                <a:highlight>
                  <a:srgbClr val="D4D4D4"/>
                </a:highlight>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smtClean="0">
                <a:solidFill>
                  <a:srgbClr val="0000C0"/>
                </a:solidFill>
                <a:latin typeface="Consolas" panose="020B0609020204030204" pitchFamily="49" charset="0"/>
              </a:rPr>
              <a:t>label</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JLabel</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"Hey you, push my button!"</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add(</a:t>
            </a:r>
            <a:r>
              <a:rPr lang="en-NZ" sz="1400" dirty="0" smtClean="0">
                <a:solidFill>
                  <a:srgbClr val="0000C0"/>
                </a:solidFill>
                <a:latin typeface="Consolas" panose="020B0609020204030204" pitchFamily="49" charset="0"/>
              </a:rPr>
              <a:t>label</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smtClean="0">
                <a:solidFill>
                  <a:srgbClr val="0000C0"/>
                </a:solidFill>
                <a:latin typeface="Consolas" panose="020B0609020204030204" pitchFamily="49" charset="0"/>
              </a:rPr>
              <a:t>button</a:t>
            </a:r>
            <a:r>
              <a:rPr lang="en-NZ" sz="1400" dirty="0" smtClean="0">
                <a:solidFill>
                  <a:srgbClr val="000000"/>
                </a:solidFill>
                <a:latin typeface="Consolas" panose="020B0609020204030204" pitchFamily="49" charset="0"/>
              </a:rPr>
              <a:t> </a:t>
            </a: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JButton</a:t>
            </a:r>
            <a:r>
              <a:rPr lang="en-NZ" sz="1400" b="1" dirty="0">
                <a:solidFill>
                  <a:srgbClr val="000000"/>
                </a:solidFill>
                <a:latin typeface="Consolas" panose="020B0609020204030204" pitchFamily="49" charset="0"/>
              </a:rPr>
              <a:t>(</a:t>
            </a:r>
            <a:r>
              <a:rPr lang="en-NZ" sz="1400" b="1" dirty="0">
                <a:solidFill>
                  <a:srgbClr val="2A00FF"/>
                </a:solidFill>
                <a:latin typeface="Consolas" panose="020B0609020204030204" pitchFamily="49" charset="0"/>
              </a:rPr>
              <a:t>"Push me!"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button</a:t>
            </a:r>
            <a:r>
              <a:rPr lang="en-NZ" sz="1400" dirty="0" err="1" smtClean="0">
                <a:solidFill>
                  <a:srgbClr val="000000"/>
                </a:solidFill>
                <a:latin typeface="Consolas" panose="020B0609020204030204" pitchFamily="49" charset="0"/>
              </a:rPr>
              <a:t>.addActionListener</a:t>
            </a:r>
            <a:r>
              <a:rPr lang="en-NZ" sz="1400" dirty="0" smtClean="0">
                <a:solidFill>
                  <a:srgbClr val="000000"/>
                </a:solidFill>
                <a:latin typeface="Consolas" panose="020B0609020204030204" pitchFamily="49" charset="0"/>
              </a:rPr>
              <a:t>(</a:t>
            </a:r>
            <a:r>
              <a:rPr lang="en-NZ" sz="1400" b="1" dirty="0" smtClean="0">
                <a:solidFill>
                  <a:srgbClr val="7F0055"/>
                </a:solidFill>
                <a:latin typeface="Consolas" panose="020B0609020204030204" pitchFamily="49" charset="0"/>
              </a:rPr>
              <a:t>this</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add(</a:t>
            </a:r>
            <a:r>
              <a:rPr lang="en-NZ" sz="1400" dirty="0" smtClean="0">
                <a:solidFill>
                  <a:srgbClr val="0000C0"/>
                </a:solidFill>
                <a:latin typeface="Consolas" panose="020B0609020204030204" pitchFamily="49" charset="0"/>
              </a:rPr>
              <a:t>button</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actionPerformed</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ActionEvent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event</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C0"/>
                </a:solidFill>
                <a:latin typeface="Consolas" panose="020B0609020204030204" pitchFamily="49" charset="0"/>
              </a:rPr>
              <a:t>label</a:t>
            </a:r>
            <a:r>
              <a:rPr lang="en-NZ" sz="1400" dirty="0" err="1" smtClean="0">
                <a:solidFill>
                  <a:srgbClr val="000000"/>
                </a:solidFill>
                <a:latin typeface="Consolas" panose="020B0609020204030204" pitchFamily="49" charset="0"/>
              </a:rPr>
              <a:t>.setText</a:t>
            </a:r>
            <a:r>
              <a:rPr lang="en-NZ" sz="1400" dirty="0">
                <a:solidFill>
                  <a:srgbClr val="000000"/>
                </a:solidFill>
                <a:latin typeface="Consolas" panose="020B0609020204030204" pitchFamily="49" charset="0"/>
              </a:rPr>
              <a:t>(</a:t>
            </a:r>
            <a:r>
              <a:rPr lang="en-NZ" sz="1400" dirty="0">
                <a:solidFill>
                  <a:srgbClr val="2A00FF"/>
                </a:solidFill>
                <a:latin typeface="Consolas" panose="020B0609020204030204" pitchFamily="49" charset="0"/>
              </a:rPr>
              <a:t>"Thanks!"</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a:t>
            </a:r>
          </a:p>
        </p:txBody>
      </p:sp>
      <p:sp>
        <p:nvSpPr>
          <p:cNvPr id="7" name="TextBox 6"/>
          <p:cNvSpPr txBox="1"/>
          <p:nvPr/>
        </p:nvSpPr>
        <p:spPr>
          <a:xfrm>
            <a:off x="2394402" y="5430216"/>
            <a:ext cx="6428233" cy="1200329"/>
          </a:xfrm>
          <a:prstGeom prst="rect">
            <a:avLst/>
          </a:prstGeom>
        </p:spPr>
        <p:txBody>
          <a:bodyPr vert="horz" wrap="square" rtlCol="0">
            <a:spAutoFit/>
          </a:bodyPr>
          <a:lstStyle/>
          <a:p>
            <a:r>
              <a:rPr lang="en-US" dirty="0" smtClean="0"/>
              <a:t>Then:</a:t>
            </a:r>
          </a:p>
          <a:p>
            <a:pPr marL="285750" indent="-285750">
              <a:buFont typeface="Arial" panose="020B0604020202020204" pitchFamily="34" charset="0"/>
              <a:buChar char="•"/>
            </a:pPr>
            <a:r>
              <a:rPr lang="en-US" dirty="0" smtClean="0"/>
              <a:t>Create components (instantiate them)</a:t>
            </a:r>
          </a:p>
          <a:p>
            <a:pPr marL="285750" indent="-285750">
              <a:buFont typeface="Arial" panose="020B0604020202020204" pitchFamily="34" charset="0"/>
              <a:buChar char="•"/>
            </a:pPr>
            <a:r>
              <a:rPr lang="en-US" dirty="0" smtClean="0"/>
              <a:t>Configure the components (e.g., by adding an </a:t>
            </a:r>
            <a:r>
              <a:rPr lang="en-US" dirty="0" err="1" smtClean="0"/>
              <a:t>ActionListener</a:t>
            </a:r>
            <a:r>
              <a:rPr lang="en-US" dirty="0" smtClean="0"/>
              <a:t>)</a:t>
            </a:r>
          </a:p>
          <a:p>
            <a:pPr marL="285750" indent="-285750">
              <a:buFont typeface="Arial" panose="020B0604020202020204" pitchFamily="34" charset="0"/>
              <a:buChar char="•"/>
            </a:pPr>
            <a:r>
              <a:rPr lang="en-US" dirty="0" smtClean="0"/>
              <a:t>Add the components to the extended JFrame.</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solidFill>
                  <a:schemeClr val="tx2">
                    <a:lumMod val="40000"/>
                    <a:lumOff val="60000"/>
                  </a:schemeClr>
                </a:solidFill>
              </a:rPr>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727007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12</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Remarks</a:t>
            </a:r>
            <a:endParaRPr lang="en-NZ" sz="4000" b="1" dirty="0">
              <a:solidFill>
                <a:srgbClr val="009AC7"/>
              </a:solidFill>
              <a:latin typeface="Verdana"/>
              <a:cs typeface="Verdana"/>
            </a:endParaRPr>
          </a:p>
        </p:txBody>
      </p:sp>
      <p:sp>
        <p:nvSpPr>
          <p:cNvPr id="7" name="TextBox 6"/>
          <p:cNvSpPr txBox="1"/>
          <p:nvPr/>
        </p:nvSpPr>
        <p:spPr>
          <a:xfrm>
            <a:off x="2121408" y="888814"/>
            <a:ext cx="7022592" cy="6463308"/>
          </a:xfrm>
          <a:prstGeom prst="rect">
            <a:avLst/>
          </a:prstGeom>
        </p:spPr>
        <p:txBody>
          <a:bodyPr vert="horz" wrap="square" rtlCol="0">
            <a:spAutoFit/>
          </a:bodyPr>
          <a:lstStyle/>
          <a:p>
            <a:pPr marL="342900" indent="-342900">
              <a:buFont typeface="+mj-lt"/>
              <a:buAutoNum type="arabicPeriod"/>
            </a:pPr>
            <a:endParaRPr lang="en-US" dirty="0" smtClean="0"/>
          </a:p>
          <a:p>
            <a:pPr marL="342900" indent="-342900">
              <a:buFont typeface="Arial" panose="020B0604020202020204" pitchFamily="34" charset="0"/>
              <a:buChar char="•"/>
            </a:pPr>
            <a:r>
              <a:rPr lang="en-US" dirty="0" smtClean="0"/>
              <a:t>A </a:t>
            </a:r>
            <a:r>
              <a:rPr lang="en-US" b="1" dirty="0">
                <a:solidFill>
                  <a:prstClr val="black"/>
                </a:solidFill>
                <a:latin typeface="Courier New" panose="02070309020205020404" pitchFamily="49" charset="0"/>
                <a:cs typeface="Courier New" panose="02070309020205020404" pitchFamily="49" charset="0"/>
              </a:rPr>
              <a:t>JFrame</a:t>
            </a:r>
            <a:r>
              <a:rPr lang="en-US" dirty="0" smtClean="0"/>
              <a:t> isn’t actually a </a:t>
            </a:r>
            <a:r>
              <a:rPr lang="en-US" b="1" dirty="0" err="1">
                <a:solidFill>
                  <a:prstClr val="black"/>
                </a:solidFill>
                <a:latin typeface="Courier New" panose="02070309020205020404" pitchFamily="49" charset="0"/>
                <a:cs typeface="Courier New" panose="02070309020205020404" pitchFamily="49" charset="0"/>
              </a:rPr>
              <a:t>JComponent</a:t>
            </a:r>
            <a:r>
              <a:rPr lang="en-US" dirty="0" smtClean="0"/>
              <a:t>, but it is a subclass of Container, so we can </a:t>
            </a:r>
            <a:r>
              <a:rPr lang="en-US" b="1" dirty="0">
                <a:solidFill>
                  <a:prstClr val="black"/>
                </a:solidFill>
                <a:latin typeface="Courier New" panose="02070309020205020404" pitchFamily="49" charset="0"/>
                <a:cs typeface="Courier New" panose="02070309020205020404" pitchFamily="49" charset="0"/>
              </a:rPr>
              <a:t>add()</a:t>
            </a:r>
            <a:r>
              <a:rPr lang="en-US" dirty="0" smtClean="0"/>
              <a:t> other components to 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We have already met the </a:t>
            </a:r>
            <a:r>
              <a:rPr lang="en-US" b="1" dirty="0" err="1">
                <a:solidFill>
                  <a:prstClr val="black"/>
                </a:solidFill>
                <a:latin typeface="Courier New" panose="02070309020205020404" pitchFamily="49" charset="0"/>
                <a:cs typeface="Courier New" panose="02070309020205020404" pitchFamily="49" charset="0"/>
              </a:rPr>
              <a:t>ActionListener</a:t>
            </a:r>
            <a:r>
              <a:rPr lang="en-US" dirty="0">
                <a:solidFill>
                  <a:prstClr val="black"/>
                </a:solidFill>
              </a:rPr>
              <a:t> </a:t>
            </a:r>
            <a:r>
              <a:rPr lang="en-US" dirty="0" smtClean="0"/>
              <a:t>interface and the </a:t>
            </a:r>
            <a:r>
              <a:rPr lang="en-US" b="1" dirty="0" err="1">
                <a:solidFill>
                  <a:prstClr val="black"/>
                </a:solidFill>
                <a:latin typeface="Courier New" panose="02070309020205020404" pitchFamily="49" charset="0"/>
                <a:cs typeface="Courier New" panose="02070309020205020404" pitchFamily="49" charset="0"/>
              </a:rPr>
              <a:t>actionPerformed</a:t>
            </a:r>
            <a:r>
              <a:rPr lang="en-US" b="1" dirty="0">
                <a:solidFill>
                  <a:prstClr val="black"/>
                </a:solidFill>
                <a:latin typeface="Courier New" panose="02070309020205020404" pitchFamily="49" charset="0"/>
                <a:cs typeface="Courier New" panose="02070309020205020404" pitchFamily="49" charset="0"/>
              </a:rPr>
              <a:t>()</a:t>
            </a:r>
            <a:r>
              <a:rPr lang="en-US" dirty="0">
                <a:solidFill>
                  <a:prstClr val="black"/>
                </a:solidFill>
              </a:rPr>
              <a:t> </a:t>
            </a:r>
            <a:r>
              <a:rPr lang="en-US" dirty="0" smtClean="0"/>
              <a:t>method, as well as the </a:t>
            </a:r>
            <a:r>
              <a:rPr lang="en-US" b="1" dirty="0" err="1">
                <a:latin typeface="Courier New" panose="02070309020205020404" pitchFamily="49" charset="0"/>
                <a:cs typeface="Courier New" panose="02070309020205020404" pitchFamily="49" charset="0"/>
              </a:rPr>
              <a:t>addActionListener</a:t>
            </a:r>
            <a:r>
              <a:rPr lang="en-US" b="1" dirty="0" smtClean="0">
                <a:latin typeface="Courier New" panose="02070309020205020404" pitchFamily="49" charset="0"/>
                <a:cs typeface="Courier New" panose="02070309020205020404" pitchFamily="49" charset="0"/>
              </a:rPr>
              <a:t>()</a:t>
            </a:r>
            <a:r>
              <a:rPr lang="en-US" dirty="0" smtClean="0"/>
              <a:t>method in Lecture 10 in our stick figure application.</a:t>
            </a:r>
            <a:br>
              <a:rPr lang="en-US" dirty="0" smtClean="0"/>
            </a:br>
            <a:r>
              <a:rPr lang="en-US" dirty="0" smtClean="0"/>
              <a:t/>
            </a:r>
            <a:br>
              <a:rPr lang="en-US" dirty="0" smtClean="0"/>
            </a:br>
            <a:r>
              <a:rPr lang="en-US" dirty="0" smtClean="0"/>
              <a:t>Back then, the component that triggered the event was our timer. Now, it is our button, operated by the user.</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Many components can trigger events. These include anything from a mouse hovering over a component to a key being pressed, a component getting focus and so on.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Events are objects, and there are many event classes defined in </a:t>
            </a:r>
            <a:r>
              <a:rPr lang="en-US" b="1" dirty="0" err="1">
                <a:solidFill>
                  <a:prstClr val="black"/>
                </a:solidFill>
                <a:latin typeface="Courier New" panose="02070309020205020404" pitchFamily="49" charset="0"/>
                <a:cs typeface="Courier New" panose="02070309020205020404" pitchFamily="49" charset="0"/>
              </a:rPr>
              <a:t>java.awt.event</a:t>
            </a:r>
            <a:r>
              <a:rPr lang="en-US" dirty="0" smtClean="0"/>
              <a:t>.  Their common ancestor is </a:t>
            </a:r>
            <a:r>
              <a:rPr lang="en-US" b="1" dirty="0" err="1">
                <a:solidFill>
                  <a:prstClr val="black"/>
                </a:solidFill>
                <a:latin typeface="Courier New" panose="02070309020205020404" pitchFamily="49" charset="0"/>
                <a:cs typeface="Courier New" panose="02070309020205020404" pitchFamily="49" charset="0"/>
              </a:rPr>
              <a:t>AWTEvent</a:t>
            </a:r>
            <a:r>
              <a:rPr lang="en-US" dirty="0" smtClean="0"/>
              <a:t>, which is a subclass of </a:t>
            </a:r>
            <a:r>
              <a:rPr lang="en-US" b="1" dirty="0" err="1">
                <a:solidFill>
                  <a:prstClr val="black"/>
                </a:solidFill>
                <a:latin typeface="Courier New" panose="02070309020205020404" pitchFamily="49" charset="0"/>
                <a:cs typeface="Courier New" panose="02070309020205020404" pitchFamily="49" charset="0"/>
              </a:rPr>
              <a:t>EventObject</a:t>
            </a:r>
            <a:r>
              <a:rPr lang="en-US" dirty="0" smtClean="0"/>
              <a:t>, whose superclass is </a:t>
            </a:r>
            <a:r>
              <a:rPr lang="en-US" b="1" dirty="0">
                <a:solidFill>
                  <a:prstClr val="black"/>
                </a:solidFill>
                <a:latin typeface="Courier New" panose="02070309020205020404" pitchFamily="49" charset="0"/>
                <a:cs typeface="Courier New" panose="02070309020205020404" pitchFamily="49" charset="0"/>
              </a:rPr>
              <a:t>Object</a:t>
            </a:r>
            <a:r>
              <a:rPr lang="en-US" dirty="0" smtClean="0"/>
              <a:t>. See Fig. 12.11 in D&amp;D. </a:t>
            </a:r>
            <a:r>
              <a:rPr lang="en-US" b="1" dirty="0" err="1">
                <a:solidFill>
                  <a:prstClr val="black"/>
                </a:solidFill>
                <a:latin typeface="Courier New" panose="02070309020205020404" pitchFamily="49" charset="0"/>
                <a:cs typeface="Courier New" panose="02070309020205020404" pitchFamily="49" charset="0"/>
              </a:rPr>
              <a:t>ActionEvent</a:t>
            </a:r>
            <a:r>
              <a:rPr lang="en-US" dirty="0" smtClean="0"/>
              <a:t> is one of these classes.</a:t>
            </a:r>
            <a:endParaRPr lang="en-US" dirty="0"/>
          </a:p>
          <a:p>
            <a:pPr marL="342900" indent="-342900">
              <a:buFont typeface="Arial" panose="020B0604020202020204" pitchFamily="34" charset="0"/>
              <a:buChar char="•"/>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solidFill>
                  <a:schemeClr val="tx2">
                    <a:lumMod val="40000"/>
                    <a:lumOff val="60000"/>
                  </a:schemeClr>
                </a:solidFill>
              </a:rPr>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67427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13</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Events</a:t>
            </a:r>
            <a:endParaRPr lang="en-NZ" sz="4000" b="1" dirty="0">
              <a:solidFill>
                <a:srgbClr val="009AC7"/>
              </a:solidFill>
              <a:latin typeface="Verdana"/>
              <a:cs typeface="Verdana"/>
            </a:endParaRPr>
          </a:p>
        </p:txBody>
      </p:sp>
      <p:sp>
        <p:nvSpPr>
          <p:cNvPr id="7" name="TextBox 6"/>
          <p:cNvSpPr txBox="1"/>
          <p:nvPr/>
        </p:nvSpPr>
        <p:spPr>
          <a:xfrm>
            <a:off x="2121408" y="1153990"/>
            <a:ext cx="7022592" cy="4247317"/>
          </a:xfrm>
          <a:prstGeom prst="rect">
            <a:avLst/>
          </a:prstGeom>
        </p:spPr>
        <p:txBody>
          <a:bodyPr vert="horz" wrap="square" rtlCol="0">
            <a:spAutoFit/>
          </a:bodyPr>
          <a:lstStyle/>
          <a:p>
            <a:pPr marL="342900" indent="-342900">
              <a:buFont typeface="Arial" panose="020B0604020202020204" pitchFamily="34" charset="0"/>
              <a:buChar char="•"/>
            </a:pPr>
            <a:r>
              <a:rPr lang="en-US" dirty="0" smtClean="0"/>
              <a:t>A </a:t>
            </a:r>
            <a:r>
              <a:rPr lang="en-US" b="1" dirty="0" err="1">
                <a:solidFill>
                  <a:prstClr val="black"/>
                </a:solidFill>
                <a:latin typeface="Courier New" panose="02070309020205020404" pitchFamily="49" charset="0"/>
                <a:cs typeface="Courier New" panose="02070309020205020404" pitchFamily="49" charset="0"/>
              </a:rPr>
              <a:t>JComponent</a:t>
            </a:r>
            <a:r>
              <a:rPr lang="en-US" dirty="0"/>
              <a:t> can in principle have several </a:t>
            </a:r>
            <a:r>
              <a:rPr lang="en-US" dirty="0" smtClean="0"/>
              <a:t>events associated with it. </a:t>
            </a:r>
            <a:r>
              <a:rPr lang="en-US" dirty="0"/>
              <a:t>For example, a </a:t>
            </a:r>
            <a:r>
              <a:rPr lang="en-US" b="1" dirty="0" err="1">
                <a:solidFill>
                  <a:prstClr val="black"/>
                </a:solidFill>
                <a:latin typeface="Courier New" panose="02070309020205020404" pitchFamily="49" charset="0"/>
                <a:cs typeface="Courier New" panose="02070309020205020404" pitchFamily="49" charset="0"/>
              </a:rPr>
              <a:t>JButton</a:t>
            </a:r>
            <a:r>
              <a:rPr lang="en-US" dirty="0"/>
              <a:t> can receive focus </a:t>
            </a:r>
            <a:r>
              <a:rPr lang="en-US" dirty="0" smtClean="0"/>
              <a:t>(user </a:t>
            </a:r>
            <a:r>
              <a:rPr lang="en-US" dirty="0"/>
              <a:t>hitting the tab key until the button becomes active), or the user could click on it, etc</a:t>
            </a:r>
            <a:r>
              <a:rPr lang="en-US" dirty="0" smtClean="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Events are instances of subclasses of </a:t>
            </a:r>
            <a:r>
              <a:rPr lang="en-US" b="1" dirty="0" err="1">
                <a:solidFill>
                  <a:prstClr val="black"/>
                </a:solidFill>
                <a:latin typeface="Courier New" panose="02070309020205020404" pitchFamily="49" charset="0"/>
                <a:cs typeface="Courier New" panose="02070309020205020404" pitchFamily="49" charset="0"/>
              </a:rPr>
              <a:t>AWTEvent</a:t>
            </a:r>
            <a:r>
              <a:rPr lang="en-US" dirty="0" smtClean="0"/>
              <a:t>. This includes the </a:t>
            </a:r>
            <a:r>
              <a:rPr lang="en-US" b="1" dirty="0" err="1">
                <a:solidFill>
                  <a:prstClr val="black"/>
                </a:solidFill>
                <a:latin typeface="Courier New" panose="02070309020205020404" pitchFamily="49" charset="0"/>
                <a:cs typeface="Courier New" panose="02070309020205020404" pitchFamily="49" charset="0"/>
              </a:rPr>
              <a:t>ActionEvent</a:t>
            </a:r>
            <a:r>
              <a:rPr lang="en-US" dirty="0" smtClean="0"/>
              <a:t> in the previous example.</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Not every event necessarily requires handling (e.g., we mightn’t want anything to happen just because a button gets focus).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Every event class is associated with a particular type of event listener, e.g., </a:t>
            </a:r>
            <a:r>
              <a:rPr lang="en-US" b="1" dirty="0" err="1" smtClean="0">
                <a:solidFill>
                  <a:prstClr val="black"/>
                </a:solidFill>
                <a:latin typeface="Courier New" panose="02070309020205020404" pitchFamily="49" charset="0"/>
                <a:cs typeface="Courier New" panose="02070309020205020404" pitchFamily="49" charset="0"/>
              </a:rPr>
              <a:t>ActionEvent</a:t>
            </a:r>
            <a:r>
              <a:rPr lang="en-US" dirty="0" smtClean="0"/>
              <a:t> is associated with an </a:t>
            </a:r>
            <a:r>
              <a:rPr lang="en-US" b="1" dirty="0" err="1" smtClean="0">
                <a:solidFill>
                  <a:prstClr val="black"/>
                </a:solidFill>
                <a:latin typeface="Courier New" panose="02070309020205020404" pitchFamily="49" charset="0"/>
                <a:cs typeface="Courier New" panose="02070309020205020404" pitchFamily="49" charset="0"/>
              </a:rPr>
              <a:t>ActionListener</a:t>
            </a:r>
            <a:r>
              <a:rPr lang="en-US" dirty="0" smtClean="0"/>
              <a:t>. </a:t>
            </a:r>
          </a:p>
          <a:p>
            <a:pPr marL="342900" indent="-342900">
              <a:buFont typeface="Arial" panose="020B0604020202020204" pitchFamily="34" charset="0"/>
              <a:buChar char="•"/>
            </a:pPr>
            <a:endParaRPr lang="en-US" dirty="0" smtClean="0"/>
          </a:p>
          <a:p>
            <a:endParaRPr lang="en-US" dirty="0"/>
          </a:p>
          <a:p>
            <a:pPr marL="342900" indent="-342900">
              <a:buFont typeface="+mj-lt"/>
              <a:buAutoNum type="arabicPeriod"/>
            </a:pPr>
            <a:endParaRPr lang="en-US" dirty="0" smtClean="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t>A simple GUI example</a:t>
            </a:r>
          </a:p>
          <a:p>
            <a:endParaRPr lang="en-US" dirty="0" smtClean="0"/>
          </a:p>
          <a:p>
            <a:r>
              <a:rPr lang="en-US" dirty="0">
                <a:solidFill>
                  <a:schemeClr val="tx2">
                    <a:lumMod val="40000"/>
                    <a:lumOff val="60000"/>
                  </a:schemeClr>
                </a:solidFill>
              </a:rPr>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3034554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14</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Event listeners</a:t>
            </a:r>
            <a:endParaRPr lang="en-NZ" sz="4000" b="1" dirty="0">
              <a:solidFill>
                <a:srgbClr val="009AC7"/>
              </a:solidFill>
              <a:latin typeface="Verdana"/>
              <a:cs typeface="Verdana"/>
            </a:endParaRPr>
          </a:p>
        </p:txBody>
      </p:sp>
      <p:sp>
        <p:nvSpPr>
          <p:cNvPr id="7" name="TextBox 6"/>
          <p:cNvSpPr txBox="1"/>
          <p:nvPr/>
        </p:nvSpPr>
        <p:spPr>
          <a:xfrm>
            <a:off x="2121408" y="1076243"/>
            <a:ext cx="7022592" cy="5078313"/>
          </a:xfrm>
          <a:prstGeom prst="rect">
            <a:avLst/>
          </a:prstGeom>
        </p:spPr>
        <p:txBody>
          <a:bodyPr vert="horz" wrap="square" rtlCol="0">
            <a:spAutoFit/>
          </a:bodyPr>
          <a:lstStyle/>
          <a:p>
            <a:pPr marL="342900" indent="-342900">
              <a:buFont typeface="Arial" panose="020B0604020202020204" pitchFamily="34" charset="0"/>
              <a:buChar char="•"/>
            </a:pPr>
            <a:r>
              <a:rPr lang="en-US" dirty="0" smtClean="0"/>
              <a:t>Event listeners are interfaces. A class that is meant to handle events of the respective type must implement that interface, i.e., the methods that the interface declares. All event listener interfaces inherit from a common ancestor interface named </a:t>
            </a:r>
            <a:r>
              <a:rPr lang="en-US" b="1" dirty="0" err="1">
                <a:solidFill>
                  <a:prstClr val="black"/>
                </a:solidFill>
                <a:latin typeface="Courier New" panose="02070309020205020404" pitchFamily="49" charset="0"/>
                <a:cs typeface="Courier New" panose="02070309020205020404" pitchFamily="49" charset="0"/>
              </a:rPr>
              <a:t>EventListener</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For example, the class that handled our </a:t>
            </a:r>
            <a:r>
              <a:rPr lang="en-US" b="1" dirty="0" err="1">
                <a:solidFill>
                  <a:prstClr val="black"/>
                </a:solidFill>
                <a:latin typeface="Courier New" panose="02070309020205020404" pitchFamily="49" charset="0"/>
                <a:cs typeface="Courier New" panose="02070309020205020404" pitchFamily="49" charset="0"/>
              </a:rPr>
              <a:t>ActionEvent</a:t>
            </a:r>
            <a:r>
              <a:rPr lang="en-US" dirty="0" smtClean="0"/>
              <a:t> had to implement the </a:t>
            </a:r>
            <a:r>
              <a:rPr lang="en-US" b="1" dirty="0" err="1">
                <a:solidFill>
                  <a:prstClr val="black"/>
                </a:solidFill>
                <a:latin typeface="Courier New" panose="02070309020205020404" pitchFamily="49" charset="0"/>
                <a:cs typeface="Courier New" panose="02070309020205020404" pitchFamily="49" charset="0"/>
              </a:rPr>
              <a:t>ActionListener</a:t>
            </a:r>
            <a:r>
              <a:rPr lang="en-US" dirty="0" smtClean="0"/>
              <a:t> interface, which involved implementing the </a:t>
            </a:r>
            <a:r>
              <a:rPr lang="en-US" b="1" dirty="0" err="1">
                <a:solidFill>
                  <a:prstClr val="black"/>
                </a:solidFill>
                <a:latin typeface="Courier New" panose="02070309020205020404" pitchFamily="49" charset="0"/>
                <a:cs typeface="Courier New" panose="02070309020205020404" pitchFamily="49" charset="0"/>
              </a:rPr>
              <a:t>actionPerformed</a:t>
            </a:r>
            <a:r>
              <a:rPr lang="en-US" b="1" dirty="0">
                <a:solidFill>
                  <a:prstClr val="black"/>
                </a:solidFill>
                <a:latin typeface="Courier New" panose="02070309020205020404" pitchFamily="49" charset="0"/>
                <a:cs typeface="Courier New" panose="02070309020205020404" pitchFamily="49" charset="0"/>
              </a:rPr>
              <a:t>()</a:t>
            </a:r>
            <a:r>
              <a:rPr lang="en-US" dirty="0" smtClean="0"/>
              <a:t> method.</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Each </a:t>
            </a:r>
            <a:r>
              <a:rPr lang="en-US" b="1" dirty="0" err="1">
                <a:solidFill>
                  <a:prstClr val="black"/>
                </a:solidFill>
                <a:latin typeface="Courier New" panose="02070309020205020404" pitchFamily="49" charset="0"/>
                <a:cs typeface="Courier New" panose="02070309020205020404" pitchFamily="49" charset="0"/>
              </a:rPr>
              <a:t>JComponent</a:t>
            </a:r>
            <a:r>
              <a:rPr lang="en-US" dirty="0" smtClean="0"/>
              <a:t> maintains a list (</a:t>
            </a:r>
            <a:r>
              <a:rPr lang="en-US" b="1" dirty="0" err="1">
                <a:solidFill>
                  <a:prstClr val="black"/>
                </a:solidFill>
                <a:latin typeface="Courier New" panose="02070309020205020404" pitchFamily="49" charset="0"/>
                <a:cs typeface="Courier New" panose="02070309020205020404" pitchFamily="49" charset="0"/>
              </a:rPr>
              <a:t>listenerList</a:t>
            </a:r>
            <a:r>
              <a:rPr lang="en-US" dirty="0" smtClean="0"/>
              <a:t>) of references to objects that implement the respective event listener.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We can register event handling objects in that list via </a:t>
            </a:r>
            <a:r>
              <a:rPr lang="en-US" b="1" dirty="0" err="1">
                <a:solidFill>
                  <a:prstClr val="black"/>
                </a:solidFill>
                <a:latin typeface="Courier New" panose="02070309020205020404" pitchFamily="49" charset="0"/>
                <a:cs typeface="Courier New" panose="02070309020205020404" pitchFamily="49" charset="0"/>
              </a:rPr>
              <a:t>addActionListener</a:t>
            </a:r>
            <a:r>
              <a:rPr lang="en-US" b="1" dirty="0">
                <a:solidFill>
                  <a:prstClr val="black"/>
                </a:solidFill>
                <a:latin typeface="Courier New" panose="02070309020205020404" pitchFamily="49" charset="0"/>
                <a:cs typeface="Courier New" panose="02070309020205020404" pitchFamily="49" charset="0"/>
              </a:rPr>
              <a:t>()</a:t>
            </a:r>
            <a:r>
              <a:rPr lang="en-US" dirty="0" smtClean="0"/>
              <a:t> and similar methods that the subclasses of </a:t>
            </a:r>
            <a:r>
              <a:rPr lang="en-US" b="1" dirty="0" err="1">
                <a:solidFill>
                  <a:prstClr val="black"/>
                </a:solidFill>
                <a:latin typeface="Courier New" panose="02070309020205020404" pitchFamily="49" charset="0"/>
                <a:cs typeface="Courier New" panose="02070309020205020404" pitchFamily="49" charset="0"/>
              </a:rPr>
              <a:t>JComponent</a:t>
            </a:r>
            <a:r>
              <a:rPr lang="en-US" dirty="0" smtClean="0"/>
              <a:t> provide.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Some of these </a:t>
            </a:r>
            <a:r>
              <a:rPr lang="en-US" b="1" dirty="0">
                <a:solidFill>
                  <a:prstClr val="black"/>
                </a:solidFill>
                <a:latin typeface="Courier New" panose="02070309020205020404" pitchFamily="49" charset="0"/>
                <a:cs typeface="Courier New" panose="02070309020205020404" pitchFamily="49" charset="0"/>
              </a:rPr>
              <a:t>add</a:t>
            </a:r>
            <a:r>
              <a:rPr lang="en-US" dirty="0" smtClean="0"/>
              <a:t>…</a:t>
            </a:r>
            <a:r>
              <a:rPr lang="en-US" b="1" dirty="0">
                <a:solidFill>
                  <a:prstClr val="black"/>
                </a:solidFill>
                <a:latin typeface="Courier New" panose="02070309020205020404" pitchFamily="49" charset="0"/>
                <a:cs typeface="Courier New" panose="02070309020205020404" pitchFamily="49" charset="0"/>
              </a:rPr>
              <a:t>Listener()</a:t>
            </a:r>
            <a:r>
              <a:rPr lang="en-US" dirty="0" smtClean="0"/>
              <a:t> methods cannot be implemented in </a:t>
            </a:r>
            <a:r>
              <a:rPr lang="en-US" b="1" dirty="0" err="1">
                <a:solidFill>
                  <a:prstClr val="black"/>
                </a:solidFill>
                <a:latin typeface="Courier New" panose="02070309020205020404" pitchFamily="49" charset="0"/>
                <a:cs typeface="Courier New" panose="02070309020205020404" pitchFamily="49" charset="0"/>
              </a:rPr>
              <a:t>JComponent</a:t>
            </a:r>
            <a:r>
              <a:rPr lang="en-US" dirty="0" smtClean="0"/>
              <a:t> itself. Can you figure out why?</a:t>
            </a:r>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t>A simple GUI example</a:t>
            </a:r>
          </a:p>
          <a:p>
            <a:endParaRPr lang="en-US" dirty="0" smtClean="0"/>
          </a:p>
          <a:p>
            <a:r>
              <a:rPr lang="en-US" dirty="0">
                <a:solidFill>
                  <a:schemeClr val="tx2">
                    <a:lumMod val="40000"/>
                    <a:lumOff val="60000"/>
                  </a:schemeClr>
                </a:solidFill>
              </a:rPr>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076023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15</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Deitel</a:t>
            </a:r>
            <a:r>
              <a:rPr lang="en-US" sz="4000" b="1" dirty="0" smtClean="0">
                <a:solidFill>
                  <a:srgbClr val="009AC7"/>
                </a:solidFill>
                <a:latin typeface="Verdana"/>
                <a:cs typeface="Verdana"/>
              </a:rPr>
              <a:t> &amp; </a:t>
            </a:r>
            <a:r>
              <a:rPr lang="en-US" sz="4000" b="1" dirty="0" err="1" smtClean="0">
                <a:solidFill>
                  <a:srgbClr val="009AC7"/>
                </a:solidFill>
                <a:latin typeface="Verdana"/>
                <a:cs typeface="Verdana"/>
              </a:rPr>
              <a:t>Deitel</a:t>
            </a:r>
            <a:endParaRPr lang="en-NZ" sz="4000" b="1" dirty="0">
              <a:solidFill>
                <a:srgbClr val="009AC7"/>
              </a:solidFill>
              <a:latin typeface="Verdana"/>
              <a:cs typeface="Verdana"/>
            </a:endParaRPr>
          </a:p>
        </p:txBody>
      </p:sp>
      <p:sp>
        <p:nvSpPr>
          <p:cNvPr id="7" name="TextBox 6"/>
          <p:cNvSpPr txBox="1"/>
          <p:nvPr/>
        </p:nvSpPr>
        <p:spPr>
          <a:xfrm>
            <a:off x="2121408" y="888814"/>
            <a:ext cx="7022592" cy="5509200"/>
          </a:xfrm>
          <a:prstGeom prst="rect">
            <a:avLst/>
          </a:prstGeom>
        </p:spPr>
        <p:txBody>
          <a:bodyPr vert="horz" wrap="square" rtlCol="0">
            <a:spAutoFit/>
          </a:bodyPr>
          <a:lstStyle/>
          <a:p>
            <a:r>
              <a:rPr lang="en-US" dirty="0" smtClean="0"/>
              <a:t>… do a couple of things differently in Chapter 12:</a:t>
            </a:r>
          </a:p>
          <a:p>
            <a:endParaRPr lang="en-US" dirty="0"/>
          </a:p>
          <a:p>
            <a:pPr marL="342900" indent="-342900">
              <a:buFont typeface="+mj-lt"/>
              <a:buAutoNum type="arabicPeriod"/>
            </a:pPr>
            <a:r>
              <a:rPr lang="en-US" dirty="0" smtClean="0"/>
              <a:t>They start Swing applications directly from </a:t>
            </a:r>
            <a:r>
              <a:rPr lang="en-US" b="1" dirty="0">
                <a:latin typeface="Courier New" panose="02070309020205020404" pitchFamily="49" charset="0"/>
                <a:cs typeface="Courier New" panose="02070309020205020404" pitchFamily="49" charset="0"/>
              </a:rPr>
              <a:t>main()</a:t>
            </a:r>
            <a:r>
              <a:rPr lang="en-US" dirty="0" smtClean="0"/>
              <a:t> because the book hasn’t touched on concurrency at this point. That’s generally fine for simple stuff but isn’t the “proper” way of going about. See:</a:t>
            </a:r>
            <a:br>
              <a:rPr lang="en-US" dirty="0" smtClean="0"/>
            </a:br>
            <a:r>
              <a:rPr lang="en-US" dirty="0" smtClean="0"/>
              <a:t/>
            </a:r>
            <a:br>
              <a:rPr lang="en-US" dirty="0" smtClean="0"/>
            </a:br>
            <a:r>
              <a:rPr lang="en-US" dirty="0" smtClean="0">
                <a:hlinkClick r:id="rId2"/>
              </a:rPr>
              <a:t>https</a:t>
            </a:r>
            <a:r>
              <a:rPr lang="en-US" dirty="0">
                <a:hlinkClick r:id="rId2"/>
              </a:rPr>
              <a:t>://</a:t>
            </a:r>
            <a:r>
              <a:rPr lang="en-US" dirty="0" smtClean="0">
                <a:hlinkClick r:id="rId2"/>
              </a:rPr>
              <a:t>docs.oracle.com/javase/8/docs/api/javax/swing/package-summary.html#threading</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We have implemented the </a:t>
            </a:r>
            <a:r>
              <a:rPr lang="en-US" b="1" dirty="0" err="1" smtClean="0">
                <a:latin typeface="Courier New" panose="02070309020205020404" pitchFamily="49" charset="0"/>
                <a:cs typeface="Courier New" panose="02070309020205020404" pitchFamily="49" charset="0"/>
              </a:rPr>
              <a:t>ActionListener</a:t>
            </a:r>
            <a:r>
              <a:rPr lang="en-US" dirty="0" smtClean="0"/>
              <a:t> interface right on our extended </a:t>
            </a:r>
            <a:r>
              <a:rPr lang="en-US" b="1" dirty="0">
                <a:latin typeface="Courier New" panose="02070309020205020404" pitchFamily="49" charset="0"/>
                <a:cs typeface="Courier New" panose="02070309020205020404" pitchFamily="49" charset="0"/>
              </a:rPr>
              <a:t>JFrame</a:t>
            </a:r>
            <a:r>
              <a:rPr lang="en-US" dirty="0" smtClean="0"/>
              <a:t> class:</a:t>
            </a:r>
            <a:br>
              <a:rPr lang="en-US" dirty="0" smtClean="0"/>
            </a:br>
            <a:r>
              <a:rPr lang="en-US" dirty="0" smtClean="0"/>
              <a:t/>
            </a:r>
            <a:br>
              <a:rPr lang="en-US" dirty="0" smtClean="0"/>
            </a:br>
            <a:r>
              <a:rPr lang="en-NZ" sz="1400" b="1" dirty="0">
                <a:solidFill>
                  <a:srgbClr val="7F0055"/>
                </a:solidFill>
                <a:highlight>
                  <a:srgbClr val="E8F2FE"/>
                </a:highlight>
                <a:latin typeface="Consolas" panose="020B0609020204030204" pitchFamily="49" charset="0"/>
              </a:rPr>
              <a:t>public</a:t>
            </a:r>
            <a:r>
              <a:rPr lang="en-NZ" sz="1400" b="1" dirty="0">
                <a:solidFill>
                  <a:srgbClr val="000000"/>
                </a:solidFill>
                <a:highlight>
                  <a:srgbClr val="E8F2FE"/>
                </a:highlight>
                <a:latin typeface="Consolas" panose="020B0609020204030204" pitchFamily="49" charset="0"/>
              </a:rPr>
              <a:t> </a:t>
            </a:r>
            <a:r>
              <a:rPr lang="en-NZ" sz="1400" b="1" dirty="0">
                <a:solidFill>
                  <a:srgbClr val="7F0055"/>
                </a:solidFill>
                <a:highlight>
                  <a:srgbClr val="E8F2FE"/>
                </a:highlight>
                <a:latin typeface="Consolas" panose="020B0609020204030204" pitchFamily="49" charset="0"/>
              </a:rPr>
              <a:t>class</a:t>
            </a:r>
            <a:r>
              <a:rPr lang="en-NZ" sz="1400" b="1" dirty="0">
                <a:solidFill>
                  <a:srgbClr val="000000"/>
                </a:solidFill>
                <a:highlight>
                  <a:srgbClr val="E8F2FE"/>
                </a:highlight>
                <a:latin typeface="Consolas" panose="020B0609020204030204" pitchFamily="49" charset="0"/>
              </a:rPr>
              <a:t> </a:t>
            </a:r>
            <a:r>
              <a:rPr lang="en-NZ" sz="1400" b="1" u="sng" dirty="0">
                <a:solidFill>
                  <a:srgbClr val="000000"/>
                </a:solidFill>
                <a:highlight>
                  <a:srgbClr val="E8F2FE"/>
                </a:highlight>
                <a:latin typeface="Consolas" panose="020B0609020204030204" pitchFamily="49" charset="0"/>
              </a:rPr>
              <a:t>HelloWorld </a:t>
            </a:r>
            <a:r>
              <a:rPr lang="en-NZ" sz="1400" b="1" u="sng" dirty="0">
                <a:solidFill>
                  <a:srgbClr val="7F0055"/>
                </a:solidFill>
                <a:highlight>
                  <a:srgbClr val="E8F2FE"/>
                </a:highlight>
                <a:latin typeface="Consolas" panose="020B0609020204030204" pitchFamily="49" charset="0"/>
              </a:rPr>
              <a:t>extends</a:t>
            </a:r>
            <a:r>
              <a:rPr lang="en-NZ" sz="1400" b="1" u="sng" dirty="0">
                <a:solidFill>
                  <a:srgbClr val="000000"/>
                </a:solidFill>
                <a:highlight>
                  <a:srgbClr val="E8F2FE"/>
                </a:highlight>
                <a:latin typeface="Consolas" panose="020B0609020204030204" pitchFamily="49" charset="0"/>
              </a:rPr>
              <a:t> </a:t>
            </a:r>
            <a:r>
              <a:rPr lang="en-NZ" sz="1400" b="1" u="sng" dirty="0" err="1">
                <a:solidFill>
                  <a:srgbClr val="000000"/>
                </a:solidFill>
                <a:highlight>
                  <a:srgbClr val="E8F2FE"/>
                </a:highlight>
                <a:latin typeface="Consolas" panose="020B0609020204030204" pitchFamily="49" charset="0"/>
              </a:rPr>
              <a:t>JFrame</a:t>
            </a:r>
            <a:r>
              <a:rPr lang="en-NZ" sz="1400" b="1" u="sng" dirty="0">
                <a:solidFill>
                  <a:srgbClr val="000000"/>
                </a:solidFill>
                <a:highlight>
                  <a:srgbClr val="E8F2FE"/>
                </a:highlight>
                <a:latin typeface="Consolas" panose="020B0609020204030204" pitchFamily="49" charset="0"/>
              </a:rPr>
              <a:t> </a:t>
            </a:r>
            <a:r>
              <a:rPr lang="en-NZ" sz="1400" b="1" u="sng" dirty="0">
                <a:solidFill>
                  <a:srgbClr val="7F0055"/>
                </a:solidFill>
                <a:highlight>
                  <a:srgbClr val="E8F2FE"/>
                </a:highlight>
                <a:latin typeface="Consolas" panose="020B0609020204030204" pitchFamily="49" charset="0"/>
              </a:rPr>
              <a:t>implements</a:t>
            </a:r>
            <a:r>
              <a:rPr lang="en-NZ" sz="1400" b="1" u="sng" dirty="0">
                <a:solidFill>
                  <a:srgbClr val="000000"/>
                </a:solidFill>
                <a:highlight>
                  <a:srgbClr val="E8F2FE"/>
                </a:highlight>
                <a:latin typeface="Consolas" panose="020B0609020204030204" pitchFamily="49" charset="0"/>
              </a:rPr>
              <a:t> </a:t>
            </a:r>
            <a:r>
              <a:rPr lang="en-NZ" sz="1400" b="1" u="sng" dirty="0" err="1">
                <a:solidFill>
                  <a:srgbClr val="000000"/>
                </a:solidFill>
                <a:highlight>
                  <a:srgbClr val="E8F2FE"/>
                </a:highlight>
                <a:latin typeface="Consolas" panose="020B0609020204030204" pitchFamily="49" charset="0"/>
              </a:rPr>
              <a:t>ActionListener</a:t>
            </a:r>
            <a:r>
              <a:rPr lang="en-NZ" sz="1400" b="1" u="sng" dirty="0">
                <a:solidFill>
                  <a:srgbClr val="000000"/>
                </a:solidFill>
                <a:highlight>
                  <a:srgbClr val="E8F2FE"/>
                </a:highlight>
                <a:latin typeface="Consolas" panose="020B0609020204030204" pitchFamily="49" charset="0"/>
              </a:rPr>
              <a:t> {</a:t>
            </a:r>
            <a:r>
              <a:rPr lang="en-US" sz="1400" dirty="0" smtClean="0"/>
              <a:t/>
            </a:r>
            <a:br>
              <a:rPr lang="en-US" sz="1400" dirty="0" smtClean="0"/>
            </a:br>
            <a:r>
              <a:rPr lang="en-US" sz="1400" dirty="0" smtClean="0"/>
              <a:t/>
            </a:r>
            <a:br>
              <a:rPr lang="en-US" sz="1400" dirty="0" smtClean="0"/>
            </a:br>
            <a:r>
              <a:rPr lang="en-US" dirty="0">
                <a:solidFill>
                  <a:prstClr val="black"/>
                </a:solidFill>
              </a:rPr>
              <a:t>So when we add the </a:t>
            </a:r>
            <a:r>
              <a:rPr lang="en-US" b="1" dirty="0" err="1">
                <a:solidFill>
                  <a:prstClr val="black"/>
                </a:solidFill>
                <a:latin typeface="Courier New" panose="02070309020205020404" pitchFamily="49" charset="0"/>
                <a:cs typeface="Courier New" panose="02070309020205020404" pitchFamily="49" charset="0"/>
              </a:rPr>
              <a:t>ActionListener</a:t>
            </a:r>
            <a:r>
              <a:rPr lang="en-US" dirty="0">
                <a:solidFill>
                  <a:prstClr val="black"/>
                </a:solidFill>
              </a:rPr>
              <a:t> for the button, we </a:t>
            </a:r>
            <a:r>
              <a:rPr lang="en-US" dirty="0" smtClean="0">
                <a:solidFill>
                  <a:prstClr val="black"/>
                </a:solidFill>
              </a:rPr>
              <a:t>pass </a:t>
            </a:r>
            <a:r>
              <a:rPr lang="en-US" b="1" dirty="0">
                <a:solidFill>
                  <a:prstClr val="black"/>
                </a:solidFill>
                <a:latin typeface="Courier New" panose="02070309020205020404" pitchFamily="49" charset="0"/>
                <a:cs typeface="Courier New" panose="02070309020205020404" pitchFamily="49" charset="0"/>
              </a:rPr>
              <a:t>this</a:t>
            </a:r>
            <a:r>
              <a:rPr lang="en-US" dirty="0" smtClean="0">
                <a:solidFill>
                  <a:prstClr val="black"/>
                </a:solidFill>
              </a:rPr>
              <a:t> as the reference of the object that implements the </a:t>
            </a:r>
            <a:r>
              <a:rPr lang="en-US" b="1" dirty="0" err="1">
                <a:solidFill>
                  <a:prstClr val="black"/>
                </a:solidFill>
                <a:latin typeface="Courier New" panose="02070309020205020404" pitchFamily="49" charset="0"/>
                <a:cs typeface="Courier New" panose="02070309020205020404" pitchFamily="49" charset="0"/>
              </a:rPr>
              <a:t>actionPerformed</a:t>
            </a:r>
            <a:r>
              <a:rPr lang="en-US" b="1" dirty="0">
                <a:solidFill>
                  <a:prstClr val="black"/>
                </a:solidFill>
                <a:latin typeface="Courier New" panose="02070309020205020404" pitchFamily="49" charset="0"/>
                <a:cs typeface="Courier New" panose="02070309020205020404" pitchFamily="49" charset="0"/>
              </a:rPr>
              <a:t>()</a:t>
            </a:r>
            <a:r>
              <a:rPr lang="en-US" dirty="0" smtClean="0">
                <a:solidFill>
                  <a:prstClr val="black"/>
                </a:solidFill>
              </a:rPr>
              <a:t> method.</a:t>
            </a:r>
            <a:r>
              <a:rPr lang="en-US" dirty="0">
                <a:solidFill>
                  <a:prstClr val="black"/>
                </a:solidFill>
              </a:rPr>
              <a:t/>
            </a:r>
            <a:br>
              <a:rPr lang="en-US" dirty="0">
                <a:solidFill>
                  <a:prstClr val="black"/>
                </a:solidFill>
              </a:rPr>
            </a:br>
            <a:r>
              <a:rPr lang="en-US" dirty="0" smtClean="0"/>
              <a:t/>
            </a:r>
            <a:br>
              <a:rPr lang="en-US" dirty="0" smtClean="0"/>
            </a:br>
            <a:r>
              <a:rPr lang="en-US" dirty="0" err="1" smtClean="0"/>
              <a:t>Deitel</a:t>
            </a:r>
            <a:r>
              <a:rPr lang="en-US" dirty="0" smtClean="0"/>
              <a:t> &amp; </a:t>
            </a:r>
            <a:r>
              <a:rPr lang="en-US" dirty="0" err="1" smtClean="0"/>
              <a:t>Deitel</a:t>
            </a:r>
            <a:r>
              <a:rPr lang="en-US" dirty="0" smtClean="0"/>
              <a:t> also use a variety of other techniques, some of which we will still meet. They use our technique in Figs. 12.42 and 12.43.</a:t>
            </a:r>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t>A simple GUI example</a:t>
            </a:r>
          </a:p>
          <a:p>
            <a:endParaRPr lang="en-US" dirty="0" smtClean="0"/>
          </a:p>
          <a:p>
            <a:r>
              <a:rPr lang="en-US" dirty="0"/>
              <a:t>Events</a:t>
            </a:r>
          </a:p>
          <a:p>
            <a:endParaRPr lang="en-US" dirty="0" smtClean="0"/>
          </a:p>
          <a:p>
            <a:r>
              <a:rPr lang="en-US" dirty="0">
                <a:solidFill>
                  <a:schemeClr val="tx2">
                    <a:lumMod val="40000"/>
                    <a:lumOff val="60000"/>
                  </a:schemeClr>
                </a:solidFill>
              </a:rPr>
              <a:t>Notes</a:t>
            </a:r>
          </a:p>
          <a:p>
            <a:endParaRPr lang="en-NZ" dirty="0" smtClean="0"/>
          </a:p>
          <a:p>
            <a:r>
              <a:rPr lang="en-NZ" dirty="0" smtClean="0"/>
              <a:t>Summary</a:t>
            </a:r>
            <a:endParaRPr lang="en-US" dirty="0"/>
          </a:p>
        </p:txBody>
      </p:sp>
    </p:spTree>
    <p:extLst>
      <p:ext uri="{BB962C8B-B14F-4D97-AF65-F5344CB8AC3E}">
        <p14:creationId xmlns:p14="http://schemas.microsoft.com/office/powerpoint/2010/main" val="845722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6544" y="1076243"/>
            <a:ext cx="6931152" cy="5827569"/>
          </a:xfrm>
        </p:spPr>
        <p:txBody>
          <a:bodyPr>
            <a:normAutofit/>
          </a:bodyPr>
          <a:lstStyle/>
          <a:p>
            <a:pPr>
              <a:lnSpc>
                <a:spcPct val="120000"/>
              </a:lnSpc>
            </a:pPr>
            <a:r>
              <a:rPr lang="en-US" dirty="0" smtClean="0"/>
              <a:t>The </a:t>
            </a:r>
            <a:r>
              <a:rPr lang="en-US" b="1" dirty="0" err="1" smtClean="0">
                <a:latin typeface="Courier New" panose="02070309020205020404" pitchFamily="49" charset="0"/>
                <a:cs typeface="Courier New" panose="02070309020205020404" pitchFamily="49" charset="0"/>
              </a:rPr>
              <a:t>java.awt</a:t>
            </a:r>
            <a:r>
              <a:rPr lang="en-US" dirty="0" smtClean="0"/>
              <a:t> package lets us build simple graphical applications and provides a set of basic window controls.</a:t>
            </a:r>
          </a:p>
          <a:p>
            <a:pPr>
              <a:lnSpc>
                <a:spcPct val="120000"/>
              </a:lnSpc>
            </a:pPr>
            <a:endParaRPr lang="en-US" dirty="0"/>
          </a:p>
          <a:p>
            <a:pPr>
              <a:lnSpc>
                <a:spcPct val="120000"/>
              </a:lnSpc>
            </a:pPr>
            <a:r>
              <a:rPr lang="en-US" dirty="0" smtClean="0"/>
              <a:t>The </a:t>
            </a:r>
            <a:r>
              <a:rPr lang="en-US" b="1" dirty="0" err="1">
                <a:latin typeface="Courier New" panose="02070309020205020404" pitchFamily="49" charset="0"/>
                <a:cs typeface="Courier New" panose="02070309020205020404" pitchFamily="49" charset="0"/>
              </a:rPr>
              <a:t>javax.swing</a:t>
            </a:r>
            <a:r>
              <a:rPr lang="en-US" dirty="0" smtClean="0"/>
              <a:t> package partially replaces and extends this set of controls by mostly lightweight controls written entirely in Java. </a:t>
            </a:r>
          </a:p>
          <a:p>
            <a:pPr>
              <a:lnSpc>
                <a:spcPct val="120000"/>
              </a:lnSpc>
            </a:pPr>
            <a:endParaRPr lang="en-US" dirty="0"/>
          </a:p>
          <a:p>
            <a:pPr>
              <a:lnSpc>
                <a:spcPct val="120000"/>
              </a:lnSpc>
            </a:pPr>
            <a:r>
              <a:rPr lang="en-US" dirty="0" smtClean="0"/>
              <a:t>Lightweight Swing components are subclasses of </a:t>
            </a:r>
            <a:r>
              <a:rPr lang="en-US" b="1" dirty="0" err="1">
                <a:latin typeface="Courier New" panose="02070309020205020404" pitchFamily="49" charset="0"/>
                <a:cs typeface="Courier New" panose="02070309020205020404" pitchFamily="49" charset="0"/>
              </a:rPr>
              <a:t>JComponent</a:t>
            </a:r>
            <a:r>
              <a:rPr lang="en-US" dirty="0" smtClean="0"/>
              <a:t> </a:t>
            </a:r>
          </a:p>
          <a:p>
            <a:pPr>
              <a:lnSpc>
                <a:spcPct val="120000"/>
              </a:lnSpc>
            </a:pPr>
            <a:endParaRPr lang="en-US" dirty="0"/>
          </a:p>
          <a:p>
            <a:pPr>
              <a:lnSpc>
                <a:spcPct val="120000"/>
              </a:lnSpc>
            </a:pPr>
            <a:r>
              <a:rPr lang="en-US" b="1" dirty="0" err="1">
                <a:latin typeface="Courier New" panose="02070309020205020404" pitchFamily="49" charset="0"/>
                <a:cs typeface="Courier New" panose="02070309020205020404" pitchFamily="49" charset="0"/>
              </a:rPr>
              <a:t>JComponent</a:t>
            </a:r>
            <a:r>
              <a:rPr lang="en-US" dirty="0" err="1" smtClean="0"/>
              <a:t>s</a:t>
            </a:r>
            <a:r>
              <a:rPr lang="en-US" dirty="0" smtClean="0"/>
              <a:t> can dispatch events to event listeners. Events are objects, event listeners are instances of classes that implement the appropriate listener interface.  </a:t>
            </a:r>
          </a:p>
          <a:p>
            <a:pPr>
              <a:lnSpc>
                <a:spcPct val="120000"/>
              </a:lnSpc>
            </a:pPr>
            <a:endParaRPr lang="en-US" dirty="0"/>
          </a:p>
          <a:p>
            <a:pPr>
              <a:lnSpc>
                <a:spcPct val="120000"/>
              </a:lnSpc>
            </a:pPr>
            <a:r>
              <a:rPr lang="en-US" dirty="0" smtClean="0"/>
              <a:t>Pop-up dialogs based on </a:t>
            </a:r>
            <a:r>
              <a:rPr lang="en-US" b="1" dirty="0" err="1">
                <a:latin typeface="Courier New" panose="02070309020205020404" pitchFamily="49" charset="0"/>
                <a:cs typeface="Courier New" panose="02070309020205020404" pitchFamily="49" charset="0"/>
              </a:rPr>
              <a:t>JOptionPane</a:t>
            </a:r>
            <a:r>
              <a:rPr lang="en-US" dirty="0" smtClean="0"/>
              <a:t> offer a very simple GUI, more complex GUIs can be built on top of a </a:t>
            </a:r>
            <a:r>
              <a:rPr lang="en-US" b="1" dirty="0" err="1">
                <a:latin typeface="Courier New" panose="02070309020205020404" pitchFamily="49" charset="0"/>
                <a:cs typeface="Courier New" panose="02070309020205020404" pitchFamily="49" charset="0"/>
              </a:rPr>
              <a:t>JFrame</a:t>
            </a:r>
            <a:r>
              <a:rPr lang="en-US" dirty="0" smtClean="0"/>
              <a:t>. We also know how to use a </a:t>
            </a:r>
            <a:r>
              <a:rPr lang="en-US" b="1" dirty="0" err="1">
                <a:latin typeface="Courier New" panose="02070309020205020404" pitchFamily="49" charset="0"/>
                <a:cs typeface="Courier New" panose="02070309020205020404" pitchFamily="49" charset="0"/>
              </a:rPr>
              <a:t>JLabel</a:t>
            </a:r>
            <a:r>
              <a:rPr lang="en-US" dirty="0" smtClean="0"/>
              <a:t> and a </a:t>
            </a:r>
            <a:r>
              <a:rPr lang="en-US" b="1" dirty="0" err="1">
                <a:latin typeface="Courier New" panose="02070309020205020404" pitchFamily="49" charset="0"/>
                <a:cs typeface="Courier New" panose="02070309020205020404" pitchFamily="49" charset="0"/>
              </a:rPr>
              <a:t>JButton</a:t>
            </a:r>
            <a:r>
              <a:rPr lang="en-US" dirty="0" smtClean="0"/>
              <a:t>.</a:t>
            </a:r>
            <a:endParaRPr lang="en-US" dirty="0"/>
          </a:p>
          <a:p>
            <a:pPr marL="0" indent="0">
              <a:lnSpc>
                <a:spcPct val="120000"/>
              </a:lnSpc>
              <a:buNone/>
            </a:pPr>
            <a:endParaRPr lang="en-US" dirty="0" smtClean="0"/>
          </a:p>
          <a:p>
            <a:endParaRPr lang="en-US" dirty="0"/>
          </a:p>
          <a:p>
            <a:pPr marL="0" indent="0">
              <a:buNone/>
            </a:pPr>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16</a:t>
            </a:fld>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t>A simple GUI example</a:t>
            </a:r>
          </a:p>
          <a:p>
            <a:endParaRPr lang="en-US" dirty="0" smtClean="0"/>
          </a:p>
          <a:p>
            <a:r>
              <a:rPr lang="en-US" dirty="0"/>
              <a:t>Events</a:t>
            </a:r>
          </a:p>
          <a:p>
            <a:endParaRPr lang="en-US" dirty="0" smtClean="0"/>
          </a:p>
          <a:p>
            <a:r>
              <a:rPr lang="en-US" dirty="0"/>
              <a:t>Notes</a:t>
            </a:r>
          </a:p>
          <a:p>
            <a:endParaRPr lang="en-NZ" dirty="0" smtClean="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148840" y="1076243"/>
            <a:ext cx="6867144" cy="5352908"/>
          </a:xfrm>
        </p:spPr>
        <p:txBody>
          <a:bodyPr/>
          <a:lstStyle/>
          <a:p>
            <a:pPr marL="0" indent="0">
              <a:buNone/>
            </a:pPr>
            <a:r>
              <a:rPr lang="en-US" sz="1600" dirty="0" smtClean="0"/>
              <a:t>D&amp;D Chapter 12</a:t>
            </a:r>
          </a:p>
          <a:p>
            <a:pPr marL="0" indent="0">
              <a:buNone/>
            </a:pPr>
            <a:endParaRPr lang="en-US" sz="1600" dirty="0" smtClean="0"/>
          </a:p>
          <a:p>
            <a:pPr marL="0" indent="0">
              <a:buNone/>
            </a:pPr>
            <a:r>
              <a:rPr lang="en-US" sz="1600" dirty="0">
                <a:hlinkClick r:id="rId2"/>
              </a:rPr>
              <a:t>http://</a:t>
            </a:r>
            <a:r>
              <a:rPr lang="en-US" sz="1600" dirty="0" smtClean="0">
                <a:hlinkClick r:id="rId2"/>
              </a:rPr>
              <a:t>docs.oracle.com/javase/tutorial/uiswing/components/dialog.html</a:t>
            </a:r>
            <a:endParaRPr lang="en-US" sz="1600" dirty="0" smtClean="0"/>
          </a:p>
          <a:p>
            <a:pPr marL="0" indent="0">
              <a:buNone/>
            </a:pPr>
            <a:endParaRPr lang="en-US" sz="1600" dirty="0" smtClean="0"/>
          </a:p>
          <a:p>
            <a:pPr marL="0" indent="0">
              <a:buNone/>
            </a:pPr>
            <a:r>
              <a:rPr lang="en-US" sz="1600" dirty="0">
                <a:hlinkClick r:id="rId3"/>
              </a:rPr>
              <a:t>https://</a:t>
            </a:r>
            <a:r>
              <a:rPr lang="en-US" sz="1600" dirty="0" smtClean="0">
                <a:hlinkClick r:id="rId3"/>
              </a:rPr>
              <a:t>docs.oracle.com/javase/tutorial/uiswing/components/index.html</a:t>
            </a:r>
            <a:endParaRPr lang="en-US" sz="1600" dirty="0" smtClean="0"/>
          </a:p>
          <a:p>
            <a:pPr marL="0" indent="0">
              <a:buNone/>
            </a:pPr>
            <a:endParaRPr lang="en-US" sz="1600" dirty="0" smtClean="0"/>
          </a:p>
          <a:p>
            <a:pPr marL="0" indent="0">
              <a:buNone/>
            </a:pPr>
            <a:r>
              <a:rPr lang="en-NZ" sz="1600" dirty="0">
                <a:hlinkClick r:id="rId4"/>
              </a:rPr>
              <a:t>http://</a:t>
            </a:r>
            <a:r>
              <a:rPr lang="en-NZ" sz="1600" dirty="0" smtClean="0">
                <a:hlinkClick r:id="rId4"/>
              </a:rPr>
              <a:t>docs.oracle.com/javase/tutorial/uiswing/events/actionlistener.html</a:t>
            </a:r>
            <a:endParaRPr lang="en-NZ" sz="1600" dirty="0" smtClean="0"/>
          </a:p>
          <a:p>
            <a:pPr marL="0" indent="0">
              <a:buNone/>
            </a:pPr>
            <a:endParaRPr lang="en-US" sz="1600" dirty="0" smtClean="0"/>
          </a:p>
          <a:p>
            <a:pPr marL="0" indent="0">
              <a:buNone/>
            </a:pPr>
            <a:endParaRPr lang="en-NZ" sz="1600"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17</a:t>
            </a:fld>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t>A simple GUI example</a:t>
            </a:r>
          </a:p>
          <a:p>
            <a:endParaRPr lang="en-US" dirty="0" smtClean="0"/>
          </a:p>
          <a:p>
            <a:r>
              <a:rPr lang="en-US" dirty="0"/>
              <a:t>Events</a:t>
            </a:r>
          </a:p>
          <a:p>
            <a:endParaRPr lang="en-US" dirty="0" smtClean="0"/>
          </a:p>
          <a:p>
            <a:r>
              <a:rPr lang="en-US" dirty="0"/>
              <a:t>Notes</a:t>
            </a:r>
          </a:p>
          <a:p>
            <a:endParaRPr lang="en-NZ" dirty="0" smtClean="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More GUI programming (Chapter 12)</a:t>
            </a:r>
            <a:endParaRPr lang="en-US" dirty="0"/>
          </a:p>
        </p:txBody>
      </p:sp>
    </p:spTree>
    <p:extLst>
      <p:ext uri="{BB962C8B-B14F-4D97-AF65-F5344CB8AC3E}">
        <p14:creationId xmlns:p14="http://schemas.microsoft.com/office/powerpoint/2010/main" val="1812958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a:t>By the end of this lesson, you should:</a:t>
            </a:r>
          </a:p>
          <a:p>
            <a:pPr marL="0" lvl="0" indent="0">
              <a:buNone/>
            </a:pPr>
            <a:endParaRPr lang="en-US" dirty="0"/>
          </a:p>
          <a:p>
            <a:pPr lvl="0"/>
            <a:r>
              <a:rPr lang="en-US" dirty="0"/>
              <a:t>Be able to write Java applications using input and message dialogs</a:t>
            </a:r>
          </a:p>
          <a:p>
            <a:pPr lvl="0"/>
            <a:r>
              <a:rPr lang="en-US" dirty="0"/>
              <a:t>Be able to write Java applications using </a:t>
            </a:r>
            <a:r>
              <a:rPr lang="en-US" dirty="0" err="1"/>
              <a:t>JFrame</a:t>
            </a:r>
            <a:r>
              <a:rPr lang="en-US" dirty="0"/>
              <a:t> windows, </a:t>
            </a:r>
            <a:r>
              <a:rPr lang="en-US" dirty="0" err="1"/>
              <a:t>JLabels</a:t>
            </a:r>
            <a:r>
              <a:rPr lang="en-US" dirty="0"/>
              <a:t> and </a:t>
            </a:r>
            <a:r>
              <a:rPr lang="en-US" dirty="0" err="1"/>
              <a:t>JButtons</a:t>
            </a:r>
            <a:r>
              <a:rPr lang="en-US" dirty="0"/>
              <a:t> </a:t>
            </a:r>
          </a:p>
          <a:p>
            <a:pPr lvl="0"/>
            <a:r>
              <a:rPr lang="en-US" dirty="0"/>
              <a:t>Be able to handle button click events and understand the mechanism behind </a:t>
            </a:r>
            <a:r>
              <a:rPr lang="en-US" dirty="0" err="1"/>
              <a:t>ActionEvent</a:t>
            </a:r>
            <a:r>
              <a:rPr lang="en-US" dirty="0"/>
              <a:t> and </a:t>
            </a:r>
            <a:r>
              <a:rPr lang="en-US"/>
              <a:t>ActionListeners</a:t>
            </a:r>
            <a:endParaRPr lang="en-US" dirty="0"/>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31136" y="1204439"/>
            <a:ext cx="6748272" cy="295608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3</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Input and message dialogs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231136" y="1213581"/>
            <a:ext cx="6812280" cy="2946939"/>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javax.swing.JOptionPane</a:t>
            </a:r>
            <a:r>
              <a:rPr lang="en-NZ" sz="1400" b="1" dirty="0">
                <a:solidFill>
                  <a:srgbClr val="000000"/>
                </a:solidFill>
                <a:latin typeface="Consolas" panose="020B0609020204030204" pitchFamily="49" charset="0"/>
              </a:rPr>
              <a:t>;</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PopUpDialogs</a:t>
            </a:r>
            <a:r>
              <a:rPr lang="en-NZ" sz="1400" b="1" dirty="0">
                <a:solidFill>
                  <a:srgbClr val="000000"/>
                </a:solidFill>
                <a:latin typeface="Consolas" panose="020B0609020204030204" pitchFamily="49" charset="0"/>
              </a:rPr>
              <a:t> {</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    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static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main(String[] </a:t>
            </a:r>
            <a:r>
              <a:rPr lang="en-NZ" sz="1400" b="1" dirty="0" err="1">
                <a:solidFill>
                  <a:srgbClr val="6A3E3E"/>
                </a:solidFill>
                <a:latin typeface="Consolas" panose="020B0609020204030204" pitchFamily="49" charset="0"/>
              </a:rPr>
              <a:t>args</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String </a:t>
            </a:r>
            <a:r>
              <a:rPr lang="en-NZ" sz="1400" dirty="0">
                <a:solidFill>
                  <a:srgbClr val="6A3E3E"/>
                </a:solidFill>
                <a:latin typeface="Consolas" panose="020B0609020204030204" pitchFamily="49" charset="0"/>
              </a:rPr>
              <a:t>name</a:t>
            </a:r>
            <a:r>
              <a:rPr lang="en-NZ" sz="1400" dirty="0">
                <a:solidFill>
                  <a:srgbClr val="000000"/>
                </a:solidFill>
                <a:latin typeface="Consolas" panose="020B0609020204030204" pitchFamily="49" charset="0"/>
              </a:rPr>
              <a:t> = </a:t>
            </a:r>
            <a:r>
              <a:rPr lang="en-NZ" sz="1400" dirty="0" smtClean="0">
                <a:solidFill>
                  <a:srgbClr val="000000"/>
                </a:solidFill>
                <a:latin typeface="Consolas" panose="020B0609020204030204" pitchFamily="49" charset="0"/>
              </a:rPr>
              <a:t/>
            </a:r>
            <a:br>
              <a:rPr lang="en-NZ" sz="1400" dirty="0" smtClean="0">
                <a:solidFill>
                  <a:srgbClr val="000000"/>
                </a:solidFill>
                <a:latin typeface="Consolas" panose="020B0609020204030204" pitchFamily="49" charset="0"/>
              </a:rPr>
            </a:b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JOptionPane.</a:t>
            </a:r>
            <a:r>
              <a:rPr lang="en-NZ" sz="1400" i="1" dirty="0" err="1" smtClean="0">
                <a:solidFill>
                  <a:srgbClr val="000000"/>
                </a:solidFill>
                <a:latin typeface="Consolas" panose="020B0609020204030204" pitchFamily="49" charset="0"/>
              </a:rPr>
              <a:t>showInputDialog</a:t>
            </a:r>
            <a:r>
              <a:rPr lang="en-NZ" sz="1400" i="1" dirty="0">
                <a:solidFill>
                  <a:srgbClr val="000000"/>
                </a:solidFill>
                <a:latin typeface="Consolas" panose="020B0609020204030204" pitchFamily="49" charset="0"/>
              </a:rPr>
              <a:t>(</a:t>
            </a:r>
            <a:r>
              <a:rPr lang="en-NZ" sz="1400" i="1" dirty="0">
                <a:solidFill>
                  <a:srgbClr val="2A00FF"/>
                </a:solidFill>
                <a:latin typeface="Consolas" panose="020B0609020204030204" pitchFamily="49" charset="0"/>
              </a:rPr>
              <a:t>"Please enter your name"</a:t>
            </a:r>
            <a:r>
              <a:rPr lang="en-NZ" sz="1400"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JOptionPane.</a:t>
            </a:r>
            <a:r>
              <a:rPr lang="en-NZ" sz="1400" i="1" dirty="0" err="1" smtClean="0">
                <a:solidFill>
                  <a:srgbClr val="000000"/>
                </a:solidFill>
                <a:latin typeface="Consolas" panose="020B0609020204030204" pitchFamily="49" charset="0"/>
              </a:rPr>
              <a:t>showMessageDialog</a:t>
            </a:r>
            <a:r>
              <a:rPr lang="en-NZ" sz="1400" i="1" dirty="0" smtClean="0">
                <a:solidFill>
                  <a:srgbClr val="000000"/>
                </a:solidFill>
                <a:latin typeface="Consolas" panose="020B0609020204030204" pitchFamily="49" charset="0"/>
              </a:rPr>
              <a:t>(</a:t>
            </a:r>
            <a:r>
              <a:rPr lang="en-NZ" sz="1400" b="1" i="1" dirty="0" smtClean="0">
                <a:solidFill>
                  <a:srgbClr val="7F0055"/>
                </a:solidFill>
                <a:latin typeface="Consolas" panose="020B0609020204030204" pitchFamily="49" charset="0"/>
              </a:rPr>
              <a:t>null</a:t>
            </a:r>
            <a:r>
              <a:rPr lang="en-NZ" sz="1400" b="1" i="1" dirty="0">
                <a:solidFill>
                  <a:srgbClr val="000000"/>
                </a:solidFill>
                <a:latin typeface="Consolas" panose="020B0609020204030204" pitchFamily="49" charset="0"/>
              </a:rPr>
              <a:t>, </a:t>
            </a:r>
            <a:r>
              <a:rPr lang="en-NZ" sz="1400" b="1" i="1" dirty="0">
                <a:solidFill>
                  <a:srgbClr val="2A00FF"/>
                </a:solidFill>
                <a:latin typeface="Consolas" panose="020B0609020204030204" pitchFamily="49" charset="0"/>
              </a:rPr>
              <a:t>"Hello "</a:t>
            </a:r>
            <a:r>
              <a:rPr lang="en-NZ" sz="1400" b="1" i="1" dirty="0">
                <a:solidFill>
                  <a:srgbClr val="000000"/>
                </a:solidFill>
                <a:latin typeface="Consolas" panose="020B0609020204030204" pitchFamily="49" charset="0"/>
              </a:rPr>
              <a:t> + </a:t>
            </a:r>
            <a:r>
              <a:rPr lang="en-NZ" sz="1400" b="1" i="1" dirty="0">
                <a:solidFill>
                  <a:srgbClr val="6A3E3E"/>
                </a:solidFill>
                <a:latin typeface="Consolas" panose="020B0609020204030204" pitchFamily="49" charset="0"/>
              </a:rPr>
              <a:t>name</a:t>
            </a:r>
            <a:r>
              <a:rPr lang="en-NZ" sz="1400" b="1" i="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 </a:t>
            </a:r>
            <a:r>
              <a:rPr lang="en-NZ" sz="1400" dirty="0">
                <a:solidFill>
                  <a:srgbClr val="2A00FF"/>
                </a:solidFill>
                <a:latin typeface="Consolas" panose="020B0609020204030204" pitchFamily="49" charset="0"/>
              </a:rPr>
              <a:t>"!\</a:t>
            </a:r>
            <a:r>
              <a:rPr lang="en-NZ" sz="1400" dirty="0" err="1">
                <a:solidFill>
                  <a:srgbClr val="2A00FF"/>
                </a:solidFill>
                <a:latin typeface="Consolas" panose="020B0609020204030204" pitchFamily="49" charset="0"/>
              </a:rPr>
              <a:t>nNow</a:t>
            </a:r>
            <a:r>
              <a:rPr lang="en-NZ" sz="1400" dirty="0">
                <a:solidFill>
                  <a:srgbClr val="2A00FF"/>
                </a:solidFill>
                <a:latin typeface="Consolas" panose="020B0609020204030204" pitchFamily="49" charset="0"/>
              </a:rPr>
              <a:t> I know who you are!"</a:t>
            </a:r>
            <a:r>
              <a:rPr lang="en-NZ" sz="1400" dirty="0">
                <a:solidFill>
                  <a:srgbClr val="000000"/>
                </a:solidFill>
                <a:latin typeface="Consolas" panose="020B0609020204030204" pitchFamily="49" charset="0"/>
              </a:rPr>
              <a:t>, </a:t>
            </a:r>
            <a:r>
              <a:rPr lang="en-NZ" sz="1400" dirty="0">
                <a:solidFill>
                  <a:srgbClr val="2A00FF"/>
                </a:solidFill>
                <a:latin typeface="Consolas" panose="020B0609020204030204" pitchFamily="49" charset="0"/>
              </a:rPr>
              <a:t>"Greeting"</a:t>
            </a:r>
            <a:r>
              <a:rPr lang="en-NZ" sz="1400"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JOptionPane.</a:t>
            </a:r>
            <a:r>
              <a:rPr lang="en-NZ" sz="1400" b="1" i="1" dirty="0" err="1" smtClean="0">
                <a:solidFill>
                  <a:srgbClr val="0000C0"/>
                </a:solidFill>
                <a:latin typeface="Consolas" panose="020B0609020204030204" pitchFamily="49" charset="0"/>
              </a:rPr>
              <a:t>INFORMATION_MESSAGE</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a:t>
            </a:r>
          </a:p>
        </p:txBody>
      </p:sp>
      <p:sp>
        <p:nvSpPr>
          <p:cNvPr id="7" name="TextBox 6"/>
          <p:cNvSpPr txBox="1"/>
          <p:nvPr/>
        </p:nvSpPr>
        <p:spPr>
          <a:xfrm>
            <a:off x="2313432" y="4337789"/>
            <a:ext cx="6387084" cy="2308324"/>
          </a:xfrm>
          <a:prstGeom prst="rect">
            <a:avLst/>
          </a:prstGeom>
        </p:spPr>
        <p:txBody>
          <a:bodyPr vert="horz" wrap="square" rtlCol="0">
            <a:spAutoFit/>
          </a:bodyPr>
          <a:lstStyle/>
          <a:p>
            <a:r>
              <a:rPr lang="en-US" sz="1600" dirty="0" smtClean="0"/>
              <a:t>When it comes to GUI (graphical user interface) programming, Java’s standard library are the Swing components, with a bit of support from </a:t>
            </a:r>
            <a:r>
              <a:rPr lang="en-US" sz="1600" dirty="0" err="1" smtClean="0"/>
              <a:t>awt</a:t>
            </a:r>
            <a:r>
              <a:rPr lang="en-US" sz="1600" dirty="0" smtClean="0"/>
              <a:t>, which we’ve already seen.</a:t>
            </a:r>
          </a:p>
          <a:p>
            <a:endParaRPr lang="en-US" sz="1600" dirty="0"/>
          </a:p>
          <a:p>
            <a:r>
              <a:rPr lang="en-US" sz="1600" dirty="0" smtClean="0"/>
              <a:t>Pop-up dialogs like the input dialog and message dialog above are launched via a class method of the </a:t>
            </a:r>
            <a:r>
              <a:rPr lang="en-NZ" sz="1600" b="1" dirty="0" err="1">
                <a:solidFill>
                  <a:srgbClr val="000000"/>
                </a:solidFill>
                <a:latin typeface="Consolas" panose="020B0609020204030204" pitchFamily="49" charset="0"/>
              </a:rPr>
              <a:t>javax.swing.JOptionPane</a:t>
            </a:r>
            <a:r>
              <a:rPr lang="en-US" sz="1600" dirty="0" smtClean="0"/>
              <a:t> class.</a:t>
            </a:r>
          </a:p>
          <a:p>
            <a:endParaRPr lang="en-US" sz="1600" dirty="0"/>
          </a:p>
          <a:p>
            <a:r>
              <a:rPr lang="en-US" sz="1600" dirty="0" smtClean="0"/>
              <a:t>Note that the input dialog </a:t>
            </a:r>
            <a:r>
              <a:rPr lang="en-US" sz="1600" i="1" dirty="0" smtClean="0"/>
              <a:t>blocks</a:t>
            </a:r>
            <a:r>
              <a:rPr lang="en-US" sz="1600" dirty="0" smtClean="0"/>
              <a:t> execution of the method until the user has entered a name.</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Input and message dialogs</a:t>
            </a:r>
            <a:r>
              <a:rPr lang="en-NZ" dirty="0"/>
              <a:t/>
            </a:r>
            <a:br>
              <a:rPr lang="en-NZ" dirty="0"/>
            </a:br>
            <a:endParaRPr lang="en-NZ" dirty="0"/>
          </a:p>
          <a:p>
            <a:r>
              <a:rPr lang="en-US" dirty="0" smtClean="0"/>
              <a:t>Java Swing components</a:t>
            </a:r>
            <a:endParaRPr lang="en-US" dirty="0"/>
          </a:p>
          <a:p>
            <a:endParaRPr lang="en-US" dirty="0"/>
          </a:p>
          <a:p>
            <a:r>
              <a:rPr lang="en-US" dirty="0" smtClean="0"/>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1571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4</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More complex GUIs</a:t>
            </a:r>
            <a:endParaRPr lang="en-NZ" sz="4000" b="1" dirty="0">
              <a:solidFill>
                <a:srgbClr val="009AC7"/>
              </a:solidFill>
              <a:latin typeface="Verdana"/>
              <a:cs typeface="Verdana"/>
            </a:endParaRPr>
          </a:p>
        </p:txBody>
      </p:sp>
      <p:sp>
        <p:nvSpPr>
          <p:cNvPr id="7" name="TextBox 6"/>
          <p:cNvSpPr txBox="1"/>
          <p:nvPr/>
        </p:nvSpPr>
        <p:spPr>
          <a:xfrm>
            <a:off x="2270959" y="1076243"/>
            <a:ext cx="6387084" cy="3477875"/>
          </a:xfrm>
          <a:prstGeom prst="rect">
            <a:avLst/>
          </a:prstGeom>
        </p:spPr>
        <p:txBody>
          <a:bodyPr vert="horz" wrap="square" rtlCol="0">
            <a:spAutoFit/>
          </a:bodyPr>
          <a:lstStyle/>
          <a:p>
            <a:r>
              <a:rPr lang="en-US" sz="2000" dirty="0" smtClean="0"/>
              <a:t>We’ve already dealt with a GUI – remember the stick figures from Lecture 10?</a:t>
            </a:r>
          </a:p>
          <a:p>
            <a:endParaRPr lang="en-US" sz="2000" dirty="0"/>
          </a:p>
          <a:p>
            <a:r>
              <a:rPr lang="en-US" sz="2000" dirty="0" smtClean="0"/>
              <a:t>Remember how this was based on a JFrame that contained a </a:t>
            </a:r>
            <a:r>
              <a:rPr lang="en-US" sz="2000" dirty="0" err="1" smtClean="0"/>
              <a:t>JPanel</a:t>
            </a:r>
            <a:r>
              <a:rPr lang="en-US" sz="2000" dirty="0" smtClean="0"/>
              <a:t> with the stick figures?</a:t>
            </a:r>
          </a:p>
          <a:p>
            <a:endParaRPr lang="en-US" sz="2000" dirty="0"/>
          </a:p>
          <a:p>
            <a:r>
              <a:rPr lang="en-US" sz="2000" dirty="0" smtClean="0"/>
              <a:t>Most Swing applications also use a JFrame to provide the window in which the application runs. Typically, we will extend the JFrame class for this purpose.</a:t>
            </a:r>
          </a:p>
          <a:p>
            <a:endParaRPr lang="en-US" sz="2000" dirty="0" smtClean="0"/>
          </a:p>
          <a:p>
            <a:endParaRPr lang="en-US" sz="2000"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solidFill>
                  <a:schemeClr val="tx2">
                    <a:lumMod val="40000"/>
                    <a:lumOff val="60000"/>
                  </a:schemeClr>
                </a:solidFill>
              </a:rPr>
              <a:t>Java Swing components</a:t>
            </a:r>
          </a:p>
          <a:p>
            <a:endParaRPr lang="en-US" dirty="0"/>
          </a:p>
          <a:p>
            <a:r>
              <a:rPr lang="en-US" dirty="0" smtClean="0"/>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383442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5</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Swing Components</a:t>
            </a:r>
            <a:endParaRPr lang="en-NZ" sz="4000" b="1" dirty="0">
              <a:solidFill>
                <a:srgbClr val="009AC7"/>
              </a:solidFill>
              <a:latin typeface="Verdana"/>
              <a:cs typeface="Verdana"/>
            </a:endParaRPr>
          </a:p>
        </p:txBody>
      </p:sp>
      <p:sp>
        <p:nvSpPr>
          <p:cNvPr id="7" name="TextBox 6"/>
          <p:cNvSpPr txBox="1"/>
          <p:nvPr/>
        </p:nvSpPr>
        <p:spPr>
          <a:xfrm>
            <a:off x="2270959" y="963724"/>
            <a:ext cx="6387084" cy="5940088"/>
          </a:xfrm>
          <a:prstGeom prst="rect">
            <a:avLst/>
          </a:prstGeom>
        </p:spPr>
        <p:txBody>
          <a:bodyPr vert="horz" wrap="square" rtlCol="0">
            <a:spAutoFit/>
          </a:bodyPr>
          <a:lstStyle/>
          <a:p>
            <a:r>
              <a:rPr lang="en-US" sz="2000" dirty="0" smtClean="0"/>
              <a:t>Things such as buttons, checkboxes, text fields, lists, images, menus, etc. that we find in GUIs are known as </a:t>
            </a:r>
            <a:r>
              <a:rPr lang="en-US" sz="2000" i="1" dirty="0" smtClean="0"/>
              <a:t>components</a:t>
            </a:r>
            <a:r>
              <a:rPr lang="en-US" sz="2000" dirty="0" smtClean="0"/>
              <a:t>. </a:t>
            </a:r>
          </a:p>
          <a:p>
            <a:endParaRPr lang="en-US" sz="2000" dirty="0"/>
          </a:p>
          <a:p>
            <a:r>
              <a:rPr lang="en-US" sz="2000" dirty="0" smtClean="0"/>
              <a:t>The Java Swing classes know two types of components:</a:t>
            </a:r>
          </a:p>
          <a:p>
            <a:endParaRPr lang="en-US" sz="2000" dirty="0"/>
          </a:p>
          <a:p>
            <a:pPr marL="457200" indent="-457200">
              <a:buFont typeface="+mj-lt"/>
              <a:buAutoNum type="arabicPeriod"/>
            </a:pPr>
            <a:r>
              <a:rPr lang="en-US" sz="2000" dirty="0" smtClean="0"/>
              <a:t>Heavyweight components: Like AWT components, they use operating system specific code in the background and are only partially written in Java. </a:t>
            </a:r>
            <a:br>
              <a:rPr lang="en-US" sz="2000" dirty="0" smtClean="0"/>
            </a:br>
            <a:endParaRPr lang="en-US" sz="2000" dirty="0" smtClean="0"/>
          </a:p>
          <a:p>
            <a:pPr marL="457200" indent="-457200">
              <a:buFont typeface="+mj-lt"/>
              <a:buAutoNum type="arabicPeriod"/>
            </a:pPr>
            <a:r>
              <a:rPr lang="en-US" sz="2000" dirty="0" smtClean="0"/>
              <a:t>Lightweight components: Written entirely in Java. Most Swing components are lightweight. The only heavyweight Swing component we have met so far has been the </a:t>
            </a:r>
            <a:r>
              <a:rPr lang="en-US" sz="2000" dirty="0" err="1" smtClean="0"/>
              <a:t>JFrame</a:t>
            </a:r>
            <a:r>
              <a:rPr lang="en-US" sz="2000" dirty="0" smtClean="0"/>
              <a:t>.</a:t>
            </a:r>
          </a:p>
          <a:p>
            <a:pPr marL="457200" indent="-457200">
              <a:buFont typeface="+mj-lt"/>
              <a:buAutoNum type="arabicPeriod"/>
            </a:pPr>
            <a:endParaRPr lang="en-US" sz="2000" dirty="0"/>
          </a:p>
          <a:p>
            <a:r>
              <a:rPr lang="en-US" sz="2000" dirty="0" smtClean="0"/>
              <a:t>Some basic Swing components have counterparts in AWT, e.g., a </a:t>
            </a:r>
            <a:r>
              <a:rPr lang="en-US" sz="2000" b="1" dirty="0" err="1" smtClean="0">
                <a:latin typeface="Courier New" panose="02070309020205020404" pitchFamily="49" charset="0"/>
                <a:cs typeface="Courier New" panose="02070309020205020404" pitchFamily="49" charset="0"/>
              </a:rPr>
              <a:t>JButton</a:t>
            </a:r>
            <a:r>
              <a:rPr lang="en-US" sz="2000" dirty="0" smtClean="0"/>
              <a:t> is the Swing version of a </a:t>
            </a:r>
            <a:r>
              <a:rPr lang="en-US" sz="2000" b="1" dirty="0">
                <a:latin typeface="Courier New" panose="02070309020205020404" pitchFamily="49" charset="0"/>
                <a:cs typeface="Courier New" panose="02070309020205020404" pitchFamily="49" charset="0"/>
              </a:rPr>
              <a:t>Button</a:t>
            </a:r>
            <a:r>
              <a:rPr lang="en-US" sz="2000" dirty="0" smtClean="0"/>
              <a:t>. Swing has more components than AWT. </a:t>
            </a:r>
          </a:p>
          <a:p>
            <a:pPr marL="457200" indent="-457200">
              <a:buFont typeface="+mj-lt"/>
              <a:buAutoNum type="arabicPeriod"/>
            </a:pPr>
            <a:endParaRPr lang="en-US" sz="2000"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solidFill>
                  <a:schemeClr val="tx2">
                    <a:lumMod val="40000"/>
                    <a:lumOff val="60000"/>
                  </a:schemeClr>
                </a:solidFill>
              </a:rPr>
              <a:t>Java Swing components</a:t>
            </a:r>
          </a:p>
          <a:p>
            <a:endParaRPr lang="en-US" dirty="0"/>
          </a:p>
          <a:p>
            <a:r>
              <a:rPr lang="en-US" dirty="0" smtClean="0"/>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351164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6</a:t>
            </a:fld>
            <a:endParaRPr lang="en-US" dirty="0"/>
          </a:p>
        </p:txBody>
      </p:sp>
      <p:sp>
        <p:nvSpPr>
          <p:cNvPr id="5" name="Title 2"/>
          <p:cNvSpPr txBox="1">
            <a:spLocks/>
          </p:cNvSpPr>
          <p:nvPr/>
        </p:nvSpPr>
        <p:spPr>
          <a:xfrm>
            <a:off x="188265" y="128250"/>
            <a:ext cx="6517335" cy="717593"/>
          </a:xfrm>
          <a:prstGeom prst="rect">
            <a:avLst/>
          </a:prstGeom>
        </p:spPr>
        <p:txBody>
          <a:bodyPr>
            <a:normAutofit fontScale="6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Lightweight Swing Components and containers</a:t>
            </a:r>
            <a:endParaRPr lang="en-NZ" sz="4000" b="1" dirty="0">
              <a:solidFill>
                <a:srgbClr val="009AC7"/>
              </a:solidFill>
              <a:latin typeface="Verdana"/>
              <a:cs typeface="Verdana"/>
            </a:endParaRPr>
          </a:p>
        </p:txBody>
      </p:sp>
      <p:sp>
        <p:nvSpPr>
          <p:cNvPr id="7" name="TextBox 6"/>
          <p:cNvSpPr txBox="1"/>
          <p:nvPr/>
        </p:nvSpPr>
        <p:spPr>
          <a:xfrm>
            <a:off x="2270959" y="1076243"/>
            <a:ext cx="4276145" cy="5632311"/>
          </a:xfrm>
          <a:prstGeom prst="rect">
            <a:avLst/>
          </a:prstGeom>
        </p:spPr>
        <p:txBody>
          <a:bodyPr vert="horz" wrap="square" rtlCol="0">
            <a:spAutoFit/>
          </a:bodyPr>
          <a:lstStyle/>
          <a:p>
            <a:r>
              <a:rPr lang="en-US" dirty="0" smtClean="0"/>
              <a:t>In Swing, each lightweight component is an instance of a subclass of </a:t>
            </a:r>
            <a:r>
              <a:rPr lang="en-US" b="1" dirty="0" err="1" smtClean="0">
                <a:latin typeface="Courier New" panose="02070309020205020404" pitchFamily="49" charset="0"/>
                <a:cs typeface="Courier New" panose="02070309020205020404" pitchFamily="49" charset="0"/>
              </a:rPr>
              <a:t>JComponent</a:t>
            </a:r>
            <a:r>
              <a:rPr lang="en-US" dirty="0" smtClean="0"/>
              <a:t>. This class adds tooltips, accessibility, keyboard shortcuts etc.</a:t>
            </a:r>
          </a:p>
          <a:p>
            <a:endParaRPr lang="en-US" dirty="0"/>
          </a:p>
          <a:p>
            <a:r>
              <a:rPr lang="en-US" dirty="0" smtClean="0"/>
              <a:t>Each </a:t>
            </a:r>
            <a:r>
              <a:rPr lang="en-US" b="1" dirty="0" err="1">
                <a:latin typeface="Courier New" panose="02070309020205020404" pitchFamily="49" charset="0"/>
                <a:cs typeface="Courier New" panose="02070309020205020404" pitchFamily="49" charset="0"/>
              </a:rPr>
              <a:t>JComponent</a:t>
            </a:r>
            <a:r>
              <a:rPr lang="en-US" dirty="0" smtClean="0"/>
              <a:t> is a </a:t>
            </a:r>
            <a:r>
              <a:rPr lang="en-US" b="1" dirty="0">
                <a:latin typeface="Courier New" panose="02070309020205020404" pitchFamily="49" charset="0"/>
                <a:cs typeface="Courier New" panose="02070309020205020404" pitchFamily="49" charset="0"/>
              </a:rPr>
              <a:t>Container</a:t>
            </a:r>
            <a:r>
              <a:rPr lang="en-US" dirty="0" smtClean="0"/>
              <a:t>, and each container is a </a:t>
            </a:r>
            <a:r>
              <a:rPr lang="en-US" b="1" dirty="0">
                <a:latin typeface="Courier New" panose="02070309020205020404" pitchFamily="49" charset="0"/>
                <a:cs typeface="Courier New" panose="02070309020205020404" pitchFamily="49" charset="0"/>
              </a:rPr>
              <a:t>Component</a:t>
            </a:r>
            <a:r>
              <a:rPr lang="en-US" dirty="0" smtClean="0"/>
              <a:t>, which in turn is a subclass of the </a:t>
            </a:r>
            <a:r>
              <a:rPr lang="en-US" b="1" dirty="0">
                <a:latin typeface="Courier New" panose="02070309020205020404" pitchFamily="49" charset="0"/>
                <a:cs typeface="Courier New" panose="02070309020205020404" pitchFamily="49" charset="0"/>
              </a:rPr>
              <a:t>Object</a:t>
            </a:r>
            <a:r>
              <a:rPr lang="en-US" dirty="0" smtClean="0"/>
              <a:t> class, the common ancestor of all Java objects.</a:t>
            </a:r>
          </a:p>
          <a:p>
            <a:endParaRPr lang="en-US" dirty="0"/>
          </a:p>
          <a:p>
            <a:r>
              <a:rPr lang="en-US" dirty="0" smtClean="0"/>
              <a:t>A </a:t>
            </a:r>
            <a:r>
              <a:rPr lang="en-US" b="1" dirty="0">
                <a:latin typeface="Courier New" panose="02070309020205020404" pitchFamily="49" charset="0"/>
                <a:cs typeface="Courier New" panose="02070309020205020404" pitchFamily="49" charset="0"/>
              </a:rPr>
              <a:t>Container</a:t>
            </a:r>
            <a:r>
              <a:rPr lang="en-US" dirty="0" smtClean="0"/>
              <a:t> is a </a:t>
            </a:r>
            <a:r>
              <a:rPr lang="en-US" b="1" dirty="0">
                <a:latin typeface="Courier New" panose="02070309020205020404" pitchFamily="49" charset="0"/>
                <a:cs typeface="Courier New" panose="02070309020205020404" pitchFamily="49" charset="0"/>
              </a:rPr>
              <a:t>Component</a:t>
            </a:r>
            <a:r>
              <a:rPr lang="en-US" dirty="0" smtClean="0"/>
              <a:t> that we can attach other </a:t>
            </a:r>
            <a:r>
              <a:rPr lang="en-US" b="1" dirty="0">
                <a:latin typeface="Courier New" panose="02070309020205020404" pitchFamily="49" charset="0"/>
                <a:cs typeface="Courier New" panose="02070309020205020404" pitchFamily="49" charset="0"/>
              </a:rPr>
              <a:t>Component</a:t>
            </a:r>
            <a:r>
              <a:rPr lang="en-US" dirty="0"/>
              <a:t>s</a:t>
            </a:r>
            <a:r>
              <a:rPr lang="en-US" dirty="0" smtClean="0"/>
              <a:t> to (e.g., attaching a </a:t>
            </a:r>
            <a:r>
              <a:rPr lang="en-US" b="1" dirty="0" err="1">
                <a:latin typeface="Courier New" panose="02070309020205020404" pitchFamily="49" charset="0"/>
                <a:cs typeface="Courier New" panose="02070309020205020404" pitchFamily="49" charset="0"/>
              </a:rPr>
              <a:t>JButton</a:t>
            </a:r>
            <a:r>
              <a:rPr lang="en-US" dirty="0" smtClean="0"/>
              <a:t> to a </a:t>
            </a:r>
            <a:r>
              <a:rPr lang="en-US" b="1" dirty="0">
                <a:latin typeface="Courier New" panose="02070309020205020404" pitchFamily="49" charset="0"/>
                <a:cs typeface="Courier New" panose="02070309020205020404" pitchFamily="49" charset="0"/>
              </a:rPr>
              <a:t>JFrame</a:t>
            </a:r>
            <a:r>
              <a:rPr lang="en-US" dirty="0" smtClean="0"/>
              <a:t>). We do so with its </a:t>
            </a:r>
            <a:r>
              <a:rPr lang="en-US" b="1" dirty="0">
                <a:latin typeface="Courier New" panose="02070309020205020404" pitchFamily="49" charset="0"/>
                <a:cs typeface="Courier New" panose="02070309020205020404" pitchFamily="49" charset="0"/>
              </a:rPr>
              <a:t>add</a:t>
            </a:r>
            <a:r>
              <a:rPr lang="en-US" b="1" dirty="0" smtClean="0">
                <a:latin typeface="Courier New" panose="02070309020205020404" pitchFamily="49" charset="0"/>
                <a:cs typeface="Courier New" panose="02070309020205020404" pitchFamily="49" charset="0"/>
              </a:rPr>
              <a:t>()</a:t>
            </a:r>
            <a:r>
              <a:rPr lang="en-US" dirty="0" smtClean="0"/>
              <a:t>method</a:t>
            </a:r>
            <a:r>
              <a:rPr lang="en-US" dirty="0"/>
              <a:t>.</a:t>
            </a:r>
            <a:endParaRPr lang="en-US" dirty="0" smtClean="0"/>
          </a:p>
          <a:p>
            <a:endParaRPr lang="en-US" dirty="0"/>
          </a:p>
          <a:p>
            <a:r>
              <a:rPr lang="en-US" dirty="0" smtClean="0"/>
              <a:t>A </a:t>
            </a:r>
            <a:r>
              <a:rPr lang="en-US" b="1" dirty="0">
                <a:latin typeface="Courier New" panose="02070309020205020404" pitchFamily="49" charset="0"/>
                <a:cs typeface="Courier New" panose="02070309020205020404" pitchFamily="49" charset="0"/>
              </a:rPr>
              <a:t>Component</a:t>
            </a:r>
            <a:r>
              <a:rPr lang="en-US" dirty="0" smtClean="0"/>
              <a:t> in turn implements all the common features of </a:t>
            </a:r>
            <a:r>
              <a:rPr lang="en-US" dirty="0" err="1" smtClean="0"/>
              <a:t>awt</a:t>
            </a:r>
            <a:r>
              <a:rPr lang="en-US" dirty="0" smtClean="0"/>
              <a:t> and Swing components.</a:t>
            </a:r>
          </a:p>
          <a:p>
            <a:endParaRPr lang="en-US" dirty="0" smtClean="0"/>
          </a:p>
          <a:p>
            <a:endParaRPr lang="en-US" dirty="0"/>
          </a:p>
        </p:txBody>
      </p:sp>
      <p:sp>
        <p:nvSpPr>
          <p:cNvPr id="3" name="TextBox 2"/>
          <p:cNvSpPr txBox="1"/>
          <p:nvPr/>
        </p:nvSpPr>
        <p:spPr>
          <a:xfrm>
            <a:off x="6705600" y="1426464"/>
            <a:ext cx="2191512" cy="400110"/>
          </a:xfrm>
          <a:prstGeom prst="rect">
            <a:avLst/>
          </a:prstGeom>
          <a:ln w="19050">
            <a:solidFill>
              <a:srgbClr val="009AC7"/>
            </a:solidFill>
          </a:ln>
        </p:spPr>
        <p:txBody>
          <a:bodyPr vert="horz" wrap="square" rtlCol="0">
            <a:spAutoFit/>
          </a:bodyPr>
          <a:lstStyle/>
          <a:p>
            <a:pPr algn="ctr"/>
            <a:r>
              <a:rPr lang="en-US" sz="2000" dirty="0" smtClean="0"/>
              <a:t>Object</a:t>
            </a:r>
            <a:endParaRPr lang="en-NZ" sz="2000" dirty="0" smtClean="0"/>
          </a:p>
        </p:txBody>
      </p:sp>
      <p:sp>
        <p:nvSpPr>
          <p:cNvPr id="14" name="Right Arrow 13"/>
          <p:cNvSpPr/>
          <p:nvPr/>
        </p:nvSpPr>
        <p:spPr>
          <a:xfrm rot="16200000">
            <a:off x="7625131" y="1877830"/>
            <a:ext cx="440847" cy="338333"/>
          </a:xfrm>
          <a:prstGeom prst="rightArrow">
            <a:avLst>
              <a:gd name="adj1" fmla="val 0"/>
              <a:gd name="adj2" fmla="val 50000"/>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8" name="TextBox 17"/>
          <p:cNvSpPr txBox="1"/>
          <p:nvPr/>
        </p:nvSpPr>
        <p:spPr>
          <a:xfrm>
            <a:off x="6730581" y="2264922"/>
            <a:ext cx="2191512" cy="369332"/>
          </a:xfrm>
          <a:prstGeom prst="rect">
            <a:avLst/>
          </a:prstGeom>
          <a:ln w="19050">
            <a:solidFill>
              <a:srgbClr val="009AC7"/>
            </a:solidFill>
          </a:ln>
        </p:spPr>
        <p:txBody>
          <a:bodyPr vert="horz" wrap="square" rtlCol="0">
            <a:spAutoFit/>
          </a:bodyPr>
          <a:lstStyle/>
          <a:p>
            <a:pPr algn="ctr"/>
            <a:r>
              <a:rPr lang="en-US" dirty="0" err="1" smtClean="0"/>
              <a:t>java.awt.Component</a:t>
            </a:r>
            <a:endParaRPr lang="en-NZ" dirty="0" smtClean="0"/>
          </a:p>
        </p:txBody>
      </p:sp>
      <p:sp>
        <p:nvSpPr>
          <p:cNvPr id="19" name="Right Arrow 18"/>
          <p:cNvSpPr/>
          <p:nvPr/>
        </p:nvSpPr>
        <p:spPr>
          <a:xfrm rot="16200000">
            <a:off x="7631090" y="2711945"/>
            <a:ext cx="456365" cy="310901"/>
          </a:xfrm>
          <a:prstGeom prst="rightArrow">
            <a:avLst>
              <a:gd name="adj1" fmla="val 0"/>
              <a:gd name="adj2" fmla="val 50000"/>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0" name="TextBox 19"/>
          <p:cNvSpPr txBox="1"/>
          <p:nvPr/>
        </p:nvSpPr>
        <p:spPr>
          <a:xfrm>
            <a:off x="6733033" y="3105265"/>
            <a:ext cx="2191512" cy="400110"/>
          </a:xfrm>
          <a:prstGeom prst="rect">
            <a:avLst/>
          </a:prstGeom>
          <a:ln w="19050">
            <a:solidFill>
              <a:srgbClr val="009AC7"/>
            </a:solidFill>
          </a:ln>
        </p:spPr>
        <p:txBody>
          <a:bodyPr vert="horz" wrap="square" rtlCol="0">
            <a:spAutoFit/>
          </a:bodyPr>
          <a:lstStyle/>
          <a:p>
            <a:pPr algn="ctr"/>
            <a:r>
              <a:rPr lang="en-US" sz="2000" dirty="0" err="1" smtClean="0"/>
              <a:t>java.awt.Container</a:t>
            </a:r>
            <a:endParaRPr lang="en-NZ" sz="2000" dirty="0" smtClean="0"/>
          </a:p>
        </p:txBody>
      </p:sp>
      <p:sp>
        <p:nvSpPr>
          <p:cNvPr id="21" name="Right Arrow 20"/>
          <p:cNvSpPr/>
          <p:nvPr/>
        </p:nvSpPr>
        <p:spPr>
          <a:xfrm rot="16200000">
            <a:off x="7609558" y="3607730"/>
            <a:ext cx="529309" cy="340781"/>
          </a:xfrm>
          <a:prstGeom prst="rightArrow">
            <a:avLst>
              <a:gd name="adj1" fmla="val 0"/>
              <a:gd name="adj2" fmla="val 50000"/>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2" name="TextBox 21"/>
          <p:cNvSpPr txBox="1"/>
          <p:nvPr/>
        </p:nvSpPr>
        <p:spPr>
          <a:xfrm>
            <a:off x="6547104" y="4050865"/>
            <a:ext cx="2505456" cy="369332"/>
          </a:xfrm>
          <a:prstGeom prst="rect">
            <a:avLst/>
          </a:prstGeom>
          <a:ln w="19050">
            <a:solidFill>
              <a:srgbClr val="009AC7"/>
            </a:solidFill>
          </a:ln>
        </p:spPr>
        <p:txBody>
          <a:bodyPr vert="horz" wrap="square" rtlCol="0">
            <a:spAutoFit/>
          </a:bodyPr>
          <a:lstStyle/>
          <a:p>
            <a:pPr algn="ctr"/>
            <a:r>
              <a:rPr lang="en-US" dirty="0" err="1" smtClean="0"/>
              <a:t>javax.swing.JComponent</a:t>
            </a:r>
            <a:endParaRPr lang="en-NZ" dirty="0" smtClean="0"/>
          </a:p>
        </p:txBody>
      </p:sp>
      <p:sp>
        <p:nvSpPr>
          <p:cNvPr id="26" name="Right Arrow 25"/>
          <p:cNvSpPr/>
          <p:nvPr/>
        </p:nvSpPr>
        <p:spPr>
          <a:xfrm rot="16200000">
            <a:off x="7653923" y="4488854"/>
            <a:ext cx="451248" cy="330113"/>
          </a:xfrm>
          <a:prstGeom prst="rightArrow">
            <a:avLst>
              <a:gd name="adj1" fmla="val 0"/>
              <a:gd name="adj2" fmla="val 50000"/>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7" name="TextBox 26"/>
          <p:cNvSpPr txBox="1"/>
          <p:nvPr/>
        </p:nvSpPr>
        <p:spPr>
          <a:xfrm>
            <a:off x="6376296" y="4862319"/>
            <a:ext cx="2676388" cy="338554"/>
          </a:xfrm>
          <a:prstGeom prst="rect">
            <a:avLst/>
          </a:prstGeom>
          <a:ln w="19050">
            <a:solidFill>
              <a:srgbClr val="009AC7"/>
            </a:solidFill>
          </a:ln>
        </p:spPr>
        <p:txBody>
          <a:bodyPr vert="horz" wrap="square" rtlCol="0">
            <a:spAutoFit/>
          </a:bodyPr>
          <a:lstStyle/>
          <a:p>
            <a:pPr algn="ctr"/>
            <a:r>
              <a:rPr lang="en-US" sz="1600" dirty="0" err="1" smtClean="0"/>
              <a:t>javax.swing.AbstractButton</a:t>
            </a:r>
            <a:endParaRPr lang="en-NZ" sz="1600" dirty="0" smtClean="0"/>
          </a:p>
        </p:txBody>
      </p:sp>
      <p:sp>
        <p:nvSpPr>
          <p:cNvPr id="28" name="Right Arrow 27"/>
          <p:cNvSpPr/>
          <p:nvPr/>
        </p:nvSpPr>
        <p:spPr>
          <a:xfrm rot="16200000">
            <a:off x="7593325" y="5308272"/>
            <a:ext cx="504458" cy="338330"/>
          </a:xfrm>
          <a:prstGeom prst="rightArrow">
            <a:avLst>
              <a:gd name="adj1" fmla="val 0"/>
              <a:gd name="adj2" fmla="val 50000"/>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9" name="TextBox 28"/>
          <p:cNvSpPr txBox="1"/>
          <p:nvPr/>
        </p:nvSpPr>
        <p:spPr>
          <a:xfrm>
            <a:off x="6376296" y="5738480"/>
            <a:ext cx="2505456" cy="369332"/>
          </a:xfrm>
          <a:prstGeom prst="rect">
            <a:avLst/>
          </a:prstGeom>
          <a:ln w="19050">
            <a:solidFill>
              <a:srgbClr val="009AC7"/>
            </a:solidFill>
          </a:ln>
        </p:spPr>
        <p:txBody>
          <a:bodyPr vert="horz" wrap="square" rtlCol="0">
            <a:spAutoFit/>
          </a:bodyPr>
          <a:lstStyle/>
          <a:p>
            <a:pPr algn="ctr"/>
            <a:r>
              <a:rPr lang="en-US" dirty="0" err="1" smtClean="0"/>
              <a:t>javax.swing.JButton</a:t>
            </a:r>
            <a:endParaRPr lang="en-NZ" dirty="0" smtClean="0"/>
          </a:p>
        </p:txBody>
      </p:sp>
      <p:sp>
        <p:nvSpPr>
          <p:cNvPr id="17"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solidFill>
                  <a:schemeClr val="tx2">
                    <a:lumMod val="40000"/>
                    <a:lumOff val="60000"/>
                  </a:schemeClr>
                </a:solidFill>
              </a:rPr>
              <a:t>Java Swing components</a:t>
            </a:r>
          </a:p>
          <a:p>
            <a:endParaRPr lang="en-US" dirty="0"/>
          </a:p>
          <a:p>
            <a:r>
              <a:rPr lang="en-US" dirty="0" smtClean="0"/>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80459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7</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HelloWorld application</a:t>
            </a:r>
            <a:endParaRPr lang="en-NZ" sz="4000" b="1" dirty="0">
              <a:solidFill>
                <a:srgbClr val="009AC7"/>
              </a:solidFill>
              <a:latin typeface="Verdana"/>
              <a:cs typeface="Verdana"/>
            </a:endParaRPr>
          </a:p>
        </p:txBody>
      </p:sp>
      <p:sp>
        <p:nvSpPr>
          <p:cNvPr id="7" name="TextBox 6"/>
          <p:cNvSpPr txBox="1"/>
          <p:nvPr/>
        </p:nvSpPr>
        <p:spPr>
          <a:xfrm>
            <a:off x="2270959" y="1076243"/>
            <a:ext cx="6387084" cy="1631216"/>
          </a:xfrm>
          <a:prstGeom prst="rect">
            <a:avLst/>
          </a:prstGeom>
        </p:spPr>
        <p:txBody>
          <a:bodyPr vert="horz" wrap="square" rtlCol="0">
            <a:spAutoFit/>
          </a:bodyPr>
          <a:lstStyle/>
          <a:p>
            <a:r>
              <a:rPr lang="en-US" sz="2000" dirty="0" smtClean="0"/>
              <a:t>This “HelloWorld” application is a Swing application that simply consists of a window with a label and a button. When you click on the button, the label changes.</a:t>
            </a:r>
          </a:p>
          <a:p>
            <a:endParaRPr lang="en-US" sz="2000" dirty="0" smtClean="0"/>
          </a:p>
          <a:p>
            <a:endParaRPr lang="en-US" sz="2000" dirty="0"/>
          </a:p>
        </p:txBody>
      </p:sp>
      <p:pic>
        <p:nvPicPr>
          <p:cNvPr id="2" name="Picture 1"/>
          <p:cNvPicPr>
            <a:picLocks noChangeAspect="1"/>
          </p:cNvPicPr>
          <p:nvPr/>
        </p:nvPicPr>
        <p:blipFill>
          <a:blip r:embed="rId2"/>
          <a:stretch>
            <a:fillRect/>
          </a:stretch>
        </p:blipFill>
        <p:spPr>
          <a:xfrm>
            <a:off x="2427168" y="2425178"/>
            <a:ext cx="3683703" cy="1854213"/>
          </a:xfrm>
          <a:prstGeom prst="rect">
            <a:avLst/>
          </a:prstGeom>
        </p:spPr>
      </p:pic>
      <p:pic>
        <p:nvPicPr>
          <p:cNvPr id="3" name="Picture 2"/>
          <p:cNvPicPr>
            <a:picLocks noChangeAspect="1"/>
          </p:cNvPicPr>
          <p:nvPr/>
        </p:nvPicPr>
        <p:blipFill>
          <a:blip r:embed="rId3"/>
          <a:stretch>
            <a:fillRect/>
          </a:stretch>
        </p:blipFill>
        <p:spPr>
          <a:xfrm>
            <a:off x="5152922" y="4407407"/>
            <a:ext cx="3669713" cy="1828801"/>
          </a:xfrm>
          <a:prstGeom prst="rect">
            <a:avLst/>
          </a:prstGeom>
        </p:spPr>
      </p:pic>
      <p:sp>
        <p:nvSpPr>
          <p:cNvPr id="8" name="Bent Arrow 7"/>
          <p:cNvSpPr/>
          <p:nvPr/>
        </p:nvSpPr>
        <p:spPr>
          <a:xfrm flipV="1">
            <a:off x="3848395" y="4636008"/>
            <a:ext cx="841248" cy="79552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solidFill>
                <a:schemeClr val="tx1"/>
              </a:solidFill>
            </a:endParaRPr>
          </a:p>
        </p:txBody>
      </p:sp>
      <p:sp>
        <p:nvSpPr>
          <p:cNvPr id="9"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solidFill>
                  <a:schemeClr val="tx2">
                    <a:lumMod val="40000"/>
                    <a:lumOff val="60000"/>
                  </a:schemeClr>
                </a:solidFill>
              </a:rPr>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1851434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964031"/>
            <a:ext cx="6601968" cy="355044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8</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Starting a Swing application</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45436" y="981209"/>
            <a:ext cx="6665976" cy="2400278"/>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javax.swing.JFrame</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javax.swing.SwingUtilities</a:t>
            </a:r>
            <a:r>
              <a:rPr lang="en-NZ" sz="1400" b="1" dirty="0">
                <a:solidFill>
                  <a:srgbClr val="000000"/>
                </a:solidFill>
                <a:latin typeface="Consolas" panose="020B0609020204030204" pitchFamily="49" charset="0"/>
              </a:rPr>
              <a:t>;</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RunHelloWorld</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implements</a:t>
            </a:r>
            <a:r>
              <a:rPr lang="en-NZ" sz="1400" b="1" dirty="0">
                <a:solidFill>
                  <a:srgbClr val="000000"/>
                </a:solidFill>
                <a:latin typeface="Consolas" panose="020B0609020204030204" pitchFamily="49" charset="0"/>
              </a:rPr>
              <a:t> Runnable {</a:t>
            </a:r>
          </a:p>
          <a:p>
            <a:pPr marL="0" indent="0">
              <a:lnSpc>
                <a:spcPct val="100000"/>
              </a:lnSpc>
              <a:buNone/>
            </a:pPr>
            <a:endParaRPr lang="en-NZ" sz="1400" dirty="0" smtClean="0">
              <a:solidFill>
                <a:srgbClr val="000000"/>
              </a:solidFill>
              <a:latin typeface="Consolas" panose="020B0609020204030204" pitchFamily="49" charset="0"/>
            </a:endParaRPr>
          </a:p>
          <a:p>
            <a:pPr marL="0" indent="0">
              <a:lnSpc>
                <a:spcPct val="100000"/>
              </a:lnSpc>
              <a:buNone/>
            </a:pPr>
            <a:r>
              <a:rPr lang="en-NZ" sz="1400"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run() {</a:t>
            </a:r>
          </a:p>
          <a:p>
            <a:pPr marL="0" indent="0">
              <a:lnSpc>
                <a:spcPct val="100000"/>
              </a:lnSpc>
              <a:buNone/>
            </a:pPr>
            <a:r>
              <a:rPr lang="en-NZ" sz="1400" dirty="0" smtClean="0">
                <a:solidFill>
                  <a:srgbClr val="000000"/>
                </a:solidFill>
                <a:latin typeface="Consolas" panose="020B0609020204030204" pitchFamily="49" charset="0"/>
              </a:rPr>
              <a:t>        HelloWorld </a:t>
            </a:r>
            <a:r>
              <a:rPr lang="en-NZ" sz="1400" dirty="0">
                <a:solidFill>
                  <a:srgbClr val="6A3E3E"/>
                </a:solidFill>
                <a:latin typeface="Consolas" panose="020B0609020204030204" pitchFamily="49" charset="0"/>
              </a:rPr>
              <a:t>h</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HelloWorld();</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6A3E3E"/>
                </a:solidFill>
                <a:latin typeface="Consolas" panose="020B0609020204030204" pitchFamily="49" charset="0"/>
              </a:rPr>
              <a:t>h</a:t>
            </a:r>
            <a:r>
              <a:rPr lang="en-NZ" sz="1400" dirty="0" err="1">
                <a:solidFill>
                  <a:srgbClr val="000000"/>
                </a:solidFill>
                <a:latin typeface="Consolas" panose="020B0609020204030204" pitchFamily="49" charset="0"/>
              </a:rPr>
              <a:t>.setDefaultCloseOperation</a:t>
            </a:r>
            <a:r>
              <a:rPr lang="en-NZ" sz="1400" dirty="0">
                <a:solidFill>
                  <a:srgbClr val="000000"/>
                </a:solidFill>
                <a:latin typeface="Consolas" panose="020B0609020204030204" pitchFamily="49" charset="0"/>
              </a:rPr>
              <a:t>(</a:t>
            </a:r>
            <a:r>
              <a:rPr lang="en-NZ" sz="1400" dirty="0" err="1">
                <a:solidFill>
                  <a:srgbClr val="000000"/>
                </a:solidFill>
                <a:latin typeface="Consolas" panose="020B0609020204030204" pitchFamily="49" charset="0"/>
              </a:rPr>
              <a:t>JFrame.</a:t>
            </a:r>
            <a:r>
              <a:rPr lang="en-NZ" sz="1400" b="1" i="1" dirty="0" err="1">
                <a:solidFill>
                  <a:srgbClr val="0000C0"/>
                </a:solidFill>
                <a:latin typeface="Consolas" panose="020B0609020204030204" pitchFamily="49" charset="0"/>
              </a:rPr>
              <a:t>EXIT_ON_CLOSE</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6A3E3E"/>
                </a:solidFill>
                <a:latin typeface="Consolas" panose="020B0609020204030204" pitchFamily="49" charset="0"/>
              </a:rPr>
              <a:t>h</a:t>
            </a:r>
            <a:r>
              <a:rPr lang="en-NZ" sz="1400" dirty="0" err="1">
                <a:solidFill>
                  <a:srgbClr val="000000"/>
                </a:solidFill>
                <a:latin typeface="Consolas" panose="020B0609020204030204" pitchFamily="49" charset="0"/>
              </a:rPr>
              <a:t>.setSize</a:t>
            </a:r>
            <a:r>
              <a:rPr lang="en-NZ" sz="1400" dirty="0">
                <a:solidFill>
                  <a:srgbClr val="000000"/>
                </a:solidFill>
                <a:latin typeface="Consolas" panose="020B0609020204030204" pitchFamily="49" charset="0"/>
              </a:rPr>
              <a:t>(300,150);</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6A3E3E"/>
                </a:solidFill>
                <a:latin typeface="Consolas" panose="020B0609020204030204" pitchFamily="49" charset="0"/>
              </a:rPr>
              <a:t>h</a:t>
            </a:r>
            <a:r>
              <a:rPr lang="en-NZ" sz="1400" dirty="0" err="1">
                <a:solidFill>
                  <a:srgbClr val="000000"/>
                </a:solidFill>
                <a:latin typeface="Consolas" panose="020B0609020204030204" pitchFamily="49" charset="0"/>
              </a:rPr>
              <a:t>.setVisible</a:t>
            </a:r>
            <a:r>
              <a:rPr lang="en-NZ" sz="1400" dirty="0">
                <a:solidFill>
                  <a:srgbClr val="000000"/>
                </a:solidFill>
                <a:latin typeface="Consolas" panose="020B0609020204030204" pitchFamily="49" charset="0"/>
              </a:rPr>
              <a:t>(</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    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static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main(String[] </a:t>
            </a:r>
            <a:r>
              <a:rPr lang="en-NZ" sz="1400" b="1" dirty="0" err="1">
                <a:solidFill>
                  <a:srgbClr val="6A3E3E"/>
                </a:solidFill>
                <a:latin typeface="Consolas" panose="020B0609020204030204" pitchFamily="49" charset="0"/>
              </a:rPr>
              <a:t>args</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SwingUtilities.</a:t>
            </a:r>
            <a:r>
              <a:rPr lang="en-NZ" sz="1400" i="1" dirty="0" err="1" smtClean="0">
                <a:solidFill>
                  <a:srgbClr val="000000"/>
                </a:solidFill>
                <a:latin typeface="Consolas" panose="020B0609020204030204" pitchFamily="49" charset="0"/>
              </a:rPr>
              <a:t>invokeLater</a:t>
            </a:r>
            <a:r>
              <a:rPr lang="en-NZ" sz="1400" i="1" dirty="0" smtClean="0">
                <a:solidFill>
                  <a:srgbClr val="000000"/>
                </a:solidFill>
                <a:latin typeface="Consolas" panose="020B0609020204030204" pitchFamily="49" charset="0"/>
              </a:rPr>
              <a:t>(</a:t>
            </a:r>
            <a:r>
              <a:rPr lang="en-NZ" sz="1400" b="1" i="1" dirty="0" smtClean="0">
                <a:solidFill>
                  <a:srgbClr val="7F0055"/>
                </a:solidFill>
                <a:latin typeface="Consolas" panose="020B0609020204030204" pitchFamily="49" charset="0"/>
              </a:rPr>
              <a:t>new</a:t>
            </a:r>
            <a:r>
              <a:rPr lang="en-NZ" sz="1400" b="1" i="1" dirty="0" smtClean="0">
                <a:solidFill>
                  <a:srgbClr val="000000"/>
                </a:solidFill>
                <a:latin typeface="Consolas" panose="020B0609020204030204" pitchFamily="49" charset="0"/>
              </a:rPr>
              <a:t> </a:t>
            </a:r>
            <a:r>
              <a:rPr lang="en-NZ" sz="1400" b="1" i="1" dirty="0" err="1">
                <a:solidFill>
                  <a:srgbClr val="000000"/>
                </a:solidFill>
                <a:latin typeface="Consolas" panose="020B0609020204030204" pitchFamily="49" charset="0"/>
              </a:rPr>
              <a:t>RunHelloWorld</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endParaRPr lang="en-NZ" sz="1400" dirty="0">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a:t>
            </a:r>
          </a:p>
        </p:txBody>
      </p:sp>
      <p:sp>
        <p:nvSpPr>
          <p:cNvPr id="7" name="TextBox 6"/>
          <p:cNvSpPr txBox="1"/>
          <p:nvPr/>
        </p:nvSpPr>
        <p:spPr>
          <a:xfrm>
            <a:off x="2496311" y="4547150"/>
            <a:ext cx="6428233" cy="2031325"/>
          </a:xfrm>
          <a:prstGeom prst="rect">
            <a:avLst/>
          </a:prstGeom>
        </p:spPr>
        <p:txBody>
          <a:bodyPr vert="horz" wrap="square" rtlCol="0">
            <a:spAutoFit/>
          </a:bodyPr>
          <a:lstStyle/>
          <a:p>
            <a:r>
              <a:rPr lang="en-US" dirty="0" smtClean="0"/>
              <a:t>Swing is not </a:t>
            </a:r>
            <a:r>
              <a:rPr lang="en-US" i="1" dirty="0" smtClean="0"/>
              <a:t>thread-safe</a:t>
            </a:r>
            <a:r>
              <a:rPr lang="en-US" dirty="0" smtClean="0"/>
              <a:t> (we’ll find out later what that means exactly). As many components in Swing work with events, we should run them in the thread that dispatches the events. We’ll do this by getting </a:t>
            </a:r>
            <a:r>
              <a:rPr lang="en-US" b="1" dirty="0" smtClean="0">
                <a:latin typeface="Courier New" panose="02070309020205020404" pitchFamily="49" charset="0"/>
                <a:cs typeface="Courier New" panose="02070309020205020404" pitchFamily="49" charset="0"/>
              </a:rPr>
              <a:t>main()</a:t>
            </a:r>
            <a:r>
              <a:rPr lang="en-US" dirty="0" smtClean="0"/>
              <a:t> to instantiate that class that contains it and schedule it to invoke the actual startup method, </a:t>
            </a:r>
            <a:r>
              <a:rPr lang="en-US" b="1" dirty="0" smtClean="0">
                <a:latin typeface="Courier New" panose="02070309020205020404" pitchFamily="49" charset="0"/>
                <a:cs typeface="Courier New" panose="02070309020205020404" pitchFamily="49" charset="0"/>
              </a:rPr>
              <a:t>run()</a:t>
            </a:r>
            <a:r>
              <a:rPr lang="en-US" dirty="0" smtClean="0"/>
              <a:t>, in the event-dispatching thread. </a:t>
            </a:r>
            <a:r>
              <a:rPr lang="en-US" b="1" dirty="0" smtClean="0">
                <a:latin typeface="Courier New" panose="02070309020205020404" pitchFamily="49" charset="0"/>
                <a:cs typeface="Courier New" panose="02070309020205020404" pitchFamily="49" charset="0"/>
              </a:rPr>
              <a:t>run()</a:t>
            </a:r>
            <a:r>
              <a:rPr lang="en-US" dirty="0" smtClean="0"/>
              <a:t> is part of the </a:t>
            </a:r>
            <a:r>
              <a:rPr lang="en-US" b="1" dirty="0" smtClean="0">
                <a:latin typeface="Courier New" panose="02070309020205020404" pitchFamily="49" charset="0"/>
                <a:cs typeface="Courier New" panose="02070309020205020404" pitchFamily="49" charset="0"/>
              </a:rPr>
              <a:t>Runnable</a:t>
            </a:r>
            <a:r>
              <a:rPr lang="en-US" dirty="0" smtClean="0"/>
              <a:t> interface.</a:t>
            </a:r>
          </a:p>
        </p:txBody>
      </p:sp>
      <p:sp>
        <p:nvSpPr>
          <p:cNvPr id="2" name="Rectangular Callout 1"/>
          <p:cNvSpPr/>
          <p:nvPr/>
        </p:nvSpPr>
        <p:spPr>
          <a:xfrm>
            <a:off x="6347261" y="1071960"/>
            <a:ext cx="2577283" cy="484632"/>
          </a:xfrm>
          <a:prstGeom prst="wedgeRectCallout">
            <a:avLst>
              <a:gd name="adj1" fmla="val -99449"/>
              <a:gd name="adj2" fmla="val -346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Need this import only because of the </a:t>
            </a:r>
            <a:r>
              <a:rPr lang="en-US" sz="1400" dirty="0" err="1" smtClean="0"/>
              <a:t>JFrame.EXIT_ON_CLOSE</a:t>
            </a:r>
            <a:endParaRPr lang="en-NZ" sz="1400" dirty="0"/>
          </a:p>
        </p:txBody>
      </p:sp>
      <p:sp>
        <p:nvSpPr>
          <p:cNvPr id="10" name="Rectangular Callout 9"/>
          <p:cNvSpPr/>
          <p:nvPr/>
        </p:nvSpPr>
        <p:spPr>
          <a:xfrm>
            <a:off x="6402125" y="1885042"/>
            <a:ext cx="2577283" cy="484632"/>
          </a:xfrm>
          <a:prstGeom prst="wedgeRectCallout">
            <a:avLst>
              <a:gd name="adj1" fmla="val -112910"/>
              <a:gd name="adj2" fmla="val 1627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Runnable method, will start on the event-dispatching thread</a:t>
            </a:r>
            <a:endParaRPr lang="en-NZ" sz="1400" dirty="0"/>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solidFill>
                  <a:schemeClr val="tx2">
                    <a:lumMod val="40000"/>
                    <a:lumOff val="60000"/>
                  </a:schemeClr>
                </a:solidFill>
              </a:rPr>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6300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162250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The HelloWorld class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2400278"/>
          </a:xfrm>
        </p:spPr>
        <p:txBody>
          <a:bodyPr>
            <a:noAutofit/>
          </a:bodyPr>
          <a:lstStyle/>
          <a:p>
            <a:pPr marL="0" indent="0">
              <a:lnSpc>
                <a:spcPct val="100000"/>
              </a:lnSpc>
              <a:buNone/>
            </a:pPr>
            <a:r>
              <a:rPr lang="en-NZ" sz="1600" b="1" dirty="0">
                <a:solidFill>
                  <a:srgbClr val="7F0055"/>
                </a:solidFill>
                <a:latin typeface="Consolas" panose="020B0609020204030204" pitchFamily="49" charset="0"/>
              </a:rPr>
              <a:t>import</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java.awt.FlowLayout</a:t>
            </a:r>
            <a:r>
              <a:rPr lang="en-NZ" sz="1600" b="1" dirty="0">
                <a:solidFill>
                  <a:srgbClr val="000000"/>
                </a:solidFill>
                <a:latin typeface="Consolas" panose="020B0609020204030204" pitchFamily="49" charset="0"/>
              </a:rPr>
              <a:t>;</a:t>
            </a:r>
          </a:p>
          <a:p>
            <a:pPr marL="0" indent="0">
              <a:lnSpc>
                <a:spcPct val="100000"/>
              </a:lnSpc>
              <a:buNone/>
            </a:pPr>
            <a:r>
              <a:rPr lang="en-NZ" sz="1600" b="1" dirty="0">
                <a:solidFill>
                  <a:srgbClr val="7F0055"/>
                </a:solidFill>
                <a:latin typeface="Consolas" panose="020B0609020204030204" pitchFamily="49" charset="0"/>
              </a:rPr>
              <a:t>import</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java.awt.event.ActionListener</a:t>
            </a:r>
            <a:r>
              <a:rPr lang="en-NZ" sz="1600" b="1" dirty="0">
                <a:solidFill>
                  <a:srgbClr val="000000"/>
                </a:solidFill>
                <a:latin typeface="Consolas" panose="020B0609020204030204" pitchFamily="49" charset="0"/>
              </a:rPr>
              <a:t>;</a:t>
            </a:r>
          </a:p>
          <a:p>
            <a:pPr marL="0" indent="0">
              <a:lnSpc>
                <a:spcPct val="100000"/>
              </a:lnSpc>
              <a:buNone/>
            </a:pPr>
            <a:r>
              <a:rPr lang="en-NZ" sz="1600" b="1" dirty="0">
                <a:solidFill>
                  <a:srgbClr val="7F0055"/>
                </a:solidFill>
                <a:latin typeface="Consolas" panose="020B0609020204030204" pitchFamily="49" charset="0"/>
              </a:rPr>
              <a:t>import</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java.awt.event.ActionEvent</a:t>
            </a:r>
            <a:r>
              <a:rPr lang="en-NZ" sz="1600" b="1" dirty="0">
                <a:solidFill>
                  <a:srgbClr val="000000"/>
                </a:solidFill>
                <a:latin typeface="Consolas" panose="020B0609020204030204" pitchFamily="49" charset="0"/>
              </a:rPr>
              <a:t>;</a:t>
            </a:r>
          </a:p>
          <a:p>
            <a:pPr marL="0" indent="0">
              <a:lnSpc>
                <a:spcPct val="100000"/>
              </a:lnSpc>
              <a:buNone/>
            </a:pPr>
            <a:r>
              <a:rPr lang="en-NZ" sz="1600" b="1" dirty="0">
                <a:solidFill>
                  <a:srgbClr val="7F0055"/>
                </a:solidFill>
                <a:latin typeface="Consolas" panose="020B0609020204030204" pitchFamily="49" charset="0"/>
              </a:rPr>
              <a:t>import</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javax.swing.JFrame</a:t>
            </a:r>
            <a:r>
              <a:rPr lang="en-NZ" sz="1600" b="1" dirty="0">
                <a:solidFill>
                  <a:srgbClr val="000000"/>
                </a:solidFill>
                <a:latin typeface="Consolas" panose="020B0609020204030204" pitchFamily="49" charset="0"/>
              </a:rPr>
              <a:t>;</a:t>
            </a:r>
          </a:p>
          <a:p>
            <a:pPr marL="0" indent="0">
              <a:lnSpc>
                <a:spcPct val="100000"/>
              </a:lnSpc>
              <a:buNone/>
            </a:pPr>
            <a:r>
              <a:rPr lang="en-NZ" sz="1600" b="1" dirty="0">
                <a:solidFill>
                  <a:srgbClr val="7F0055"/>
                </a:solidFill>
                <a:latin typeface="Consolas" panose="020B0609020204030204" pitchFamily="49" charset="0"/>
              </a:rPr>
              <a:t>import</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javax.swing.JLabel</a:t>
            </a:r>
            <a:r>
              <a:rPr lang="en-NZ" sz="1600" b="1" dirty="0">
                <a:solidFill>
                  <a:srgbClr val="000000"/>
                </a:solidFill>
                <a:latin typeface="Consolas" panose="020B0609020204030204" pitchFamily="49" charset="0"/>
              </a:rPr>
              <a:t>;</a:t>
            </a:r>
          </a:p>
          <a:p>
            <a:pPr marL="0" indent="0">
              <a:lnSpc>
                <a:spcPct val="100000"/>
              </a:lnSpc>
              <a:buNone/>
            </a:pPr>
            <a:r>
              <a:rPr lang="en-NZ" sz="1600" b="1" dirty="0">
                <a:solidFill>
                  <a:srgbClr val="7F0055"/>
                </a:solidFill>
                <a:latin typeface="Consolas" panose="020B0609020204030204" pitchFamily="49" charset="0"/>
              </a:rPr>
              <a:t>import</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javax.swing.JButton</a:t>
            </a:r>
            <a:r>
              <a:rPr lang="en-NZ" sz="1600" b="1" dirty="0">
                <a:solidFill>
                  <a:srgbClr val="000000"/>
                </a:solidFill>
                <a:latin typeface="Consolas" panose="020B0609020204030204" pitchFamily="49" charset="0"/>
              </a:rPr>
              <a:t>;</a:t>
            </a:r>
          </a:p>
          <a:p>
            <a:pPr marL="0" indent="0">
              <a:lnSpc>
                <a:spcPct val="100000"/>
              </a:lnSpc>
              <a:buNone/>
            </a:pPr>
            <a:endParaRPr lang="en-NZ" sz="1600" dirty="0">
              <a:solidFill>
                <a:srgbClr val="000000"/>
              </a:solidFill>
              <a:latin typeface="Consolas" panose="020B0609020204030204" pitchFamily="49" charset="0"/>
            </a:endParaRPr>
          </a:p>
        </p:txBody>
      </p:sp>
      <p:sp>
        <p:nvSpPr>
          <p:cNvPr id="7" name="TextBox 6"/>
          <p:cNvSpPr txBox="1"/>
          <p:nvPr/>
        </p:nvSpPr>
        <p:spPr>
          <a:xfrm>
            <a:off x="2394402" y="2943201"/>
            <a:ext cx="6428233" cy="3416320"/>
          </a:xfrm>
          <a:prstGeom prst="rect">
            <a:avLst/>
          </a:prstGeom>
        </p:spPr>
        <p:txBody>
          <a:bodyPr vert="horz" wrap="square" rtlCol="0">
            <a:spAutoFit/>
          </a:bodyPr>
          <a:lstStyle/>
          <a:p>
            <a:r>
              <a:rPr lang="en-US" dirty="0" smtClean="0"/>
              <a:t>Before the actual class declaration, we import several component classes:</a:t>
            </a:r>
          </a:p>
          <a:p>
            <a:endParaRPr lang="en-US" dirty="0"/>
          </a:p>
          <a:p>
            <a:r>
              <a:rPr lang="en-US" dirty="0" smtClean="0"/>
              <a:t>From </a:t>
            </a:r>
            <a:r>
              <a:rPr lang="en-US" dirty="0" err="1" smtClean="0"/>
              <a:t>awt</a:t>
            </a:r>
            <a:r>
              <a:rPr lang="en-US" dirty="0" smtClean="0"/>
              <a:t>:</a:t>
            </a:r>
          </a:p>
          <a:p>
            <a:endParaRPr lang="en-US" dirty="0"/>
          </a:p>
          <a:p>
            <a:pPr marL="285750" indent="-285750">
              <a:buFont typeface="Arial" panose="020B0604020202020204" pitchFamily="34" charset="0"/>
              <a:buChar char="•"/>
            </a:pPr>
            <a:r>
              <a:rPr lang="en-US" dirty="0" err="1" smtClean="0"/>
              <a:t>FlowLayout</a:t>
            </a:r>
            <a:r>
              <a:rPr lang="en-US" dirty="0" smtClean="0"/>
              <a:t> (to enable the JFrame to arrange components automatically)</a:t>
            </a:r>
          </a:p>
          <a:p>
            <a:pPr marL="285750" indent="-285750">
              <a:buFont typeface="Arial" panose="020B0604020202020204" pitchFamily="34" charset="0"/>
              <a:buChar char="•"/>
            </a:pPr>
            <a:r>
              <a:rPr lang="en-US" dirty="0" smtClean="0"/>
              <a:t>The </a:t>
            </a:r>
            <a:r>
              <a:rPr lang="en-US" dirty="0" err="1" smtClean="0"/>
              <a:t>ActionListener</a:t>
            </a:r>
            <a:r>
              <a:rPr lang="en-US" dirty="0" smtClean="0"/>
              <a:t> interface and the </a:t>
            </a:r>
            <a:r>
              <a:rPr lang="en-US" dirty="0" err="1" smtClean="0"/>
              <a:t>ActionEvent</a:t>
            </a:r>
            <a:r>
              <a:rPr lang="en-US" dirty="0" smtClean="0"/>
              <a:t> class</a:t>
            </a:r>
          </a:p>
          <a:p>
            <a:pPr marL="285750" indent="-285750">
              <a:buFont typeface="Arial" panose="020B0604020202020204" pitchFamily="34" charset="0"/>
              <a:buChar char="•"/>
            </a:pPr>
            <a:endParaRPr lang="en-US" dirty="0"/>
          </a:p>
          <a:p>
            <a:r>
              <a:rPr lang="en-US" dirty="0" smtClean="0"/>
              <a:t>From Swing:</a:t>
            </a:r>
          </a:p>
          <a:p>
            <a:endParaRPr lang="en-US" dirty="0"/>
          </a:p>
          <a:p>
            <a:pPr marL="285750" indent="-285750">
              <a:buFont typeface="Arial" panose="020B0604020202020204" pitchFamily="34" charset="0"/>
              <a:buChar char="•"/>
            </a:pPr>
            <a:r>
              <a:rPr lang="en-US" dirty="0" smtClean="0"/>
              <a:t>The classes for a JFrame, </a:t>
            </a:r>
            <a:r>
              <a:rPr lang="en-US" dirty="0" err="1" smtClean="0"/>
              <a:t>JLabel</a:t>
            </a:r>
            <a:r>
              <a:rPr lang="en-US" dirty="0" smtClean="0"/>
              <a:t>, and </a:t>
            </a:r>
            <a:r>
              <a:rPr lang="en-US" dirty="0" err="1" smtClean="0"/>
              <a:t>JButton</a:t>
            </a:r>
            <a:endParaRPr lang="en-US" dirty="0" smtClean="0"/>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Input and message dialogs</a:t>
            </a:r>
            <a:br>
              <a:rPr lang="en-NZ" dirty="0"/>
            </a:br>
            <a:endParaRPr lang="en-NZ" dirty="0"/>
          </a:p>
          <a:p>
            <a:r>
              <a:rPr lang="en-US" dirty="0"/>
              <a:t>Java Swing components</a:t>
            </a:r>
          </a:p>
          <a:p>
            <a:endParaRPr lang="en-US" dirty="0"/>
          </a:p>
          <a:p>
            <a:r>
              <a:rPr lang="en-US" dirty="0">
                <a:solidFill>
                  <a:schemeClr val="tx2">
                    <a:lumMod val="40000"/>
                    <a:lumOff val="60000"/>
                  </a:schemeClr>
                </a:solidFill>
              </a:rPr>
              <a:t>A simple GUI example</a:t>
            </a:r>
          </a:p>
          <a:p>
            <a:endParaRPr lang="en-US" dirty="0" smtClean="0"/>
          </a:p>
          <a:p>
            <a:r>
              <a:rPr lang="en-US" dirty="0" smtClean="0"/>
              <a:t>Events</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359096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34431</TotalTime>
  <Words>1445</Words>
  <Application>Microsoft Office PowerPoint</Application>
  <PresentationFormat>On-screen Show (4:3)</PresentationFormat>
  <Paragraphs>365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Courier New</vt:lpstr>
      <vt:lpstr>Verdana</vt:lpstr>
      <vt:lpstr>Custom Design</vt:lpstr>
      <vt:lpstr>Lecture 15 Basic GUI programming</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578</cp:revision>
  <cp:lastPrinted>2017-01-19T21:33:28Z</cp:lastPrinted>
  <dcterms:created xsi:type="dcterms:W3CDTF">2015-05-10T23:22:16Z</dcterms:created>
  <dcterms:modified xsi:type="dcterms:W3CDTF">2017-05-09T04:46:01Z</dcterms:modified>
</cp:coreProperties>
</file>