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398" r:id="rId4"/>
    <p:sldId id="413" r:id="rId5"/>
    <p:sldId id="378" r:id="rId6"/>
    <p:sldId id="414" r:id="rId7"/>
    <p:sldId id="415" r:id="rId8"/>
    <p:sldId id="409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287" r:id="rId18"/>
    <p:sldId id="281" r:id="rId19"/>
    <p:sldId id="331" r:id="rId2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1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7"/>
    <a:srgbClr val="04346C"/>
    <a:srgbClr val="00467F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9" y="53"/>
      </p:cViewPr>
      <p:guideLst>
        <p:guide orient="horz" pos="4021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74E-94A8-894B-B55B-E3D1B123F7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BF85-1479-E349-9262-1B6F0600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2B82-52D7-564A-9414-F61912D3DAD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70D6-42E6-3B4C-BC2C-154007EE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pening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677866" y="2289389"/>
            <a:ext cx="8027984" cy="836561"/>
          </a:xfrm>
          <a:prstGeom prst="rect">
            <a:avLst/>
          </a:prstGeom>
        </p:spPr>
        <p:txBody>
          <a:bodyPr vert="horz"/>
          <a:lstStyle>
            <a:lvl1pPr algn="l">
              <a:defRPr sz="4000" b="1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AU" dirty="0" smtClean="0"/>
              <a:t>Lecture 2 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3135012"/>
            <a:ext cx="8027987" cy="105660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D&amp;D chapter 2</a:t>
            </a:r>
          </a:p>
          <a:p>
            <a:pPr lvl="0"/>
            <a:r>
              <a:rPr lang="en-AU" dirty="0" smtClean="0"/>
              <a:t>&amp; Eclipse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57116"/>
            <a:ext cx="4628271" cy="59720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aCode</a:t>
            </a:r>
            <a:r>
              <a:rPr lang="en-AU" dirty="0" smtClean="0"/>
              <a:t>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28271" y="928468"/>
            <a:ext cx="4515729" cy="55006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Text (Verdana Regular)</a:t>
            </a:r>
          </a:p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70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B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421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End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2281237"/>
            <a:ext cx="8027987" cy="3179763"/>
          </a:xfrm>
          <a:prstGeom prst="rect">
            <a:avLst/>
          </a:prstGeom>
        </p:spPr>
        <p:txBody>
          <a:bodyPr vert="horz" anchor="b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Thank you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latin typeface="Verdana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 sz="2000" baseline="0"/>
            </a:lvl2pPr>
          </a:lstStyle>
          <a:p>
            <a:pPr lvl="0"/>
            <a:r>
              <a:rPr lang="en-AU" dirty="0" err="1" smtClean="0"/>
              <a:t>javac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Compiles .class files into byte code 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/>
            </a:pPr>
            <a:r>
              <a:rPr lang="en-AU" dirty="0" smtClean="0"/>
              <a:t>Compiles .class files into executable code</a:t>
            </a:r>
          </a:p>
          <a:p>
            <a:pPr lvl="1"/>
            <a:r>
              <a:rPr lang="en-AU" dirty="0" smtClean="0"/>
              <a:t>Compiles .java programs into byte code </a:t>
            </a:r>
          </a:p>
          <a:p>
            <a:pPr lvl="1"/>
            <a:r>
              <a:rPr lang="en-AU" dirty="0" smtClean="0"/>
              <a:t>Compiles .java files into executable code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Revision Questions 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3998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Fh</a:t>
            </a:r>
            <a:r>
              <a:rPr lang="en-AU" dirty="0" smtClean="0"/>
              <a:t> </a:t>
            </a:r>
            <a:r>
              <a:rPr lang="en-AU" dirty="0" err="1" smtClean="0"/>
              <a:t>fg</a:t>
            </a:r>
            <a:endParaRPr lang="en-AU" dirty="0" smtClean="0"/>
          </a:p>
          <a:p>
            <a:pPr lvl="1"/>
            <a:r>
              <a:rPr lang="en-AU" dirty="0" err="1" smtClean="0"/>
              <a:t>ddfdfdsd</a:t>
            </a:r>
            <a:endParaRPr lang="en-AU" dirty="0" smtClean="0"/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Code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325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4220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3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Verdana"/>
              </a:defRPr>
            </a:lvl1pPr>
            <a:lvl2pPr>
              <a:defRPr sz="1700" b="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Sdfsfd</a:t>
            </a:r>
            <a:endParaRPr lang="en-AU" dirty="0" smtClean="0"/>
          </a:p>
          <a:p>
            <a:pPr lvl="1"/>
            <a:r>
              <a:rPr lang="en-AU" dirty="0" err="1" smtClean="0"/>
              <a:t>Sdfijsdf</a:t>
            </a:r>
            <a:r>
              <a:rPr lang="en-AU" dirty="0" smtClean="0"/>
              <a:t> </a:t>
            </a:r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Mixed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253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80255" y="3896886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lang="en-AU" sz="1700" kern="1200" baseline="0" dirty="0" smtClean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r>
              <a:rPr lang="en-AU" dirty="0" smtClean="0"/>
              <a:t>	</a:t>
            </a:r>
          </a:p>
          <a:p>
            <a:pPr lvl="1"/>
            <a:r>
              <a:rPr lang="en-AU" dirty="0" err="1" smtClean="0"/>
              <a:t>sfsdf</a:t>
            </a:r>
            <a:endParaRPr lang="en-AU" dirty="0" smtClean="0"/>
          </a:p>
          <a:p>
            <a:pPr lvl="0"/>
            <a:r>
              <a:rPr lang="en-A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9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77865" y="17770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Headline (Verdana Bold)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2958265"/>
            <a:ext cx="3096000" cy="389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OA-LC-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29" y="271463"/>
            <a:ext cx="1851396" cy="612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919969" y="1758348"/>
            <a:ext cx="914400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endParaRPr lang="en-US" dirty="0" err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01270" y="6429150"/>
            <a:ext cx="642730" cy="4746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200" y="6438106"/>
            <a:ext cx="370080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400" dirty="0" err="1" smtClean="0">
                <a:solidFill>
                  <a:srgbClr val="04346C"/>
                </a:solidFill>
              </a:rPr>
              <a:t>CompSci</a:t>
            </a:r>
            <a:r>
              <a:rPr lang="en-US" sz="2400" dirty="0" smtClean="0">
                <a:solidFill>
                  <a:srgbClr val="04346C"/>
                </a:solidFill>
              </a:rPr>
              <a:t> 230: 2017</a:t>
            </a:r>
            <a:endParaRPr lang="en-NZ" sz="2400" dirty="0" smtClean="0">
              <a:solidFill>
                <a:srgbClr val="043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4" r:id="rId11"/>
    <p:sldLayoutId id="2147483658" r:id="rId12"/>
    <p:sldLayoutId id="2147483659" r:id="rId13"/>
    <p:sldLayoutId id="2147483660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components/button.html" TargetMode="External"/><Relationship Id="rId2" Type="http://schemas.openxmlformats.org/officeDocument/2006/relationships/hyperlink" Target="https://docs.oracle.com/javase/tutorial/uiswing/components/textfiel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uiswing/layout/gridbag.html" TargetMode="External"/><Relationship Id="rId4" Type="http://schemas.openxmlformats.org/officeDocument/2006/relationships/hyperlink" Target="https://docs.oracle.com/javase/tutorial/uiswing/components/li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16 </a:t>
            </a:r>
            <a:r>
              <a:rPr lang="en-US" dirty="0" smtClean="0"/>
              <a:t>More GUI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7866" y="4278012"/>
            <a:ext cx="8027987" cy="1056603"/>
          </a:xfrm>
        </p:spPr>
        <p:txBody>
          <a:bodyPr/>
          <a:lstStyle/>
          <a:p>
            <a:r>
              <a:rPr lang="en-US" smtClean="0"/>
              <a:t>D&amp;D 12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660400" y="5941536"/>
            <a:ext cx="3423062" cy="441802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40"/>
            <a:ext cx="6839712" cy="186428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2)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912864" cy="18551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"Add"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N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N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add(</a:t>
            </a: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checkBoxReverseString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JCheckBox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"Reverse string"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add(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checkBoxReverseString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N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3227858"/>
            <a:ext cx="6748272" cy="230832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/>
              <a:t> configuration is the same as in our “Hello World”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Again, we implement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/>
              <a:t> interface in the class so just pass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JCheckBox</a:t>
            </a:r>
            <a:r>
              <a:rPr lang="en-US" dirty="0" smtClean="0"/>
              <a:t> takes its label from the constructor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The checkbox doesn’t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dirty="0" smtClean="0"/>
              <a:t> object (sorry if you are in the cheap seats at the back). This is to give you an idea as to what default font size is, in comparison.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47" y="5625478"/>
            <a:ext cx="1009650" cy="7143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28" y="5677866"/>
            <a:ext cx="1628775" cy="30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40"/>
            <a:ext cx="6839712" cy="208142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3)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912864" cy="20722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GridBagLayout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gridy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RELATIVE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anchor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WEST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radioButtons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ButtonGroup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N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3520466"/>
            <a:ext cx="6748272" cy="286232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lines get us ready for the radio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 with a constrained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GridBagLayout</a:t>
            </a:r>
            <a:r>
              <a:rPr lang="en-US" dirty="0" smtClean="0"/>
              <a:t> lets us arrange the buttons in a neat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button will be positioned with 0 offset within the panel, left-aligned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WEST</a:t>
            </a:r>
            <a:r>
              <a:rPr lang="en-US" dirty="0" smtClean="0"/>
              <a:t>), with each button positioned vertically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  <a:r>
              <a:rPr lang="en-US" dirty="0" smtClean="0"/>
              <a:t> to the parent component (the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) or its predecessor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use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dirty="0" smtClean="0"/>
              <a:t>. This data structure from AWT will ensure that only one of the buttons in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dirty="0" smtClean="0"/>
              <a:t> can be checked at any one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Next: The radio buttons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40"/>
            <a:ext cx="6839712" cy="208142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4)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912864" cy="20722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GridBagLayout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gridy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RELATIVE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anchor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WEST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NZ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radioButtons</a:t>
            </a:r>
            <a:r>
              <a:rPr lang="en-N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ButtonGroup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N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3520466"/>
            <a:ext cx="6748272" cy="286232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lines get us ready for the radio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 with a constrained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GridBagLayout</a:t>
            </a:r>
            <a:r>
              <a:rPr lang="en-US" dirty="0" smtClean="0"/>
              <a:t> lets us arrange the buttons in a neat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button will be positioned with 0 offset within the panel, left-aligned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WEST</a:t>
            </a:r>
            <a:r>
              <a:rPr lang="en-US" dirty="0" smtClean="0"/>
              <a:t>), with each button positioned vertically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  <a:r>
              <a:rPr lang="en-US" dirty="0" smtClean="0"/>
              <a:t> to the parent component (the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) or its predecessor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use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dirty="0" smtClean="0"/>
              <a:t>. This data structure from AWT will ensure that only one of the buttons in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dirty="0" smtClean="0"/>
              <a:t> can be checked at any one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Next: The radio buttons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40"/>
            <a:ext cx="6839712" cy="36418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5)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912864" cy="35576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radioButtonNormalCase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"Leave case as is"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radioButtonNormalCase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radioButtonNormalCase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.setSelected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radioButtonNormalCase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radioButtonNormalCase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radioButtonUpperCase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"All upper case"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radioButtonUpperCase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radioButtonUpperCase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radioButtonUpperCase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radioButtonLowerCase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"All lower case"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radioButtonLowerCase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radioButtons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radioButtonLowerCase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radioButtonLowerCase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NZ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5000017"/>
            <a:ext cx="6748272" cy="120032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we set the first of the buttons as being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then add the buttons both to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dirty="0" smtClean="0"/>
              <a:t> and to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Finally, we add the panel 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35" y="3619881"/>
            <a:ext cx="1714500" cy="9715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40"/>
            <a:ext cx="6839712" cy="17033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6)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912864" cy="16942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DefaultListModel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.setVisibleRowCount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(25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.setFixedCellHeight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(25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.setFixedCellWidth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(280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JScrollPane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3155977"/>
            <a:ext cx="4754880" cy="369331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DefaultListModel</a:t>
            </a:r>
            <a:r>
              <a:rPr lang="en-US" dirty="0" smtClean="0"/>
              <a:t> tells the </a:t>
            </a:r>
            <a:r>
              <a:rPr lang="en-US" dirty="0" err="1" smtClean="0"/>
              <a:t>JList</a:t>
            </a:r>
            <a:r>
              <a:rPr lang="en-US" dirty="0" smtClean="0"/>
              <a:t> how to implement the list internally, in this case as a Vector (a data structure similar to an </a:t>
            </a:r>
            <a:r>
              <a:rPr lang="en-US" dirty="0" err="1" smtClean="0"/>
              <a:t>ArrayList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visible row count gives us the number of elements on the list that are visible without scrolling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Packaging the list in a </a:t>
            </a:r>
            <a:r>
              <a:rPr lang="en-US" dirty="0" err="1" smtClean="0"/>
              <a:t>JScrollPane</a:t>
            </a:r>
            <a:r>
              <a:rPr lang="en-US" dirty="0" smtClean="0"/>
              <a:t> lets us 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height/width are the height and width of each individual element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 with these values to see what happens!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84" y="3429000"/>
            <a:ext cx="1381125" cy="1504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39"/>
            <a:ext cx="6839712" cy="370771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actionPerformed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912864" cy="16942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checkBoxReverseString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.isSelected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reverseWord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n-NO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 - 1;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reverseWord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reverseWord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radioButtonUpperCase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.isSelected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.toUpperCase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radioButtonLowerCase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.isSelected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.toLowerCase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DefaultListModel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.getModel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())).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addElement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1136" y="5070488"/>
            <a:ext cx="6748272" cy="1477328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check whether the checkbox is checked and reverse the string from the text field if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then check which radio button is checked and compute the upper/lowercase version as applicable.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then add the new word to the list…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/>
              <a:t>Constructor</a:t>
            </a:r>
          </a:p>
          <a:p>
            <a:endParaRPr lang="en-NZ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196389"/>
            <a:ext cx="6839712" cy="4872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actionPerformed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912864" cy="16942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DefaultListModel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.getModel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())).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addElement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newWord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1136" y="1777553"/>
            <a:ext cx="6748272" cy="480131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looks a bit complex, right? Our problem here is that there is no uniform way to add elements to 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JList</a:t>
            </a:r>
            <a:r>
              <a:rPr lang="en-US" dirty="0" smtClean="0"/>
              <a:t>. The methods for adding to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JList</a:t>
            </a:r>
            <a:r>
              <a:rPr lang="en-US" dirty="0" smtClean="0"/>
              <a:t> are defined in its list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model is an interface, which is not implemented by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JList</a:t>
            </a:r>
            <a:r>
              <a:rPr lang="en-US" dirty="0" smtClean="0"/>
              <a:t> class, but by the underlying data structure that implements the list (in our case, the vector). So what we need to do here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a reference to the underlying data structure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wordList.getModel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This returns an object that implements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ListModel</a:t>
            </a:r>
            <a:r>
              <a:rPr lang="en-US" dirty="0" smtClean="0"/>
              <a:t> interface. Unfortunately,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 not a method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ListModel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we know that the object returned is actually an instance of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DefaultListModel</a:t>
            </a:r>
            <a:r>
              <a:rPr lang="en-US" dirty="0" smtClean="0"/>
              <a:t> class, which has 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method. So we typecast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ListModel</a:t>
            </a:r>
            <a:r>
              <a:rPr lang="en-US" dirty="0" smtClean="0"/>
              <a:t> return value to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DefaultListModel</a:t>
            </a:r>
            <a:r>
              <a:rPr lang="en-US" dirty="0" smtClean="0"/>
              <a:t>, and 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on this reference.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/>
              <a:t>Constructor</a:t>
            </a:r>
          </a:p>
          <a:p>
            <a:endParaRPr lang="en-NZ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44" y="1076243"/>
            <a:ext cx="6931152" cy="58275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We can configure the size and behavior of 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/>
              <a:t> subclass in its constructor.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Using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dirty="0" smtClean="0"/>
              <a:t> object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setFont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allows us to change the font type and size on components.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can read the text in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dirty="0" smtClean="0"/>
              <a:t> with its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Radio buttons are typically grouped so only one of the buttons in the group can be checked.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Checkboxes and radio buttons’ check states can be queried with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isSelected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method.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underlying storage in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JList</a:t>
            </a:r>
            <a:r>
              <a:rPr lang="en-US" dirty="0" smtClean="0"/>
              <a:t> is controlled by a data model.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we want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JList</a:t>
            </a:r>
            <a:r>
              <a:rPr lang="en-US" dirty="0" smtClean="0"/>
              <a:t> to scroll, we can package it in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Sometimes, we need type casting!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/>
              <a:t>Constructor</a:t>
            </a:r>
          </a:p>
          <a:p>
            <a:endParaRPr lang="en-NZ" dirty="0" smtClean="0"/>
          </a:p>
          <a:p>
            <a:r>
              <a:rPr lang="en-US" dirty="0"/>
              <a:t>Event handling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1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48840" y="1076243"/>
            <a:ext cx="6995160" cy="53529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D&amp;D Chapter 12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docs.oracle.com/javase/tutorial/uiswing/components/textfield.html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docs.oracle.com/javase/tutorial/uiswing/components/button.html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NZ" sz="1400" dirty="0">
                <a:hlinkClick r:id="rId4"/>
              </a:rPr>
              <a:t>https://</a:t>
            </a:r>
            <a:r>
              <a:rPr lang="en-NZ" sz="1400" dirty="0" smtClean="0">
                <a:hlinkClick r:id="rId4"/>
              </a:rPr>
              <a:t>docs.oracle.com/javase/tutorial/uiswing/components/list.html</a:t>
            </a:r>
            <a:endParaRPr lang="en-NZ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NZ" sz="1400" dirty="0">
                <a:hlinkClick r:id="rId5"/>
              </a:rPr>
              <a:t>https://</a:t>
            </a:r>
            <a:r>
              <a:rPr lang="en-NZ" sz="1400" dirty="0" smtClean="0">
                <a:hlinkClick r:id="rId5"/>
              </a:rPr>
              <a:t>docs.oracle.com/javase/tutorial/uiswing/layout/gridbag.html</a:t>
            </a:r>
            <a:endParaRPr lang="en-NZ" sz="1400" dirty="0" smtClean="0"/>
          </a:p>
          <a:p>
            <a:pPr marL="0" indent="0">
              <a:buNone/>
            </a:pPr>
            <a:endParaRPr lang="en-NZ" sz="1600" b="1" dirty="0"/>
          </a:p>
          <a:p>
            <a:pPr marL="0" indent="0">
              <a:buNone/>
            </a:pPr>
            <a:r>
              <a:rPr lang="en-US" sz="1600" b="1" dirty="0" smtClean="0"/>
              <a:t>Homework: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Refactor (rewrite) the constructor of the </a:t>
            </a:r>
            <a:r>
              <a:rPr lang="en-US" sz="1600" dirty="0" err="1" smtClean="0"/>
              <a:t>ListOWords</a:t>
            </a:r>
            <a:r>
              <a:rPr lang="en-US" sz="1600" dirty="0" smtClean="0"/>
              <a:t> class such that it uses a series of private methods to set up the different parts of the GUI.</a:t>
            </a:r>
            <a:endParaRPr lang="en-NZ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Resources &amp; Homework</a:t>
            </a:r>
            <a:endParaRPr lang="en-NZ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/>
              <a:t>Constructor</a:t>
            </a:r>
          </a:p>
          <a:p>
            <a:endParaRPr lang="en-NZ" dirty="0" smtClean="0"/>
          </a:p>
          <a:p>
            <a:r>
              <a:rPr lang="en-US" dirty="0"/>
              <a:t>Event handling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53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</a:p>
          <a:p>
            <a:endParaRPr lang="en-US" dirty="0"/>
          </a:p>
          <a:p>
            <a:r>
              <a:rPr lang="en-US" dirty="0" smtClean="0"/>
              <a:t>Even more GUI programming (Chapter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8265" y="1596572"/>
            <a:ext cx="8313005" cy="5113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By the end of this lesson, you should: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Be able to write Java </a:t>
            </a:r>
            <a:r>
              <a:rPr lang="en-US" smtClean="0"/>
              <a:t>applications </a:t>
            </a:r>
            <a:r>
              <a:rPr lang="en-US" smtClean="0"/>
              <a:t>with JTextField</a:t>
            </a:r>
            <a:r>
              <a:rPr lang="en-US" dirty="0" smtClean="0"/>
              <a:t>, </a:t>
            </a:r>
            <a:r>
              <a:rPr lang="en-US" dirty="0" err="1" smtClean="0"/>
              <a:t>JList</a:t>
            </a:r>
            <a:r>
              <a:rPr lang="en-US" dirty="0" smtClean="0"/>
              <a:t>, </a:t>
            </a:r>
            <a:r>
              <a:rPr lang="en-US" dirty="0" err="1" smtClean="0"/>
              <a:t>JCheckBox</a:t>
            </a:r>
            <a:r>
              <a:rPr lang="en-US" dirty="0" smtClean="0"/>
              <a:t> and </a:t>
            </a:r>
            <a:r>
              <a:rPr lang="en-US" dirty="0" err="1" smtClean="0"/>
              <a:t>JRadioButton</a:t>
            </a:r>
            <a:r>
              <a:rPr lang="en-US" dirty="0" smtClean="0"/>
              <a:t> components</a:t>
            </a:r>
          </a:p>
          <a:p>
            <a:pPr lvl="0"/>
            <a:r>
              <a:rPr lang="en-US" dirty="0" smtClean="0"/>
              <a:t>Be able to implement a </a:t>
            </a:r>
            <a:r>
              <a:rPr lang="en-US" dirty="0" err="1" smtClean="0"/>
              <a:t>ButtonGroup</a:t>
            </a:r>
            <a:endParaRPr lang="en-US" dirty="0"/>
          </a:p>
          <a:p>
            <a:pPr lvl="0"/>
            <a:r>
              <a:rPr lang="en-US" dirty="0" smtClean="0"/>
              <a:t>Be able to query the status of such checkboxes and radio buttons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Constructor</a:t>
            </a:r>
            <a:endParaRPr lang="en-US" dirty="0"/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99" y="1076243"/>
            <a:ext cx="2136449" cy="3572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6" y="3093824"/>
            <a:ext cx="2149137" cy="3572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913" y="1076243"/>
            <a:ext cx="2132457" cy="357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529" y="3093824"/>
            <a:ext cx="2145145" cy="35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application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24" y="1228447"/>
            <a:ext cx="2940851" cy="492102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21024" y="1766293"/>
            <a:ext cx="303200" cy="8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9884" y="1159269"/>
            <a:ext cx="1563248" cy="9233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 err="1" smtClean="0"/>
              <a:t>JFrame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subclass:</a:t>
            </a:r>
            <a:br>
              <a:rPr lang="en-US" dirty="0" smtClean="0"/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ListOWords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6579" y="2183585"/>
            <a:ext cx="1563248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3669827" y="2141269"/>
            <a:ext cx="536413" cy="226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69311" y="1526155"/>
            <a:ext cx="1011815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6181344" y="1710821"/>
            <a:ext cx="1487967" cy="5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9657" y="1967331"/>
            <a:ext cx="1149674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6545408" y="2100673"/>
            <a:ext cx="1064249" cy="51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9884" y="2636299"/>
            <a:ext cx="1425390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JCheckBox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3565274" y="2502331"/>
            <a:ext cx="1281046" cy="31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98847" y="2636299"/>
            <a:ext cx="1806167" cy="948149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/>
          <p:cNvSpPr txBox="1"/>
          <p:nvPr/>
        </p:nvSpPr>
        <p:spPr>
          <a:xfrm>
            <a:off x="2172222" y="3089818"/>
            <a:ext cx="1838965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4011187" y="2820965"/>
            <a:ext cx="574623" cy="453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</p:cNvCxnSpPr>
          <p:nvPr/>
        </p:nvCxnSpPr>
        <p:spPr>
          <a:xfrm flipV="1">
            <a:off x="4011187" y="3172968"/>
            <a:ext cx="574623" cy="10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>
            <a:off x="4011187" y="3274484"/>
            <a:ext cx="574623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0642" y="3761482"/>
            <a:ext cx="873957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JList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7" idx="3"/>
          </p:cNvCxnSpPr>
          <p:nvPr/>
        </p:nvCxnSpPr>
        <p:spPr>
          <a:xfrm>
            <a:off x="3234599" y="3946148"/>
            <a:ext cx="971641" cy="13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01261" y="3757064"/>
            <a:ext cx="1701107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6545408" y="3688958"/>
            <a:ext cx="755853" cy="252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24025" y="2735811"/>
            <a:ext cx="1701107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endParaRPr lang="en-N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>
            <a:endCxn id="25" idx="3"/>
          </p:cNvCxnSpPr>
          <p:nvPr/>
        </p:nvCxnSpPr>
        <p:spPr>
          <a:xfrm flipH="1">
            <a:off x="6305014" y="2920477"/>
            <a:ext cx="814458" cy="18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application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Constructor</a:t>
            </a:r>
            <a:endParaRPr lang="en-US" dirty="0"/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39"/>
            <a:ext cx="6748272" cy="295608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Application startup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1"/>
            <a:ext cx="6812280" cy="29469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javax.swing.SwingUtilities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RunListOWords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ListOWords</a:t>
            </a: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ListOWords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NZ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N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SwingUtilities.</a:t>
            </a:r>
            <a:r>
              <a:rPr lang="en-NZ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invokeLater</a:t>
            </a:r>
            <a:r>
              <a:rPr lang="en-NZ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RunListOWords</a:t>
            </a:r>
            <a:r>
              <a:rPr lang="en-NZ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Z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3432" y="4337789"/>
            <a:ext cx="6387084" cy="58477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1600" dirty="0" smtClean="0"/>
              <a:t>This is again the proper way of starting our Swing application to ensure it runs in the event dispatch thread.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Startup</a:t>
            </a:r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Constructor</a:t>
            </a:r>
            <a:endParaRPr lang="en-US" dirty="0"/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39"/>
            <a:ext cx="6748272" cy="413565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Imports in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1"/>
            <a:ext cx="6812280" cy="41905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java.awt.FlowLayout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Controls general layout on </a:t>
            </a:r>
            <a:r>
              <a:rPr lang="en-N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java.awt.Font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A Font (for those at the back) 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javax.swing.JTextField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javax.swing.ListSelectionModel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for your homework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javax.swing.ListModel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javax.swing.DefaultListModel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javax.swing.JScrollPane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A scrollable pane for lists etc.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javax.swing.JCheckBox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javax.swing.JPanel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A panel for our radio buttons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java.awt.GridBagLayout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Layout for our radio buttons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java.awt.GridBagConstraints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javax.swing.JRadioButton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javax.swing.ButtonGroup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groups radio buttons</a:t>
            </a:r>
            <a:endParaRPr lang="en-N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5440926"/>
            <a:ext cx="6387084" cy="58477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1600" dirty="0" smtClean="0"/>
              <a:t>We need all of these imports in ListOWords.java so the Java compiler can resolve the various </a:t>
            </a:r>
            <a:r>
              <a:rPr lang="en-US" sz="1600" dirty="0" err="1" smtClean="0"/>
              <a:t>JComponents</a:t>
            </a:r>
            <a:r>
              <a:rPr lang="en-US" sz="1600" dirty="0" smtClean="0"/>
              <a:t> and AWT classes. 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Constructor</a:t>
            </a:r>
            <a:endParaRPr lang="en-US" dirty="0"/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204439"/>
            <a:ext cx="6748272" cy="281892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fields in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812280" cy="26543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ListOWords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wordList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JCheckBox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checkBoxReverseString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radioButtonPanel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ButtonGroup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radioButtonNormalCase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radioButtonUpperCase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radioButtonLowerCase</a:t>
            </a:r>
            <a:r>
              <a:rPr lang="en-N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4206266"/>
            <a:ext cx="6387084" cy="230832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1600" dirty="0" smtClean="0"/>
              <a:t>The fields all correspond to the components we’ve identified on slide 4.</a:t>
            </a:r>
          </a:p>
          <a:p>
            <a:endParaRPr lang="en-US" sz="1600" dirty="0"/>
          </a:p>
          <a:p>
            <a:r>
              <a:rPr lang="en-US" sz="1600" dirty="0" smtClean="0"/>
              <a:t>The rest of the class consists of two methods:</a:t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constructor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ListOWords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smtClean="0"/>
              <a:t>. It configures the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dirty="0"/>
              <a:t> </a:t>
            </a:r>
            <a:r>
              <a:rPr lang="en-US" sz="1600" dirty="0" smtClean="0"/>
              <a:t>and the components, and adds the components to the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smtClean="0"/>
              <a:t> method implements the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1600" dirty="0" smtClean="0"/>
              <a:t> interface. Here, it handles the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600" dirty="0" smtClean="0"/>
              <a:t> that the Add button dispatches.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Constructor</a:t>
            </a:r>
            <a:endParaRPr lang="en-US" dirty="0"/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The constructor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0959" y="963724"/>
            <a:ext cx="6387084" cy="347787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The constructor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ListOWords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 sets up more or less the whole GUI.</a:t>
            </a:r>
          </a:p>
          <a:p>
            <a:endParaRPr lang="en-US" sz="2000" dirty="0"/>
          </a:p>
          <a:p>
            <a:r>
              <a:rPr lang="en-US" sz="2000" dirty="0" smtClean="0"/>
              <a:t>This is very common in GUI applications.</a:t>
            </a:r>
          </a:p>
          <a:p>
            <a:endParaRPr lang="en-US" sz="2000" dirty="0" smtClean="0"/>
          </a:p>
          <a:p>
            <a:r>
              <a:rPr lang="en-US" sz="2000" dirty="0" smtClean="0"/>
              <a:t>The example here shows that this can result in quite a large piece of code with little structure, even for a small application like this.</a:t>
            </a:r>
          </a:p>
          <a:p>
            <a:endParaRPr lang="en-US" sz="2000" dirty="0"/>
          </a:p>
          <a:p>
            <a:r>
              <a:rPr lang="en-US" sz="2000" dirty="0" smtClean="0"/>
              <a:t>On the following slides, we will go through the constructor in “thematic” steps.</a:t>
            </a:r>
            <a:endParaRPr lang="en-US" sz="20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31136" y="1179360"/>
            <a:ext cx="6748272" cy="281892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ListOWords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 (part 1)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31136" y="1213582"/>
            <a:ext cx="6812280" cy="26543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ListOWords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"Listing words in all sorts of ways"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setLayout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(300,500);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en-NZ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NZ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Font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fr-F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"Sans-</a:t>
            </a:r>
            <a:r>
              <a:rPr lang="fr-F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serif</a:t>
            </a:r>
            <a:r>
              <a:rPr lang="fr-F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PLAIN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"New word to add"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N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N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400" dirty="0">
                <a:solidFill>
                  <a:srgbClr val="6A3E3E"/>
                </a:solidFill>
                <a:latin typeface="Consolas" panose="020B0609020204030204" pitchFamily="49" charset="0"/>
              </a:rPr>
              <a:t>font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add(</a:t>
            </a:r>
            <a:r>
              <a:rPr lang="en-NZ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N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N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Z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136" y="4206266"/>
            <a:ext cx="6748272" cy="258532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Configuration of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/>
              <a:t> (layout, size, close </a:t>
            </a:r>
            <a:r>
              <a:rPr lang="en-US" dirty="0" err="1" smtClean="0"/>
              <a:t>behaviour</a:t>
            </a:r>
            <a:r>
              <a:rPr lang="en-US" dirty="0" smtClean="0"/>
              <a:t>) doesn’t have to happen in the class that starts the frame: Here, we have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ListOWords</a:t>
            </a:r>
            <a:r>
              <a:rPr lang="en-US" dirty="0" smtClean="0"/>
              <a:t> frame configure itself!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dirty="0" smtClean="0"/>
              <a:t> arranges the components in the order in which they are added.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dirty="0" smtClean="0"/>
              <a:t> object here sets a font larger than default (so those of you in the cheap seats at the back can see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that font in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dirty="0" smtClean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dirty="0" smtClean="0"/>
              <a:t>, among others.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5" y="2791587"/>
            <a:ext cx="2209800" cy="1076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The application</a:t>
            </a:r>
            <a:br>
              <a:rPr lang="en-NZ" dirty="0"/>
            </a:br>
            <a:endParaRPr lang="en-NZ" dirty="0"/>
          </a:p>
          <a:p>
            <a:r>
              <a:rPr lang="en-US" dirty="0" smtClean="0"/>
              <a:t>Startup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Imports</a:t>
            </a:r>
          </a:p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</a:t>
            </a:r>
          </a:p>
          <a:p>
            <a:endParaRPr lang="en-NZ" dirty="0" smtClean="0"/>
          </a:p>
          <a:p>
            <a:r>
              <a:rPr lang="en-US" dirty="0" smtClean="0"/>
              <a:t>Event handling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29053</TotalTime>
  <Words>1571</Words>
  <Application>Microsoft Office PowerPoint</Application>
  <PresentationFormat>On-screen Show (4:3)</PresentationFormat>
  <Paragraphs>437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Verdana</vt:lpstr>
      <vt:lpstr>Custom Design</vt:lpstr>
      <vt:lpstr>Lecture 16 More GUI programming</vt:lpstr>
      <vt:lpstr>Goals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know</vt:lpstr>
      <vt:lpstr>Resources &amp; Homework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Tenreiro</dc:creator>
  <cp:lastModifiedBy>Ulrich Speidel</cp:lastModifiedBy>
  <cp:revision>604</cp:revision>
  <cp:lastPrinted>2017-01-19T21:33:28Z</cp:lastPrinted>
  <dcterms:created xsi:type="dcterms:W3CDTF">2015-05-10T23:22:16Z</dcterms:created>
  <dcterms:modified xsi:type="dcterms:W3CDTF">2017-03-20T00:33:55Z</dcterms:modified>
</cp:coreProperties>
</file>