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40"/>
  </p:notesMasterIdLst>
  <p:handoutMasterIdLst>
    <p:handoutMasterId r:id="rId41"/>
  </p:handoutMasterIdLst>
  <p:sldIdLst>
    <p:sldId id="256" r:id="rId2"/>
    <p:sldId id="267" r:id="rId3"/>
    <p:sldId id="398" r:id="rId4"/>
    <p:sldId id="424" r:id="rId5"/>
    <p:sldId id="451" r:id="rId6"/>
    <p:sldId id="425" r:id="rId7"/>
    <p:sldId id="426" r:id="rId8"/>
    <p:sldId id="430" r:id="rId9"/>
    <p:sldId id="431" r:id="rId10"/>
    <p:sldId id="427" r:id="rId11"/>
    <p:sldId id="428" r:id="rId12"/>
    <p:sldId id="378" r:id="rId13"/>
    <p:sldId id="414" r:id="rId14"/>
    <p:sldId id="429" r:id="rId15"/>
    <p:sldId id="415" r:id="rId16"/>
    <p:sldId id="432" r:id="rId17"/>
    <p:sldId id="416" r:id="rId18"/>
    <p:sldId id="417" r:id="rId19"/>
    <p:sldId id="433" r:id="rId20"/>
    <p:sldId id="434" r:id="rId21"/>
    <p:sldId id="435" r:id="rId22"/>
    <p:sldId id="440" r:id="rId23"/>
    <p:sldId id="436" r:id="rId24"/>
    <p:sldId id="437" r:id="rId25"/>
    <p:sldId id="438" r:id="rId26"/>
    <p:sldId id="439" r:id="rId27"/>
    <p:sldId id="441" r:id="rId28"/>
    <p:sldId id="442" r:id="rId29"/>
    <p:sldId id="444" r:id="rId30"/>
    <p:sldId id="445" r:id="rId31"/>
    <p:sldId id="446" r:id="rId32"/>
    <p:sldId id="447" r:id="rId33"/>
    <p:sldId id="448" r:id="rId34"/>
    <p:sldId id="450" r:id="rId35"/>
    <p:sldId id="449" r:id="rId36"/>
    <p:sldId id="287" r:id="rId37"/>
    <p:sldId id="281" r:id="rId38"/>
    <p:sldId id="331" r:id="rId39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21">
          <p15:clr>
            <a:srgbClr val="A4A3A4"/>
          </p15:clr>
        </p15:guide>
        <p15:guide id="2" pos="4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AC7"/>
    <a:srgbClr val="04346C"/>
    <a:srgbClr val="00467F"/>
    <a:srgbClr val="002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589" y="48"/>
      </p:cViewPr>
      <p:guideLst>
        <p:guide orient="horz" pos="4021"/>
        <p:guide pos="4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-6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2174E-94A8-894B-B55B-E3D1B123F7BC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4EBF85-1479-E349-9262-1B6F0600C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553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C2B82-52D7-564A-9414-F61912D3DADE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170D6-42E6-3B4C-BC2C-154007EE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494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170D6-42E6-3B4C-BC2C-154007EECC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43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Opening Slide">
    <p:bg>
      <p:bgPr>
        <a:solidFill>
          <a:srgbClr val="0046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 hasCustomPrompt="1"/>
          </p:nvPr>
        </p:nvSpPr>
        <p:spPr>
          <a:xfrm>
            <a:off x="677866" y="2289389"/>
            <a:ext cx="8027984" cy="836561"/>
          </a:xfrm>
          <a:prstGeom prst="rect">
            <a:avLst/>
          </a:prstGeom>
        </p:spPr>
        <p:txBody>
          <a:bodyPr vert="horz"/>
          <a:lstStyle>
            <a:lvl1pPr algn="l">
              <a:defRPr sz="4000" b="1" i="0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AU" dirty="0" smtClean="0"/>
              <a:t>Lecture 2 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677863" y="3135012"/>
            <a:ext cx="8027987" cy="1056603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400" baseline="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en-AU" dirty="0" smtClean="0"/>
              <a:t>D&amp;D chapter 2</a:t>
            </a:r>
          </a:p>
          <a:p>
            <a:pPr lvl="0"/>
            <a:r>
              <a:rPr lang="en-AU" dirty="0" smtClean="0"/>
              <a:t>&amp; Eclipse</a:t>
            </a:r>
          </a:p>
        </p:txBody>
      </p:sp>
      <p:pic>
        <p:nvPicPr>
          <p:cNvPr id="26" name="Picture 25" descr="UOA-LR-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851" y="427038"/>
            <a:ext cx="3095999" cy="102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797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B Multipl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5767013" y="1245262"/>
            <a:ext cx="3096000" cy="26642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5767013" y="4192788"/>
            <a:ext cx="1439998" cy="12666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423015" y="4192788"/>
            <a:ext cx="1439998" cy="12666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71512" y="1245262"/>
            <a:ext cx="4379913" cy="26642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71511" y="4192788"/>
            <a:ext cx="2052000" cy="12666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2999425" y="4192788"/>
            <a:ext cx="2052000" cy="12666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35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A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-1" y="457116"/>
            <a:ext cx="4628271" cy="59720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17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AU" dirty="0" err="1" smtClean="0"/>
              <a:t>magnatet</a:t>
            </a:r>
            <a:r>
              <a:rPr lang="en-AU" dirty="0" smtClean="0"/>
              <a:t> am, </a:t>
            </a:r>
            <a:r>
              <a:rPr lang="en-AU" dirty="0" err="1" smtClean="0"/>
              <a:t>laborru</a:t>
            </a:r>
            <a:r>
              <a:rPr lang="en-AU" dirty="0" smtClean="0"/>
              <a:t> </a:t>
            </a:r>
            <a:r>
              <a:rPr lang="en-AU" dirty="0" err="1" smtClean="0"/>
              <a:t>mendips</a:t>
            </a:r>
            <a:r>
              <a:rPr lang="en-AU" dirty="0" smtClean="0"/>
              <a:t> </a:t>
            </a:r>
            <a:r>
              <a:rPr lang="en-AU" dirty="0" err="1" smtClean="0"/>
              <a:t>aCode</a:t>
            </a:r>
            <a:r>
              <a:rPr lang="en-AU" dirty="0" smtClean="0"/>
              <a:t>(Verdana Regular)</a:t>
            </a:r>
          </a:p>
          <a:p>
            <a:pPr lvl="0"/>
            <a:r>
              <a:rPr lang="en-AU" dirty="0" smtClean="0"/>
              <a:t>et </a:t>
            </a:r>
            <a:r>
              <a:rPr lang="en-AU" dirty="0" err="1" smtClean="0"/>
              <a:t>velicibus</a:t>
            </a:r>
            <a:r>
              <a:rPr lang="en-AU" dirty="0" smtClean="0"/>
              <a:t> el et </a:t>
            </a:r>
            <a:r>
              <a:rPr lang="en-AU" dirty="0" err="1" smtClean="0"/>
              <a:t>pieni</a:t>
            </a:r>
            <a:r>
              <a:rPr lang="en-AU" dirty="0" smtClean="0"/>
              <a:t> </a:t>
            </a:r>
            <a:r>
              <a:rPr lang="en-AU" dirty="0" err="1" smtClean="0"/>
              <a:t>omnimporibus</a:t>
            </a:r>
            <a:r>
              <a:rPr lang="en-AU" dirty="0" smtClean="0"/>
              <a:t> et </a:t>
            </a:r>
            <a:r>
              <a:rPr lang="en-AU" dirty="0" err="1" smtClean="0"/>
              <a:t>perepellut</a:t>
            </a:r>
            <a:r>
              <a:rPr lang="en-AU" dirty="0" smtClean="0"/>
              <a:t> </a:t>
            </a:r>
            <a:r>
              <a:rPr lang="en-AU" dirty="0" err="1" smtClean="0"/>
              <a:t>adis</a:t>
            </a:r>
            <a:r>
              <a:rPr lang="en-AU" dirty="0" smtClean="0"/>
              <a:t> </a:t>
            </a:r>
            <a:r>
              <a:rPr lang="en-AU" dirty="0" err="1" smtClean="0"/>
              <a:t>sequi</a:t>
            </a:r>
            <a:r>
              <a:rPr lang="en-AU" dirty="0" smtClean="0"/>
              <a:t> </a:t>
            </a:r>
            <a:r>
              <a:rPr lang="en-AU" dirty="0" err="1" smtClean="0"/>
              <a:t>cus</a:t>
            </a:r>
            <a:r>
              <a:rPr lang="en-AU" dirty="0" smtClean="0"/>
              <a:t> et </a:t>
            </a:r>
            <a:r>
              <a:rPr lang="en-AU" dirty="0" err="1" smtClean="0"/>
              <a:t>aliquid</a:t>
            </a:r>
            <a:r>
              <a:rPr lang="en-AU" dirty="0" smtClean="0"/>
              <a:t> </a:t>
            </a:r>
            <a:r>
              <a:rPr lang="en-AU" dirty="0" err="1" smtClean="0"/>
              <a:t>molorere</a:t>
            </a:r>
            <a:r>
              <a:rPr lang="en-AU" dirty="0" smtClean="0"/>
              <a:t>, </a:t>
            </a:r>
            <a:r>
              <a:rPr lang="en-AU" dirty="0" err="1" smtClean="0"/>
              <a:t>cullaut</a:t>
            </a:r>
            <a:r>
              <a:rPr lang="en-AU" dirty="0" smtClean="0"/>
              <a:t> </a:t>
            </a:r>
            <a:r>
              <a:rPr lang="en-AU" dirty="0" err="1" smtClean="0"/>
              <a:t>adion</a:t>
            </a:r>
            <a:r>
              <a:rPr lang="en-AU" dirty="0" smtClean="0"/>
              <a:t> </a:t>
            </a:r>
            <a:r>
              <a:rPr lang="en-AU" dirty="0" err="1" smtClean="0"/>
              <a:t>est</a:t>
            </a:r>
            <a:r>
              <a:rPr lang="en-AU" dirty="0" smtClean="0"/>
              <a:t> </a:t>
            </a:r>
            <a:r>
              <a:rPr lang="en-AU" dirty="0" err="1" smtClean="0"/>
              <a:t>magnimp</a:t>
            </a:r>
            <a:r>
              <a:rPr lang="en-AU" dirty="0" smtClean="0"/>
              <a:t> </a:t>
            </a:r>
            <a:r>
              <a:rPr lang="en-AU" dirty="0" err="1" smtClean="0"/>
              <a:t>oremporibus</a:t>
            </a:r>
            <a:r>
              <a:rPr lang="en-AU" dirty="0" smtClean="0"/>
              <a:t>, </a:t>
            </a:r>
            <a:r>
              <a:rPr lang="en-AU" dirty="0" err="1" smtClean="0"/>
              <a:t>conem</a:t>
            </a:r>
            <a:r>
              <a:rPr lang="en-AU" dirty="0" smtClean="0"/>
              <a:t> </a:t>
            </a:r>
            <a:r>
              <a:rPr lang="en-AU" dirty="0" err="1" smtClean="0"/>
              <a:t>etur</a:t>
            </a:r>
            <a:r>
              <a:rPr lang="en-AU" dirty="0" smtClean="0"/>
              <a:t> </a:t>
            </a:r>
            <a:r>
              <a:rPr lang="en-AU" dirty="0" err="1" smtClean="0"/>
              <a:t>Adit</a:t>
            </a:r>
            <a:r>
              <a:rPr lang="en-AU" dirty="0" smtClean="0"/>
              <a:t> </a:t>
            </a:r>
            <a:r>
              <a:rPr lang="en-AU" dirty="0" err="1" smtClean="0"/>
              <a:t>eatas</a:t>
            </a:r>
            <a:r>
              <a:rPr lang="en-AU" dirty="0" smtClean="0"/>
              <a:t> re </a:t>
            </a:r>
            <a:r>
              <a:rPr lang="en-AU" dirty="0" err="1" smtClean="0"/>
              <a:t>nectoruntevelictatem</a:t>
            </a:r>
            <a:r>
              <a:rPr lang="en-AU" dirty="0" smtClean="0"/>
              <a:t> </a:t>
            </a:r>
            <a:r>
              <a:rPr lang="en-AU" dirty="0" err="1" smtClean="0"/>
              <a:t>quaeperum</a:t>
            </a:r>
            <a:endParaRPr lang="en-AU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628271" y="928468"/>
            <a:ext cx="4515729" cy="550068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lang="en-AU" sz="1700" kern="1200" baseline="0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</a:lstStyle>
          <a:p>
            <a:pPr marL="0" lvl="0" indent="0" algn="l" defTabSz="457200" rtl="0" eaLnBrk="1" latinLnBrk="0" hangingPunct="1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AU" dirty="0" smtClean="0"/>
              <a:t>Text (Verdana Regular)</a:t>
            </a:r>
          </a:p>
          <a:p>
            <a:pPr marL="0" lvl="0" indent="0" algn="l" defTabSz="457200" rtl="0" eaLnBrk="1" latinLnBrk="0" hangingPunct="1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AU" dirty="0" smtClean="0"/>
              <a:t>et </a:t>
            </a:r>
            <a:r>
              <a:rPr lang="en-AU" dirty="0" err="1" smtClean="0"/>
              <a:t>velicibus</a:t>
            </a:r>
            <a:r>
              <a:rPr lang="en-AU" dirty="0" smtClean="0"/>
              <a:t> el et </a:t>
            </a:r>
            <a:r>
              <a:rPr lang="en-AU" dirty="0" err="1" smtClean="0"/>
              <a:t>magnatet</a:t>
            </a:r>
            <a:r>
              <a:rPr lang="en-AU" dirty="0" smtClean="0"/>
              <a:t> am, </a:t>
            </a:r>
            <a:r>
              <a:rPr lang="en-AU" dirty="0" err="1" smtClean="0"/>
              <a:t>laborru</a:t>
            </a:r>
            <a:r>
              <a:rPr lang="en-AU" dirty="0" smtClean="0"/>
              <a:t> </a:t>
            </a:r>
            <a:r>
              <a:rPr lang="en-AU" dirty="0" err="1" smtClean="0"/>
              <a:t>mendips</a:t>
            </a:r>
            <a:r>
              <a:rPr lang="en-AU" dirty="0" smtClean="0"/>
              <a:t> </a:t>
            </a:r>
            <a:r>
              <a:rPr lang="en-AU" dirty="0" err="1" smtClean="0"/>
              <a:t>apieni</a:t>
            </a:r>
            <a:r>
              <a:rPr lang="en-AU" dirty="0" smtClean="0"/>
              <a:t> </a:t>
            </a:r>
            <a:r>
              <a:rPr lang="en-AU" dirty="0" err="1" smtClean="0"/>
              <a:t>omnimporibus</a:t>
            </a:r>
            <a:r>
              <a:rPr lang="en-AU" dirty="0" smtClean="0"/>
              <a:t> et </a:t>
            </a:r>
            <a:r>
              <a:rPr lang="en-AU" dirty="0" err="1" smtClean="0"/>
              <a:t>perepellut</a:t>
            </a:r>
            <a:r>
              <a:rPr lang="en-AU" dirty="0" smtClean="0"/>
              <a:t> </a:t>
            </a:r>
            <a:r>
              <a:rPr lang="en-AU" dirty="0" err="1" smtClean="0"/>
              <a:t>adis</a:t>
            </a:r>
            <a:r>
              <a:rPr lang="en-AU" dirty="0" smtClean="0"/>
              <a:t> </a:t>
            </a:r>
            <a:r>
              <a:rPr lang="en-AU" dirty="0" err="1" smtClean="0"/>
              <a:t>sequi</a:t>
            </a:r>
            <a:r>
              <a:rPr lang="en-AU" dirty="0" smtClean="0"/>
              <a:t> </a:t>
            </a:r>
            <a:r>
              <a:rPr lang="en-AU" dirty="0" err="1" smtClean="0"/>
              <a:t>cus</a:t>
            </a:r>
            <a:r>
              <a:rPr lang="en-AU" dirty="0" smtClean="0"/>
              <a:t> et </a:t>
            </a:r>
            <a:r>
              <a:rPr lang="en-AU" dirty="0" err="1" smtClean="0"/>
              <a:t>aliquid</a:t>
            </a:r>
            <a:r>
              <a:rPr lang="en-AU" dirty="0" smtClean="0"/>
              <a:t> </a:t>
            </a:r>
            <a:r>
              <a:rPr lang="en-AU" dirty="0" err="1" smtClean="0"/>
              <a:t>molorere</a:t>
            </a:r>
            <a:r>
              <a:rPr lang="en-AU" dirty="0" smtClean="0"/>
              <a:t>, </a:t>
            </a:r>
            <a:r>
              <a:rPr lang="en-AU" dirty="0" err="1" smtClean="0"/>
              <a:t>cullaut</a:t>
            </a:r>
            <a:r>
              <a:rPr lang="en-AU" dirty="0" smtClean="0"/>
              <a:t> </a:t>
            </a:r>
            <a:r>
              <a:rPr lang="en-AU" dirty="0" err="1" smtClean="0"/>
              <a:t>adion</a:t>
            </a:r>
            <a:r>
              <a:rPr lang="en-AU" dirty="0" smtClean="0"/>
              <a:t> </a:t>
            </a:r>
            <a:r>
              <a:rPr lang="en-AU" dirty="0" err="1" smtClean="0"/>
              <a:t>est</a:t>
            </a:r>
            <a:r>
              <a:rPr lang="en-AU" dirty="0" smtClean="0"/>
              <a:t> </a:t>
            </a:r>
            <a:r>
              <a:rPr lang="en-AU" dirty="0" err="1" smtClean="0"/>
              <a:t>magnimp</a:t>
            </a:r>
            <a:r>
              <a:rPr lang="en-AU" dirty="0" smtClean="0"/>
              <a:t> </a:t>
            </a:r>
            <a:r>
              <a:rPr lang="en-AU" dirty="0" err="1" smtClean="0"/>
              <a:t>oremporibus</a:t>
            </a:r>
            <a:r>
              <a:rPr lang="en-AU" dirty="0" smtClean="0"/>
              <a:t>, </a:t>
            </a:r>
            <a:r>
              <a:rPr lang="en-AU" dirty="0" err="1" smtClean="0"/>
              <a:t>conem</a:t>
            </a:r>
            <a:r>
              <a:rPr lang="en-AU" dirty="0" smtClean="0"/>
              <a:t> </a:t>
            </a:r>
            <a:r>
              <a:rPr lang="en-AU" dirty="0" err="1" smtClean="0"/>
              <a:t>etur</a:t>
            </a:r>
            <a:r>
              <a:rPr lang="en-AU" dirty="0" smtClean="0"/>
              <a:t> </a:t>
            </a:r>
            <a:r>
              <a:rPr lang="en-AU" dirty="0" err="1" smtClean="0"/>
              <a:t>Adit</a:t>
            </a:r>
            <a:r>
              <a:rPr lang="en-AU" dirty="0" smtClean="0"/>
              <a:t> </a:t>
            </a:r>
            <a:r>
              <a:rPr lang="en-AU" dirty="0" err="1" smtClean="0"/>
              <a:t>eatas</a:t>
            </a:r>
            <a:r>
              <a:rPr lang="en-AU" dirty="0" smtClean="0"/>
              <a:t> re </a:t>
            </a:r>
            <a:r>
              <a:rPr lang="en-AU" dirty="0" err="1" smtClean="0"/>
              <a:t>nectoruntevelictatem</a:t>
            </a:r>
            <a:r>
              <a:rPr lang="en-AU" dirty="0" smtClean="0"/>
              <a:t> </a:t>
            </a:r>
            <a:r>
              <a:rPr lang="en-AU" dirty="0" err="1" smtClean="0"/>
              <a:t>quaeperum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628709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A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660400" y="1245262"/>
            <a:ext cx="8202613" cy="56127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058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B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660400" y="1245262"/>
            <a:ext cx="8202613" cy="42157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589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 End Slide">
    <p:bg>
      <p:bgPr>
        <a:solidFill>
          <a:srgbClr val="0046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677863" y="2281237"/>
            <a:ext cx="8027987" cy="3179763"/>
          </a:xfrm>
          <a:prstGeom prst="rect">
            <a:avLst/>
          </a:prstGeom>
        </p:spPr>
        <p:txBody>
          <a:bodyPr vert="horz" anchor="b"/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en-AU" dirty="0" smtClean="0"/>
              <a:t>Thank you</a:t>
            </a:r>
          </a:p>
        </p:txBody>
      </p:sp>
      <p:pic>
        <p:nvPicPr>
          <p:cNvPr id="26" name="Picture 25" descr="UOA-LR-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851" y="427038"/>
            <a:ext cx="3095999" cy="102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5624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880256" y="1076242"/>
            <a:ext cx="6335993" cy="5713357"/>
          </a:xfrm>
          <a:prstGeom prst="rect">
            <a:avLst/>
          </a:prstGeom>
        </p:spPr>
        <p:txBody>
          <a:bodyPr vert="horz"/>
          <a:lstStyle>
            <a:lvl1pPr marL="342900" indent="-342900">
              <a:lnSpc>
                <a:spcPts val="2400"/>
              </a:lnSpc>
              <a:spcBef>
                <a:spcPts val="0"/>
              </a:spcBef>
              <a:buFontTx/>
              <a:buAutoNum type="arabicPeriod"/>
              <a:defRPr sz="1700" baseline="0">
                <a:latin typeface="Verdana"/>
              </a:defRPr>
            </a:lvl1pPr>
            <a:lvl2pPr marL="914400" marR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AutoNum type="alphaLcPeriod"/>
              <a:tabLst/>
              <a:defRPr sz="2000" baseline="0"/>
            </a:lvl2pPr>
          </a:lstStyle>
          <a:p>
            <a:pPr lvl="0"/>
            <a:r>
              <a:rPr lang="en-AU" dirty="0" err="1" smtClean="0"/>
              <a:t>javac</a:t>
            </a:r>
            <a:r>
              <a:rPr lang="en-AU" dirty="0" smtClean="0"/>
              <a:t> </a:t>
            </a:r>
          </a:p>
          <a:p>
            <a:pPr lvl="1"/>
            <a:r>
              <a:rPr lang="en-AU" dirty="0" smtClean="0"/>
              <a:t>Compiles .class files into byte code </a:t>
            </a:r>
          </a:p>
          <a:p>
            <a:pPr marL="91440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AutoNum type="alphaLcPeriod"/>
              <a:tabLst/>
              <a:defRPr/>
            </a:pPr>
            <a:r>
              <a:rPr lang="en-AU" dirty="0" smtClean="0"/>
              <a:t>Compiles .class files into executable code</a:t>
            </a:r>
          </a:p>
          <a:p>
            <a:pPr lvl="1"/>
            <a:r>
              <a:rPr lang="en-AU" dirty="0" smtClean="0"/>
              <a:t>Compiles .java programs into byte code </a:t>
            </a:r>
          </a:p>
          <a:p>
            <a:pPr lvl="1"/>
            <a:r>
              <a:rPr lang="en-AU" dirty="0" smtClean="0"/>
              <a:t>Compiles .java files into executable code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188265" y="128250"/>
            <a:ext cx="8027985" cy="717593"/>
          </a:xfrm>
          <a:prstGeom prst="rect">
            <a:avLst/>
          </a:prstGeom>
        </p:spPr>
        <p:txBody>
          <a:bodyPr vert="horz"/>
          <a:lstStyle>
            <a:lvl1pPr algn="l">
              <a:defRPr sz="4400" b="1" i="0" baseline="0">
                <a:solidFill>
                  <a:srgbClr val="009AC7"/>
                </a:solidFill>
                <a:latin typeface="Verdana"/>
                <a:cs typeface="Verdana"/>
              </a:defRPr>
            </a:lvl1pPr>
          </a:lstStyle>
          <a:p>
            <a:r>
              <a:rPr lang="en-AU" sz="3600" dirty="0" smtClean="0">
                <a:solidFill>
                  <a:srgbClr val="009AC7"/>
                </a:solidFill>
              </a:rPr>
              <a:t>Revision Questions </a:t>
            </a:r>
            <a:endParaRPr lang="en-US" sz="3600" dirty="0">
              <a:solidFill>
                <a:srgbClr val="009AC7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076243"/>
            <a:ext cx="1764000" cy="5403757"/>
          </a:xfrm>
          <a:prstGeom prst="rect">
            <a:avLst/>
          </a:prstGeom>
          <a:solidFill>
            <a:srgbClr val="00467F"/>
          </a:solidFill>
        </p:spPr>
        <p:txBody>
          <a:bodyPr vert="horz"/>
          <a:lstStyle>
            <a:lvl1pPr marL="342900" indent="-342900">
              <a:lnSpc>
                <a:spcPts val="2400"/>
              </a:lnSpc>
              <a:spcBef>
                <a:spcPts val="0"/>
              </a:spcBef>
              <a:buFontTx/>
              <a:buAutoNum type="arabicPeriod"/>
              <a:defRPr sz="1700" baseline="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en-AU" dirty="0" smtClean="0"/>
              <a:t>Item</a:t>
            </a:r>
          </a:p>
          <a:p>
            <a:pPr lvl="0"/>
            <a:endParaRPr lang="en-AU" dirty="0" smtClean="0"/>
          </a:p>
          <a:p>
            <a:pPr lvl="0"/>
            <a:r>
              <a:rPr lang="en-AU" dirty="0" smtClean="0"/>
              <a:t>Item</a:t>
            </a:r>
          </a:p>
          <a:p>
            <a:pPr lvl="0"/>
            <a:endParaRPr lang="en-AU" dirty="0" smtClean="0"/>
          </a:p>
          <a:p>
            <a:pPr lvl="0"/>
            <a:r>
              <a:rPr lang="en-AU" dirty="0" smtClean="0"/>
              <a:t>Item</a:t>
            </a:r>
          </a:p>
          <a:p>
            <a:pPr lvl="0"/>
            <a:endParaRPr lang="en-AU" dirty="0" smtClean="0"/>
          </a:p>
          <a:p>
            <a:pPr lvl="0"/>
            <a:r>
              <a:rPr lang="en-AU" dirty="0" smtClean="0"/>
              <a:t>Item </a:t>
            </a:r>
          </a:p>
        </p:txBody>
      </p:sp>
    </p:spTree>
    <p:extLst>
      <p:ext uri="{BB962C8B-B14F-4D97-AF65-F5344CB8AC3E}">
        <p14:creationId xmlns:p14="http://schemas.microsoft.com/office/powerpoint/2010/main" val="2399810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880256" y="1076242"/>
            <a:ext cx="6335993" cy="5713357"/>
          </a:xfrm>
          <a:prstGeom prst="rect">
            <a:avLst/>
          </a:prstGeom>
        </p:spPr>
        <p:txBody>
          <a:bodyPr vert="horz"/>
          <a:lstStyle>
            <a:lvl1pPr marL="285750" indent="-285750">
              <a:lnSpc>
                <a:spcPts val="2400"/>
              </a:lnSpc>
              <a:spcBef>
                <a:spcPts val="0"/>
              </a:spcBef>
              <a:buFontTx/>
              <a:buChar char="-"/>
              <a:defRPr sz="17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</a:lstStyle>
          <a:p>
            <a:pPr lvl="0"/>
            <a:r>
              <a:rPr lang="en-AU" dirty="0" smtClean="0"/>
              <a:t>Text (Verdana Regular)</a:t>
            </a:r>
          </a:p>
          <a:p>
            <a:pPr lvl="0"/>
            <a:r>
              <a:rPr lang="en-AU" dirty="0" smtClean="0"/>
              <a:t>et </a:t>
            </a:r>
            <a:r>
              <a:rPr lang="en-AU" dirty="0" err="1" smtClean="0"/>
              <a:t>velicibus</a:t>
            </a:r>
            <a:r>
              <a:rPr lang="en-AU" dirty="0" smtClean="0"/>
              <a:t> el et </a:t>
            </a:r>
            <a:r>
              <a:rPr lang="en-AU" dirty="0" err="1" smtClean="0"/>
              <a:t>magnatet</a:t>
            </a:r>
            <a:r>
              <a:rPr lang="en-AU" dirty="0" smtClean="0"/>
              <a:t> am, </a:t>
            </a:r>
            <a:r>
              <a:rPr lang="en-AU" dirty="0" err="1" smtClean="0"/>
              <a:t>laborru</a:t>
            </a:r>
            <a:r>
              <a:rPr lang="en-AU" dirty="0" smtClean="0"/>
              <a:t> </a:t>
            </a:r>
            <a:r>
              <a:rPr lang="en-AU" dirty="0" err="1" smtClean="0"/>
              <a:t>mendips</a:t>
            </a:r>
            <a:r>
              <a:rPr lang="en-AU" dirty="0" smtClean="0"/>
              <a:t> </a:t>
            </a:r>
            <a:r>
              <a:rPr lang="en-AU" dirty="0" err="1" smtClean="0"/>
              <a:t>apieni</a:t>
            </a:r>
            <a:r>
              <a:rPr lang="en-AU" dirty="0" smtClean="0"/>
              <a:t> </a:t>
            </a:r>
            <a:r>
              <a:rPr lang="en-AU" dirty="0" err="1" smtClean="0"/>
              <a:t>omnimporibus</a:t>
            </a:r>
            <a:r>
              <a:rPr lang="en-AU" dirty="0" smtClean="0"/>
              <a:t> et </a:t>
            </a:r>
            <a:r>
              <a:rPr lang="en-AU" dirty="0" err="1" smtClean="0"/>
              <a:t>perepellut</a:t>
            </a:r>
            <a:r>
              <a:rPr lang="en-AU" dirty="0" smtClean="0"/>
              <a:t> </a:t>
            </a:r>
            <a:r>
              <a:rPr lang="en-AU" dirty="0" err="1" smtClean="0"/>
              <a:t>adis</a:t>
            </a:r>
            <a:r>
              <a:rPr lang="en-AU" dirty="0" smtClean="0"/>
              <a:t> </a:t>
            </a:r>
            <a:r>
              <a:rPr lang="en-AU" dirty="0" err="1" smtClean="0"/>
              <a:t>sequi</a:t>
            </a:r>
            <a:r>
              <a:rPr lang="en-AU" dirty="0" smtClean="0"/>
              <a:t> </a:t>
            </a:r>
            <a:r>
              <a:rPr lang="en-AU" dirty="0" err="1" smtClean="0"/>
              <a:t>cus</a:t>
            </a:r>
            <a:r>
              <a:rPr lang="en-AU" dirty="0" smtClean="0"/>
              <a:t> et </a:t>
            </a:r>
            <a:r>
              <a:rPr lang="en-AU" dirty="0" err="1" smtClean="0"/>
              <a:t>aliquid</a:t>
            </a:r>
            <a:r>
              <a:rPr lang="en-AU" dirty="0" smtClean="0"/>
              <a:t> </a:t>
            </a:r>
            <a:r>
              <a:rPr lang="en-AU" dirty="0" err="1" smtClean="0"/>
              <a:t>molorere</a:t>
            </a:r>
            <a:r>
              <a:rPr lang="en-AU" dirty="0" smtClean="0"/>
              <a:t>, </a:t>
            </a:r>
            <a:r>
              <a:rPr lang="en-AU" dirty="0" err="1" smtClean="0"/>
              <a:t>cullaut</a:t>
            </a:r>
            <a:r>
              <a:rPr lang="en-AU" dirty="0" smtClean="0"/>
              <a:t> </a:t>
            </a:r>
            <a:r>
              <a:rPr lang="en-AU" dirty="0" err="1" smtClean="0"/>
              <a:t>adion</a:t>
            </a:r>
            <a:r>
              <a:rPr lang="en-AU" dirty="0" smtClean="0"/>
              <a:t> </a:t>
            </a:r>
            <a:r>
              <a:rPr lang="en-AU" dirty="0" err="1" smtClean="0"/>
              <a:t>est</a:t>
            </a:r>
            <a:r>
              <a:rPr lang="en-AU" dirty="0" smtClean="0"/>
              <a:t> </a:t>
            </a:r>
            <a:r>
              <a:rPr lang="en-AU" dirty="0" err="1" smtClean="0"/>
              <a:t>magnimp</a:t>
            </a:r>
            <a:r>
              <a:rPr lang="en-AU" dirty="0" smtClean="0"/>
              <a:t> </a:t>
            </a:r>
            <a:r>
              <a:rPr lang="en-AU" dirty="0" err="1" smtClean="0"/>
              <a:t>oremporibus</a:t>
            </a:r>
            <a:r>
              <a:rPr lang="en-AU" dirty="0" smtClean="0"/>
              <a:t>, </a:t>
            </a:r>
            <a:r>
              <a:rPr lang="en-AU" dirty="0" err="1" smtClean="0"/>
              <a:t>conem</a:t>
            </a:r>
            <a:r>
              <a:rPr lang="en-AU" dirty="0" smtClean="0"/>
              <a:t> </a:t>
            </a:r>
            <a:r>
              <a:rPr lang="en-AU" dirty="0" err="1" smtClean="0"/>
              <a:t>etur</a:t>
            </a:r>
            <a:r>
              <a:rPr lang="en-AU" dirty="0" smtClean="0"/>
              <a:t> </a:t>
            </a:r>
            <a:r>
              <a:rPr lang="en-AU" dirty="0" err="1" smtClean="0"/>
              <a:t>Adit</a:t>
            </a:r>
            <a:r>
              <a:rPr lang="en-AU" dirty="0" smtClean="0"/>
              <a:t> </a:t>
            </a:r>
            <a:r>
              <a:rPr lang="en-AU" dirty="0" err="1" smtClean="0"/>
              <a:t>eatas</a:t>
            </a:r>
            <a:r>
              <a:rPr lang="en-AU" dirty="0" smtClean="0"/>
              <a:t> re </a:t>
            </a:r>
            <a:r>
              <a:rPr lang="en-AU" dirty="0" err="1" smtClean="0"/>
              <a:t>nectoruntevelictatem</a:t>
            </a:r>
            <a:r>
              <a:rPr lang="en-AU" dirty="0" smtClean="0"/>
              <a:t> </a:t>
            </a:r>
            <a:r>
              <a:rPr lang="en-AU" dirty="0" err="1" smtClean="0"/>
              <a:t>quaeperum</a:t>
            </a:r>
            <a:endParaRPr lang="en-AU" dirty="0" smtClean="0"/>
          </a:p>
          <a:p>
            <a:pPr lvl="0"/>
            <a:r>
              <a:rPr lang="en-AU" dirty="0" err="1" smtClean="0"/>
              <a:t>Fdjklsjdf</a:t>
            </a:r>
            <a:endParaRPr lang="en-AU" dirty="0" smtClean="0"/>
          </a:p>
          <a:p>
            <a:pPr lvl="0"/>
            <a:r>
              <a:rPr lang="en-AU" dirty="0" err="1" smtClean="0"/>
              <a:t>Kjdfjjsd</a:t>
            </a:r>
            <a:endParaRPr lang="en-AU" dirty="0" smtClean="0"/>
          </a:p>
          <a:p>
            <a:pPr lvl="0"/>
            <a:r>
              <a:rPr lang="en-AU" dirty="0" err="1" smtClean="0"/>
              <a:t>Fh</a:t>
            </a:r>
            <a:r>
              <a:rPr lang="en-AU" dirty="0" smtClean="0"/>
              <a:t> </a:t>
            </a:r>
            <a:r>
              <a:rPr lang="en-AU" dirty="0" err="1" smtClean="0"/>
              <a:t>fg</a:t>
            </a:r>
            <a:endParaRPr lang="en-AU" dirty="0" smtClean="0"/>
          </a:p>
          <a:p>
            <a:pPr lvl="1"/>
            <a:r>
              <a:rPr lang="en-AU" dirty="0" err="1" smtClean="0"/>
              <a:t>ddfdfdsd</a:t>
            </a:r>
            <a:endParaRPr lang="en-AU" dirty="0" smtClean="0"/>
          </a:p>
          <a:p>
            <a:pPr lvl="0"/>
            <a:endParaRPr lang="en-AU" dirty="0" smtClean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188265" y="128250"/>
            <a:ext cx="8027985" cy="717593"/>
          </a:xfrm>
          <a:prstGeom prst="rect">
            <a:avLst/>
          </a:prstGeom>
        </p:spPr>
        <p:txBody>
          <a:bodyPr vert="horz"/>
          <a:lstStyle>
            <a:lvl1pPr algn="l">
              <a:defRPr sz="4400" b="1" i="0">
                <a:solidFill>
                  <a:srgbClr val="009AC7"/>
                </a:solidFill>
                <a:latin typeface="Verdana"/>
                <a:cs typeface="Verdana"/>
              </a:defRPr>
            </a:lvl1pPr>
          </a:lstStyle>
          <a:p>
            <a:r>
              <a:rPr lang="en-AU" sz="3600" dirty="0" smtClean="0">
                <a:solidFill>
                  <a:srgbClr val="009AC7"/>
                </a:solidFill>
              </a:rPr>
              <a:t>Code Page</a:t>
            </a:r>
            <a:endParaRPr lang="en-US" sz="3600" dirty="0">
              <a:solidFill>
                <a:srgbClr val="009AC7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076243"/>
            <a:ext cx="1764000" cy="5432557"/>
          </a:xfrm>
          <a:prstGeom prst="rect">
            <a:avLst/>
          </a:prstGeom>
          <a:solidFill>
            <a:srgbClr val="00467F"/>
          </a:solidFill>
        </p:spPr>
        <p:txBody>
          <a:bodyPr vert="horz"/>
          <a:lstStyle>
            <a:lvl1pPr marL="342900" indent="-342900">
              <a:lnSpc>
                <a:spcPts val="2400"/>
              </a:lnSpc>
              <a:spcBef>
                <a:spcPts val="0"/>
              </a:spcBef>
              <a:buFontTx/>
              <a:buAutoNum type="arabicPeriod"/>
              <a:defRPr sz="1700" baseline="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en-AU" dirty="0" smtClean="0"/>
              <a:t>Item</a:t>
            </a:r>
          </a:p>
          <a:p>
            <a:pPr lvl="0"/>
            <a:endParaRPr lang="en-AU" dirty="0" smtClean="0"/>
          </a:p>
          <a:p>
            <a:pPr lvl="0"/>
            <a:r>
              <a:rPr lang="en-AU" dirty="0" smtClean="0"/>
              <a:t>Item</a:t>
            </a:r>
          </a:p>
          <a:p>
            <a:pPr lvl="0"/>
            <a:endParaRPr lang="en-AU" dirty="0" smtClean="0"/>
          </a:p>
          <a:p>
            <a:pPr lvl="0"/>
            <a:r>
              <a:rPr lang="en-AU" dirty="0" smtClean="0"/>
              <a:t>Item</a:t>
            </a:r>
          </a:p>
          <a:p>
            <a:pPr lvl="0"/>
            <a:endParaRPr lang="en-AU" dirty="0" smtClean="0"/>
          </a:p>
          <a:p>
            <a:pPr lvl="0"/>
            <a:r>
              <a:rPr lang="en-AU" dirty="0" smtClean="0"/>
              <a:t>Item </a:t>
            </a:r>
          </a:p>
        </p:txBody>
      </p:sp>
    </p:spTree>
    <p:extLst>
      <p:ext uri="{BB962C8B-B14F-4D97-AF65-F5344CB8AC3E}">
        <p14:creationId xmlns:p14="http://schemas.microsoft.com/office/powerpoint/2010/main" val="242207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880256" y="1076243"/>
            <a:ext cx="6335993" cy="2545358"/>
          </a:xfrm>
          <a:prstGeom prst="rect">
            <a:avLst/>
          </a:prstGeom>
        </p:spPr>
        <p:txBody>
          <a:bodyPr vert="horz"/>
          <a:lstStyle>
            <a:lvl1pPr marL="285750" indent="-285750">
              <a:lnSpc>
                <a:spcPts val="2400"/>
              </a:lnSpc>
              <a:spcBef>
                <a:spcPts val="0"/>
              </a:spcBef>
              <a:buFontTx/>
              <a:buChar char="-"/>
              <a:defRPr sz="1700" baseline="0">
                <a:latin typeface="Verdana"/>
              </a:defRPr>
            </a:lvl1pPr>
            <a:lvl2pPr>
              <a:defRPr sz="1700" b="0"/>
            </a:lvl2pPr>
          </a:lstStyle>
          <a:p>
            <a:pPr lvl="0"/>
            <a:r>
              <a:rPr lang="en-AU" dirty="0" smtClean="0"/>
              <a:t>Text (Verdana Regular)</a:t>
            </a:r>
          </a:p>
          <a:p>
            <a:pPr lvl="0"/>
            <a:r>
              <a:rPr lang="en-AU" dirty="0" smtClean="0"/>
              <a:t>et </a:t>
            </a:r>
            <a:r>
              <a:rPr lang="en-AU" dirty="0" err="1" smtClean="0"/>
              <a:t>velicibus</a:t>
            </a:r>
            <a:r>
              <a:rPr lang="en-AU" dirty="0" smtClean="0"/>
              <a:t> el et </a:t>
            </a:r>
            <a:r>
              <a:rPr lang="en-AU" dirty="0" err="1" smtClean="0"/>
              <a:t>magnatet</a:t>
            </a:r>
            <a:r>
              <a:rPr lang="en-AU" dirty="0" smtClean="0"/>
              <a:t> am, </a:t>
            </a:r>
            <a:r>
              <a:rPr lang="en-AU" dirty="0" err="1" smtClean="0"/>
              <a:t>laborru</a:t>
            </a:r>
            <a:r>
              <a:rPr lang="en-AU" dirty="0" smtClean="0"/>
              <a:t> </a:t>
            </a:r>
            <a:r>
              <a:rPr lang="en-AU" dirty="0" err="1" smtClean="0"/>
              <a:t>mendips</a:t>
            </a:r>
            <a:r>
              <a:rPr lang="en-AU" dirty="0" smtClean="0"/>
              <a:t> </a:t>
            </a:r>
            <a:r>
              <a:rPr lang="en-AU" dirty="0" err="1" smtClean="0"/>
              <a:t>Fdjklsjdf</a:t>
            </a:r>
            <a:endParaRPr lang="en-AU" dirty="0" smtClean="0"/>
          </a:p>
          <a:p>
            <a:pPr lvl="0"/>
            <a:r>
              <a:rPr lang="en-AU" dirty="0" err="1" smtClean="0"/>
              <a:t>Kjdfjjsd</a:t>
            </a:r>
            <a:endParaRPr lang="en-AU" dirty="0" smtClean="0"/>
          </a:p>
          <a:p>
            <a:pPr lvl="0"/>
            <a:r>
              <a:rPr lang="en-AU" dirty="0" err="1" smtClean="0"/>
              <a:t>Sdfsfd</a:t>
            </a:r>
            <a:endParaRPr lang="en-AU" dirty="0" smtClean="0"/>
          </a:p>
          <a:p>
            <a:pPr lvl="1"/>
            <a:r>
              <a:rPr lang="en-AU" dirty="0" err="1" smtClean="0"/>
              <a:t>Sdfijsdf</a:t>
            </a:r>
            <a:r>
              <a:rPr lang="en-AU" dirty="0" smtClean="0"/>
              <a:t> </a:t>
            </a:r>
          </a:p>
          <a:p>
            <a:pPr lvl="0"/>
            <a:endParaRPr lang="en-AU" dirty="0" smtClean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188265" y="128250"/>
            <a:ext cx="8027985" cy="717593"/>
          </a:xfrm>
          <a:prstGeom prst="rect">
            <a:avLst/>
          </a:prstGeom>
        </p:spPr>
        <p:txBody>
          <a:bodyPr vert="horz"/>
          <a:lstStyle>
            <a:lvl1pPr algn="l">
              <a:defRPr sz="4400" b="1" i="0">
                <a:solidFill>
                  <a:srgbClr val="009AC7"/>
                </a:solidFill>
                <a:latin typeface="Verdana"/>
                <a:cs typeface="Verdana"/>
              </a:defRPr>
            </a:lvl1pPr>
          </a:lstStyle>
          <a:p>
            <a:r>
              <a:rPr lang="en-AU" sz="3600" dirty="0" smtClean="0">
                <a:solidFill>
                  <a:srgbClr val="009AC7"/>
                </a:solidFill>
              </a:rPr>
              <a:t>Mixed Page</a:t>
            </a:r>
            <a:endParaRPr lang="en-US" sz="3600" dirty="0">
              <a:solidFill>
                <a:srgbClr val="009AC7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076243"/>
            <a:ext cx="1764000" cy="5425357"/>
          </a:xfrm>
          <a:prstGeom prst="rect">
            <a:avLst/>
          </a:prstGeom>
          <a:solidFill>
            <a:srgbClr val="00467F"/>
          </a:solidFill>
        </p:spPr>
        <p:txBody>
          <a:bodyPr vert="horz"/>
          <a:lstStyle>
            <a:lvl1pPr marL="342900" indent="-342900">
              <a:lnSpc>
                <a:spcPts val="2400"/>
              </a:lnSpc>
              <a:spcBef>
                <a:spcPts val="0"/>
              </a:spcBef>
              <a:buFontTx/>
              <a:buAutoNum type="arabicPeriod"/>
              <a:defRPr sz="1700" baseline="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en-AU" dirty="0" smtClean="0"/>
              <a:t>Item</a:t>
            </a:r>
          </a:p>
          <a:p>
            <a:pPr lvl="0"/>
            <a:endParaRPr lang="en-AU" dirty="0" smtClean="0"/>
          </a:p>
          <a:p>
            <a:pPr lvl="0"/>
            <a:r>
              <a:rPr lang="en-AU" dirty="0" smtClean="0"/>
              <a:t>Item</a:t>
            </a:r>
          </a:p>
          <a:p>
            <a:pPr lvl="0"/>
            <a:endParaRPr lang="en-AU" dirty="0" smtClean="0"/>
          </a:p>
          <a:p>
            <a:pPr lvl="0"/>
            <a:r>
              <a:rPr lang="en-AU" dirty="0" smtClean="0"/>
              <a:t>Item</a:t>
            </a:r>
          </a:p>
          <a:p>
            <a:pPr lvl="0"/>
            <a:endParaRPr lang="en-AU" dirty="0" smtClean="0"/>
          </a:p>
          <a:p>
            <a:pPr lvl="0"/>
            <a:r>
              <a:rPr lang="en-AU" dirty="0" smtClean="0"/>
              <a:t>Item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880255" y="3896886"/>
            <a:ext cx="6335993" cy="2545358"/>
          </a:xfrm>
          <a:prstGeom prst="rect">
            <a:avLst/>
          </a:prstGeom>
        </p:spPr>
        <p:txBody>
          <a:bodyPr vert="horz"/>
          <a:lstStyle>
            <a:lvl1pPr marL="285750" indent="-285750">
              <a:lnSpc>
                <a:spcPts val="2400"/>
              </a:lnSpc>
              <a:spcBef>
                <a:spcPts val="0"/>
              </a:spcBef>
              <a:buFontTx/>
              <a:buChar char="-"/>
              <a:defRPr lang="en-AU" sz="1700" kern="1200" baseline="0" dirty="0" smtClean="0">
                <a:solidFill>
                  <a:schemeClr val="tx1"/>
                </a:solidFill>
                <a:latin typeface="Verdana"/>
                <a:ea typeface="+mn-ea"/>
                <a:cs typeface="+mn-cs"/>
              </a:defRPr>
            </a:lvl1pPr>
            <a:lvl2pPr>
              <a:defRPr sz="1600"/>
            </a:lvl2pPr>
          </a:lstStyle>
          <a:p>
            <a:pPr lvl="0"/>
            <a:r>
              <a:rPr lang="en-AU" dirty="0" smtClean="0"/>
              <a:t>Text (Verdana Regular)</a:t>
            </a:r>
          </a:p>
          <a:p>
            <a:pPr lvl="0"/>
            <a:r>
              <a:rPr lang="en-AU" dirty="0" smtClean="0"/>
              <a:t>et </a:t>
            </a:r>
            <a:r>
              <a:rPr lang="en-AU" dirty="0" err="1" smtClean="0"/>
              <a:t>velicibus</a:t>
            </a:r>
            <a:r>
              <a:rPr lang="en-AU" dirty="0" smtClean="0"/>
              <a:t> el et </a:t>
            </a:r>
            <a:r>
              <a:rPr lang="en-AU" dirty="0" err="1" smtClean="0"/>
              <a:t>magnatet</a:t>
            </a:r>
            <a:r>
              <a:rPr lang="en-AU" dirty="0" smtClean="0"/>
              <a:t> am, </a:t>
            </a:r>
            <a:r>
              <a:rPr lang="en-AU" dirty="0" err="1" smtClean="0"/>
              <a:t>laborru</a:t>
            </a:r>
            <a:r>
              <a:rPr lang="en-AU" dirty="0" smtClean="0"/>
              <a:t> </a:t>
            </a:r>
            <a:r>
              <a:rPr lang="en-AU" dirty="0" err="1" smtClean="0"/>
              <a:t>mendips</a:t>
            </a:r>
            <a:r>
              <a:rPr lang="en-AU" dirty="0" smtClean="0"/>
              <a:t> </a:t>
            </a:r>
            <a:r>
              <a:rPr lang="en-AU" dirty="0" err="1" smtClean="0"/>
              <a:t>apieni</a:t>
            </a:r>
            <a:r>
              <a:rPr lang="en-AU" dirty="0" smtClean="0"/>
              <a:t> </a:t>
            </a:r>
            <a:r>
              <a:rPr lang="en-AU" dirty="0" err="1" smtClean="0"/>
              <a:t>omnimporibus</a:t>
            </a:r>
            <a:r>
              <a:rPr lang="en-AU" dirty="0" smtClean="0"/>
              <a:t> et </a:t>
            </a:r>
            <a:r>
              <a:rPr lang="en-AU" dirty="0" err="1" smtClean="0"/>
              <a:t>perepellut</a:t>
            </a:r>
            <a:r>
              <a:rPr lang="en-AU" dirty="0" smtClean="0"/>
              <a:t> </a:t>
            </a:r>
            <a:r>
              <a:rPr lang="en-AU" dirty="0" err="1" smtClean="0"/>
              <a:t>adis</a:t>
            </a:r>
            <a:r>
              <a:rPr lang="en-AU" dirty="0" smtClean="0"/>
              <a:t> </a:t>
            </a:r>
            <a:r>
              <a:rPr lang="en-AU" dirty="0" err="1" smtClean="0"/>
              <a:t>sequi</a:t>
            </a:r>
            <a:r>
              <a:rPr lang="en-AU" dirty="0" smtClean="0"/>
              <a:t> </a:t>
            </a:r>
            <a:r>
              <a:rPr lang="en-AU" dirty="0" err="1" smtClean="0"/>
              <a:t>cus</a:t>
            </a:r>
            <a:r>
              <a:rPr lang="en-AU" dirty="0" smtClean="0"/>
              <a:t> et </a:t>
            </a:r>
            <a:r>
              <a:rPr lang="en-AU" dirty="0" err="1" smtClean="0"/>
              <a:t>aliquid</a:t>
            </a:r>
            <a:r>
              <a:rPr lang="en-AU" dirty="0" smtClean="0"/>
              <a:t> </a:t>
            </a:r>
            <a:r>
              <a:rPr lang="en-AU" dirty="0" err="1" smtClean="0"/>
              <a:t>molorere</a:t>
            </a:r>
            <a:r>
              <a:rPr lang="en-AU" dirty="0" smtClean="0"/>
              <a:t>, </a:t>
            </a:r>
            <a:r>
              <a:rPr lang="en-AU" dirty="0" err="1" smtClean="0"/>
              <a:t>cullaut</a:t>
            </a:r>
            <a:r>
              <a:rPr lang="en-AU" dirty="0" smtClean="0"/>
              <a:t> </a:t>
            </a:r>
            <a:r>
              <a:rPr lang="en-AU" dirty="0" err="1" smtClean="0"/>
              <a:t>adion</a:t>
            </a:r>
            <a:r>
              <a:rPr lang="en-AU" dirty="0" smtClean="0"/>
              <a:t> </a:t>
            </a:r>
            <a:r>
              <a:rPr lang="en-AU" dirty="0" err="1" smtClean="0"/>
              <a:t>est</a:t>
            </a:r>
            <a:r>
              <a:rPr lang="en-AU" dirty="0" smtClean="0"/>
              <a:t> </a:t>
            </a:r>
            <a:r>
              <a:rPr lang="en-AU" dirty="0" err="1" smtClean="0"/>
              <a:t>magnimp</a:t>
            </a:r>
            <a:r>
              <a:rPr lang="en-AU" dirty="0" smtClean="0"/>
              <a:t> </a:t>
            </a:r>
            <a:r>
              <a:rPr lang="en-AU" dirty="0" err="1" smtClean="0"/>
              <a:t>oremporibus</a:t>
            </a:r>
            <a:r>
              <a:rPr lang="en-AU" dirty="0" smtClean="0"/>
              <a:t>, </a:t>
            </a:r>
            <a:r>
              <a:rPr lang="en-AU" dirty="0" err="1" smtClean="0"/>
              <a:t>conem</a:t>
            </a:r>
            <a:r>
              <a:rPr lang="en-AU" dirty="0" smtClean="0"/>
              <a:t> </a:t>
            </a:r>
            <a:r>
              <a:rPr lang="en-AU" dirty="0" err="1" smtClean="0"/>
              <a:t>etur</a:t>
            </a:r>
            <a:r>
              <a:rPr lang="en-AU" dirty="0" smtClean="0"/>
              <a:t> </a:t>
            </a:r>
            <a:r>
              <a:rPr lang="en-AU" dirty="0" err="1" smtClean="0"/>
              <a:t>Adit</a:t>
            </a:r>
            <a:r>
              <a:rPr lang="en-AU" dirty="0" smtClean="0"/>
              <a:t> </a:t>
            </a:r>
            <a:r>
              <a:rPr lang="en-AU" dirty="0" err="1" smtClean="0"/>
              <a:t>eatas</a:t>
            </a:r>
            <a:r>
              <a:rPr lang="en-AU" dirty="0" smtClean="0"/>
              <a:t> re </a:t>
            </a:r>
            <a:r>
              <a:rPr lang="en-AU" dirty="0" err="1" smtClean="0"/>
              <a:t>nectoruntevelictatem</a:t>
            </a:r>
            <a:r>
              <a:rPr lang="en-AU" dirty="0" smtClean="0"/>
              <a:t> </a:t>
            </a:r>
            <a:r>
              <a:rPr lang="en-AU" dirty="0" err="1" smtClean="0"/>
              <a:t>quaeperum</a:t>
            </a:r>
            <a:endParaRPr lang="en-AU" dirty="0" smtClean="0"/>
          </a:p>
          <a:p>
            <a:pPr lvl="0"/>
            <a:r>
              <a:rPr lang="en-AU" dirty="0" err="1" smtClean="0"/>
              <a:t>Fdjklsjdf</a:t>
            </a:r>
            <a:r>
              <a:rPr lang="en-AU" dirty="0" smtClean="0"/>
              <a:t>	</a:t>
            </a:r>
          </a:p>
          <a:p>
            <a:pPr lvl="1"/>
            <a:r>
              <a:rPr lang="en-AU" dirty="0" err="1" smtClean="0"/>
              <a:t>sfsdf</a:t>
            </a:r>
            <a:endParaRPr lang="en-AU" dirty="0" smtClean="0"/>
          </a:p>
          <a:p>
            <a:pPr lvl="0"/>
            <a:r>
              <a:rPr lang="en-AU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31941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77866" y="2958265"/>
            <a:ext cx="4370400" cy="25011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1700" baseline="0">
                <a:latin typeface="Verdana"/>
              </a:defRPr>
            </a:lvl1pPr>
          </a:lstStyle>
          <a:p>
            <a:pPr lvl="0"/>
            <a:r>
              <a:rPr lang="en-AU" dirty="0" smtClean="0"/>
              <a:t>Text (Verdana Regular)</a:t>
            </a:r>
          </a:p>
          <a:p>
            <a:pPr lvl="0"/>
            <a:r>
              <a:rPr lang="en-AU" dirty="0" smtClean="0"/>
              <a:t>et </a:t>
            </a:r>
            <a:r>
              <a:rPr lang="en-AU" dirty="0" err="1" smtClean="0"/>
              <a:t>velicibus</a:t>
            </a:r>
            <a:r>
              <a:rPr lang="en-AU" dirty="0" smtClean="0"/>
              <a:t> el et </a:t>
            </a:r>
            <a:r>
              <a:rPr lang="en-AU" dirty="0" err="1" smtClean="0"/>
              <a:t>magnatet</a:t>
            </a:r>
            <a:r>
              <a:rPr lang="en-AU" dirty="0" smtClean="0"/>
              <a:t> am, </a:t>
            </a:r>
            <a:r>
              <a:rPr lang="en-AU" dirty="0" err="1" smtClean="0"/>
              <a:t>laborru</a:t>
            </a:r>
            <a:r>
              <a:rPr lang="en-AU" dirty="0" smtClean="0"/>
              <a:t> </a:t>
            </a:r>
            <a:r>
              <a:rPr lang="en-AU" dirty="0" err="1" smtClean="0"/>
              <a:t>mendips</a:t>
            </a:r>
            <a:r>
              <a:rPr lang="en-AU" dirty="0" smtClean="0"/>
              <a:t> </a:t>
            </a:r>
            <a:r>
              <a:rPr lang="en-AU" dirty="0" err="1" smtClean="0"/>
              <a:t>apieni</a:t>
            </a:r>
            <a:r>
              <a:rPr lang="en-AU" dirty="0" smtClean="0"/>
              <a:t> </a:t>
            </a:r>
            <a:r>
              <a:rPr lang="en-AU" dirty="0" err="1" smtClean="0"/>
              <a:t>omnimporibus</a:t>
            </a:r>
            <a:r>
              <a:rPr lang="en-AU" dirty="0" smtClean="0"/>
              <a:t> et </a:t>
            </a:r>
            <a:r>
              <a:rPr lang="en-AU" dirty="0" err="1" smtClean="0"/>
              <a:t>perepellut</a:t>
            </a:r>
            <a:r>
              <a:rPr lang="en-AU" dirty="0" smtClean="0"/>
              <a:t> </a:t>
            </a:r>
            <a:r>
              <a:rPr lang="en-AU" dirty="0" err="1" smtClean="0"/>
              <a:t>adis</a:t>
            </a:r>
            <a:r>
              <a:rPr lang="en-AU" dirty="0" smtClean="0"/>
              <a:t> </a:t>
            </a:r>
            <a:r>
              <a:rPr lang="en-AU" dirty="0" err="1" smtClean="0"/>
              <a:t>sequi</a:t>
            </a:r>
            <a:r>
              <a:rPr lang="en-AU" dirty="0" smtClean="0"/>
              <a:t> </a:t>
            </a:r>
            <a:r>
              <a:rPr lang="en-AU" dirty="0" err="1" smtClean="0"/>
              <a:t>cus</a:t>
            </a:r>
            <a:r>
              <a:rPr lang="en-AU" dirty="0" smtClean="0"/>
              <a:t> et </a:t>
            </a:r>
            <a:r>
              <a:rPr lang="en-AU" dirty="0" err="1" smtClean="0"/>
              <a:t>aliquid</a:t>
            </a:r>
            <a:r>
              <a:rPr lang="en-AU" dirty="0" smtClean="0"/>
              <a:t> </a:t>
            </a:r>
            <a:r>
              <a:rPr lang="en-AU" dirty="0" err="1" smtClean="0"/>
              <a:t>molorere</a:t>
            </a:r>
            <a:r>
              <a:rPr lang="en-AU" dirty="0" smtClean="0"/>
              <a:t>, </a:t>
            </a:r>
            <a:r>
              <a:rPr lang="en-AU" dirty="0" err="1" smtClean="0"/>
              <a:t>cullaut</a:t>
            </a:r>
            <a:r>
              <a:rPr lang="en-AU" dirty="0" smtClean="0"/>
              <a:t> </a:t>
            </a:r>
            <a:r>
              <a:rPr lang="en-AU" dirty="0" err="1" smtClean="0"/>
              <a:t>adion</a:t>
            </a:r>
            <a:r>
              <a:rPr lang="en-AU" dirty="0" smtClean="0"/>
              <a:t> </a:t>
            </a:r>
            <a:r>
              <a:rPr lang="en-AU" dirty="0" err="1" smtClean="0"/>
              <a:t>est</a:t>
            </a:r>
            <a:r>
              <a:rPr lang="en-AU" dirty="0" smtClean="0"/>
              <a:t> </a:t>
            </a:r>
            <a:r>
              <a:rPr lang="en-AU" dirty="0" err="1" smtClean="0"/>
              <a:t>magnimp</a:t>
            </a:r>
            <a:r>
              <a:rPr lang="en-AU" dirty="0" smtClean="0"/>
              <a:t> </a:t>
            </a:r>
            <a:r>
              <a:rPr lang="en-AU" dirty="0" err="1" smtClean="0"/>
              <a:t>oremporibus</a:t>
            </a:r>
            <a:r>
              <a:rPr lang="en-AU" dirty="0" smtClean="0"/>
              <a:t>, </a:t>
            </a:r>
            <a:r>
              <a:rPr lang="en-AU" dirty="0" err="1" smtClean="0"/>
              <a:t>conem</a:t>
            </a:r>
            <a:r>
              <a:rPr lang="en-AU" dirty="0" smtClean="0"/>
              <a:t> </a:t>
            </a:r>
            <a:r>
              <a:rPr lang="en-AU" dirty="0" err="1" smtClean="0"/>
              <a:t>etur</a:t>
            </a:r>
            <a:r>
              <a:rPr lang="en-AU" dirty="0" smtClean="0"/>
              <a:t> </a:t>
            </a:r>
            <a:r>
              <a:rPr lang="en-AU" dirty="0" err="1" smtClean="0"/>
              <a:t>Adit</a:t>
            </a:r>
            <a:r>
              <a:rPr lang="en-AU" dirty="0" smtClean="0"/>
              <a:t> </a:t>
            </a:r>
            <a:r>
              <a:rPr lang="en-AU" dirty="0" err="1" smtClean="0"/>
              <a:t>eatas</a:t>
            </a:r>
            <a:r>
              <a:rPr lang="en-AU" dirty="0" smtClean="0"/>
              <a:t> re </a:t>
            </a:r>
            <a:r>
              <a:rPr lang="en-AU" dirty="0" err="1" smtClean="0"/>
              <a:t>nectoruntevelictatem</a:t>
            </a:r>
            <a:r>
              <a:rPr lang="en-AU" dirty="0" smtClean="0"/>
              <a:t> </a:t>
            </a:r>
            <a:r>
              <a:rPr lang="en-AU" dirty="0" err="1" smtClean="0"/>
              <a:t>quaeperum</a:t>
            </a:r>
            <a:endParaRPr lang="en-AU" dirty="0" smtClean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77865" y="1777050"/>
            <a:ext cx="8027985" cy="717593"/>
          </a:xfrm>
          <a:prstGeom prst="rect">
            <a:avLst/>
          </a:prstGeom>
        </p:spPr>
        <p:txBody>
          <a:bodyPr vert="horz"/>
          <a:lstStyle>
            <a:lvl1pPr algn="l">
              <a:defRPr sz="4400" b="1" i="0">
                <a:solidFill>
                  <a:srgbClr val="009AC7"/>
                </a:solidFill>
                <a:latin typeface="Verdana"/>
                <a:cs typeface="Verdana"/>
              </a:defRPr>
            </a:lvl1pPr>
          </a:lstStyle>
          <a:p>
            <a:r>
              <a:rPr lang="en-AU" sz="3600" dirty="0" smtClean="0">
                <a:solidFill>
                  <a:srgbClr val="009AC7"/>
                </a:solidFill>
              </a:rPr>
              <a:t>Headline (Verdana Bold)</a:t>
            </a:r>
            <a:endParaRPr lang="en-US" sz="3600" dirty="0">
              <a:solidFill>
                <a:srgbClr val="009AC7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272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77866" y="2958265"/>
            <a:ext cx="4370400" cy="25011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1700" baseline="0">
                <a:latin typeface="Verdana"/>
              </a:defRPr>
            </a:lvl1pPr>
          </a:lstStyle>
          <a:p>
            <a:pPr lvl="0"/>
            <a:r>
              <a:rPr lang="en-AU" dirty="0" smtClean="0"/>
              <a:t>Text (Verdana Regular)</a:t>
            </a:r>
          </a:p>
          <a:p>
            <a:pPr lvl="0"/>
            <a:r>
              <a:rPr lang="en-AU" dirty="0" smtClean="0"/>
              <a:t>et </a:t>
            </a:r>
            <a:r>
              <a:rPr lang="en-AU" dirty="0" err="1" smtClean="0"/>
              <a:t>velicibus</a:t>
            </a:r>
            <a:r>
              <a:rPr lang="en-AU" dirty="0" smtClean="0"/>
              <a:t> el et </a:t>
            </a:r>
            <a:r>
              <a:rPr lang="en-AU" dirty="0" err="1" smtClean="0"/>
              <a:t>magnatet</a:t>
            </a:r>
            <a:r>
              <a:rPr lang="en-AU" dirty="0" smtClean="0"/>
              <a:t> am, </a:t>
            </a:r>
            <a:r>
              <a:rPr lang="en-AU" dirty="0" err="1" smtClean="0"/>
              <a:t>laborru</a:t>
            </a:r>
            <a:r>
              <a:rPr lang="en-AU" dirty="0" smtClean="0"/>
              <a:t> </a:t>
            </a:r>
            <a:r>
              <a:rPr lang="en-AU" dirty="0" err="1" smtClean="0"/>
              <a:t>mendips</a:t>
            </a:r>
            <a:r>
              <a:rPr lang="en-AU" dirty="0" smtClean="0"/>
              <a:t> </a:t>
            </a:r>
            <a:r>
              <a:rPr lang="en-AU" dirty="0" err="1" smtClean="0"/>
              <a:t>apieni</a:t>
            </a:r>
            <a:r>
              <a:rPr lang="en-AU" dirty="0" smtClean="0"/>
              <a:t> </a:t>
            </a:r>
            <a:r>
              <a:rPr lang="en-AU" dirty="0" err="1" smtClean="0"/>
              <a:t>omnimporibus</a:t>
            </a:r>
            <a:r>
              <a:rPr lang="en-AU" dirty="0" smtClean="0"/>
              <a:t> et </a:t>
            </a:r>
            <a:r>
              <a:rPr lang="en-AU" dirty="0" err="1" smtClean="0"/>
              <a:t>perepellut</a:t>
            </a:r>
            <a:r>
              <a:rPr lang="en-AU" dirty="0" smtClean="0"/>
              <a:t> </a:t>
            </a:r>
            <a:r>
              <a:rPr lang="en-AU" dirty="0" err="1" smtClean="0"/>
              <a:t>adis</a:t>
            </a:r>
            <a:r>
              <a:rPr lang="en-AU" dirty="0" smtClean="0"/>
              <a:t> </a:t>
            </a:r>
            <a:r>
              <a:rPr lang="en-AU" dirty="0" err="1" smtClean="0"/>
              <a:t>sequi</a:t>
            </a:r>
            <a:r>
              <a:rPr lang="en-AU" dirty="0" smtClean="0"/>
              <a:t> </a:t>
            </a:r>
            <a:r>
              <a:rPr lang="en-AU" dirty="0" err="1" smtClean="0"/>
              <a:t>cus</a:t>
            </a:r>
            <a:r>
              <a:rPr lang="en-AU" dirty="0" smtClean="0"/>
              <a:t> et </a:t>
            </a:r>
            <a:r>
              <a:rPr lang="en-AU" dirty="0" err="1" smtClean="0"/>
              <a:t>aliquid</a:t>
            </a:r>
            <a:r>
              <a:rPr lang="en-AU" dirty="0" smtClean="0"/>
              <a:t> </a:t>
            </a:r>
            <a:r>
              <a:rPr lang="en-AU" dirty="0" err="1" smtClean="0"/>
              <a:t>molorere</a:t>
            </a:r>
            <a:r>
              <a:rPr lang="en-AU" dirty="0" smtClean="0"/>
              <a:t>, </a:t>
            </a:r>
            <a:r>
              <a:rPr lang="en-AU" dirty="0" err="1" smtClean="0"/>
              <a:t>cullaut</a:t>
            </a:r>
            <a:r>
              <a:rPr lang="en-AU" dirty="0" smtClean="0"/>
              <a:t> </a:t>
            </a:r>
            <a:r>
              <a:rPr lang="en-AU" dirty="0" err="1" smtClean="0"/>
              <a:t>adion</a:t>
            </a:r>
            <a:r>
              <a:rPr lang="en-AU" dirty="0" smtClean="0"/>
              <a:t> </a:t>
            </a:r>
            <a:r>
              <a:rPr lang="en-AU" dirty="0" err="1" smtClean="0"/>
              <a:t>est</a:t>
            </a:r>
            <a:r>
              <a:rPr lang="en-AU" dirty="0" smtClean="0"/>
              <a:t> </a:t>
            </a:r>
            <a:r>
              <a:rPr lang="en-AU" dirty="0" err="1" smtClean="0"/>
              <a:t>magnimp</a:t>
            </a:r>
            <a:r>
              <a:rPr lang="en-AU" dirty="0" smtClean="0"/>
              <a:t> </a:t>
            </a:r>
            <a:r>
              <a:rPr lang="en-AU" dirty="0" err="1" smtClean="0"/>
              <a:t>oremporibus</a:t>
            </a:r>
            <a:r>
              <a:rPr lang="en-AU" dirty="0" smtClean="0"/>
              <a:t>, </a:t>
            </a:r>
            <a:r>
              <a:rPr lang="en-AU" dirty="0" err="1" smtClean="0"/>
              <a:t>conem</a:t>
            </a:r>
            <a:r>
              <a:rPr lang="en-AU" dirty="0" smtClean="0"/>
              <a:t> </a:t>
            </a:r>
            <a:r>
              <a:rPr lang="en-AU" dirty="0" err="1" smtClean="0"/>
              <a:t>etur</a:t>
            </a:r>
            <a:r>
              <a:rPr lang="en-AU" dirty="0" smtClean="0"/>
              <a:t> </a:t>
            </a:r>
            <a:r>
              <a:rPr lang="en-AU" dirty="0" err="1" smtClean="0"/>
              <a:t>Adit</a:t>
            </a:r>
            <a:r>
              <a:rPr lang="en-AU" dirty="0" smtClean="0"/>
              <a:t> </a:t>
            </a:r>
            <a:r>
              <a:rPr lang="en-AU" dirty="0" err="1" smtClean="0"/>
              <a:t>eatas</a:t>
            </a:r>
            <a:r>
              <a:rPr lang="en-AU" dirty="0" smtClean="0"/>
              <a:t> re </a:t>
            </a:r>
            <a:r>
              <a:rPr lang="en-AU" dirty="0" err="1" smtClean="0"/>
              <a:t>nectoruntevelictatem</a:t>
            </a:r>
            <a:r>
              <a:rPr lang="en-AU" dirty="0" smtClean="0"/>
              <a:t> </a:t>
            </a:r>
            <a:r>
              <a:rPr lang="en-AU" dirty="0" err="1" smtClean="0"/>
              <a:t>quaeperum</a:t>
            </a:r>
            <a:endParaRPr lang="en-AU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77866" y="1245262"/>
            <a:ext cx="4370400" cy="1177781"/>
          </a:xfrm>
          <a:prstGeom prst="rect">
            <a:avLst/>
          </a:prstGeom>
        </p:spPr>
        <p:txBody>
          <a:bodyPr vert="horz"/>
          <a:lstStyle>
            <a:lvl1pPr algn="l">
              <a:defRPr sz="3600" b="1" i="0">
                <a:solidFill>
                  <a:srgbClr val="009AC7"/>
                </a:solidFill>
                <a:latin typeface="Verdana"/>
                <a:cs typeface="Verdana"/>
              </a:defRPr>
            </a:lvl1pPr>
          </a:lstStyle>
          <a:p>
            <a:r>
              <a:rPr lang="en-AU" sz="3600" dirty="0" smtClean="0"/>
              <a:t>Headline </a:t>
            </a:r>
            <a:br>
              <a:rPr lang="en-AU" sz="3600" dirty="0" smtClean="0"/>
            </a:br>
            <a:r>
              <a:rPr lang="en-AU" sz="3600" dirty="0" smtClean="0"/>
              <a:t>(Verdana Bold)</a:t>
            </a:r>
            <a:endParaRPr lang="en-US" sz="3600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5767013" y="1245262"/>
            <a:ext cx="3096000" cy="56127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343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A Text and multipl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77866" y="2958265"/>
            <a:ext cx="4370400" cy="25011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1700" baseline="0">
                <a:latin typeface="Verdana"/>
              </a:defRPr>
            </a:lvl1pPr>
          </a:lstStyle>
          <a:p>
            <a:pPr lvl="0"/>
            <a:r>
              <a:rPr lang="en-AU" dirty="0" smtClean="0"/>
              <a:t>Text (Verdana Regular)</a:t>
            </a:r>
          </a:p>
          <a:p>
            <a:pPr lvl="0"/>
            <a:r>
              <a:rPr lang="en-AU" dirty="0" smtClean="0"/>
              <a:t>et </a:t>
            </a:r>
            <a:r>
              <a:rPr lang="en-AU" dirty="0" err="1" smtClean="0"/>
              <a:t>velicibus</a:t>
            </a:r>
            <a:r>
              <a:rPr lang="en-AU" dirty="0" smtClean="0"/>
              <a:t> el et </a:t>
            </a:r>
            <a:r>
              <a:rPr lang="en-AU" dirty="0" err="1" smtClean="0"/>
              <a:t>magnatet</a:t>
            </a:r>
            <a:r>
              <a:rPr lang="en-AU" dirty="0" smtClean="0"/>
              <a:t> am, </a:t>
            </a:r>
            <a:r>
              <a:rPr lang="en-AU" dirty="0" err="1" smtClean="0"/>
              <a:t>laborru</a:t>
            </a:r>
            <a:r>
              <a:rPr lang="en-AU" dirty="0" smtClean="0"/>
              <a:t> </a:t>
            </a:r>
            <a:r>
              <a:rPr lang="en-AU" dirty="0" err="1" smtClean="0"/>
              <a:t>mendips</a:t>
            </a:r>
            <a:r>
              <a:rPr lang="en-AU" dirty="0" smtClean="0"/>
              <a:t> </a:t>
            </a:r>
            <a:r>
              <a:rPr lang="en-AU" dirty="0" err="1" smtClean="0"/>
              <a:t>apieni</a:t>
            </a:r>
            <a:r>
              <a:rPr lang="en-AU" dirty="0" smtClean="0"/>
              <a:t> </a:t>
            </a:r>
            <a:r>
              <a:rPr lang="en-AU" dirty="0" err="1" smtClean="0"/>
              <a:t>omnimporibus</a:t>
            </a:r>
            <a:r>
              <a:rPr lang="en-AU" dirty="0" smtClean="0"/>
              <a:t> et </a:t>
            </a:r>
            <a:r>
              <a:rPr lang="en-AU" dirty="0" err="1" smtClean="0"/>
              <a:t>perepellut</a:t>
            </a:r>
            <a:r>
              <a:rPr lang="en-AU" dirty="0" smtClean="0"/>
              <a:t> </a:t>
            </a:r>
            <a:r>
              <a:rPr lang="en-AU" dirty="0" err="1" smtClean="0"/>
              <a:t>adis</a:t>
            </a:r>
            <a:r>
              <a:rPr lang="en-AU" dirty="0" smtClean="0"/>
              <a:t> </a:t>
            </a:r>
            <a:r>
              <a:rPr lang="en-AU" dirty="0" err="1" smtClean="0"/>
              <a:t>sequi</a:t>
            </a:r>
            <a:r>
              <a:rPr lang="en-AU" dirty="0" smtClean="0"/>
              <a:t> </a:t>
            </a:r>
            <a:r>
              <a:rPr lang="en-AU" dirty="0" err="1" smtClean="0"/>
              <a:t>cus</a:t>
            </a:r>
            <a:r>
              <a:rPr lang="en-AU" dirty="0" smtClean="0"/>
              <a:t> et </a:t>
            </a:r>
            <a:r>
              <a:rPr lang="en-AU" dirty="0" err="1" smtClean="0"/>
              <a:t>aliquid</a:t>
            </a:r>
            <a:r>
              <a:rPr lang="en-AU" dirty="0" smtClean="0"/>
              <a:t> </a:t>
            </a:r>
            <a:r>
              <a:rPr lang="en-AU" dirty="0" err="1" smtClean="0"/>
              <a:t>molorere</a:t>
            </a:r>
            <a:r>
              <a:rPr lang="en-AU" dirty="0" smtClean="0"/>
              <a:t>, </a:t>
            </a:r>
            <a:r>
              <a:rPr lang="en-AU" dirty="0" err="1" smtClean="0"/>
              <a:t>cullaut</a:t>
            </a:r>
            <a:r>
              <a:rPr lang="en-AU" dirty="0" smtClean="0"/>
              <a:t> </a:t>
            </a:r>
            <a:r>
              <a:rPr lang="en-AU" dirty="0" err="1" smtClean="0"/>
              <a:t>adion</a:t>
            </a:r>
            <a:r>
              <a:rPr lang="en-AU" dirty="0" smtClean="0"/>
              <a:t> </a:t>
            </a:r>
            <a:r>
              <a:rPr lang="en-AU" dirty="0" err="1" smtClean="0"/>
              <a:t>est</a:t>
            </a:r>
            <a:r>
              <a:rPr lang="en-AU" dirty="0" smtClean="0"/>
              <a:t> </a:t>
            </a:r>
            <a:r>
              <a:rPr lang="en-AU" dirty="0" err="1" smtClean="0"/>
              <a:t>magnimp</a:t>
            </a:r>
            <a:r>
              <a:rPr lang="en-AU" dirty="0" smtClean="0"/>
              <a:t> </a:t>
            </a:r>
            <a:r>
              <a:rPr lang="en-AU" dirty="0" err="1" smtClean="0"/>
              <a:t>oremporibus</a:t>
            </a:r>
            <a:r>
              <a:rPr lang="en-AU" dirty="0" smtClean="0"/>
              <a:t>, </a:t>
            </a:r>
            <a:r>
              <a:rPr lang="en-AU" dirty="0" err="1" smtClean="0"/>
              <a:t>conem</a:t>
            </a:r>
            <a:r>
              <a:rPr lang="en-AU" dirty="0" smtClean="0"/>
              <a:t> </a:t>
            </a:r>
            <a:r>
              <a:rPr lang="en-AU" dirty="0" err="1" smtClean="0"/>
              <a:t>etur</a:t>
            </a:r>
            <a:r>
              <a:rPr lang="en-AU" dirty="0" smtClean="0"/>
              <a:t> </a:t>
            </a:r>
            <a:r>
              <a:rPr lang="en-AU" dirty="0" err="1" smtClean="0"/>
              <a:t>Adit</a:t>
            </a:r>
            <a:r>
              <a:rPr lang="en-AU" dirty="0" smtClean="0"/>
              <a:t> </a:t>
            </a:r>
            <a:r>
              <a:rPr lang="en-AU" dirty="0" err="1" smtClean="0"/>
              <a:t>eatas</a:t>
            </a:r>
            <a:r>
              <a:rPr lang="en-AU" dirty="0" smtClean="0"/>
              <a:t> re </a:t>
            </a:r>
            <a:r>
              <a:rPr lang="en-AU" dirty="0" err="1" smtClean="0"/>
              <a:t>nectoruntevelictatem</a:t>
            </a:r>
            <a:r>
              <a:rPr lang="en-AU" dirty="0" smtClean="0"/>
              <a:t> </a:t>
            </a:r>
            <a:r>
              <a:rPr lang="en-AU" dirty="0" err="1" smtClean="0"/>
              <a:t>quaeperum</a:t>
            </a:r>
            <a:endParaRPr lang="en-AU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77866" y="1245262"/>
            <a:ext cx="4370400" cy="1177781"/>
          </a:xfrm>
          <a:prstGeom prst="rect">
            <a:avLst/>
          </a:prstGeom>
        </p:spPr>
        <p:txBody>
          <a:bodyPr vert="horz"/>
          <a:lstStyle>
            <a:lvl1pPr algn="l">
              <a:defRPr sz="3600" b="1" i="0">
                <a:solidFill>
                  <a:srgbClr val="009AC7"/>
                </a:solidFill>
                <a:latin typeface="Verdana"/>
                <a:cs typeface="Verdana"/>
              </a:defRPr>
            </a:lvl1pPr>
          </a:lstStyle>
          <a:p>
            <a:r>
              <a:rPr lang="en-AU" sz="3600" dirty="0" smtClean="0"/>
              <a:t>Headline </a:t>
            </a:r>
            <a:br>
              <a:rPr lang="en-AU" sz="3600" dirty="0" smtClean="0"/>
            </a:br>
            <a:r>
              <a:rPr lang="en-AU" sz="3600" dirty="0" smtClean="0"/>
              <a:t>(Verdana Bold)</a:t>
            </a:r>
            <a:endParaRPr lang="en-US" sz="3600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5767013" y="2958265"/>
            <a:ext cx="3096000" cy="3899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5767013" y="1156417"/>
            <a:ext cx="1439998" cy="12666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423015" y="1156417"/>
            <a:ext cx="1439998" cy="12666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515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B Text and multipl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77866" y="2958265"/>
            <a:ext cx="4370400" cy="25011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1700" baseline="0">
                <a:latin typeface="Verdana"/>
              </a:defRPr>
            </a:lvl1pPr>
          </a:lstStyle>
          <a:p>
            <a:pPr lvl="0"/>
            <a:r>
              <a:rPr lang="en-AU" dirty="0" smtClean="0"/>
              <a:t>Text (Verdana Regular)</a:t>
            </a:r>
          </a:p>
          <a:p>
            <a:pPr lvl="0"/>
            <a:r>
              <a:rPr lang="en-AU" dirty="0" smtClean="0"/>
              <a:t>et </a:t>
            </a:r>
            <a:r>
              <a:rPr lang="en-AU" dirty="0" err="1" smtClean="0"/>
              <a:t>velicibus</a:t>
            </a:r>
            <a:r>
              <a:rPr lang="en-AU" dirty="0" smtClean="0"/>
              <a:t> el et </a:t>
            </a:r>
            <a:r>
              <a:rPr lang="en-AU" dirty="0" err="1" smtClean="0"/>
              <a:t>magnatet</a:t>
            </a:r>
            <a:r>
              <a:rPr lang="en-AU" dirty="0" smtClean="0"/>
              <a:t> am, </a:t>
            </a:r>
            <a:r>
              <a:rPr lang="en-AU" dirty="0" err="1" smtClean="0"/>
              <a:t>laborru</a:t>
            </a:r>
            <a:r>
              <a:rPr lang="en-AU" dirty="0" smtClean="0"/>
              <a:t> </a:t>
            </a:r>
            <a:r>
              <a:rPr lang="en-AU" dirty="0" err="1" smtClean="0"/>
              <a:t>mendips</a:t>
            </a:r>
            <a:r>
              <a:rPr lang="en-AU" dirty="0" smtClean="0"/>
              <a:t> </a:t>
            </a:r>
            <a:r>
              <a:rPr lang="en-AU" dirty="0" err="1" smtClean="0"/>
              <a:t>apieni</a:t>
            </a:r>
            <a:r>
              <a:rPr lang="en-AU" dirty="0" smtClean="0"/>
              <a:t> </a:t>
            </a:r>
            <a:r>
              <a:rPr lang="en-AU" dirty="0" err="1" smtClean="0"/>
              <a:t>omnimporibus</a:t>
            </a:r>
            <a:r>
              <a:rPr lang="en-AU" dirty="0" smtClean="0"/>
              <a:t> et </a:t>
            </a:r>
            <a:r>
              <a:rPr lang="en-AU" dirty="0" err="1" smtClean="0"/>
              <a:t>perepellut</a:t>
            </a:r>
            <a:r>
              <a:rPr lang="en-AU" dirty="0" smtClean="0"/>
              <a:t> </a:t>
            </a:r>
            <a:r>
              <a:rPr lang="en-AU" dirty="0" err="1" smtClean="0"/>
              <a:t>adis</a:t>
            </a:r>
            <a:r>
              <a:rPr lang="en-AU" dirty="0" smtClean="0"/>
              <a:t> </a:t>
            </a:r>
            <a:r>
              <a:rPr lang="en-AU" dirty="0" err="1" smtClean="0"/>
              <a:t>sequi</a:t>
            </a:r>
            <a:r>
              <a:rPr lang="en-AU" dirty="0" smtClean="0"/>
              <a:t> </a:t>
            </a:r>
            <a:r>
              <a:rPr lang="en-AU" dirty="0" err="1" smtClean="0"/>
              <a:t>cus</a:t>
            </a:r>
            <a:r>
              <a:rPr lang="en-AU" dirty="0" smtClean="0"/>
              <a:t> et </a:t>
            </a:r>
            <a:r>
              <a:rPr lang="en-AU" dirty="0" err="1" smtClean="0"/>
              <a:t>aliquid</a:t>
            </a:r>
            <a:r>
              <a:rPr lang="en-AU" dirty="0" smtClean="0"/>
              <a:t> </a:t>
            </a:r>
            <a:r>
              <a:rPr lang="en-AU" dirty="0" err="1" smtClean="0"/>
              <a:t>molorere</a:t>
            </a:r>
            <a:r>
              <a:rPr lang="en-AU" dirty="0" smtClean="0"/>
              <a:t>, </a:t>
            </a:r>
            <a:r>
              <a:rPr lang="en-AU" dirty="0" err="1" smtClean="0"/>
              <a:t>cullaut</a:t>
            </a:r>
            <a:r>
              <a:rPr lang="en-AU" dirty="0" smtClean="0"/>
              <a:t> </a:t>
            </a:r>
            <a:r>
              <a:rPr lang="en-AU" dirty="0" err="1" smtClean="0"/>
              <a:t>adion</a:t>
            </a:r>
            <a:r>
              <a:rPr lang="en-AU" dirty="0" smtClean="0"/>
              <a:t> </a:t>
            </a:r>
            <a:r>
              <a:rPr lang="en-AU" dirty="0" err="1" smtClean="0"/>
              <a:t>est</a:t>
            </a:r>
            <a:r>
              <a:rPr lang="en-AU" dirty="0" smtClean="0"/>
              <a:t> </a:t>
            </a:r>
            <a:r>
              <a:rPr lang="en-AU" dirty="0" err="1" smtClean="0"/>
              <a:t>magnimp</a:t>
            </a:r>
            <a:r>
              <a:rPr lang="en-AU" dirty="0" smtClean="0"/>
              <a:t> </a:t>
            </a:r>
            <a:r>
              <a:rPr lang="en-AU" dirty="0" err="1" smtClean="0"/>
              <a:t>oremporibus</a:t>
            </a:r>
            <a:r>
              <a:rPr lang="en-AU" dirty="0" smtClean="0"/>
              <a:t>, </a:t>
            </a:r>
            <a:r>
              <a:rPr lang="en-AU" dirty="0" err="1" smtClean="0"/>
              <a:t>conem</a:t>
            </a:r>
            <a:r>
              <a:rPr lang="en-AU" dirty="0" smtClean="0"/>
              <a:t> </a:t>
            </a:r>
            <a:r>
              <a:rPr lang="en-AU" dirty="0" err="1" smtClean="0"/>
              <a:t>etur</a:t>
            </a:r>
            <a:r>
              <a:rPr lang="en-AU" dirty="0" smtClean="0"/>
              <a:t> </a:t>
            </a:r>
            <a:r>
              <a:rPr lang="en-AU" dirty="0" err="1" smtClean="0"/>
              <a:t>Adit</a:t>
            </a:r>
            <a:r>
              <a:rPr lang="en-AU" dirty="0" smtClean="0"/>
              <a:t> </a:t>
            </a:r>
            <a:r>
              <a:rPr lang="en-AU" dirty="0" err="1" smtClean="0"/>
              <a:t>eatas</a:t>
            </a:r>
            <a:r>
              <a:rPr lang="en-AU" dirty="0" smtClean="0"/>
              <a:t> re </a:t>
            </a:r>
            <a:r>
              <a:rPr lang="en-AU" dirty="0" err="1" smtClean="0"/>
              <a:t>nectoruntevelictatem</a:t>
            </a:r>
            <a:r>
              <a:rPr lang="en-AU" dirty="0" smtClean="0"/>
              <a:t> </a:t>
            </a:r>
            <a:r>
              <a:rPr lang="en-AU" dirty="0" err="1" smtClean="0"/>
              <a:t>quaeperum</a:t>
            </a:r>
            <a:endParaRPr lang="en-AU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77866" y="1245262"/>
            <a:ext cx="4370400" cy="1177781"/>
          </a:xfrm>
          <a:prstGeom prst="rect">
            <a:avLst/>
          </a:prstGeom>
        </p:spPr>
        <p:txBody>
          <a:bodyPr vert="horz"/>
          <a:lstStyle>
            <a:lvl1pPr algn="l">
              <a:defRPr sz="3600" b="1" i="0">
                <a:solidFill>
                  <a:srgbClr val="009AC7"/>
                </a:solidFill>
                <a:latin typeface="Verdana"/>
                <a:cs typeface="Verdana"/>
              </a:defRPr>
            </a:lvl1pPr>
          </a:lstStyle>
          <a:p>
            <a:r>
              <a:rPr lang="en-AU" sz="3600" dirty="0" smtClean="0"/>
              <a:t>Headline </a:t>
            </a:r>
            <a:br>
              <a:rPr lang="en-AU" sz="3600" dirty="0" smtClean="0"/>
            </a:br>
            <a:r>
              <a:rPr lang="en-AU" sz="3600" dirty="0" smtClean="0"/>
              <a:t>(Verdana Bold)</a:t>
            </a:r>
            <a:endParaRPr lang="en-US" sz="3600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5767013" y="1245262"/>
            <a:ext cx="3096000" cy="26642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5767013" y="4192788"/>
            <a:ext cx="1439998" cy="12666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423015" y="4192788"/>
            <a:ext cx="1439998" cy="12666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01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A Multipl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71512" y="1245262"/>
            <a:ext cx="4379913" cy="26642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71511" y="4192788"/>
            <a:ext cx="2052000" cy="12666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2999425" y="4192788"/>
            <a:ext cx="2052000" cy="12666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5767013" y="1245262"/>
            <a:ext cx="3096000" cy="56127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803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UOA-LC-RGB.pn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029" y="271463"/>
            <a:ext cx="1851396" cy="6120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9919969" y="1758348"/>
            <a:ext cx="914400" cy="914400"/>
          </a:xfrm>
          <a:prstGeom prst="rect">
            <a:avLst/>
          </a:prstGeom>
        </p:spPr>
        <p:txBody>
          <a:bodyPr wrap="none" rtlCol="0" anchor="t">
            <a:normAutofit/>
          </a:bodyPr>
          <a:lstStyle/>
          <a:p>
            <a:endParaRPr lang="en-US" dirty="0" err="1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01270" y="6429150"/>
            <a:ext cx="642730" cy="474662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rgbClr val="009AC7"/>
                </a:solidFill>
                <a:latin typeface="Verdana"/>
                <a:cs typeface="Verdana"/>
              </a:defRPr>
            </a:lvl1pPr>
          </a:lstStyle>
          <a:p>
            <a:fld id="{218B9C4F-B695-C54C-924B-61748EE6A7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3200" y="6438106"/>
            <a:ext cx="3700800" cy="461665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r>
              <a:rPr lang="en-US" sz="2400" dirty="0" err="1" smtClean="0">
                <a:solidFill>
                  <a:srgbClr val="04346C"/>
                </a:solidFill>
              </a:rPr>
              <a:t>CompSci</a:t>
            </a:r>
            <a:r>
              <a:rPr lang="en-US" sz="2400" dirty="0" smtClean="0">
                <a:solidFill>
                  <a:srgbClr val="04346C"/>
                </a:solidFill>
              </a:rPr>
              <a:t> 230: 2017</a:t>
            </a:r>
            <a:endParaRPr lang="en-NZ" sz="2400" dirty="0" smtClean="0">
              <a:solidFill>
                <a:srgbClr val="0434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00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3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5" r:id="rId10"/>
    <p:sldLayoutId id="2147483664" r:id="rId11"/>
    <p:sldLayoutId id="2147483658" r:id="rId12"/>
    <p:sldLayoutId id="2147483659" r:id="rId13"/>
    <p:sldLayoutId id="2147483660" r:id="rId14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awt/Image.html" TargetMode="External"/><Relationship Id="rId2" Type="http://schemas.openxmlformats.org/officeDocument/2006/relationships/hyperlink" Target="https://docs.oracle.com/javase/tutorial/uiswing/components/combobo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oracle.com/javase/8/docs/api/javax/swing/JFileChooser.html" TargetMode="External"/><Relationship Id="rId4" Type="http://schemas.openxmlformats.org/officeDocument/2006/relationships/hyperlink" Target="https://docs.oracle.com/javase/8/docs/api/javax/swing/ImageIcon.html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 smtClean="0"/>
              <a:t>17 Even more GUI </a:t>
            </a:r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77866" y="4278012"/>
            <a:ext cx="8027987" cy="1056603"/>
          </a:xfrm>
        </p:spPr>
        <p:txBody>
          <a:bodyPr/>
          <a:lstStyle/>
          <a:p>
            <a:r>
              <a:rPr lang="en-US" dirty="0" smtClean="0"/>
              <a:t>D&amp;D 12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4294967295"/>
          </p:nvPr>
        </p:nvSpPr>
        <p:spPr>
          <a:xfrm>
            <a:off x="660400" y="5941536"/>
            <a:ext cx="3423062" cy="441802"/>
          </a:xfrm>
          <a:prstGeom prst="rect">
            <a:avLst/>
          </a:prstGeom>
        </p:spPr>
        <p:txBody>
          <a:bodyPr/>
          <a:lstStyle/>
          <a:p>
            <a:r>
              <a:rPr lang="en-NZ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73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6517335" cy="71759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Flow Layout quirks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342" y="1468374"/>
            <a:ext cx="6341059" cy="396316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40534" y="5592402"/>
            <a:ext cx="5364610" cy="923330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r>
              <a:rPr lang="en-US" b="1" dirty="0" smtClean="0">
                <a:cs typeface="Courier New" panose="02070309020205020404" pitchFamily="49" charset="0"/>
              </a:rPr>
              <a:t>Note how the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JScrollPane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cs typeface="Courier New" panose="02070309020205020404" pitchFamily="49" charset="0"/>
              </a:rPr>
              <a:t>slips out of view when the combo box and image label</a:t>
            </a:r>
            <a:br>
              <a:rPr lang="en-US" b="1" dirty="0" smtClean="0">
                <a:cs typeface="Courier New" panose="02070309020205020404" pitchFamily="49" charset="0"/>
              </a:rPr>
            </a:br>
            <a:r>
              <a:rPr lang="en-US" b="1" dirty="0" smtClean="0">
                <a:cs typeface="Courier New" panose="02070309020205020404" pitchFamily="49" charset="0"/>
              </a:rPr>
              <a:t>become visible? More about that later…</a:t>
            </a:r>
            <a:endParaRPr lang="en-NZ" b="1" dirty="0" smtClean="0"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86782" y="2839677"/>
            <a:ext cx="1728358" cy="369332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r>
              <a:rPr lang="en-US" b="1" dirty="0" smtClean="0">
                <a:cs typeface="Courier New" panose="02070309020205020404" pitchFamily="49" charset="0"/>
              </a:rPr>
              <a:t>Ugly positioning</a:t>
            </a:r>
            <a:endParaRPr lang="en-NZ" b="1" dirty="0" smtClean="0">
              <a:cs typeface="Courier New" panose="02070309020205020404" pitchFamily="49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967382" y="3186953"/>
            <a:ext cx="406398" cy="246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379976" y="5230368"/>
            <a:ext cx="402336" cy="3620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4"/>
          <p:cNvSpPr txBox="1">
            <a:spLocks/>
          </p:cNvSpPr>
          <p:nvPr/>
        </p:nvSpPr>
        <p:spPr>
          <a:xfrm>
            <a:off x="0" y="1076243"/>
            <a:ext cx="2260145" cy="5403757"/>
          </a:xfrm>
          <a:prstGeom prst="rect">
            <a:avLst/>
          </a:prstGeom>
          <a:solidFill>
            <a:srgbClr val="00467F"/>
          </a:solidFill>
        </p:spPr>
        <p:txBody>
          <a:bodyPr vert="horz"/>
          <a:lstStyle>
            <a:lvl1pPr marL="342900" indent="-342900" algn="l" defTabSz="457200" rtl="0" eaLnBrk="1" latinLnBrk="0" hangingPunct="1">
              <a:lnSpc>
                <a:spcPts val="2400"/>
              </a:lnSpc>
              <a:spcBef>
                <a:spcPts val="0"/>
              </a:spcBef>
              <a:buFontTx/>
              <a:buAutoNum type="arabicPeriod"/>
              <a:defRPr sz="1700" kern="1200" baseline="0">
                <a:solidFill>
                  <a:schemeClr val="bg1"/>
                </a:solidFill>
                <a:latin typeface="Verdan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The application</a:t>
            </a:r>
            <a:r>
              <a:rPr lang="en-NZ" sz="1800" dirty="0"/>
              <a:t/>
            </a:r>
            <a:br>
              <a:rPr lang="en-NZ" sz="1800" dirty="0"/>
            </a:br>
            <a:endParaRPr lang="en-NZ" sz="1800" dirty="0"/>
          </a:p>
          <a:p>
            <a:r>
              <a:rPr lang="en-US" sz="1800" dirty="0" smtClean="0"/>
              <a:t>Startup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 smtClean="0"/>
              <a:t>Imports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Overview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Constructor</a:t>
            </a:r>
          </a:p>
          <a:p>
            <a:endParaRPr lang="en-US" sz="1800" dirty="0"/>
          </a:p>
          <a:p>
            <a:r>
              <a:rPr lang="en-US" sz="1800" dirty="0" smtClean="0"/>
              <a:t>Other methods</a:t>
            </a:r>
            <a:endParaRPr lang="en-US" sz="1800" dirty="0"/>
          </a:p>
          <a:p>
            <a:endParaRPr lang="en-NZ" sz="1800" dirty="0" smtClean="0"/>
          </a:p>
          <a:p>
            <a:r>
              <a:rPr lang="en-US" sz="1800" dirty="0" smtClean="0"/>
              <a:t>Event handling</a:t>
            </a:r>
          </a:p>
          <a:p>
            <a:endParaRPr lang="en-US" sz="1800" dirty="0"/>
          </a:p>
          <a:p>
            <a:r>
              <a:rPr lang="en-US" sz="1800" dirty="0" smtClean="0"/>
              <a:t>Summary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9463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6517335" cy="71759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Resizing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343" y="941875"/>
            <a:ext cx="3730554" cy="23315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931" y="3387731"/>
            <a:ext cx="2957318" cy="263814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5897" y="3273471"/>
            <a:ext cx="4379405" cy="22946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91272" y="1419959"/>
            <a:ext cx="2612125" cy="1015663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r>
              <a:rPr lang="en-US" sz="2000" dirty="0" smtClean="0"/>
              <a:t>Image rescales and </a:t>
            </a:r>
            <a:br>
              <a:rPr lang="en-US" sz="2000" dirty="0" smtClean="0"/>
            </a:br>
            <a:r>
              <a:rPr lang="en-US" sz="2000" dirty="0" smtClean="0"/>
              <a:t>layout adapts – but </a:t>
            </a:r>
            <a:br>
              <a:rPr lang="en-US" sz="2000" dirty="0" smtClean="0"/>
            </a:br>
            <a:r>
              <a:rPr lang="en-US" sz="2000" dirty="0" smtClean="0"/>
              <a:t>we </a:t>
            </a:r>
            <a:r>
              <a:rPr lang="en-US" sz="2000" dirty="0" smtClean="0"/>
              <a:t>get </a:t>
            </a:r>
            <a:r>
              <a:rPr lang="en-US" sz="2000" dirty="0" smtClean="0"/>
              <a:t>more quirkiness</a:t>
            </a:r>
            <a:endParaRPr lang="en-NZ" sz="2000" dirty="0" smtClean="0"/>
          </a:p>
        </p:txBody>
      </p:sp>
      <p:sp>
        <p:nvSpPr>
          <p:cNvPr id="13" name="Text Placeholder 4"/>
          <p:cNvSpPr txBox="1">
            <a:spLocks/>
          </p:cNvSpPr>
          <p:nvPr/>
        </p:nvSpPr>
        <p:spPr>
          <a:xfrm>
            <a:off x="0" y="1076243"/>
            <a:ext cx="2260145" cy="5403757"/>
          </a:xfrm>
          <a:prstGeom prst="rect">
            <a:avLst/>
          </a:prstGeom>
          <a:solidFill>
            <a:srgbClr val="00467F"/>
          </a:solidFill>
        </p:spPr>
        <p:txBody>
          <a:bodyPr vert="horz"/>
          <a:lstStyle>
            <a:lvl1pPr marL="342900" indent="-342900" algn="l" defTabSz="457200" rtl="0" eaLnBrk="1" latinLnBrk="0" hangingPunct="1">
              <a:lnSpc>
                <a:spcPts val="2400"/>
              </a:lnSpc>
              <a:spcBef>
                <a:spcPts val="0"/>
              </a:spcBef>
              <a:buFontTx/>
              <a:buAutoNum type="arabicPeriod"/>
              <a:defRPr sz="1700" kern="1200" baseline="0">
                <a:solidFill>
                  <a:schemeClr val="bg1"/>
                </a:solidFill>
                <a:latin typeface="Verdan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The application</a:t>
            </a:r>
            <a:r>
              <a:rPr lang="en-NZ" sz="1800" dirty="0"/>
              <a:t/>
            </a:r>
            <a:br>
              <a:rPr lang="en-NZ" sz="1800" dirty="0"/>
            </a:br>
            <a:endParaRPr lang="en-NZ" sz="1800" dirty="0"/>
          </a:p>
          <a:p>
            <a:r>
              <a:rPr lang="en-US" sz="1800" dirty="0" smtClean="0"/>
              <a:t>Startup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 smtClean="0"/>
              <a:t>Imports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Overview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Constructor</a:t>
            </a:r>
          </a:p>
          <a:p>
            <a:endParaRPr lang="en-US" sz="1800" dirty="0"/>
          </a:p>
          <a:p>
            <a:r>
              <a:rPr lang="en-US" sz="1800" dirty="0" smtClean="0"/>
              <a:t>Other methods</a:t>
            </a:r>
            <a:endParaRPr lang="en-US" sz="1800" dirty="0"/>
          </a:p>
          <a:p>
            <a:endParaRPr lang="en-NZ" sz="1800" dirty="0" smtClean="0"/>
          </a:p>
          <a:p>
            <a:r>
              <a:rPr lang="en-US" sz="1800" dirty="0" smtClean="0"/>
              <a:t>Event handling</a:t>
            </a:r>
          </a:p>
          <a:p>
            <a:endParaRPr lang="en-US" sz="1800" dirty="0"/>
          </a:p>
          <a:p>
            <a:r>
              <a:rPr lang="en-US" sz="1800" dirty="0" smtClean="0"/>
              <a:t>Summary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96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95728" y="1204439"/>
            <a:ext cx="6492240" cy="295608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6517335" cy="71759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Application startup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95728" y="1213581"/>
            <a:ext cx="6812280" cy="294693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javax.swing.SwingUtilities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NZ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RunAlbum</a:t>
            </a:r>
            <a:r>
              <a:rPr lang="en-NZ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Runnable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NZ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run()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Album </a:t>
            </a:r>
            <a:r>
              <a:rPr lang="en-NZ" sz="1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Album();</a:t>
            </a:r>
            <a:endParaRPr lang="en-NZ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N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NZ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NZ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NZ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NZ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NZ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SwingUtilities.</a:t>
            </a:r>
            <a:r>
              <a:rPr lang="en-NZ" sz="14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invokeLater</a:t>
            </a:r>
            <a:r>
              <a:rPr lang="en-NZ" sz="1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b="1" i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NZ" sz="1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RunAlbum</a:t>
            </a:r>
            <a:r>
              <a:rPr lang="en-NZ" sz="1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NZ" sz="14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N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NZ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13432" y="4337789"/>
            <a:ext cx="6387084" cy="1077218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r>
              <a:rPr lang="en-US" sz="1600" dirty="0" smtClean="0"/>
              <a:t>Once again the proper way of starting our Swing application to ensure it runs in the event dispatch thread.</a:t>
            </a:r>
          </a:p>
          <a:p>
            <a:endParaRPr lang="en-US" sz="1600" dirty="0"/>
          </a:p>
          <a:p>
            <a:r>
              <a:rPr lang="en-US" sz="1600" dirty="0" smtClean="0"/>
              <a:t>Note the similarities to the </a:t>
            </a:r>
            <a:r>
              <a:rPr lang="en-US" sz="1600" dirty="0" err="1" smtClean="0"/>
              <a:t>RunListOWords</a:t>
            </a:r>
            <a:r>
              <a:rPr lang="en-US" sz="1600" dirty="0" smtClean="0"/>
              <a:t> class.</a:t>
            </a:r>
            <a:endParaRPr lang="en-US" sz="1600" dirty="0" smtClean="0"/>
          </a:p>
        </p:txBody>
      </p:sp>
      <p:sp>
        <p:nvSpPr>
          <p:cNvPr id="12" name="Text Placeholder 4"/>
          <p:cNvSpPr txBox="1">
            <a:spLocks/>
          </p:cNvSpPr>
          <p:nvPr/>
        </p:nvSpPr>
        <p:spPr>
          <a:xfrm>
            <a:off x="0" y="1076243"/>
            <a:ext cx="2260145" cy="5403757"/>
          </a:xfrm>
          <a:prstGeom prst="rect">
            <a:avLst/>
          </a:prstGeom>
          <a:solidFill>
            <a:srgbClr val="00467F"/>
          </a:solidFill>
        </p:spPr>
        <p:txBody>
          <a:bodyPr vert="horz"/>
          <a:lstStyle>
            <a:lvl1pPr marL="342900" indent="-342900" algn="l" defTabSz="457200" rtl="0" eaLnBrk="1" latinLnBrk="0" hangingPunct="1">
              <a:lnSpc>
                <a:spcPts val="2400"/>
              </a:lnSpc>
              <a:spcBef>
                <a:spcPts val="0"/>
              </a:spcBef>
              <a:buFontTx/>
              <a:buAutoNum type="arabicPeriod"/>
              <a:defRPr sz="1700" kern="1200" baseline="0">
                <a:solidFill>
                  <a:schemeClr val="bg1"/>
                </a:solidFill>
                <a:latin typeface="Verdan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The application</a:t>
            </a:r>
            <a:r>
              <a:rPr lang="en-NZ" sz="1800" dirty="0"/>
              <a:t/>
            </a:r>
            <a:br>
              <a:rPr lang="en-NZ" sz="1800" dirty="0"/>
            </a:br>
            <a:endParaRPr lang="en-NZ" sz="1800" dirty="0"/>
          </a:p>
          <a:p>
            <a:r>
              <a:rPr lang="en-US" sz="1800" dirty="0" smtClean="0"/>
              <a:t>Startup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 smtClean="0"/>
              <a:t>Imports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Overview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Constructor</a:t>
            </a:r>
          </a:p>
          <a:p>
            <a:endParaRPr lang="en-US" sz="1800" dirty="0"/>
          </a:p>
          <a:p>
            <a:r>
              <a:rPr lang="en-US" sz="1800" dirty="0" smtClean="0"/>
              <a:t>Other methods</a:t>
            </a:r>
            <a:endParaRPr lang="en-US" sz="1800" dirty="0"/>
          </a:p>
          <a:p>
            <a:endParaRPr lang="en-NZ" sz="1800" dirty="0" smtClean="0"/>
          </a:p>
          <a:p>
            <a:r>
              <a:rPr lang="en-US" sz="1800" dirty="0" smtClean="0"/>
              <a:t>Event handling</a:t>
            </a:r>
          </a:p>
          <a:p>
            <a:endParaRPr lang="en-US" sz="1800" dirty="0"/>
          </a:p>
          <a:p>
            <a:r>
              <a:rPr lang="en-US" sz="1800" dirty="0" smtClean="0"/>
              <a:t>Summary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71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04288" y="1204439"/>
            <a:ext cx="6748272" cy="2901217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6517335" cy="71759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Imports in Album (1)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22576" y="1213581"/>
            <a:ext cx="6812280" cy="419052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java.util.ArrayList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java.awt.Dimension</a:t>
            </a:r>
            <a:r>
              <a:rPr lang="en-NZ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// Needed for image handling</a:t>
            </a:r>
            <a:endParaRPr lang="en-NZ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java.awt.FlowLayout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java.awt.Font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java.awt.event.ActionEvent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java.awt.event.ActionListener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java.awt.Image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java.awt.event.ComponentEvent</a:t>
            </a:r>
            <a:r>
              <a:rPr lang="en-NZ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    // These two imports are</a:t>
            </a:r>
            <a:endParaRPr lang="en-NZ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java.awt.event.ComponentListener</a:t>
            </a:r>
            <a:r>
              <a:rPr lang="en-NZ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 // used in resizing. </a:t>
            </a:r>
            <a:endParaRPr lang="en-NZ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java.awt.event.ItemEvent</a:t>
            </a:r>
            <a:r>
              <a:rPr lang="en-NZ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    // These two imports are used</a:t>
            </a:r>
            <a:endParaRPr lang="en-NZ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java.awt.event.ItemListener</a:t>
            </a:r>
            <a:r>
              <a:rPr lang="en-NZ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 // with the </a:t>
            </a:r>
            <a:r>
              <a:rPr lang="en-NZ" sz="1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JComboBox</a:t>
            </a:r>
            <a:endParaRPr lang="en-NZ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NZ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java.io.File</a:t>
            </a:r>
            <a:r>
              <a:rPr lang="en-NZ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// This import lets us handle the image file</a:t>
            </a:r>
            <a:endParaRPr lang="en-NZ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04288" y="4170104"/>
            <a:ext cx="6387084" cy="1323439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r>
              <a:rPr lang="en-US" sz="2000" dirty="0" smtClean="0"/>
              <a:t>The number of imports </a:t>
            </a:r>
            <a:r>
              <a:rPr lang="en-US" sz="2000" dirty="0" smtClean="0"/>
              <a:t>in Album.java is a bit larger and </a:t>
            </a:r>
            <a:r>
              <a:rPr lang="en-US" sz="2000" dirty="0" smtClean="0"/>
              <a:t>comes from several sources. Some we’ve already seen, some are new. Here are the ones from </a:t>
            </a:r>
            <a:r>
              <a:rPr lang="en-US" sz="2000" dirty="0" err="1" smtClean="0"/>
              <a:t>java.util</a:t>
            </a:r>
            <a:r>
              <a:rPr lang="en-US" sz="2000" dirty="0" smtClean="0"/>
              <a:t>, </a:t>
            </a:r>
            <a:r>
              <a:rPr lang="en-US" sz="2000" dirty="0" err="1" smtClean="0"/>
              <a:t>java.awt</a:t>
            </a:r>
            <a:r>
              <a:rPr lang="en-US" sz="2000" dirty="0" smtClean="0"/>
              <a:t>, and java.io.</a:t>
            </a:r>
            <a:endParaRPr lang="en-US" sz="2000" dirty="0" smtClean="0"/>
          </a:p>
        </p:txBody>
      </p:sp>
      <p:sp>
        <p:nvSpPr>
          <p:cNvPr id="12" name="Text Placeholder 4"/>
          <p:cNvSpPr txBox="1">
            <a:spLocks/>
          </p:cNvSpPr>
          <p:nvPr/>
        </p:nvSpPr>
        <p:spPr>
          <a:xfrm>
            <a:off x="0" y="1076243"/>
            <a:ext cx="2260145" cy="5403757"/>
          </a:xfrm>
          <a:prstGeom prst="rect">
            <a:avLst/>
          </a:prstGeom>
          <a:solidFill>
            <a:srgbClr val="00467F"/>
          </a:solidFill>
        </p:spPr>
        <p:txBody>
          <a:bodyPr vert="horz"/>
          <a:lstStyle>
            <a:lvl1pPr marL="342900" indent="-342900" algn="l" defTabSz="457200" rtl="0" eaLnBrk="1" latinLnBrk="0" hangingPunct="1">
              <a:lnSpc>
                <a:spcPts val="2400"/>
              </a:lnSpc>
              <a:spcBef>
                <a:spcPts val="0"/>
              </a:spcBef>
              <a:buFontTx/>
              <a:buAutoNum type="arabicPeriod"/>
              <a:defRPr sz="1700" kern="1200" baseline="0">
                <a:solidFill>
                  <a:schemeClr val="bg1"/>
                </a:solidFill>
                <a:latin typeface="Verdan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sz="1800" dirty="0"/>
              <a:t>The application</a:t>
            </a:r>
            <a:r>
              <a:rPr lang="en-NZ" sz="1800" dirty="0"/>
              <a:t/>
            </a:r>
            <a:br>
              <a:rPr lang="en-NZ" sz="1800" dirty="0"/>
            </a:br>
            <a:endParaRPr lang="en-NZ" sz="1800" dirty="0"/>
          </a:p>
          <a:p>
            <a:r>
              <a:rPr lang="en-US" sz="1800" dirty="0" smtClean="0"/>
              <a:t>Startup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Imports</a:t>
            </a:r>
          </a:p>
          <a:p>
            <a:endParaRPr lang="en-US" sz="1800" dirty="0" smtClean="0"/>
          </a:p>
          <a:p>
            <a:r>
              <a:rPr lang="en-US" sz="1800" dirty="0" smtClean="0"/>
              <a:t>Overview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Constructor</a:t>
            </a:r>
          </a:p>
          <a:p>
            <a:endParaRPr lang="en-US" sz="1800" dirty="0"/>
          </a:p>
          <a:p>
            <a:r>
              <a:rPr lang="en-US" sz="1800" dirty="0" smtClean="0"/>
              <a:t>Other methods</a:t>
            </a:r>
            <a:endParaRPr lang="en-US" sz="1800" dirty="0"/>
          </a:p>
          <a:p>
            <a:endParaRPr lang="en-NZ" sz="1800" dirty="0" smtClean="0"/>
          </a:p>
          <a:p>
            <a:r>
              <a:rPr lang="en-US" sz="1800" dirty="0" smtClean="0"/>
              <a:t>Event handling</a:t>
            </a:r>
          </a:p>
          <a:p>
            <a:endParaRPr lang="en-US" sz="1800" dirty="0"/>
          </a:p>
          <a:p>
            <a:r>
              <a:rPr lang="en-US" sz="1800" dirty="0" smtClean="0"/>
              <a:t>Summary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8006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340864" y="5640414"/>
            <a:ext cx="6547104" cy="323187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Rectangle 8"/>
          <p:cNvSpPr/>
          <p:nvPr/>
        </p:nvSpPr>
        <p:spPr>
          <a:xfrm>
            <a:off x="2340864" y="1204439"/>
            <a:ext cx="6547104" cy="3166393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6517335" cy="71759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Imports in Album (2)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40864" y="1213581"/>
            <a:ext cx="6812280" cy="419052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javax.swing.JFrame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javax.swing.JTextField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javax.swing.JButton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javax.swing.JTextArea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javax.swing.JScrollPane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javax.swing.JComboBox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javax.swing.MutableComboBoxModel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javax.swing.DefaultComboBoxModel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javax.swing.ImageIcon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javax.swing.JMenuBar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javax.swing.JMenu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javax.swing.JMenuItem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javax.swing.JFileChooser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javax.swing.JLabel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40864" y="4604331"/>
            <a:ext cx="6387084" cy="1415772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r>
              <a:rPr lang="en-US" dirty="0" smtClean="0"/>
              <a:t>Here are the imports from </a:t>
            </a:r>
            <a:r>
              <a:rPr lang="en-US" dirty="0" err="1" smtClean="0"/>
              <a:t>javax.swing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Note that for complex applications, you can also use wildcards:</a:t>
            </a:r>
          </a:p>
          <a:p>
            <a:endParaRPr lang="en-US" sz="1600" dirty="0"/>
          </a:p>
          <a:p>
            <a:endParaRPr lang="en-US" sz="1600" dirty="0" smtClean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40864" y="5640414"/>
            <a:ext cx="6812280" cy="34547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</a:t>
            </a:r>
            <a:r>
              <a:rPr lang="en-NZ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  <a:endParaRPr lang="en-NZ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 Placeholder 4"/>
          <p:cNvSpPr txBox="1">
            <a:spLocks/>
          </p:cNvSpPr>
          <p:nvPr/>
        </p:nvSpPr>
        <p:spPr>
          <a:xfrm>
            <a:off x="0" y="1076243"/>
            <a:ext cx="2260145" cy="5403757"/>
          </a:xfrm>
          <a:prstGeom prst="rect">
            <a:avLst/>
          </a:prstGeom>
          <a:solidFill>
            <a:srgbClr val="00467F"/>
          </a:solidFill>
        </p:spPr>
        <p:txBody>
          <a:bodyPr vert="horz"/>
          <a:lstStyle>
            <a:lvl1pPr marL="342900" indent="-342900" algn="l" defTabSz="457200" rtl="0" eaLnBrk="1" latinLnBrk="0" hangingPunct="1">
              <a:lnSpc>
                <a:spcPts val="2400"/>
              </a:lnSpc>
              <a:spcBef>
                <a:spcPts val="0"/>
              </a:spcBef>
              <a:buFontTx/>
              <a:buAutoNum type="arabicPeriod"/>
              <a:defRPr sz="1700" kern="1200" baseline="0">
                <a:solidFill>
                  <a:schemeClr val="bg1"/>
                </a:solidFill>
                <a:latin typeface="Verdan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sz="1800" dirty="0"/>
              <a:t>The application</a:t>
            </a:r>
            <a:r>
              <a:rPr lang="en-NZ" sz="1800" dirty="0"/>
              <a:t/>
            </a:r>
            <a:br>
              <a:rPr lang="en-NZ" sz="1800" dirty="0"/>
            </a:br>
            <a:endParaRPr lang="en-NZ" sz="1800" dirty="0"/>
          </a:p>
          <a:p>
            <a:r>
              <a:rPr lang="en-US" sz="1800" dirty="0" smtClean="0"/>
              <a:t>Startup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Imports</a:t>
            </a:r>
          </a:p>
          <a:p>
            <a:endParaRPr lang="en-US" sz="1800" dirty="0" smtClean="0"/>
          </a:p>
          <a:p>
            <a:r>
              <a:rPr lang="en-US" sz="1800" dirty="0" smtClean="0"/>
              <a:t>Overview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Constructor</a:t>
            </a:r>
          </a:p>
          <a:p>
            <a:endParaRPr lang="en-US" sz="1800" dirty="0"/>
          </a:p>
          <a:p>
            <a:r>
              <a:rPr lang="en-US" sz="1800" dirty="0" smtClean="0"/>
              <a:t>Other methods</a:t>
            </a:r>
            <a:endParaRPr lang="en-US" sz="1800" dirty="0"/>
          </a:p>
          <a:p>
            <a:endParaRPr lang="en-NZ" sz="1800" dirty="0" smtClean="0"/>
          </a:p>
          <a:p>
            <a:r>
              <a:rPr lang="en-US" sz="1800" dirty="0" smtClean="0"/>
              <a:t>Event handling</a:t>
            </a:r>
          </a:p>
          <a:p>
            <a:endParaRPr lang="en-US" sz="1800" dirty="0"/>
          </a:p>
          <a:p>
            <a:r>
              <a:rPr lang="en-US" sz="1800" dirty="0" smtClean="0"/>
              <a:t>Summary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3977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576" y="1204439"/>
            <a:ext cx="6748272" cy="366331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6517335" cy="71759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The fields in Album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22576" y="1213581"/>
            <a:ext cx="6812280" cy="353931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Album </a:t>
            </a: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JFrame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ComponentListener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ItemListener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NZ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&lt;Image&gt; </a:t>
            </a:r>
            <a:r>
              <a:rPr lang="en-NZ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images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NZ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 </a:t>
            </a:r>
            <a:r>
              <a:rPr lang="en-NZ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imageNames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NZ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 </a:t>
            </a:r>
            <a:r>
              <a:rPr lang="en-NZ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captions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NZ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JComboBox</a:t>
            </a:r>
            <a:r>
              <a:rPr lang="en-NZ" sz="14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&lt;String&gt; </a:t>
            </a:r>
            <a:r>
              <a:rPr lang="en-NZ" sz="1400" b="1" dirty="0" err="1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imagesComboBox</a:t>
            </a:r>
            <a:r>
              <a:rPr lang="en-NZ" sz="14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NZ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JLabel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iconLabel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NZ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JLabel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textFieldLabel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NZ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JTextField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nameTextField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NZ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JButton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saveButton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NZ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JButton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nextButton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NZ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JTextArea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captionTextArea</a:t>
            </a:r>
            <a:r>
              <a:rPr lang="en-NZ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NZ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NZ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NZ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currentImageIndex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-1;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NZ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Font </a:t>
            </a:r>
            <a:r>
              <a:rPr lang="en-NZ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font</a:t>
            </a:r>
            <a:r>
              <a:rPr lang="en-NZ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NZ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NZ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en-NZ" sz="14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NZ" sz="14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22576" y="4867749"/>
            <a:ext cx="6748272" cy="1815882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r>
              <a:rPr lang="en-US" sz="1600" dirty="0" smtClean="0"/>
              <a:t>The fields correspond to the components we’ve identified on slide 3-6.</a:t>
            </a:r>
          </a:p>
          <a:p>
            <a:endParaRPr lang="en-US" sz="1600" dirty="0"/>
          </a:p>
          <a:p>
            <a:r>
              <a:rPr lang="en-US" sz="1600" dirty="0" smtClean="0"/>
              <a:t>We also use three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600" dirty="0" err="1" smtClean="0"/>
              <a:t>s</a:t>
            </a:r>
            <a:r>
              <a:rPr lang="en-US" sz="1600" dirty="0" smtClean="0"/>
              <a:t> to store the </a:t>
            </a:r>
            <a:r>
              <a:rPr lang="en-US" sz="1600" dirty="0" smtClean="0"/>
              <a:t>original images and their names and captions.</a:t>
            </a:r>
            <a:r>
              <a:rPr lang="en-US" sz="1600" dirty="0" smtClean="0"/>
              <a:t> </a:t>
            </a:r>
          </a:p>
          <a:p>
            <a:endParaRPr lang="en-US" sz="1600" dirty="0"/>
          </a:p>
          <a:p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currentImageIndex</a:t>
            </a:r>
            <a:r>
              <a:rPr lang="en-US" sz="1600" dirty="0" smtClean="0"/>
              <a:t> is the index of the currently displayed image in these 	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600" dirty="0" err="1" smtClean="0"/>
              <a:t>s</a:t>
            </a:r>
            <a:r>
              <a:rPr lang="en-US" sz="1600" dirty="0" smtClean="0"/>
              <a:t>.</a:t>
            </a:r>
          </a:p>
        </p:txBody>
      </p:sp>
      <p:sp>
        <p:nvSpPr>
          <p:cNvPr id="12" name="Text Placeholder 4"/>
          <p:cNvSpPr txBox="1">
            <a:spLocks/>
          </p:cNvSpPr>
          <p:nvPr/>
        </p:nvSpPr>
        <p:spPr>
          <a:xfrm>
            <a:off x="0" y="1076243"/>
            <a:ext cx="2260145" cy="5403757"/>
          </a:xfrm>
          <a:prstGeom prst="rect">
            <a:avLst/>
          </a:prstGeom>
          <a:solidFill>
            <a:srgbClr val="00467F"/>
          </a:solidFill>
        </p:spPr>
        <p:txBody>
          <a:bodyPr vert="horz"/>
          <a:lstStyle>
            <a:lvl1pPr marL="342900" indent="-342900" algn="l" defTabSz="457200" rtl="0" eaLnBrk="1" latinLnBrk="0" hangingPunct="1">
              <a:lnSpc>
                <a:spcPts val="2400"/>
              </a:lnSpc>
              <a:spcBef>
                <a:spcPts val="0"/>
              </a:spcBef>
              <a:buFontTx/>
              <a:buAutoNum type="arabicPeriod"/>
              <a:defRPr sz="1700" kern="1200" baseline="0">
                <a:solidFill>
                  <a:schemeClr val="bg1"/>
                </a:solidFill>
                <a:latin typeface="Verdan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sz="1800" dirty="0"/>
              <a:t>The application</a:t>
            </a:r>
            <a:r>
              <a:rPr lang="en-NZ" sz="1800" dirty="0"/>
              <a:t/>
            </a:r>
            <a:br>
              <a:rPr lang="en-NZ" sz="1800" dirty="0"/>
            </a:br>
            <a:endParaRPr lang="en-NZ" sz="1800" dirty="0"/>
          </a:p>
          <a:p>
            <a:r>
              <a:rPr lang="en-US" sz="1800" dirty="0" smtClean="0"/>
              <a:t>Startup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Imports</a:t>
            </a:r>
          </a:p>
          <a:p>
            <a:endParaRPr lang="en-US" sz="1800" dirty="0" smtClean="0"/>
          </a:p>
          <a:p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Overview</a:t>
            </a:r>
          </a:p>
          <a:p>
            <a:endParaRPr lang="en-US" sz="1800" dirty="0" smtClean="0"/>
          </a:p>
          <a:p>
            <a:r>
              <a:rPr lang="en-US" sz="1800" dirty="0" smtClean="0"/>
              <a:t>Constructor</a:t>
            </a:r>
          </a:p>
          <a:p>
            <a:endParaRPr lang="en-US" sz="1800" dirty="0"/>
          </a:p>
          <a:p>
            <a:r>
              <a:rPr lang="en-US" sz="1800" dirty="0" smtClean="0"/>
              <a:t>Other methods</a:t>
            </a:r>
            <a:endParaRPr lang="en-US" sz="1800" dirty="0"/>
          </a:p>
          <a:p>
            <a:endParaRPr lang="en-NZ" sz="1800" dirty="0" smtClean="0"/>
          </a:p>
          <a:p>
            <a:r>
              <a:rPr lang="en-US" sz="1800" dirty="0" smtClean="0"/>
              <a:t>Event handling</a:t>
            </a:r>
          </a:p>
          <a:p>
            <a:endParaRPr lang="en-US" sz="1800" dirty="0"/>
          </a:p>
          <a:p>
            <a:r>
              <a:rPr lang="en-US" sz="1800" dirty="0" smtClean="0"/>
              <a:t>Summary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8079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6517335" cy="71759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The rest of the class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70958" y="1076243"/>
            <a:ext cx="6629201" cy="4801314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r>
              <a:rPr lang="en-US" dirty="0" smtClean="0"/>
              <a:t>The constructor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Album()</a:t>
            </a:r>
            <a:r>
              <a:rPr lang="en-US" dirty="0" smtClean="0"/>
              <a:t> once again sets up more or less the whole GUI.</a:t>
            </a:r>
          </a:p>
          <a:p>
            <a:endParaRPr lang="en-US" dirty="0"/>
          </a:p>
          <a:p>
            <a:r>
              <a:rPr lang="en-US" dirty="0" smtClean="0"/>
              <a:t>However, here it does so with the help of a number of private methods. Their names start with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/>
              <a:t>…</a:t>
            </a:r>
          </a:p>
          <a:p>
            <a:endParaRPr lang="en-US" dirty="0" smtClean="0"/>
          </a:p>
          <a:p>
            <a:r>
              <a:rPr lang="en-US" dirty="0" smtClean="0"/>
              <a:t>The class also implements three other helper methods: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scaleImage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– returns a scaled version of the image passed to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setImage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/>
              <a:t>– brings up the image that corresponds to a given index, and displays its name and caption. It also sets the combo box to show the image entry.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updateComboBox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– updates the image list in the combo box when we add an image or change an image name.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The class also implements the methods of the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ComponentListener</a:t>
            </a:r>
            <a:r>
              <a:rPr lang="en-US" dirty="0" smtClean="0"/>
              <a:t> and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ItemListener</a:t>
            </a:r>
            <a:r>
              <a:rPr lang="en-US" dirty="0" smtClean="0"/>
              <a:t> interfaces.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1076243"/>
            <a:ext cx="2260145" cy="5403757"/>
          </a:xfrm>
          <a:prstGeom prst="rect">
            <a:avLst/>
          </a:prstGeom>
          <a:solidFill>
            <a:srgbClr val="00467F"/>
          </a:solidFill>
        </p:spPr>
        <p:txBody>
          <a:bodyPr vert="horz"/>
          <a:lstStyle>
            <a:lvl1pPr marL="342900" indent="-342900" algn="l" defTabSz="457200" rtl="0" eaLnBrk="1" latinLnBrk="0" hangingPunct="1">
              <a:lnSpc>
                <a:spcPts val="2400"/>
              </a:lnSpc>
              <a:spcBef>
                <a:spcPts val="0"/>
              </a:spcBef>
              <a:buFontTx/>
              <a:buAutoNum type="arabicPeriod"/>
              <a:defRPr sz="1700" kern="1200" baseline="0">
                <a:solidFill>
                  <a:schemeClr val="bg1"/>
                </a:solidFill>
                <a:latin typeface="Verdan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sz="1800" dirty="0"/>
              <a:t>The application</a:t>
            </a:r>
            <a:r>
              <a:rPr lang="en-NZ" sz="1800" dirty="0"/>
              <a:t/>
            </a:r>
            <a:br>
              <a:rPr lang="en-NZ" sz="1800" dirty="0"/>
            </a:br>
            <a:endParaRPr lang="en-NZ" sz="1800" dirty="0"/>
          </a:p>
          <a:p>
            <a:r>
              <a:rPr lang="en-US" sz="1800" dirty="0" smtClean="0"/>
              <a:t>Startup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Imports</a:t>
            </a:r>
          </a:p>
          <a:p>
            <a:endParaRPr lang="en-US" sz="1800" dirty="0" smtClean="0"/>
          </a:p>
          <a:p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Overview</a:t>
            </a:r>
          </a:p>
          <a:p>
            <a:endParaRPr lang="en-US" sz="1800" dirty="0" smtClean="0"/>
          </a:p>
          <a:p>
            <a:r>
              <a:rPr lang="en-US" sz="1800" dirty="0" smtClean="0"/>
              <a:t>Constructor</a:t>
            </a:r>
          </a:p>
          <a:p>
            <a:endParaRPr lang="en-US" sz="1800" dirty="0"/>
          </a:p>
          <a:p>
            <a:r>
              <a:rPr lang="en-US" sz="1800" dirty="0" smtClean="0"/>
              <a:t>Other methods</a:t>
            </a:r>
            <a:endParaRPr lang="en-US" sz="1800" dirty="0"/>
          </a:p>
          <a:p>
            <a:endParaRPr lang="en-NZ" sz="1800" dirty="0" smtClean="0"/>
          </a:p>
          <a:p>
            <a:r>
              <a:rPr lang="en-US" sz="1800" dirty="0" smtClean="0"/>
              <a:t>Event handling</a:t>
            </a:r>
          </a:p>
          <a:p>
            <a:endParaRPr lang="en-US" sz="1800" dirty="0"/>
          </a:p>
          <a:p>
            <a:r>
              <a:rPr lang="en-US" sz="1800" dirty="0" smtClean="0"/>
              <a:t>Summary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714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478024" y="1179360"/>
            <a:ext cx="6501384" cy="432736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6517335" cy="71759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Album()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478024" y="1213582"/>
            <a:ext cx="6565392" cy="42931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NZ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NZ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Album()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NZ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N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"Photo Album"</a:t>
            </a:r>
            <a:r>
              <a:rPr lang="en-N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N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setLayout</a:t>
            </a: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N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FlowLayout</a:t>
            </a:r>
            <a:r>
              <a:rPr lang="en-N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N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setSize</a:t>
            </a: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(800,500);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N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setDefaultCloseOperation</a:t>
            </a: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JFrame.</a:t>
            </a:r>
            <a:r>
              <a:rPr lang="en-NZ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EXIT_ON_CLOSE</a:t>
            </a:r>
            <a:r>
              <a:rPr lang="en-NZ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600" dirty="0">
                <a:solidFill>
                  <a:srgbClr val="0000C0"/>
                </a:solidFill>
                <a:latin typeface="Consolas" panose="020B0609020204030204" pitchFamily="49" charset="0"/>
              </a:rPr>
              <a:t>font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Font(</a:t>
            </a:r>
            <a:r>
              <a:rPr lang="fr-F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"Sans-</a:t>
            </a:r>
            <a:r>
              <a:rPr lang="fr-FR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serif</a:t>
            </a:r>
            <a:r>
              <a:rPr lang="fr-F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Font.</a:t>
            </a:r>
            <a:r>
              <a:rPr lang="fr-F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PLAIN</a:t>
            </a:r>
            <a:r>
              <a:rPr lang="fr-F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20);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N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setupArrayLists</a:t>
            </a: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N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setupMenu</a:t>
            </a: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N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setupTextField</a:t>
            </a: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N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setupSaveButton</a:t>
            </a: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N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setupNextButton</a:t>
            </a: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N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setupComboBox</a:t>
            </a: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N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setupImageLabel</a:t>
            </a: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N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setupTextArea</a:t>
            </a: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NZ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NZ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.addComponentListener</a:t>
            </a:r>
            <a:r>
              <a:rPr lang="en-N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N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N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setVisible</a:t>
            </a: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N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NZ" sz="1400" dirty="0">
              <a:latin typeface="Consolas" panose="020B0609020204030204" pitchFamily="49" charset="0"/>
            </a:endParaRPr>
          </a:p>
        </p:txBody>
      </p:sp>
      <p:sp>
        <p:nvSpPr>
          <p:cNvPr id="12" name="Text Placeholder 4"/>
          <p:cNvSpPr txBox="1">
            <a:spLocks/>
          </p:cNvSpPr>
          <p:nvPr/>
        </p:nvSpPr>
        <p:spPr>
          <a:xfrm>
            <a:off x="0" y="1076243"/>
            <a:ext cx="2260145" cy="5403757"/>
          </a:xfrm>
          <a:prstGeom prst="rect">
            <a:avLst/>
          </a:prstGeom>
          <a:solidFill>
            <a:srgbClr val="00467F"/>
          </a:solidFill>
        </p:spPr>
        <p:txBody>
          <a:bodyPr vert="horz"/>
          <a:lstStyle>
            <a:lvl1pPr marL="342900" indent="-342900" algn="l" defTabSz="457200" rtl="0" eaLnBrk="1" latinLnBrk="0" hangingPunct="1">
              <a:lnSpc>
                <a:spcPts val="2400"/>
              </a:lnSpc>
              <a:spcBef>
                <a:spcPts val="0"/>
              </a:spcBef>
              <a:buFontTx/>
              <a:buAutoNum type="arabicPeriod"/>
              <a:defRPr sz="1700" kern="1200" baseline="0">
                <a:solidFill>
                  <a:schemeClr val="bg1"/>
                </a:solidFill>
                <a:latin typeface="Verdan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sz="1800" dirty="0"/>
              <a:t>The application</a:t>
            </a:r>
            <a:r>
              <a:rPr lang="en-NZ" sz="1800" dirty="0"/>
              <a:t/>
            </a:r>
            <a:br>
              <a:rPr lang="en-NZ" sz="1800" dirty="0"/>
            </a:br>
            <a:endParaRPr lang="en-NZ" sz="1800" dirty="0"/>
          </a:p>
          <a:p>
            <a:r>
              <a:rPr lang="en-US" sz="1800" dirty="0" smtClean="0"/>
              <a:t>Startup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Imports</a:t>
            </a:r>
          </a:p>
          <a:p>
            <a:endParaRPr lang="en-US" sz="1800" dirty="0" smtClean="0"/>
          </a:p>
          <a:p>
            <a:r>
              <a:rPr lang="en-US" sz="1800" dirty="0"/>
              <a:t>Overview</a:t>
            </a:r>
          </a:p>
          <a:p>
            <a:endParaRPr lang="en-US" sz="1800" dirty="0" smtClean="0"/>
          </a:p>
          <a:p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Constructor</a:t>
            </a:r>
          </a:p>
          <a:p>
            <a:endParaRPr lang="en-US" sz="1800" dirty="0"/>
          </a:p>
          <a:p>
            <a:r>
              <a:rPr lang="en-US" sz="1800" dirty="0" smtClean="0"/>
              <a:t>Other methods</a:t>
            </a:r>
            <a:endParaRPr lang="en-US" sz="1800" dirty="0"/>
          </a:p>
          <a:p>
            <a:endParaRPr lang="en-NZ" sz="1800" dirty="0" smtClean="0"/>
          </a:p>
          <a:p>
            <a:r>
              <a:rPr lang="en-US" sz="1800" dirty="0" smtClean="0"/>
              <a:t>Event handling</a:t>
            </a:r>
          </a:p>
          <a:p>
            <a:endParaRPr lang="en-US" sz="1800" dirty="0"/>
          </a:p>
          <a:p>
            <a:r>
              <a:rPr lang="en-US" sz="1800" dirty="0" smtClean="0"/>
              <a:t>Summary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1161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576" y="1204440"/>
            <a:ext cx="6675120" cy="12746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6517335" cy="71759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err="1" smtClean="0">
                <a:solidFill>
                  <a:srgbClr val="009AC7"/>
                </a:solidFill>
                <a:latin typeface="Verdana"/>
                <a:cs typeface="Verdana"/>
              </a:rPr>
              <a:t>setupArrayLists</a:t>
            </a:r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()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22576" y="1213582"/>
            <a:ext cx="6675120" cy="185514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setupArrayLists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images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&lt;Image&gt;();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</a:t>
            </a:r>
            <a:r>
              <a:rPr lang="en-NZ" sz="1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imageNames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captions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NZ" sz="14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22576" y="2603253"/>
            <a:ext cx="6748272" cy="1477328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r>
              <a:rPr lang="en-US" dirty="0" smtClean="0"/>
              <a:t>Homework: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Write a class called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AlbumEntry</a:t>
            </a:r>
            <a:r>
              <a:rPr lang="en-US" dirty="0" smtClean="0"/>
              <a:t> that holds an image, a name and a caption, and reduce the number of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ArrayLists</a:t>
            </a:r>
            <a:r>
              <a:rPr lang="en-US" dirty="0" smtClean="0"/>
              <a:t> to a single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AlbumEntry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12" name="Text Placeholder 4"/>
          <p:cNvSpPr txBox="1">
            <a:spLocks/>
          </p:cNvSpPr>
          <p:nvPr/>
        </p:nvSpPr>
        <p:spPr>
          <a:xfrm>
            <a:off x="0" y="1076243"/>
            <a:ext cx="2260145" cy="5403757"/>
          </a:xfrm>
          <a:prstGeom prst="rect">
            <a:avLst/>
          </a:prstGeom>
          <a:solidFill>
            <a:srgbClr val="00467F"/>
          </a:solidFill>
        </p:spPr>
        <p:txBody>
          <a:bodyPr vert="horz"/>
          <a:lstStyle>
            <a:lvl1pPr marL="342900" indent="-342900" algn="l" defTabSz="457200" rtl="0" eaLnBrk="1" latinLnBrk="0" hangingPunct="1">
              <a:lnSpc>
                <a:spcPts val="2400"/>
              </a:lnSpc>
              <a:spcBef>
                <a:spcPts val="0"/>
              </a:spcBef>
              <a:buFontTx/>
              <a:buAutoNum type="arabicPeriod"/>
              <a:defRPr sz="1700" kern="1200" baseline="0">
                <a:solidFill>
                  <a:schemeClr val="bg1"/>
                </a:solidFill>
                <a:latin typeface="Verdan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sz="1800" dirty="0"/>
              <a:t>The application</a:t>
            </a:r>
            <a:r>
              <a:rPr lang="en-NZ" sz="1800" dirty="0"/>
              <a:t/>
            </a:r>
            <a:br>
              <a:rPr lang="en-NZ" sz="1800" dirty="0"/>
            </a:br>
            <a:endParaRPr lang="en-NZ" sz="1800" dirty="0"/>
          </a:p>
          <a:p>
            <a:r>
              <a:rPr lang="en-US" sz="1800" dirty="0" smtClean="0"/>
              <a:t>Startup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Imports</a:t>
            </a:r>
          </a:p>
          <a:p>
            <a:endParaRPr lang="en-US" sz="1800" dirty="0" smtClean="0"/>
          </a:p>
          <a:p>
            <a:r>
              <a:rPr lang="en-US" sz="1800" dirty="0"/>
              <a:t>Overview</a:t>
            </a:r>
          </a:p>
          <a:p>
            <a:endParaRPr lang="en-US" sz="1800" dirty="0" smtClean="0"/>
          </a:p>
          <a:p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Constructor</a:t>
            </a:r>
          </a:p>
          <a:p>
            <a:endParaRPr lang="en-US" sz="1800" dirty="0"/>
          </a:p>
          <a:p>
            <a:r>
              <a:rPr lang="en-US" sz="1800" dirty="0" smtClean="0"/>
              <a:t>Other methods</a:t>
            </a:r>
            <a:endParaRPr lang="en-US" sz="1800" dirty="0"/>
          </a:p>
          <a:p>
            <a:endParaRPr lang="en-NZ" sz="1800" dirty="0" smtClean="0"/>
          </a:p>
          <a:p>
            <a:r>
              <a:rPr lang="en-US" sz="1800" dirty="0" smtClean="0"/>
              <a:t>Event handling</a:t>
            </a:r>
          </a:p>
          <a:p>
            <a:endParaRPr lang="en-US" sz="1800" dirty="0"/>
          </a:p>
          <a:p>
            <a:r>
              <a:rPr lang="en-US" sz="1800" dirty="0" smtClean="0"/>
              <a:t>Summary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5971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31720" y="1204440"/>
            <a:ext cx="6638544" cy="23414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6517335" cy="71759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err="1" smtClean="0">
                <a:solidFill>
                  <a:srgbClr val="009AC7"/>
                </a:solidFill>
                <a:latin typeface="Verdana"/>
                <a:cs typeface="Verdana"/>
              </a:rPr>
              <a:t>setupMenu</a:t>
            </a:r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() (part 1) 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31720" y="1213582"/>
            <a:ext cx="6912864" cy="185514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setupMenu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N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JMenuBar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menuBar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JMenuBar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NZ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setJMenuBar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menuBar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JMenu</a:t>
            </a:r>
            <a:r>
              <a:rPr lang="fr-F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fileMenu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JMenu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"File"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NZ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fileMenu</a:t>
            </a:r>
            <a:r>
              <a:rPr lang="en-NZ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.setMnemonic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dirty="0">
                <a:solidFill>
                  <a:srgbClr val="2A00FF"/>
                </a:solidFill>
                <a:latin typeface="Consolas" panose="020B0609020204030204" pitchFamily="49" charset="0"/>
              </a:rPr>
              <a:t>'F'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NZ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fileMenu</a:t>
            </a:r>
            <a:r>
              <a:rPr lang="en-NZ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.setFont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font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NZ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menuBar</a:t>
            </a:r>
            <a:r>
              <a:rPr lang="en-NZ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fileMenu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NZ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JMenuItem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fileMenuOpen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JMenuItem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"Add image"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NZ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fileMenuOpen</a:t>
            </a:r>
            <a:r>
              <a:rPr lang="en-NZ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.setFont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font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…</a:t>
            </a:r>
            <a:endParaRPr lang="en-NZ" sz="14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22576" y="3705988"/>
            <a:ext cx="6748272" cy="2308324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setJMenuBar</a:t>
            </a:r>
            <a:r>
              <a:rPr lang="en-US" dirty="0" smtClean="0"/>
              <a:t>() is a method of </a:t>
            </a:r>
            <a:r>
              <a:rPr lang="en-US" dirty="0" err="1" smtClean="0"/>
              <a:t>JFrame</a:t>
            </a:r>
            <a:r>
              <a:rPr lang="en-US" dirty="0" smtClean="0"/>
              <a:t> and adds the menu bar to the frame. Note that we don’t use add() here as it isn’t a component that goes into the general frame area.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setMnemonic</a:t>
            </a:r>
            <a:r>
              <a:rPr lang="en-US" dirty="0" smtClean="0"/>
              <a:t>() sets the character for the keyboard shortcut.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menuBar</a:t>
            </a:r>
            <a:r>
              <a:rPr lang="en-US" dirty="0" smtClean="0"/>
              <a:t> acts like a container – so we add the menu to the menu bar, not the </a:t>
            </a:r>
            <a:r>
              <a:rPr lang="en-US" dirty="0" err="1" smtClean="0"/>
              <a:t>JFrame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entries in a menu are </a:t>
            </a:r>
            <a:r>
              <a:rPr lang="en-US" dirty="0" err="1" smtClean="0"/>
              <a:t>JMenuItems</a:t>
            </a:r>
            <a:r>
              <a:rPr lang="en-US" dirty="0" smtClean="0"/>
              <a:t>. Note that they don’t inherit the font from the menu.</a:t>
            </a:r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0" y="1076243"/>
            <a:ext cx="2260145" cy="5403757"/>
          </a:xfrm>
          <a:prstGeom prst="rect">
            <a:avLst/>
          </a:prstGeom>
          <a:solidFill>
            <a:srgbClr val="00467F"/>
          </a:solidFill>
        </p:spPr>
        <p:txBody>
          <a:bodyPr vert="horz"/>
          <a:lstStyle>
            <a:lvl1pPr marL="342900" indent="-342900" algn="l" defTabSz="457200" rtl="0" eaLnBrk="1" latinLnBrk="0" hangingPunct="1">
              <a:lnSpc>
                <a:spcPts val="2400"/>
              </a:lnSpc>
              <a:spcBef>
                <a:spcPts val="0"/>
              </a:spcBef>
              <a:buFontTx/>
              <a:buAutoNum type="arabicPeriod"/>
              <a:defRPr sz="1700" kern="1200" baseline="0">
                <a:solidFill>
                  <a:schemeClr val="bg1"/>
                </a:solidFill>
                <a:latin typeface="Verdan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sz="1800" dirty="0"/>
              <a:t>The application</a:t>
            </a:r>
            <a:r>
              <a:rPr lang="en-NZ" sz="1800" dirty="0"/>
              <a:t/>
            </a:r>
            <a:br>
              <a:rPr lang="en-NZ" sz="1800" dirty="0"/>
            </a:br>
            <a:endParaRPr lang="en-NZ" sz="1800" dirty="0"/>
          </a:p>
          <a:p>
            <a:r>
              <a:rPr lang="en-US" sz="1800" dirty="0" smtClean="0"/>
              <a:t>Startup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Imports</a:t>
            </a:r>
          </a:p>
          <a:p>
            <a:endParaRPr lang="en-US" sz="1800" dirty="0" smtClean="0"/>
          </a:p>
          <a:p>
            <a:r>
              <a:rPr lang="en-US" sz="1800" dirty="0"/>
              <a:t>Overview</a:t>
            </a:r>
          </a:p>
          <a:p>
            <a:endParaRPr lang="en-US" sz="1800" dirty="0" smtClean="0"/>
          </a:p>
          <a:p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Constructor</a:t>
            </a:r>
          </a:p>
          <a:p>
            <a:endParaRPr lang="en-US" sz="1800" dirty="0"/>
          </a:p>
          <a:p>
            <a:r>
              <a:rPr lang="en-US" sz="1800" dirty="0" smtClean="0"/>
              <a:t>Other methods</a:t>
            </a:r>
            <a:endParaRPr lang="en-US" sz="1800" dirty="0"/>
          </a:p>
          <a:p>
            <a:endParaRPr lang="en-NZ" sz="1800" dirty="0" smtClean="0"/>
          </a:p>
          <a:p>
            <a:r>
              <a:rPr lang="en-US" sz="1800" dirty="0" smtClean="0"/>
              <a:t>Event handling</a:t>
            </a:r>
          </a:p>
          <a:p>
            <a:endParaRPr lang="en-US" sz="1800" dirty="0"/>
          </a:p>
          <a:p>
            <a:r>
              <a:rPr lang="en-US" sz="1800" dirty="0" smtClean="0"/>
              <a:t>Summary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6237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8265" y="1596572"/>
            <a:ext cx="8313005" cy="511345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/>
              <a:t>By the end of this lesson, you should:</a:t>
            </a:r>
          </a:p>
          <a:p>
            <a:pPr marL="0" lvl="0" indent="0">
              <a:buNone/>
            </a:pPr>
            <a:endParaRPr lang="en-US" dirty="0" smtClean="0"/>
          </a:p>
          <a:p>
            <a:pPr lvl="0"/>
            <a:r>
              <a:rPr lang="en-US" dirty="0" smtClean="0"/>
              <a:t>Be able to write Java applications with menus.</a:t>
            </a:r>
          </a:p>
          <a:p>
            <a:pPr lvl="0"/>
            <a:r>
              <a:rPr lang="en-US" dirty="0" smtClean="0"/>
              <a:t>Be </a:t>
            </a:r>
            <a:r>
              <a:rPr lang="en-US" dirty="0" smtClean="0"/>
              <a:t>able to write Java applications </a:t>
            </a:r>
            <a:r>
              <a:rPr lang="en-US" dirty="0" smtClean="0"/>
              <a:t>with </a:t>
            </a:r>
            <a:r>
              <a:rPr lang="en-US" dirty="0" err="1" smtClean="0"/>
              <a:t>JComboBoxes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JTextArea</a:t>
            </a:r>
            <a:r>
              <a:rPr lang="en-US" dirty="0" smtClean="0"/>
              <a:t> components</a:t>
            </a:r>
            <a:endParaRPr lang="en-US" dirty="0" smtClean="0"/>
          </a:p>
          <a:p>
            <a:pPr lvl="0"/>
            <a:r>
              <a:rPr lang="en-US" dirty="0" smtClean="0"/>
              <a:t>Be able to write Java applications that need to display and resize images displayed in </a:t>
            </a:r>
            <a:r>
              <a:rPr lang="en-US" dirty="0" err="1" smtClean="0"/>
              <a:t>JLabels</a:t>
            </a:r>
            <a:endParaRPr lang="en-US" dirty="0" smtClean="0"/>
          </a:p>
          <a:p>
            <a:pPr lvl="0"/>
            <a:r>
              <a:rPr lang="en-US" dirty="0" smtClean="0"/>
              <a:t>Have met anonymous inner classes and be able to use them to implement an alternative approach to event handling</a:t>
            </a:r>
          </a:p>
          <a:p>
            <a:pPr lvl="0"/>
            <a:r>
              <a:rPr lang="en-US" dirty="0" smtClean="0"/>
              <a:t>Be able to open files with a </a:t>
            </a:r>
            <a:r>
              <a:rPr lang="en-US" dirty="0" err="1" smtClean="0"/>
              <a:t>JFileChooser</a:t>
            </a:r>
            <a:endParaRPr lang="en-US" dirty="0"/>
          </a:p>
          <a:p>
            <a:pPr marL="0" lv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52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576" y="1204440"/>
            <a:ext cx="6656832" cy="23414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6517335" cy="71759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err="1" smtClean="0">
                <a:solidFill>
                  <a:srgbClr val="009AC7"/>
                </a:solidFill>
                <a:latin typeface="Verdana"/>
                <a:cs typeface="Verdana"/>
              </a:rPr>
              <a:t>setupMenu</a:t>
            </a:r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() (part 2) 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22576" y="1213582"/>
            <a:ext cx="6656832" cy="185514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NZ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fileMenuOpen</a:t>
            </a:r>
            <a:r>
              <a:rPr lang="en-N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.addActionListener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new</a:t>
            </a:r>
            <a:r>
              <a:rPr lang="en-NZ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ActionListener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en-N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NZ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public</a:t>
            </a:r>
            <a:r>
              <a:rPr lang="en-NZ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actionPerformed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ActionEvent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N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N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N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NZ" sz="14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22576" y="3705988"/>
            <a:ext cx="6748272" cy="3139321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ActionListener</a:t>
            </a:r>
            <a:r>
              <a:rPr lang="en-US" dirty="0" smtClean="0"/>
              <a:t> here uses a new concept that we haven’t seen before: an </a:t>
            </a:r>
            <a:r>
              <a:rPr lang="en-US" i="1" dirty="0" smtClean="0"/>
              <a:t>anonymous inner class</a:t>
            </a:r>
            <a:r>
              <a:rPr lang="en-US" dirty="0" smtClean="0"/>
              <a:t>. We instantiate this class with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/>
              <a:t> by simply calling its constructor, which we declare on the spot.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 here, Java knows that it’s dealing with an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ActionListener</a:t>
            </a:r>
            <a:r>
              <a:rPr lang="en-US" dirty="0" smtClean="0"/>
              <a:t> object, but note: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ActionListener</a:t>
            </a:r>
            <a:r>
              <a:rPr lang="en-US" dirty="0" smtClean="0"/>
              <a:t> isn’t a class – it’s an interface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Java really needs to know here is that the anonymous class that’s being instantiated is of type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ActionListener</a:t>
            </a:r>
            <a:r>
              <a:rPr lang="en-US" dirty="0"/>
              <a:t>.</a:t>
            </a:r>
            <a:r>
              <a:rPr lang="en-US" dirty="0" smtClean="0"/>
              <a:t> Remember that interfaces are types, too.</a:t>
            </a:r>
            <a:endParaRPr lang="en-US" dirty="0" smtClean="0"/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0" y="1076243"/>
            <a:ext cx="2260145" cy="5403757"/>
          </a:xfrm>
          <a:prstGeom prst="rect">
            <a:avLst/>
          </a:prstGeom>
          <a:solidFill>
            <a:srgbClr val="00467F"/>
          </a:solidFill>
        </p:spPr>
        <p:txBody>
          <a:bodyPr vert="horz"/>
          <a:lstStyle>
            <a:lvl1pPr marL="342900" indent="-342900" algn="l" defTabSz="457200" rtl="0" eaLnBrk="1" latinLnBrk="0" hangingPunct="1">
              <a:lnSpc>
                <a:spcPts val="2400"/>
              </a:lnSpc>
              <a:spcBef>
                <a:spcPts val="0"/>
              </a:spcBef>
              <a:buFontTx/>
              <a:buAutoNum type="arabicPeriod"/>
              <a:defRPr sz="1700" kern="1200" baseline="0">
                <a:solidFill>
                  <a:schemeClr val="bg1"/>
                </a:solidFill>
                <a:latin typeface="Verdan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sz="1800" dirty="0"/>
              <a:t>The application</a:t>
            </a:r>
            <a:r>
              <a:rPr lang="en-NZ" sz="1800" dirty="0"/>
              <a:t/>
            </a:r>
            <a:br>
              <a:rPr lang="en-NZ" sz="1800" dirty="0"/>
            </a:br>
            <a:endParaRPr lang="en-NZ" sz="1800" dirty="0"/>
          </a:p>
          <a:p>
            <a:r>
              <a:rPr lang="en-US" sz="1800" dirty="0" smtClean="0"/>
              <a:t>Startup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Imports</a:t>
            </a:r>
          </a:p>
          <a:p>
            <a:endParaRPr lang="en-US" sz="1800" dirty="0" smtClean="0"/>
          </a:p>
          <a:p>
            <a:r>
              <a:rPr lang="en-US" sz="1800" dirty="0"/>
              <a:t>Overview</a:t>
            </a:r>
          </a:p>
          <a:p>
            <a:endParaRPr lang="en-US" sz="1800" dirty="0" smtClean="0"/>
          </a:p>
          <a:p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Constructor</a:t>
            </a:r>
          </a:p>
          <a:p>
            <a:endParaRPr lang="en-US" sz="1800" dirty="0"/>
          </a:p>
          <a:p>
            <a:r>
              <a:rPr lang="en-US" sz="1800" dirty="0" smtClean="0"/>
              <a:t>Other methods</a:t>
            </a:r>
            <a:endParaRPr lang="en-US" sz="1800" dirty="0"/>
          </a:p>
          <a:p>
            <a:endParaRPr lang="en-NZ" sz="1800" dirty="0" smtClean="0"/>
          </a:p>
          <a:p>
            <a:r>
              <a:rPr lang="en-US" sz="1800" dirty="0" smtClean="0"/>
              <a:t>Event handling</a:t>
            </a:r>
          </a:p>
          <a:p>
            <a:endParaRPr lang="en-US" sz="1800" dirty="0"/>
          </a:p>
          <a:p>
            <a:r>
              <a:rPr lang="en-US" sz="1800" dirty="0" smtClean="0"/>
              <a:t>Summary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4343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576" y="1204440"/>
            <a:ext cx="6583680" cy="522471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6517335" cy="71759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The </a:t>
            </a:r>
            <a:r>
              <a:rPr lang="en-US" sz="4000" b="1" dirty="0" err="1" smtClean="0">
                <a:solidFill>
                  <a:srgbClr val="009AC7"/>
                </a:solidFill>
                <a:latin typeface="Verdana"/>
                <a:cs typeface="Verdana"/>
              </a:rPr>
              <a:t>ActionListener</a:t>
            </a:r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 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22576" y="1213582"/>
            <a:ext cx="6583680" cy="521556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actionPerformed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ActionEvent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N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JFileChooser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fileChooser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JFileChooser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"."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NZ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retval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NZ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fileChooser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.showOpenDialog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Album.</a:t>
            </a:r>
            <a:r>
              <a:rPr lang="en-NZ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NZ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NZ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NZ" sz="14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retval</a:t>
            </a:r>
            <a:r>
              <a:rPr lang="en-NZ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NZ" sz="1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JFileChooser.</a:t>
            </a:r>
            <a:r>
              <a:rPr lang="en-NZ" sz="14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APPROVE_OPTION</a:t>
            </a:r>
            <a:r>
              <a:rPr lang="en-NZ" sz="1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File </a:t>
            </a:r>
            <a:r>
              <a:rPr lang="en-NZ" sz="1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NZ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fileChooser</a:t>
            </a:r>
            <a:r>
              <a:rPr lang="en-NZ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.getSelectedFile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NZ" sz="1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Create image icon from image file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NZ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ImageIcon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newIcon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NZ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NZ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ImageIcon</a:t>
            </a:r>
            <a:r>
              <a:rPr lang="en-NZ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NZ" sz="1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.getAbsolutePath</a:t>
            </a:r>
            <a:r>
              <a:rPr lang="en-NZ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NZ" sz="1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Grab image in the image icon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Image </a:t>
            </a:r>
            <a:r>
              <a:rPr lang="en-NZ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iconImage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NZ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newIcon</a:t>
            </a:r>
            <a:r>
              <a:rPr lang="en-NZ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.getImage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NZ" sz="1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images</a:t>
            </a:r>
            <a:r>
              <a:rPr lang="en-NZ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iconImage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NZ" sz="1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captions</a:t>
            </a:r>
            <a:r>
              <a:rPr lang="en-NZ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NZ" sz="1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currentImageIndex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NZ" sz="1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images</a:t>
            </a:r>
            <a:r>
              <a:rPr lang="en-NZ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()-1;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NZ" sz="1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imageNames</a:t>
            </a:r>
            <a:r>
              <a:rPr lang="en-NZ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"Image "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NZ" sz="1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currentImageIndex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NZ" sz="1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Replace image in icon with scaled version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NZ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newIcon</a:t>
            </a:r>
            <a:r>
              <a:rPr lang="en-NZ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.setImage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scaleImage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iconImage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NZ" sz="1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iconLabel</a:t>
            </a:r>
            <a:r>
              <a:rPr lang="en-NZ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.setIcon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newIcon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N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updateComboBox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NZ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nameTextField</a:t>
            </a:r>
            <a:r>
              <a:rPr lang="en-N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.setEnabled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NZ" sz="1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captionTextArea</a:t>
            </a:r>
            <a:r>
              <a:rPr lang="en-NZ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.setVisible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NZ" sz="1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captionTextArea</a:t>
            </a:r>
            <a:r>
              <a:rPr lang="en-NZ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.setEnabled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NZ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saveButton</a:t>
            </a:r>
            <a:r>
              <a:rPr lang="en-N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.setEnabled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NZ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nextButton</a:t>
            </a:r>
            <a:r>
              <a:rPr lang="en-N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.setEnabled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NZ" sz="1400" dirty="0">
              <a:latin typeface="Consolas" panose="020B0609020204030204" pitchFamily="49" charset="0"/>
            </a:endParaRPr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0" y="1076243"/>
            <a:ext cx="2260145" cy="5403757"/>
          </a:xfrm>
          <a:prstGeom prst="rect">
            <a:avLst/>
          </a:prstGeom>
          <a:solidFill>
            <a:srgbClr val="00467F"/>
          </a:solidFill>
        </p:spPr>
        <p:txBody>
          <a:bodyPr vert="horz"/>
          <a:lstStyle>
            <a:lvl1pPr marL="342900" indent="-342900" algn="l" defTabSz="457200" rtl="0" eaLnBrk="1" latinLnBrk="0" hangingPunct="1">
              <a:lnSpc>
                <a:spcPts val="2400"/>
              </a:lnSpc>
              <a:spcBef>
                <a:spcPts val="0"/>
              </a:spcBef>
              <a:buFontTx/>
              <a:buAutoNum type="arabicPeriod"/>
              <a:defRPr sz="1700" kern="1200" baseline="0">
                <a:solidFill>
                  <a:schemeClr val="bg1"/>
                </a:solidFill>
                <a:latin typeface="Verdan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sz="1800" dirty="0"/>
              <a:t>The application</a:t>
            </a:r>
            <a:r>
              <a:rPr lang="en-NZ" sz="1800" dirty="0"/>
              <a:t/>
            </a:r>
            <a:br>
              <a:rPr lang="en-NZ" sz="1800" dirty="0"/>
            </a:br>
            <a:endParaRPr lang="en-NZ" sz="1800" dirty="0"/>
          </a:p>
          <a:p>
            <a:r>
              <a:rPr lang="en-US" sz="1800" dirty="0" smtClean="0"/>
              <a:t>Startup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Imports</a:t>
            </a:r>
          </a:p>
          <a:p>
            <a:endParaRPr lang="en-US" sz="1800" dirty="0" smtClean="0"/>
          </a:p>
          <a:p>
            <a:r>
              <a:rPr lang="en-US" sz="1800" dirty="0"/>
              <a:t>Overview</a:t>
            </a:r>
          </a:p>
          <a:p>
            <a:endParaRPr lang="en-US" sz="1800" dirty="0" smtClean="0"/>
          </a:p>
          <a:p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Constructor</a:t>
            </a:r>
          </a:p>
          <a:p>
            <a:endParaRPr lang="en-US" sz="1800" dirty="0"/>
          </a:p>
          <a:p>
            <a:r>
              <a:rPr lang="en-US" sz="1800" dirty="0" smtClean="0"/>
              <a:t>Other methods</a:t>
            </a:r>
            <a:endParaRPr lang="en-US" sz="1800" dirty="0"/>
          </a:p>
          <a:p>
            <a:endParaRPr lang="en-NZ" sz="1800" dirty="0" smtClean="0"/>
          </a:p>
          <a:p>
            <a:r>
              <a:rPr lang="en-US" sz="1800" dirty="0" smtClean="0"/>
              <a:t>Event handling</a:t>
            </a:r>
          </a:p>
          <a:p>
            <a:endParaRPr lang="en-US" sz="1800" dirty="0"/>
          </a:p>
          <a:p>
            <a:r>
              <a:rPr lang="en-US" sz="1800" dirty="0" smtClean="0"/>
              <a:t>Summary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4029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576" y="1204440"/>
            <a:ext cx="6693408" cy="222456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6517335" cy="717593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What is happening here?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22576" y="1213582"/>
            <a:ext cx="6693408" cy="236172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Create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file chooser </a:t>
            </a:r>
            <a:r>
              <a:rPr lang="en-US" sz="1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for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current directory:</a:t>
            </a:r>
            <a:endParaRPr lang="en-NZ" sz="14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JFileChooser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fileChooser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JFileChooser</a:t>
            </a:r>
            <a:r>
              <a:rPr lang="en-NZ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"."</a:t>
            </a:r>
            <a:r>
              <a:rPr lang="en-NZ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NZ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NZ" sz="1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Parameter </a:t>
            </a:r>
            <a:r>
              <a:rPr lang="en-NZ" sz="1400" dirty="0">
                <a:solidFill>
                  <a:srgbClr val="3F7F5F"/>
                </a:solidFill>
                <a:latin typeface="Consolas" panose="020B0609020204030204" pitchFamily="49" charset="0"/>
              </a:rPr>
              <a:t>of </a:t>
            </a:r>
            <a:r>
              <a:rPr lang="en-NZ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showOpenDialog</a:t>
            </a:r>
            <a:r>
              <a:rPr lang="en-NZ" sz="14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NZ" sz="1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references the </a:t>
            </a:r>
            <a:r>
              <a:rPr lang="en-NZ" sz="1400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Jframe</a:t>
            </a:r>
            <a:endParaRPr lang="en-NZ" sz="1400" dirty="0" smtClean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 // and assists in positioning the dialog.</a:t>
            </a:r>
            <a:endParaRPr lang="en-NZ" sz="1400" dirty="0" smtClean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NZ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NZ" sz="1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Return value of </a:t>
            </a:r>
            <a:r>
              <a:rPr lang="en-NZ" sz="1400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showOpenDialog</a:t>
            </a:r>
            <a:r>
              <a:rPr lang="en-NZ" sz="1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tells us whether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 the user chose a file or cancelled</a:t>
            </a:r>
            <a:endParaRPr lang="en-NZ" sz="14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NZ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retval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NZ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fileChooser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.showOpenDialog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Album.</a:t>
            </a:r>
            <a:r>
              <a:rPr lang="en-NZ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NZ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NZ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NZ" sz="14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retval</a:t>
            </a:r>
            <a:r>
              <a:rPr lang="en-NZ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NZ" sz="1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JFileChooser.</a:t>
            </a:r>
            <a:r>
              <a:rPr lang="en-NZ" sz="14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APPROVE_OPTION</a:t>
            </a:r>
            <a:r>
              <a:rPr lang="en-NZ" sz="1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NZ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NZ" sz="1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The chooser can return a File object for our use</a:t>
            </a:r>
            <a:br>
              <a:rPr lang="en-NZ" sz="1400" dirty="0" smtClean="0">
                <a:solidFill>
                  <a:srgbClr val="3F7F5F"/>
                </a:solidFill>
                <a:latin typeface="Consolas" panose="020B0609020204030204" pitchFamily="49" charset="0"/>
              </a:rPr>
            </a:b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File </a:t>
            </a:r>
            <a:r>
              <a:rPr lang="en-NZ" sz="1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NZ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fileChooser</a:t>
            </a:r>
            <a:r>
              <a:rPr lang="en-NZ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.getSelectedFile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buNone/>
            </a:pPr>
            <a:endParaRPr lang="en-NZ" sz="1400" dirty="0"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04288" y="3768977"/>
            <a:ext cx="6492240" cy="2246769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r>
              <a:rPr lang="en-US" sz="2000" dirty="0" smtClean="0"/>
              <a:t>Note that we need to use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Album.this</a:t>
            </a:r>
            <a:r>
              <a:rPr lang="en-US" sz="2000" dirty="0" smtClean="0"/>
              <a:t> to refer to the this of the containing object (which is a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lang="en-US" sz="2000" dirty="0" smtClean="0"/>
              <a:t>). A plain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smtClean="0"/>
              <a:t> here would refer to the anonymous object that the code is part of. All </a:t>
            </a:r>
            <a:r>
              <a:rPr lang="en-US" sz="2000" dirty="0" smtClean="0"/>
              <a:t>the compiler known about t</a:t>
            </a:r>
            <a:r>
              <a:rPr lang="en-US" sz="2000" dirty="0" smtClean="0"/>
              <a:t>his anonymous object is that it implements the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ActionListener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/>
              <a:t>interface, but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showOpenDialog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 smtClean="0"/>
              <a:t>needs a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lang="en-US" sz="2000" dirty="0"/>
              <a:t>.</a:t>
            </a:r>
            <a:endParaRPr lang="en-NZ" sz="2000" dirty="0" smtClean="0"/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0" y="1076243"/>
            <a:ext cx="2260145" cy="5403757"/>
          </a:xfrm>
          <a:prstGeom prst="rect">
            <a:avLst/>
          </a:prstGeom>
          <a:solidFill>
            <a:srgbClr val="00467F"/>
          </a:solidFill>
        </p:spPr>
        <p:txBody>
          <a:bodyPr vert="horz"/>
          <a:lstStyle>
            <a:lvl1pPr marL="342900" indent="-342900" algn="l" defTabSz="457200" rtl="0" eaLnBrk="1" latinLnBrk="0" hangingPunct="1">
              <a:lnSpc>
                <a:spcPts val="2400"/>
              </a:lnSpc>
              <a:spcBef>
                <a:spcPts val="0"/>
              </a:spcBef>
              <a:buFontTx/>
              <a:buAutoNum type="arabicPeriod"/>
              <a:defRPr sz="1700" kern="1200" baseline="0">
                <a:solidFill>
                  <a:schemeClr val="bg1"/>
                </a:solidFill>
                <a:latin typeface="Verdan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sz="1800" dirty="0"/>
              <a:t>The application</a:t>
            </a:r>
            <a:r>
              <a:rPr lang="en-NZ" sz="1800" dirty="0"/>
              <a:t/>
            </a:r>
            <a:br>
              <a:rPr lang="en-NZ" sz="1800" dirty="0"/>
            </a:br>
            <a:endParaRPr lang="en-NZ" sz="1800" dirty="0"/>
          </a:p>
          <a:p>
            <a:r>
              <a:rPr lang="en-US" sz="1800" dirty="0" smtClean="0"/>
              <a:t>Startup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Imports</a:t>
            </a:r>
          </a:p>
          <a:p>
            <a:endParaRPr lang="en-US" sz="1800" dirty="0" smtClean="0"/>
          </a:p>
          <a:p>
            <a:r>
              <a:rPr lang="en-US" sz="1800" dirty="0"/>
              <a:t>Overview</a:t>
            </a:r>
          </a:p>
          <a:p>
            <a:endParaRPr lang="en-US" sz="1800" dirty="0" smtClean="0"/>
          </a:p>
          <a:p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Constructor</a:t>
            </a:r>
          </a:p>
          <a:p>
            <a:endParaRPr lang="en-US" sz="1800" dirty="0"/>
          </a:p>
          <a:p>
            <a:r>
              <a:rPr lang="en-US" sz="1800" dirty="0" smtClean="0"/>
              <a:t>Other methods</a:t>
            </a:r>
            <a:endParaRPr lang="en-US" sz="1800" dirty="0"/>
          </a:p>
          <a:p>
            <a:endParaRPr lang="en-NZ" sz="1800" dirty="0" smtClean="0"/>
          </a:p>
          <a:p>
            <a:r>
              <a:rPr lang="en-US" sz="1800" dirty="0" smtClean="0"/>
              <a:t>Event handling</a:t>
            </a:r>
          </a:p>
          <a:p>
            <a:endParaRPr lang="en-US" sz="1800" dirty="0"/>
          </a:p>
          <a:p>
            <a:r>
              <a:rPr lang="en-US" sz="1800" dirty="0" smtClean="0"/>
              <a:t>Summary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2495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31720" y="1204440"/>
            <a:ext cx="6601968" cy="286464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6517335" cy="71759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err="1" smtClean="0">
                <a:solidFill>
                  <a:srgbClr val="009AC7"/>
                </a:solidFill>
                <a:latin typeface="Verdana"/>
                <a:cs typeface="Verdana"/>
              </a:rPr>
              <a:t>setupMenu</a:t>
            </a:r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() (part 3) 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31720" y="1213582"/>
            <a:ext cx="6672577" cy="285549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NZ" sz="1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NZ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fileMenu</a:t>
            </a:r>
            <a:r>
              <a:rPr lang="en-NZ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fileMenuOpen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JMenuItem</a:t>
            </a:r>
            <a:r>
              <a:rPr lang="fr-F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fileMenuQuit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JMenuItem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4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Quit</a:t>
            </a:r>
            <a:r>
              <a:rPr lang="fr-FR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NZ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fileMenuQuit</a:t>
            </a:r>
            <a:r>
              <a:rPr lang="en-NZ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.setFont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font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NZ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fileMenu</a:t>
            </a:r>
            <a:r>
              <a:rPr lang="en-NZ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fileMenuQuit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NZ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fileMenuQuit</a:t>
            </a:r>
            <a:r>
              <a:rPr lang="en-NZ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.addActionListener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new</a:t>
            </a:r>
            <a:r>
              <a:rPr lang="en-NZ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ActionListener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  <a:endParaRPr lang="en-N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NZ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 public</a:t>
            </a:r>
            <a:r>
              <a:rPr lang="en-NZ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actionPerformed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ActionEvent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NZ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NZ" sz="14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exit</a:t>
            </a:r>
            <a:r>
              <a:rPr lang="en-NZ" sz="1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(0</a:t>
            </a:r>
            <a:r>
              <a:rPr lang="en-NZ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en-N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N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);</a:t>
            </a:r>
            <a:endParaRPr lang="en-N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NZ" sz="14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95728" y="4340727"/>
            <a:ext cx="6537960" cy="2308324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r>
              <a:rPr lang="en-US" dirty="0" smtClean="0"/>
              <a:t>This is the final part of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setupMenu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second menu item uses the same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ActionListener</a:t>
            </a:r>
            <a:r>
              <a:rPr lang="en-US" dirty="0" smtClean="0"/>
              <a:t> implementation via anonymous inner class.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Note how we can get the application to close successfully when this menu item is chosen.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0" y="1076243"/>
            <a:ext cx="2260145" cy="5403757"/>
          </a:xfrm>
          <a:prstGeom prst="rect">
            <a:avLst/>
          </a:prstGeom>
          <a:solidFill>
            <a:srgbClr val="00467F"/>
          </a:solidFill>
        </p:spPr>
        <p:txBody>
          <a:bodyPr vert="horz"/>
          <a:lstStyle>
            <a:lvl1pPr marL="342900" indent="-342900" algn="l" defTabSz="457200" rtl="0" eaLnBrk="1" latinLnBrk="0" hangingPunct="1">
              <a:lnSpc>
                <a:spcPts val="2400"/>
              </a:lnSpc>
              <a:spcBef>
                <a:spcPts val="0"/>
              </a:spcBef>
              <a:buFontTx/>
              <a:buAutoNum type="arabicPeriod"/>
              <a:defRPr sz="1700" kern="1200" baseline="0">
                <a:solidFill>
                  <a:schemeClr val="bg1"/>
                </a:solidFill>
                <a:latin typeface="Verdan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sz="1800" dirty="0"/>
              <a:t>The application</a:t>
            </a:r>
            <a:r>
              <a:rPr lang="en-NZ" sz="1800" dirty="0"/>
              <a:t/>
            </a:r>
            <a:br>
              <a:rPr lang="en-NZ" sz="1800" dirty="0"/>
            </a:br>
            <a:endParaRPr lang="en-NZ" sz="1800" dirty="0"/>
          </a:p>
          <a:p>
            <a:r>
              <a:rPr lang="en-US" sz="1800" dirty="0" smtClean="0"/>
              <a:t>Startup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Imports</a:t>
            </a:r>
          </a:p>
          <a:p>
            <a:endParaRPr lang="en-US" sz="1800" dirty="0" smtClean="0"/>
          </a:p>
          <a:p>
            <a:r>
              <a:rPr lang="en-US" sz="1800" dirty="0"/>
              <a:t>Overview</a:t>
            </a:r>
          </a:p>
          <a:p>
            <a:endParaRPr lang="en-US" sz="1800" dirty="0" smtClean="0"/>
          </a:p>
          <a:p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Constructor</a:t>
            </a:r>
          </a:p>
          <a:p>
            <a:endParaRPr lang="en-US" sz="1800" dirty="0"/>
          </a:p>
          <a:p>
            <a:r>
              <a:rPr lang="en-US" sz="1800" dirty="0" smtClean="0"/>
              <a:t>Other methods</a:t>
            </a:r>
            <a:endParaRPr lang="en-US" sz="1800" dirty="0"/>
          </a:p>
          <a:p>
            <a:endParaRPr lang="en-NZ" sz="1800" dirty="0" smtClean="0"/>
          </a:p>
          <a:p>
            <a:r>
              <a:rPr lang="en-US" sz="1800" dirty="0" smtClean="0"/>
              <a:t>Event handling</a:t>
            </a:r>
          </a:p>
          <a:p>
            <a:endParaRPr lang="en-US" sz="1800" dirty="0"/>
          </a:p>
          <a:p>
            <a:r>
              <a:rPr lang="en-US" sz="1800" dirty="0" smtClean="0"/>
              <a:t>Summary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5314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576" y="1204440"/>
            <a:ext cx="6568295" cy="2105688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6517335" cy="71759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err="1" smtClean="0">
                <a:solidFill>
                  <a:srgbClr val="009AC7"/>
                </a:solidFill>
                <a:latin typeface="Verdana"/>
                <a:cs typeface="Verdana"/>
              </a:rPr>
              <a:t>setupTextField</a:t>
            </a:r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()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22576" y="1213582"/>
            <a:ext cx="6638544" cy="209654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setupTextField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</a:t>
            </a:r>
            <a:r>
              <a:rPr lang="en-NZ" sz="1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textFieldLabel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JLabel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"Image name:"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</a:t>
            </a:r>
            <a:r>
              <a:rPr lang="en-NZ" sz="1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textFieldLabel</a:t>
            </a:r>
            <a:r>
              <a:rPr lang="en-NZ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.setFont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font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add(</a:t>
            </a:r>
            <a:r>
              <a:rPr lang="en-NZ" sz="1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textFieldLabel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</a:t>
            </a:r>
            <a:r>
              <a:rPr lang="en-NZ" sz="1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nameTextField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JTextField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,25);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</a:t>
            </a:r>
            <a:r>
              <a:rPr lang="en-NZ" sz="1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nameTextField</a:t>
            </a:r>
            <a:r>
              <a:rPr lang="en-NZ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.setFont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font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</a:t>
            </a:r>
            <a:r>
              <a:rPr lang="en-NZ" sz="1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nameTextField</a:t>
            </a:r>
            <a:r>
              <a:rPr lang="en-NZ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.setEnabled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add(</a:t>
            </a:r>
            <a:r>
              <a:rPr lang="en-NZ" sz="1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nameTextField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NZ" sz="14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22576" y="3548730"/>
            <a:ext cx="6748272" cy="2308324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setupTextField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/>
              <a:t>sets up the text input field for the name and the label that explains the field’s purpose to the user.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 the text field is initially useless (because we don’t have an image to name yet), we disable it. This is </a:t>
            </a:r>
            <a:r>
              <a:rPr lang="en-US" i="1" dirty="0" smtClean="0"/>
              <a:t>one</a:t>
            </a:r>
            <a:r>
              <a:rPr lang="en-US" dirty="0" smtClean="0"/>
              <a:t> way of doing so.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is a common thing to do in applications as well as good practice – having enabled components before they are needed can confuse users.</a:t>
            </a:r>
            <a:endParaRPr lang="en-US" dirty="0"/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0" y="1076243"/>
            <a:ext cx="2260145" cy="5403757"/>
          </a:xfrm>
          <a:prstGeom prst="rect">
            <a:avLst/>
          </a:prstGeom>
          <a:solidFill>
            <a:srgbClr val="00467F"/>
          </a:solidFill>
        </p:spPr>
        <p:txBody>
          <a:bodyPr vert="horz"/>
          <a:lstStyle>
            <a:lvl1pPr marL="342900" indent="-342900" algn="l" defTabSz="457200" rtl="0" eaLnBrk="1" latinLnBrk="0" hangingPunct="1">
              <a:lnSpc>
                <a:spcPts val="2400"/>
              </a:lnSpc>
              <a:spcBef>
                <a:spcPts val="0"/>
              </a:spcBef>
              <a:buFontTx/>
              <a:buAutoNum type="arabicPeriod"/>
              <a:defRPr sz="1700" kern="1200" baseline="0">
                <a:solidFill>
                  <a:schemeClr val="bg1"/>
                </a:solidFill>
                <a:latin typeface="Verdan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sz="1800" dirty="0"/>
              <a:t>The application</a:t>
            </a:r>
            <a:r>
              <a:rPr lang="en-NZ" sz="1800" dirty="0"/>
              <a:t/>
            </a:r>
            <a:br>
              <a:rPr lang="en-NZ" sz="1800" dirty="0"/>
            </a:br>
            <a:endParaRPr lang="en-NZ" sz="1800" dirty="0"/>
          </a:p>
          <a:p>
            <a:r>
              <a:rPr lang="en-US" sz="1800" dirty="0" smtClean="0"/>
              <a:t>Startup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Imports</a:t>
            </a:r>
          </a:p>
          <a:p>
            <a:endParaRPr lang="en-US" sz="1800" dirty="0" smtClean="0"/>
          </a:p>
          <a:p>
            <a:r>
              <a:rPr lang="en-US" sz="1800" dirty="0"/>
              <a:t>Overview</a:t>
            </a:r>
          </a:p>
          <a:p>
            <a:endParaRPr lang="en-US" sz="1800" dirty="0" smtClean="0"/>
          </a:p>
          <a:p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Constructor</a:t>
            </a:r>
          </a:p>
          <a:p>
            <a:endParaRPr lang="en-US" sz="1800" dirty="0"/>
          </a:p>
          <a:p>
            <a:r>
              <a:rPr lang="en-US" sz="1800" dirty="0" smtClean="0"/>
              <a:t>Other methods</a:t>
            </a:r>
            <a:endParaRPr lang="en-US" sz="1800" dirty="0"/>
          </a:p>
          <a:p>
            <a:endParaRPr lang="en-NZ" sz="1800" dirty="0" smtClean="0"/>
          </a:p>
          <a:p>
            <a:r>
              <a:rPr lang="en-US" sz="1800" dirty="0" smtClean="0"/>
              <a:t>Event handling</a:t>
            </a:r>
          </a:p>
          <a:p>
            <a:endParaRPr lang="en-US" sz="1800" dirty="0"/>
          </a:p>
          <a:p>
            <a:r>
              <a:rPr lang="en-US" sz="1800" dirty="0" smtClean="0"/>
              <a:t>Summary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6826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31720" y="1204440"/>
            <a:ext cx="6473952" cy="4232356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6517335" cy="71759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err="1" smtClean="0">
                <a:solidFill>
                  <a:srgbClr val="009AC7"/>
                </a:solidFill>
                <a:latin typeface="Verdana"/>
                <a:cs typeface="Verdana"/>
              </a:rPr>
              <a:t>setupSaveButton</a:t>
            </a:r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()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31720" y="1213582"/>
            <a:ext cx="6665976" cy="422321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setupSaveButton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</a:t>
            </a:r>
            <a:r>
              <a:rPr lang="en-NZ" sz="1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saveButton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JButton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"Save"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</a:t>
            </a:r>
            <a:r>
              <a:rPr lang="en-NZ" sz="1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saveButton</a:t>
            </a:r>
            <a:r>
              <a:rPr lang="en-NZ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.setFont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font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</a:t>
            </a:r>
            <a:r>
              <a:rPr lang="en-NZ" sz="1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saveButton</a:t>
            </a:r>
            <a:r>
              <a:rPr lang="en-NZ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.setEnabled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</a:t>
            </a:r>
            <a:r>
              <a:rPr lang="en-NZ" sz="1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saveButton</a:t>
            </a:r>
            <a:r>
              <a:rPr lang="en-NZ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.addActionListener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new</a:t>
            </a:r>
            <a:r>
              <a:rPr lang="en-NZ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ActionListener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 public</a:t>
            </a:r>
            <a:r>
              <a:rPr lang="en-NZ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actionPerformed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ActionEvent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     if</a:t>
            </a:r>
            <a:r>
              <a:rPr lang="en-NZ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nameTextField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.getText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().length() &gt; 0)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                </a:t>
            </a:r>
            <a:r>
              <a:rPr lang="en-NZ" sz="1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imageNames</a:t>
            </a:r>
            <a:r>
              <a:rPr lang="en-NZ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currentImageIndex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endParaRPr lang="en-NZ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</a:t>
            </a:r>
            <a:r>
              <a:rPr lang="en-NZ" sz="1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nameTextField</a:t>
            </a:r>
            <a:r>
              <a:rPr lang="en-NZ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.getText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                </a:t>
            </a:r>
            <a:r>
              <a:rPr lang="en-NZ" sz="1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captions</a:t>
            </a:r>
            <a:r>
              <a:rPr lang="en-NZ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currentImageIndex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endParaRPr lang="en-NZ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</a:t>
            </a:r>
            <a:r>
              <a:rPr lang="en-NZ" sz="1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captionTextArea</a:t>
            </a:r>
            <a:r>
              <a:rPr lang="en-NZ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.getText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</a:t>
            </a:r>
            <a:r>
              <a:rPr lang="en-NZ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updateComboBox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  <a:endParaRPr lang="en-N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en-N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N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add(</a:t>
            </a:r>
            <a:r>
              <a:rPr lang="en-NZ" sz="1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saveButton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NZ" sz="14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40280" y="5587842"/>
            <a:ext cx="6748272" cy="646331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r>
              <a:rPr lang="en-US" dirty="0" smtClean="0"/>
              <a:t>Not much new here: We learn that text areas also have a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getText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method… </a:t>
            </a:r>
            <a:endParaRPr lang="en-US" dirty="0"/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0" y="1076243"/>
            <a:ext cx="2260145" cy="5403757"/>
          </a:xfrm>
          <a:prstGeom prst="rect">
            <a:avLst/>
          </a:prstGeom>
          <a:solidFill>
            <a:srgbClr val="00467F"/>
          </a:solidFill>
        </p:spPr>
        <p:txBody>
          <a:bodyPr vert="horz"/>
          <a:lstStyle>
            <a:lvl1pPr marL="342900" indent="-342900" algn="l" defTabSz="457200" rtl="0" eaLnBrk="1" latinLnBrk="0" hangingPunct="1">
              <a:lnSpc>
                <a:spcPts val="2400"/>
              </a:lnSpc>
              <a:spcBef>
                <a:spcPts val="0"/>
              </a:spcBef>
              <a:buFontTx/>
              <a:buAutoNum type="arabicPeriod"/>
              <a:defRPr sz="1700" kern="1200" baseline="0">
                <a:solidFill>
                  <a:schemeClr val="bg1"/>
                </a:solidFill>
                <a:latin typeface="Verdan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sz="1800" dirty="0"/>
              <a:t>The application</a:t>
            </a:r>
            <a:r>
              <a:rPr lang="en-NZ" sz="1800" dirty="0"/>
              <a:t/>
            </a:r>
            <a:br>
              <a:rPr lang="en-NZ" sz="1800" dirty="0"/>
            </a:br>
            <a:endParaRPr lang="en-NZ" sz="1800" dirty="0"/>
          </a:p>
          <a:p>
            <a:r>
              <a:rPr lang="en-US" sz="1800" dirty="0" smtClean="0"/>
              <a:t>Startup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Imports</a:t>
            </a:r>
          </a:p>
          <a:p>
            <a:endParaRPr lang="en-US" sz="1800" dirty="0" smtClean="0"/>
          </a:p>
          <a:p>
            <a:r>
              <a:rPr lang="en-US" sz="1800" dirty="0"/>
              <a:t>Overview</a:t>
            </a:r>
          </a:p>
          <a:p>
            <a:endParaRPr lang="en-US" sz="1800" dirty="0" smtClean="0"/>
          </a:p>
          <a:p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Constructor</a:t>
            </a:r>
          </a:p>
          <a:p>
            <a:endParaRPr lang="en-US" sz="1800" dirty="0"/>
          </a:p>
          <a:p>
            <a:r>
              <a:rPr lang="en-US" sz="1800" dirty="0" smtClean="0"/>
              <a:t>Other methods</a:t>
            </a:r>
            <a:endParaRPr lang="en-US" sz="1800" dirty="0"/>
          </a:p>
          <a:p>
            <a:endParaRPr lang="en-NZ" sz="1800" dirty="0" smtClean="0"/>
          </a:p>
          <a:p>
            <a:r>
              <a:rPr lang="en-US" sz="1800" dirty="0" smtClean="0"/>
              <a:t>Event handling</a:t>
            </a:r>
          </a:p>
          <a:p>
            <a:endParaRPr lang="en-US" sz="1800" dirty="0"/>
          </a:p>
          <a:p>
            <a:r>
              <a:rPr lang="en-US" sz="1800" dirty="0" smtClean="0"/>
              <a:t>Summary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0161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576" y="1204440"/>
            <a:ext cx="6638544" cy="3312696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6517335" cy="71759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err="1" smtClean="0">
                <a:solidFill>
                  <a:srgbClr val="009AC7"/>
                </a:solidFill>
                <a:latin typeface="Verdana"/>
                <a:cs typeface="Verdana"/>
              </a:rPr>
              <a:t>setupNextButton</a:t>
            </a:r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()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22576" y="1213582"/>
            <a:ext cx="6638544" cy="347729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setupNextButton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</a:t>
            </a:r>
            <a:r>
              <a:rPr lang="en-NZ" sz="1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nextButton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JButton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"Next"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</a:t>
            </a:r>
            <a:r>
              <a:rPr lang="en-NZ" sz="1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nextButton</a:t>
            </a:r>
            <a:r>
              <a:rPr lang="en-NZ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.setFont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font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</a:t>
            </a:r>
            <a:r>
              <a:rPr lang="en-NZ" sz="1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nextButton</a:t>
            </a:r>
            <a:r>
              <a:rPr lang="en-NZ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.setEnabled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</a:t>
            </a:r>
            <a:r>
              <a:rPr lang="en-NZ" sz="1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nextButton</a:t>
            </a:r>
            <a:r>
              <a:rPr lang="en-NZ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.addActionListener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new</a:t>
            </a:r>
            <a:r>
              <a:rPr lang="en-NZ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ActionListener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 public</a:t>
            </a:r>
            <a:r>
              <a:rPr lang="en-NZ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actionPerformed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ActionEvent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            </a:t>
            </a:r>
            <a:r>
              <a:rPr lang="en-NZ" sz="1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currentImageIndex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= ++</a:t>
            </a:r>
            <a:r>
              <a:rPr lang="en-NZ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currentImageIndex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 % 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</a:t>
            </a:r>
            <a:r>
              <a:rPr lang="en-NZ" sz="1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images</a:t>
            </a:r>
            <a:r>
              <a:rPr lang="en-NZ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NZ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setImage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currentImageIndex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en-N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N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add(</a:t>
            </a:r>
            <a:r>
              <a:rPr lang="en-NZ" sz="1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nextButton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NZ" sz="14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22576" y="4851423"/>
            <a:ext cx="6748272" cy="646331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r>
              <a:rPr lang="en-US" dirty="0" smtClean="0"/>
              <a:t>Note: Use of pre-increment and modulo operator. The latter allows us to cycle through the images</a:t>
            </a:r>
            <a:endParaRPr lang="en-US" dirty="0"/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0" y="1076243"/>
            <a:ext cx="2260145" cy="5403757"/>
          </a:xfrm>
          <a:prstGeom prst="rect">
            <a:avLst/>
          </a:prstGeom>
          <a:solidFill>
            <a:srgbClr val="00467F"/>
          </a:solidFill>
        </p:spPr>
        <p:txBody>
          <a:bodyPr vert="horz"/>
          <a:lstStyle>
            <a:lvl1pPr marL="342900" indent="-342900" algn="l" defTabSz="457200" rtl="0" eaLnBrk="1" latinLnBrk="0" hangingPunct="1">
              <a:lnSpc>
                <a:spcPts val="2400"/>
              </a:lnSpc>
              <a:spcBef>
                <a:spcPts val="0"/>
              </a:spcBef>
              <a:buFontTx/>
              <a:buAutoNum type="arabicPeriod"/>
              <a:defRPr sz="1700" kern="1200" baseline="0">
                <a:solidFill>
                  <a:schemeClr val="bg1"/>
                </a:solidFill>
                <a:latin typeface="Verdan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sz="1800" dirty="0"/>
              <a:t>The application</a:t>
            </a:r>
            <a:r>
              <a:rPr lang="en-NZ" sz="1800" dirty="0"/>
              <a:t/>
            </a:r>
            <a:br>
              <a:rPr lang="en-NZ" sz="1800" dirty="0"/>
            </a:br>
            <a:endParaRPr lang="en-NZ" sz="1800" dirty="0"/>
          </a:p>
          <a:p>
            <a:r>
              <a:rPr lang="en-US" sz="1800" dirty="0" smtClean="0"/>
              <a:t>Startup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Imports</a:t>
            </a:r>
          </a:p>
          <a:p>
            <a:endParaRPr lang="en-US" sz="1800" dirty="0" smtClean="0"/>
          </a:p>
          <a:p>
            <a:r>
              <a:rPr lang="en-US" sz="1800" dirty="0"/>
              <a:t>Overview</a:t>
            </a:r>
          </a:p>
          <a:p>
            <a:endParaRPr lang="en-US" sz="1800" dirty="0" smtClean="0"/>
          </a:p>
          <a:p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Constructor</a:t>
            </a:r>
          </a:p>
          <a:p>
            <a:endParaRPr lang="en-US" sz="1800" dirty="0"/>
          </a:p>
          <a:p>
            <a:r>
              <a:rPr lang="en-US" sz="1800" dirty="0" smtClean="0"/>
              <a:t>Other methods</a:t>
            </a:r>
            <a:endParaRPr lang="en-US" sz="1800" dirty="0"/>
          </a:p>
          <a:p>
            <a:endParaRPr lang="en-NZ" sz="1800" dirty="0" smtClean="0"/>
          </a:p>
          <a:p>
            <a:r>
              <a:rPr lang="en-US" sz="1800" dirty="0" smtClean="0"/>
              <a:t>Event handling</a:t>
            </a:r>
          </a:p>
          <a:p>
            <a:endParaRPr lang="en-US" sz="1800" dirty="0"/>
          </a:p>
          <a:p>
            <a:r>
              <a:rPr lang="en-US" sz="1800" dirty="0" smtClean="0"/>
              <a:t>Summary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4195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576" y="1204440"/>
            <a:ext cx="6638544" cy="2562888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6517335" cy="71759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err="1" smtClean="0">
                <a:solidFill>
                  <a:srgbClr val="009AC7"/>
                </a:solidFill>
                <a:latin typeface="Verdana"/>
                <a:cs typeface="Verdana"/>
              </a:rPr>
              <a:t>setupComboBox</a:t>
            </a:r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()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22576" y="1213582"/>
            <a:ext cx="6638544" cy="247145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setupComboBox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</a:t>
            </a:r>
            <a:r>
              <a:rPr lang="en-NZ" sz="1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imagesComboBox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JComboBox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</a:t>
            </a:r>
            <a:r>
              <a:rPr lang="en-NZ" sz="1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imagesComboBox</a:t>
            </a:r>
            <a:r>
              <a:rPr lang="en-NZ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.setModel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N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MutableComboBoxModel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NZ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NZ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DefaultComboBoxModel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</a:t>
            </a:r>
            <a:r>
              <a:rPr lang="en-NZ" sz="1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imagesComboBox</a:t>
            </a:r>
            <a:r>
              <a:rPr lang="en-NZ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.setMaximumRowCount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(8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</a:t>
            </a:r>
            <a:r>
              <a:rPr lang="en-NZ" sz="1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imagesComboBox</a:t>
            </a:r>
            <a:r>
              <a:rPr lang="en-NZ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.addItemListener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</a:t>
            </a:r>
            <a:r>
              <a:rPr lang="en-NZ" sz="1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imagesComboBox</a:t>
            </a:r>
            <a:r>
              <a:rPr lang="en-NZ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.setFont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font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</a:t>
            </a:r>
            <a:r>
              <a:rPr lang="en-NZ" sz="1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imagesComboBox</a:t>
            </a:r>
            <a:r>
              <a:rPr lang="en-NZ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.setMinimumSize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NZ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Dimension(300,25));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</a:t>
            </a:r>
            <a:r>
              <a:rPr lang="en-NZ" sz="1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imagesComboBox</a:t>
            </a:r>
            <a:r>
              <a:rPr lang="en-NZ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.setVisible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add(</a:t>
            </a:r>
            <a:r>
              <a:rPr lang="en-NZ" sz="1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imagesComboBox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NZ" sz="14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22576" y="3964455"/>
            <a:ext cx="6748272" cy="2585323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r>
              <a:rPr lang="en-US" dirty="0" smtClean="0"/>
              <a:t>Note: Use of pre-increment and modulo operator. The latter allows us to cycle through the images.</a:t>
            </a:r>
          </a:p>
          <a:p>
            <a:endParaRPr lang="en-US" dirty="0"/>
          </a:p>
          <a:p>
            <a:r>
              <a:rPr lang="en-US" dirty="0" smtClean="0"/>
              <a:t>Setting the model allows us to make changes to the item list later.</a:t>
            </a:r>
          </a:p>
          <a:p>
            <a:endParaRPr lang="en-US" dirty="0"/>
          </a:p>
          <a:p>
            <a:r>
              <a:rPr lang="en-US" dirty="0" smtClean="0"/>
              <a:t>The maximum row count isn’t a limit on the possible number of items in the list – it limits the number of items that the combo box displays simultaneously. This prevents the bottom of the combo box from disappearing at the bottom of the screen.</a:t>
            </a:r>
            <a:endParaRPr lang="en-US" dirty="0"/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0" y="1076243"/>
            <a:ext cx="2260145" cy="5403757"/>
          </a:xfrm>
          <a:prstGeom prst="rect">
            <a:avLst/>
          </a:prstGeom>
          <a:solidFill>
            <a:srgbClr val="00467F"/>
          </a:solidFill>
        </p:spPr>
        <p:txBody>
          <a:bodyPr vert="horz"/>
          <a:lstStyle>
            <a:lvl1pPr marL="342900" indent="-342900" algn="l" defTabSz="457200" rtl="0" eaLnBrk="1" latinLnBrk="0" hangingPunct="1">
              <a:lnSpc>
                <a:spcPts val="2400"/>
              </a:lnSpc>
              <a:spcBef>
                <a:spcPts val="0"/>
              </a:spcBef>
              <a:buFontTx/>
              <a:buAutoNum type="arabicPeriod"/>
              <a:defRPr sz="1700" kern="1200" baseline="0">
                <a:solidFill>
                  <a:schemeClr val="bg1"/>
                </a:solidFill>
                <a:latin typeface="Verdan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sz="1800" dirty="0"/>
              <a:t>The application</a:t>
            </a:r>
            <a:r>
              <a:rPr lang="en-NZ" sz="1800" dirty="0"/>
              <a:t/>
            </a:r>
            <a:br>
              <a:rPr lang="en-NZ" sz="1800" dirty="0"/>
            </a:br>
            <a:endParaRPr lang="en-NZ" sz="1800" dirty="0"/>
          </a:p>
          <a:p>
            <a:r>
              <a:rPr lang="en-US" sz="1800" dirty="0" smtClean="0"/>
              <a:t>Startup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Imports</a:t>
            </a:r>
          </a:p>
          <a:p>
            <a:endParaRPr lang="en-US" sz="1800" dirty="0" smtClean="0"/>
          </a:p>
          <a:p>
            <a:r>
              <a:rPr lang="en-US" sz="1800" dirty="0"/>
              <a:t>Overview</a:t>
            </a:r>
          </a:p>
          <a:p>
            <a:endParaRPr lang="en-US" sz="1800" dirty="0" smtClean="0"/>
          </a:p>
          <a:p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Constructor</a:t>
            </a:r>
          </a:p>
          <a:p>
            <a:endParaRPr lang="en-US" sz="1800" dirty="0"/>
          </a:p>
          <a:p>
            <a:r>
              <a:rPr lang="en-US" sz="1800" dirty="0" smtClean="0"/>
              <a:t>Other methods</a:t>
            </a:r>
            <a:endParaRPr lang="en-US" sz="1800" dirty="0"/>
          </a:p>
          <a:p>
            <a:endParaRPr lang="en-NZ" sz="1800" dirty="0" smtClean="0"/>
          </a:p>
          <a:p>
            <a:r>
              <a:rPr lang="en-US" sz="1800" dirty="0" smtClean="0"/>
              <a:t>Event handling</a:t>
            </a:r>
          </a:p>
          <a:p>
            <a:endParaRPr lang="en-US" sz="1800" dirty="0"/>
          </a:p>
          <a:p>
            <a:r>
              <a:rPr lang="en-US" sz="1800" dirty="0" smtClean="0"/>
              <a:t>Summary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3009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576" y="1204440"/>
            <a:ext cx="6665976" cy="1227864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6517335" cy="71759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err="1" smtClean="0">
                <a:solidFill>
                  <a:srgbClr val="009AC7"/>
                </a:solidFill>
                <a:latin typeface="Verdana"/>
                <a:cs typeface="Verdana"/>
              </a:rPr>
              <a:t>setupImageLabel</a:t>
            </a:r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()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31720" y="1213582"/>
            <a:ext cx="6656832" cy="93250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NZ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NZ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NZ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setupImageLabel</a:t>
            </a:r>
            <a:r>
              <a:rPr lang="en-NZ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8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</a:t>
            </a:r>
            <a:r>
              <a:rPr lang="en-NZ" sz="18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iconLabel</a:t>
            </a:r>
            <a:r>
              <a:rPr lang="en-NZ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NZ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NZ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JLabel</a:t>
            </a:r>
            <a:r>
              <a:rPr lang="en-NZ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8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   add(</a:t>
            </a:r>
            <a:r>
              <a:rPr lang="en-NZ" sz="1800" dirty="0" err="1" smtClean="0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iconLabel</a:t>
            </a:r>
            <a:r>
              <a:rPr lang="en-NZ" sz="18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NZ" sz="14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31720" y="2852459"/>
            <a:ext cx="6748272" cy="369332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r>
              <a:rPr lang="en-US" dirty="0" smtClean="0"/>
              <a:t>We display the image as an icon on a standard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JLabel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0" y="1076243"/>
            <a:ext cx="2260145" cy="5403757"/>
          </a:xfrm>
          <a:prstGeom prst="rect">
            <a:avLst/>
          </a:prstGeom>
          <a:solidFill>
            <a:srgbClr val="00467F"/>
          </a:solidFill>
        </p:spPr>
        <p:txBody>
          <a:bodyPr vert="horz"/>
          <a:lstStyle>
            <a:lvl1pPr marL="342900" indent="-342900" algn="l" defTabSz="457200" rtl="0" eaLnBrk="1" latinLnBrk="0" hangingPunct="1">
              <a:lnSpc>
                <a:spcPts val="2400"/>
              </a:lnSpc>
              <a:spcBef>
                <a:spcPts val="0"/>
              </a:spcBef>
              <a:buFontTx/>
              <a:buAutoNum type="arabicPeriod"/>
              <a:defRPr sz="1700" kern="1200" baseline="0">
                <a:solidFill>
                  <a:schemeClr val="bg1"/>
                </a:solidFill>
                <a:latin typeface="Verdan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sz="1800" dirty="0"/>
              <a:t>The application</a:t>
            </a:r>
            <a:r>
              <a:rPr lang="en-NZ" sz="1800" dirty="0"/>
              <a:t/>
            </a:r>
            <a:br>
              <a:rPr lang="en-NZ" sz="1800" dirty="0"/>
            </a:br>
            <a:endParaRPr lang="en-NZ" sz="1800" dirty="0"/>
          </a:p>
          <a:p>
            <a:r>
              <a:rPr lang="en-US" sz="1800" dirty="0" smtClean="0"/>
              <a:t>Startup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Imports</a:t>
            </a:r>
          </a:p>
          <a:p>
            <a:endParaRPr lang="en-US" sz="1800" dirty="0" smtClean="0"/>
          </a:p>
          <a:p>
            <a:r>
              <a:rPr lang="en-US" sz="1800" dirty="0"/>
              <a:t>Overview</a:t>
            </a:r>
          </a:p>
          <a:p>
            <a:endParaRPr lang="en-US" sz="1800" dirty="0" smtClean="0"/>
          </a:p>
          <a:p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Constructor</a:t>
            </a:r>
          </a:p>
          <a:p>
            <a:endParaRPr lang="en-US" sz="1800" dirty="0"/>
          </a:p>
          <a:p>
            <a:r>
              <a:rPr lang="en-US" sz="1800" dirty="0" smtClean="0"/>
              <a:t>Other methods</a:t>
            </a:r>
            <a:endParaRPr lang="en-US" sz="1800" dirty="0"/>
          </a:p>
          <a:p>
            <a:endParaRPr lang="en-NZ" sz="1800" dirty="0" smtClean="0"/>
          </a:p>
          <a:p>
            <a:r>
              <a:rPr lang="en-US" sz="1800" dirty="0" smtClean="0"/>
              <a:t>Event handling</a:t>
            </a:r>
          </a:p>
          <a:p>
            <a:endParaRPr lang="en-US" sz="1800" dirty="0"/>
          </a:p>
          <a:p>
            <a:r>
              <a:rPr lang="en-US" sz="1800" dirty="0" smtClean="0"/>
              <a:t>Summary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9350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576" y="1204440"/>
            <a:ext cx="6601968" cy="1611912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6517335" cy="71759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err="1" smtClean="0">
                <a:solidFill>
                  <a:srgbClr val="009AC7"/>
                </a:solidFill>
                <a:latin typeface="Verdana"/>
                <a:cs typeface="Verdana"/>
              </a:rPr>
              <a:t>setupTextArea</a:t>
            </a:r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()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22576" y="1213582"/>
            <a:ext cx="6748272" cy="93250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setupTextArea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</a:t>
            </a:r>
            <a:r>
              <a:rPr lang="en-NZ" sz="1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captionTextArea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JTextArea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10, 20);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</a:t>
            </a:r>
            <a:r>
              <a:rPr lang="en-NZ" sz="1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captionTextArea</a:t>
            </a:r>
            <a:r>
              <a:rPr lang="en-NZ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.setFont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font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</a:t>
            </a:r>
            <a:r>
              <a:rPr lang="en-NZ" sz="1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captionTextArea</a:t>
            </a:r>
            <a:r>
              <a:rPr lang="en-NZ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.setVisible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</a:t>
            </a:r>
            <a:r>
              <a:rPr lang="en-NZ" sz="1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captionTextArea</a:t>
            </a:r>
            <a:r>
              <a:rPr lang="en-NZ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.disable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NZ" sz="1400" dirty="0">
                <a:solidFill>
                  <a:srgbClr val="3F7F5F"/>
                </a:solidFill>
                <a:latin typeface="Consolas" panose="020B0609020204030204" pitchFamily="49" charset="0"/>
              </a:rPr>
              <a:t>// alternative to </a:t>
            </a:r>
            <a:r>
              <a:rPr lang="en-NZ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setEnabled</a:t>
            </a:r>
            <a:r>
              <a:rPr lang="en-NZ" sz="1400" dirty="0">
                <a:solidFill>
                  <a:srgbClr val="3F7F5F"/>
                </a:solidFill>
                <a:latin typeface="Consolas" panose="020B0609020204030204" pitchFamily="49" charset="0"/>
              </a:rPr>
              <a:t>(false)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add(</a:t>
            </a:r>
            <a:r>
              <a:rPr lang="en-NZ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NZ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JScrollPane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captionTextArea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22576" y="3095775"/>
            <a:ext cx="6748272" cy="2031325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r>
              <a:rPr lang="en-US" dirty="0" smtClean="0"/>
              <a:t>The text area also needs to be disabled at first until we have loaded our first image. Here, we use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disable()</a:t>
            </a:r>
            <a:r>
              <a:rPr lang="en-US" dirty="0" smtClean="0"/>
              <a:t> method. It has a counterpart called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enable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. We’re also hiding it completely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setVisible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Note again the use of the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JScrollPane</a:t>
            </a:r>
            <a:r>
              <a:rPr lang="en-US" dirty="0" smtClean="0"/>
              <a:t> to make the caption scrollable.</a:t>
            </a:r>
            <a:endParaRPr lang="en-US" dirty="0"/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0" y="1076243"/>
            <a:ext cx="2260145" cy="5403757"/>
          </a:xfrm>
          <a:prstGeom prst="rect">
            <a:avLst/>
          </a:prstGeom>
          <a:solidFill>
            <a:srgbClr val="00467F"/>
          </a:solidFill>
        </p:spPr>
        <p:txBody>
          <a:bodyPr vert="horz"/>
          <a:lstStyle>
            <a:lvl1pPr marL="342900" indent="-342900" algn="l" defTabSz="457200" rtl="0" eaLnBrk="1" latinLnBrk="0" hangingPunct="1">
              <a:lnSpc>
                <a:spcPts val="2400"/>
              </a:lnSpc>
              <a:spcBef>
                <a:spcPts val="0"/>
              </a:spcBef>
              <a:buFontTx/>
              <a:buAutoNum type="arabicPeriod"/>
              <a:defRPr sz="1700" kern="1200" baseline="0">
                <a:solidFill>
                  <a:schemeClr val="bg1"/>
                </a:solidFill>
                <a:latin typeface="Verdan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sz="1800" dirty="0"/>
              <a:t>The application</a:t>
            </a:r>
            <a:r>
              <a:rPr lang="en-NZ" sz="1800" dirty="0"/>
              <a:t/>
            </a:r>
            <a:br>
              <a:rPr lang="en-NZ" sz="1800" dirty="0"/>
            </a:br>
            <a:endParaRPr lang="en-NZ" sz="1800" dirty="0"/>
          </a:p>
          <a:p>
            <a:r>
              <a:rPr lang="en-US" sz="1800" dirty="0" smtClean="0"/>
              <a:t>Startup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Imports</a:t>
            </a:r>
          </a:p>
          <a:p>
            <a:endParaRPr lang="en-US" sz="1800" dirty="0" smtClean="0"/>
          </a:p>
          <a:p>
            <a:r>
              <a:rPr lang="en-US" sz="1800" dirty="0"/>
              <a:t>Overview</a:t>
            </a:r>
          </a:p>
          <a:p>
            <a:endParaRPr lang="en-US" sz="1800" dirty="0" smtClean="0"/>
          </a:p>
          <a:p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Constructor</a:t>
            </a:r>
          </a:p>
          <a:p>
            <a:endParaRPr lang="en-US" sz="1800" dirty="0"/>
          </a:p>
          <a:p>
            <a:r>
              <a:rPr lang="en-US" sz="1800" dirty="0" smtClean="0"/>
              <a:t>Other methods</a:t>
            </a:r>
            <a:endParaRPr lang="en-US" sz="1800" dirty="0"/>
          </a:p>
          <a:p>
            <a:endParaRPr lang="en-NZ" sz="1800" dirty="0" smtClean="0"/>
          </a:p>
          <a:p>
            <a:r>
              <a:rPr lang="en-US" sz="1800" dirty="0" smtClean="0"/>
              <a:t>Event handling</a:t>
            </a:r>
          </a:p>
          <a:p>
            <a:endParaRPr lang="en-US" sz="1800" dirty="0"/>
          </a:p>
          <a:p>
            <a:r>
              <a:rPr lang="en-US" sz="1800" dirty="0" smtClean="0"/>
              <a:t>Summary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5805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6517335" cy="71759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The Album application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1076243"/>
            <a:ext cx="2260145" cy="5403757"/>
          </a:xfrm>
          <a:prstGeom prst="rect">
            <a:avLst/>
          </a:prstGeom>
          <a:solidFill>
            <a:srgbClr val="00467F"/>
          </a:solidFill>
        </p:spPr>
        <p:txBody>
          <a:bodyPr vert="horz"/>
          <a:lstStyle>
            <a:lvl1pPr marL="342900" indent="-342900" algn="l" defTabSz="457200" rtl="0" eaLnBrk="1" latinLnBrk="0" hangingPunct="1">
              <a:lnSpc>
                <a:spcPts val="2400"/>
              </a:lnSpc>
              <a:spcBef>
                <a:spcPts val="0"/>
              </a:spcBef>
              <a:buFontTx/>
              <a:buAutoNum type="arabicPeriod"/>
              <a:defRPr sz="1700" kern="1200" baseline="0">
                <a:solidFill>
                  <a:schemeClr val="bg1"/>
                </a:solidFill>
                <a:latin typeface="Verdan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The application</a:t>
            </a:r>
            <a:r>
              <a:rPr lang="en-NZ" sz="1800" dirty="0"/>
              <a:t/>
            </a:r>
            <a:br>
              <a:rPr lang="en-NZ" sz="1800" dirty="0"/>
            </a:br>
            <a:endParaRPr lang="en-NZ" sz="1800" dirty="0"/>
          </a:p>
          <a:p>
            <a:r>
              <a:rPr lang="en-US" sz="1800" dirty="0" smtClean="0"/>
              <a:t>Startup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 smtClean="0"/>
              <a:t>Imports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Overview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Constructor</a:t>
            </a:r>
          </a:p>
          <a:p>
            <a:endParaRPr lang="en-US" sz="1800" dirty="0"/>
          </a:p>
          <a:p>
            <a:r>
              <a:rPr lang="en-US" sz="1800" dirty="0" smtClean="0"/>
              <a:t>Other methods</a:t>
            </a:r>
            <a:endParaRPr lang="en-US" sz="1800" dirty="0"/>
          </a:p>
          <a:p>
            <a:endParaRPr lang="en-NZ" sz="1800" dirty="0" smtClean="0"/>
          </a:p>
          <a:p>
            <a:r>
              <a:rPr lang="en-US" sz="1800" dirty="0" smtClean="0"/>
              <a:t>Event handling</a:t>
            </a:r>
          </a:p>
          <a:p>
            <a:endParaRPr lang="en-US" sz="1800" dirty="0"/>
          </a:p>
          <a:p>
            <a:r>
              <a:rPr lang="en-US" sz="1800" dirty="0" smtClean="0"/>
              <a:t>Summary</a:t>
            </a:r>
            <a:endParaRPr lang="en-US" sz="1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810" y="1473137"/>
            <a:ext cx="6396765" cy="3994976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2697480" y="1316736"/>
            <a:ext cx="804672" cy="521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02152" y="1132070"/>
            <a:ext cx="873957" cy="369332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JMenu</a:t>
            </a:r>
            <a:endParaRPr lang="en-NZ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53477" y="1010495"/>
            <a:ext cx="1287532" cy="369332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JMenuBar</a:t>
            </a:r>
            <a:endParaRPr lang="en-NZ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452597" y="1379827"/>
            <a:ext cx="225827" cy="522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35117" y="2733163"/>
            <a:ext cx="1011815" cy="369332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JLabel</a:t>
            </a:r>
            <a:endParaRPr lang="en-NZ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941024" y="2395728"/>
            <a:ext cx="158792" cy="3374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81508" y="3360457"/>
            <a:ext cx="1563248" cy="369332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JTextField</a:t>
            </a:r>
            <a:endParaRPr lang="en-NZ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Straight Arrow Connector 22"/>
          <p:cNvCxnSpPr>
            <a:stCxn id="21" idx="0"/>
          </p:cNvCxnSpPr>
          <p:nvPr/>
        </p:nvCxnSpPr>
        <p:spPr>
          <a:xfrm flipV="1">
            <a:off x="3363132" y="2395728"/>
            <a:ext cx="589707" cy="9647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63403" y="2789748"/>
            <a:ext cx="1149674" cy="369332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JButton</a:t>
            </a:r>
            <a:endParaRPr lang="en-NZ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7351776" y="2395728"/>
            <a:ext cx="137160" cy="401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7918704" y="2395728"/>
            <a:ext cx="82296" cy="394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97243" y="4679604"/>
            <a:ext cx="2534476" cy="646331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JScrollPane</a:t>
            </a:r>
            <a:r>
              <a:rPr lang="en-US" b="1" dirty="0" smtClean="0">
                <a:cs typeface="Courier New" panose="02070309020205020404" pitchFamily="49" charset="0"/>
              </a:rPr>
              <a:t> </a:t>
            </a:r>
            <a:br>
              <a:rPr lang="en-US" b="1" dirty="0" smtClean="0">
                <a:cs typeface="Courier New" panose="02070309020205020404" pitchFamily="49" charset="0"/>
              </a:rPr>
            </a:br>
            <a:r>
              <a:rPr lang="en-US" b="1" dirty="0" smtClean="0">
                <a:cs typeface="Courier New" panose="02070309020205020404" pitchFamily="49" charset="0"/>
              </a:rPr>
              <a:t>(without visible content)</a:t>
            </a:r>
            <a:endParaRPr lang="en-NZ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5678424" y="4475691"/>
            <a:ext cx="118819" cy="2039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42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576" y="1204440"/>
            <a:ext cx="6629400" cy="1566192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6517335" cy="71759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err="1" smtClean="0">
                <a:solidFill>
                  <a:srgbClr val="009AC7"/>
                </a:solidFill>
                <a:latin typeface="Verdana"/>
                <a:cs typeface="Verdana"/>
              </a:rPr>
              <a:t>scaleImage</a:t>
            </a:r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()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22576" y="1213582"/>
            <a:ext cx="6629400" cy="177379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Image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scaleImage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(Image </a:t>
            </a:r>
            <a:r>
              <a:rPr lang="en-NZ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img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return</a:t>
            </a:r>
            <a:r>
              <a:rPr lang="en-NZ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img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.getScaledInstance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getHeight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*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3 *</a:t>
            </a:r>
            <a:r>
              <a:rPr lang="en-NZ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img</a:t>
            </a:r>
            <a:r>
              <a:rPr lang="en-N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.getWidth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/(5*</a:t>
            </a:r>
            <a:r>
              <a:rPr lang="en-NZ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img</a:t>
            </a:r>
            <a:r>
              <a:rPr lang="en-N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.getHeight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)),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3*</a:t>
            </a:r>
            <a:r>
              <a:rPr lang="en-N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getHeight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()/5,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</a:t>
            </a:r>
            <a:r>
              <a:rPr lang="en-N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Image.</a:t>
            </a:r>
            <a:r>
              <a:rPr lang="en-NZ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SCALE_FAST</a:t>
            </a:r>
            <a:r>
              <a:rPr lang="en-NZ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22576" y="2944563"/>
            <a:ext cx="6748272" cy="3139321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r>
              <a:rPr lang="en-US" dirty="0" smtClean="0"/>
              <a:t>This method scales an image so it takes 3/5th of the height of the </a:t>
            </a:r>
            <a:r>
              <a:rPr lang="en-US" dirty="0" err="1" smtClean="0"/>
              <a:t>JFrame</a:t>
            </a:r>
            <a:r>
              <a:rPr lang="en-US" dirty="0"/>
              <a:t> </a:t>
            </a:r>
            <a:r>
              <a:rPr lang="en-US" dirty="0" smtClean="0"/>
              <a:t>while keeping the aspect ratio constant. </a:t>
            </a:r>
          </a:p>
          <a:p>
            <a:endParaRPr lang="en-US" dirty="0"/>
          </a:p>
          <a:p>
            <a:r>
              <a:rPr lang="en-US" dirty="0" smtClean="0"/>
              <a:t>Note that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getHeight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gives us the height of the </a:t>
            </a:r>
            <a:r>
              <a:rPr lang="en-US" dirty="0" err="1" smtClean="0"/>
              <a:t>JFrame</a:t>
            </a:r>
            <a:r>
              <a:rPr lang="en-US" dirty="0" smtClean="0"/>
              <a:t>, whereas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img.getHeight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dirty="0" smtClean="0">
                <a:cs typeface="Courier New" panose="02070309020205020404" pitchFamily="49" charset="0"/>
              </a:rPr>
              <a:t> </a:t>
            </a:r>
            <a:r>
              <a:rPr lang="en-US" dirty="0" smtClean="0"/>
              <a:t>gives us the height of the image. These are two totally different things! </a:t>
            </a:r>
          </a:p>
          <a:p>
            <a:endParaRPr lang="en-US" dirty="0"/>
          </a:p>
          <a:p>
            <a:r>
              <a:rPr lang="en-US" dirty="0" smtClean="0"/>
              <a:t>The aspect ratio is the ratio between height and width of an image. In our case, that’s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img.getWidth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img.getHeight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Image.SCALE_FAST</a:t>
            </a:r>
            <a:r>
              <a:rPr lang="en-US" dirty="0" smtClean="0"/>
              <a:t> tells Java which algorithm to use for scaling.</a:t>
            </a:r>
            <a:endParaRPr lang="en-US" dirty="0"/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0" y="1076243"/>
            <a:ext cx="2260145" cy="5403757"/>
          </a:xfrm>
          <a:prstGeom prst="rect">
            <a:avLst/>
          </a:prstGeom>
          <a:solidFill>
            <a:srgbClr val="00467F"/>
          </a:solidFill>
        </p:spPr>
        <p:txBody>
          <a:bodyPr vert="horz"/>
          <a:lstStyle>
            <a:lvl1pPr marL="342900" indent="-342900" algn="l" defTabSz="457200" rtl="0" eaLnBrk="1" latinLnBrk="0" hangingPunct="1">
              <a:lnSpc>
                <a:spcPts val="2400"/>
              </a:lnSpc>
              <a:spcBef>
                <a:spcPts val="0"/>
              </a:spcBef>
              <a:buFontTx/>
              <a:buAutoNum type="arabicPeriod"/>
              <a:defRPr sz="1700" kern="1200" baseline="0">
                <a:solidFill>
                  <a:schemeClr val="bg1"/>
                </a:solidFill>
                <a:latin typeface="Verdan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sz="1800" dirty="0"/>
              <a:t>The application</a:t>
            </a:r>
            <a:r>
              <a:rPr lang="en-NZ" sz="1800" dirty="0"/>
              <a:t/>
            </a:r>
            <a:br>
              <a:rPr lang="en-NZ" sz="1800" dirty="0"/>
            </a:br>
            <a:endParaRPr lang="en-NZ" sz="1800" dirty="0"/>
          </a:p>
          <a:p>
            <a:r>
              <a:rPr lang="en-US" sz="1800" dirty="0" smtClean="0"/>
              <a:t>Startup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Imports</a:t>
            </a:r>
          </a:p>
          <a:p>
            <a:endParaRPr lang="en-US" sz="1800" dirty="0" smtClean="0"/>
          </a:p>
          <a:p>
            <a:r>
              <a:rPr lang="en-US" sz="1800" dirty="0"/>
              <a:t>Overview</a:t>
            </a:r>
          </a:p>
          <a:p>
            <a:endParaRPr lang="en-US" sz="1800" dirty="0" smtClean="0"/>
          </a:p>
          <a:p>
            <a:r>
              <a:rPr lang="en-US" sz="1800" dirty="0"/>
              <a:t>Constructor</a:t>
            </a:r>
          </a:p>
          <a:p>
            <a:endParaRPr lang="en-US" sz="1800" dirty="0"/>
          </a:p>
          <a:p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Other methods</a:t>
            </a:r>
            <a:endParaRPr lang="en-US" sz="1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en-NZ" sz="1800" dirty="0" smtClean="0"/>
          </a:p>
          <a:p>
            <a:r>
              <a:rPr lang="en-US" sz="1800" dirty="0" smtClean="0"/>
              <a:t>Event handling</a:t>
            </a:r>
          </a:p>
          <a:p>
            <a:endParaRPr lang="en-US" sz="1800" dirty="0"/>
          </a:p>
          <a:p>
            <a:r>
              <a:rPr lang="en-US" sz="1800" dirty="0" smtClean="0"/>
              <a:t>Summary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3044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6517335" cy="71759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S</a:t>
            </a:r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caling images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58568" y="1076243"/>
            <a:ext cx="6885432" cy="5909310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r>
              <a:rPr lang="en-US" dirty="0" smtClean="0"/>
              <a:t>Scaling an image is a trade-off between quality and speed.</a:t>
            </a:r>
          </a:p>
          <a:p>
            <a:endParaRPr lang="en-US" dirty="0"/>
          </a:p>
          <a:p>
            <a:r>
              <a:rPr lang="en-US" dirty="0" smtClean="0"/>
              <a:t>The fastest scaling by a factor of </a:t>
            </a:r>
            <a:r>
              <a:rPr lang="en-US" i="1" dirty="0" smtClean="0"/>
              <a:t>n</a:t>
            </a:r>
            <a:r>
              <a:rPr lang="en-US" dirty="0" smtClean="0"/>
              <a:t> involves either: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Picking every </a:t>
            </a:r>
            <a:r>
              <a:rPr lang="en-US" i="1" dirty="0" err="1" smtClean="0"/>
              <a:t>n</a:t>
            </a:r>
            <a:r>
              <a:rPr lang="en-US" dirty="0" err="1" smtClean="0"/>
              <a:t>’th</a:t>
            </a:r>
            <a:r>
              <a:rPr lang="en-US" dirty="0" smtClean="0"/>
              <a:t> pixel only in each dimension when we’re scaling down. This can make the smaller image appear noisy because the pixels we pick may not be representative for their surrounding pixels.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Copying each pixel as an </a:t>
            </a:r>
            <a:r>
              <a:rPr lang="en-US" i="1" dirty="0" smtClean="0"/>
              <a:t>n</a:t>
            </a:r>
            <a:r>
              <a:rPr lang="en-US" dirty="0" smtClean="0"/>
              <a:t>-by-</a:t>
            </a:r>
            <a:r>
              <a:rPr lang="en-US" i="1" dirty="0" smtClean="0"/>
              <a:t>n</a:t>
            </a:r>
            <a:r>
              <a:rPr lang="en-US" dirty="0" smtClean="0"/>
              <a:t> pixel block when we are scaling up. This makes the larger image look “tiled”.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Better quality scaling can be achieved by: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Computing a representative pixel value for each </a:t>
            </a:r>
            <a:r>
              <a:rPr lang="en-US" i="1" dirty="0"/>
              <a:t>n</a:t>
            </a:r>
            <a:r>
              <a:rPr lang="en-US" dirty="0"/>
              <a:t>-by-</a:t>
            </a:r>
            <a:r>
              <a:rPr lang="en-US" i="1" dirty="0"/>
              <a:t>n</a:t>
            </a:r>
            <a:r>
              <a:rPr lang="en-US" dirty="0"/>
              <a:t> pixel block </a:t>
            </a:r>
            <a:r>
              <a:rPr lang="en-US" dirty="0" smtClean="0"/>
              <a:t>when scaling down.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Computing interpolated pixel values for the extra pixels in a scaled-up image.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This extra computation takes a lot of extra time – time we don’t necessarily have when trying to render our </a:t>
            </a:r>
            <a:r>
              <a:rPr lang="en-US" dirty="0" err="1" smtClean="0"/>
              <a:t>JFrame</a:t>
            </a:r>
            <a:r>
              <a:rPr lang="en-US" dirty="0" smtClean="0"/>
              <a:t> with a scaled image after a window resize.</a:t>
            </a:r>
            <a:endParaRPr lang="en-US" dirty="0"/>
          </a:p>
          <a:p>
            <a:endParaRPr lang="en-US" dirty="0"/>
          </a:p>
        </p:txBody>
      </p:sp>
      <p:sp>
        <p:nvSpPr>
          <p:cNvPr id="12" name="Text Placeholder 4"/>
          <p:cNvSpPr txBox="1">
            <a:spLocks/>
          </p:cNvSpPr>
          <p:nvPr/>
        </p:nvSpPr>
        <p:spPr>
          <a:xfrm>
            <a:off x="0" y="1076243"/>
            <a:ext cx="2260145" cy="5403757"/>
          </a:xfrm>
          <a:prstGeom prst="rect">
            <a:avLst/>
          </a:prstGeom>
          <a:solidFill>
            <a:srgbClr val="00467F"/>
          </a:solidFill>
        </p:spPr>
        <p:txBody>
          <a:bodyPr vert="horz"/>
          <a:lstStyle>
            <a:lvl1pPr marL="342900" indent="-342900" algn="l" defTabSz="457200" rtl="0" eaLnBrk="1" latinLnBrk="0" hangingPunct="1">
              <a:lnSpc>
                <a:spcPts val="2400"/>
              </a:lnSpc>
              <a:spcBef>
                <a:spcPts val="0"/>
              </a:spcBef>
              <a:buFontTx/>
              <a:buAutoNum type="arabicPeriod"/>
              <a:defRPr sz="1700" kern="1200" baseline="0">
                <a:solidFill>
                  <a:schemeClr val="bg1"/>
                </a:solidFill>
                <a:latin typeface="Verdan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sz="1800" dirty="0"/>
              <a:t>The application</a:t>
            </a:r>
            <a:r>
              <a:rPr lang="en-NZ" sz="1800" dirty="0"/>
              <a:t/>
            </a:r>
            <a:br>
              <a:rPr lang="en-NZ" sz="1800" dirty="0"/>
            </a:br>
            <a:endParaRPr lang="en-NZ" sz="1800" dirty="0"/>
          </a:p>
          <a:p>
            <a:r>
              <a:rPr lang="en-US" sz="1800" dirty="0" smtClean="0"/>
              <a:t>Startup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Imports</a:t>
            </a:r>
          </a:p>
          <a:p>
            <a:endParaRPr lang="en-US" sz="1800" dirty="0" smtClean="0"/>
          </a:p>
          <a:p>
            <a:r>
              <a:rPr lang="en-US" sz="1800" dirty="0"/>
              <a:t>Overview</a:t>
            </a:r>
          </a:p>
          <a:p>
            <a:endParaRPr lang="en-US" sz="1800" dirty="0" smtClean="0"/>
          </a:p>
          <a:p>
            <a:r>
              <a:rPr lang="en-US" sz="1800" dirty="0"/>
              <a:t>Constructor</a:t>
            </a:r>
          </a:p>
          <a:p>
            <a:endParaRPr lang="en-US" sz="1800" dirty="0"/>
          </a:p>
          <a:p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Other methods</a:t>
            </a:r>
            <a:endParaRPr lang="en-US" sz="1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en-NZ" sz="1800" dirty="0" smtClean="0"/>
          </a:p>
          <a:p>
            <a:r>
              <a:rPr lang="en-US" sz="1800" dirty="0" smtClean="0"/>
              <a:t>Event handling</a:t>
            </a:r>
          </a:p>
          <a:p>
            <a:endParaRPr lang="en-US" sz="1800" dirty="0"/>
          </a:p>
          <a:p>
            <a:r>
              <a:rPr lang="en-US" sz="1800" dirty="0" smtClean="0"/>
              <a:t>Summary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3739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576" y="1204440"/>
            <a:ext cx="6638544" cy="3120672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6517335" cy="71759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err="1" smtClean="0">
                <a:solidFill>
                  <a:srgbClr val="009AC7"/>
                </a:solidFill>
                <a:latin typeface="Verdana"/>
                <a:cs typeface="Verdana"/>
              </a:rPr>
              <a:t>setImage</a:t>
            </a:r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()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22576" y="1213582"/>
            <a:ext cx="6912864" cy="311153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setImage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imageIndex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Image </a:t>
            </a:r>
            <a:r>
              <a:rPr lang="en-NZ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img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N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scaleImage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images</a:t>
            </a:r>
            <a:r>
              <a:rPr lang="en-N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imageIndex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if</a:t>
            </a:r>
            <a:r>
              <a:rPr lang="en-NZ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img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N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ImageIcon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) (</a:t>
            </a:r>
            <a:r>
              <a:rPr lang="en-NZ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iconLabel</a:t>
            </a:r>
            <a:r>
              <a:rPr lang="en-N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.getIcon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())).</a:t>
            </a:r>
            <a:r>
              <a:rPr lang="en-N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setImage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img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NZ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iconLabel</a:t>
            </a:r>
            <a:r>
              <a:rPr lang="en-N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.repaint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if</a:t>
            </a:r>
            <a:r>
              <a:rPr lang="en-NZ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imageNames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&gt; </a:t>
            </a:r>
            <a:r>
              <a:rPr lang="en-NZ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imageIndex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        </a:t>
            </a:r>
            <a:r>
              <a:rPr lang="en-NZ" sz="1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nameTextField</a:t>
            </a:r>
            <a:r>
              <a:rPr lang="en-NZ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.setText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imageNames</a:t>
            </a:r>
            <a:r>
              <a:rPr lang="en-NZ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imageIndex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N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NZ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if</a:t>
            </a:r>
            <a:r>
              <a:rPr lang="en-NZ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captions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&gt; </a:t>
            </a:r>
            <a:r>
              <a:rPr lang="en-NZ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imageIndex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        </a:t>
            </a:r>
            <a:r>
              <a:rPr lang="en-NZ" sz="1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captionTextArea</a:t>
            </a:r>
            <a:r>
              <a:rPr lang="en-NZ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.setText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captions</a:t>
            </a:r>
            <a:r>
              <a:rPr lang="en-NZ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imageIndex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N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    </a:t>
            </a:r>
            <a:r>
              <a:rPr lang="en-NZ" sz="1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imagesComboBox</a:t>
            </a:r>
            <a:r>
              <a:rPr lang="en-NZ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.setSelectedIndex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imageIndex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N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22576" y="4512866"/>
            <a:ext cx="6748272" cy="1477328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r>
              <a:rPr lang="en-US" dirty="0" smtClean="0"/>
              <a:t>This method switches to a given image. Both the Next button and the combo box use this method. </a:t>
            </a:r>
          </a:p>
          <a:p>
            <a:endParaRPr lang="en-US" dirty="0"/>
          </a:p>
          <a:p>
            <a:r>
              <a:rPr lang="en-US" dirty="0" smtClean="0"/>
              <a:t>Homework: This method doesn’t work quite as it should. Can you spot (and fix) the problem?</a:t>
            </a:r>
            <a:endParaRPr lang="en-US" dirty="0"/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0" y="1076243"/>
            <a:ext cx="2260145" cy="5403757"/>
          </a:xfrm>
          <a:prstGeom prst="rect">
            <a:avLst/>
          </a:prstGeom>
          <a:solidFill>
            <a:srgbClr val="00467F"/>
          </a:solidFill>
        </p:spPr>
        <p:txBody>
          <a:bodyPr vert="horz"/>
          <a:lstStyle>
            <a:lvl1pPr marL="342900" indent="-342900" algn="l" defTabSz="457200" rtl="0" eaLnBrk="1" latinLnBrk="0" hangingPunct="1">
              <a:lnSpc>
                <a:spcPts val="2400"/>
              </a:lnSpc>
              <a:spcBef>
                <a:spcPts val="0"/>
              </a:spcBef>
              <a:buFontTx/>
              <a:buAutoNum type="arabicPeriod"/>
              <a:defRPr sz="1700" kern="1200" baseline="0">
                <a:solidFill>
                  <a:schemeClr val="bg1"/>
                </a:solidFill>
                <a:latin typeface="Verdan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sz="1800" dirty="0"/>
              <a:t>The application</a:t>
            </a:r>
            <a:r>
              <a:rPr lang="en-NZ" sz="1800" dirty="0"/>
              <a:t/>
            </a:r>
            <a:br>
              <a:rPr lang="en-NZ" sz="1800" dirty="0"/>
            </a:br>
            <a:endParaRPr lang="en-NZ" sz="1800" dirty="0"/>
          </a:p>
          <a:p>
            <a:r>
              <a:rPr lang="en-US" sz="1800" dirty="0" smtClean="0"/>
              <a:t>Startup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Imports</a:t>
            </a:r>
          </a:p>
          <a:p>
            <a:endParaRPr lang="en-US" sz="1800" dirty="0" smtClean="0"/>
          </a:p>
          <a:p>
            <a:r>
              <a:rPr lang="en-US" sz="1800" dirty="0"/>
              <a:t>Overview</a:t>
            </a:r>
          </a:p>
          <a:p>
            <a:endParaRPr lang="en-US" sz="1800" dirty="0" smtClean="0"/>
          </a:p>
          <a:p>
            <a:r>
              <a:rPr lang="en-US" sz="1800" dirty="0"/>
              <a:t>Constructor</a:t>
            </a:r>
          </a:p>
          <a:p>
            <a:endParaRPr lang="en-US" sz="1800" dirty="0"/>
          </a:p>
          <a:p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Other methods</a:t>
            </a:r>
            <a:endParaRPr lang="en-US" sz="1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en-NZ" sz="1800" dirty="0" smtClean="0"/>
          </a:p>
          <a:p>
            <a:r>
              <a:rPr lang="en-US" sz="1800" dirty="0" smtClean="0"/>
              <a:t>Event handling</a:t>
            </a:r>
          </a:p>
          <a:p>
            <a:endParaRPr lang="en-US" sz="1800" dirty="0"/>
          </a:p>
          <a:p>
            <a:r>
              <a:rPr lang="en-US" sz="1800" dirty="0" smtClean="0"/>
              <a:t>Summary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5858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576" y="1204440"/>
            <a:ext cx="6611112" cy="2123976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6517335" cy="71759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err="1" smtClean="0">
                <a:solidFill>
                  <a:srgbClr val="009AC7"/>
                </a:solidFill>
                <a:latin typeface="Verdana"/>
                <a:cs typeface="Verdana"/>
              </a:rPr>
              <a:t>updateComboBox</a:t>
            </a:r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()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22576" y="1213582"/>
            <a:ext cx="6912864" cy="182222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NZ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N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N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updateComboBox</a:t>
            </a:r>
            <a:r>
              <a:rPr lang="en-N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6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</a:t>
            </a:r>
            <a:r>
              <a:rPr lang="en-NZ" sz="16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imagesComboBox</a:t>
            </a:r>
            <a:r>
              <a:rPr lang="en-NZ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.removeAllItems</a:t>
            </a: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for</a:t>
            </a:r>
            <a:r>
              <a:rPr lang="en-NZ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NZ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imageName</a:t>
            </a:r>
            <a:r>
              <a:rPr lang="en-N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NZ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imageNames</a:t>
            </a:r>
            <a:r>
              <a:rPr lang="en-N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6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    </a:t>
            </a:r>
            <a:r>
              <a:rPr lang="en-NZ" sz="16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imagesComboBox</a:t>
            </a:r>
            <a:r>
              <a:rPr lang="en-NZ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.addItem</a:t>
            </a:r>
            <a:r>
              <a:rPr lang="en-N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imageName</a:t>
            </a: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N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NZ" sz="16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</a:t>
            </a:r>
            <a:r>
              <a:rPr lang="en-NZ" sz="16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imagesComboBox</a:t>
            </a:r>
            <a:r>
              <a:rPr lang="en-NZ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.setSelectedIndex</a:t>
            </a:r>
            <a:r>
              <a:rPr lang="en-N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6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currentImageIndex</a:t>
            </a: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6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</a:t>
            </a:r>
            <a:r>
              <a:rPr lang="en-NZ" sz="16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imagesComboBox</a:t>
            </a:r>
            <a:r>
              <a:rPr lang="en-NZ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.setVisible</a:t>
            </a:r>
            <a:r>
              <a:rPr lang="en-N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N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22576" y="3454955"/>
            <a:ext cx="6748272" cy="646331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r>
              <a:rPr lang="en-US" dirty="0" smtClean="0"/>
              <a:t>We update the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JComboBox</a:t>
            </a:r>
            <a:r>
              <a:rPr lang="en-US" dirty="0" smtClean="0"/>
              <a:t> with a new list of items by removing all existing items and adding the new items afterwards. </a:t>
            </a:r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0" y="1076243"/>
            <a:ext cx="2260145" cy="5403757"/>
          </a:xfrm>
          <a:prstGeom prst="rect">
            <a:avLst/>
          </a:prstGeom>
          <a:solidFill>
            <a:srgbClr val="00467F"/>
          </a:solidFill>
        </p:spPr>
        <p:txBody>
          <a:bodyPr vert="horz"/>
          <a:lstStyle>
            <a:lvl1pPr marL="342900" indent="-342900" algn="l" defTabSz="457200" rtl="0" eaLnBrk="1" latinLnBrk="0" hangingPunct="1">
              <a:lnSpc>
                <a:spcPts val="2400"/>
              </a:lnSpc>
              <a:spcBef>
                <a:spcPts val="0"/>
              </a:spcBef>
              <a:buFontTx/>
              <a:buAutoNum type="arabicPeriod"/>
              <a:defRPr sz="1700" kern="1200" baseline="0">
                <a:solidFill>
                  <a:schemeClr val="bg1"/>
                </a:solidFill>
                <a:latin typeface="Verdan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sz="1800" dirty="0"/>
              <a:t>The application</a:t>
            </a:r>
            <a:r>
              <a:rPr lang="en-NZ" sz="1800" dirty="0"/>
              <a:t/>
            </a:r>
            <a:br>
              <a:rPr lang="en-NZ" sz="1800" dirty="0"/>
            </a:br>
            <a:endParaRPr lang="en-NZ" sz="1800" dirty="0"/>
          </a:p>
          <a:p>
            <a:r>
              <a:rPr lang="en-US" sz="1800" dirty="0" smtClean="0"/>
              <a:t>Startup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Imports</a:t>
            </a:r>
          </a:p>
          <a:p>
            <a:endParaRPr lang="en-US" sz="1800" dirty="0" smtClean="0"/>
          </a:p>
          <a:p>
            <a:r>
              <a:rPr lang="en-US" sz="1800" dirty="0"/>
              <a:t>Overview</a:t>
            </a:r>
          </a:p>
          <a:p>
            <a:endParaRPr lang="en-US" sz="1800" dirty="0" smtClean="0"/>
          </a:p>
          <a:p>
            <a:r>
              <a:rPr lang="en-US" sz="1800" dirty="0"/>
              <a:t>Constructor</a:t>
            </a:r>
          </a:p>
          <a:p>
            <a:endParaRPr lang="en-US" sz="1800" dirty="0"/>
          </a:p>
          <a:p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Other methods</a:t>
            </a:r>
            <a:endParaRPr lang="en-US" sz="1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en-NZ" sz="1800" dirty="0" smtClean="0"/>
          </a:p>
          <a:p>
            <a:r>
              <a:rPr lang="en-US" sz="1800" dirty="0" smtClean="0"/>
              <a:t>Event handling</a:t>
            </a:r>
          </a:p>
          <a:p>
            <a:endParaRPr lang="en-US" sz="1800" dirty="0"/>
          </a:p>
          <a:p>
            <a:r>
              <a:rPr lang="en-US" sz="1800" dirty="0" smtClean="0"/>
              <a:t>Summary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3839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576" y="1204440"/>
            <a:ext cx="6574536" cy="2316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6517335" cy="71759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err="1" smtClean="0">
                <a:solidFill>
                  <a:srgbClr val="009AC7"/>
                </a:solidFill>
                <a:latin typeface="Verdana"/>
                <a:cs typeface="Verdana"/>
              </a:rPr>
              <a:t>ComponentListener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22576" y="1213582"/>
            <a:ext cx="6912864" cy="311153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componentResized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ComponentEvent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NZ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currentImageIndex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&gt;= 0)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Image </a:t>
            </a:r>
            <a:r>
              <a:rPr lang="en-NZ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img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NZ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images</a:t>
            </a:r>
            <a:r>
              <a:rPr lang="en-N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currentImageIndex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NZ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ImageIcon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dirty="0">
                <a:solidFill>
                  <a:srgbClr val="6A3E3E"/>
                </a:solidFill>
                <a:latin typeface="Consolas" panose="020B0609020204030204" pitchFamily="49" charset="0"/>
              </a:rPr>
              <a:t>icon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ImageIcon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NZ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icon</a:t>
            </a:r>
            <a:r>
              <a:rPr lang="en-NZ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.setImage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scaleImage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img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NZ" sz="1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iconLabel</a:t>
            </a:r>
            <a:r>
              <a:rPr lang="en-NZ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.setIcon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icon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NZ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iconLabel</a:t>
            </a:r>
            <a:r>
              <a:rPr lang="en-N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.setSize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.getSize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NZ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.repaint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N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14016" y="3676573"/>
            <a:ext cx="6748272" cy="2585323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componentResized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method handles the frame resize and ensure that our label image is replaced with an appropriately sized image and that the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JFrame</a:t>
            </a:r>
            <a:r>
              <a:rPr lang="en-US" dirty="0" smtClean="0"/>
              <a:t> gets repainted.</a:t>
            </a:r>
          </a:p>
          <a:p>
            <a:endParaRPr lang="en-US" dirty="0" smtClean="0"/>
          </a:p>
          <a:p>
            <a:r>
              <a:rPr lang="en-US" dirty="0"/>
              <a:t>All other method implementations for the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ComponentListener</a:t>
            </a:r>
            <a:r>
              <a:rPr lang="en-US" dirty="0"/>
              <a:t> interface just return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/>
              <a:t> but don’t do anything else</a:t>
            </a:r>
            <a:r>
              <a:rPr lang="en-US" dirty="0" smtClean="0"/>
              <a:t>. However, because the class declaration says that the class implements this interface, we must implement these methods – even if they may never get called.</a:t>
            </a:r>
            <a:endParaRPr lang="en-US" dirty="0"/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0" y="1076243"/>
            <a:ext cx="2260145" cy="5403757"/>
          </a:xfrm>
          <a:prstGeom prst="rect">
            <a:avLst/>
          </a:prstGeom>
          <a:solidFill>
            <a:srgbClr val="00467F"/>
          </a:solidFill>
        </p:spPr>
        <p:txBody>
          <a:bodyPr vert="horz"/>
          <a:lstStyle>
            <a:lvl1pPr marL="342900" indent="-342900" algn="l" defTabSz="457200" rtl="0" eaLnBrk="1" latinLnBrk="0" hangingPunct="1">
              <a:lnSpc>
                <a:spcPts val="2400"/>
              </a:lnSpc>
              <a:spcBef>
                <a:spcPts val="0"/>
              </a:spcBef>
              <a:buFontTx/>
              <a:buAutoNum type="arabicPeriod"/>
              <a:defRPr sz="1700" kern="1200" baseline="0">
                <a:solidFill>
                  <a:schemeClr val="bg1"/>
                </a:solidFill>
                <a:latin typeface="Verdan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sz="1800" dirty="0"/>
              <a:t>The application</a:t>
            </a:r>
            <a:r>
              <a:rPr lang="en-NZ" sz="1800" dirty="0"/>
              <a:t/>
            </a:r>
            <a:br>
              <a:rPr lang="en-NZ" sz="1800" dirty="0"/>
            </a:br>
            <a:endParaRPr lang="en-NZ" sz="1800" dirty="0"/>
          </a:p>
          <a:p>
            <a:r>
              <a:rPr lang="en-US" sz="1800" dirty="0" smtClean="0"/>
              <a:t>Startup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Imports</a:t>
            </a:r>
          </a:p>
          <a:p>
            <a:endParaRPr lang="en-US" sz="1800" dirty="0" smtClean="0"/>
          </a:p>
          <a:p>
            <a:r>
              <a:rPr lang="en-US" sz="1800" dirty="0"/>
              <a:t>Overview</a:t>
            </a:r>
          </a:p>
          <a:p>
            <a:endParaRPr lang="en-US" sz="1800" dirty="0" smtClean="0"/>
          </a:p>
          <a:p>
            <a:r>
              <a:rPr lang="en-US" sz="1800" dirty="0"/>
              <a:t>Constructor</a:t>
            </a:r>
          </a:p>
          <a:p>
            <a:endParaRPr lang="en-US" sz="1800" dirty="0"/>
          </a:p>
          <a:p>
            <a:r>
              <a:rPr lang="en-US" sz="1800" dirty="0"/>
              <a:t>Other methods</a:t>
            </a:r>
          </a:p>
          <a:p>
            <a:endParaRPr lang="en-NZ" sz="1800" dirty="0" smtClean="0"/>
          </a:p>
          <a:p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Event handling</a:t>
            </a:r>
          </a:p>
          <a:p>
            <a:endParaRPr lang="en-US" sz="1800" dirty="0"/>
          </a:p>
          <a:p>
            <a:r>
              <a:rPr lang="en-US" sz="1800" dirty="0" smtClean="0"/>
              <a:t>Summary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0082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576" y="1204440"/>
            <a:ext cx="6547104" cy="1666776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6517335" cy="71759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err="1" smtClean="0">
                <a:solidFill>
                  <a:srgbClr val="009AC7"/>
                </a:solidFill>
                <a:latin typeface="Verdana"/>
                <a:cs typeface="Verdana"/>
              </a:rPr>
              <a:t>ItemListener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22576" y="1213582"/>
            <a:ext cx="6617127" cy="311153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NZ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NZ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N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itemStateChanged</a:t>
            </a:r>
            <a:r>
              <a:rPr lang="en-N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ItemEvent</a:t>
            </a:r>
            <a:r>
              <a:rPr lang="en-N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N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NZ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N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NZ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NZ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.getStateChange</a:t>
            </a:r>
            <a:r>
              <a:rPr lang="en-N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== </a:t>
            </a:r>
            <a:r>
              <a:rPr lang="en-NZ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ItemEvent.</a:t>
            </a:r>
            <a:r>
              <a:rPr lang="en-NZ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SELECTED</a:t>
            </a:r>
            <a:r>
              <a:rPr lang="en-NZ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N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setImage</a:t>
            </a: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imagesComboBox</a:t>
            </a:r>
            <a:r>
              <a:rPr lang="en-N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.getSelectedIndex</a:t>
            </a: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NZ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NZ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N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22576" y="2949881"/>
            <a:ext cx="6748272" cy="1754326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ItemListener</a:t>
            </a:r>
            <a:r>
              <a:rPr lang="en-US" dirty="0" smtClean="0"/>
              <a:t> interface consists of a single method.</a:t>
            </a:r>
          </a:p>
          <a:p>
            <a:endParaRPr lang="en-US" dirty="0"/>
          </a:p>
          <a:p>
            <a:r>
              <a:rPr lang="en-US" dirty="0" smtClean="0"/>
              <a:t>We need to query the event itself to see what triggered it – in this case, it will be the act of selecting an item in our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JComboBox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0" y="1076243"/>
            <a:ext cx="2260145" cy="5403757"/>
          </a:xfrm>
          <a:prstGeom prst="rect">
            <a:avLst/>
          </a:prstGeom>
          <a:solidFill>
            <a:srgbClr val="00467F"/>
          </a:solidFill>
        </p:spPr>
        <p:txBody>
          <a:bodyPr vert="horz"/>
          <a:lstStyle>
            <a:lvl1pPr marL="342900" indent="-342900" algn="l" defTabSz="457200" rtl="0" eaLnBrk="1" latinLnBrk="0" hangingPunct="1">
              <a:lnSpc>
                <a:spcPts val="2400"/>
              </a:lnSpc>
              <a:spcBef>
                <a:spcPts val="0"/>
              </a:spcBef>
              <a:buFontTx/>
              <a:buAutoNum type="arabicPeriod"/>
              <a:defRPr sz="1700" kern="1200" baseline="0">
                <a:solidFill>
                  <a:schemeClr val="bg1"/>
                </a:solidFill>
                <a:latin typeface="Verdan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sz="1800" dirty="0"/>
              <a:t>The application</a:t>
            </a:r>
            <a:r>
              <a:rPr lang="en-NZ" sz="1800" dirty="0"/>
              <a:t/>
            </a:r>
            <a:br>
              <a:rPr lang="en-NZ" sz="1800" dirty="0"/>
            </a:br>
            <a:endParaRPr lang="en-NZ" sz="1800" dirty="0"/>
          </a:p>
          <a:p>
            <a:r>
              <a:rPr lang="en-US" sz="1800" dirty="0" smtClean="0"/>
              <a:t>Startup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Imports</a:t>
            </a:r>
          </a:p>
          <a:p>
            <a:endParaRPr lang="en-US" sz="1800" dirty="0" smtClean="0"/>
          </a:p>
          <a:p>
            <a:r>
              <a:rPr lang="en-US" sz="1800" dirty="0"/>
              <a:t>Overview</a:t>
            </a:r>
          </a:p>
          <a:p>
            <a:endParaRPr lang="en-US" sz="1800" dirty="0" smtClean="0"/>
          </a:p>
          <a:p>
            <a:r>
              <a:rPr lang="en-US" sz="1800" dirty="0"/>
              <a:t>Constructor</a:t>
            </a:r>
          </a:p>
          <a:p>
            <a:endParaRPr lang="en-US" sz="1800" dirty="0"/>
          </a:p>
          <a:p>
            <a:r>
              <a:rPr lang="en-US" sz="1800" dirty="0"/>
              <a:t>Other methods</a:t>
            </a:r>
          </a:p>
          <a:p>
            <a:endParaRPr lang="en-NZ" sz="1800" dirty="0" smtClean="0"/>
          </a:p>
          <a:p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Event handling</a:t>
            </a:r>
          </a:p>
          <a:p>
            <a:endParaRPr lang="en-US" sz="1800" dirty="0"/>
          </a:p>
          <a:p>
            <a:r>
              <a:rPr lang="en-US" sz="1800" dirty="0" smtClean="0"/>
              <a:t>Summary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7706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395728" y="1076243"/>
            <a:ext cx="6601968" cy="582756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We can build a GUI step by step.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Using anonymous inner classes is a powerful way of implementing a large number of different event handlers with the same interface.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We can select files with a </a:t>
            </a:r>
            <a:r>
              <a:rPr lang="en-US" dirty="0" err="1" smtClean="0"/>
              <a:t>JFileChooser</a:t>
            </a:r>
            <a:r>
              <a:rPr lang="en-US" dirty="0" smtClean="0"/>
              <a:t> and </a:t>
            </a:r>
            <a:r>
              <a:rPr lang="en-US" dirty="0"/>
              <a:t>get a File object </a:t>
            </a:r>
            <a:r>
              <a:rPr lang="en-US" dirty="0" smtClean="0"/>
              <a:t>encapsulating </a:t>
            </a:r>
            <a:r>
              <a:rPr lang="en-US" dirty="0"/>
              <a:t>various </a:t>
            </a:r>
            <a:r>
              <a:rPr lang="en-US" dirty="0" smtClean="0"/>
              <a:t>properties of the file, e.g., its path.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We can display images with </a:t>
            </a:r>
            <a:r>
              <a:rPr lang="en-US" dirty="0" err="1" smtClean="0"/>
              <a:t>JLabels</a:t>
            </a:r>
            <a:r>
              <a:rPr lang="en-US" dirty="0" smtClean="0"/>
              <a:t> and manipulate the underlying Image object.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We know how to configure, populate and chance </a:t>
            </a:r>
            <a:r>
              <a:rPr lang="en-US" dirty="0" err="1" smtClean="0"/>
              <a:t>JComboBoxes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We can handle </a:t>
            </a:r>
            <a:r>
              <a:rPr lang="en-US" dirty="0" err="1" smtClean="0"/>
              <a:t>ComponentEvents</a:t>
            </a:r>
            <a:r>
              <a:rPr lang="en-US" dirty="0" smtClean="0"/>
              <a:t> and </a:t>
            </a:r>
            <a:r>
              <a:rPr lang="en-US" dirty="0" err="1" smtClean="0"/>
              <a:t>ItemEvents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We can hide and show components, and enable and disable them.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Just using a </a:t>
            </a:r>
            <a:r>
              <a:rPr lang="en-US" dirty="0" err="1" smtClean="0"/>
              <a:t>FlowLayout</a:t>
            </a:r>
            <a:r>
              <a:rPr lang="en-US" dirty="0" smtClean="0"/>
              <a:t> doesn’t work overly well for larger GUIs</a:t>
            </a:r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 marL="0" indent="0">
              <a:lnSpc>
                <a:spcPct val="120000"/>
              </a:lnSpc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know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0" y="1076243"/>
            <a:ext cx="2260145" cy="5403757"/>
          </a:xfrm>
          <a:prstGeom prst="rect">
            <a:avLst/>
          </a:prstGeom>
          <a:solidFill>
            <a:srgbClr val="00467F"/>
          </a:solidFill>
        </p:spPr>
        <p:txBody>
          <a:bodyPr vert="horz"/>
          <a:lstStyle>
            <a:lvl1pPr marL="342900" indent="-342900" algn="l" defTabSz="457200" rtl="0" eaLnBrk="1" latinLnBrk="0" hangingPunct="1">
              <a:lnSpc>
                <a:spcPts val="2400"/>
              </a:lnSpc>
              <a:spcBef>
                <a:spcPts val="0"/>
              </a:spcBef>
              <a:buFontTx/>
              <a:buAutoNum type="arabicPeriod"/>
              <a:defRPr sz="1700" kern="1200" baseline="0">
                <a:solidFill>
                  <a:schemeClr val="bg1"/>
                </a:solidFill>
                <a:latin typeface="Verdan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sz="1800" dirty="0"/>
              <a:t>The application</a:t>
            </a:r>
            <a:r>
              <a:rPr lang="en-NZ" sz="1800" dirty="0"/>
              <a:t/>
            </a:r>
            <a:br>
              <a:rPr lang="en-NZ" sz="1800" dirty="0"/>
            </a:br>
            <a:endParaRPr lang="en-NZ" sz="1800" dirty="0"/>
          </a:p>
          <a:p>
            <a:r>
              <a:rPr lang="en-US" sz="1800" dirty="0" smtClean="0"/>
              <a:t>Startup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Imports</a:t>
            </a:r>
          </a:p>
          <a:p>
            <a:endParaRPr lang="en-US" sz="1800" dirty="0" smtClean="0"/>
          </a:p>
          <a:p>
            <a:r>
              <a:rPr lang="en-US" sz="1800" dirty="0"/>
              <a:t>Overview</a:t>
            </a:r>
          </a:p>
          <a:p>
            <a:endParaRPr lang="en-US" sz="1800" dirty="0" smtClean="0"/>
          </a:p>
          <a:p>
            <a:r>
              <a:rPr lang="en-US" sz="1800" dirty="0"/>
              <a:t>Constructor</a:t>
            </a:r>
          </a:p>
          <a:p>
            <a:endParaRPr lang="en-US" sz="1800" dirty="0"/>
          </a:p>
          <a:p>
            <a:r>
              <a:rPr lang="en-US" sz="1800" dirty="0"/>
              <a:t>Other methods</a:t>
            </a:r>
          </a:p>
          <a:p>
            <a:endParaRPr lang="en-NZ" sz="1800" dirty="0" smtClean="0"/>
          </a:p>
          <a:p>
            <a:r>
              <a:rPr lang="en-US" sz="1800" dirty="0"/>
              <a:t>Event handling</a:t>
            </a:r>
          </a:p>
          <a:p>
            <a:endParaRPr lang="en-US" sz="1800" dirty="0"/>
          </a:p>
          <a:p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Summary</a:t>
            </a:r>
            <a:endParaRPr lang="en-US" sz="1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9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423160" y="1076243"/>
            <a:ext cx="6821424" cy="5352908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D&amp;D Chapter 12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NZ" sz="1400" dirty="0">
                <a:hlinkClick r:id="rId2"/>
              </a:rPr>
              <a:t>https://</a:t>
            </a:r>
            <a:r>
              <a:rPr lang="en-NZ" sz="1400" dirty="0" smtClean="0">
                <a:hlinkClick r:id="rId2"/>
              </a:rPr>
              <a:t>docs.oracle.com/javase/tutorial/uiswing/components/combobox.html</a:t>
            </a:r>
            <a:endParaRPr lang="en-NZ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NZ" sz="1400" dirty="0">
                <a:hlinkClick r:id="rId3"/>
              </a:rPr>
              <a:t>https://</a:t>
            </a:r>
            <a:r>
              <a:rPr lang="en-NZ" sz="1400" dirty="0" smtClean="0">
                <a:hlinkClick r:id="rId3"/>
              </a:rPr>
              <a:t>docs.oracle.com/javase/8/docs/api/java/awt/Image.html</a:t>
            </a:r>
            <a:endParaRPr lang="en-NZ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NZ" sz="1400" dirty="0">
                <a:hlinkClick r:id="rId4"/>
              </a:rPr>
              <a:t>https://</a:t>
            </a:r>
            <a:r>
              <a:rPr lang="en-NZ" sz="1400" dirty="0" smtClean="0">
                <a:hlinkClick r:id="rId4"/>
              </a:rPr>
              <a:t>docs.oracle.com/javase/8/docs/api/javax/swing/ImageIcon.html</a:t>
            </a:r>
            <a:endParaRPr lang="en-NZ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NZ" sz="1400" dirty="0">
                <a:hlinkClick r:id="rId5"/>
              </a:rPr>
              <a:t>https://</a:t>
            </a:r>
            <a:r>
              <a:rPr lang="en-NZ" sz="1400" dirty="0" smtClean="0">
                <a:hlinkClick r:id="rId5"/>
              </a:rPr>
              <a:t>docs.oracle.com/javase/8/docs/api/javax/swing/JFileChooser.html</a:t>
            </a:r>
            <a:endParaRPr lang="en-NZ" sz="1400" dirty="0" smtClean="0"/>
          </a:p>
          <a:p>
            <a:pPr marL="0" indent="0">
              <a:buNone/>
            </a:pPr>
            <a:endParaRPr lang="en-NZ" sz="1600" dirty="0" smtClean="0"/>
          </a:p>
          <a:p>
            <a:pPr marL="0" indent="0">
              <a:buNone/>
            </a:pPr>
            <a:r>
              <a:rPr lang="en-US" sz="1600" b="1" dirty="0" smtClean="0"/>
              <a:t>… or just google the component, class or interface of interest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 smtClean="0"/>
              <a:t>Homework: See slides 18 and 32. Also: Can you change the </a:t>
            </a:r>
            <a:r>
              <a:rPr lang="en-US" sz="1600" b="1" dirty="0" err="1" smtClean="0"/>
              <a:t>JComboBox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ItemListener</a:t>
            </a:r>
            <a:r>
              <a:rPr lang="en-US" sz="1600" b="1" dirty="0" smtClean="0"/>
              <a:t> to an anonymous inner class? </a:t>
            </a:r>
            <a:endParaRPr lang="en-NZ" sz="1600" b="1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Resources &amp; Homework</a:t>
            </a:r>
            <a:endParaRPr lang="en-NZ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0" y="1076243"/>
            <a:ext cx="2260145" cy="5403757"/>
          </a:xfrm>
          <a:prstGeom prst="rect">
            <a:avLst/>
          </a:prstGeom>
          <a:solidFill>
            <a:srgbClr val="00467F"/>
          </a:solidFill>
        </p:spPr>
        <p:txBody>
          <a:bodyPr vert="horz"/>
          <a:lstStyle>
            <a:lvl1pPr marL="342900" indent="-342900" algn="l" defTabSz="457200" rtl="0" eaLnBrk="1" latinLnBrk="0" hangingPunct="1">
              <a:lnSpc>
                <a:spcPts val="2400"/>
              </a:lnSpc>
              <a:spcBef>
                <a:spcPts val="0"/>
              </a:spcBef>
              <a:buFontTx/>
              <a:buAutoNum type="arabicPeriod"/>
              <a:defRPr sz="1700" kern="1200" baseline="0">
                <a:solidFill>
                  <a:schemeClr val="bg1"/>
                </a:solidFill>
                <a:latin typeface="Verdan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sz="1800" dirty="0"/>
              <a:t>The application</a:t>
            </a:r>
            <a:r>
              <a:rPr lang="en-NZ" sz="1800" dirty="0"/>
              <a:t/>
            </a:r>
            <a:br>
              <a:rPr lang="en-NZ" sz="1800" dirty="0"/>
            </a:br>
            <a:endParaRPr lang="en-NZ" sz="1800" dirty="0"/>
          </a:p>
          <a:p>
            <a:r>
              <a:rPr lang="en-US" sz="1800" dirty="0" smtClean="0"/>
              <a:t>Startup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Imports</a:t>
            </a:r>
          </a:p>
          <a:p>
            <a:endParaRPr lang="en-US" sz="1800" dirty="0" smtClean="0"/>
          </a:p>
          <a:p>
            <a:r>
              <a:rPr lang="en-US" sz="1800" dirty="0"/>
              <a:t>Overview</a:t>
            </a:r>
          </a:p>
          <a:p>
            <a:endParaRPr lang="en-US" sz="1800" dirty="0" smtClean="0"/>
          </a:p>
          <a:p>
            <a:r>
              <a:rPr lang="en-US" sz="1800" dirty="0"/>
              <a:t>Constructor</a:t>
            </a:r>
          </a:p>
          <a:p>
            <a:endParaRPr lang="en-US" sz="1800" dirty="0"/>
          </a:p>
          <a:p>
            <a:r>
              <a:rPr lang="en-US" sz="1800" dirty="0"/>
              <a:t>Other methods</a:t>
            </a:r>
          </a:p>
          <a:p>
            <a:endParaRPr lang="en-NZ" sz="1800" dirty="0" smtClean="0"/>
          </a:p>
          <a:p>
            <a:r>
              <a:rPr lang="en-US" sz="1800" dirty="0"/>
              <a:t>Event handling</a:t>
            </a:r>
          </a:p>
          <a:p>
            <a:endParaRPr lang="en-US" sz="1800" dirty="0"/>
          </a:p>
          <a:p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Summary</a:t>
            </a:r>
            <a:endParaRPr lang="en-US" sz="1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28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Next Lecture</a:t>
            </a:r>
          </a:p>
          <a:p>
            <a:endParaRPr lang="en-US" dirty="0"/>
          </a:p>
          <a:p>
            <a:r>
              <a:rPr lang="en-US" dirty="0" smtClean="0"/>
              <a:t>Yet more GUI </a:t>
            </a:r>
            <a:r>
              <a:rPr lang="en-US" dirty="0" smtClean="0"/>
              <a:t>programming (Chapter 12)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95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6517335" cy="71759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The Album application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480" y="1468374"/>
            <a:ext cx="6333744" cy="39585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02371" y="1099042"/>
            <a:ext cx="1425390" cy="369332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JMenuItem</a:t>
            </a:r>
            <a:endParaRPr lang="en-NZ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255264" y="1468374"/>
            <a:ext cx="566928" cy="6256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172968" y="1422379"/>
            <a:ext cx="1088136" cy="10409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4"/>
          <p:cNvSpPr txBox="1">
            <a:spLocks/>
          </p:cNvSpPr>
          <p:nvPr/>
        </p:nvSpPr>
        <p:spPr>
          <a:xfrm>
            <a:off x="0" y="1076243"/>
            <a:ext cx="2260145" cy="5403757"/>
          </a:xfrm>
          <a:prstGeom prst="rect">
            <a:avLst/>
          </a:prstGeom>
          <a:solidFill>
            <a:srgbClr val="00467F"/>
          </a:solidFill>
        </p:spPr>
        <p:txBody>
          <a:bodyPr vert="horz"/>
          <a:lstStyle>
            <a:lvl1pPr marL="342900" indent="-342900" algn="l" defTabSz="457200" rtl="0" eaLnBrk="1" latinLnBrk="0" hangingPunct="1">
              <a:lnSpc>
                <a:spcPts val="2400"/>
              </a:lnSpc>
              <a:spcBef>
                <a:spcPts val="0"/>
              </a:spcBef>
              <a:buFontTx/>
              <a:buAutoNum type="arabicPeriod"/>
              <a:defRPr sz="1700" kern="1200" baseline="0">
                <a:solidFill>
                  <a:schemeClr val="bg1"/>
                </a:solidFill>
                <a:latin typeface="Verdan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The application</a:t>
            </a:r>
            <a:r>
              <a:rPr lang="en-NZ" sz="1800" dirty="0"/>
              <a:t/>
            </a:r>
            <a:br>
              <a:rPr lang="en-NZ" sz="1800" dirty="0"/>
            </a:br>
            <a:endParaRPr lang="en-NZ" sz="1800" dirty="0"/>
          </a:p>
          <a:p>
            <a:r>
              <a:rPr lang="en-US" sz="1800" dirty="0" smtClean="0"/>
              <a:t>Startup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 smtClean="0"/>
              <a:t>Imports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Overview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Constructor</a:t>
            </a:r>
          </a:p>
          <a:p>
            <a:endParaRPr lang="en-US" sz="1800" dirty="0"/>
          </a:p>
          <a:p>
            <a:r>
              <a:rPr lang="en-US" sz="1800" dirty="0" smtClean="0"/>
              <a:t>Other methods</a:t>
            </a:r>
            <a:endParaRPr lang="en-US" sz="1800" dirty="0"/>
          </a:p>
          <a:p>
            <a:endParaRPr lang="en-NZ" sz="1800" dirty="0" smtClean="0"/>
          </a:p>
          <a:p>
            <a:r>
              <a:rPr lang="en-US" sz="1800" dirty="0" smtClean="0"/>
              <a:t>Event handling</a:t>
            </a:r>
          </a:p>
          <a:p>
            <a:endParaRPr lang="en-US" sz="1800" dirty="0"/>
          </a:p>
          <a:p>
            <a:r>
              <a:rPr lang="en-US" sz="1800" dirty="0" smtClean="0"/>
              <a:t>Summary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2474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6517335" cy="71759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The Album application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810" y="1473137"/>
            <a:ext cx="6396765" cy="3994976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2697480" y="1316736"/>
            <a:ext cx="804672" cy="521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02152" y="1132070"/>
            <a:ext cx="873957" cy="369332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JMenu</a:t>
            </a:r>
            <a:endParaRPr lang="en-NZ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53477" y="1010495"/>
            <a:ext cx="1287532" cy="369332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JMenuBar</a:t>
            </a:r>
            <a:endParaRPr lang="en-NZ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452597" y="1379827"/>
            <a:ext cx="225827" cy="522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35117" y="2733163"/>
            <a:ext cx="1011815" cy="369332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JLabel</a:t>
            </a:r>
            <a:endParaRPr lang="en-NZ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941024" y="2395728"/>
            <a:ext cx="158792" cy="3374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81508" y="3360457"/>
            <a:ext cx="1563248" cy="369332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JTextField</a:t>
            </a:r>
            <a:endParaRPr lang="en-NZ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Straight Arrow Connector 22"/>
          <p:cNvCxnSpPr>
            <a:stCxn id="21" idx="0"/>
          </p:cNvCxnSpPr>
          <p:nvPr/>
        </p:nvCxnSpPr>
        <p:spPr>
          <a:xfrm flipV="1">
            <a:off x="3363132" y="2395728"/>
            <a:ext cx="589707" cy="9647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63403" y="2789748"/>
            <a:ext cx="1149674" cy="369332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JButton</a:t>
            </a:r>
            <a:endParaRPr lang="en-NZ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7351776" y="2395728"/>
            <a:ext cx="137160" cy="401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7918704" y="2395728"/>
            <a:ext cx="82296" cy="394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97243" y="4679604"/>
            <a:ext cx="2534476" cy="646331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JScrollPane</a:t>
            </a:r>
            <a:r>
              <a:rPr lang="en-US" b="1" dirty="0" smtClean="0">
                <a:cs typeface="Courier New" panose="02070309020205020404" pitchFamily="49" charset="0"/>
              </a:rPr>
              <a:t> </a:t>
            </a:r>
            <a:br>
              <a:rPr lang="en-US" b="1" dirty="0" smtClean="0">
                <a:cs typeface="Courier New" panose="02070309020205020404" pitchFamily="49" charset="0"/>
              </a:rPr>
            </a:br>
            <a:r>
              <a:rPr lang="en-US" b="1" dirty="0" smtClean="0">
                <a:cs typeface="Courier New" panose="02070309020205020404" pitchFamily="49" charset="0"/>
              </a:rPr>
              <a:t>(without visible content)</a:t>
            </a:r>
            <a:endParaRPr lang="en-NZ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5678424" y="4475691"/>
            <a:ext cx="118819" cy="2039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4"/>
          <p:cNvSpPr txBox="1">
            <a:spLocks/>
          </p:cNvSpPr>
          <p:nvPr/>
        </p:nvSpPr>
        <p:spPr>
          <a:xfrm>
            <a:off x="0" y="1076243"/>
            <a:ext cx="2260145" cy="5403757"/>
          </a:xfrm>
          <a:prstGeom prst="rect">
            <a:avLst/>
          </a:prstGeom>
          <a:solidFill>
            <a:srgbClr val="00467F"/>
          </a:solidFill>
        </p:spPr>
        <p:txBody>
          <a:bodyPr vert="horz"/>
          <a:lstStyle>
            <a:lvl1pPr marL="342900" indent="-342900" algn="l" defTabSz="457200" rtl="0" eaLnBrk="1" latinLnBrk="0" hangingPunct="1">
              <a:lnSpc>
                <a:spcPts val="2400"/>
              </a:lnSpc>
              <a:spcBef>
                <a:spcPts val="0"/>
              </a:spcBef>
              <a:buFontTx/>
              <a:buAutoNum type="arabicPeriod"/>
              <a:defRPr sz="1700" kern="1200" baseline="0">
                <a:solidFill>
                  <a:schemeClr val="bg1"/>
                </a:solidFill>
                <a:latin typeface="Verdan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The application</a:t>
            </a:r>
            <a:r>
              <a:rPr lang="en-NZ" sz="1800" dirty="0"/>
              <a:t/>
            </a:r>
            <a:br>
              <a:rPr lang="en-NZ" sz="1800" dirty="0"/>
            </a:br>
            <a:endParaRPr lang="en-NZ" sz="1800" dirty="0"/>
          </a:p>
          <a:p>
            <a:r>
              <a:rPr lang="en-US" sz="1800" dirty="0" smtClean="0"/>
              <a:t>Startup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 smtClean="0"/>
              <a:t>Imports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Overview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Constructor</a:t>
            </a:r>
          </a:p>
          <a:p>
            <a:endParaRPr lang="en-US" sz="1800" dirty="0"/>
          </a:p>
          <a:p>
            <a:r>
              <a:rPr lang="en-US" sz="1800" dirty="0" smtClean="0"/>
              <a:t>Other methods</a:t>
            </a:r>
            <a:endParaRPr lang="en-US" sz="1800" dirty="0"/>
          </a:p>
          <a:p>
            <a:endParaRPr lang="en-NZ" sz="1800" dirty="0" smtClean="0"/>
          </a:p>
          <a:p>
            <a:r>
              <a:rPr lang="en-US" sz="1800" dirty="0" smtClean="0"/>
              <a:t>Event handling</a:t>
            </a:r>
          </a:p>
          <a:p>
            <a:endParaRPr lang="en-US" sz="1800" dirty="0"/>
          </a:p>
          <a:p>
            <a:r>
              <a:rPr lang="en-US" sz="1800" dirty="0" smtClean="0"/>
              <a:t>Summary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7262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6517335" cy="71759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The Album application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480" y="1468374"/>
            <a:ext cx="6333744" cy="39585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932" y="1981771"/>
            <a:ext cx="4600575" cy="33127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02371" y="5684772"/>
            <a:ext cx="1838965" cy="369332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JFileChooser</a:t>
            </a:r>
            <a:endParaRPr lang="en-NZ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114800" y="5001768"/>
            <a:ext cx="603504" cy="683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 txBox="1">
            <a:spLocks/>
          </p:cNvSpPr>
          <p:nvPr/>
        </p:nvSpPr>
        <p:spPr>
          <a:xfrm>
            <a:off x="0" y="1076243"/>
            <a:ext cx="2260145" cy="5403757"/>
          </a:xfrm>
          <a:prstGeom prst="rect">
            <a:avLst/>
          </a:prstGeom>
          <a:solidFill>
            <a:srgbClr val="00467F"/>
          </a:solidFill>
        </p:spPr>
        <p:txBody>
          <a:bodyPr vert="horz"/>
          <a:lstStyle>
            <a:lvl1pPr marL="342900" indent="-342900" algn="l" defTabSz="457200" rtl="0" eaLnBrk="1" latinLnBrk="0" hangingPunct="1">
              <a:lnSpc>
                <a:spcPts val="2400"/>
              </a:lnSpc>
              <a:spcBef>
                <a:spcPts val="0"/>
              </a:spcBef>
              <a:buFontTx/>
              <a:buAutoNum type="arabicPeriod"/>
              <a:defRPr sz="1700" kern="1200" baseline="0">
                <a:solidFill>
                  <a:schemeClr val="bg1"/>
                </a:solidFill>
                <a:latin typeface="Verdan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The application</a:t>
            </a:r>
            <a:r>
              <a:rPr lang="en-NZ" sz="1800" dirty="0"/>
              <a:t/>
            </a:r>
            <a:br>
              <a:rPr lang="en-NZ" sz="1800" dirty="0"/>
            </a:br>
            <a:endParaRPr lang="en-NZ" sz="1800" dirty="0"/>
          </a:p>
          <a:p>
            <a:r>
              <a:rPr lang="en-US" sz="1800" dirty="0" smtClean="0"/>
              <a:t>Startup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 smtClean="0"/>
              <a:t>Imports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Overview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Constructor</a:t>
            </a:r>
          </a:p>
          <a:p>
            <a:endParaRPr lang="en-US" sz="1800" dirty="0"/>
          </a:p>
          <a:p>
            <a:r>
              <a:rPr lang="en-US" sz="1800" dirty="0" smtClean="0"/>
              <a:t>Other methods</a:t>
            </a:r>
            <a:endParaRPr lang="en-US" sz="1800" dirty="0"/>
          </a:p>
          <a:p>
            <a:endParaRPr lang="en-NZ" sz="1800" dirty="0" smtClean="0"/>
          </a:p>
          <a:p>
            <a:r>
              <a:rPr lang="en-US" sz="1800" dirty="0" smtClean="0"/>
              <a:t>Event handling</a:t>
            </a:r>
          </a:p>
          <a:p>
            <a:endParaRPr lang="en-US" sz="1800" dirty="0"/>
          </a:p>
          <a:p>
            <a:r>
              <a:rPr lang="en-US" sz="1800" dirty="0" smtClean="0"/>
              <a:t>Summary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2892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6517335" cy="71759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The Album application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342" y="1468374"/>
            <a:ext cx="6341059" cy="39631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97511" y="4091977"/>
            <a:ext cx="1994457" cy="923330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JComboBox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cs typeface="Courier New" panose="02070309020205020404" pitchFamily="49" charset="0"/>
              </a:rPr>
              <a:t>with</a:t>
            </a:r>
            <a:br>
              <a:rPr lang="en-US" b="1" dirty="0" smtClean="0">
                <a:cs typeface="Courier New" panose="02070309020205020404" pitchFamily="49" charset="0"/>
              </a:rPr>
            </a:br>
            <a:r>
              <a:rPr lang="en-US" b="1" dirty="0" smtClean="0">
                <a:cs typeface="Courier New" panose="02070309020205020404" pitchFamily="49" charset="0"/>
              </a:rPr>
              <a:t>name for quick</a:t>
            </a:r>
            <a:br>
              <a:rPr lang="en-US" b="1" dirty="0" smtClean="0">
                <a:cs typeface="Courier New" panose="02070309020205020404" pitchFamily="49" charset="0"/>
              </a:rPr>
            </a:br>
            <a:r>
              <a:rPr lang="en-US" b="1" dirty="0" smtClean="0">
                <a:cs typeface="Courier New" panose="02070309020205020404" pitchFamily="49" charset="0"/>
              </a:rPr>
              <a:t>image selection</a:t>
            </a:r>
            <a:endParaRPr lang="en-NZ" b="1" dirty="0" smtClean="0"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184475" y="3778121"/>
            <a:ext cx="527989" cy="313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59406" y="6054067"/>
            <a:ext cx="3906839" cy="646331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JTextArea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cs typeface="Courier New" panose="02070309020205020404" pitchFamily="49" charset="0"/>
              </a:rPr>
              <a:t>in the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JScrollPane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cs typeface="Courier New" panose="02070309020205020404" pitchFamily="49" charset="0"/>
              </a:rPr>
              <a:t>for caption (image description)</a:t>
            </a:r>
            <a:endParaRPr lang="en-NZ" b="1" dirty="0" smtClean="0"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897170" y="5212080"/>
            <a:ext cx="638254" cy="7498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654782" y="3794486"/>
            <a:ext cx="1692976" cy="1477328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JLabel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cs typeface="Courier New" panose="02070309020205020404" pitchFamily="49" charset="0"/>
              </a:rPr>
              <a:t>with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ImageIcon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cs typeface="Courier New" panose="02070309020205020404" pitchFamily="49" charset="0"/>
              </a:rPr>
              <a:t>containing</a:t>
            </a:r>
            <a:br>
              <a:rPr lang="en-US" b="1" dirty="0" smtClean="0">
                <a:cs typeface="Courier New" panose="02070309020205020404" pitchFamily="49" charset="0"/>
              </a:rPr>
            </a:br>
            <a:r>
              <a:rPr lang="en-US" b="1" dirty="0" smtClean="0">
                <a:cs typeface="Courier New" panose="02070309020205020404" pitchFamily="49" charset="0"/>
              </a:rPr>
              <a:t>an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endParaRPr lang="en-NZ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7512951" y="4113997"/>
            <a:ext cx="109728" cy="140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94740" y="1036562"/>
            <a:ext cx="4677819" cy="369332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r>
              <a:rPr lang="en-US" b="1" dirty="0" smtClean="0">
                <a:cs typeface="Courier New" panose="02070309020205020404" pitchFamily="49" charset="0"/>
              </a:rPr>
              <a:t>The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JTextField</a:t>
            </a:r>
            <a:r>
              <a:rPr lang="en-US" b="1" dirty="0" smtClean="0">
                <a:cs typeface="Courier New" panose="02070309020205020404" pitchFamily="49" charset="0"/>
              </a:rPr>
              <a:t> takes a name for the image.</a:t>
            </a:r>
            <a:endParaRPr lang="en-NZ" b="1" dirty="0" smtClean="0"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4059936" y="1405894"/>
            <a:ext cx="393192" cy="742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219334" y="2181819"/>
            <a:ext cx="999376" cy="923330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r>
              <a:rPr lang="en-US" b="1" dirty="0" smtClean="0">
                <a:cs typeface="Courier New" panose="02070309020205020404" pitchFamily="49" charset="0"/>
              </a:rPr>
              <a:t>Step </a:t>
            </a:r>
            <a:br>
              <a:rPr lang="en-US" b="1" dirty="0" smtClean="0">
                <a:cs typeface="Courier New" panose="02070309020205020404" pitchFamily="49" charset="0"/>
              </a:rPr>
            </a:br>
            <a:r>
              <a:rPr lang="en-US" b="1" dirty="0" smtClean="0">
                <a:cs typeface="Courier New" panose="02070309020205020404" pitchFamily="49" charset="0"/>
              </a:rPr>
              <a:t>through </a:t>
            </a:r>
            <a:br>
              <a:rPr lang="en-US" b="1" dirty="0" smtClean="0">
                <a:cs typeface="Courier New" panose="02070309020205020404" pitchFamily="49" charset="0"/>
              </a:rPr>
            </a:br>
            <a:r>
              <a:rPr lang="en-US" b="1" dirty="0" smtClean="0">
                <a:cs typeface="Courier New" panose="02070309020205020404" pitchFamily="49" charset="0"/>
              </a:rPr>
              <a:t>images</a:t>
            </a:r>
            <a:endParaRPr lang="en-NZ" b="1" dirty="0" smtClean="0">
              <a:cs typeface="Courier New" panose="02070309020205020404" pitchFamily="49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8219334" y="2181819"/>
            <a:ext cx="211434" cy="59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33699" y="2483488"/>
            <a:ext cx="1191352" cy="1200329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r>
              <a:rPr lang="en-US" b="1" dirty="0" smtClean="0">
                <a:cs typeface="Courier New" panose="02070309020205020404" pitchFamily="49" charset="0"/>
              </a:rPr>
              <a:t>Save </a:t>
            </a:r>
            <a:br>
              <a:rPr lang="en-US" b="1" dirty="0" smtClean="0">
                <a:cs typeface="Courier New" panose="02070309020205020404" pitchFamily="49" charset="0"/>
              </a:rPr>
            </a:br>
            <a:r>
              <a:rPr lang="en-US" b="1" dirty="0" smtClean="0">
                <a:cs typeface="Courier New" panose="02070309020205020404" pitchFamily="49" charset="0"/>
              </a:rPr>
              <a:t>name and </a:t>
            </a:r>
            <a:br>
              <a:rPr lang="en-US" b="1" dirty="0" smtClean="0">
                <a:cs typeface="Courier New" panose="02070309020205020404" pitchFamily="49" charset="0"/>
              </a:rPr>
            </a:br>
            <a:r>
              <a:rPr lang="en-US" b="1" dirty="0" smtClean="0">
                <a:cs typeface="Courier New" panose="02070309020205020404" pitchFamily="49" charset="0"/>
              </a:rPr>
              <a:t>image </a:t>
            </a:r>
            <a:br>
              <a:rPr lang="en-US" b="1" dirty="0" smtClean="0">
                <a:cs typeface="Courier New" panose="02070309020205020404" pitchFamily="49" charset="0"/>
              </a:rPr>
            </a:br>
            <a:r>
              <a:rPr lang="en-US" b="1" dirty="0" smtClean="0">
                <a:cs typeface="Courier New" panose="02070309020205020404" pitchFamily="49" charset="0"/>
              </a:rPr>
              <a:t>caption</a:t>
            </a:r>
            <a:endParaRPr lang="en-NZ" b="1" dirty="0" smtClean="0"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7360920" y="2417588"/>
            <a:ext cx="36576" cy="1672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4"/>
          <p:cNvSpPr txBox="1">
            <a:spLocks/>
          </p:cNvSpPr>
          <p:nvPr/>
        </p:nvSpPr>
        <p:spPr>
          <a:xfrm>
            <a:off x="0" y="1076243"/>
            <a:ext cx="2260145" cy="5403757"/>
          </a:xfrm>
          <a:prstGeom prst="rect">
            <a:avLst/>
          </a:prstGeom>
          <a:solidFill>
            <a:srgbClr val="00467F"/>
          </a:solidFill>
        </p:spPr>
        <p:txBody>
          <a:bodyPr vert="horz"/>
          <a:lstStyle>
            <a:lvl1pPr marL="342900" indent="-342900" algn="l" defTabSz="457200" rtl="0" eaLnBrk="1" latinLnBrk="0" hangingPunct="1">
              <a:lnSpc>
                <a:spcPts val="2400"/>
              </a:lnSpc>
              <a:spcBef>
                <a:spcPts val="0"/>
              </a:spcBef>
              <a:buFontTx/>
              <a:buAutoNum type="arabicPeriod"/>
              <a:defRPr sz="1700" kern="1200" baseline="0">
                <a:solidFill>
                  <a:schemeClr val="bg1"/>
                </a:solidFill>
                <a:latin typeface="Verdan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The application</a:t>
            </a:r>
            <a:r>
              <a:rPr lang="en-NZ" sz="1800" dirty="0"/>
              <a:t/>
            </a:r>
            <a:br>
              <a:rPr lang="en-NZ" sz="1800" dirty="0"/>
            </a:br>
            <a:endParaRPr lang="en-NZ" sz="1800" dirty="0"/>
          </a:p>
          <a:p>
            <a:r>
              <a:rPr lang="en-US" sz="1800" dirty="0" smtClean="0"/>
              <a:t>Startup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 smtClean="0"/>
              <a:t>Imports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Overview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Constructor</a:t>
            </a:r>
          </a:p>
          <a:p>
            <a:endParaRPr lang="en-US" sz="1800" dirty="0"/>
          </a:p>
          <a:p>
            <a:r>
              <a:rPr lang="en-US" sz="1800" dirty="0" smtClean="0"/>
              <a:t>Other methods</a:t>
            </a:r>
            <a:endParaRPr lang="en-US" sz="1800" dirty="0"/>
          </a:p>
          <a:p>
            <a:endParaRPr lang="en-NZ" sz="1800" dirty="0" smtClean="0"/>
          </a:p>
          <a:p>
            <a:r>
              <a:rPr lang="en-US" sz="1800" dirty="0" smtClean="0"/>
              <a:t>Event handling</a:t>
            </a:r>
          </a:p>
          <a:p>
            <a:endParaRPr lang="en-US" sz="1800" dirty="0"/>
          </a:p>
          <a:p>
            <a:r>
              <a:rPr lang="en-US" sz="1800" dirty="0" smtClean="0"/>
              <a:t>Summary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0601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6517335" cy="71759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The Album application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782" y="1482407"/>
            <a:ext cx="6448437" cy="4247833"/>
          </a:xfrm>
          <a:prstGeom prst="rect">
            <a:avLst/>
          </a:prstGeom>
        </p:spPr>
      </p:pic>
      <p:sp>
        <p:nvSpPr>
          <p:cNvPr id="11" name="Text Placeholder 4"/>
          <p:cNvSpPr txBox="1">
            <a:spLocks/>
          </p:cNvSpPr>
          <p:nvPr/>
        </p:nvSpPr>
        <p:spPr>
          <a:xfrm>
            <a:off x="0" y="1076243"/>
            <a:ext cx="2260145" cy="5403757"/>
          </a:xfrm>
          <a:prstGeom prst="rect">
            <a:avLst/>
          </a:prstGeom>
          <a:solidFill>
            <a:srgbClr val="00467F"/>
          </a:solidFill>
        </p:spPr>
        <p:txBody>
          <a:bodyPr vert="horz"/>
          <a:lstStyle>
            <a:lvl1pPr marL="342900" indent="-342900" algn="l" defTabSz="457200" rtl="0" eaLnBrk="1" latinLnBrk="0" hangingPunct="1">
              <a:lnSpc>
                <a:spcPts val="2400"/>
              </a:lnSpc>
              <a:spcBef>
                <a:spcPts val="0"/>
              </a:spcBef>
              <a:buFontTx/>
              <a:buAutoNum type="arabicPeriod"/>
              <a:defRPr sz="1700" kern="1200" baseline="0">
                <a:solidFill>
                  <a:schemeClr val="bg1"/>
                </a:solidFill>
                <a:latin typeface="Verdan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The application</a:t>
            </a:r>
            <a:r>
              <a:rPr lang="en-NZ" sz="1800" dirty="0"/>
              <a:t/>
            </a:r>
            <a:br>
              <a:rPr lang="en-NZ" sz="1800" dirty="0"/>
            </a:br>
            <a:endParaRPr lang="en-NZ" sz="1800" dirty="0"/>
          </a:p>
          <a:p>
            <a:r>
              <a:rPr lang="en-US" sz="1800" dirty="0" smtClean="0"/>
              <a:t>Startup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 smtClean="0"/>
              <a:t>Imports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Overview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Constructor</a:t>
            </a:r>
          </a:p>
          <a:p>
            <a:endParaRPr lang="en-US" sz="1800" dirty="0"/>
          </a:p>
          <a:p>
            <a:r>
              <a:rPr lang="en-US" sz="1800" dirty="0" smtClean="0"/>
              <a:t>Other methods</a:t>
            </a:r>
            <a:endParaRPr lang="en-US" sz="1800" dirty="0"/>
          </a:p>
          <a:p>
            <a:endParaRPr lang="en-NZ" sz="1800" dirty="0" smtClean="0"/>
          </a:p>
          <a:p>
            <a:r>
              <a:rPr lang="en-US" sz="1800" dirty="0" smtClean="0"/>
              <a:t>Event handling</a:t>
            </a:r>
          </a:p>
          <a:p>
            <a:endParaRPr lang="en-US" sz="1800" dirty="0"/>
          </a:p>
          <a:p>
            <a:r>
              <a:rPr lang="en-US" sz="1800" dirty="0" smtClean="0"/>
              <a:t>Summary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3438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6517335" cy="71759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The Album application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697" y="1502727"/>
            <a:ext cx="6484938" cy="4271877"/>
          </a:xfrm>
          <a:prstGeom prst="rect">
            <a:avLst/>
          </a:prstGeom>
        </p:spPr>
      </p:pic>
      <p:sp>
        <p:nvSpPr>
          <p:cNvPr id="7" name="Text Placeholder 4"/>
          <p:cNvSpPr txBox="1">
            <a:spLocks/>
          </p:cNvSpPr>
          <p:nvPr/>
        </p:nvSpPr>
        <p:spPr>
          <a:xfrm>
            <a:off x="0" y="1076243"/>
            <a:ext cx="2260145" cy="5403757"/>
          </a:xfrm>
          <a:prstGeom prst="rect">
            <a:avLst/>
          </a:prstGeom>
          <a:solidFill>
            <a:srgbClr val="00467F"/>
          </a:solidFill>
        </p:spPr>
        <p:txBody>
          <a:bodyPr vert="horz"/>
          <a:lstStyle>
            <a:lvl1pPr marL="342900" indent="-342900" algn="l" defTabSz="457200" rtl="0" eaLnBrk="1" latinLnBrk="0" hangingPunct="1">
              <a:lnSpc>
                <a:spcPts val="2400"/>
              </a:lnSpc>
              <a:spcBef>
                <a:spcPts val="0"/>
              </a:spcBef>
              <a:buFontTx/>
              <a:buAutoNum type="arabicPeriod"/>
              <a:defRPr sz="1700" kern="1200" baseline="0">
                <a:solidFill>
                  <a:schemeClr val="bg1"/>
                </a:solidFill>
                <a:latin typeface="Verdan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The application</a:t>
            </a:r>
            <a:r>
              <a:rPr lang="en-NZ" sz="1800" dirty="0"/>
              <a:t/>
            </a:r>
            <a:br>
              <a:rPr lang="en-NZ" sz="1800" dirty="0"/>
            </a:br>
            <a:endParaRPr lang="en-NZ" sz="1800" dirty="0"/>
          </a:p>
          <a:p>
            <a:r>
              <a:rPr lang="en-US" sz="1800" dirty="0" smtClean="0"/>
              <a:t>Startup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 smtClean="0"/>
              <a:t>Imports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Overview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Constructor</a:t>
            </a:r>
          </a:p>
          <a:p>
            <a:endParaRPr lang="en-US" sz="1800" dirty="0"/>
          </a:p>
          <a:p>
            <a:r>
              <a:rPr lang="en-US" sz="1800" dirty="0" smtClean="0"/>
              <a:t>Other methods</a:t>
            </a:r>
            <a:endParaRPr lang="en-US" sz="1800" dirty="0"/>
          </a:p>
          <a:p>
            <a:endParaRPr lang="en-NZ" sz="1800" dirty="0" smtClean="0"/>
          </a:p>
          <a:p>
            <a:r>
              <a:rPr lang="en-US" sz="1800" dirty="0" smtClean="0"/>
              <a:t>Event handling</a:t>
            </a:r>
          </a:p>
          <a:p>
            <a:endParaRPr lang="en-US" sz="1800" dirty="0"/>
          </a:p>
          <a:p>
            <a:r>
              <a:rPr lang="en-US" sz="1800" dirty="0" smtClean="0"/>
              <a:t>Summary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5399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/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31643</TotalTime>
  <Words>2634</Words>
  <Application>Microsoft Office PowerPoint</Application>
  <PresentationFormat>On-screen Show (4:3)</PresentationFormat>
  <Paragraphs>958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Courier New</vt:lpstr>
      <vt:lpstr>Verdana</vt:lpstr>
      <vt:lpstr>Custom Design</vt:lpstr>
      <vt:lpstr>Lecture 17 Even more GUI programming</vt:lpstr>
      <vt:lpstr>Goals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do we know</vt:lpstr>
      <vt:lpstr>Resources &amp; Homework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Sonia Tenreiro</dc:creator>
  <cp:lastModifiedBy>Ulrich Speidel</cp:lastModifiedBy>
  <cp:revision>672</cp:revision>
  <cp:lastPrinted>2017-01-19T21:33:28Z</cp:lastPrinted>
  <dcterms:created xsi:type="dcterms:W3CDTF">2015-05-10T23:22:16Z</dcterms:created>
  <dcterms:modified xsi:type="dcterms:W3CDTF">2017-03-21T00:20:48Z</dcterms:modified>
</cp:coreProperties>
</file>