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3"/>
  </p:notesMasterIdLst>
  <p:handoutMasterIdLst>
    <p:handoutMasterId r:id="rId24"/>
  </p:handoutMasterIdLst>
  <p:sldIdLst>
    <p:sldId id="256" r:id="rId2"/>
    <p:sldId id="267" r:id="rId3"/>
    <p:sldId id="398" r:id="rId4"/>
    <p:sldId id="452" r:id="rId5"/>
    <p:sldId id="453" r:id="rId6"/>
    <p:sldId id="459" r:id="rId7"/>
    <p:sldId id="378" r:id="rId8"/>
    <p:sldId id="414" r:id="rId9"/>
    <p:sldId id="415" r:id="rId10"/>
    <p:sldId id="432" r:id="rId11"/>
    <p:sldId id="416" r:id="rId12"/>
    <p:sldId id="417" r:id="rId13"/>
    <p:sldId id="454" r:id="rId14"/>
    <p:sldId id="456" r:id="rId15"/>
    <p:sldId id="455" r:id="rId16"/>
    <p:sldId id="433" r:id="rId17"/>
    <p:sldId id="457" r:id="rId18"/>
    <p:sldId id="458" r:id="rId19"/>
    <p:sldId id="287" r:id="rId20"/>
    <p:sldId id="281" r:id="rId21"/>
    <p:sldId id="331" r:id="rId22"/>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7"/>
    <a:srgbClr val="04346C"/>
    <a:srgbClr val="00467F"/>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snapToObjects="1">
      <p:cViewPr varScale="1">
        <p:scale>
          <a:sx n="84" d="100"/>
          <a:sy n="84" d="100"/>
        </p:scale>
        <p:origin x="1589" y="82"/>
      </p:cViewPr>
      <p:guideLst>
        <p:guide orient="horz" pos="4021"/>
        <p:guide pos="416"/>
      </p:guideLst>
    </p:cSldViewPr>
  </p:slideViewPr>
  <p:notesTextViewPr>
    <p:cViewPr>
      <p:scale>
        <a:sx n="100" d="100"/>
        <a:sy n="100" d="100"/>
      </p:scale>
      <p:origin x="0" y="0"/>
    </p:cViewPr>
  </p:notesTextViewPr>
  <p:sorterViewPr>
    <p:cViewPr>
      <p:scale>
        <a:sx n="120" d="100"/>
        <a:sy n="120" d="100"/>
      </p:scale>
      <p:origin x="0" y="-6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3/24/2017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3/24/2017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60170D6-42E6-3B4C-BC2C-154007EECCF7}" type="slidenum">
              <a:rPr lang="en-US" smtClean="0"/>
              <a:t>6</a:t>
            </a:fld>
            <a:endParaRPr lang="en-US"/>
          </a:p>
        </p:txBody>
      </p:sp>
    </p:spTree>
    <p:extLst>
      <p:ext uri="{BB962C8B-B14F-4D97-AF65-F5344CB8AC3E}">
        <p14:creationId xmlns:p14="http://schemas.microsoft.com/office/powerpoint/2010/main" val="249777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8/docs/api/java/awt/event/MouseMotionAdapter.html" TargetMode="External"/><Relationship Id="rId2" Type="http://schemas.openxmlformats.org/officeDocument/2006/relationships/hyperlink" Target="https://docs.oracle.com/javase/8/docs/api/java/awt/event/MouseAdapter.html" TargetMode="External"/><Relationship Id="rId1" Type="http://schemas.openxmlformats.org/officeDocument/2006/relationships/slideLayout" Target="../slideLayouts/slideLayout2.xml"/><Relationship Id="rId4" Type="http://schemas.openxmlformats.org/officeDocument/2006/relationships/hyperlink" Target="https://docs.oracle.com/javase/tutorial/java/javaOO/anonymousclasse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18 Yet more GUI programming</a:t>
            </a:r>
            <a:endParaRPr lang="en-US" dirty="0"/>
          </a:p>
        </p:txBody>
      </p:sp>
      <p:sp>
        <p:nvSpPr>
          <p:cNvPr id="7" name="Text Placeholder 6"/>
          <p:cNvSpPr>
            <a:spLocks noGrp="1"/>
          </p:cNvSpPr>
          <p:nvPr>
            <p:ph type="body" sz="quarter" idx="10"/>
          </p:nvPr>
        </p:nvSpPr>
        <p:spPr>
          <a:xfrm>
            <a:off x="677866" y="4278012"/>
            <a:ext cx="8027987" cy="1056603"/>
          </a:xfrm>
        </p:spPr>
        <p:txBody>
          <a:bodyPr/>
          <a:lstStyle/>
          <a:p>
            <a:r>
              <a:rPr lang="en-US" dirty="0" smtClean="0"/>
              <a:t>D&amp;D 12</a:t>
            </a:r>
          </a:p>
          <a:p>
            <a:endParaRPr lang="en-US" dirty="0"/>
          </a:p>
          <a:p>
            <a:endParaRPr lang="en-US" dirty="0" smtClean="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10</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rest of the class</a:t>
            </a:r>
            <a:endParaRPr lang="en-NZ" sz="4000" b="1" dirty="0">
              <a:solidFill>
                <a:srgbClr val="009AC7"/>
              </a:solidFill>
              <a:latin typeface="Verdana"/>
              <a:cs typeface="Verdana"/>
            </a:endParaRPr>
          </a:p>
        </p:txBody>
      </p:sp>
      <p:sp>
        <p:nvSpPr>
          <p:cNvPr id="7" name="TextBox 6"/>
          <p:cNvSpPr txBox="1"/>
          <p:nvPr/>
        </p:nvSpPr>
        <p:spPr>
          <a:xfrm>
            <a:off x="2270958" y="1076243"/>
            <a:ext cx="6629201" cy="4801314"/>
          </a:xfrm>
          <a:prstGeom prst="rect">
            <a:avLst/>
          </a:prstGeom>
        </p:spPr>
        <p:txBody>
          <a:bodyPr vert="horz" wrap="square" rtlCol="0">
            <a:spAutoFit/>
          </a:bodyPr>
          <a:lstStyle/>
          <a:p>
            <a:r>
              <a:rPr lang="en-US" dirty="0" smtClean="0"/>
              <a:t>The constructor </a:t>
            </a:r>
            <a:r>
              <a:rPr lang="en-US" b="1" dirty="0" err="1" smtClean="0">
                <a:latin typeface="Courier New" panose="02070309020205020404" pitchFamily="49" charset="0"/>
                <a:cs typeface="Courier New" panose="02070309020205020404" pitchFamily="49" charset="0"/>
              </a:rPr>
              <a:t>MozzieHunt</a:t>
            </a:r>
            <a:r>
              <a:rPr lang="en-US" b="1" dirty="0" smtClean="0">
                <a:latin typeface="Courier New" panose="02070309020205020404" pitchFamily="49" charset="0"/>
                <a:cs typeface="Courier New" panose="02070309020205020404" pitchFamily="49" charset="0"/>
              </a:rPr>
              <a:t>()</a:t>
            </a:r>
            <a:r>
              <a:rPr lang="en-US" dirty="0" smtClean="0"/>
              <a:t> sets up the GUI with the help of two private convenience methods that create </a:t>
            </a:r>
            <a:r>
              <a:rPr lang="en-US" b="1" dirty="0" err="1">
                <a:latin typeface="Courier New" panose="02070309020205020404" pitchFamily="49" charset="0"/>
                <a:cs typeface="Courier New" panose="02070309020205020404" pitchFamily="49" charset="0"/>
              </a:rPr>
              <a:t>JLabels</a:t>
            </a:r>
            <a:r>
              <a:rPr lang="en-US" dirty="0" smtClean="0"/>
              <a:t> with mosquitoes an blood splats. </a:t>
            </a:r>
          </a:p>
          <a:p>
            <a:endParaRPr lang="en-US" dirty="0"/>
          </a:p>
          <a:p>
            <a:r>
              <a:rPr lang="en-US" dirty="0" smtClean="0"/>
              <a:t>Event handling happens exclusively in anonymous inner classes.</a:t>
            </a:r>
          </a:p>
          <a:p>
            <a:endParaRPr lang="en-US" dirty="0"/>
          </a:p>
          <a:p>
            <a:r>
              <a:rPr lang="en-US" dirty="0" smtClean="0"/>
              <a:t>These classes implement a </a:t>
            </a:r>
            <a:r>
              <a:rPr lang="en-US" b="1" dirty="0" err="1">
                <a:latin typeface="Courier New" panose="02070309020205020404" pitchFamily="49" charset="0"/>
                <a:cs typeface="Courier New" panose="02070309020205020404" pitchFamily="49" charset="0"/>
              </a:rPr>
              <a:t>MouseAdapter</a:t>
            </a:r>
            <a:r>
              <a:rPr lang="en-US" dirty="0" smtClean="0"/>
              <a:t> and a </a:t>
            </a:r>
            <a:r>
              <a:rPr lang="en-US" b="1" dirty="0" err="1">
                <a:latin typeface="Courier New" panose="02070309020205020404" pitchFamily="49" charset="0"/>
                <a:cs typeface="Courier New" panose="02070309020205020404" pitchFamily="49" charset="0"/>
              </a:rPr>
              <a:t>MouseMotionListener</a:t>
            </a:r>
            <a:r>
              <a:rPr lang="en-US" dirty="0" smtClean="0"/>
              <a:t>, respectively. This is new.</a:t>
            </a:r>
          </a:p>
          <a:p>
            <a:endParaRPr lang="en-US" dirty="0" smtClean="0"/>
          </a:p>
          <a:p>
            <a:r>
              <a:rPr lang="en-US" b="1" dirty="0" err="1">
                <a:latin typeface="Courier New" panose="02070309020205020404" pitchFamily="49" charset="0"/>
                <a:cs typeface="Courier New" panose="02070309020205020404" pitchFamily="49" charset="0"/>
              </a:rPr>
              <a:t>MouseAdapter</a:t>
            </a:r>
            <a:r>
              <a:rPr lang="en-US" dirty="0"/>
              <a:t> and a </a:t>
            </a:r>
            <a:r>
              <a:rPr lang="en-US" b="1" dirty="0" err="1">
                <a:latin typeface="Courier New" panose="02070309020205020404" pitchFamily="49" charset="0"/>
                <a:cs typeface="Courier New" panose="02070309020205020404" pitchFamily="49" charset="0"/>
              </a:rPr>
              <a:t>MouseMotionListener</a:t>
            </a:r>
            <a:r>
              <a:rPr lang="en-US" b="1" dirty="0">
                <a:latin typeface="Courier New" panose="02070309020205020404" pitchFamily="49" charset="0"/>
                <a:cs typeface="Courier New" panose="02070309020205020404" pitchFamily="49" charset="0"/>
              </a:rPr>
              <a:t> </a:t>
            </a:r>
            <a:r>
              <a:rPr lang="en-US" dirty="0" smtClean="0"/>
              <a:t>implement interfaces with various event listener methods – but the implementation of these methods doesn’t actually do anything! </a:t>
            </a:r>
          </a:p>
          <a:p>
            <a:endParaRPr lang="en-US" dirty="0"/>
          </a:p>
          <a:p>
            <a:r>
              <a:rPr lang="en-US" dirty="0" smtClean="0"/>
              <a:t>By implementing the classes as anonymous inner classes, we can override those do-nothing event listener methods we want to use with versions that actually do something – without having to re-implement all other methods of the interfaces as well.</a:t>
            </a:r>
          </a:p>
        </p:txBody>
      </p:sp>
      <p:sp>
        <p:nvSpPr>
          <p:cNvPr id="8"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solidFill>
                  <a:schemeClr val="tx2">
                    <a:lumMod val="40000"/>
                    <a:lumOff val="60000"/>
                  </a:schemeClr>
                </a:solidFill>
              </a:rPr>
              <a:t>Overview</a:t>
            </a:r>
          </a:p>
          <a:p>
            <a:endParaRPr lang="en-US" sz="1800" dirty="0" smtClean="0"/>
          </a:p>
          <a:p>
            <a:r>
              <a:rPr lang="en-US" sz="1800" dirty="0" smtClean="0"/>
              <a:t>Methods</a:t>
            </a:r>
            <a:endParaRPr lang="en-US" sz="1800" dirty="0" smtClean="0"/>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1467144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54580" y="1179360"/>
            <a:ext cx="6697980" cy="507666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2000"/>
          </a:p>
        </p:txBody>
      </p:sp>
      <p:sp>
        <p:nvSpPr>
          <p:cNvPr id="4" name="Slide Number Placeholder 3"/>
          <p:cNvSpPr>
            <a:spLocks noGrp="1"/>
          </p:cNvSpPr>
          <p:nvPr>
            <p:ph type="sldNum" sz="quarter" idx="11"/>
          </p:nvPr>
        </p:nvSpPr>
        <p:spPr/>
        <p:txBody>
          <a:bodyPr/>
          <a:lstStyle/>
          <a:p>
            <a:fld id="{218B9C4F-B695-C54C-924B-61748EE6A7C5}" type="slidenum">
              <a:rPr lang="en-US" smtClean="0"/>
              <a:pPr/>
              <a:t>11</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MozzieHunt</a:t>
            </a:r>
            <a:r>
              <a:rPr lang="en-US" sz="4000" b="1" dirty="0" smtClean="0">
                <a:solidFill>
                  <a:srgbClr val="009AC7"/>
                </a:solidFill>
                <a:latin typeface="Verdana"/>
                <a:cs typeface="Verdana"/>
              </a:rPr>
              <a:t>()</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54580" y="1213582"/>
            <a:ext cx="6873240" cy="5042438"/>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MozzieHunt</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super</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"Mozzie Hunt"</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setLayout</a:t>
            </a:r>
            <a:r>
              <a:rPr lang="en-NZ" sz="1400" dirty="0">
                <a:solidFill>
                  <a:srgbClr val="000000"/>
                </a:solidFill>
                <a:latin typeface="Consolas" panose="020B0609020204030204" pitchFamily="49" charset="0"/>
              </a:rPr>
              <a:t>(</a:t>
            </a:r>
            <a:r>
              <a:rPr lang="en-NZ" sz="1400" b="1" dirty="0">
                <a:solidFill>
                  <a:srgbClr val="7F0055"/>
                </a:solidFill>
                <a:latin typeface="Consolas" panose="020B0609020204030204" pitchFamily="49" charset="0"/>
              </a:rPr>
              <a:t>null</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setSize</a:t>
            </a:r>
            <a:r>
              <a:rPr lang="en-NZ" sz="1400" dirty="0">
                <a:solidFill>
                  <a:srgbClr val="000000"/>
                </a:solidFill>
                <a:latin typeface="Consolas" panose="020B0609020204030204" pitchFamily="49" charset="0"/>
              </a:rPr>
              <a:t>(500,500);</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setDefaultCloseOperation</a:t>
            </a:r>
            <a:r>
              <a:rPr lang="en-NZ" sz="1400" dirty="0">
                <a:solidFill>
                  <a:srgbClr val="000000"/>
                </a:solidFill>
                <a:latin typeface="Consolas" panose="020B0609020204030204" pitchFamily="49" charset="0"/>
              </a:rPr>
              <a:t>(</a:t>
            </a:r>
            <a:r>
              <a:rPr lang="en-NZ" sz="1400" dirty="0" err="1">
                <a:solidFill>
                  <a:srgbClr val="000000"/>
                </a:solidFill>
                <a:latin typeface="Consolas" panose="020B0609020204030204" pitchFamily="49" charset="0"/>
              </a:rPr>
              <a:t>JFrame.</a:t>
            </a:r>
            <a:r>
              <a:rPr lang="en-NZ" sz="1400" b="1" i="1" dirty="0" err="1">
                <a:solidFill>
                  <a:srgbClr val="0000C0"/>
                </a:solidFill>
                <a:latin typeface="Consolas" panose="020B0609020204030204" pitchFamily="49" charset="0"/>
              </a:rPr>
              <a:t>EXIT_ON_CLOSE</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a:solidFill>
                  <a:srgbClr val="0000C0"/>
                </a:solidFill>
                <a:latin typeface="Consolas" panose="020B0609020204030204" pitchFamily="49" charset="0"/>
              </a:rPr>
              <a:t>panel</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JPanel</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panel</a:t>
            </a:r>
            <a:r>
              <a:rPr lang="en-NZ" sz="1400" dirty="0" err="1">
                <a:solidFill>
                  <a:srgbClr val="000000"/>
                </a:solidFill>
                <a:latin typeface="Consolas" panose="020B0609020204030204" pitchFamily="49" charset="0"/>
              </a:rPr>
              <a:t>.setLayout</a:t>
            </a:r>
            <a:r>
              <a:rPr lang="en-NZ" sz="1400" dirty="0">
                <a:solidFill>
                  <a:srgbClr val="000000"/>
                </a:solidFill>
                <a:latin typeface="Consolas" panose="020B0609020204030204" pitchFamily="49" charset="0"/>
              </a:rPr>
              <a:t>(</a:t>
            </a:r>
            <a:r>
              <a:rPr lang="en-NZ" sz="1400" b="1" dirty="0">
                <a:solidFill>
                  <a:srgbClr val="7F0055"/>
                </a:solidFill>
                <a:latin typeface="Consolas" panose="020B0609020204030204" pitchFamily="49" charset="0"/>
              </a:rPr>
              <a:t>null</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panel</a:t>
            </a:r>
            <a:r>
              <a:rPr lang="en-NZ" sz="1400" dirty="0" err="1">
                <a:solidFill>
                  <a:srgbClr val="000000"/>
                </a:solidFill>
                <a:latin typeface="Consolas" panose="020B0609020204030204" pitchFamily="49" charset="0"/>
              </a:rPr>
              <a:t>.setOpaque</a:t>
            </a:r>
            <a:r>
              <a:rPr lang="en-NZ" sz="1400" dirty="0">
                <a:solidFill>
                  <a:srgbClr val="000000"/>
                </a:solidFill>
                <a:latin typeface="Consolas" panose="020B0609020204030204" pitchFamily="49" charset="0"/>
              </a:rPr>
              <a:t>(</a:t>
            </a:r>
            <a:r>
              <a:rPr lang="en-NZ" sz="1400" b="1" dirty="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panel</a:t>
            </a:r>
            <a:r>
              <a:rPr lang="en-NZ" sz="1400" dirty="0" err="1">
                <a:solidFill>
                  <a:srgbClr val="000000"/>
                </a:solidFill>
                <a:latin typeface="Consolas" panose="020B0609020204030204" pitchFamily="49" charset="0"/>
              </a:rPr>
              <a:t>.setBackground</a:t>
            </a:r>
            <a:r>
              <a:rPr lang="en-NZ" sz="1400" dirty="0">
                <a:solidFill>
                  <a:srgbClr val="000000"/>
                </a:solidFill>
                <a:latin typeface="Consolas" panose="020B0609020204030204" pitchFamily="49" charset="0"/>
              </a:rPr>
              <a:t>(</a:t>
            </a:r>
            <a:r>
              <a:rPr lang="en-NZ" sz="1400" dirty="0" err="1">
                <a:solidFill>
                  <a:srgbClr val="000000"/>
                </a:solidFill>
                <a:latin typeface="Consolas" panose="020B0609020204030204" pitchFamily="49" charset="0"/>
              </a:rPr>
              <a:t>Color.</a:t>
            </a:r>
            <a:r>
              <a:rPr lang="en-NZ" sz="1400" b="1" i="1" dirty="0" err="1">
                <a:solidFill>
                  <a:srgbClr val="0000C0"/>
                </a:solidFill>
                <a:latin typeface="Consolas" panose="020B0609020204030204" pitchFamily="49" charset="0"/>
              </a:rPr>
              <a:t>WHITE</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setContentPane</a:t>
            </a:r>
            <a:r>
              <a:rPr lang="en-NZ" sz="1400" dirty="0">
                <a:solidFill>
                  <a:srgbClr val="000000"/>
                </a:solidFill>
                <a:latin typeface="Consolas" panose="020B0609020204030204" pitchFamily="49" charset="0"/>
              </a:rPr>
              <a:t>(</a:t>
            </a:r>
            <a:r>
              <a:rPr lang="en-NZ" sz="1400" dirty="0">
                <a:solidFill>
                  <a:srgbClr val="0000C0"/>
                </a:solidFill>
                <a:latin typeface="Consolas" panose="020B0609020204030204" pitchFamily="49" charset="0"/>
              </a:rPr>
              <a:t>panel</a:t>
            </a:r>
            <a:r>
              <a:rPr lang="en-NZ" sz="1400"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createMozzie</a:t>
            </a:r>
            <a:r>
              <a:rPr lang="en-NZ" sz="1400" dirty="0" smtClean="0">
                <a:solidFill>
                  <a:srgbClr val="000000"/>
                </a:solidFill>
                <a:latin typeface="Consolas" panose="020B0609020204030204" pitchFamily="49" charset="0"/>
              </a:rPr>
              <a:t>(); // first mozzie</a:t>
            </a:r>
            <a:endParaRPr lang="en-NZ" sz="1400" dirty="0">
              <a:solidFill>
                <a:srgbClr val="000000"/>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createSplat</a:t>
            </a:r>
            <a:r>
              <a:rPr lang="en-NZ" sz="1400" dirty="0" smtClean="0">
                <a:solidFill>
                  <a:srgbClr val="000000"/>
                </a:solidFill>
                <a:latin typeface="Consolas" panose="020B0609020204030204" pitchFamily="49" charset="0"/>
              </a:rPr>
              <a:t>();  // first blood splat</a:t>
            </a:r>
            <a:endParaRPr lang="en-NZ" sz="1400" dirty="0">
              <a:solidFill>
                <a:srgbClr val="000000"/>
              </a:solidFill>
              <a:latin typeface="Consolas" panose="020B0609020204030204" pitchFamily="49" charset="0"/>
            </a:endParaRPr>
          </a:p>
          <a:p>
            <a:pPr marL="0" indent="0">
              <a:lnSpc>
                <a:spcPct val="100000"/>
              </a:lnSpc>
              <a:buNone/>
            </a:pPr>
            <a:r>
              <a:rPr lang="en-NZ" sz="1400" dirty="0" smtClean="0">
                <a:solidFill>
                  <a:srgbClr val="0000C0"/>
                </a:solidFill>
                <a:latin typeface="Consolas" panose="020B0609020204030204" pitchFamily="49" charset="0"/>
              </a:rPr>
              <a:t>    </a:t>
            </a:r>
            <a:r>
              <a:rPr lang="en-NZ" sz="1400" dirty="0" err="1" smtClean="0">
                <a:solidFill>
                  <a:srgbClr val="0000C0"/>
                </a:solidFill>
                <a:latin typeface="Consolas" panose="020B0609020204030204" pitchFamily="49" charset="0"/>
              </a:rPr>
              <a:t>mouseOffMozzie</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ImageIcon</a:t>
            </a:r>
            <a:r>
              <a:rPr lang="en-NZ" sz="1400" dirty="0" smtClean="0">
                <a:solidFill>
                  <a:srgbClr val="000000"/>
                </a:solidFill>
                <a:latin typeface="Consolas" panose="020B0609020204030204" pitchFamily="49" charset="0"/>
              </a:rPr>
              <a:t> </a:t>
            </a:r>
            <a:r>
              <a:rPr lang="en-NZ" sz="1400" dirty="0">
                <a:solidFill>
                  <a:srgbClr val="6A3E3E"/>
                </a:solidFill>
                <a:latin typeface="Consolas" panose="020B0609020204030204" pitchFamily="49" charset="0"/>
              </a:rPr>
              <a:t>swat</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smtClean="0">
                <a:solidFill>
                  <a:srgbClr val="000000"/>
                </a:solidFill>
                <a:latin typeface="Consolas" panose="020B0609020204030204" pitchFamily="49" charset="0"/>
              </a:rPr>
              <a:t>    </a:t>
            </a:r>
          </a:p>
          <a:p>
            <a:pPr marL="0" indent="0">
              <a:lnSpc>
                <a:spcPct val="100000"/>
              </a:lnSpc>
              <a:buNone/>
            </a:pPr>
            <a:r>
              <a:rPr lang="en-NZ" sz="1400" b="1" dirty="0">
                <a:solidFill>
                  <a:srgbClr val="000000"/>
                </a:solidFill>
                <a:latin typeface="Consolas" panose="020B0609020204030204" pitchFamily="49" charset="0"/>
              </a:rPr>
              <a:t> </a:t>
            </a:r>
            <a:r>
              <a:rPr lang="en-NZ" sz="1400" b="1" dirty="0" smtClean="0">
                <a:solidFill>
                  <a:srgbClr val="000000"/>
                </a:solidFill>
                <a:latin typeface="Consolas" panose="020B0609020204030204" pitchFamily="49" charset="0"/>
              </a:rPr>
              <a:t>   </a:t>
            </a:r>
            <a:r>
              <a:rPr lang="en-NZ" sz="1400" b="1" dirty="0" err="1" smtClean="0">
                <a:solidFill>
                  <a:srgbClr val="000000"/>
                </a:solidFill>
                <a:latin typeface="Consolas" panose="020B0609020204030204" pitchFamily="49" charset="0"/>
              </a:rPr>
              <a:t>ImageIcon</a:t>
            </a:r>
            <a:r>
              <a:rPr lang="en-NZ" sz="1400" b="1" dirty="0" smtClean="0">
                <a:solidFill>
                  <a:srgbClr val="000000"/>
                </a:solidFill>
                <a:latin typeface="Consolas" panose="020B0609020204030204" pitchFamily="49" charset="0"/>
              </a:rPr>
              <a:t>(</a:t>
            </a:r>
            <a:r>
              <a:rPr lang="en-NZ" sz="1400" b="1" dirty="0" err="1" smtClean="0">
                <a:solidFill>
                  <a:srgbClr val="000000"/>
                </a:solidFill>
                <a:latin typeface="Consolas" panose="020B0609020204030204" pitchFamily="49" charset="0"/>
              </a:rPr>
              <a:t>getClass</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getResource</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"flyswat.png"</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Image </a:t>
            </a:r>
            <a:r>
              <a:rPr lang="en-NZ" sz="1400" dirty="0" err="1">
                <a:solidFill>
                  <a:srgbClr val="6A3E3E"/>
                </a:solidFill>
                <a:latin typeface="Consolas" panose="020B0609020204030204" pitchFamily="49" charset="0"/>
              </a:rPr>
              <a:t>sw</a:t>
            </a:r>
            <a:r>
              <a:rPr lang="en-NZ" sz="1400" dirty="0">
                <a:solidFill>
                  <a:srgbClr val="000000"/>
                </a:solidFill>
                <a:latin typeface="Consolas" panose="020B0609020204030204" pitchFamily="49" charset="0"/>
              </a:rPr>
              <a:t> = </a:t>
            </a:r>
            <a:r>
              <a:rPr lang="en-NZ" sz="1400" dirty="0" err="1">
                <a:solidFill>
                  <a:srgbClr val="6A3E3E"/>
                </a:solidFill>
                <a:latin typeface="Consolas" panose="020B0609020204030204" pitchFamily="49" charset="0"/>
              </a:rPr>
              <a:t>swat</a:t>
            </a:r>
            <a:r>
              <a:rPr lang="en-NZ" sz="1400" dirty="0" err="1">
                <a:solidFill>
                  <a:srgbClr val="000000"/>
                </a:solidFill>
                <a:latin typeface="Consolas" panose="020B0609020204030204" pitchFamily="49" charset="0"/>
              </a:rPr>
              <a:t>.getImage</a:t>
            </a:r>
            <a:r>
              <a:rPr lang="en-NZ" sz="1400"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Toolkit </a:t>
            </a:r>
            <a:r>
              <a:rPr lang="en-NZ" sz="1400" dirty="0" err="1">
                <a:solidFill>
                  <a:srgbClr val="6A3E3E"/>
                </a:solidFill>
                <a:latin typeface="Consolas" panose="020B0609020204030204" pitchFamily="49" charset="0"/>
              </a:rPr>
              <a:t>toolkit</a:t>
            </a:r>
            <a:r>
              <a:rPr lang="en-NZ" sz="1400" dirty="0">
                <a:solidFill>
                  <a:srgbClr val="000000"/>
                </a:solidFill>
                <a:latin typeface="Consolas" panose="020B0609020204030204" pitchFamily="49" charset="0"/>
              </a:rPr>
              <a:t> = </a:t>
            </a:r>
            <a:r>
              <a:rPr lang="en-NZ" sz="1400" dirty="0" err="1">
                <a:solidFill>
                  <a:srgbClr val="000000"/>
                </a:solidFill>
                <a:latin typeface="Consolas" panose="020B0609020204030204" pitchFamily="49" charset="0"/>
              </a:rPr>
              <a:t>Toolkit.</a:t>
            </a:r>
            <a:r>
              <a:rPr lang="en-NZ" sz="1400" i="1" dirty="0" err="1">
                <a:solidFill>
                  <a:srgbClr val="000000"/>
                </a:solidFill>
                <a:latin typeface="Consolas" panose="020B0609020204030204" pitchFamily="49" charset="0"/>
              </a:rPr>
              <a:t>getDefaultToolkit</a:t>
            </a:r>
            <a:r>
              <a:rPr lang="en-NZ" sz="1400"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Dimension </a:t>
            </a:r>
            <a:r>
              <a:rPr lang="en-NZ" sz="1400" dirty="0" err="1">
                <a:solidFill>
                  <a:srgbClr val="6A3E3E"/>
                </a:solidFill>
                <a:latin typeface="Consolas" panose="020B0609020204030204" pitchFamily="49" charset="0"/>
              </a:rPr>
              <a:t>cursorSize</a:t>
            </a:r>
            <a:r>
              <a:rPr lang="en-NZ" sz="1400" dirty="0">
                <a:solidFill>
                  <a:srgbClr val="000000"/>
                </a:solidFill>
                <a:latin typeface="Consolas" panose="020B0609020204030204" pitchFamily="49" charset="0"/>
              </a:rPr>
              <a:t> = </a:t>
            </a:r>
            <a:r>
              <a:rPr lang="en-NZ" sz="1400" dirty="0" err="1">
                <a:solidFill>
                  <a:srgbClr val="6A3E3E"/>
                </a:solidFill>
                <a:latin typeface="Consolas" panose="020B0609020204030204" pitchFamily="49" charset="0"/>
              </a:rPr>
              <a:t>toolkit</a:t>
            </a:r>
            <a:r>
              <a:rPr lang="en-NZ" sz="1400" dirty="0" err="1">
                <a:solidFill>
                  <a:srgbClr val="000000"/>
                </a:solidFill>
                <a:latin typeface="Consolas" panose="020B0609020204030204" pitchFamily="49" charset="0"/>
              </a:rPr>
              <a:t>.getBestCursorSize</a:t>
            </a:r>
            <a:r>
              <a:rPr lang="en-NZ" sz="1400" dirty="0">
                <a:solidFill>
                  <a:srgbClr val="000000"/>
                </a:solidFill>
                <a:latin typeface="Consolas" panose="020B0609020204030204" pitchFamily="49" charset="0"/>
              </a:rPr>
              <a:t>(300, 300);</a:t>
            </a:r>
          </a:p>
          <a:p>
            <a:pPr marL="0" indent="0">
              <a:lnSpc>
                <a:spcPct val="100000"/>
              </a:lnSpc>
              <a:buNone/>
            </a:pPr>
            <a:r>
              <a:rPr lang="en-NZ" sz="1400" dirty="0" smtClean="0">
                <a:solidFill>
                  <a:srgbClr val="000000"/>
                </a:solidFill>
                <a:latin typeface="Consolas" panose="020B0609020204030204" pitchFamily="49" charset="0"/>
              </a:rPr>
              <a:t>    Cursor </a:t>
            </a:r>
            <a:r>
              <a:rPr lang="en-NZ" sz="1400" dirty="0">
                <a:solidFill>
                  <a:srgbClr val="6A3E3E"/>
                </a:solidFill>
                <a:latin typeface="Consolas" panose="020B0609020204030204" pitchFamily="49" charset="0"/>
              </a:rPr>
              <a:t>c</a:t>
            </a:r>
            <a:r>
              <a:rPr lang="en-NZ" sz="1400" dirty="0">
                <a:solidFill>
                  <a:srgbClr val="000000"/>
                </a:solidFill>
                <a:latin typeface="Consolas" panose="020B0609020204030204" pitchFamily="49" charset="0"/>
              </a:rPr>
              <a:t> = </a:t>
            </a:r>
            <a:r>
              <a:rPr lang="en-NZ" sz="1400" dirty="0" err="1">
                <a:solidFill>
                  <a:srgbClr val="6A3E3E"/>
                </a:solidFill>
                <a:latin typeface="Consolas" panose="020B0609020204030204" pitchFamily="49" charset="0"/>
              </a:rPr>
              <a:t>toolkit</a:t>
            </a:r>
            <a:r>
              <a:rPr lang="en-NZ" sz="1400" dirty="0" err="1">
                <a:solidFill>
                  <a:srgbClr val="000000"/>
                </a:solidFill>
                <a:latin typeface="Consolas" panose="020B0609020204030204" pitchFamily="49" charset="0"/>
              </a:rPr>
              <a:t>.createCustomCursor</a:t>
            </a:r>
            <a:r>
              <a:rPr lang="en-NZ" sz="1400" dirty="0">
                <a:solidFill>
                  <a:srgbClr val="000000"/>
                </a:solidFill>
                <a:latin typeface="Consolas" panose="020B0609020204030204" pitchFamily="49" charset="0"/>
              </a:rPr>
              <a:t>(</a:t>
            </a:r>
            <a:r>
              <a:rPr lang="en-NZ" sz="1400" dirty="0" err="1">
                <a:solidFill>
                  <a:srgbClr val="6A3E3E"/>
                </a:solidFill>
                <a:latin typeface="Consolas" panose="020B0609020204030204" pitchFamily="49" charset="0"/>
              </a:rPr>
              <a:t>sw</a:t>
            </a:r>
            <a:r>
              <a:rPr lang="en-NZ" sz="1400" dirty="0">
                <a:solidFill>
                  <a:srgbClr val="000000"/>
                </a:solidFill>
                <a:latin typeface="Consolas" panose="020B0609020204030204" pitchFamily="49" charset="0"/>
              </a:rPr>
              <a:t>, </a:t>
            </a:r>
          </a:p>
          <a:p>
            <a:pPr marL="0" indent="0">
              <a:lnSpc>
                <a:spcPct val="100000"/>
              </a:lnSpc>
              <a:buNone/>
            </a:pPr>
            <a:r>
              <a:rPr lang="en-NZ" sz="1400" b="1" dirty="0" smtClean="0">
                <a:solidFill>
                  <a:srgbClr val="7F0055"/>
                </a:solidFill>
                <a:latin typeface="Consolas" panose="020B0609020204030204" pitchFamily="49" charset="0"/>
              </a:rPr>
              <a:t>    new</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Point(</a:t>
            </a:r>
            <a:r>
              <a:rPr lang="en-NZ" sz="1400" b="1" dirty="0" err="1">
                <a:solidFill>
                  <a:srgbClr val="6A3E3E"/>
                </a:solidFill>
                <a:latin typeface="Consolas" panose="020B0609020204030204" pitchFamily="49" charset="0"/>
              </a:rPr>
              <a:t>cursorSize</a:t>
            </a:r>
            <a:r>
              <a:rPr lang="en-NZ" sz="1400" b="1" dirty="0" err="1">
                <a:solidFill>
                  <a:srgbClr val="000000"/>
                </a:solidFill>
                <a:latin typeface="Consolas" panose="020B0609020204030204" pitchFamily="49" charset="0"/>
              </a:rPr>
              <a:t>.</a:t>
            </a:r>
            <a:r>
              <a:rPr lang="en-NZ" sz="1400" b="1" dirty="0" err="1">
                <a:solidFill>
                  <a:srgbClr val="0000C0"/>
                </a:solidFill>
                <a:latin typeface="Consolas" panose="020B0609020204030204" pitchFamily="49" charset="0"/>
              </a:rPr>
              <a:t>width</a:t>
            </a:r>
            <a:r>
              <a:rPr lang="en-NZ" sz="1400" b="1" dirty="0">
                <a:solidFill>
                  <a:srgbClr val="000000"/>
                </a:solidFill>
                <a:latin typeface="Consolas" panose="020B0609020204030204" pitchFamily="49" charset="0"/>
              </a:rPr>
              <a:t>/2, </a:t>
            </a:r>
            <a:r>
              <a:rPr lang="en-NZ" sz="1400" b="1" dirty="0" err="1">
                <a:solidFill>
                  <a:srgbClr val="6A3E3E"/>
                </a:solidFill>
                <a:latin typeface="Consolas" panose="020B0609020204030204" pitchFamily="49" charset="0"/>
              </a:rPr>
              <a:t>cursorSize</a:t>
            </a:r>
            <a:r>
              <a:rPr lang="en-NZ" sz="1400" b="1" dirty="0" err="1">
                <a:solidFill>
                  <a:srgbClr val="000000"/>
                </a:solidFill>
                <a:latin typeface="Consolas" panose="020B0609020204030204" pitchFamily="49" charset="0"/>
              </a:rPr>
              <a:t>.</a:t>
            </a:r>
            <a:r>
              <a:rPr lang="en-NZ" sz="1400" b="1" dirty="0" err="1">
                <a:solidFill>
                  <a:srgbClr val="0000C0"/>
                </a:solidFill>
                <a:latin typeface="Consolas" panose="020B0609020204030204" pitchFamily="49" charset="0"/>
              </a:rPr>
              <a:t>height</a:t>
            </a:r>
            <a:r>
              <a:rPr lang="en-NZ" sz="1400" b="1" dirty="0">
                <a:solidFill>
                  <a:srgbClr val="000000"/>
                </a:solidFill>
                <a:latin typeface="Consolas" panose="020B0609020204030204" pitchFamily="49" charset="0"/>
              </a:rPr>
              <a:t>/4), </a:t>
            </a:r>
            <a:r>
              <a:rPr lang="en-NZ" sz="1400" b="1" dirty="0">
                <a:solidFill>
                  <a:srgbClr val="2A00FF"/>
                </a:solidFill>
                <a:latin typeface="Consolas" panose="020B0609020204030204" pitchFamily="49" charset="0"/>
              </a:rPr>
              <a:t>"</a:t>
            </a:r>
            <a:r>
              <a:rPr lang="en-NZ" sz="1400" b="1" dirty="0" err="1">
                <a:solidFill>
                  <a:srgbClr val="2A00FF"/>
                </a:solidFill>
                <a:latin typeface="Consolas" panose="020B0609020204030204" pitchFamily="49" charset="0"/>
              </a:rPr>
              <a:t>flyswat</a:t>
            </a:r>
            <a:r>
              <a:rPr lang="en-NZ" sz="1400" b="1" dirty="0">
                <a:solidFill>
                  <a:srgbClr val="2A00FF"/>
                </a:solidFill>
                <a:latin typeface="Consolas" panose="020B0609020204030204" pitchFamily="49" charset="0"/>
              </a:rPr>
              <a:t>"</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C0"/>
                </a:solidFill>
                <a:latin typeface="Consolas" panose="020B0609020204030204" pitchFamily="49" charset="0"/>
              </a:rPr>
              <a:t>    </a:t>
            </a:r>
            <a:r>
              <a:rPr lang="en-NZ" sz="1400" dirty="0" err="1" smtClean="0">
                <a:solidFill>
                  <a:srgbClr val="0000C0"/>
                </a:solidFill>
                <a:latin typeface="Consolas" panose="020B0609020204030204" pitchFamily="49" charset="0"/>
              </a:rPr>
              <a:t>panel</a:t>
            </a:r>
            <a:r>
              <a:rPr lang="en-NZ" sz="1400" dirty="0" err="1" smtClean="0">
                <a:solidFill>
                  <a:srgbClr val="000000"/>
                </a:solidFill>
                <a:latin typeface="Consolas" panose="020B0609020204030204" pitchFamily="49" charset="0"/>
              </a:rPr>
              <a:t>.setCursor</a:t>
            </a:r>
            <a:r>
              <a:rPr lang="en-NZ" sz="1400" dirty="0" smtClean="0">
                <a:solidFill>
                  <a:srgbClr val="000000"/>
                </a:solidFill>
                <a:latin typeface="Consolas" panose="020B0609020204030204" pitchFamily="49" charset="0"/>
              </a:rPr>
              <a:t>(</a:t>
            </a:r>
            <a:r>
              <a:rPr lang="en-NZ" sz="1400" dirty="0" smtClean="0">
                <a:solidFill>
                  <a:srgbClr val="6A3E3E"/>
                </a:solidFill>
                <a:latin typeface="Consolas" panose="020B0609020204030204" pitchFamily="49" charset="0"/>
              </a:rPr>
              <a:t>c</a:t>
            </a:r>
            <a:r>
              <a:rPr lang="en-NZ" sz="1400"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setVisible</a:t>
            </a:r>
            <a:r>
              <a:rPr lang="en-NZ" sz="1400" dirty="0" smtClean="0">
                <a:solidFill>
                  <a:srgbClr val="000000"/>
                </a:solidFill>
                <a:latin typeface="Consolas" panose="020B0609020204030204" pitchFamily="49" charset="0"/>
              </a:rPr>
              <a:t>(</a:t>
            </a:r>
            <a:r>
              <a:rPr lang="en-NZ" sz="1400" b="1" dirty="0" smtClean="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a:t>
            </a:r>
          </a:p>
          <a:p>
            <a:pPr marL="0" indent="0">
              <a:buNone/>
            </a:pPr>
            <a:endParaRPr lang="en-NZ" sz="1400" dirty="0">
              <a:latin typeface="Consolas" panose="020B0609020204030204" pitchFamily="49" charset="0"/>
            </a:endParaRPr>
          </a:p>
        </p:txBody>
      </p:sp>
      <p:sp>
        <p:nvSpPr>
          <p:cNvPr id="7"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solidFill>
                  <a:schemeClr val="tx2">
                    <a:lumMod val="40000"/>
                    <a:lumOff val="60000"/>
                  </a:schemeClr>
                </a:solidFill>
              </a:rPr>
              <a:t>Methods</a:t>
            </a:r>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3611611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576" y="1076242"/>
            <a:ext cx="6675120" cy="540375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12</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createMozzie</a:t>
            </a:r>
            <a:r>
              <a:rPr lang="en-US" sz="4000" b="1" dirty="0" smtClean="0">
                <a:solidFill>
                  <a:srgbClr val="009AC7"/>
                </a:solidFill>
                <a:latin typeface="Verdana"/>
                <a:cs typeface="Verdana"/>
              </a:rPr>
              <a:t>()</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22576" y="1076242"/>
            <a:ext cx="6675120" cy="5781757"/>
          </a:xfrm>
        </p:spPr>
        <p:txBody>
          <a:bodyPr>
            <a:noAutofit/>
          </a:bodyPr>
          <a:lstStyle/>
          <a:p>
            <a:pPr marL="0" indent="0">
              <a:lnSpc>
                <a:spcPct val="100000"/>
              </a:lnSpc>
              <a:buNone/>
            </a:pPr>
            <a:r>
              <a:rPr lang="en-NZ" sz="1200" b="1" dirty="0">
                <a:solidFill>
                  <a:srgbClr val="7F0055"/>
                </a:solidFill>
                <a:latin typeface="Consolas" panose="020B0609020204030204" pitchFamily="49" charset="0"/>
              </a:rPr>
              <a:t>private</a:t>
            </a:r>
            <a:r>
              <a:rPr lang="en-NZ" sz="1200" b="1"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void</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createMozzie</a:t>
            </a:r>
            <a:r>
              <a:rPr lang="en-NZ" sz="1200" b="1" dirty="0">
                <a:solidFill>
                  <a:srgbClr val="000000"/>
                </a:solidFill>
                <a:latin typeface="Consolas" panose="020B0609020204030204" pitchFamily="49" charset="0"/>
              </a:rPr>
              <a:t>() {</a:t>
            </a:r>
          </a:p>
          <a:p>
            <a:pPr marL="0" indent="0">
              <a:lnSpc>
                <a:spcPct val="100000"/>
              </a:lnSpc>
              <a:buNone/>
            </a:pPr>
            <a:r>
              <a:rPr lang="en-NZ" sz="1200" dirty="0" smtClean="0">
                <a:solidFill>
                  <a:srgbClr val="0000C0"/>
                </a:solidFill>
                <a:latin typeface="Consolas" panose="020B0609020204030204" pitchFamily="49" charset="0"/>
              </a:rPr>
              <a:t>    mozzie</a:t>
            </a:r>
            <a:r>
              <a:rPr lang="en-NZ" sz="1200" dirty="0" smtClean="0">
                <a:solidFill>
                  <a:srgbClr val="000000"/>
                </a:solidFill>
                <a:latin typeface="Consolas" panose="020B0609020204030204" pitchFamily="49" charset="0"/>
              </a:rPr>
              <a:t> </a:t>
            </a:r>
            <a:r>
              <a:rPr lang="en-NZ" sz="1200"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new</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JLabel</a:t>
            </a:r>
            <a:r>
              <a:rPr lang="en-NZ" sz="1200" b="1" dirty="0">
                <a:solidFill>
                  <a:srgbClr val="000000"/>
                </a:solidFill>
                <a:latin typeface="Consolas" panose="020B0609020204030204" pitchFamily="49" charset="0"/>
              </a:rPr>
              <a:t>(</a:t>
            </a:r>
            <a:r>
              <a:rPr lang="en-NZ" sz="1200" b="1" dirty="0">
                <a:solidFill>
                  <a:srgbClr val="2A00FF"/>
                </a:solidFill>
                <a:latin typeface="Consolas" panose="020B0609020204030204" pitchFamily="49" charset="0"/>
              </a:rPr>
              <a:t>""</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JLabel.</a:t>
            </a:r>
            <a:r>
              <a:rPr lang="en-NZ" sz="1200" b="1" i="1" dirty="0" err="1">
                <a:solidFill>
                  <a:srgbClr val="0000C0"/>
                </a:solidFill>
                <a:latin typeface="Consolas" panose="020B0609020204030204" pitchFamily="49" charset="0"/>
              </a:rPr>
              <a:t>CENTER</a:t>
            </a:r>
            <a:r>
              <a:rPr lang="en-NZ" sz="1200" b="1" i="1" dirty="0">
                <a:solidFill>
                  <a:srgbClr val="000000"/>
                </a:solidFill>
                <a:latin typeface="Consolas" panose="020B0609020204030204" pitchFamily="49" charset="0"/>
              </a:rPr>
              <a:t>);</a:t>
            </a:r>
          </a:p>
          <a:p>
            <a:pPr marL="0" indent="0">
              <a:lnSpc>
                <a:spcPct val="100000"/>
              </a:lnSpc>
              <a:buNone/>
            </a:pPr>
            <a:r>
              <a:rPr lang="en-NZ" sz="1200" dirty="0" smtClean="0">
                <a:solidFill>
                  <a:srgbClr val="000000"/>
                </a:solidFill>
                <a:latin typeface="Consolas" panose="020B0609020204030204" pitchFamily="49" charset="0"/>
              </a:rPr>
              <a:t>    </a:t>
            </a:r>
            <a:r>
              <a:rPr lang="en-NZ" sz="1200" dirty="0" err="1" smtClean="0">
                <a:solidFill>
                  <a:srgbClr val="000000"/>
                </a:solidFill>
                <a:latin typeface="Consolas" panose="020B0609020204030204" pitchFamily="49" charset="0"/>
              </a:rPr>
              <a:t>ImageIcon</a:t>
            </a:r>
            <a:r>
              <a:rPr lang="en-NZ" sz="1200" dirty="0" smtClean="0">
                <a:solidFill>
                  <a:srgbClr val="000000"/>
                </a:solidFill>
                <a:latin typeface="Consolas" panose="020B0609020204030204" pitchFamily="49" charset="0"/>
              </a:rPr>
              <a:t> </a:t>
            </a:r>
            <a:r>
              <a:rPr lang="en-NZ" sz="1200" dirty="0" err="1">
                <a:solidFill>
                  <a:srgbClr val="6A3E3E"/>
                </a:solidFill>
                <a:latin typeface="Consolas" panose="020B0609020204030204" pitchFamily="49" charset="0"/>
              </a:rPr>
              <a:t>moz</a:t>
            </a:r>
            <a:r>
              <a:rPr lang="en-NZ" sz="1200"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new</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ImageIcon</a:t>
            </a:r>
            <a:r>
              <a:rPr lang="en-NZ" sz="1200" b="1" dirty="0">
                <a:solidFill>
                  <a:srgbClr val="000000"/>
                </a:solidFill>
                <a:latin typeface="Consolas" panose="020B0609020204030204" pitchFamily="49" charset="0"/>
              </a:rPr>
              <a:t>(</a:t>
            </a:r>
            <a:r>
              <a:rPr lang="en-NZ" sz="1200" b="1" dirty="0" err="1">
                <a:solidFill>
                  <a:srgbClr val="000000"/>
                </a:solidFill>
                <a:latin typeface="Consolas" panose="020B0609020204030204" pitchFamily="49" charset="0"/>
              </a:rPr>
              <a:t>getClass</a:t>
            </a:r>
            <a:r>
              <a:rPr lang="en-NZ" sz="1200" b="1" dirty="0">
                <a:solidFill>
                  <a:srgbClr val="000000"/>
                </a:solidFill>
                <a:latin typeface="Consolas" panose="020B0609020204030204" pitchFamily="49" charset="0"/>
              </a:rPr>
              <a:t>().</a:t>
            </a:r>
            <a:r>
              <a:rPr lang="en-NZ" sz="1200" b="1" dirty="0" err="1">
                <a:solidFill>
                  <a:srgbClr val="000000"/>
                </a:solidFill>
                <a:latin typeface="Consolas" panose="020B0609020204030204" pitchFamily="49" charset="0"/>
              </a:rPr>
              <a:t>getResource</a:t>
            </a:r>
            <a:r>
              <a:rPr lang="en-NZ" sz="1200" b="1" dirty="0">
                <a:solidFill>
                  <a:srgbClr val="000000"/>
                </a:solidFill>
                <a:latin typeface="Consolas" panose="020B0609020204030204" pitchFamily="49" charset="0"/>
              </a:rPr>
              <a:t>(</a:t>
            </a:r>
            <a:r>
              <a:rPr lang="en-NZ" sz="1200" b="1" dirty="0">
                <a:solidFill>
                  <a:srgbClr val="2A00FF"/>
                </a:solidFill>
                <a:latin typeface="Consolas" panose="020B0609020204030204" pitchFamily="49" charset="0"/>
              </a:rPr>
              <a:t>"mozzie.png"</a:t>
            </a:r>
            <a:r>
              <a:rPr lang="en-NZ" sz="1200" b="1" dirty="0">
                <a:solidFill>
                  <a:srgbClr val="000000"/>
                </a:solidFill>
                <a:latin typeface="Consolas" panose="020B0609020204030204" pitchFamily="49" charset="0"/>
              </a:rPr>
              <a:t>));</a:t>
            </a:r>
          </a:p>
          <a:p>
            <a:pPr marL="0" indent="0">
              <a:lnSpc>
                <a:spcPct val="100000"/>
              </a:lnSpc>
              <a:buNone/>
            </a:pPr>
            <a:r>
              <a:rPr lang="en-NZ" sz="1200" dirty="0" smtClean="0">
                <a:solidFill>
                  <a:srgbClr val="000000"/>
                </a:solidFill>
                <a:latin typeface="Consolas" panose="020B0609020204030204" pitchFamily="49" charset="0"/>
              </a:rPr>
              <a:t>    Image </a:t>
            </a:r>
            <a:r>
              <a:rPr lang="en-NZ" sz="1200" dirty="0" err="1">
                <a:solidFill>
                  <a:srgbClr val="6A3E3E"/>
                </a:solidFill>
                <a:latin typeface="Consolas" panose="020B0609020204030204" pitchFamily="49" charset="0"/>
              </a:rPr>
              <a:t>img</a:t>
            </a:r>
            <a:r>
              <a:rPr lang="en-NZ" sz="1200" dirty="0">
                <a:solidFill>
                  <a:srgbClr val="000000"/>
                </a:solidFill>
                <a:latin typeface="Consolas" panose="020B0609020204030204" pitchFamily="49" charset="0"/>
              </a:rPr>
              <a:t> = </a:t>
            </a:r>
            <a:r>
              <a:rPr lang="en-NZ" sz="1200" dirty="0" err="1">
                <a:solidFill>
                  <a:srgbClr val="6A3E3E"/>
                </a:solidFill>
                <a:latin typeface="Consolas" panose="020B0609020204030204" pitchFamily="49" charset="0"/>
              </a:rPr>
              <a:t>moz</a:t>
            </a:r>
            <a:r>
              <a:rPr lang="en-NZ" sz="1200" dirty="0" err="1">
                <a:solidFill>
                  <a:srgbClr val="000000"/>
                </a:solidFill>
                <a:latin typeface="Consolas" panose="020B0609020204030204" pitchFamily="49" charset="0"/>
              </a:rPr>
              <a:t>.getImage</a:t>
            </a:r>
            <a:r>
              <a:rPr lang="en-NZ" sz="1200" dirty="0" smtClean="0">
                <a:solidFill>
                  <a:srgbClr val="000000"/>
                </a:solidFill>
                <a:latin typeface="Consolas" panose="020B0609020204030204" pitchFamily="49" charset="0"/>
              </a:rPr>
              <a:t>(); // get image out of </a:t>
            </a:r>
            <a:r>
              <a:rPr lang="en-NZ" sz="1200" dirty="0" err="1" smtClean="0">
                <a:solidFill>
                  <a:srgbClr val="000000"/>
                </a:solidFill>
                <a:latin typeface="Consolas" panose="020B0609020204030204" pitchFamily="49" charset="0"/>
              </a:rPr>
              <a:t>moz</a:t>
            </a:r>
            <a:r>
              <a:rPr lang="en-NZ" sz="1200" dirty="0" smtClean="0">
                <a:solidFill>
                  <a:srgbClr val="000000"/>
                </a:solidFill>
                <a:latin typeface="Consolas" panose="020B0609020204030204" pitchFamily="49" charset="0"/>
              </a:rPr>
              <a:t> </a:t>
            </a:r>
            <a:r>
              <a:rPr lang="en-NZ" sz="1200" dirty="0" err="1" smtClean="0">
                <a:solidFill>
                  <a:srgbClr val="000000"/>
                </a:solidFill>
                <a:latin typeface="Consolas" panose="020B0609020204030204" pitchFamily="49" charset="0"/>
              </a:rPr>
              <a:t>ImageIcon</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6A3E3E"/>
                </a:solidFill>
                <a:latin typeface="Consolas" panose="020B0609020204030204" pitchFamily="49" charset="0"/>
              </a:rPr>
              <a:t>    </a:t>
            </a:r>
            <a:r>
              <a:rPr lang="en-NZ" sz="1200" dirty="0" err="1" smtClean="0">
                <a:solidFill>
                  <a:srgbClr val="6A3E3E"/>
                </a:solidFill>
                <a:latin typeface="Consolas" panose="020B0609020204030204" pitchFamily="49" charset="0"/>
              </a:rPr>
              <a:t>img</a:t>
            </a:r>
            <a:r>
              <a:rPr lang="en-NZ" sz="1200" dirty="0" smtClean="0">
                <a:solidFill>
                  <a:srgbClr val="000000"/>
                </a:solidFill>
                <a:latin typeface="Consolas" panose="020B0609020204030204" pitchFamily="49" charset="0"/>
              </a:rPr>
              <a:t> </a:t>
            </a:r>
            <a:r>
              <a:rPr lang="en-NZ" sz="1200" dirty="0">
                <a:solidFill>
                  <a:srgbClr val="000000"/>
                </a:solidFill>
                <a:latin typeface="Consolas" panose="020B0609020204030204" pitchFamily="49" charset="0"/>
              </a:rPr>
              <a:t>= </a:t>
            </a:r>
            <a:r>
              <a:rPr lang="en-NZ" sz="1200" dirty="0" err="1">
                <a:solidFill>
                  <a:srgbClr val="6A3E3E"/>
                </a:solidFill>
                <a:latin typeface="Consolas" panose="020B0609020204030204" pitchFamily="49" charset="0"/>
              </a:rPr>
              <a:t>img</a:t>
            </a:r>
            <a:r>
              <a:rPr lang="en-NZ" sz="1200" dirty="0" err="1">
                <a:solidFill>
                  <a:srgbClr val="000000"/>
                </a:solidFill>
                <a:latin typeface="Consolas" panose="020B0609020204030204" pitchFamily="49" charset="0"/>
              </a:rPr>
              <a:t>.getScaledInstance</a:t>
            </a:r>
            <a:r>
              <a:rPr lang="en-NZ" sz="1200" dirty="0">
                <a:solidFill>
                  <a:srgbClr val="000000"/>
                </a:solidFill>
                <a:latin typeface="Consolas" panose="020B0609020204030204" pitchFamily="49" charset="0"/>
              </a:rPr>
              <a:t>(50, 50, </a:t>
            </a:r>
            <a:r>
              <a:rPr lang="en-NZ" sz="1200" dirty="0" err="1">
                <a:solidFill>
                  <a:srgbClr val="000000"/>
                </a:solidFill>
                <a:latin typeface="Consolas" panose="020B0609020204030204" pitchFamily="49" charset="0"/>
              </a:rPr>
              <a:t>Image.</a:t>
            </a:r>
            <a:r>
              <a:rPr lang="en-NZ" sz="1200" b="1" i="1" dirty="0" err="1">
                <a:solidFill>
                  <a:srgbClr val="0000C0"/>
                </a:solidFill>
                <a:latin typeface="Consolas" panose="020B0609020204030204" pitchFamily="49" charset="0"/>
              </a:rPr>
              <a:t>SCALE_DEFAULT</a:t>
            </a:r>
            <a:r>
              <a:rPr lang="en-NZ" sz="1200" b="1" i="1" dirty="0" smtClean="0">
                <a:solidFill>
                  <a:srgbClr val="000000"/>
                </a:solidFill>
                <a:latin typeface="Consolas" panose="020B0609020204030204" pitchFamily="49" charset="0"/>
              </a:rPr>
              <a:t>); // scale it</a:t>
            </a:r>
            <a:endParaRPr lang="en-NZ" sz="1200" b="1" i="1" dirty="0">
              <a:solidFill>
                <a:srgbClr val="000000"/>
              </a:solidFill>
              <a:latin typeface="Consolas" panose="020B0609020204030204" pitchFamily="49" charset="0"/>
            </a:endParaRPr>
          </a:p>
          <a:p>
            <a:pPr marL="0" indent="0">
              <a:lnSpc>
                <a:spcPct val="100000"/>
              </a:lnSpc>
              <a:buNone/>
            </a:pPr>
            <a:r>
              <a:rPr lang="en-NZ" sz="1200" dirty="0" smtClean="0">
                <a:solidFill>
                  <a:srgbClr val="6A3E3E"/>
                </a:solidFill>
                <a:latin typeface="Consolas" panose="020B0609020204030204" pitchFamily="49" charset="0"/>
              </a:rPr>
              <a:t>    </a:t>
            </a:r>
            <a:r>
              <a:rPr lang="en-NZ" sz="1200" dirty="0" err="1" smtClean="0">
                <a:solidFill>
                  <a:srgbClr val="6A3E3E"/>
                </a:solidFill>
                <a:latin typeface="Consolas" panose="020B0609020204030204" pitchFamily="49" charset="0"/>
              </a:rPr>
              <a:t>moz</a:t>
            </a:r>
            <a:r>
              <a:rPr lang="en-NZ" sz="1200" dirty="0" err="1" smtClean="0">
                <a:solidFill>
                  <a:srgbClr val="000000"/>
                </a:solidFill>
                <a:latin typeface="Consolas" panose="020B0609020204030204" pitchFamily="49" charset="0"/>
              </a:rPr>
              <a:t>.setImage</a:t>
            </a:r>
            <a:r>
              <a:rPr lang="en-NZ" sz="1200" dirty="0" smtClean="0">
                <a:solidFill>
                  <a:srgbClr val="000000"/>
                </a:solidFill>
                <a:latin typeface="Consolas" panose="020B0609020204030204" pitchFamily="49" charset="0"/>
              </a:rPr>
              <a:t>(</a:t>
            </a:r>
            <a:r>
              <a:rPr lang="en-NZ" sz="1200" dirty="0" err="1" smtClean="0">
                <a:solidFill>
                  <a:srgbClr val="6A3E3E"/>
                </a:solidFill>
                <a:latin typeface="Consolas" panose="020B0609020204030204" pitchFamily="49" charset="0"/>
              </a:rPr>
              <a:t>img</a:t>
            </a:r>
            <a:r>
              <a:rPr lang="en-NZ" sz="1200" dirty="0" smtClean="0">
                <a:solidFill>
                  <a:srgbClr val="000000"/>
                </a:solidFill>
                <a:latin typeface="Consolas" panose="020B0609020204030204" pitchFamily="49" charset="0"/>
              </a:rPr>
              <a:t>); // store it back in the </a:t>
            </a:r>
            <a:r>
              <a:rPr lang="en-NZ" sz="1200" dirty="0" err="1" smtClean="0">
                <a:solidFill>
                  <a:srgbClr val="000000"/>
                </a:solidFill>
                <a:latin typeface="Consolas" panose="020B0609020204030204" pitchFamily="49" charset="0"/>
              </a:rPr>
              <a:t>ImageIcon</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C0"/>
                </a:solidFill>
                <a:latin typeface="Consolas" panose="020B0609020204030204" pitchFamily="49" charset="0"/>
              </a:rPr>
              <a:t>    </a:t>
            </a:r>
            <a:r>
              <a:rPr lang="en-NZ" sz="1200" dirty="0" err="1" smtClean="0">
                <a:solidFill>
                  <a:srgbClr val="0000C0"/>
                </a:solidFill>
                <a:latin typeface="Consolas" panose="020B0609020204030204" pitchFamily="49" charset="0"/>
              </a:rPr>
              <a:t>mozzie</a:t>
            </a:r>
            <a:r>
              <a:rPr lang="en-NZ" sz="1200" dirty="0" err="1" smtClean="0">
                <a:solidFill>
                  <a:srgbClr val="000000"/>
                </a:solidFill>
                <a:latin typeface="Consolas" panose="020B0609020204030204" pitchFamily="49" charset="0"/>
              </a:rPr>
              <a:t>.setIcon</a:t>
            </a:r>
            <a:r>
              <a:rPr lang="en-NZ" sz="1200" dirty="0" smtClean="0">
                <a:solidFill>
                  <a:srgbClr val="000000"/>
                </a:solidFill>
                <a:latin typeface="Consolas" panose="020B0609020204030204" pitchFamily="49" charset="0"/>
              </a:rPr>
              <a:t>(</a:t>
            </a:r>
            <a:r>
              <a:rPr lang="en-NZ" sz="1200" dirty="0" err="1" smtClean="0">
                <a:solidFill>
                  <a:srgbClr val="6A3E3E"/>
                </a:solidFill>
                <a:latin typeface="Consolas" panose="020B0609020204030204" pitchFamily="49" charset="0"/>
              </a:rPr>
              <a:t>moz</a:t>
            </a:r>
            <a:r>
              <a:rPr lang="en-NZ" sz="1200" dirty="0" smtClean="0">
                <a:solidFill>
                  <a:srgbClr val="000000"/>
                </a:solidFill>
                <a:latin typeface="Consolas" panose="020B0609020204030204" pitchFamily="49" charset="0"/>
              </a:rPr>
              <a:t>);   // set icon on label to use the </a:t>
            </a:r>
            <a:r>
              <a:rPr lang="en-NZ" sz="1200" dirty="0" err="1" smtClean="0">
                <a:solidFill>
                  <a:srgbClr val="000000"/>
                </a:solidFill>
                <a:latin typeface="Consolas" panose="020B0609020204030204" pitchFamily="49" charset="0"/>
              </a:rPr>
              <a:t>moz</a:t>
            </a:r>
            <a:r>
              <a:rPr lang="en-NZ" sz="1200" dirty="0" smtClean="0">
                <a:solidFill>
                  <a:srgbClr val="000000"/>
                </a:solidFill>
                <a:latin typeface="Consolas" panose="020B0609020204030204" pitchFamily="49" charset="0"/>
              </a:rPr>
              <a:t> </a:t>
            </a:r>
            <a:r>
              <a:rPr lang="en-NZ" sz="1200" dirty="0" err="1" smtClean="0">
                <a:solidFill>
                  <a:srgbClr val="000000"/>
                </a:solidFill>
                <a:latin typeface="Consolas" panose="020B0609020204030204" pitchFamily="49" charset="0"/>
              </a:rPr>
              <a:t>ImageIcon</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C0"/>
                </a:solidFill>
                <a:latin typeface="Consolas" panose="020B0609020204030204" pitchFamily="49" charset="0"/>
              </a:rPr>
              <a:t>    </a:t>
            </a:r>
            <a:r>
              <a:rPr lang="en-NZ" sz="1200" dirty="0" err="1" smtClean="0">
                <a:solidFill>
                  <a:srgbClr val="0000C0"/>
                </a:solidFill>
                <a:latin typeface="Consolas" panose="020B0609020204030204" pitchFamily="49" charset="0"/>
              </a:rPr>
              <a:t>mozzie</a:t>
            </a:r>
            <a:r>
              <a:rPr lang="en-NZ" sz="1200" dirty="0" err="1" smtClean="0">
                <a:solidFill>
                  <a:srgbClr val="000000"/>
                </a:solidFill>
                <a:latin typeface="Consolas" panose="020B0609020204030204" pitchFamily="49" charset="0"/>
              </a:rPr>
              <a:t>.setSize</a:t>
            </a:r>
            <a:r>
              <a:rPr lang="en-NZ" sz="1200" dirty="0" smtClean="0">
                <a:solidFill>
                  <a:srgbClr val="000000"/>
                </a:solidFill>
                <a:latin typeface="Consolas" panose="020B0609020204030204" pitchFamily="49" charset="0"/>
              </a:rPr>
              <a:t>(50,50); // set the label size to that of the image</a:t>
            </a:r>
            <a:endParaRPr lang="en-NZ" sz="1200" dirty="0">
              <a:solidFill>
                <a:srgbClr val="000000"/>
              </a:solidFill>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a:t>
            </a:r>
            <a:r>
              <a:rPr lang="en-NZ" sz="1200" b="1" dirty="0" err="1" smtClean="0">
                <a:solidFill>
                  <a:srgbClr val="7F0055"/>
                </a:solidFill>
                <a:latin typeface="Consolas" panose="020B0609020204030204" pitchFamily="49" charset="0"/>
              </a:rPr>
              <a:t>int</a:t>
            </a:r>
            <a:r>
              <a:rPr lang="en-NZ" sz="1200" b="1" dirty="0" smtClean="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width</a:t>
            </a:r>
            <a:r>
              <a:rPr lang="en-NZ" sz="1200" b="1" dirty="0">
                <a:solidFill>
                  <a:srgbClr val="000000"/>
                </a:solidFill>
                <a:latin typeface="Consolas" panose="020B0609020204030204" pitchFamily="49" charset="0"/>
              </a:rPr>
              <a:t> = </a:t>
            </a:r>
            <a:r>
              <a:rPr lang="en-NZ" sz="1200" b="1" dirty="0" err="1">
                <a:solidFill>
                  <a:srgbClr val="7F0055"/>
                </a:solidFill>
                <a:latin typeface="Consolas" panose="020B0609020204030204" pitchFamily="49" charset="0"/>
              </a:rPr>
              <a:t>this</a:t>
            </a:r>
            <a:r>
              <a:rPr lang="en-NZ" sz="1200" b="1" dirty="0" err="1">
                <a:solidFill>
                  <a:srgbClr val="000000"/>
                </a:solidFill>
                <a:latin typeface="Consolas" panose="020B0609020204030204" pitchFamily="49" charset="0"/>
              </a:rPr>
              <a:t>.getWidth</a:t>
            </a:r>
            <a:r>
              <a:rPr lang="en-NZ" sz="1200" b="1" dirty="0" smtClean="0">
                <a:solidFill>
                  <a:srgbClr val="000000"/>
                </a:solidFill>
                <a:latin typeface="Consolas" panose="020B0609020204030204" pitchFamily="49" charset="0"/>
              </a:rPr>
              <a:t>();   // find width and height of application</a:t>
            </a:r>
            <a:endParaRPr lang="en-NZ" sz="1200" b="1" dirty="0">
              <a:solidFill>
                <a:srgbClr val="000000"/>
              </a:solidFill>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a:t>
            </a:r>
            <a:r>
              <a:rPr lang="en-NZ" sz="1200" b="1" dirty="0" err="1" smtClean="0">
                <a:solidFill>
                  <a:srgbClr val="7F0055"/>
                </a:solidFill>
                <a:latin typeface="Consolas" panose="020B0609020204030204" pitchFamily="49" charset="0"/>
              </a:rPr>
              <a:t>int</a:t>
            </a:r>
            <a:r>
              <a:rPr lang="en-NZ" sz="1200" b="1" dirty="0" smtClean="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height</a:t>
            </a:r>
            <a:r>
              <a:rPr lang="en-NZ" sz="1200" b="1" dirty="0">
                <a:solidFill>
                  <a:srgbClr val="000000"/>
                </a:solidFill>
                <a:latin typeface="Consolas" panose="020B0609020204030204" pitchFamily="49" charset="0"/>
              </a:rPr>
              <a:t> = </a:t>
            </a:r>
            <a:r>
              <a:rPr lang="en-NZ" sz="1200" b="1" dirty="0" err="1">
                <a:solidFill>
                  <a:srgbClr val="7F0055"/>
                </a:solidFill>
                <a:latin typeface="Consolas" panose="020B0609020204030204" pitchFamily="49" charset="0"/>
              </a:rPr>
              <a:t>this</a:t>
            </a:r>
            <a:r>
              <a:rPr lang="en-NZ" sz="1200" b="1" dirty="0" err="1">
                <a:solidFill>
                  <a:srgbClr val="000000"/>
                </a:solidFill>
                <a:latin typeface="Consolas" panose="020B0609020204030204" pitchFamily="49" charset="0"/>
              </a:rPr>
              <a:t>.getHeight</a:t>
            </a:r>
            <a:r>
              <a:rPr lang="en-NZ" sz="1200" b="1" dirty="0" smtClean="0">
                <a:solidFill>
                  <a:srgbClr val="000000"/>
                </a:solidFill>
                <a:latin typeface="Consolas" panose="020B0609020204030204" pitchFamily="49" charset="0"/>
              </a:rPr>
              <a:t>(); // to use in random mozzie placement</a:t>
            </a:r>
            <a:endParaRPr lang="en-NZ" sz="1200" b="1" dirty="0">
              <a:solidFill>
                <a:srgbClr val="000000"/>
              </a:solidFill>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a:t>
            </a:r>
            <a:r>
              <a:rPr lang="en-NZ" sz="1200" b="1" dirty="0" err="1" smtClean="0">
                <a:solidFill>
                  <a:srgbClr val="7F0055"/>
                </a:solidFill>
                <a:latin typeface="Consolas" panose="020B0609020204030204" pitchFamily="49" charset="0"/>
              </a:rPr>
              <a:t>int</a:t>
            </a:r>
            <a:r>
              <a:rPr lang="en-NZ" sz="1200" b="1" dirty="0" smtClean="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x</a:t>
            </a:r>
            <a:r>
              <a:rPr lang="en-NZ" sz="1200" b="1" dirty="0">
                <a:solidFill>
                  <a:srgbClr val="000000"/>
                </a:solidFill>
                <a:latin typeface="Consolas" panose="020B0609020204030204" pitchFamily="49" charset="0"/>
              </a:rPr>
              <a:t> = (</a:t>
            </a:r>
            <a:r>
              <a:rPr lang="en-NZ" sz="1200" b="1" dirty="0" err="1">
                <a:solidFill>
                  <a:srgbClr val="7F0055"/>
                </a:solidFill>
                <a:latin typeface="Consolas" panose="020B0609020204030204" pitchFamily="49" charset="0"/>
              </a:rPr>
              <a:t>int</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Math.</a:t>
            </a:r>
            <a:r>
              <a:rPr lang="en-NZ" sz="1200" b="1" i="1" dirty="0" err="1">
                <a:solidFill>
                  <a:srgbClr val="000000"/>
                </a:solidFill>
                <a:latin typeface="Consolas" panose="020B0609020204030204" pitchFamily="49" charset="0"/>
              </a:rPr>
              <a:t>random</a:t>
            </a:r>
            <a:r>
              <a:rPr lang="en-NZ" sz="1200" b="1" i="1" dirty="0">
                <a:solidFill>
                  <a:srgbClr val="000000"/>
                </a:solidFill>
                <a:latin typeface="Consolas" panose="020B0609020204030204" pitchFamily="49" charset="0"/>
              </a:rPr>
              <a:t>() * </a:t>
            </a:r>
            <a:r>
              <a:rPr lang="en-NZ" sz="1200" b="1" i="1" dirty="0">
                <a:solidFill>
                  <a:srgbClr val="6A3E3E"/>
                </a:solidFill>
                <a:latin typeface="Consolas" panose="020B0609020204030204" pitchFamily="49" charset="0"/>
              </a:rPr>
              <a:t>width</a:t>
            </a:r>
            <a:r>
              <a:rPr lang="en-NZ" sz="1200" b="1" i="1" dirty="0">
                <a:solidFill>
                  <a:srgbClr val="000000"/>
                </a:solidFill>
                <a:latin typeface="Consolas" panose="020B0609020204030204" pitchFamily="49" charset="0"/>
              </a:rPr>
              <a:t> * 0.6 + </a:t>
            </a:r>
            <a:r>
              <a:rPr lang="en-NZ" sz="1200" b="1" i="1" dirty="0">
                <a:solidFill>
                  <a:srgbClr val="6A3E3E"/>
                </a:solidFill>
                <a:latin typeface="Consolas" panose="020B0609020204030204" pitchFamily="49" charset="0"/>
              </a:rPr>
              <a:t>width</a:t>
            </a:r>
            <a:r>
              <a:rPr lang="en-NZ" sz="1200" b="1" i="1" dirty="0">
                <a:solidFill>
                  <a:srgbClr val="000000"/>
                </a:solidFill>
                <a:latin typeface="Consolas" panose="020B0609020204030204" pitchFamily="49" charset="0"/>
              </a:rPr>
              <a:t> * 0.2</a:t>
            </a:r>
            <a:r>
              <a:rPr lang="en-NZ" sz="1200" b="1" i="1" dirty="0" smtClean="0">
                <a:solidFill>
                  <a:srgbClr val="000000"/>
                </a:solidFill>
                <a:latin typeface="Consolas" panose="020B0609020204030204" pitchFamily="49" charset="0"/>
              </a:rPr>
              <a:t>); // mozzie x</a:t>
            </a:r>
            <a:endParaRPr lang="en-NZ" sz="1200" b="1" i="1" dirty="0">
              <a:solidFill>
                <a:srgbClr val="000000"/>
              </a:solidFill>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a:t>
            </a:r>
            <a:r>
              <a:rPr lang="en-NZ" sz="1200" b="1" dirty="0" err="1" smtClean="0">
                <a:solidFill>
                  <a:srgbClr val="7F0055"/>
                </a:solidFill>
                <a:latin typeface="Consolas" panose="020B0609020204030204" pitchFamily="49" charset="0"/>
              </a:rPr>
              <a:t>int</a:t>
            </a:r>
            <a:r>
              <a:rPr lang="en-NZ" sz="1200" b="1" dirty="0" smtClean="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y</a:t>
            </a:r>
            <a:r>
              <a:rPr lang="en-NZ" sz="1200" b="1" dirty="0">
                <a:solidFill>
                  <a:srgbClr val="000000"/>
                </a:solidFill>
                <a:latin typeface="Consolas" panose="020B0609020204030204" pitchFamily="49" charset="0"/>
              </a:rPr>
              <a:t> = (</a:t>
            </a:r>
            <a:r>
              <a:rPr lang="en-NZ" sz="1200" b="1" dirty="0" err="1">
                <a:solidFill>
                  <a:srgbClr val="7F0055"/>
                </a:solidFill>
                <a:latin typeface="Consolas" panose="020B0609020204030204" pitchFamily="49" charset="0"/>
              </a:rPr>
              <a:t>int</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Math.</a:t>
            </a:r>
            <a:r>
              <a:rPr lang="en-NZ" sz="1200" b="1" i="1" dirty="0" err="1">
                <a:solidFill>
                  <a:srgbClr val="000000"/>
                </a:solidFill>
                <a:latin typeface="Consolas" panose="020B0609020204030204" pitchFamily="49" charset="0"/>
              </a:rPr>
              <a:t>random</a:t>
            </a:r>
            <a:r>
              <a:rPr lang="en-NZ" sz="1200" b="1" i="1" dirty="0">
                <a:solidFill>
                  <a:srgbClr val="000000"/>
                </a:solidFill>
                <a:latin typeface="Consolas" panose="020B0609020204030204" pitchFamily="49" charset="0"/>
              </a:rPr>
              <a:t>() * </a:t>
            </a:r>
            <a:r>
              <a:rPr lang="en-NZ" sz="1200" b="1" i="1" dirty="0">
                <a:solidFill>
                  <a:srgbClr val="6A3E3E"/>
                </a:solidFill>
                <a:latin typeface="Consolas" panose="020B0609020204030204" pitchFamily="49" charset="0"/>
              </a:rPr>
              <a:t>height</a:t>
            </a:r>
            <a:r>
              <a:rPr lang="en-NZ" sz="1200" b="1" i="1" dirty="0">
                <a:solidFill>
                  <a:srgbClr val="000000"/>
                </a:solidFill>
                <a:latin typeface="Consolas" panose="020B0609020204030204" pitchFamily="49" charset="0"/>
              </a:rPr>
              <a:t> * 0.6 + </a:t>
            </a:r>
            <a:r>
              <a:rPr lang="en-NZ" sz="1200" b="1" i="1" dirty="0">
                <a:solidFill>
                  <a:srgbClr val="6A3E3E"/>
                </a:solidFill>
                <a:latin typeface="Consolas" panose="020B0609020204030204" pitchFamily="49" charset="0"/>
              </a:rPr>
              <a:t>height</a:t>
            </a:r>
            <a:r>
              <a:rPr lang="en-NZ" sz="1200" b="1" i="1" dirty="0">
                <a:solidFill>
                  <a:srgbClr val="000000"/>
                </a:solidFill>
                <a:latin typeface="Consolas" panose="020B0609020204030204" pitchFamily="49" charset="0"/>
              </a:rPr>
              <a:t> * 0.2</a:t>
            </a:r>
            <a:r>
              <a:rPr lang="en-NZ" sz="1200" b="1" i="1" dirty="0" smtClean="0">
                <a:solidFill>
                  <a:srgbClr val="000000"/>
                </a:solidFill>
                <a:latin typeface="Consolas" panose="020B0609020204030204" pitchFamily="49" charset="0"/>
              </a:rPr>
              <a:t>); // mozzie y</a:t>
            </a:r>
            <a:endParaRPr lang="en-NZ" sz="1200" b="1" i="1" dirty="0">
              <a:solidFill>
                <a:srgbClr val="000000"/>
              </a:solidFill>
              <a:latin typeface="Consolas" panose="020B0609020204030204" pitchFamily="49" charset="0"/>
            </a:endParaRPr>
          </a:p>
          <a:p>
            <a:pPr marL="0" indent="0">
              <a:lnSpc>
                <a:spcPct val="100000"/>
              </a:lnSpc>
              <a:buNone/>
            </a:pPr>
            <a:r>
              <a:rPr lang="en-NZ" sz="1200" dirty="0" smtClean="0">
                <a:solidFill>
                  <a:srgbClr val="0000C0"/>
                </a:solidFill>
                <a:latin typeface="Consolas" panose="020B0609020204030204" pitchFamily="49" charset="0"/>
              </a:rPr>
              <a:t>    </a:t>
            </a:r>
            <a:r>
              <a:rPr lang="en-NZ" sz="1200" dirty="0" err="1" smtClean="0">
                <a:solidFill>
                  <a:srgbClr val="0000C0"/>
                </a:solidFill>
                <a:latin typeface="Consolas" panose="020B0609020204030204" pitchFamily="49" charset="0"/>
              </a:rPr>
              <a:t>mozzie</a:t>
            </a:r>
            <a:r>
              <a:rPr lang="en-NZ" sz="1200" dirty="0" err="1" smtClean="0">
                <a:solidFill>
                  <a:srgbClr val="000000"/>
                </a:solidFill>
                <a:latin typeface="Consolas" panose="020B0609020204030204" pitchFamily="49" charset="0"/>
              </a:rPr>
              <a:t>.setLocation</a:t>
            </a:r>
            <a:r>
              <a:rPr lang="en-NZ" sz="1200" dirty="0" smtClean="0">
                <a:solidFill>
                  <a:srgbClr val="000000"/>
                </a:solidFill>
                <a:latin typeface="Consolas" panose="020B0609020204030204" pitchFamily="49" charset="0"/>
              </a:rPr>
              <a:t>(</a:t>
            </a:r>
            <a:r>
              <a:rPr lang="en-NZ" sz="1200" dirty="0" smtClean="0">
                <a:solidFill>
                  <a:srgbClr val="6A3E3E"/>
                </a:solidFill>
                <a:latin typeface="Consolas" panose="020B0609020204030204" pitchFamily="49" charset="0"/>
              </a:rPr>
              <a:t>x</a:t>
            </a:r>
            <a:r>
              <a:rPr lang="en-NZ" sz="1200" dirty="0">
                <a:solidFill>
                  <a:srgbClr val="000000"/>
                </a:solidFill>
                <a:latin typeface="Consolas" panose="020B0609020204030204" pitchFamily="49" charset="0"/>
              </a:rPr>
              <a:t>, </a:t>
            </a:r>
            <a:r>
              <a:rPr lang="en-NZ" sz="1200" dirty="0">
                <a:solidFill>
                  <a:srgbClr val="6A3E3E"/>
                </a:solidFill>
                <a:latin typeface="Consolas" panose="020B0609020204030204" pitchFamily="49" charset="0"/>
              </a:rPr>
              <a:t>y</a:t>
            </a:r>
            <a:r>
              <a:rPr lang="en-NZ" sz="1200" dirty="0" smtClean="0">
                <a:solidFill>
                  <a:srgbClr val="000000"/>
                </a:solidFill>
                <a:latin typeface="Consolas" panose="020B0609020204030204" pitchFamily="49" charset="0"/>
              </a:rPr>
              <a:t>); // move mozzie top left corner to x, y</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C0"/>
                </a:solidFill>
                <a:latin typeface="Consolas" panose="020B0609020204030204" pitchFamily="49" charset="0"/>
              </a:rPr>
              <a:t>    </a:t>
            </a:r>
            <a:r>
              <a:rPr lang="en-NZ" sz="1200" dirty="0" err="1" smtClean="0">
                <a:solidFill>
                  <a:srgbClr val="0000C0"/>
                </a:solidFill>
                <a:latin typeface="Consolas" panose="020B0609020204030204" pitchFamily="49" charset="0"/>
              </a:rPr>
              <a:t>mozzie</a:t>
            </a:r>
            <a:r>
              <a:rPr lang="en-NZ" sz="1200" dirty="0" err="1" smtClean="0">
                <a:solidFill>
                  <a:srgbClr val="000000"/>
                </a:solidFill>
                <a:latin typeface="Consolas" panose="020B0609020204030204" pitchFamily="49" charset="0"/>
              </a:rPr>
              <a:t>.addMouseListener</a:t>
            </a:r>
            <a:r>
              <a:rPr lang="en-NZ" sz="1200" dirty="0">
                <a:solidFill>
                  <a:srgbClr val="000000"/>
                </a:solidFill>
                <a:latin typeface="Consolas" panose="020B0609020204030204" pitchFamily="49" charset="0"/>
              </a:rPr>
              <a:t>(</a:t>
            </a:r>
          </a:p>
          <a:p>
            <a:pPr marL="0" indent="0">
              <a:lnSpc>
                <a:spcPct val="100000"/>
              </a:lnSpc>
              <a:buNone/>
            </a:pPr>
            <a:r>
              <a:rPr lang="en-NZ" sz="1200" b="1" dirty="0" smtClean="0">
                <a:solidFill>
                  <a:srgbClr val="7F0055"/>
                </a:solidFill>
                <a:latin typeface="Consolas" panose="020B0609020204030204" pitchFamily="49" charset="0"/>
              </a:rPr>
              <a:t>        new</a:t>
            </a:r>
            <a:r>
              <a:rPr lang="en-NZ" sz="1200" b="1" dirty="0" smtClean="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MouseAdapter</a:t>
            </a:r>
            <a:r>
              <a:rPr lang="en-NZ" sz="1200" b="1" dirty="0">
                <a:solidFill>
                  <a:srgbClr val="000000"/>
                </a:solidFill>
                <a:latin typeface="Consolas" panose="020B0609020204030204" pitchFamily="49" charset="0"/>
              </a:rPr>
              <a:t>() {</a:t>
            </a:r>
          </a:p>
          <a:p>
            <a:pPr marL="0" indent="0">
              <a:lnSpc>
                <a:spcPct val="100000"/>
              </a:lnSpc>
              <a:buNone/>
            </a:pPr>
            <a:r>
              <a:rPr lang="en-US" sz="1200" b="1" dirty="0" smtClean="0">
                <a:solidFill>
                  <a:srgbClr val="000000"/>
                </a:solidFill>
                <a:latin typeface="Consolas" panose="020B0609020204030204" pitchFamily="49" charset="0"/>
              </a:rPr>
              <a:t>            // see separate slide for what goes here</a:t>
            </a:r>
            <a:endParaRPr lang="en-NZ" sz="1200" b="1" dirty="0">
              <a:solidFill>
                <a:srgbClr val="000000"/>
              </a:solidFill>
              <a:latin typeface="Consolas" panose="020B0609020204030204" pitchFamily="49" charset="0"/>
            </a:endParaRPr>
          </a:p>
          <a:p>
            <a:pPr marL="0" indent="0">
              <a:lnSpc>
                <a:spcPct val="100000"/>
              </a:lnSpc>
              <a:buNone/>
            </a:pPr>
            <a:r>
              <a:rPr lang="en-NZ" sz="1200" dirty="0">
                <a:solidFill>
                  <a:srgbClr val="000000"/>
                </a:solidFill>
                <a:latin typeface="Consolas" panose="020B0609020204030204" pitchFamily="49" charset="0"/>
              </a:rPr>
              <a:t> </a:t>
            </a: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C0"/>
                </a:solidFill>
                <a:latin typeface="Consolas" panose="020B0609020204030204" pitchFamily="49" charset="0"/>
              </a:rPr>
              <a:t>    </a:t>
            </a:r>
            <a:r>
              <a:rPr lang="en-NZ" sz="1200" dirty="0" err="1" smtClean="0">
                <a:solidFill>
                  <a:srgbClr val="0000C0"/>
                </a:solidFill>
                <a:latin typeface="Consolas" panose="020B0609020204030204" pitchFamily="49" charset="0"/>
              </a:rPr>
              <a:t>mozzie</a:t>
            </a:r>
            <a:r>
              <a:rPr lang="en-NZ" sz="1200" dirty="0" err="1" smtClean="0">
                <a:solidFill>
                  <a:srgbClr val="000000"/>
                </a:solidFill>
                <a:latin typeface="Consolas" panose="020B0609020204030204" pitchFamily="49" charset="0"/>
              </a:rPr>
              <a:t>.addMouseMotionListener</a:t>
            </a:r>
            <a:r>
              <a:rPr lang="en-NZ" sz="1200" dirty="0">
                <a:solidFill>
                  <a:srgbClr val="000000"/>
                </a:solidFill>
                <a:latin typeface="Consolas" panose="020B0609020204030204" pitchFamily="49" charset="0"/>
              </a:rPr>
              <a:t>(</a:t>
            </a:r>
          </a:p>
          <a:p>
            <a:pPr marL="0" indent="0">
              <a:lnSpc>
                <a:spcPct val="100000"/>
              </a:lnSpc>
              <a:buNone/>
            </a:pPr>
            <a:r>
              <a:rPr lang="en-NZ" sz="1200" b="1" dirty="0" smtClean="0">
                <a:solidFill>
                  <a:srgbClr val="7F0055"/>
                </a:solidFill>
                <a:latin typeface="Consolas" panose="020B0609020204030204" pitchFamily="49" charset="0"/>
              </a:rPr>
              <a:t>        new</a:t>
            </a:r>
            <a:r>
              <a:rPr lang="en-NZ" sz="1200" b="1" dirty="0" smtClean="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MouseMotionAdapter</a:t>
            </a:r>
            <a:r>
              <a:rPr lang="en-NZ" sz="1200" b="1" dirty="0">
                <a:solidFill>
                  <a:srgbClr val="000000"/>
                </a:solidFill>
                <a:latin typeface="Consolas" panose="020B0609020204030204" pitchFamily="49" charset="0"/>
              </a:rPr>
              <a:t>() {</a:t>
            </a:r>
          </a:p>
          <a:p>
            <a:pPr marL="0" indent="0">
              <a:lnSpc>
                <a:spcPct val="100000"/>
              </a:lnSpc>
              <a:buNone/>
            </a:pPr>
            <a:r>
              <a:rPr lang="en-NZ" sz="1200" dirty="0">
                <a:solidFill>
                  <a:srgbClr val="000000"/>
                </a:solidFill>
                <a:latin typeface="Consolas" panose="020B0609020204030204" pitchFamily="49" charset="0"/>
              </a:rPr>
              <a:t>    </a:t>
            </a:r>
            <a:r>
              <a:rPr lang="en-NZ" sz="1200" dirty="0" smtClean="0">
                <a:solidFill>
                  <a:srgbClr val="000000"/>
                </a:solidFill>
                <a:latin typeface="Consolas" panose="020B0609020204030204" pitchFamily="49" charset="0"/>
              </a:rPr>
              <a:t>        </a:t>
            </a:r>
            <a:r>
              <a:rPr lang="en-NZ" sz="1200" b="1" dirty="0" smtClean="0">
                <a:solidFill>
                  <a:srgbClr val="7F0055"/>
                </a:solidFill>
                <a:latin typeface="Consolas" panose="020B0609020204030204" pitchFamily="49" charset="0"/>
              </a:rPr>
              <a:t>public</a:t>
            </a:r>
            <a:r>
              <a:rPr lang="en-NZ" sz="1200" b="1" dirty="0" smtClean="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void</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mouseMoved</a:t>
            </a:r>
            <a:r>
              <a:rPr lang="en-NZ" sz="1200" b="1" dirty="0">
                <a:solidFill>
                  <a:srgbClr val="000000"/>
                </a:solidFill>
                <a:latin typeface="Consolas" panose="020B0609020204030204" pitchFamily="49" charset="0"/>
              </a:rPr>
              <a:t>(</a:t>
            </a:r>
            <a:r>
              <a:rPr lang="en-NZ" sz="1200" b="1" dirty="0" err="1">
                <a:solidFill>
                  <a:srgbClr val="000000"/>
                </a:solidFill>
                <a:latin typeface="Consolas" panose="020B0609020204030204" pitchFamily="49" charset="0"/>
              </a:rPr>
              <a:t>MouseEvent</a:t>
            </a:r>
            <a:r>
              <a:rPr lang="en-NZ" sz="1200" b="1" dirty="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e</a:t>
            </a:r>
            <a:r>
              <a:rPr lang="en-NZ" sz="1200" b="1" dirty="0">
                <a:solidFill>
                  <a:srgbClr val="000000"/>
                </a:solidFill>
                <a:latin typeface="Consolas" panose="020B0609020204030204" pitchFamily="49" charset="0"/>
              </a:rPr>
              <a:t>) {</a:t>
            </a:r>
          </a:p>
          <a:p>
            <a:pPr marL="0" indent="0">
              <a:lnSpc>
                <a:spcPct val="100000"/>
              </a:lnSpc>
              <a:buNone/>
            </a:pPr>
            <a:r>
              <a:rPr lang="en-US" sz="1200" b="1" dirty="0" smtClean="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 see separate slide for what goes </a:t>
            </a:r>
            <a:r>
              <a:rPr lang="en-US" sz="1200" b="1" dirty="0" smtClean="0">
                <a:solidFill>
                  <a:srgbClr val="000000"/>
                </a:solidFill>
                <a:latin typeface="Consolas" panose="020B0609020204030204" pitchFamily="49" charset="0"/>
              </a:rPr>
              <a:t>here</a:t>
            </a:r>
          </a:p>
          <a:p>
            <a:pPr marL="0" indent="0">
              <a:lnSpc>
                <a:spcPct val="100000"/>
              </a:lnSpc>
              <a:buNone/>
            </a:pPr>
            <a:r>
              <a:rPr lang="en-NZ" sz="1200" dirty="0" smtClean="0">
                <a:solidFill>
                  <a:srgbClr val="000000"/>
                </a:solidFill>
                <a:latin typeface="Consolas" panose="020B0609020204030204" pitchFamily="49" charset="0"/>
              </a:rPr>
              <a:t>            }</a:t>
            </a:r>
            <a:endParaRPr lang="en-NZ" sz="1200" dirty="0">
              <a:latin typeface="Consolas" panose="020B0609020204030204" pitchFamily="49" charset="0"/>
            </a:endParaRP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C0"/>
                </a:solidFill>
                <a:latin typeface="Consolas" panose="020B0609020204030204" pitchFamily="49" charset="0"/>
              </a:rPr>
              <a:t>    </a:t>
            </a:r>
            <a:r>
              <a:rPr lang="en-NZ" sz="1200" dirty="0" err="1" smtClean="0">
                <a:solidFill>
                  <a:srgbClr val="0000C0"/>
                </a:solidFill>
                <a:latin typeface="Consolas" panose="020B0609020204030204" pitchFamily="49" charset="0"/>
              </a:rPr>
              <a:t>panel</a:t>
            </a:r>
            <a:r>
              <a:rPr lang="en-NZ" sz="1200" dirty="0" err="1" smtClean="0">
                <a:solidFill>
                  <a:srgbClr val="000000"/>
                </a:solidFill>
                <a:latin typeface="Consolas" panose="020B0609020204030204" pitchFamily="49" charset="0"/>
              </a:rPr>
              <a:t>.add</a:t>
            </a:r>
            <a:r>
              <a:rPr lang="en-NZ" sz="1200" dirty="0" smtClean="0">
                <a:solidFill>
                  <a:srgbClr val="000000"/>
                </a:solidFill>
                <a:latin typeface="Consolas" panose="020B0609020204030204" pitchFamily="49" charset="0"/>
              </a:rPr>
              <a:t>(</a:t>
            </a:r>
            <a:r>
              <a:rPr lang="en-NZ" sz="1200" dirty="0" smtClean="0">
                <a:solidFill>
                  <a:srgbClr val="0000C0"/>
                </a:solidFill>
                <a:latin typeface="Consolas" panose="020B0609020204030204" pitchFamily="49" charset="0"/>
              </a:rPr>
              <a:t>mozzie</a:t>
            </a:r>
            <a:r>
              <a:rPr lang="en-NZ" sz="1200" dirty="0">
                <a:solidFill>
                  <a:srgbClr val="000000"/>
                </a:solidFill>
                <a:latin typeface="Consolas" panose="020B0609020204030204" pitchFamily="49" charset="0"/>
              </a:rPr>
              <a:t>);</a:t>
            </a:r>
          </a:p>
          <a:p>
            <a:pPr marL="0" indent="0">
              <a:lnSpc>
                <a:spcPct val="100000"/>
              </a:lnSpc>
              <a:buNone/>
            </a:pPr>
            <a:r>
              <a:rPr lang="en-NZ" sz="1200" dirty="0">
                <a:solidFill>
                  <a:srgbClr val="000000"/>
                </a:solidFill>
                <a:latin typeface="Consolas" panose="020B0609020204030204" pitchFamily="49" charset="0"/>
              </a:rPr>
              <a:t>}</a:t>
            </a:r>
          </a:p>
        </p:txBody>
      </p:sp>
      <p:sp>
        <p:nvSpPr>
          <p:cNvPr id="10"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solidFill>
                  <a:schemeClr val="tx2">
                    <a:lumMod val="40000"/>
                    <a:lumOff val="60000"/>
                  </a:schemeClr>
                </a:solidFill>
              </a:rPr>
              <a:t>Methods</a:t>
            </a:r>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859710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576" y="1076242"/>
            <a:ext cx="6675120" cy="505023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13</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MouseAdapter</a:t>
            </a:r>
            <a:r>
              <a:rPr lang="en-US" sz="4000" b="1" dirty="0" smtClean="0">
                <a:solidFill>
                  <a:srgbClr val="009AC7"/>
                </a:solidFill>
                <a:latin typeface="Verdana"/>
                <a:cs typeface="Verdana"/>
              </a:rPr>
              <a:t>()</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22576" y="1076242"/>
            <a:ext cx="6675120" cy="5781757"/>
          </a:xfrm>
        </p:spPr>
        <p:txBody>
          <a:bodyPr>
            <a:noAutofit/>
          </a:bodyPr>
          <a:lstStyle/>
          <a:p>
            <a:pPr marL="0" indent="0">
              <a:lnSpc>
                <a:spcPct val="100000"/>
              </a:lnSpc>
              <a:buNone/>
            </a:pPr>
            <a:r>
              <a:rPr lang="en-NZ" sz="1400" b="1" dirty="0" smtClean="0">
                <a:solidFill>
                  <a:srgbClr val="7F0055"/>
                </a:solidFill>
                <a:latin typeface="Consolas" panose="020B0609020204030204" pitchFamily="49" charset="0"/>
              </a:rPr>
              <a:t>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mouseClicked</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MouseEvent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a:solidFill>
                  <a:srgbClr val="3F7F5F"/>
                </a:solidFill>
                <a:latin typeface="Consolas" panose="020B0609020204030204" pitchFamily="49" charset="0"/>
              </a:rPr>
              <a:t>// We've clicked on the mozzie!</a:t>
            </a:r>
          </a:p>
          <a:p>
            <a:pPr marL="0" indent="0">
              <a:lnSpc>
                <a:spcPct val="100000"/>
              </a:lnSpc>
              <a:buNone/>
            </a:pPr>
            <a:r>
              <a:rPr lang="en-NZ" sz="1400"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x</a:t>
            </a:r>
            <a:r>
              <a:rPr lang="en-NZ" sz="1400" b="1" dirty="0">
                <a:solidFill>
                  <a:srgbClr val="000000"/>
                </a:solidFill>
                <a:latin typeface="Consolas" panose="020B0609020204030204" pitchFamily="49" charset="0"/>
              </a:rPr>
              <a:t> = </a:t>
            </a:r>
            <a:r>
              <a:rPr lang="en-NZ" sz="1400" b="1" dirty="0" err="1">
                <a:solidFill>
                  <a:srgbClr val="0000C0"/>
                </a:solidFill>
                <a:latin typeface="Consolas" panose="020B0609020204030204" pitchFamily="49" charset="0"/>
              </a:rPr>
              <a:t>mozzie</a:t>
            </a:r>
            <a:r>
              <a:rPr lang="en-NZ" sz="1400" b="1" dirty="0" err="1">
                <a:solidFill>
                  <a:srgbClr val="000000"/>
                </a:solidFill>
                <a:latin typeface="Consolas" panose="020B0609020204030204" pitchFamily="49" charset="0"/>
              </a:rPr>
              <a:t>.getX</a:t>
            </a:r>
            <a:r>
              <a:rPr lang="en-NZ" sz="1400" b="1" dirty="0" smtClean="0">
                <a:solidFill>
                  <a:srgbClr val="000000"/>
                </a:solidFill>
                <a:latin typeface="Consolas" panose="020B0609020204030204" pitchFamily="49" charset="0"/>
              </a:rPr>
              <a:t>(); </a:t>
            </a:r>
            <a:r>
              <a:rPr lang="en-NZ" sz="1400" dirty="0">
                <a:solidFill>
                  <a:srgbClr val="3F7F5F"/>
                </a:solidFill>
                <a:latin typeface="Consolas" panose="020B0609020204030204" pitchFamily="49" charset="0"/>
              </a:rPr>
              <a:t>// get mozzie position so…</a:t>
            </a:r>
          </a:p>
          <a:p>
            <a:pPr marL="0" indent="0">
              <a:lnSpc>
                <a:spcPct val="100000"/>
              </a:lnSpc>
              <a:buNone/>
            </a:pPr>
            <a:r>
              <a:rPr lang="en-NZ" sz="1400"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y</a:t>
            </a:r>
            <a:r>
              <a:rPr lang="en-NZ" sz="1400" b="1" dirty="0">
                <a:solidFill>
                  <a:srgbClr val="000000"/>
                </a:solidFill>
                <a:latin typeface="Consolas" panose="020B0609020204030204" pitchFamily="49" charset="0"/>
              </a:rPr>
              <a:t> = </a:t>
            </a:r>
            <a:r>
              <a:rPr lang="en-NZ" sz="1400" b="1" dirty="0" err="1">
                <a:solidFill>
                  <a:srgbClr val="0000C0"/>
                </a:solidFill>
                <a:latin typeface="Consolas" panose="020B0609020204030204" pitchFamily="49" charset="0"/>
              </a:rPr>
              <a:t>mozzie</a:t>
            </a:r>
            <a:r>
              <a:rPr lang="en-NZ" sz="1400" b="1" dirty="0" err="1">
                <a:solidFill>
                  <a:srgbClr val="000000"/>
                </a:solidFill>
                <a:latin typeface="Consolas" panose="020B0609020204030204" pitchFamily="49" charset="0"/>
              </a:rPr>
              <a:t>.getY</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splat</a:t>
            </a:r>
            <a:r>
              <a:rPr lang="en-NZ" sz="1400" dirty="0" err="1">
                <a:solidFill>
                  <a:srgbClr val="000000"/>
                </a:solidFill>
                <a:latin typeface="Consolas" panose="020B0609020204030204" pitchFamily="49" charset="0"/>
              </a:rPr>
              <a:t>.setLocation</a:t>
            </a:r>
            <a:r>
              <a:rPr lang="en-NZ" sz="1400" dirty="0">
                <a:solidFill>
                  <a:srgbClr val="000000"/>
                </a:solidFill>
                <a:latin typeface="Consolas" panose="020B0609020204030204" pitchFamily="49" charset="0"/>
              </a:rPr>
              <a:t>(</a:t>
            </a:r>
            <a:r>
              <a:rPr lang="en-NZ" sz="1400" dirty="0">
                <a:solidFill>
                  <a:srgbClr val="6A3E3E"/>
                </a:solidFill>
                <a:latin typeface="Consolas" panose="020B0609020204030204" pitchFamily="49" charset="0"/>
              </a:rPr>
              <a:t>x</a:t>
            </a:r>
            <a:r>
              <a:rPr lang="en-NZ" sz="1400" dirty="0">
                <a:solidFill>
                  <a:srgbClr val="000000"/>
                </a:solidFill>
                <a:latin typeface="Consolas" panose="020B0609020204030204" pitchFamily="49" charset="0"/>
              </a:rPr>
              <a:t>, </a:t>
            </a:r>
            <a:r>
              <a:rPr lang="en-NZ" sz="1400" dirty="0">
                <a:solidFill>
                  <a:srgbClr val="6A3E3E"/>
                </a:solidFill>
                <a:latin typeface="Consolas" panose="020B0609020204030204" pitchFamily="49" charset="0"/>
              </a:rPr>
              <a:t>y</a:t>
            </a:r>
            <a:r>
              <a:rPr lang="en-NZ" sz="1400" dirty="0" smtClean="0">
                <a:solidFill>
                  <a:srgbClr val="000000"/>
                </a:solidFill>
                <a:latin typeface="Consolas" panose="020B0609020204030204" pitchFamily="49" charset="0"/>
              </a:rPr>
              <a:t>); </a:t>
            </a:r>
            <a:r>
              <a:rPr lang="en-NZ" sz="1400" dirty="0">
                <a:solidFill>
                  <a:srgbClr val="3F7F5F"/>
                </a:solidFill>
                <a:latin typeface="Consolas" panose="020B0609020204030204" pitchFamily="49" charset="0"/>
              </a:rPr>
              <a:t>// … we can position the splat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splat</a:t>
            </a:r>
            <a:r>
              <a:rPr lang="en-NZ" sz="1400" dirty="0" err="1">
                <a:solidFill>
                  <a:srgbClr val="000000"/>
                </a:solidFill>
                <a:latin typeface="Consolas" panose="020B0609020204030204" pitchFamily="49" charset="0"/>
              </a:rPr>
              <a:t>.setVisible</a:t>
            </a:r>
            <a:r>
              <a:rPr lang="en-NZ" sz="1400" dirty="0">
                <a:solidFill>
                  <a:srgbClr val="000000"/>
                </a:solidFill>
                <a:latin typeface="Consolas" panose="020B0609020204030204" pitchFamily="49" charset="0"/>
              </a:rPr>
              <a:t>(</a:t>
            </a:r>
            <a:r>
              <a:rPr lang="en-NZ" sz="1400" b="1" dirty="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splat</a:t>
            </a:r>
            <a:r>
              <a:rPr lang="en-NZ" sz="1400" dirty="0" err="1">
                <a:solidFill>
                  <a:srgbClr val="000000"/>
                </a:solidFill>
                <a:latin typeface="Consolas" panose="020B0609020204030204" pitchFamily="49" charset="0"/>
              </a:rPr>
              <a:t>.repaint</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a:solidFill>
                  <a:srgbClr val="3F7F5F"/>
                </a:solidFill>
                <a:latin typeface="Consolas" panose="020B0609020204030204" pitchFamily="49" charset="0"/>
              </a:rPr>
              <a:t>// </a:t>
            </a:r>
            <a:r>
              <a:rPr lang="en-NZ" sz="1400" dirty="0" smtClean="0">
                <a:solidFill>
                  <a:srgbClr val="3F7F5F"/>
                </a:solidFill>
                <a:latin typeface="Consolas" panose="020B0609020204030204" pitchFamily="49" charset="0"/>
              </a:rPr>
              <a:t>New game – remove event listeners from current mozzie</a:t>
            </a:r>
            <a:endParaRPr lang="en-NZ" sz="1400" dirty="0">
              <a:solidFill>
                <a:srgbClr val="3F7F5F"/>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mozzie</a:t>
            </a:r>
            <a:r>
              <a:rPr lang="en-NZ" sz="1400" dirty="0" err="1">
                <a:solidFill>
                  <a:srgbClr val="000000"/>
                </a:solidFill>
                <a:latin typeface="Consolas" panose="020B0609020204030204" pitchFamily="49" charset="0"/>
              </a:rPr>
              <a:t>.removeMouseListener</a:t>
            </a:r>
            <a:r>
              <a:rPr lang="en-NZ" sz="1400" dirty="0">
                <a:solidFill>
                  <a:srgbClr val="000000"/>
                </a:solidFill>
                <a:latin typeface="Consolas" panose="020B0609020204030204" pitchFamily="49" charset="0"/>
              </a:rPr>
              <a:t>(</a:t>
            </a:r>
            <a:r>
              <a:rPr lang="en-NZ" sz="1400" dirty="0" err="1">
                <a:solidFill>
                  <a:srgbClr val="0000C0"/>
                </a:solidFill>
                <a:latin typeface="Consolas" panose="020B0609020204030204" pitchFamily="49" charset="0"/>
              </a:rPr>
              <a:t>mozzie</a:t>
            </a:r>
            <a:r>
              <a:rPr lang="en-NZ" sz="1400" dirty="0" err="1">
                <a:solidFill>
                  <a:srgbClr val="000000"/>
                </a:solidFill>
                <a:latin typeface="Consolas" panose="020B0609020204030204" pitchFamily="49" charset="0"/>
              </a:rPr>
              <a:t>.getMouseListeners</a:t>
            </a:r>
            <a:r>
              <a:rPr lang="en-NZ" sz="1400" dirty="0">
                <a:solidFill>
                  <a:srgbClr val="000000"/>
                </a:solidFill>
                <a:latin typeface="Consolas" panose="020B0609020204030204" pitchFamily="49" charset="0"/>
              </a:rPr>
              <a:t>()[0]);</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mozzie</a:t>
            </a:r>
            <a:r>
              <a:rPr lang="en-NZ" sz="1400" dirty="0" err="1" smtClean="0">
                <a:solidFill>
                  <a:srgbClr val="000000"/>
                </a:solidFill>
                <a:latin typeface="Consolas" panose="020B0609020204030204" pitchFamily="49" charset="0"/>
              </a:rPr>
              <a:t>.removeMouseMotionListener</a:t>
            </a:r>
            <a:r>
              <a:rPr lang="en-NZ" sz="1400" dirty="0" smtClean="0">
                <a:solidFill>
                  <a:srgbClr val="000000"/>
                </a:solidFill>
                <a:latin typeface="Consolas" panose="020B0609020204030204" pitchFamily="49" charset="0"/>
              </a:rPr>
              <a:t>(</a:t>
            </a:r>
            <a:br>
              <a:rPr lang="en-NZ" sz="1400" dirty="0" smtClean="0">
                <a:solidFill>
                  <a:srgbClr val="000000"/>
                </a:solidFill>
                <a:latin typeface="Consolas" panose="020B0609020204030204" pitchFamily="49" charset="0"/>
              </a:rPr>
            </a:b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mozzie</a:t>
            </a:r>
            <a:r>
              <a:rPr lang="en-NZ" sz="1400" dirty="0" err="1" smtClean="0">
                <a:solidFill>
                  <a:srgbClr val="000000"/>
                </a:solidFill>
                <a:latin typeface="Consolas" panose="020B0609020204030204" pitchFamily="49" charset="0"/>
              </a:rPr>
              <a:t>.getMouseMotionListeners</a:t>
            </a:r>
            <a:r>
              <a:rPr lang="en-NZ" sz="1400" dirty="0">
                <a:solidFill>
                  <a:srgbClr val="000000"/>
                </a:solidFill>
                <a:latin typeface="Consolas" panose="020B0609020204030204" pitchFamily="49" charset="0"/>
              </a:rPr>
              <a:t>()[0</a:t>
            </a:r>
            <a:r>
              <a:rPr lang="en-NZ" sz="1400" dirty="0" smtClean="0">
                <a:solidFill>
                  <a:srgbClr val="000000"/>
                </a:solidFill>
                <a:latin typeface="Consolas" panose="020B0609020204030204" pitchFamily="49" charset="0"/>
              </a:rPr>
              <a:t>]</a:t>
            </a:r>
            <a:br>
              <a:rPr lang="en-NZ" sz="1400" dirty="0" smtClean="0">
                <a:solidFill>
                  <a:srgbClr val="000000"/>
                </a:solidFill>
                <a:latin typeface="Consolas" panose="020B0609020204030204" pitchFamily="49" charset="0"/>
              </a:rPr>
            </a:br>
            <a:r>
              <a:rPr lang="en-NZ" sz="1400" dirty="0" smtClean="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a:solidFill>
                  <a:srgbClr val="3F7F5F"/>
                </a:solidFill>
                <a:latin typeface="Consolas" panose="020B0609020204030204" pitchFamily="49" charset="0"/>
              </a:rPr>
              <a:t>// </a:t>
            </a:r>
            <a:r>
              <a:rPr lang="en-NZ" sz="1400" dirty="0" smtClean="0">
                <a:solidFill>
                  <a:srgbClr val="3F7F5F"/>
                </a:solidFill>
                <a:latin typeface="Consolas" panose="020B0609020204030204" pitchFamily="49" charset="0"/>
              </a:rPr>
              <a:t>Create the next mozzie (and its event listeners)</a:t>
            </a:r>
            <a:endParaRPr lang="en-NZ" sz="1400" dirty="0">
              <a:solidFill>
                <a:srgbClr val="000000"/>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createMozzie</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mozzie</a:t>
            </a:r>
            <a:r>
              <a:rPr lang="en-NZ" sz="1400" dirty="0" err="1">
                <a:solidFill>
                  <a:srgbClr val="000000"/>
                </a:solidFill>
                <a:latin typeface="Consolas" panose="020B0609020204030204" pitchFamily="49" charset="0"/>
              </a:rPr>
              <a:t>.repaint</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createSplat</a:t>
            </a:r>
            <a:r>
              <a:rPr lang="en-NZ" sz="1400" dirty="0" smtClean="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a:solidFill>
                  <a:srgbClr val="3F7F5F"/>
                </a:solidFill>
                <a:latin typeface="Consolas" panose="020B0609020204030204" pitchFamily="49" charset="0"/>
              </a:rPr>
              <a:t>// </a:t>
            </a:r>
            <a:r>
              <a:rPr lang="en-NZ" sz="1400" dirty="0" smtClean="0">
                <a:solidFill>
                  <a:srgbClr val="3F7F5F"/>
                </a:solidFill>
                <a:latin typeface="Consolas" panose="020B0609020204030204" pitchFamily="49" charset="0"/>
              </a:rPr>
              <a:t>Make sure it has a chance to move if we move </a:t>
            </a:r>
            <a:endParaRPr lang="en-NZ" sz="1400" dirty="0">
              <a:solidFill>
                <a:srgbClr val="000000"/>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mouseOffMozzie</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true</a:t>
            </a:r>
            <a:r>
              <a:rPr lang="en-NZ" sz="1400" b="1" dirty="0" smtClean="0">
                <a:solidFill>
                  <a:srgbClr val="000000"/>
                </a:solidFill>
                <a:latin typeface="Consolas" panose="020B0609020204030204" pitchFamily="49" charset="0"/>
              </a:rPr>
              <a:t>;</a:t>
            </a:r>
            <a:br>
              <a:rPr lang="en-NZ" sz="1400" b="1" dirty="0" smtClean="0">
                <a:solidFill>
                  <a:srgbClr val="000000"/>
                </a:solidFill>
                <a:latin typeface="Consolas" panose="020B0609020204030204" pitchFamily="49" charset="0"/>
              </a:rPr>
            </a:br>
            <a:r>
              <a:rPr lang="en-NZ" sz="1400" dirty="0" smtClean="0">
                <a:solidFill>
                  <a:srgbClr val="000000"/>
                </a:solidFill>
                <a:latin typeface="Consolas" panose="020B0609020204030204" pitchFamily="49" charset="0"/>
              </a:rPr>
              <a:t>}</a:t>
            </a:r>
          </a:p>
          <a:p>
            <a:pPr marL="0" indent="0">
              <a:lnSpc>
                <a:spcPct val="100000"/>
              </a:lnSpc>
              <a:buNone/>
            </a:pPr>
            <a:endParaRPr lang="en-US" sz="1400" dirty="0">
              <a:solidFill>
                <a:srgbClr val="000000"/>
              </a:solidFill>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mouseExited</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MouseEvent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C0"/>
                </a:solidFill>
                <a:latin typeface="Consolas" panose="020B0609020204030204" pitchFamily="49" charset="0"/>
              </a:rPr>
              <a:t>mouseOffMozzie</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a:t>
            </a:r>
            <a:endParaRPr lang="en-NZ" sz="1400" dirty="0">
              <a:solidFill>
                <a:srgbClr val="000000"/>
              </a:solidFill>
              <a:latin typeface="Consolas" panose="020B0609020204030204" pitchFamily="49" charset="0"/>
            </a:endParaRPr>
          </a:p>
        </p:txBody>
      </p:sp>
      <p:sp>
        <p:nvSpPr>
          <p:cNvPr id="7"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solidFill>
                  <a:schemeClr val="tx2">
                    <a:lumMod val="40000"/>
                    <a:lumOff val="60000"/>
                  </a:schemeClr>
                </a:solidFill>
              </a:rPr>
              <a:t>Methods</a:t>
            </a:r>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2861678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14</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MouseAdapter</a:t>
            </a:r>
            <a:r>
              <a:rPr lang="en-US" sz="4000" b="1" dirty="0" smtClean="0">
                <a:solidFill>
                  <a:srgbClr val="009AC7"/>
                </a:solidFill>
                <a:latin typeface="Verdana"/>
                <a:cs typeface="Verdana"/>
              </a:rPr>
              <a:t>()</a:t>
            </a:r>
            <a:endParaRPr lang="en-NZ" sz="4000" b="1" dirty="0">
              <a:solidFill>
                <a:srgbClr val="009AC7"/>
              </a:solidFill>
              <a:latin typeface="Verdana"/>
              <a:cs typeface="Verdana"/>
            </a:endParaRPr>
          </a:p>
        </p:txBody>
      </p:sp>
      <p:sp>
        <p:nvSpPr>
          <p:cNvPr id="10" name="TextBox 9"/>
          <p:cNvSpPr txBox="1"/>
          <p:nvPr/>
        </p:nvSpPr>
        <p:spPr>
          <a:xfrm>
            <a:off x="2395728" y="1138048"/>
            <a:ext cx="6748272" cy="6986528"/>
          </a:xfrm>
          <a:prstGeom prst="rect">
            <a:avLst/>
          </a:prstGeom>
        </p:spPr>
        <p:txBody>
          <a:bodyPr vert="horz" wrap="square" rtlCol="0">
            <a:spAutoFit/>
          </a:bodyPr>
          <a:lstStyle/>
          <a:p>
            <a:r>
              <a:rPr lang="en-US" sz="1600" dirty="0" smtClean="0"/>
              <a:t>The </a:t>
            </a:r>
            <a:r>
              <a:rPr lang="en-US" sz="1600" b="1" dirty="0" err="1">
                <a:latin typeface="Courier New" panose="02070309020205020404" pitchFamily="49" charset="0"/>
                <a:cs typeface="Courier New" panose="02070309020205020404" pitchFamily="49" charset="0"/>
              </a:rPr>
              <a:t>MouseAdapter</a:t>
            </a:r>
            <a:r>
              <a:rPr lang="en-US" sz="1600" dirty="0"/>
              <a:t> </a:t>
            </a:r>
            <a:r>
              <a:rPr lang="en-US" sz="1600" dirty="0" smtClean="0"/>
              <a:t>class is an </a:t>
            </a:r>
            <a:r>
              <a:rPr lang="en-US" sz="1600" b="1" dirty="0" smtClean="0">
                <a:latin typeface="Courier New" panose="02070309020205020404" pitchFamily="49" charset="0"/>
                <a:cs typeface="Courier New" panose="02070309020205020404" pitchFamily="49" charset="0"/>
              </a:rPr>
              <a:t>abstract</a:t>
            </a:r>
            <a:r>
              <a:rPr lang="en-US" sz="1600" dirty="0" smtClean="0"/>
              <a:t> class that implements a whole range of event listener interfaces having to do with mouse events – but not all interfaces. </a:t>
            </a:r>
          </a:p>
          <a:p>
            <a:endParaRPr lang="en-US" sz="1600" dirty="0"/>
          </a:p>
          <a:p>
            <a:r>
              <a:rPr lang="en-US" sz="1600" dirty="0" smtClean="0"/>
              <a:t>It implements all methods of the event listener interfaces that it implements.</a:t>
            </a:r>
          </a:p>
          <a:p>
            <a:endParaRPr lang="en-US" sz="1600" dirty="0"/>
          </a:p>
          <a:p>
            <a:r>
              <a:rPr lang="en-US" sz="1600" dirty="0" smtClean="0"/>
              <a:t>While the class is </a:t>
            </a:r>
            <a:r>
              <a:rPr lang="en-US" sz="1600" b="1" dirty="0">
                <a:latin typeface="Courier New" panose="02070309020205020404" pitchFamily="49" charset="0"/>
                <a:cs typeface="Courier New" panose="02070309020205020404" pitchFamily="49" charset="0"/>
              </a:rPr>
              <a:t>abstract</a:t>
            </a:r>
            <a:r>
              <a:rPr lang="en-US" sz="1600" dirty="0" smtClean="0"/>
              <a:t>, its methods are not – but they just return and provide no other functionality. </a:t>
            </a:r>
          </a:p>
          <a:p>
            <a:endParaRPr lang="en-US" sz="1600" dirty="0"/>
          </a:p>
          <a:p>
            <a:r>
              <a:rPr lang="en-US" sz="1600" dirty="0" smtClean="0"/>
              <a:t>In the anonymous class, we override those methods of the abstract class that we need, in this case </a:t>
            </a:r>
            <a:r>
              <a:rPr lang="en-US" sz="1600" b="1" dirty="0" err="1">
                <a:latin typeface="Courier New" panose="02070309020205020404" pitchFamily="49" charset="0"/>
                <a:cs typeface="Courier New" panose="02070309020205020404" pitchFamily="49" charset="0"/>
              </a:rPr>
              <a:t>mouseClicked</a:t>
            </a:r>
            <a:r>
              <a:rPr lang="en-US" sz="1600" b="1" dirty="0">
                <a:latin typeface="Courier New" panose="02070309020205020404" pitchFamily="49" charset="0"/>
                <a:cs typeface="Courier New" panose="02070309020205020404" pitchFamily="49" charset="0"/>
              </a:rPr>
              <a:t>()</a:t>
            </a:r>
            <a:r>
              <a:rPr lang="en-US" sz="1600" dirty="0" smtClean="0"/>
              <a:t> and </a:t>
            </a:r>
            <a:r>
              <a:rPr lang="en-US" sz="1600" b="1" dirty="0" err="1">
                <a:latin typeface="Courier New" panose="02070309020205020404" pitchFamily="49" charset="0"/>
                <a:cs typeface="Courier New" panose="02070309020205020404" pitchFamily="49" charset="0"/>
              </a:rPr>
              <a:t>mouseExited</a:t>
            </a:r>
            <a:r>
              <a:rPr lang="en-US" sz="1600" b="1" dirty="0" smtClean="0">
                <a:latin typeface="Courier New" panose="02070309020205020404" pitchFamily="49" charset="0"/>
                <a:cs typeface="Courier New" panose="02070309020205020404" pitchFamily="49" charset="0"/>
              </a:rPr>
              <a:t>() </a:t>
            </a:r>
            <a:r>
              <a:rPr lang="en-US" sz="1600" dirty="0" smtClean="0"/>
              <a:t>with versions that have actual functionality.</a:t>
            </a:r>
          </a:p>
          <a:p>
            <a:endParaRPr lang="en-US" sz="1600" dirty="0"/>
          </a:p>
          <a:p>
            <a:r>
              <a:rPr lang="en-US" sz="1600" dirty="0" smtClean="0"/>
              <a:t>The other methods from </a:t>
            </a:r>
            <a:r>
              <a:rPr lang="en-US" sz="1600" b="1" dirty="0" err="1">
                <a:latin typeface="Courier New" panose="02070309020205020404" pitchFamily="49" charset="0"/>
                <a:cs typeface="Courier New" panose="02070309020205020404" pitchFamily="49" charset="0"/>
              </a:rPr>
              <a:t>MouseAdapter</a:t>
            </a:r>
            <a:r>
              <a:rPr lang="en-US" sz="1600" dirty="0"/>
              <a:t> </a:t>
            </a:r>
            <a:r>
              <a:rPr lang="en-US" sz="1600" dirty="0" smtClean="0"/>
              <a:t>are still there, however, so we only need to implement those methods we want to use.</a:t>
            </a:r>
          </a:p>
          <a:p>
            <a:endParaRPr lang="en-US" sz="1600" dirty="0"/>
          </a:p>
          <a:p>
            <a:r>
              <a:rPr lang="en-US" sz="1600" b="1" dirty="0" err="1">
                <a:latin typeface="Courier New" panose="02070309020205020404" pitchFamily="49" charset="0"/>
                <a:cs typeface="Courier New" panose="02070309020205020404" pitchFamily="49" charset="0"/>
              </a:rPr>
              <a:t>MouseAdapter</a:t>
            </a:r>
            <a:r>
              <a:rPr lang="en-US" sz="1600" dirty="0"/>
              <a:t> </a:t>
            </a:r>
            <a:r>
              <a:rPr lang="en-US" sz="1600" dirty="0" smtClean="0"/>
              <a:t>is an example of a </a:t>
            </a:r>
            <a:r>
              <a:rPr lang="en-US" sz="1600" i="1" dirty="0" smtClean="0"/>
              <a:t>convenience class</a:t>
            </a:r>
            <a:r>
              <a:rPr lang="en-US" sz="1600" dirty="0" smtClean="0"/>
              <a:t>.</a:t>
            </a:r>
          </a:p>
          <a:p>
            <a:r>
              <a:rPr lang="en-US" sz="1600" dirty="0" smtClean="0"/>
              <a:t/>
            </a:r>
            <a:br>
              <a:rPr lang="en-US" sz="1600" dirty="0" smtClean="0"/>
            </a:br>
            <a:r>
              <a:rPr lang="en-US" sz="1600" b="1" dirty="0" err="1" smtClean="0">
                <a:latin typeface="Courier New" panose="02070309020205020404" pitchFamily="49" charset="0"/>
                <a:cs typeface="Courier New" panose="02070309020205020404" pitchFamily="49" charset="0"/>
              </a:rPr>
              <a:t>MouseMotionAdapter</a:t>
            </a:r>
            <a:r>
              <a:rPr lang="en-US" sz="1600" dirty="0" smtClean="0"/>
              <a:t> works in the same way, but implements different interfaces.</a:t>
            </a:r>
            <a:endParaRPr lang="en-US" sz="1600" dirty="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p:txBody>
      </p:sp>
      <p:sp>
        <p:nvSpPr>
          <p:cNvPr id="6"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solidFill>
                  <a:schemeClr val="tx2">
                    <a:lumMod val="40000"/>
                    <a:lumOff val="60000"/>
                  </a:schemeClr>
                </a:solidFill>
              </a:rPr>
              <a:t>Methods</a:t>
            </a:r>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3620354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576" y="1076242"/>
            <a:ext cx="6675120" cy="540375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15</a:t>
            </a:fld>
            <a:endParaRPr lang="en-US" dirty="0"/>
          </a:p>
        </p:txBody>
      </p:sp>
      <p:sp>
        <p:nvSpPr>
          <p:cNvPr id="5" name="Title 2"/>
          <p:cNvSpPr txBox="1">
            <a:spLocks/>
          </p:cNvSpPr>
          <p:nvPr/>
        </p:nvSpPr>
        <p:spPr>
          <a:xfrm>
            <a:off x="188265" y="128250"/>
            <a:ext cx="6517335" cy="717593"/>
          </a:xfrm>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MouseMotionAdapter</a:t>
            </a:r>
            <a:r>
              <a:rPr lang="en-US" sz="4000" b="1" dirty="0" smtClean="0">
                <a:solidFill>
                  <a:srgbClr val="009AC7"/>
                </a:solidFill>
                <a:latin typeface="Verdana"/>
                <a:cs typeface="Verdana"/>
              </a:rPr>
              <a:t>()</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22576" y="1076242"/>
            <a:ext cx="6675120" cy="5781757"/>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MouseMotionAdapter</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mouseMoved</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MouseEvent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smtClean="0">
                <a:solidFill>
                  <a:srgbClr val="3F7F5F"/>
                </a:solidFill>
                <a:latin typeface="Consolas" panose="020B0609020204030204" pitchFamily="49" charset="0"/>
              </a:rPr>
              <a:t>// </a:t>
            </a:r>
            <a:r>
              <a:rPr lang="en-NZ" sz="1400" dirty="0">
                <a:solidFill>
                  <a:srgbClr val="3F7F5F"/>
                </a:solidFill>
                <a:latin typeface="Consolas" panose="020B0609020204030204" pitchFamily="49" charset="0"/>
              </a:rPr>
              <a:t>Determine whether to move the label away</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smtClean="0">
                <a:solidFill>
                  <a:srgbClr val="7F0055"/>
                </a:solidFill>
                <a:latin typeface="Consolas" panose="020B0609020204030204" pitchFamily="49" charset="0"/>
              </a:rPr>
              <a:t>if</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Math.</a:t>
            </a:r>
            <a:r>
              <a:rPr lang="en-NZ" sz="1400" b="1" i="1" dirty="0" err="1">
                <a:solidFill>
                  <a:srgbClr val="000000"/>
                </a:solidFill>
                <a:latin typeface="Consolas" panose="020B0609020204030204" pitchFamily="49" charset="0"/>
              </a:rPr>
              <a:t>random</a:t>
            </a:r>
            <a:r>
              <a:rPr lang="en-NZ" sz="1400" b="1" i="1" dirty="0">
                <a:solidFill>
                  <a:srgbClr val="000000"/>
                </a:solidFill>
                <a:latin typeface="Consolas" panose="020B0609020204030204" pitchFamily="49" charset="0"/>
              </a:rPr>
              <a:t>() &gt; 0.2 &amp;&amp; </a:t>
            </a:r>
            <a:r>
              <a:rPr lang="en-NZ" sz="1400" b="1" i="1" dirty="0" err="1">
                <a:solidFill>
                  <a:srgbClr val="0000C0"/>
                </a:solidFill>
                <a:latin typeface="Consolas" panose="020B0609020204030204" pitchFamily="49" charset="0"/>
              </a:rPr>
              <a:t>mouseOffMozzie</a:t>
            </a:r>
            <a:r>
              <a:rPr lang="en-NZ" sz="1400" b="1" i="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smtClean="0">
                <a:solidFill>
                  <a:srgbClr val="3F7F5F"/>
                </a:solidFill>
                <a:latin typeface="Consolas" panose="020B0609020204030204" pitchFamily="49" charset="0"/>
              </a:rPr>
              <a:t>// </a:t>
            </a:r>
            <a:r>
              <a:rPr lang="en-NZ" sz="1400" dirty="0">
                <a:solidFill>
                  <a:srgbClr val="3F7F5F"/>
                </a:solidFill>
                <a:latin typeface="Consolas" panose="020B0609020204030204" pitchFamily="49" charset="0"/>
              </a:rPr>
              <a:t>Yes, move in 80% of cases</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width</a:t>
            </a:r>
            <a:r>
              <a:rPr lang="en-NZ" sz="1400" b="1" dirty="0">
                <a:solidFill>
                  <a:srgbClr val="000000"/>
                </a:solidFill>
                <a:latin typeface="Consolas" panose="020B0609020204030204" pitchFamily="49" charset="0"/>
              </a:rPr>
              <a:t> = </a:t>
            </a:r>
            <a:r>
              <a:rPr lang="en-NZ" sz="1400" b="1" dirty="0" err="1">
                <a:solidFill>
                  <a:srgbClr val="000000"/>
                </a:solidFill>
                <a:latin typeface="Consolas" panose="020B0609020204030204" pitchFamily="49" charset="0"/>
              </a:rPr>
              <a:t>MozzieHunt.</a:t>
            </a:r>
            <a:r>
              <a:rPr lang="en-NZ" sz="1400" b="1" dirty="0" err="1">
                <a:solidFill>
                  <a:srgbClr val="7F0055"/>
                </a:solidFill>
                <a:latin typeface="Consolas" panose="020B0609020204030204" pitchFamily="49" charset="0"/>
              </a:rPr>
              <a:t>this</a:t>
            </a:r>
            <a:r>
              <a:rPr lang="en-NZ" sz="1400" b="1" dirty="0" err="1">
                <a:solidFill>
                  <a:srgbClr val="000000"/>
                </a:solidFill>
                <a:latin typeface="Consolas" panose="020B0609020204030204" pitchFamily="49" charset="0"/>
              </a:rPr>
              <a:t>.getWidth</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height</a:t>
            </a:r>
            <a:r>
              <a:rPr lang="en-NZ" sz="1400" b="1" dirty="0">
                <a:solidFill>
                  <a:srgbClr val="000000"/>
                </a:solidFill>
                <a:latin typeface="Consolas" panose="020B0609020204030204" pitchFamily="49" charset="0"/>
              </a:rPr>
              <a:t> = </a:t>
            </a:r>
            <a:r>
              <a:rPr lang="en-NZ" sz="1400" b="1" dirty="0" err="1">
                <a:solidFill>
                  <a:srgbClr val="000000"/>
                </a:solidFill>
                <a:latin typeface="Consolas" panose="020B0609020204030204" pitchFamily="49" charset="0"/>
              </a:rPr>
              <a:t>MozzieHunt.</a:t>
            </a:r>
            <a:r>
              <a:rPr lang="en-NZ" sz="1400" b="1" dirty="0" err="1">
                <a:solidFill>
                  <a:srgbClr val="7F0055"/>
                </a:solidFill>
                <a:latin typeface="Consolas" panose="020B0609020204030204" pitchFamily="49" charset="0"/>
              </a:rPr>
              <a:t>this</a:t>
            </a:r>
            <a:r>
              <a:rPr lang="en-NZ" sz="1400" b="1" dirty="0" err="1">
                <a:solidFill>
                  <a:srgbClr val="000000"/>
                </a:solidFill>
                <a:latin typeface="Consolas" panose="020B0609020204030204" pitchFamily="49" charset="0"/>
              </a:rPr>
              <a:t>.getHeight</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x</a:t>
            </a:r>
            <a:r>
              <a:rPr lang="en-NZ" sz="1400" b="1" dirty="0">
                <a:solidFill>
                  <a:srgbClr val="000000"/>
                </a:solidFill>
                <a:latin typeface="Consolas" panose="020B0609020204030204" pitchFamily="49" charset="0"/>
              </a:rPr>
              <a:t> = </a:t>
            </a:r>
            <a:r>
              <a:rPr lang="en-NZ" sz="1400" b="1" dirty="0" err="1">
                <a:solidFill>
                  <a:srgbClr val="0000C0"/>
                </a:solidFill>
                <a:latin typeface="Consolas" panose="020B0609020204030204" pitchFamily="49" charset="0"/>
              </a:rPr>
              <a:t>mozzie</a:t>
            </a:r>
            <a:r>
              <a:rPr lang="en-NZ" sz="1400" b="1" dirty="0" err="1">
                <a:solidFill>
                  <a:srgbClr val="000000"/>
                </a:solidFill>
                <a:latin typeface="Consolas" panose="020B0609020204030204" pitchFamily="49" charset="0"/>
              </a:rPr>
              <a:t>.getX</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y</a:t>
            </a:r>
            <a:r>
              <a:rPr lang="en-NZ" sz="1400" b="1" dirty="0">
                <a:solidFill>
                  <a:srgbClr val="000000"/>
                </a:solidFill>
                <a:latin typeface="Consolas" panose="020B0609020204030204" pitchFamily="49" charset="0"/>
              </a:rPr>
              <a:t> = </a:t>
            </a:r>
            <a:r>
              <a:rPr lang="en-NZ" sz="1400" b="1" dirty="0" err="1">
                <a:solidFill>
                  <a:srgbClr val="0000C0"/>
                </a:solidFill>
                <a:latin typeface="Consolas" panose="020B0609020204030204" pitchFamily="49" charset="0"/>
              </a:rPr>
              <a:t>mozzie</a:t>
            </a:r>
            <a:r>
              <a:rPr lang="en-NZ" sz="1400" b="1" dirty="0" err="1">
                <a:solidFill>
                  <a:srgbClr val="000000"/>
                </a:solidFill>
                <a:latin typeface="Consolas" panose="020B0609020204030204" pitchFamily="49" charset="0"/>
              </a:rPr>
              <a:t>.getY</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err="1">
                <a:solidFill>
                  <a:srgbClr val="6A3E3E"/>
                </a:solidFill>
                <a:latin typeface="Consolas" panose="020B0609020204030204" pitchFamily="49" charset="0"/>
              </a:rPr>
              <a:t>newx</a:t>
            </a:r>
            <a:r>
              <a:rPr lang="en-NZ" sz="1400" b="1" dirty="0">
                <a:solidFill>
                  <a:srgbClr val="000000"/>
                </a:solidFill>
                <a:latin typeface="Consolas" panose="020B0609020204030204" pitchFamily="49" charset="0"/>
              </a:rPr>
              <a:t>, </a:t>
            </a:r>
            <a:r>
              <a:rPr lang="en-NZ" sz="1400" b="1" dirty="0" err="1">
                <a:solidFill>
                  <a:srgbClr val="6A3E3E"/>
                </a:solidFill>
                <a:latin typeface="Consolas" panose="020B0609020204030204" pitchFamily="49" charset="0"/>
              </a:rPr>
              <a:t>newy</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smtClean="0">
                <a:solidFill>
                  <a:srgbClr val="3F7F5F"/>
                </a:solidFill>
                <a:latin typeface="Consolas" panose="020B0609020204030204" pitchFamily="49" charset="0"/>
              </a:rPr>
              <a:t>// </a:t>
            </a:r>
            <a:r>
              <a:rPr lang="en-NZ" sz="1400" dirty="0">
                <a:solidFill>
                  <a:srgbClr val="3F7F5F"/>
                </a:solidFill>
                <a:latin typeface="Consolas" panose="020B0609020204030204" pitchFamily="49" charset="0"/>
              </a:rPr>
              <a:t>Try </a:t>
            </a:r>
            <a:r>
              <a:rPr lang="en-NZ" sz="1400" dirty="0" smtClean="0">
                <a:solidFill>
                  <a:srgbClr val="3F7F5F"/>
                </a:solidFill>
                <a:latin typeface="Consolas" panose="020B0609020204030204" pitchFamily="49" charset="0"/>
              </a:rPr>
              <a:t>to find new coordinates at a safe distance</a:t>
            </a:r>
            <a:endParaRPr lang="en-NZ" sz="1400" dirty="0">
              <a:solidFill>
                <a:srgbClr val="3F7F5F"/>
              </a:solidFill>
              <a:latin typeface="Consolas" panose="020B0609020204030204" pitchFamily="49" charset="0"/>
            </a:endParaRPr>
          </a:p>
          <a:p>
            <a:pPr marL="0" indent="0">
              <a:lnSpc>
                <a:spcPct val="100000"/>
              </a:lnSpc>
              <a:buNone/>
            </a:pPr>
            <a:r>
              <a:rPr lang="en-NZ" sz="1400"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do</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6A3E3E"/>
                </a:solidFill>
                <a:latin typeface="Consolas" panose="020B0609020204030204" pitchFamily="49" charset="0"/>
              </a:rPr>
              <a:t>newx</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Math.</a:t>
            </a:r>
            <a:r>
              <a:rPr lang="en-NZ" sz="1400" b="1" i="1" dirty="0" err="1">
                <a:solidFill>
                  <a:srgbClr val="000000"/>
                </a:solidFill>
                <a:latin typeface="Consolas" panose="020B0609020204030204" pitchFamily="49" charset="0"/>
              </a:rPr>
              <a:t>random</a:t>
            </a:r>
            <a:r>
              <a:rPr lang="en-NZ" sz="1400" b="1" i="1" dirty="0">
                <a:solidFill>
                  <a:srgbClr val="000000"/>
                </a:solidFill>
                <a:latin typeface="Consolas" panose="020B0609020204030204" pitchFamily="49" charset="0"/>
              </a:rPr>
              <a:t>() * (</a:t>
            </a:r>
            <a:r>
              <a:rPr lang="en-NZ" sz="1400" b="1" i="1" dirty="0">
                <a:solidFill>
                  <a:srgbClr val="6A3E3E"/>
                </a:solidFill>
                <a:latin typeface="Consolas" panose="020B0609020204030204" pitchFamily="49" charset="0"/>
              </a:rPr>
              <a:t>width</a:t>
            </a:r>
            <a:r>
              <a:rPr lang="en-NZ" sz="1400" b="1" i="1" dirty="0">
                <a:solidFill>
                  <a:srgbClr val="000000"/>
                </a:solidFill>
                <a:latin typeface="Consolas" panose="020B0609020204030204" pitchFamily="49" charset="0"/>
              </a:rPr>
              <a:t> - 50));</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6A3E3E"/>
                </a:solidFill>
                <a:latin typeface="Consolas" panose="020B0609020204030204" pitchFamily="49" charset="0"/>
              </a:rPr>
              <a:t>newy</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Math.</a:t>
            </a:r>
            <a:r>
              <a:rPr lang="en-NZ" sz="1400" b="1" i="1" dirty="0" err="1">
                <a:solidFill>
                  <a:srgbClr val="000000"/>
                </a:solidFill>
                <a:latin typeface="Consolas" panose="020B0609020204030204" pitchFamily="49" charset="0"/>
              </a:rPr>
              <a:t>random</a:t>
            </a:r>
            <a:r>
              <a:rPr lang="en-NZ" sz="1400" b="1" i="1" dirty="0">
                <a:solidFill>
                  <a:srgbClr val="000000"/>
                </a:solidFill>
                <a:latin typeface="Consolas" panose="020B0609020204030204" pitchFamily="49" charset="0"/>
              </a:rPr>
              <a:t>() * (</a:t>
            </a:r>
            <a:r>
              <a:rPr lang="en-NZ" sz="1400" b="1" i="1" dirty="0">
                <a:solidFill>
                  <a:srgbClr val="6A3E3E"/>
                </a:solidFill>
                <a:latin typeface="Consolas" panose="020B0609020204030204" pitchFamily="49" charset="0"/>
              </a:rPr>
              <a:t>height</a:t>
            </a:r>
            <a:r>
              <a:rPr lang="en-NZ" sz="1400" b="1" i="1" dirty="0">
                <a:solidFill>
                  <a:srgbClr val="000000"/>
                </a:solidFill>
                <a:latin typeface="Consolas" panose="020B0609020204030204" pitchFamily="49" charset="0"/>
              </a:rPr>
              <a:t> - 50));</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while</a:t>
            </a:r>
            <a:r>
              <a:rPr lang="en-NZ" sz="1400" b="1" dirty="0">
                <a:solidFill>
                  <a:srgbClr val="000000"/>
                </a:solidFill>
                <a:latin typeface="Consolas" panose="020B0609020204030204" pitchFamily="49" charset="0"/>
              </a:rPr>
              <a:t> (</a:t>
            </a:r>
            <a:r>
              <a:rPr lang="en-NZ" sz="1400" b="1" dirty="0" err="1">
                <a:solidFill>
                  <a:srgbClr val="6A3E3E"/>
                </a:solidFill>
                <a:latin typeface="Consolas" panose="020B0609020204030204" pitchFamily="49" charset="0"/>
              </a:rPr>
              <a:t>newx</a:t>
            </a:r>
            <a:r>
              <a:rPr lang="en-NZ" sz="1400" b="1" dirty="0">
                <a:solidFill>
                  <a:srgbClr val="000000"/>
                </a:solidFill>
                <a:latin typeface="Consolas" panose="020B0609020204030204" pitchFamily="49" charset="0"/>
              </a:rPr>
              <a:t> + 50 &gt;= </a:t>
            </a:r>
            <a:r>
              <a:rPr lang="en-NZ" sz="1400" b="1" dirty="0">
                <a:solidFill>
                  <a:srgbClr val="6A3E3E"/>
                </a:solidFill>
                <a:latin typeface="Consolas" panose="020B0609020204030204" pitchFamily="49" charset="0"/>
              </a:rPr>
              <a:t>x</a:t>
            </a:r>
            <a:r>
              <a:rPr lang="en-NZ" sz="1400" b="1" dirty="0">
                <a:solidFill>
                  <a:srgbClr val="000000"/>
                </a:solidFill>
                <a:latin typeface="Consolas" panose="020B0609020204030204" pitchFamily="49" charset="0"/>
              </a:rPr>
              <a:t> &amp;&amp; </a:t>
            </a:r>
            <a:r>
              <a:rPr lang="en-NZ" sz="1400" b="1" dirty="0" err="1">
                <a:solidFill>
                  <a:srgbClr val="6A3E3E"/>
                </a:solidFill>
                <a:latin typeface="Consolas" panose="020B0609020204030204" pitchFamily="49" charset="0"/>
              </a:rPr>
              <a:t>newx</a:t>
            </a:r>
            <a:r>
              <a:rPr lang="en-NZ" sz="1400" b="1" dirty="0">
                <a:solidFill>
                  <a:srgbClr val="000000"/>
                </a:solidFill>
                <a:latin typeface="Consolas" panose="020B0609020204030204" pitchFamily="49" charset="0"/>
              </a:rPr>
              <a:t> &lt;= </a:t>
            </a:r>
            <a:r>
              <a:rPr lang="en-NZ" sz="1400" b="1" dirty="0">
                <a:solidFill>
                  <a:srgbClr val="6A3E3E"/>
                </a:solidFill>
                <a:latin typeface="Consolas" panose="020B0609020204030204" pitchFamily="49" charset="0"/>
              </a:rPr>
              <a:t>x</a:t>
            </a:r>
            <a:r>
              <a:rPr lang="en-NZ" sz="1400" b="1" dirty="0">
                <a:solidFill>
                  <a:srgbClr val="000000"/>
                </a:solidFill>
                <a:latin typeface="Consolas" panose="020B0609020204030204" pitchFamily="49" charset="0"/>
              </a:rPr>
              <a:t> + 50 </a:t>
            </a:r>
          </a:p>
          <a:p>
            <a:pPr marL="0" indent="0">
              <a:lnSpc>
                <a:spcPct val="100000"/>
              </a:lnSpc>
              <a:buNone/>
            </a:pPr>
            <a:r>
              <a:rPr lang="es-ES" sz="1400" dirty="0">
                <a:solidFill>
                  <a:srgbClr val="000000"/>
                </a:solidFill>
                <a:latin typeface="Consolas" panose="020B0609020204030204" pitchFamily="49" charset="0"/>
              </a:rPr>
              <a:t>        </a:t>
            </a:r>
            <a:r>
              <a:rPr lang="es-ES" sz="1400" dirty="0" smtClean="0">
                <a:solidFill>
                  <a:srgbClr val="000000"/>
                </a:solidFill>
                <a:latin typeface="Consolas" panose="020B0609020204030204" pitchFamily="49" charset="0"/>
              </a:rPr>
              <a:t>        &amp;&amp; </a:t>
            </a:r>
            <a:r>
              <a:rPr lang="es-ES" sz="1400" dirty="0" err="1">
                <a:solidFill>
                  <a:srgbClr val="6A3E3E"/>
                </a:solidFill>
                <a:latin typeface="Consolas" panose="020B0609020204030204" pitchFamily="49" charset="0"/>
              </a:rPr>
              <a:t>newy</a:t>
            </a:r>
            <a:r>
              <a:rPr lang="es-ES" sz="1400" dirty="0">
                <a:solidFill>
                  <a:srgbClr val="000000"/>
                </a:solidFill>
                <a:latin typeface="Consolas" panose="020B0609020204030204" pitchFamily="49" charset="0"/>
              </a:rPr>
              <a:t> + 50 &gt;= </a:t>
            </a:r>
            <a:r>
              <a:rPr lang="es-ES" sz="1400" dirty="0">
                <a:solidFill>
                  <a:srgbClr val="6A3E3E"/>
                </a:solidFill>
                <a:latin typeface="Consolas" panose="020B0609020204030204" pitchFamily="49" charset="0"/>
              </a:rPr>
              <a:t>y</a:t>
            </a:r>
            <a:r>
              <a:rPr lang="es-ES" sz="1400" dirty="0">
                <a:solidFill>
                  <a:srgbClr val="000000"/>
                </a:solidFill>
                <a:latin typeface="Consolas" panose="020B0609020204030204" pitchFamily="49" charset="0"/>
              </a:rPr>
              <a:t> &amp;&amp; </a:t>
            </a:r>
            <a:r>
              <a:rPr lang="es-ES" sz="1400" dirty="0" err="1">
                <a:solidFill>
                  <a:srgbClr val="6A3E3E"/>
                </a:solidFill>
                <a:latin typeface="Consolas" panose="020B0609020204030204" pitchFamily="49" charset="0"/>
              </a:rPr>
              <a:t>newy</a:t>
            </a:r>
            <a:r>
              <a:rPr lang="es-ES" sz="1400" dirty="0">
                <a:solidFill>
                  <a:srgbClr val="000000"/>
                </a:solidFill>
                <a:latin typeface="Consolas" panose="020B0609020204030204" pitchFamily="49" charset="0"/>
              </a:rPr>
              <a:t> &lt;= </a:t>
            </a:r>
            <a:r>
              <a:rPr lang="es-ES" sz="1400" dirty="0">
                <a:solidFill>
                  <a:srgbClr val="6A3E3E"/>
                </a:solidFill>
                <a:latin typeface="Consolas" panose="020B0609020204030204" pitchFamily="49" charset="0"/>
              </a:rPr>
              <a:t>y</a:t>
            </a:r>
            <a:r>
              <a:rPr lang="es-ES" sz="1400" dirty="0">
                <a:solidFill>
                  <a:srgbClr val="000000"/>
                </a:solidFill>
                <a:latin typeface="Consolas" panose="020B0609020204030204" pitchFamily="49" charset="0"/>
              </a:rPr>
              <a:t> + 50);</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mozzie</a:t>
            </a:r>
            <a:r>
              <a:rPr lang="en-NZ" sz="1400" dirty="0" err="1" smtClean="0">
                <a:solidFill>
                  <a:srgbClr val="000000"/>
                </a:solidFill>
                <a:latin typeface="Consolas" panose="020B0609020204030204" pitchFamily="49" charset="0"/>
              </a:rPr>
              <a:t>.setLocation</a:t>
            </a:r>
            <a:r>
              <a:rPr lang="en-NZ" sz="1400" dirty="0" smtClean="0">
                <a:solidFill>
                  <a:srgbClr val="000000"/>
                </a:solidFill>
                <a:latin typeface="Consolas" panose="020B0609020204030204" pitchFamily="49" charset="0"/>
              </a:rPr>
              <a:t>(</a:t>
            </a:r>
            <a:r>
              <a:rPr lang="en-NZ" sz="1400" dirty="0" err="1" smtClean="0">
                <a:solidFill>
                  <a:srgbClr val="6A3E3E"/>
                </a:solidFill>
                <a:latin typeface="Consolas" panose="020B0609020204030204" pitchFamily="49" charset="0"/>
              </a:rPr>
              <a:t>newx</a:t>
            </a:r>
            <a:r>
              <a:rPr lang="en-NZ" sz="1400" dirty="0">
                <a:solidFill>
                  <a:srgbClr val="000000"/>
                </a:solidFill>
                <a:latin typeface="Consolas" panose="020B0609020204030204" pitchFamily="49" charset="0"/>
              </a:rPr>
              <a:t>, </a:t>
            </a:r>
            <a:r>
              <a:rPr lang="en-NZ" sz="1400" dirty="0" err="1">
                <a:solidFill>
                  <a:srgbClr val="6A3E3E"/>
                </a:solidFill>
                <a:latin typeface="Consolas" panose="020B0609020204030204" pitchFamily="49" charset="0"/>
              </a:rPr>
              <a:t>newy</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mozzie</a:t>
            </a:r>
            <a:r>
              <a:rPr lang="en-NZ" sz="1400" dirty="0" err="1" smtClean="0">
                <a:solidFill>
                  <a:srgbClr val="000000"/>
                </a:solidFill>
                <a:latin typeface="Consolas" panose="020B0609020204030204" pitchFamily="49" charset="0"/>
              </a:rPr>
              <a:t>.repaint</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smtClean="0">
                <a:solidFill>
                  <a:srgbClr val="7F0055"/>
                </a:solidFill>
                <a:latin typeface="Consolas" panose="020B0609020204030204" pitchFamily="49" charset="0"/>
              </a:rPr>
              <a:t>else</a:t>
            </a:r>
            <a:endParaRPr lang="en-NZ" sz="1400" b="1" dirty="0">
              <a:solidFill>
                <a:srgbClr val="7F0055"/>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mouseOffMozzie</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false</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a:t>
            </a:r>
            <a:endParaRPr lang="en-NZ" sz="1400" dirty="0">
              <a:solidFill>
                <a:srgbClr val="000000"/>
              </a:solidFill>
              <a:latin typeface="Consolas" panose="020B0609020204030204" pitchFamily="49" charset="0"/>
            </a:endParaRPr>
          </a:p>
        </p:txBody>
      </p:sp>
      <p:sp>
        <p:nvSpPr>
          <p:cNvPr id="7"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solidFill>
                  <a:schemeClr val="tx2">
                    <a:lumMod val="40000"/>
                    <a:lumOff val="60000"/>
                  </a:schemeClr>
                </a:solidFill>
              </a:rPr>
              <a:t>Methods</a:t>
            </a:r>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2880771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31720" y="1204440"/>
            <a:ext cx="6638544" cy="287226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Text Placeholder 5"/>
          <p:cNvSpPr>
            <a:spLocks noGrp="1"/>
          </p:cNvSpPr>
          <p:nvPr>
            <p:ph type="body" sz="quarter" idx="10"/>
          </p:nvPr>
        </p:nvSpPr>
        <p:spPr>
          <a:xfrm>
            <a:off x="2331720" y="1213582"/>
            <a:ext cx="6912864" cy="3571778"/>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createSplat</a:t>
            </a:r>
            <a:r>
              <a:rPr lang="en-NZ" sz="1400" b="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a:solidFill>
                  <a:srgbClr val="0000C0"/>
                </a:solidFill>
                <a:latin typeface="Consolas" panose="020B0609020204030204" pitchFamily="49" charset="0"/>
              </a:rPr>
              <a:t>splat</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JLabel</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JLabel.</a:t>
            </a:r>
            <a:r>
              <a:rPr lang="en-NZ" sz="1400" b="1" i="1" dirty="0" err="1">
                <a:solidFill>
                  <a:srgbClr val="0000C0"/>
                </a:solidFill>
                <a:latin typeface="Consolas" panose="020B0609020204030204" pitchFamily="49" charset="0"/>
              </a:rPr>
              <a:t>CENTER</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ImageIcon</a:t>
            </a:r>
            <a:r>
              <a:rPr lang="en-NZ" sz="1400" dirty="0" smtClean="0">
                <a:solidFill>
                  <a:srgbClr val="000000"/>
                </a:solidFill>
                <a:latin typeface="Consolas" panose="020B0609020204030204" pitchFamily="49" charset="0"/>
              </a:rPr>
              <a:t> </a:t>
            </a:r>
            <a:r>
              <a:rPr lang="en-NZ" sz="1400" dirty="0" err="1">
                <a:solidFill>
                  <a:srgbClr val="6A3E3E"/>
                </a:solidFill>
                <a:latin typeface="Consolas" panose="020B0609020204030204" pitchFamily="49" charset="0"/>
              </a:rPr>
              <a:t>spl</a:t>
            </a:r>
            <a:r>
              <a:rPr lang="en-NZ" sz="1400" dirty="0">
                <a:solidFill>
                  <a:srgbClr val="000000"/>
                </a:solidFill>
                <a:latin typeface="Consolas" panose="020B0609020204030204" pitchFamily="49" charset="0"/>
              </a:rPr>
              <a:t> = </a:t>
            </a:r>
            <a:r>
              <a:rPr lang="en-NZ" sz="1400" dirty="0" smtClean="0">
                <a:solidFill>
                  <a:srgbClr val="000000"/>
                </a:solidFill>
                <a:latin typeface="Consolas" panose="020B0609020204030204" pitchFamily="49" charset="0"/>
              </a:rPr>
              <a:t/>
            </a:r>
            <a:br>
              <a:rPr lang="en-NZ" sz="1400" dirty="0" smtClean="0">
                <a:solidFill>
                  <a:srgbClr val="000000"/>
                </a:solidFill>
                <a:latin typeface="Consolas" panose="020B0609020204030204" pitchFamily="49" charset="0"/>
              </a:rPr>
            </a:br>
            <a:r>
              <a:rPr lang="en-NZ" sz="1400" dirty="0" smtClean="0">
                <a:solidFill>
                  <a:srgbClr val="000000"/>
                </a:solidFill>
                <a:latin typeface="Consolas" panose="020B0609020204030204" pitchFamily="49" charset="0"/>
              </a:rPr>
              <a:t>        </a:t>
            </a:r>
            <a:r>
              <a:rPr lang="en-NZ" sz="1400" b="1" dirty="0" smtClean="0">
                <a:solidFill>
                  <a:srgbClr val="7F0055"/>
                </a:solidFill>
                <a:latin typeface="Consolas" panose="020B0609020204030204" pitchFamily="49" charset="0"/>
              </a:rPr>
              <a:t>new</a:t>
            </a:r>
            <a:r>
              <a:rPr lang="en-NZ" sz="1400" b="1" dirty="0" smtClean="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ImageIcon</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getClass</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getResource</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"splat.png"</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Image </a:t>
            </a:r>
            <a:r>
              <a:rPr lang="en-NZ" sz="1400" dirty="0">
                <a:solidFill>
                  <a:srgbClr val="6A3E3E"/>
                </a:solidFill>
                <a:latin typeface="Consolas" panose="020B0609020204030204" pitchFamily="49" charset="0"/>
              </a:rPr>
              <a:t>s</a:t>
            </a:r>
            <a:r>
              <a:rPr lang="en-NZ" sz="1400" dirty="0">
                <a:solidFill>
                  <a:srgbClr val="000000"/>
                </a:solidFill>
                <a:latin typeface="Consolas" panose="020B0609020204030204" pitchFamily="49" charset="0"/>
              </a:rPr>
              <a:t> = </a:t>
            </a:r>
            <a:r>
              <a:rPr lang="en-NZ" sz="1400" dirty="0" err="1">
                <a:solidFill>
                  <a:srgbClr val="6A3E3E"/>
                </a:solidFill>
                <a:latin typeface="Consolas" panose="020B0609020204030204" pitchFamily="49" charset="0"/>
              </a:rPr>
              <a:t>spl</a:t>
            </a:r>
            <a:r>
              <a:rPr lang="en-NZ" sz="1400" dirty="0" err="1">
                <a:solidFill>
                  <a:srgbClr val="000000"/>
                </a:solidFill>
                <a:latin typeface="Consolas" panose="020B0609020204030204" pitchFamily="49" charset="0"/>
              </a:rPr>
              <a:t>.getImage</a:t>
            </a:r>
            <a:r>
              <a:rPr lang="en-NZ" sz="1400" dirty="0">
                <a:solidFill>
                  <a:srgbClr val="000000"/>
                </a:solidFill>
                <a:latin typeface="Consolas" panose="020B0609020204030204" pitchFamily="49" charset="0"/>
              </a:rPr>
              <a:t>();</a:t>
            </a:r>
          </a:p>
          <a:p>
            <a:pPr marL="0" indent="0">
              <a:lnSpc>
                <a:spcPct val="100000"/>
              </a:lnSpc>
              <a:buNone/>
            </a:pPr>
            <a:r>
              <a:rPr lang="en-NZ" sz="1400" dirty="0" smtClean="0">
                <a:solidFill>
                  <a:srgbClr val="6A3E3E"/>
                </a:solidFill>
                <a:latin typeface="Consolas" panose="020B0609020204030204" pitchFamily="49" charset="0"/>
              </a:rPr>
              <a:t>    s</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dirty="0" err="1">
                <a:solidFill>
                  <a:srgbClr val="6A3E3E"/>
                </a:solidFill>
                <a:latin typeface="Consolas" panose="020B0609020204030204" pitchFamily="49" charset="0"/>
              </a:rPr>
              <a:t>s</a:t>
            </a:r>
            <a:r>
              <a:rPr lang="en-NZ" sz="1400" dirty="0" err="1">
                <a:solidFill>
                  <a:srgbClr val="000000"/>
                </a:solidFill>
                <a:latin typeface="Consolas" panose="020B0609020204030204" pitchFamily="49" charset="0"/>
              </a:rPr>
              <a:t>.getScaledInstance</a:t>
            </a:r>
            <a:r>
              <a:rPr lang="en-NZ" sz="1400" dirty="0">
                <a:solidFill>
                  <a:srgbClr val="000000"/>
                </a:solidFill>
                <a:latin typeface="Consolas" panose="020B0609020204030204" pitchFamily="49" charset="0"/>
              </a:rPr>
              <a:t>(50, 50, </a:t>
            </a:r>
            <a:r>
              <a:rPr lang="en-NZ" sz="1400" dirty="0" err="1">
                <a:solidFill>
                  <a:srgbClr val="000000"/>
                </a:solidFill>
                <a:latin typeface="Consolas" panose="020B0609020204030204" pitchFamily="49" charset="0"/>
              </a:rPr>
              <a:t>Image.</a:t>
            </a:r>
            <a:r>
              <a:rPr lang="en-NZ" sz="1400" b="1" i="1" dirty="0" err="1">
                <a:solidFill>
                  <a:srgbClr val="0000C0"/>
                </a:solidFill>
                <a:latin typeface="Consolas" panose="020B0609020204030204" pitchFamily="49" charset="0"/>
              </a:rPr>
              <a:t>SCALE_DEFAULT</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6A3E3E"/>
                </a:solidFill>
                <a:latin typeface="Consolas" panose="020B0609020204030204" pitchFamily="49" charset="0"/>
              </a:rPr>
              <a:t>    </a:t>
            </a:r>
            <a:r>
              <a:rPr lang="en-NZ" sz="1400" dirty="0" err="1" smtClean="0">
                <a:solidFill>
                  <a:srgbClr val="6A3E3E"/>
                </a:solidFill>
                <a:latin typeface="Consolas" panose="020B0609020204030204" pitchFamily="49" charset="0"/>
              </a:rPr>
              <a:t>spl</a:t>
            </a:r>
            <a:r>
              <a:rPr lang="en-NZ" sz="1400" dirty="0" err="1" smtClean="0">
                <a:solidFill>
                  <a:srgbClr val="000000"/>
                </a:solidFill>
                <a:latin typeface="Consolas" panose="020B0609020204030204" pitchFamily="49" charset="0"/>
              </a:rPr>
              <a:t>.setImage</a:t>
            </a:r>
            <a:r>
              <a:rPr lang="en-NZ" sz="1400" dirty="0" smtClean="0">
                <a:solidFill>
                  <a:srgbClr val="000000"/>
                </a:solidFill>
                <a:latin typeface="Consolas" panose="020B0609020204030204" pitchFamily="49" charset="0"/>
              </a:rPr>
              <a:t>(</a:t>
            </a:r>
            <a:r>
              <a:rPr lang="en-NZ" sz="1400" dirty="0" smtClean="0">
                <a:solidFill>
                  <a:srgbClr val="6A3E3E"/>
                </a:solidFill>
                <a:latin typeface="Consolas" panose="020B0609020204030204" pitchFamily="49" charset="0"/>
              </a:rPr>
              <a:t>s</a:t>
            </a:r>
            <a:r>
              <a:rPr lang="en-NZ" sz="1400" dirty="0">
                <a:solidFill>
                  <a:srgbClr val="000000"/>
                </a:solidFill>
                <a:latin typeface="Consolas" panose="020B0609020204030204" pitchFamily="49" charset="0"/>
              </a:rPr>
              <a:t>);</a:t>
            </a:r>
          </a:p>
          <a:p>
            <a:pPr marL="0" indent="0">
              <a:lnSpc>
                <a:spcPct val="100000"/>
              </a:lnSpc>
              <a:buNone/>
            </a:pPr>
            <a:r>
              <a:rPr lang="en-NZ" sz="1400" dirty="0" smtClean="0">
                <a:solidFill>
                  <a:srgbClr val="0000C0"/>
                </a:solidFill>
                <a:latin typeface="Consolas" panose="020B0609020204030204" pitchFamily="49" charset="0"/>
              </a:rPr>
              <a:t>    </a:t>
            </a:r>
            <a:r>
              <a:rPr lang="en-NZ" sz="1400" dirty="0" err="1" smtClean="0">
                <a:solidFill>
                  <a:srgbClr val="0000C0"/>
                </a:solidFill>
                <a:latin typeface="Consolas" panose="020B0609020204030204" pitchFamily="49" charset="0"/>
              </a:rPr>
              <a:t>splat</a:t>
            </a:r>
            <a:r>
              <a:rPr lang="en-NZ" sz="1400" dirty="0" err="1" smtClean="0">
                <a:solidFill>
                  <a:srgbClr val="000000"/>
                </a:solidFill>
                <a:latin typeface="Consolas" panose="020B0609020204030204" pitchFamily="49" charset="0"/>
              </a:rPr>
              <a:t>.setIcon</a:t>
            </a:r>
            <a:r>
              <a:rPr lang="en-NZ" sz="1400" dirty="0" smtClean="0">
                <a:solidFill>
                  <a:srgbClr val="000000"/>
                </a:solidFill>
                <a:latin typeface="Consolas" panose="020B0609020204030204" pitchFamily="49" charset="0"/>
              </a:rPr>
              <a:t>(</a:t>
            </a:r>
            <a:r>
              <a:rPr lang="en-NZ" sz="1400" dirty="0" err="1" smtClean="0">
                <a:solidFill>
                  <a:srgbClr val="6A3E3E"/>
                </a:solidFill>
                <a:latin typeface="Consolas" panose="020B0609020204030204" pitchFamily="49" charset="0"/>
              </a:rPr>
              <a:t>spl</a:t>
            </a:r>
            <a:r>
              <a:rPr lang="en-NZ" sz="1400" dirty="0">
                <a:solidFill>
                  <a:srgbClr val="000000"/>
                </a:solidFill>
                <a:latin typeface="Consolas" panose="020B0609020204030204" pitchFamily="49" charset="0"/>
              </a:rPr>
              <a:t>);</a:t>
            </a:r>
          </a:p>
          <a:p>
            <a:pPr marL="0" indent="0">
              <a:lnSpc>
                <a:spcPct val="100000"/>
              </a:lnSpc>
              <a:buNone/>
            </a:pPr>
            <a:r>
              <a:rPr lang="en-NZ" sz="1400" dirty="0" smtClean="0">
                <a:solidFill>
                  <a:srgbClr val="0000C0"/>
                </a:solidFill>
                <a:latin typeface="Consolas" panose="020B0609020204030204" pitchFamily="49" charset="0"/>
              </a:rPr>
              <a:t>    </a:t>
            </a:r>
            <a:r>
              <a:rPr lang="en-NZ" sz="1400" dirty="0" err="1" smtClean="0">
                <a:solidFill>
                  <a:srgbClr val="0000C0"/>
                </a:solidFill>
                <a:latin typeface="Consolas" panose="020B0609020204030204" pitchFamily="49" charset="0"/>
              </a:rPr>
              <a:t>splat</a:t>
            </a:r>
            <a:r>
              <a:rPr lang="en-NZ" sz="1400" dirty="0" err="1" smtClean="0">
                <a:solidFill>
                  <a:srgbClr val="000000"/>
                </a:solidFill>
                <a:latin typeface="Consolas" panose="020B0609020204030204" pitchFamily="49" charset="0"/>
              </a:rPr>
              <a:t>.setSize</a:t>
            </a:r>
            <a:r>
              <a:rPr lang="en-NZ" sz="1400" dirty="0" smtClean="0">
                <a:solidFill>
                  <a:srgbClr val="000000"/>
                </a:solidFill>
                <a:latin typeface="Consolas" panose="020B0609020204030204" pitchFamily="49" charset="0"/>
              </a:rPr>
              <a:t>(50</a:t>
            </a:r>
            <a:r>
              <a:rPr lang="en-NZ" sz="1400" dirty="0">
                <a:solidFill>
                  <a:srgbClr val="000000"/>
                </a:solidFill>
                <a:latin typeface="Consolas" panose="020B0609020204030204" pitchFamily="49" charset="0"/>
              </a:rPr>
              <a:t>, 50);</a:t>
            </a:r>
          </a:p>
          <a:p>
            <a:pPr marL="0" indent="0">
              <a:lnSpc>
                <a:spcPct val="100000"/>
              </a:lnSpc>
              <a:buNone/>
            </a:pPr>
            <a:r>
              <a:rPr lang="en-NZ" sz="1400" dirty="0" smtClean="0">
                <a:solidFill>
                  <a:srgbClr val="0000C0"/>
                </a:solidFill>
                <a:latin typeface="Consolas" panose="020B0609020204030204" pitchFamily="49" charset="0"/>
              </a:rPr>
              <a:t>    </a:t>
            </a:r>
            <a:r>
              <a:rPr lang="en-NZ" sz="1400" dirty="0" err="1" smtClean="0">
                <a:solidFill>
                  <a:srgbClr val="0000C0"/>
                </a:solidFill>
                <a:latin typeface="Consolas" panose="020B0609020204030204" pitchFamily="49" charset="0"/>
              </a:rPr>
              <a:t>splat</a:t>
            </a:r>
            <a:r>
              <a:rPr lang="en-NZ" sz="1400" dirty="0" err="1" smtClean="0">
                <a:solidFill>
                  <a:srgbClr val="000000"/>
                </a:solidFill>
                <a:latin typeface="Consolas" panose="020B0609020204030204" pitchFamily="49" charset="0"/>
              </a:rPr>
              <a:t>.setVisible</a:t>
            </a:r>
            <a:r>
              <a:rPr lang="en-NZ" sz="1400" dirty="0" smtClean="0">
                <a:solidFill>
                  <a:srgbClr val="000000"/>
                </a:solidFill>
                <a:latin typeface="Consolas" panose="020B0609020204030204" pitchFamily="49" charset="0"/>
              </a:rPr>
              <a:t>(</a:t>
            </a:r>
            <a:r>
              <a:rPr lang="en-NZ" sz="1400" b="1" dirty="0" smtClean="0">
                <a:solidFill>
                  <a:srgbClr val="7F0055"/>
                </a:solidFill>
                <a:latin typeface="Consolas" panose="020B0609020204030204" pitchFamily="49" charset="0"/>
              </a:rPr>
              <a:t>false</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C0"/>
                </a:solidFill>
                <a:highlight>
                  <a:srgbClr val="D4D4D4"/>
                </a:highlight>
                <a:latin typeface="Consolas" panose="020B0609020204030204" pitchFamily="49" charset="0"/>
              </a:rPr>
              <a:t>    </a:t>
            </a:r>
            <a:r>
              <a:rPr lang="en-NZ" sz="1400" dirty="0" err="1">
                <a:solidFill>
                  <a:srgbClr val="0000C0"/>
                </a:solidFill>
                <a:latin typeface="Consolas" panose="020B0609020204030204" pitchFamily="49" charset="0"/>
              </a:rPr>
              <a:t>panel</a:t>
            </a:r>
            <a:r>
              <a:rPr lang="en-NZ" sz="1400" dirty="0" err="1">
                <a:solidFill>
                  <a:srgbClr val="000000"/>
                </a:solidFill>
                <a:latin typeface="Consolas" panose="020B0609020204030204" pitchFamily="49" charset="0"/>
              </a:rPr>
              <a:t>.add</a:t>
            </a:r>
            <a:r>
              <a:rPr lang="en-NZ" sz="1400" dirty="0">
                <a:solidFill>
                  <a:srgbClr val="000000"/>
                </a:solidFill>
                <a:latin typeface="Consolas" panose="020B0609020204030204" pitchFamily="49" charset="0"/>
              </a:rPr>
              <a:t>(</a:t>
            </a:r>
            <a:r>
              <a:rPr lang="en-NZ" sz="1400" dirty="0">
                <a:solidFill>
                  <a:srgbClr val="0000C0"/>
                </a:solidFill>
                <a:latin typeface="Consolas" panose="020B0609020204030204" pitchFamily="49" charset="0"/>
              </a:rPr>
              <a:t>splat</a:t>
            </a:r>
            <a:r>
              <a:rPr lang="en-NZ" sz="1400"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a:t>
            </a:r>
            <a:endParaRPr lang="en-NZ" sz="1400" dirty="0">
              <a:solidFill>
                <a:srgbClr val="000000"/>
              </a:solidFill>
              <a:latin typeface="Consolas" panose="020B0609020204030204" pitchFamily="49" charset="0"/>
            </a:endParaRPr>
          </a:p>
        </p:txBody>
      </p:sp>
      <p:sp>
        <p:nvSpPr>
          <p:cNvPr id="4" name="Slide Number Placeholder 3"/>
          <p:cNvSpPr>
            <a:spLocks noGrp="1"/>
          </p:cNvSpPr>
          <p:nvPr>
            <p:ph type="sldNum" sz="quarter" idx="11"/>
          </p:nvPr>
        </p:nvSpPr>
        <p:spPr/>
        <p:txBody>
          <a:bodyPr/>
          <a:lstStyle/>
          <a:p>
            <a:fld id="{218B9C4F-B695-C54C-924B-61748EE6A7C5}" type="slidenum">
              <a:rPr lang="en-US" smtClean="0"/>
              <a:pPr/>
              <a:t>16</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createSplat</a:t>
            </a:r>
            <a:r>
              <a:rPr lang="en-US" sz="4000" b="1" dirty="0" smtClean="0">
                <a:solidFill>
                  <a:srgbClr val="009AC7"/>
                </a:solidFill>
                <a:latin typeface="Verdana"/>
                <a:cs typeface="Verdana"/>
              </a:rPr>
              <a:t>()</a:t>
            </a:r>
            <a:endParaRPr lang="en-NZ" sz="4000" b="1" dirty="0">
              <a:solidFill>
                <a:srgbClr val="009AC7"/>
              </a:solidFill>
              <a:latin typeface="Verdana"/>
              <a:cs typeface="Verdana"/>
            </a:endParaRPr>
          </a:p>
        </p:txBody>
      </p:sp>
      <p:sp>
        <p:nvSpPr>
          <p:cNvPr id="7"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solidFill>
                  <a:schemeClr val="tx2">
                    <a:lumMod val="40000"/>
                    <a:lumOff val="60000"/>
                  </a:schemeClr>
                </a:solidFill>
              </a:rPr>
              <a:t>Methods</a:t>
            </a:r>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2462370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17</a:t>
            </a:fld>
            <a:endParaRPr lang="en-US" dirty="0"/>
          </a:p>
        </p:txBody>
      </p:sp>
      <p:sp>
        <p:nvSpPr>
          <p:cNvPr id="5" name="Title 2"/>
          <p:cNvSpPr txBox="1">
            <a:spLocks/>
          </p:cNvSpPr>
          <p:nvPr/>
        </p:nvSpPr>
        <p:spPr>
          <a:xfrm>
            <a:off x="188265" y="128250"/>
            <a:ext cx="6517335" cy="717593"/>
          </a:xfrm>
          <a:prstGeom prst="rect">
            <a:avLst/>
          </a:prstGeom>
        </p:spPr>
        <p:txBody>
          <a:bodyPr>
            <a:normAutofit fontScale="8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Anonymous inner classes</a:t>
            </a:r>
            <a:endParaRPr lang="en-NZ" sz="4000" b="1" dirty="0">
              <a:solidFill>
                <a:srgbClr val="009AC7"/>
              </a:solidFill>
              <a:latin typeface="Verdana"/>
              <a:cs typeface="Verdana"/>
            </a:endParaRPr>
          </a:p>
        </p:txBody>
      </p:sp>
      <p:sp>
        <p:nvSpPr>
          <p:cNvPr id="10" name="TextBox 9"/>
          <p:cNvSpPr txBox="1"/>
          <p:nvPr/>
        </p:nvSpPr>
        <p:spPr>
          <a:xfrm>
            <a:off x="2395728" y="1138048"/>
            <a:ext cx="6748272" cy="6617196"/>
          </a:xfrm>
          <a:prstGeom prst="rect">
            <a:avLst/>
          </a:prstGeom>
        </p:spPr>
        <p:txBody>
          <a:bodyPr vert="horz" wrap="square" rtlCol="0">
            <a:spAutoFit/>
          </a:bodyPr>
          <a:lstStyle/>
          <a:p>
            <a:r>
              <a:rPr lang="en-US" sz="2000" dirty="0" smtClean="0"/>
              <a:t>An anonymous inner class is a class we instantiate on the spot – so it doesn’t need a name. This is what it consists of:</a:t>
            </a:r>
          </a:p>
          <a:p>
            <a:endParaRPr lang="en-US" sz="2000" dirty="0"/>
          </a:p>
          <a:p>
            <a:pPr marL="285750" indent="-285750">
              <a:buFont typeface="Arial" panose="020B0604020202020204" pitchFamily="34" charset="0"/>
              <a:buChar char="•"/>
            </a:pPr>
            <a:r>
              <a:rPr lang="en-US" sz="2000" dirty="0" smtClean="0"/>
              <a:t>The keyword </a:t>
            </a:r>
            <a:r>
              <a:rPr lang="en-US" sz="2000" b="1" dirty="0" smtClean="0">
                <a:latin typeface="Courier New" panose="02070309020205020404" pitchFamily="49" charset="0"/>
                <a:cs typeface="Courier New" panose="02070309020205020404" pitchFamily="49" charset="0"/>
              </a:rPr>
              <a:t>new</a:t>
            </a:r>
            <a:r>
              <a:rPr lang="en-US" sz="2000" dirty="0" smtClean="0"/>
              <a:t> takes care of immediate instantiation.</a:t>
            </a:r>
          </a:p>
          <a:p>
            <a:pPr marL="285750" indent="-285750">
              <a:buFont typeface="Arial" panose="020B0604020202020204" pitchFamily="34" charset="0"/>
              <a:buChar char="•"/>
            </a:pPr>
            <a:r>
              <a:rPr lang="en-US" sz="2000" dirty="0" smtClean="0"/>
              <a:t>This is followed by either</a:t>
            </a:r>
          </a:p>
          <a:p>
            <a:pPr marL="742950" lvl="1" indent="-285750">
              <a:buFont typeface="Arial" panose="020B0604020202020204" pitchFamily="34" charset="0"/>
              <a:buChar char="•"/>
            </a:pPr>
            <a:r>
              <a:rPr lang="en-US" sz="2000" dirty="0" smtClean="0"/>
              <a:t>a constructor call to the constructor of a class we wish to extend as the anonymous class (e.g., </a:t>
            </a:r>
            <a:r>
              <a:rPr lang="en-US" sz="2000" dirty="0" err="1" smtClean="0"/>
              <a:t>MouseAdapter</a:t>
            </a:r>
            <a:r>
              <a:rPr lang="en-US" sz="2000" dirty="0" smtClean="0"/>
              <a:t>), including any arguments to the constructor, or</a:t>
            </a:r>
          </a:p>
          <a:p>
            <a:pPr marL="742950" lvl="1" indent="-285750">
              <a:buFont typeface="Arial" panose="020B0604020202020204" pitchFamily="34" charset="0"/>
              <a:buChar char="•"/>
            </a:pPr>
            <a:r>
              <a:rPr lang="en-US" sz="2000" dirty="0" smtClean="0"/>
              <a:t>the name of an interface that the anonymous class will implement, followed by a set of empty round parentheses </a:t>
            </a:r>
            <a:r>
              <a:rPr lang="en-US" sz="2000" b="1" dirty="0" smtClean="0">
                <a:latin typeface="Courier New" panose="02070309020205020404" pitchFamily="49" charset="0"/>
                <a:cs typeface="Courier New" panose="02070309020205020404" pitchFamily="49" charset="0"/>
              </a:rPr>
              <a:t>()</a:t>
            </a:r>
            <a:r>
              <a:rPr lang="en-US" sz="2000" dirty="0" smtClean="0"/>
              <a:t>.</a:t>
            </a:r>
          </a:p>
          <a:p>
            <a:pPr marL="285750" indent="-285750">
              <a:buFont typeface="Arial" panose="020B0604020202020204" pitchFamily="34" charset="0"/>
              <a:buChar char="•"/>
            </a:pPr>
            <a:r>
              <a:rPr lang="en-US" sz="2000" dirty="0" smtClean="0"/>
              <a:t>This is followed by the body of the (anonymous) class declaration in curly braces </a:t>
            </a:r>
            <a:r>
              <a:rPr lang="en-US" sz="2000" b="1" dirty="0" smtClean="0">
                <a:latin typeface="Courier New" panose="02070309020205020404" pitchFamily="49" charset="0"/>
                <a:cs typeface="Courier New" panose="02070309020205020404" pitchFamily="49" charset="0"/>
              </a:rPr>
              <a:t>{}</a:t>
            </a:r>
            <a:r>
              <a:rPr lang="en-US" sz="2000" dirty="0" smtClean="0"/>
              <a:t>.</a:t>
            </a:r>
          </a:p>
          <a:p>
            <a:pPr marL="285750" indent="-285750">
              <a:buFont typeface="Arial" panose="020B0604020202020204" pitchFamily="34" charset="0"/>
              <a:buChar char="•"/>
            </a:pPr>
            <a:r>
              <a:rPr lang="en-US" sz="2000" dirty="0" smtClean="0"/>
              <a:t>The only static members allowed in the body are constants.</a:t>
            </a:r>
          </a:p>
          <a:p>
            <a:endParaRPr lang="en-US" sz="1600" dirty="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p:txBody>
      </p:sp>
      <p:sp>
        <p:nvSpPr>
          <p:cNvPr id="6"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t>Methods</a:t>
            </a:r>
          </a:p>
          <a:p>
            <a:endParaRPr lang="en-US" sz="1800" dirty="0"/>
          </a:p>
          <a:p>
            <a:r>
              <a:rPr lang="en-US" sz="1800" dirty="0">
                <a:solidFill>
                  <a:schemeClr val="tx2">
                    <a:lumMod val="40000"/>
                    <a:lumOff val="60000"/>
                  </a:schemeClr>
                </a:solidFill>
              </a:rPr>
              <a:t>Anonymous inner classes</a:t>
            </a:r>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1684811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18</a:t>
            </a:fld>
            <a:endParaRPr lang="en-US" dirty="0"/>
          </a:p>
        </p:txBody>
      </p:sp>
      <p:sp>
        <p:nvSpPr>
          <p:cNvPr id="5" name="Title 2"/>
          <p:cNvSpPr txBox="1">
            <a:spLocks/>
          </p:cNvSpPr>
          <p:nvPr/>
        </p:nvSpPr>
        <p:spPr>
          <a:xfrm>
            <a:off x="188265" y="128250"/>
            <a:ext cx="6517335" cy="717593"/>
          </a:xfrm>
          <a:prstGeom prst="rect">
            <a:avLst/>
          </a:prstGeom>
        </p:spPr>
        <p:txBody>
          <a:bodyPr>
            <a:normAutofit fontScale="8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Anonymous inner classes</a:t>
            </a:r>
            <a:endParaRPr lang="en-NZ" sz="4000" b="1" dirty="0">
              <a:solidFill>
                <a:srgbClr val="009AC7"/>
              </a:solidFill>
              <a:latin typeface="Verdana"/>
              <a:cs typeface="Verdana"/>
            </a:endParaRPr>
          </a:p>
        </p:txBody>
      </p:sp>
      <p:sp>
        <p:nvSpPr>
          <p:cNvPr id="10" name="TextBox 9"/>
          <p:cNvSpPr txBox="1"/>
          <p:nvPr/>
        </p:nvSpPr>
        <p:spPr>
          <a:xfrm>
            <a:off x="2395728" y="1138048"/>
            <a:ext cx="6748272" cy="7971413"/>
          </a:xfrm>
          <a:prstGeom prst="rect">
            <a:avLst/>
          </a:prstGeom>
        </p:spPr>
        <p:txBody>
          <a:bodyPr vert="horz" wrap="square" rtlCol="0">
            <a:spAutoFit/>
          </a:bodyPr>
          <a:lstStyle/>
          <a:p>
            <a:r>
              <a:rPr lang="en-US" sz="2400" dirty="0" smtClean="0"/>
              <a:t>A number of rules apply:</a:t>
            </a:r>
          </a:p>
          <a:p>
            <a:endParaRPr lang="en-US" sz="2400" dirty="0"/>
          </a:p>
          <a:p>
            <a:pPr marL="285750" indent="-285750">
              <a:buFont typeface="Arial" panose="020B0604020202020204" pitchFamily="34" charset="0"/>
              <a:buChar char="•"/>
            </a:pPr>
            <a:r>
              <a:rPr lang="en-US" sz="2400" dirty="0" smtClean="0"/>
              <a:t>Each anonymous inner class is by definition instantiated by the code of an outer class C (or instance c). </a:t>
            </a:r>
          </a:p>
          <a:p>
            <a:pPr marL="285750" indent="-285750">
              <a:buFont typeface="Arial" panose="020B0604020202020204" pitchFamily="34" charset="0"/>
              <a:buChar char="•"/>
            </a:pPr>
            <a:r>
              <a:rPr lang="en-US" sz="2400" dirty="0" smtClean="0"/>
              <a:t>All members (public, protected or private) of the outer class are in scope in the methods of the anonymous inner class (but may be shadowed there by local variables as usual).</a:t>
            </a:r>
          </a:p>
          <a:p>
            <a:pPr marL="285750" indent="-285750">
              <a:buFont typeface="Arial" panose="020B0604020202020204" pitchFamily="34" charset="0"/>
              <a:buChar char="•"/>
            </a:pPr>
            <a:r>
              <a:rPr lang="en-US" sz="2400" dirty="0" smtClean="0"/>
              <a:t>Note that the keyword </a:t>
            </a:r>
            <a:r>
              <a:rPr lang="en-US" sz="2400" b="1" dirty="0" smtClean="0">
                <a:latin typeface="Courier New" panose="02070309020205020404" pitchFamily="49" charset="0"/>
                <a:cs typeface="Courier New" panose="02070309020205020404" pitchFamily="49" charset="0"/>
              </a:rPr>
              <a:t>this</a:t>
            </a:r>
            <a:r>
              <a:rPr lang="en-US" sz="2400" dirty="0" smtClean="0"/>
              <a:t> in the body of the anonymous inner class refers to the instance of the anonymous inner class, not to that of the outer class. </a:t>
            </a:r>
          </a:p>
          <a:p>
            <a:pPr marL="285750" indent="-285750">
              <a:buFont typeface="Arial" panose="020B0604020202020204" pitchFamily="34" charset="0"/>
              <a:buChar char="•"/>
            </a:pPr>
            <a:r>
              <a:rPr lang="en-US" sz="2400" dirty="0" smtClean="0"/>
              <a:t>If we need access to the </a:t>
            </a:r>
            <a:r>
              <a:rPr lang="en-US" sz="2400" b="1" dirty="0">
                <a:latin typeface="Courier New" panose="02070309020205020404" pitchFamily="49" charset="0"/>
                <a:cs typeface="Courier New" panose="02070309020205020404" pitchFamily="49" charset="0"/>
              </a:rPr>
              <a:t>this</a:t>
            </a:r>
            <a:r>
              <a:rPr lang="en-US" sz="2400" dirty="0" smtClean="0"/>
              <a:t> of the outer instance, it’s easy: </a:t>
            </a:r>
            <a:r>
              <a:rPr lang="en-US" sz="2400" b="1" dirty="0" err="1" smtClean="0">
                <a:latin typeface="Courier New" panose="02070309020205020404" pitchFamily="49" charset="0"/>
                <a:cs typeface="Courier New" panose="02070309020205020404" pitchFamily="49" charset="0"/>
              </a:rPr>
              <a:t>C.this</a:t>
            </a:r>
            <a:r>
              <a:rPr lang="en-US" sz="2400" dirty="0" smtClean="0"/>
              <a:t>  </a:t>
            </a:r>
          </a:p>
          <a:p>
            <a:endParaRPr lang="en-US" sz="2400" dirty="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p:txBody>
      </p:sp>
      <p:sp>
        <p:nvSpPr>
          <p:cNvPr id="6"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t>Methods</a:t>
            </a:r>
          </a:p>
          <a:p>
            <a:endParaRPr lang="en-US" sz="1800" dirty="0"/>
          </a:p>
          <a:p>
            <a:r>
              <a:rPr lang="en-US" sz="1800" dirty="0">
                <a:solidFill>
                  <a:schemeClr val="tx2">
                    <a:lumMod val="40000"/>
                    <a:lumOff val="60000"/>
                  </a:schemeClr>
                </a:solidFill>
              </a:rPr>
              <a:t>Anonymous inner classes</a:t>
            </a:r>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1651777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95728" y="1076243"/>
            <a:ext cx="6601968" cy="5827569"/>
          </a:xfrm>
        </p:spPr>
        <p:txBody>
          <a:bodyPr>
            <a:normAutofit/>
          </a:bodyPr>
          <a:lstStyle/>
          <a:p>
            <a:pPr>
              <a:lnSpc>
                <a:spcPct val="120000"/>
              </a:lnSpc>
            </a:pPr>
            <a:r>
              <a:rPr lang="en-US" dirty="0" smtClean="0"/>
              <a:t>A GUI that needs graphical objects with a lot of detail can often be achieved using rectangular icons with transparent background </a:t>
            </a:r>
            <a:r>
              <a:rPr lang="en-US" dirty="0" err="1" smtClean="0"/>
              <a:t>colours</a:t>
            </a:r>
            <a:r>
              <a:rPr lang="en-US" dirty="0" smtClean="0"/>
              <a:t>.</a:t>
            </a:r>
            <a:endParaRPr lang="en-US" dirty="0" smtClean="0"/>
          </a:p>
          <a:p>
            <a:pPr>
              <a:lnSpc>
                <a:spcPct val="120000"/>
              </a:lnSpc>
            </a:pPr>
            <a:r>
              <a:rPr lang="en-US" dirty="0" smtClean="0"/>
              <a:t>We can position </a:t>
            </a:r>
            <a:r>
              <a:rPr lang="en-US" dirty="0" err="1" smtClean="0"/>
              <a:t>JComponents</a:t>
            </a:r>
            <a:r>
              <a:rPr lang="en-US" dirty="0" smtClean="0"/>
              <a:t> on a </a:t>
            </a:r>
            <a:r>
              <a:rPr lang="en-US" dirty="0" err="1" smtClean="0"/>
              <a:t>JPanel</a:t>
            </a:r>
            <a:r>
              <a:rPr lang="en-US" dirty="0" smtClean="0"/>
              <a:t> </a:t>
            </a:r>
            <a:r>
              <a:rPr lang="en-US" dirty="0" smtClean="0"/>
              <a:t>at absolute positions if we set the layout manager to null.</a:t>
            </a:r>
            <a:r>
              <a:rPr lang="en-US" dirty="0" smtClean="0"/>
              <a:t> </a:t>
            </a:r>
            <a:endParaRPr lang="en-US" dirty="0" smtClean="0"/>
          </a:p>
          <a:p>
            <a:pPr>
              <a:lnSpc>
                <a:spcPct val="120000"/>
              </a:lnSpc>
            </a:pPr>
            <a:r>
              <a:rPr lang="en-US" dirty="0" smtClean="0"/>
              <a:t>Mouse event listeners can be added to components, so we only handle mouse clicks, moves, etc. when the mouse interacts with the component.</a:t>
            </a:r>
          </a:p>
          <a:p>
            <a:pPr>
              <a:lnSpc>
                <a:spcPct val="120000"/>
              </a:lnSpc>
            </a:pPr>
            <a:r>
              <a:rPr lang="en-US" dirty="0" smtClean="0"/>
              <a:t>Anonymous inner classes let us extend abstract classes such as </a:t>
            </a:r>
            <a:r>
              <a:rPr lang="en-US" dirty="0" err="1" smtClean="0"/>
              <a:t>MouseAdapter</a:t>
            </a:r>
            <a:r>
              <a:rPr lang="en-US" dirty="0" smtClean="0"/>
              <a:t> and </a:t>
            </a:r>
            <a:r>
              <a:rPr lang="en-US" dirty="0" err="1" smtClean="0"/>
              <a:t>MouseMotionAdapter</a:t>
            </a:r>
            <a:r>
              <a:rPr lang="en-US" dirty="0" smtClean="0"/>
              <a:t> to implement just the handler methods we need by overriding dummy methods of the same name in the abstract class.</a:t>
            </a:r>
          </a:p>
          <a:p>
            <a:pPr>
              <a:lnSpc>
                <a:spcPct val="120000"/>
              </a:lnSpc>
            </a:pPr>
            <a:r>
              <a:rPr lang="en-US" dirty="0" smtClean="0"/>
              <a:t>We can remove event listeners from components.</a:t>
            </a:r>
          </a:p>
          <a:p>
            <a:pPr marL="0" indent="0">
              <a:lnSpc>
                <a:spcPct val="120000"/>
              </a:lnSpc>
              <a:buNone/>
            </a:pPr>
            <a:r>
              <a:rPr lang="en-US" dirty="0" smtClean="0"/>
              <a:t> </a:t>
            </a:r>
          </a:p>
          <a:p>
            <a:pPr>
              <a:lnSpc>
                <a:spcPct val="120000"/>
              </a:lnSpc>
            </a:pPr>
            <a:endParaRPr lang="en-US" dirty="0" smtClean="0"/>
          </a:p>
          <a:p>
            <a:pPr marL="0" indent="0">
              <a:lnSpc>
                <a:spcPct val="120000"/>
              </a:lnSpc>
              <a:buNone/>
            </a:pPr>
            <a:endParaRPr lang="en-US" dirty="0" smtClean="0"/>
          </a:p>
          <a:p>
            <a:endParaRPr lang="en-US" dirty="0"/>
          </a:p>
          <a:p>
            <a:pPr marL="0" indent="0">
              <a:buNone/>
            </a:pPr>
            <a:endParaRPr lang="en-US" dirty="0" smtClean="0"/>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19</a:t>
            </a:fld>
            <a:endParaRPr lang="en-US" dirty="0"/>
          </a:p>
        </p:txBody>
      </p:sp>
      <p:sp>
        <p:nvSpPr>
          <p:cNvPr id="6"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t>Methods</a:t>
            </a:r>
          </a:p>
          <a:p>
            <a:endParaRPr lang="en-US" sz="1800" dirty="0"/>
          </a:p>
          <a:p>
            <a:r>
              <a:rPr lang="en-US" sz="1800" dirty="0"/>
              <a:t>Anonymous inner classes</a:t>
            </a:r>
          </a:p>
          <a:p>
            <a:endParaRPr lang="en-US" sz="1800" dirty="0"/>
          </a:p>
          <a:p>
            <a:r>
              <a:rPr lang="en-US" sz="1800" dirty="0">
                <a:solidFill>
                  <a:schemeClr val="tx2">
                    <a:lumMod val="40000"/>
                    <a:lumOff val="60000"/>
                  </a:schemeClr>
                </a:solidFill>
              </a:rPr>
              <a:t>Summary</a:t>
            </a:r>
            <a:endParaRPr lang="en-US" sz="1800" dirty="0">
              <a:solidFill>
                <a:schemeClr val="tx2">
                  <a:lumMod val="40000"/>
                  <a:lumOff val="60000"/>
                </a:schemeClr>
              </a:solidFill>
            </a:endParaRPr>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smtClean="0"/>
              <a:t>By the end of this lesson, you should:</a:t>
            </a:r>
          </a:p>
          <a:p>
            <a:pPr marL="0" lvl="0" indent="0">
              <a:buNone/>
            </a:pPr>
            <a:endParaRPr lang="en-US" dirty="0" smtClean="0"/>
          </a:p>
          <a:p>
            <a:pPr lvl="0"/>
            <a:r>
              <a:rPr lang="en-US" dirty="0" smtClean="0"/>
              <a:t>Be able to write Java applications with mouse input</a:t>
            </a:r>
          </a:p>
          <a:p>
            <a:pPr lvl="0"/>
            <a:r>
              <a:rPr lang="en-US" dirty="0" smtClean="0"/>
              <a:t>Be able to write Java applications that dynamically add and remove event listeners</a:t>
            </a:r>
          </a:p>
          <a:p>
            <a:pPr lvl="0"/>
            <a:r>
              <a:rPr lang="en-US" dirty="0" smtClean="0"/>
              <a:t>Be able to write Java applications that position GUI components at absolute positions</a:t>
            </a:r>
          </a:p>
          <a:p>
            <a:pPr lvl="0"/>
            <a:r>
              <a:rPr lang="en-US" dirty="0" smtClean="0"/>
              <a:t>Be able to implement anonymous inner classes</a:t>
            </a:r>
            <a:endParaRPr lang="en-US" dirty="0"/>
          </a:p>
          <a:p>
            <a:pPr marL="0" lvl="0" indent="0">
              <a:buNone/>
            </a:pPr>
            <a:endParaRPr lang="en-US" dirty="0" smtClean="0"/>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
        <p:nvSpPr>
          <p:cNvPr id="5" name="TextBox 4"/>
          <p:cNvSpPr txBox="1"/>
          <p:nvPr/>
        </p:nvSpPr>
        <p:spPr>
          <a:xfrm>
            <a:off x="249897" y="4923214"/>
            <a:ext cx="8572738" cy="1384995"/>
          </a:xfrm>
          <a:prstGeom prst="rect">
            <a:avLst/>
          </a:prstGeom>
        </p:spPr>
        <p:txBody>
          <a:bodyPr vert="horz" wrap="square" rtlCol="0">
            <a:spAutoFit/>
          </a:bodyPr>
          <a:lstStyle/>
          <a:p>
            <a:r>
              <a:rPr lang="en-US" sz="1400" dirty="0" smtClean="0"/>
              <a:t>Disclaimer: No living mosquitoes were harmed in the development of the application for this lecture. Any similarity between real mosquitoes and the mosquitoes in this application are purely coincidental. The application should not be taken as an endorsement of mosquito hunting. The use of fly swatters carries some risk to life, health and property, especially if applied while standing on furniture. Permanent damage and or surface </a:t>
            </a:r>
            <a:r>
              <a:rPr lang="en-US" sz="1400" dirty="0" err="1" smtClean="0"/>
              <a:t>discolouration</a:t>
            </a:r>
            <a:r>
              <a:rPr lang="en-US" sz="1400" dirty="0" smtClean="0"/>
              <a:t> may occur at the swatted spot</a:t>
            </a:r>
            <a:r>
              <a:rPr lang="en-US" sz="1400" dirty="0"/>
              <a:t>. Do not use your tablet, cellphone or laptop as a fly swatter. We </a:t>
            </a:r>
            <a:r>
              <a:rPr lang="en-US" sz="1400" dirty="0" smtClean="0"/>
              <a:t>assume no responsibility for any injury or loss resulting from attempted mosquito hunting. </a:t>
            </a:r>
            <a:endParaRPr lang="en-NZ" sz="1400" dirty="0" smtClean="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423160" y="1076243"/>
            <a:ext cx="6821424" cy="5352908"/>
          </a:xfrm>
        </p:spPr>
        <p:txBody>
          <a:bodyPr/>
          <a:lstStyle/>
          <a:p>
            <a:pPr marL="0" indent="0">
              <a:buNone/>
            </a:pPr>
            <a:r>
              <a:rPr lang="en-US" sz="1600" dirty="0" smtClean="0"/>
              <a:t>D&amp;D Chapter 12</a:t>
            </a:r>
          </a:p>
          <a:p>
            <a:pPr marL="0" indent="0">
              <a:buNone/>
            </a:pPr>
            <a:endParaRPr lang="en-US" sz="1600" dirty="0" smtClean="0"/>
          </a:p>
          <a:p>
            <a:pPr marL="0" indent="0">
              <a:buNone/>
            </a:pPr>
            <a:r>
              <a:rPr lang="en-US" sz="1600" dirty="0">
                <a:hlinkClick r:id="rId2"/>
              </a:rPr>
              <a:t>https://</a:t>
            </a:r>
            <a:r>
              <a:rPr lang="en-US" sz="1600" dirty="0" smtClean="0">
                <a:hlinkClick r:id="rId2"/>
              </a:rPr>
              <a:t>docs.oracle.com/javase/8/docs/api/java/awt/event/MouseAdapter.html</a:t>
            </a:r>
            <a:endParaRPr lang="en-US" sz="1600" dirty="0" smtClean="0"/>
          </a:p>
          <a:p>
            <a:pPr marL="0" indent="0">
              <a:buNone/>
            </a:pPr>
            <a:endParaRPr lang="en-US" sz="1600" dirty="0"/>
          </a:p>
          <a:p>
            <a:pPr marL="0" indent="0">
              <a:buNone/>
            </a:pPr>
            <a:r>
              <a:rPr lang="en-US" sz="1600" dirty="0">
                <a:hlinkClick r:id="rId3"/>
              </a:rPr>
              <a:t>https://</a:t>
            </a:r>
            <a:r>
              <a:rPr lang="en-US" sz="1600" dirty="0" smtClean="0">
                <a:hlinkClick r:id="rId3"/>
              </a:rPr>
              <a:t>docs.oracle.com/javase/8/docs/api/java/awt/event/MouseMotionAdapter.html</a:t>
            </a:r>
            <a:endParaRPr lang="en-US" sz="1600" dirty="0" smtClean="0"/>
          </a:p>
          <a:p>
            <a:pPr marL="0" indent="0">
              <a:buNone/>
            </a:pPr>
            <a:endParaRPr lang="en-US" sz="1600" dirty="0"/>
          </a:p>
          <a:p>
            <a:pPr marL="0" indent="0">
              <a:buNone/>
            </a:pPr>
            <a:r>
              <a:rPr lang="en-US" sz="1600" dirty="0">
                <a:hlinkClick r:id="rId4"/>
              </a:rPr>
              <a:t>https://</a:t>
            </a:r>
            <a:r>
              <a:rPr lang="en-US" sz="1600" dirty="0" smtClean="0">
                <a:hlinkClick r:id="rId4"/>
              </a:rPr>
              <a:t>docs.oracle.com/javase/tutorial/java/javaOO/anonymousclasses.html</a:t>
            </a:r>
            <a:endParaRPr lang="en-US" sz="1600" dirty="0" smtClean="0"/>
          </a:p>
          <a:p>
            <a:pPr marL="0" indent="0">
              <a:buNone/>
            </a:pPr>
            <a:endParaRPr lang="en-US" sz="1600" b="1" dirty="0"/>
          </a:p>
          <a:p>
            <a:pPr marL="0" indent="0">
              <a:buNone/>
            </a:pPr>
            <a:r>
              <a:rPr lang="en-US" sz="1600" b="1" dirty="0" smtClean="0"/>
              <a:t>Homework: </a:t>
            </a:r>
            <a:endParaRPr lang="en-US" sz="1600" b="1" dirty="0"/>
          </a:p>
          <a:p>
            <a:pPr marL="285750" indent="-285750">
              <a:buFont typeface="Arial" panose="020B0604020202020204" pitchFamily="34" charset="0"/>
              <a:buChar char="•"/>
            </a:pPr>
            <a:r>
              <a:rPr lang="en-US" sz="1600" b="1" dirty="0" smtClean="0"/>
              <a:t>Add a label to the application that tracks the number</a:t>
            </a:r>
            <a:br>
              <a:rPr lang="en-US" sz="1600" b="1" dirty="0" smtClean="0"/>
            </a:br>
            <a:r>
              <a:rPr lang="en-US" sz="1600" b="1" dirty="0" smtClean="0"/>
              <a:t>of </a:t>
            </a:r>
            <a:r>
              <a:rPr lang="en-US" sz="1600" b="1" dirty="0" err="1" smtClean="0"/>
              <a:t>mozzies</a:t>
            </a:r>
            <a:r>
              <a:rPr lang="en-US" sz="1600" b="1" dirty="0" smtClean="0"/>
              <a:t> you hit</a:t>
            </a:r>
          </a:p>
          <a:p>
            <a:pPr marL="285750" indent="-285750">
              <a:buFont typeface="Arial" panose="020B0604020202020204" pitchFamily="34" charset="0"/>
              <a:buChar char="•"/>
            </a:pPr>
            <a:r>
              <a:rPr lang="en-US" sz="1600" b="1" dirty="0" smtClean="0"/>
              <a:t>Advanced challenge: Replace the cursor image by a wholly transparent image and implement a </a:t>
            </a:r>
            <a:r>
              <a:rPr lang="en-US" sz="1600" b="1" dirty="0" err="1" smtClean="0"/>
              <a:t>JLabel</a:t>
            </a:r>
            <a:r>
              <a:rPr lang="en-US" sz="1600" b="1" dirty="0" smtClean="0"/>
              <a:t> with an </a:t>
            </a:r>
            <a:r>
              <a:rPr lang="en-US" sz="1600" b="1" dirty="0" err="1" smtClean="0"/>
              <a:t>ImageIcon</a:t>
            </a:r>
            <a:r>
              <a:rPr lang="en-US" sz="1600" b="1" dirty="0" smtClean="0"/>
              <a:t> showing the fly swatter that follows the (invisible) mouse pointer.</a:t>
            </a:r>
            <a:endParaRPr lang="en-NZ" sz="1600" b="1" dirty="0"/>
          </a:p>
        </p:txBody>
      </p:sp>
      <p:sp>
        <p:nvSpPr>
          <p:cNvPr id="7" name="Title 6"/>
          <p:cNvSpPr>
            <a:spLocks noGrp="1"/>
          </p:cNvSpPr>
          <p:nvPr>
            <p:ph type="title"/>
          </p:nvPr>
        </p:nvSpPr>
        <p:spPr/>
        <p:txBody>
          <a:bodyPr/>
          <a:lstStyle/>
          <a:p>
            <a:r>
              <a:rPr lang="en-US" sz="3600" dirty="0" smtClean="0"/>
              <a:t>Resources &amp; Homework</a:t>
            </a:r>
            <a:endParaRPr lang="en-NZ" sz="36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20</a:t>
            </a:fld>
            <a:endParaRPr lang="en-US" dirty="0"/>
          </a:p>
        </p:txBody>
      </p:sp>
      <p:sp>
        <p:nvSpPr>
          <p:cNvPr id="6"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t>Overview</a:t>
            </a:r>
          </a:p>
          <a:p>
            <a:endParaRPr lang="en-US" sz="1800" dirty="0" smtClean="0"/>
          </a:p>
          <a:p>
            <a:r>
              <a:rPr lang="en-US" sz="1800" dirty="0"/>
              <a:t>Methods</a:t>
            </a:r>
          </a:p>
          <a:p>
            <a:endParaRPr lang="en-US" sz="1800" dirty="0"/>
          </a:p>
          <a:p>
            <a:r>
              <a:rPr lang="en-US" sz="1800" dirty="0"/>
              <a:t>Anonymous inner classes</a:t>
            </a:r>
          </a:p>
          <a:p>
            <a:endParaRPr lang="en-US" sz="1800" dirty="0"/>
          </a:p>
          <a:p>
            <a:r>
              <a:rPr lang="en-US" sz="1800" dirty="0">
                <a:solidFill>
                  <a:schemeClr val="tx2">
                    <a:lumMod val="40000"/>
                    <a:lumOff val="60000"/>
                  </a:schemeClr>
                </a:solidFill>
              </a:rPr>
              <a:t>Summary</a:t>
            </a:r>
            <a:endParaRPr lang="en-US" sz="1800" dirty="0">
              <a:solidFill>
                <a:schemeClr val="tx2">
                  <a:lumMod val="40000"/>
                  <a:lumOff val="60000"/>
                </a:schemeClr>
              </a:solidFill>
            </a:endParaRPr>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Strings and regular expressions </a:t>
            </a:r>
            <a:r>
              <a:rPr lang="en-US" dirty="0" smtClean="0"/>
              <a:t>(Chapter </a:t>
            </a:r>
            <a:r>
              <a:rPr lang="en-US" dirty="0" smtClean="0"/>
              <a:t>14)</a:t>
            </a:r>
            <a:endParaRPr lang="en-US" dirty="0"/>
          </a:p>
        </p:txBody>
      </p:sp>
    </p:spTree>
    <p:extLst>
      <p:ext uri="{BB962C8B-B14F-4D97-AF65-F5344CB8AC3E}">
        <p14:creationId xmlns:p14="http://schemas.microsoft.com/office/powerpoint/2010/main" val="1812958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9662" y="1577340"/>
            <a:ext cx="4762500" cy="4762500"/>
          </a:xfrm>
          <a:prstGeom prst="rect">
            <a:avLst/>
          </a:prstGeom>
        </p:spPr>
      </p:pic>
      <p:sp>
        <p:nvSpPr>
          <p:cNvPr id="4" name="Slide Number Placeholder 3"/>
          <p:cNvSpPr>
            <a:spLocks noGrp="1"/>
          </p:cNvSpPr>
          <p:nvPr>
            <p:ph type="sldNum" sz="quarter" idx="11"/>
          </p:nvPr>
        </p:nvSpPr>
        <p:spPr/>
        <p:txBody>
          <a:bodyPr/>
          <a:lstStyle/>
          <a:p>
            <a:fld id="{218B9C4F-B695-C54C-924B-61748EE6A7C5}" type="slidenum">
              <a:rPr lang="en-US" smtClean="0"/>
              <a:pPr/>
              <a:t>3</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a:t>
            </a:r>
            <a:r>
              <a:rPr lang="en-US" sz="4000" b="1" dirty="0" err="1" smtClean="0">
                <a:solidFill>
                  <a:srgbClr val="009AC7"/>
                </a:solidFill>
                <a:latin typeface="Verdana"/>
                <a:cs typeface="Verdana"/>
              </a:rPr>
              <a:t>MozzieHunt</a:t>
            </a:r>
            <a:r>
              <a:rPr lang="en-US" sz="4000" b="1" dirty="0" smtClean="0">
                <a:solidFill>
                  <a:srgbClr val="009AC7"/>
                </a:solidFill>
                <a:latin typeface="Verdana"/>
                <a:cs typeface="Verdana"/>
              </a:rPr>
              <a:t> application</a:t>
            </a:r>
            <a:endParaRPr lang="en-NZ" sz="4000" b="1" dirty="0">
              <a:solidFill>
                <a:srgbClr val="009AC7"/>
              </a:solidFill>
              <a:latin typeface="Verdana"/>
              <a:cs typeface="Verdana"/>
            </a:endParaRPr>
          </a:p>
        </p:txBody>
      </p:sp>
      <p:cxnSp>
        <p:nvCxnSpPr>
          <p:cNvPr id="13" name="Straight Arrow Connector 12"/>
          <p:cNvCxnSpPr/>
          <p:nvPr/>
        </p:nvCxnSpPr>
        <p:spPr>
          <a:xfrm flipH="1">
            <a:off x="3446932" y="1316736"/>
            <a:ext cx="55220" cy="704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065173" y="1026925"/>
            <a:ext cx="1011815" cy="369332"/>
          </a:xfrm>
          <a:prstGeom prst="rect">
            <a:avLst/>
          </a:prstGeom>
        </p:spPr>
        <p:txBody>
          <a:bodyPr vert="horz" wrap="none" rtlCol="0">
            <a:spAutoFit/>
          </a:bodyPr>
          <a:lstStyle/>
          <a:p>
            <a:r>
              <a:rPr lang="en-US" b="1" dirty="0" smtClean="0">
                <a:latin typeface="Courier New" panose="02070309020205020404" pitchFamily="49" charset="0"/>
                <a:cs typeface="Courier New" panose="02070309020205020404" pitchFamily="49" charset="0"/>
              </a:rPr>
              <a:t>JPanel</a:t>
            </a:r>
            <a:endParaRPr lang="en-NZ" b="1" dirty="0" smtClean="0">
              <a:latin typeface="Courier New" panose="02070309020205020404" pitchFamily="49" charset="0"/>
              <a:cs typeface="Courier New" panose="02070309020205020404" pitchFamily="49" charset="0"/>
            </a:endParaRPr>
          </a:p>
        </p:txBody>
      </p:sp>
      <p:cxnSp>
        <p:nvCxnSpPr>
          <p:cNvPr id="22" name="Straight Arrow Connector 21"/>
          <p:cNvCxnSpPr/>
          <p:nvPr/>
        </p:nvCxnSpPr>
        <p:spPr>
          <a:xfrm flipH="1">
            <a:off x="4608576" y="1366054"/>
            <a:ext cx="319392" cy="3059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458747" y="1026925"/>
            <a:ext cx="3080243" cy="369332"/>
          </a:xfrm>
          <a:prstGeom prst="rect">
            <a:avLst/>
          </a:prstGeom>
        </p:spPr>
        <p:txBody>
          <a:bodyPr vert="horz" wrap="square" rtlCol="0">
            <a:spAutoFit/>
          </a:bodyPr>
          <a:lstStyle/>
          <a:p>
            <a:r>
              <a:rPr lang="en-US" b="1" dirty="0" smtClean="0">
                <a:latin typeface="Courier New" panose="02070309020205020404" pitchFamily="49" charset="0"/>
                <a:cs typeface="Courier New" panose="02070309020205020404" pitchFamily="49" charset="0"/>
              </a:rPr>
              <a:t>JLabel </a:t>
            </a:r>
            <a:r>
              <a:rPr lang="en-US" dirty="0" smtClean="0">
                <a:cs typeface="Courier New" panose="02070309020205020404" pitchFamily="49" charset="0"/>
              </a:rPr>
              <a:t>with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ImageIcon</a:t>
            </a:r>
            <a:endParaRPr lang="en-NZ" b="1" dirty="0" smtClean="0">
              <a:latin typeface="Courier New" panose="02070309020205020404" pitchFamily="49" charset="0"/>
              <a:cs typeface="Courier New" panose="02070309020205020404" pitchFamily="49" charset="0"/>
            </a:endParaRPr>
          </a:p>
        </p:txBody>
      </p:sp>
      <p:sp>
        <p:nvSpPr>
          <p:cNvPr id="10"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solidFill>
                  <a:schemeClr val="tx2">
                    <a:lumMod val="40000"/>
                    <a:lumOff val="60000"/>
                  </a:schemeClr>
                </a:solidFill>
              </a:rPr>
              <a:t>The application</a:t>
            </a:r>
            <a:r>
              <a:rPr lang="en-NZ" sz="1800" dirty="0"/>
              <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smtClean="0"/>
              <a:t>Overview</a:t>
            </a:r>
          </a:p>
          <a:p>
            <a:endParaRPr lang="en-US" sz="1800" dirty="0" smtClean="0"/>
          </a:p>
          <a:p>
            <a:r>
              <a:rPr lang="en-US" sz="1800" dirty="0" smtClean="0"/>
              <a:t>Methods</a:t>
            </a:r>
            <a:endParaRPr lang="en-US" sz="1800" dirty="0" smtClean="0"/>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3834425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630186" y="1586483"/>
            <a:ext cx="4762500" cy="4762500"/>
          </a:xfrm>
          <a:prstGeom prst="rect">
            <a:avLst/>
          </a:prstGeom>
        </p:spPr>
      </p:pic>
      <p:sp>
        <p:nvSpPr>
          <p:cNvPr id="4" name="Slide Number Placeholder 3"/>
          <p:cNvSpPr>
            <a:spLocks noGrp="1"/>
          </p:cNvSpPr>
          <p:nvPr>
            <p:ph type="sldNum" sz="quarter" idx="11"/>
          </p:nvPr>
        </p:nvSpPr>
        <p:spPr/>
        <p:txBody>
          <a:bodyPr/>
          <a:lstStyle/>
          <a:p>
            <a:fld id="{218B9C4F-B695-C54C-924B-61748EE6A7C5}" type="slidenum">
              <a:rPr lang="en-US" smtClean="0"/>
              <a:pPr/>
              <a:t>4</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a:t>
            </a:r>
            <a:r>
              <a:rPr lang="en-US" sz="4000" b="1" dirty="0" err="1" smtClean="0">
                <a:solidFill>
                  <a:srgbClr val="009AC7"/>
                </a:solidFill>
                <a:latin typeface="Verdana"/>
                <a:cs typeface="Verdana"/>
              </a:rPr>
              <a:t>MozzieHunt</a:t>
            </a:r>
            <a:r>
              <a:rPr lang="en-US" sz="4000" b="1" dirty="0" smtClean="0">
                <a:solidFill>
                  <a:srgbClr val="009AC7"/>
                </a:solidFill>
                <a:latin typeface="Verdana"/>
                <a:cs typeface="Verdana"/>
              </a:rPr>
              <a:t> application</a:t>
            </a:r>
            <a:endParaRPr lang="en-NZ" sz="4000" b="1" dirty="0">
              <a:solidFill>
                <a:srgbClr val="009AC7"/>
              </a:solidFill>
              <a:latin typeface="Verdana"/>
              <a:cs typeface="Verdana"/>
            </a:endParaRPr>
          </a:p>
        </p:txBody>
      </p:sp>
      <p:sp>
        <p:nvSpPr>
          <p:cNvPr id="6"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solidFill>
                  <a:schemeClr val="tx2">
                    <a:lumMod val="40000"/>
                    <a:lumOff val="60000"/>
                  </a:schemeClr>
                </a:solidFill>
              </a:rPr>
              <a:t>The application</a:t>
            </a:r>
            <a:r>
              <a:rPr lang="en-NZ" sz="1800" dirty="0"/>
              <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smtClean="0"/>
              <a:t>Overview</a:t>
            </a:r>
          </a:p>
          <a:p>
            <a:endParaRPr lang="en-US" sz="1800" dirty="0" smtClean="0"/>
          </a:p>
          <a:p>
            <a:r>
              <a:rPr lang="en-US" sz="1800" dirty="0" smtClean="0"/>
              <a:t>Methods</a:t>
            </a:r>
            <a:endParaRPr lang="en-US" sz="1800" dirty="0" smtClean="0"/>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cxnSp>
        <p:nvCxnSpPr>
          <p:cNvPr id="22" name="Straight Arrow Connector 21"/>
          <p:cNvCxnSpPr/>
          <p:nvPr/>
        </p:nvCxnSpPr>
        <p:spPr>
          <a:xfrm>
            <a:off x="4927968" y="1366054"/>
            <a:ext cx="640728" cy="18800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895345" y="1026925"/>
            <a:ext cx="3776472" cy="369332"/>
          </a:xfrm>
          <a:prstGeom prst="rect">
            <a:avLst/>
          </a:prstGeom>
        </p:spPr>
        <p:txBody>
          <a:bodyPr vert="horz" wrap="square" rtlCol="0">
            <a:spAutoFit/>
          </a:bodyPr>
          <a:lstStyle/>
          <a:p>
            <a:r>
              <a:rPr lang="en-US" dirty="0" smtClean="0">
                <a:latin typeface="+mj-lt"/>
                <a:cs typeface="Courier New" panose="02070309020205020404" pitchFamily="49" charset="0"/>
              </a:rPr>
              <a:t>Cursor with custom image (fly swatter)</a:t>
            </a:r>
            <a:endParaRPr lang="en-NZ" dirty="0" smtClean="0">
              <a:latin typeface="+mj-lt"/>
              <a:cs typeface="Courier New" panose="02070309020205020404" pitchFamily="49" charset="0"/>
            </a:endParaRPr>
          </a:p>
        </p:txBody>
      </p:sp>
      <p:sp>
        <p:nvSpPr>
          <p:cNvPr id="10" name="TextBox 9"/>
          <p:cNvSpPr txBox="1"/>
          <p:nvPr/>
        </p:nvSpPr>
        <p:spPr>
          <a:xfrm>
            <a:off x="4690224" y="4234409"/>
            <a:ext cx="2518766" cy="1200329"/>
          </a:xfrm>
          <a:prstGeom prst="rect">
            <a:avLst/>
          </a:prstGeom>
        </p:spPr>
        <p:txBody>
          <a:bodyPr vert="horz" wrap="none" rtlCol="0">
            <a:spAutoFit/>
          </a:bodyPr>
          <a:lstStyle/>
          <a:p>
            <a:r>
              <a:rPr lang="en-US" dirty="0" smtClean="0"/>
              <a:t>Move the fly swatter</a:t>
            </a:r>
            <a:br>
              <a:rPr lang="en-US" dirty="0" smtClean="0"/>
            </a:br>
            <a:r>
              <a:rPr lang="en-US" dirty="0" smtClean="0"/>
              <a:t>over the </a:t>
            </a:r>
            <a:r>
              <a:rPr lang="en-US" dirty="0" err="1" smtClean="0"/>
              <a:t>mozzie</a:t>
            </a:r>
            <a:r>
              <a:rPr lang="en-US" dirty="0" smtClean="0"/>
              <a:t> and</a:t>
            </a:r>
          </a:p>
          <a:p>
            <a:r>
              <a:rPr lang="en-US" dirty="0" smtClean="0"/>
              <a:t>click to swat… if you can!</a:t>
            </a:r>
            <a:br>
              <a:rPr lang="en-US" dirty="0" smtClean="0"/>
            </a:br>
            <a:endParaRPr lang="en-NZ" dirty="0" smtClean="0"/>
          </a:p>
        </p:txBody>
      </p:sp>
    </p:spTree>
    <p:extLst>
      <p:ext uri="{BB962C8B-B14F-4D97-AF65-F5344CB8AC3E}">
        <p14:creationId xmlns:p14="http://schemas.microsoft.com/office/powerpoint/2010/main" val="1877433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5</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a:t>
            </a:r>
            <a:r>
              <a:rPr lang="en-US" sz="4000" b="1" dirty="0" err="1" smtClean="0">
                <a:solidFill>
                  <a:srgbClr val="009AC7"/>
                </a:solidFill>
                <a:latin typeface="Verdana"/>
                <a:cs typeface="Verdana"/>
              </a:rPr>
              <a:t>MozzieHunt</a:t>
            </a:r>
            <a:r>
              <a:rPr lang="en-US" sz="4000" b="1" dirty="0" smtClean="0">
                <a:solidFill>
                  <a:srgbClr val="009AC7"/>
                </a:solidFill>
                <a:latin typeface="Verdana"/>
                <a:cs typeface="Verdana"/>
              </a:rPr>
              <a:t> application</a:t>
            </a:r>
            <a:endParaRPr lang="en-NZ" sz="4000" b="1" dirty="0">
              <a:solidFill>
                <a:srgbClr val="009AC7"/>
              </a:solidFill>
              <a:latin typeface="Verdana"/>
              <a:cs typeface="Verdana"/>
            </a:endParaRPr>
          </a:p>
        </p:txBody>
      </p:sp>
      <p:sp>
        <p:nvSpPr>
          <p:cNvPr id="10" name="TextBox 9"/>
          <p:cNvSpPr txBox="1"/>
          <p:nvPr/>
        </p:nvSpPr>
        <p:spPr>
          <a:xfrm>
            <a:off x="4690224" y="4234409"/>
            <a:ext cx="2518766" cy="1200329"/>
          </a:xfrm>
          <a:prstGeom prst="rect">
            <a:avLst/>
          </a:prstGeom>
        </p:spPr>
        <p:txBody>
          <a:bodyPr vert="horz" wrap="none" rtlCol="0">
            <a:spAutoFit/>
          </a:bodyPr>
          <a:lstStyle/>
          <a:p>
            <a:r>
              <a:rPr lang="en-US" dirty="0" smtClean="0"/>
              <a:t>Move the fly swatter</a:t>
            </a:r>
            <a:br>
              <a:rPr lang="en-US" dirty="0" smtClean="0"/>
            </a:br>
            <a:r>
              <a:rPr lang="en-US" dirty="0" smtClean="0"/>
              <a:t>over the </a:t>
            </a:r>
            <a:r>
              <a:rPr lang="en-US" dirty="0" err="1" smtClean="0"/>
              <a:t>mozzie</a:t>
            </a:r>
            <a:r>
              <a:rPr lang="en-US" dirty="0" smtClean="0"/>
              <a:t> and</a:t>
            </a:r>
          </a:p>
          <a:p>
            <a:r>
              <a:rPr lang="en-US" dirty="0" smtClean="0"/>
              <a:t>click to swat… if you can!</a:t>
            </a:r>
            <a:br>
              <a:rPr lang="en-US" dirty="0" smtClean="0"/>
            </a:br>
            <a:endParaRPr lang="en-NZ" dirty="0" smtClean="0"/>
          </a:p>
        </p:txBody>
      </p:sp>
      <p:pic>
        <p:nvPicPr>
          <p:cNvPr id="2" name="Picture 1"/>
          <p:cNvPicPr>
            <a:picLocks noChangeAspect="1"/>
          </p:cNvPicPr>
          <p:nvPr/>
        </p:nvPicPr>
        <p:blipFill>
          <a:blip r:embed="rId2"/>
          <a:stretch>
            <a:fillRect/>
          </a:stretch>
        </p:blipFill>
        <p:spPr>
          <a:xfrm>
            <a:off x="2629662" y="1586483"/>
            <a:ext cx="4762500" cy="4762500"/>
          </a:xfrm>
          <a:prstGeom prst="rect">
            <a:avLst/>
          </a:prstGeom>
        </p:spPr>
      </p:pic>
      <p:sp>
        <p:nvSpPr>
          <p:cNvPr id="11" name="TextBox 10"/>
          <p:cNvSpPr txBox="1"/>
          <p:nvPr/>
        </p:nvSpPr>
        <p:spPr>
          <a:xfrm>
            <a:off x="3150102" y="4465241"/>
            <a:ext cx="3080243" cy="923330"/>
          </a:xfrm>
          <a:prstGeom prst="rect">
            <a:avLst/>
          </a:prstGeom>
        </p:spPr>
        <p:txBody>
          <a:bodyPr vert="horz" wrap="square" rtlCol="0">
            <a:spAutoFit/>
          </a:bodyPr>
          <a:lstStyle/>
          <a:p>
            <a:r>
              <a:rPr lang="en-US" b="1" dirty="0" smtClean="0">
                <a:latin typeface="Courier New" panose="02070309020205020404" pitchFamily="49" charset="0"/>
                <a:cs typeface="Courier New" panose="02070309020205020404" pitchFamily="49" charset="0"/>
              </a:rPr>
              <a:t>JLabel </a:t>
            </a:r>
            <a:r>
              <a:rPr lang="en-US" dirty="0" smtClean="0">
                <a:cs typeface="Courier New" panose="02070309020205020404" pitchFamily="49" charset="0"/>
              </a:rPr>
              <a:t>with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ImageIcon</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dirty="0" smtClean="0">
                <a:latin typeface="+mj-lt"/>
                <a:cs typeface="Courier New" panose="02070309020205020404" pitchFamily="49" charset="0"/>
              </a:rPr>
              <a:t>(with transparent background</a:t>
            </a:r>
            <a:br>
              <a:rPr lang="en-US" dirty="0" smtClean="0">
                <a:latin typeface="+mj-lt"/>
                <a:cs typeface="Courier New" panose="02070309020205020404" pitchFamily="49" charset="0"/>
              </a:rPr>
            </a:br>
            <a:r>
              <a:rPr lang="en-US" dirty="0" err="1" smtClean="0">
                <a:latin typeface="+mj-lt"/>
                <a:cs typeface="Courier New" panose="02070309020205020404" pitchFamily="49" charset="0"/>
              </a:rPr>
              <a:t>colour</a:t>
            </a:r>
            <a:r>
              <a:rPr lang="en-US" dirty="0" smtClean="0">
                <a:latin typeface="+mj-lt"/>
                <a:cs typeface="Courier New" panose="02070309020205020404" pitchFamily="49" charset="0"/>
              </a:rPr>
              <a:t>) gives the blood splat</a:t>
            </a:r>
            <a:endParaRPr lang="en-NZ" dirty="0" smtClean="0">
              <a:latin typeface="Courier New" panose="02070309020205020404" pitchFamily="49" charset="0"/>
              <a:cs typeface="Courier New" panose="02070309020205020404" pitchFamily="49" charset="0"/>
            </a:endParaRPr>
          </a:p>
        </p:txBody>
      </p:sp>
      <p:cxnSp>
        <p:nvCxnSpPr>
          <p:cNvPr id="22" name="Straight Arrow Connector 21"/>
          <p:cNvCxnSpPr/>
          <p:nvPr/>
        </p:nvCxnSpPr>
        <p:spPr>
          <a:xfrm flipV="1">
            <a:off x="3739896" y="2651760"/>
            <a:ext cx="658368" cy="1813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4856365" y="2249424"/>
            <a:ext cx="812915" cy="180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690514" y="2030092"/>
            <a:ext cx="1015086" cy="400110"/>
          </a:xfrm>
          <a:prstGeom prst="rect">
            <a:avLst/>
          </a:prstGeom>
        </p:spPr>
        <p:txBody>
          <a:bodyPr vert="horz" wrap="none" rtlCol="0">
            <a:spAutoFit/>
          </a:bodyPr>
          <a:lstStyle/>
          <a:p>
            <a:r>
              <a:rPr lang="en-US" sz="2000" dirty="0" err="1" smtClean="0"/>
              <a:t>Gotcha</a:t>
            </a:r>
            <a:r>
              <a:rPr lang="en-US" sz="2000" dirty="0" smtClean="0"/>
              <a:t>!</a:t>
            </a:r>
            <a:endParaRPr lang="en-NZ" sz="2000" dirty="0" smtClean="0"/>
          </a:p>
        </p:txBody>
      </p:sp>
      <p:cxnSp>
        <p:nvCxnSpPr>
          <p:cNvPr id="13" name="Straight Arrow Connector 12"/>
          <p:cNvCxnSpPr/>
          <p:nvPr/>
        </p:nvCxnSpPr>
        <p:spPr>
          <a:xfrm flipH="1" flipV="1">
            <a:off x="6701479" y="3170842"/>
            <a:ext cx="878897" cy="2398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580376" y="3222395"/>
            <a:ext cx="1112805" cy="1323439"/>
          </a:xfrm>
          <a:prstGeom prst="rect">
            <a:avLst/>
          </a:prstGeom>
        </p:spPr>
        <p:txBody>
          <a:bodyPr vert="horz" wrap="none" rtlCol="0">
            <a:spAutoFit/>
          </a:bodyPr>
          <a:lstStyle/>
          <a:p>
            <a:r>
              <a:rPr lang="en-US" sz="2000" dirty="0" smtClean="0"/>
              <a:t>@$%&amp;#!</a:t>
            </a:r>
            <a:br>
              <a:rPr lang="en-US" sz="2000" dirty="0" smtClean="0"/>
            </a:br>
            <a:r>
              <a:rPr lang="en-US" sz="2000" dirty="0" smtClean="0"/>
              <a:t>Oh no! </a:t>
            </a:r>
            <a:br>
              <a:rPr lang="en-US" sz="2000" dirty="0" smtClean="0"/>
            </a:br>
            <a:r>
              <a:rPr lang="en-US" sz="2000" dirty="0" smtClean="0"/>
              <a:t>Another </a:t>
            </a:r>
            <a:br>
              <a:rPr lang="en-US" sz="2000" dirty="0" smtClean="0"/>
            </a:br>
            <a:r>
              <a:rPr lang="en-US" sz="2000" dirty="0" smtClean="0"/>
              <a:t>one!</a:t>
            </a:r>
            <a:endParaRPr lang="en-NZ" sz="2000" dirty="0" smtClean="0"/>
          </a:p>
        </p:txBody>
      </p:sp>
      <p:sp>
        <p:nvSpPr>
          <p:cNvPr id="14"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solidFill>
                  <a:schemeClr val="tx2">
                    <a:lumMod val="40000"/>
                    <a:lumOff val="60000"/>
                  </a:schemeClr>
                </a:solidFill>
              </a:rPr>
              <a:t>The application</a:t>
            </a:r>
            <a:r>
              <a:rPr lang="en-NZ" sz="1800" dirty="0"/>
              <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smtClean="0"/>
              <a:t>Overview</a:t>
            </a:r>
          </a:p>
          <a:p>
            <a:endParaRPr lang="en-US" sz="1800" dirty="0" smtClean="0"/>
          </a:p>
          <a:p>
            <a:r>
              <a:rPr lang="en-US" sz="1800" dirty="0" smtClean="0"/>
              <a:t>Methods</a:t>
            </a:r>
            <a:endParaRPr lang="en-US" sz="1800" dirty="0" smtClean="0"/>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286193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6</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a:t>
            </a:r>
            <a:r>
              <a:rPr lang="en-US" sz="4000" b="1" dirty="0" err="1" smtClean="0">
                <a:solidFill>
                  <a:srgbClr val="009AC7"/>
                </a:solidFill>
                <a:latin typeface="Verdana"/>
                <a:cs typeface="Verdana"/>
              </a:rPr>
              <a:t>MozzieHunt</a:t>
            </a:r>
            <a:r>
              <a:rPr lang="en-US" sz="4000" b="1" dirty="0" smtClean="0">
                <a:solidFill>
                  <a:srgbClr val="009AC7"/>
                </a:solidFill>
                <a:latin typeface="Verdana"/>
                <a:cs typeface="Verdana"/>
              </a:rPr>
              <a:t> application</a:t>
            </a:r>
            <a:endParaRPr lang="en-NZ" sz="4000" b="1" dirty="0">
              <a:solidFill>
                <a:srgbClr val="009AC7"/>
              </a:solidFill>
              <a:latin typeface="Verdana"/>
              <a:cs typeface="Verdana"/>
            </a:endParaRPr>
          </a:p>
        </p:txBody>
      </p:sp>
      <p:sp>
        <p:nvSpPr>
          <p:cNvPr id="14" name="TextBox 13"/>
          <p:cNvSpPr txBox="1"/>
          <p:nvPr/>
        </p:nvSpPr>
        <p:spPr>
          <a:xfrm>
            <a:off x="2395728" y="955168"/>
            <a:ext cx="6748272" cy="8032968"/>
          </a:xfrm>
          <a:prstGeom prst="rect">
            <a:avLst/>
          </a:prstGeom>
        </p:spPr>
        <p:txBody>
          <a:bodyPr vert="horz" wrap="square" rtlCol="0">
            <a:spAutoFit/>
          </a:bodyPr>
          <a:lstStyle/>
          <a:p>
            <a:r>
              <a:rPr lang="en-US" sz="1600" dirty="0" smtClean="0"/>
              <a:t>It all works like this:</a:t>
            </a:r>
          </a:p>
          <a:p>
            <a:endParaRPr lang="en-US" dirty="0"/>
          </a:p>
          <a:p>
            <a:pPr marL="342900" indent="-342900">
              <a:buFont typeface="Arial" panose="020B0604020202020204" pitchFamily="34" charset="0"/>
              <a:buChar char="•"/>
            </a:pPr>
            <a:r>
              <a:rPr lang="en-US" sz="1600" dirty="0" smtClean="0"/>
              <a:t>We randomly place a mosquito (a JLabel with an </a:t>
            </a:r>
            <a:r>
              <a:rPr lang="en-US" sz="1600" dirty="0" err="1" smtClean="0"/>
              <a:t>ImageIcon</a:t>
            </a:r>
            <a:r>
              <a:rPr lang="en-US" sz="1600" dirty="0" smtClean="0"/>
              <a:t>) on the JPanel that serves as our playing surface.</a:t>
            </a:r>
          </a:p>
          <a:p>
            <a:pPr marL="342900" indent="-342900">
              <a:buFont typeface="Arial" panose="020B0604020202020204" pitchFamily="34" charset="0"/>
              <a:buChar char="•"/>
            </a:pPr>
            <a:r>
              <a:rPr lang="en-US" sz="1600" dirty="0" smtClean="0"/>
              <a:t>The mosquito image’s background </a:t>
            </a:r>
            <a:r>
              <a:rPr lang="en-US" sz="1600" dirty="0" err="1" smtClean="0"/>
              <a:t>colour</a:t>
            </a:r>
            <a:r>
              <a:rPr lang="en-US" sz="1600" dirty="0" smtClean="0"/>
              <a:t> is set to transparent (so we can have mosquitos overlap)</a:t>
            </a:r>
          </a:p>
          <a:p>
            <a:pPr marL="342900" indent="-342900">
              <a:buFont typeface="Arial" panose="020B0604020202020204" pitchFamily="34" charset="0"/>
              <a:buChar char="•"/>
            </a:pPr>
            <a:r>
              <a:rPr lang="en-US" sz="1600" dirty="0" smtClean="0"/>
              <a:t>We replace our cursor with a custom image showing a fly swatter. Again, this image has a transparent background (normal for cursors – or you’d see square boxes as cursors on your screen)</a:t>
            </a:r>
          </a:p>
          <a:p>
            <a:pPr marL="342900" indent="-342900">
              <a:buFont typeface="Arial" panose="020B0604020202020204" pitchFamily="34" charset="0"/>
              <a:buChar char="•"/>
            </a:pPr>
            <a:r>
              <a:rPr lang="en-US" sz="1600" dirty="0" smtClean="0"/>
              <a:t>When the cursor moves over the mosquito JLabel, it dispatches a mouse move event. We then check whether the cursor was previously off the label. </a:t>
            </a:r>
          </a:p>
          <a:p>
            <a:pPr marL="342900" indent="-342900">
              <a:buFont typeface="Arial" panose="020B0604020202020204" pitchFamily="34" charset="0"/>
              <a:buChar char="•"/>
            </a:pPr>
            <a:r>
              <a:rPr lang="en-US" sz="1600" dirty="0" smtClean="0"/>
              <a:t>If yes, the mosquito gets a (four in five) chance to jump to a new random position. </a:t>
            </a:r>
          </a:p>
          <a:p>
            <a:pPr marL="342900" indent="-342900">
              <a:buFont typeface="Arial" panose="020B0604020202020204" pitchFamily="34" charset="0"/>
              <a:buChar char="•"/>
            </a:pPr>
            <a:r>
              <a:rPr lang="en-US" sz="1600" dirty="0" smtClean="0"/>
              <a:t>If no, the mosquito stays where it is.</a:t>
            </a:r>
          </a:p>
          <a:p>
            <a:pPr marL="342900" indent="-342900">
              <a:buFont typeface="Arial" panose="020B0604020202020204" pitchFamily="34" charset="0"/>
              <a:buChar char="•"/>
            </a:pPr>
            <a:r>
              <a:rPr lang="en-US" sz="1600" dirty="0" smtClean="0"/>
              <a:t>If we have the cursor over the mosquito JLabel, we can click on it – another event.</a:t>
            </a:r>
          </a:p>
          <a:p>
            <a:pPr marL="342900" indent="-342900">
              <a:buFont typeface="Arial" panose="020B0604020202020204" pitchFamily="34" charset="0"/>
              <a:buChar char="•"/>
            </a:pPr>
            <a:r>
              <a:rPr lang="en-US" sz="1600" dirty="0" smtClean="0"/>
              <a:t>If our cursor leaves the mosquito (another event again), the mosquito gets a new chance to jump when we move the cursor over it again.</a:t>
            </a:r>
          </a:p>
          <a:p>
            <a:pPr marL="342900" indent="-342900">
              <a:buFont typeface="Arial" panose="020B0604020202020204" pitchFamily="34" charset="0"/>
              <a:buChar char="•"/>
            </a:pPr>
            <a:r>
              <a:rPr lang="en-US" sz="1600" dirty="0" smtClean="0"/>
              <a:t>Once we have clicked on a mosquito, we place the splat JLabel (also with a transparent background) over the top of the mosquito.</a:t>
            </a:r>
          </a:p>
          <a:p>
            <a:pPr marL="342900" indent="-342900">
              <a:buFont typeface="Arial" panose="020B0604020202020204" pitchFamily="34" charset="0"/>
              <a:buChar char="•"/>
            </a:pPr>
            <a:r>
              <a:rPr lang="en-US" sz="1600" dirty="0" smtClean="0"/>
              <a:t>We then remove the event handlers from the present mosquito and create new mosquito and splat </a:t>
            </a:r>
            <a:r>
              <a:rPr lang="en-US" sz="1600" dirty="0" err="1" smtClean="0"/>
              <a:t>JLabels</a:t>
            </a:r>
            <a:r>
              <a:rPr lang="en-US" sz="1600" dirty="0" smtClean="0"/>
              <a:t> for another round.  </a:t>
            </a:r>
          </a:p>
          <a:p>
            <a:pPr marL="342900" indent="-342900">
              <a:buFont typeface="Arial" panose="020B0604020202020204" pitchFamily="34" charset="0"/>
              <a:buChar char="•"/>
            </a:pPr>
            <a:endParaRPr lang="en-US" dirty="0" smtClean="0"/>
          </a:p>
          <a:p>
            <a:endParaRPr lang="en-US" sz="1400" dirty="0"/>
          </a:p>
          <a:p>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
        <p:nvSpPr>
          <p:cNvPr id="7"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solidFill>
                  <a:schemeClr val="tx2">
                    <a:lumMod val="40000"/>
                    <a:lumOff val="60000"/>
                  </a:schemeClr>
                </a:solidFill>
              </a:rPr>
              <a:t>The application</a:t>
            </a:r>
            <a:r>
              <a:rPr lang="en-NZ" sz="1800" dirty="0"/>
              <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smtClean="0"/>
              <a:t>Overview</a:t>
            </a:r>
          </a:p>
          <a:p>
            <a:endParaRPr lang="en-US" sz="1800" dirty="0" smtClean="0"/>
          </a:p>
          <a:p>
            <a:r>
              <a:rPr lang="en-US" sz="1800" dirty="0" smtClean="0"/>
              <a:t>Methods</a:t>
            </a:r>
            <a:endParaRPr lang="en-US" sz="1800" dirty="0" smtClean="0"/>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270873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95728" y="1204439"/>
            <a:ext cx="6492240" cy="295608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7</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Application startup</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95728" y="1213581"/>
            <a:ext cx="6812280" cy="3124208"/>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javax.swing.SwingUtilities</a:t>
            </a:r>
            <a:r>
              <a:rPr lang="en-NZ" sz="1400" b="1" dirty="0">
                <a:solidFill>
                  <a:srgbClr val="000000"/>
                </a:solidFill>
                <a:latin typeface="Consolas" panose="020B0609020204030204" pitchFamily="49" charset="0"/>
              </a:rPr>
              <a:t>;</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RunMozzieHunt</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implements</a:t>
            </a:r>
            <a:r>
              <a:rPr lang="en-NZ" sz="1400" b="1" dirty="0">
                <a:solidFill>
                  <a:srgbClr val="000000"/>
                </a:solidFill>
                <a:latin typeface="Consolas" panose="020B0609020204030204" pitchFamily="49" charset="0"/>
              </a:rPr>
              <a:t> Runnable {</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 </a:t>
            </a:r>
            <a:r>
              <a:rPr lang="en-NZ" sz="1400" b="1" dirty="0" smtClean="0">
                <a:solidFill>
                  <a:srgbClr val="7F0055"/>
                </a:solidFill>
                <a:latin typeface="Consolas" panose="020B0609020204030204" pitchFamily="49" charset="0"/>
              </a:rPr>
              <a:t>   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run() {</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MozzieHunt</a:t>
            </a:r>
            <a:r>
              <a:rPr lang="en-NZ" sz="1400" dirty="0" smtClean="0">
                <a:solidFill>
                  <a:srgbClr val="000000"/>
                </a:solidFill>
                <a:latin typeface="Consolas" panose="020B0609020204030204" pitchFamily="49" charset="0"/>
              </a:rPr>
              <a:t> </a:t>
            </a:r>
            <a:r>
              <a:rPr lang="en-NZ" sz="1400" dirty="0">
                <a:solidFill>
                  <a:srgbClr val="6A3E3E"/>
                </a:solidFill>
                <a:latin typeface="Consolas" panose="020B0609020204030204" pitchFamily="49" charset="0"/>
              </a:rPr>
              <a:t>m</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MozzieHunt</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dirty="0" smtClean="0">
                <a:latin typeface="Consolas" panose="020B0609020204030204" pitchFamily="49" charset="0"/>
              </a:rPr>
              <a:t>    </a:t>
            </a:r>
            <a:r>
              <a:rPr lang="en-NZ" sz="1400" b="1" dirty="0" smtClean="0">
                <a:solidFill>
                  <a:srgbClr val="7F0055"/>
                </a:solidFill>
                <a:latin typeface="Consolas" panose="020B0609020204030204" pitchFamily="49" charset="0"/>
              </a:rPr>
              <a:t>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static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main(String[] </a:t>
            </a:r>
            <a:r>
              <a:rPr lang="en-NZ" sz="1400" b="1" dirty="0" err="1">
                <a:solidFill>
                  <a:srgbClr val="6A3E3E"/>
                </a:solidFill>
                <a:latin typeface="Consolas" panose="020B0609020204030204" pitchFamily="49" charset="0"/>
              </a:rPr>
              <a:t>args</a:t>
            </a:r>
            <a:r>
              <a:rPr lang="en-NZ" sz="1400" b="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SwingUtilities.</a:t>
            </a:r>
            <a:r>
              <a:rPr lang="en-NZ" sz="1400" i="1" dirty="0" err="1" smtClean="0">
                <a:solidFill>
                  <a:srgbClr val="000000"/>
                </a:solidFill>
                <a:latin typeface="Consolas" panose="020B0609020204030204" pitchFamily="49" charset="0"/>
              </a:rPr>
              <a:t>invokeLater</a:t>
            </a:r>
            <a:r>
              <a:rPr lang="en-NZ" sz="1400" i="1" dirty="0" smtClean="0">
                <a:solidFill>
                  <a:srgbClr val="000000"/>
                </a:solidFill>
                <a:latin typeface="Consolas" panose="020B0609020204030204" pitchFamily="49" charset="0"/>
              </a:rPr>
              <a:t>(</a:t>
            </a:r>
            <a:r>
              <a:rPr lang="en-NZ" sz="1400" b="1" i="1" dirty="0" smtClean="0">
                <a:solidFill>
                  <a:srgbClr val="7F0055"/>
                </a:solidFill>
                <a:latin typeface="Consolas" panose="020B0609020204030204" pitchFamily="49" charset="0"/>
              </a:rPr>
              <a:t>new</a:t>
            </a:r>
            <a:r>
              <a:rPr lang="en-NZ" sz="1400" b="1" i="1" dirty="0" smtClean="0">
                <a:solidFill>
                  <a:srgbClr val="000000"/>
                </a:solidFill>
                <a:latin typeface="Consolas" panose="020B0609020204030204" pitchFamily="49" charset="0"/>
              </a:rPr>
              <a:t> </a:t>
            </a:r>
            <a:r>
              <a:rPr lang="en-NZ" sz="1400" b="1" i="1" dirty="0" err="1">
                <a:solidFill>
                  <a:srgbClr val="000000"/>
                </a:solidFill>
                <a:latin typeface="Consolas" panose="020B0609020204030204" pitchFamily="49" charset="0"/>
              </a:rPr>
              <a:t>RunMozzieHunt</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a:t>
            </a:r>
          </a:p>
        </p:txBody>
      </p:sp>
      <p:sp>
        <p:nvSpPr>
          <p:cNvPr id="7" name="TextBox 6"/>
          <p:cNvSpPr txBox="1"/>
          <p:nvPr/>
        </p:nvSpPr>
        <p:spPr>
          <a:xfrm>
            <a:off x="2313432" y="4337789"/>
            <a:ext cx="6387084" cy="1077218"/>
          </a:xfrm>
          <a:prstGeom prst="rect">
            <a:avLst/>
          </a:prstGeom>
        </p:spPr>
        <p:txBody>
          <a:bodyPr vert="horz" wrap="square" rtlCol="0">
            <a:spAutoFit/>
          </a:bodyPr>
          <a:lstStyle/>
          <a:p>
            <a:r>
              <a:rPr lang="en-US" sz="1600" dirty="0" smtClean="0"/>
              <a:t>Nothing new here I hope</a:t>
            </a:r>
            <a:r>
              <a:rPr lang="en-US" sz="1600" dirty="0" smtClean="0"/>
              <a:t>!</a:t>
            </a:r>
          </a:p>
          <a:p>
            <a:endParaRPr lang="en-US" sz="1600" dirty="0"/>
          </a:p>
          <a:p>
            <a:r>
              <a:rPr lang="en-US" sz="1600" dirty="0" smtClean="0"/>
              <a:t>Note: Eclipse users – in order for this application to run properly, you must copy the </a:t>
            </a:r>
            <a:r>
              <a:rPr lang="en-US" sz="1600" dirty="0" smtClean="0"/>
              <a:t>PNG images into the bin folder of your Eclipse workspace!</a:t>
            </a:r>
            <a:endParaRPr lang="en-US" sz="1600" dirty="0" smtClean="0"/>
          </a:p>
        </p:txBody>
      </p:sp>
      <p:sp>
        <p:nvSpPr>
          <p:cNvPr id="10"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a:solidFill>
                  <a:schemeClr val="tx2">
                    <a:lumMod val="40000"/>
                    <a:lumOff val="60000"/>
                  </a:schemeClr>
                </a:solidFill>
              </a:rPr>
              <a:t>Startup</a:t>
            </a:r>
            <a:endParaRPr lang="en-US" sz="1800" dirty="0">
              <a:solidFill>
                <a:schemeClr val="tx2">
                  <a:lumMod val="40000"/>
                  <a:lumOff val="60000"/>
                </a:schemeClr>
              </a:solidFill>
            </a:endParaRPr>
          </a:p>
          <a:p>
            <a:endParaRPr lang="en-US" sz="1800" dirty="0"/>
          </a:p>
          <a:p>
            <a:r>
              <a:rPr lang="en-US" sz="1800" dirty="0" smtClean="0"/>
              <a:t>Imports</a:t>
            </a:r>
          </a:p>
          <a:p>
            <a:endParaRPr lang="en-US" sz="1800" dirty="0" smtClean="0"/>
          </a:p>
          <a:p>
            <a:r>
              <a:rPr lang="en-US" sz="1800" dirty="0" smtClean="0"/>
              <a:t>Overview</a:t>
            </a:r>
          </a:p>
          <a:p>
            <a:endParaRPr lang="en-US" sz="1800" dirty="0" smtClean="0"/>
          </a:p>
          <a:p>
            <a:r>
              <a:rPr lang="en-US" sz="1800" dirty="0" smtClean="0"/>
              <a:t>Methods</a:t>
            </a:r>
            <a:endParaRPr lang="en-US" sz="1800" dirty="0" smtClean="0"/>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1571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04288" y="1204439"/>
            <a:ext cx="6748272" cy="330355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8</a:t>
            </a:fld>
            <a:endParaRPr lang="en-US" dirty="0"/>
          </a:p>
        </p:txBody>
      </p:sp>
      <p:sp>
        <p:nvSpPr>
          <p:cNvPr id="5" name="Title 2"/>
          <p:cNvSpPr txBox="1">
            <a:spLocks/>
          </p:cNvSpPr>
          <p:nvPr/>
        </p:nvSpPr>
        <p:spPr>
          <a:xfrm>
            <a:off x="188265" y="128250"/>
            <a:ext cx="6517335" cy="717593"/>
          </a:xfrm>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Imports in </a:t>
            </a:r>
            <a:r>
              <a:rPr lang="en-US" sz="4000" b="1" dirty="0" err="1" smtClean="0">
                <a:solidFill>
                  <a:srgbClr val="009AC7"/>
                </a:solidFill>
                <a:latin typeface="Verdana"/>
                <a:cs typeface="Verdana"/>
              </a:rPr>
              <a:t>MozzieHunt</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22576" y="1213581"/>
            <a:ext cx="6812280" cy="4190523"/>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java.awt.Point</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java.awt.Graphics</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java.awt.event.MouseEvent</a:t>
            </a:r>
            <a:r>
              <a:rPr lang="en-NZ" sz="1400" b="1" dirty="0" smtClean="0">
                <a:solidFill>
                  <a:srgbClr val="000000"/>
                </a:solidFill>
                <a:latin typeface="Consolas" panose="020B0609020204030204" pitchFamily="49" charset="0"/>
              </a:rPr>
              <a:t>; // describes all mouse events</a:t>
            </a:r>
            <a:endParaRPr lang="en-NZ" sz="1400" b="1" dirty="0">
              <a:solidFill>
                <a:srgbClr val="000000"/>
              </a:solidFill>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java.awt.event.MouseAdapter</a:t>
            </a:r>
            <a:r>
              <a:rPr lang="en-NZ" sz="1400" b="1" dirty="0" smtClean="0">
                <a:solidFill>
                  <a:srgbClr val="000000"/>
                </a:solidFill>
                <a:latin typeface="Consolas" panose="020B0609020204030204" pitchFamily="49" charset="0"/>
              </a:rPr>
              <a:t>; // clicks and component exits </a:t>
            </a:r>
            <a:endParaRPr lang="en-NZ" sz="1400" b="1" dirty="0">
              <a:solidFill>
                <a:srgbClr val="000000"/>
              </a:solidFill>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java.awt.event.MouseMotionAdapter</a:t>
            </a:r>
            <a:r>
              <a:rPr lang="en-NZ" sz="1400" b="1" dirty="0" smtClean="0">
                <a:solidFill>
                  <a:srgbClr val="000000"/>
                </a:solidFill>
                <a:latin typeface="Consolas" panose="020B0609020204030204" pitchFamily="49" charset="0"/>
              </a:rPr>
              <a:t>; // mouse moves</a:t>
            </a:r>
            <a:endParaRPr lang="en-NZ" sz="1400" b="1" dirty="0">
              <a:solidFill>
                <a:srgbClr val="000000"/>
              </a:solidFill>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java.awt.Image</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java.awt.Color</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java.awt.FlowLayout</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java.awt.Toolkit</a:t>
            </a:r>
            <a:r>
              <a:rPr lang="en-NZ" sz="1400" b="1" dirty="0" smtClean="0">
                <a:solidFill>
                  <a:srgbClr val="000000"/>
                </a:solidFill>
                <a:latin typeface="Consolas" panose="020B0609020204030204" pitchFamily="49" charset="0"/>
              </a:rPr>
              <a:t>; // needed for custom cursor image</a:t>
            </a:r>
            <a:endParaRPr lang="en-NZ" sz="1400" b="1" dirty="0">
              <a:solidFill>
                <a:srgbClr val="000000"/>
              </a:solidFill>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java.awt.Cursor</a:t>
            </a:r>
            <a:r>
              <a:rPr lang="en-NZ" sz="1400" b="1" dirty="0" smtClean="0">
                <a:solidFill>
                  <a:srgbClr val="000000"/>
                </a:solidFill>
                <a:latin typeface="Consolas" panose="020B0609020204030204" pitchFamily="49" charset="0"/>
              </a:rPr>
              <a:t>;  // </a:t>
            </a:r>
            <a:r>
              <a:rPr lang="en-NZ" sz="1400" b="1" dirty="0">
                <a:solidFill>
                  <a:srgbClr val="000000"/>
                </a:solidFill>
                <a:latin typeface="Consolas" panose="020B0609020204030204" pitchFamily="49" charset="0"/>
              </a:rPr>
              <a:t>needed for custom cursor image</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java.awt.Dimension</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javax.swing.JFrame</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javax.swing.JLabel</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javax.swing.ImageIcon</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javax.swing.JPanel</a:t>
            </a:r>
            <a:r>
              <a:rPr lang="en-NZ" sz="1400" b="1" dirty="0">
                <a:solidFill>
                  <a:srgbClr val="000000"/>
                </a:solidFill>
                <a:latin typeface="Consolas" panose="020B0609020204030204" pitchFamily="49" charset="0"/>
              </a:rPr>
              <a:t>;</a:t>
            </a:r>
          </a:p>
        </p:txBody>
      </p:sp>
      <p:sp>
        <p:nvSpPr>
          <p:cNvPr id="7" name="TextBox 6"/>
          <p:cNvSpPr txBox="1"/>
          <p:nvPr/>
        </p:nvSpPr>
        <p:spPr>
          <a:xfrm>
            <a:off x="2322576" y="4593188"/>
            <a:ext cx="6387084" cy="1015663"/>
          </a:xfrm>
          <a:prstGeom prst="rect">
            <a:avLst/>
          </a:prstGeom>
        </p:spPr>
        <p:txBody>
          <a:bodyPr vert="horz" wrap="square" rtlCol="0">
            <a:spAutoFit/>
          </a:bodyPr>
          <a:lstStyle/>
          <a:p>
            <a:r>
              <a:rPr lang="en-US" sz="2000" dirty="0" smtClean="0"/>
              <a:t>No big surprises here either – new are the mouse event related imports and the toolkit &amp; cursor related classes. These give us the fly swatter.</a:t>
            </a:r>
          </a:p>
        </p:txBody>
      </p:sp>
      <p:sp>
        <p:nvSpPr>
          <p:cNvPr id="10"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a:solidFill>
                  <a:schemeClr val="tx2">
                    <a:lumMod val="40000"/>
                    <a:lumOff val="60000"/>
                  </a:schemeClr>
                </a:solidFill>
              </a:rPr>
              <a:t>Imports</a:t>
            </a:r>
          </a:p>
          <a:p>
            <a:endParaRPr lang="en-US" sz="1800" dirty="0" smtClean="0"/>
          </a:p>
          <a:p>
            <a:r>
              <a:rPr lang="en-US" sz="1800" dirty="0" smtClean="0"/>
              <a:t>Overview</a:t>
            </a:r>
          </a:p>
          <a:p>
            <a:endParaRPr lang="en-US" sz="1800" dirty="0" smtClean="0"/>
          </a:p>
          <a:p>
            <a:r>
              <a:rPr lang="en-US" sz="1800" dirty="0" smtClean="0"/>
              <a:t>Methods</a:t>
            </a:r>
            <a:endParaRPr lang="en-US" sz="1800" dirty="0" smtClean="0"/>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980065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576" y="1204439"/>
            <a:ext cx="6748272" cy="156619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9</a:t>
            </a:fld>
            <a:endParaRPr lang="en-US" dirty="0"/>
          </a:p>
        </p:txBody>
      </p:sp>
      <p:sp>
        <p:nvSpPr>
          <p:cNvPr id="5" name="Title 2"/>
          <p:cNvSpPr txBox="1">
            <a:spLocks/>
          </p:cNvSpPr>
          <p:nvPr/>
        </p:nvSpPr>
        <p:spPr>
          <a:xfrm>
            <a:off x="188265" y="128250"/>
            <a:ext cx="6517335" cy="717593"/>
          </a:xfrm>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fields in </a:t>
            </a:r>
            <a:r>
              <a:rPr lang="en-US" sz="4000" b="1" dirty="0" err="1" smtClean="0">
                <a:solidFill>
                  <a:srgbClr val="009AC7"/>
                </a:solidFill>
                <a:latin typeface="Verdana"/>
                <a:cs typeface="Verdana"/>
              </a:rPr>
              <a:t>MozzieHunt</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22576" y="1213581"/>
            <a:ext cx="6812280" cy="1557051"/>
          </a:xfrm>
          <a:noFill/>
        </p:spPr>
        <p:txBody>
          <a:bodyPr>
            <a:noAutofit/>
          </a:bodyPr>
          <a:lstStyle/>
          <a:p>
            <a:pPr marL="0" indent="0">
              <a:lnSpc>
                <a:spcPct val="100000"/>
              </a:lnSpc>
              <a:buNone/>
            </a:pP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MozzieHunt</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extends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JFrame</a:t>
            </a:r>
            <a:r>
              <a:rPr lang="en-NZ" sz="1400" b="1" dirty="0">
                <a:solidFill>
                  <a:srgbClr val="000000"/>
                </a:solidFill>
                <a:latin typeface="Consolas" panose="020B0609020204030204" pitchFamily="49" charset="0"/>
              </a:rPr>
              <a:t> {</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    private</a:t>
            </a:r>
            <a:r>
              <a:rPr lang="en-NZ" sz="1400" b="1" dirty="0" smtClean="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JPanel</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panel</a:t>
            </a:r>
            <a:r>
              <a:rPr lang="en-NZ" sz="1400" b="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    private</a:t>
            </a:r>
            <a:r>
              <a:rPr lang="en-NZ" sz="1400" b="1" dirty="0" smtClean="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JLabel</a:t>
            </a:r>
            <a:r>
              <a:rPr lang="en-NZ" sz="1400" b="1" dirty="0">
                <a:solidFill>
                  <a:srgbClr val="000000"/>
                </a:solidFill>
                <a:highlight>
                  <a:srgbClr val="D4D4D4"/>
                </a:highlight>
                <a:latin typeface="Consolas" panose="020B0609020204030204" pitchFamily="49" charset="0"/>
              </a:rPr>
              <a:t> </a:t>
            </a:r>
            <a:r>
              <a:rPr lang="en-NZ" sz="1400" b="1" dirty="0">
                <a:solidFill>
                  <a:srgbClr val="0000C0"/>
                </a:solidFill>
                <a:latin typeface="Consolas" panose="020B0609020204030204" pitchFamily="49" charset="0"/>
              </a:rPr>
              <a:t>mozzie;</a:t>
            </a:r>
          </a:p>
          <a:p>
            <a:pPr marL="0" indent="0">
              <a:lnSpc>
                <a:spcPct val="100000"/>
              </a:lnSpc>
              <a:buNone/>
            </a:pPr>
            <a:r>
              <a:rPr lang="en-NZ" sz="1400" b="1" dirty="0" smtClean="0">
                <a:solidFill>
                  <a:srgbClr val="7F0055"/>
                </a:solidFill>
                <a:latin typeface="Consolas" panose="020B0609020204030204" pitchFamily="49" charset="0"/>
              </a:rPr>
              <a:t>    private</a:t>
            </a:r>
            <a:r>
              <a:rPr lang="en-NZ" sz="1400" b="1" dirty="0" smtClean="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JLabel</a:t>
            </a:r>
            <a:r>
              <a:rPr lang="en-NZ" sz="1400" b="1" dirty="0">
                <a:solidFill>
                  <a:srgbClr val="000000"/>
                </a:solidFill>
                <a:highlight>
                  <a:srgbClr val="D4D4D4"/>
                </a:highlight>
                <a:latin typeface="Consolas" panose="020B0609020204030204" pitchFamily="49" charset="0"/>
              </a:rPr>
              <a:t> </a:t>
            </a:r>
            <a:r>
              <a:rPr lang="en-NZ" sz="1400" b="1" dirty="0">
                <a:solidFill>
                  <a:srgbClr val="0000C0"/>
                </a:solidFill>
                <a:latin typeface="Consolas" panose="020B0609020204030204" pitchFamily="49" charset="0"/>
              </a:rPr>
              <a:t>splat;</a:t>
            </a:r>
          </a:p>
          <a:p>
            <a:pPr marL="0" indent="0">
              <a:lnSpc>
                <a:spcPct val="100000"/>
              </a:lnSpc>
              <a:buNone/>
            </a:pPr>
            <a:r>
              <a:rPr lang="en-NZ" sz="1400" b="1" dirty="0" smtClean="0">
                <a:solidFill>
                  <a:srgbClr val="7F0055"/>
                </a:solidFill>
                <a:latin typeface="Consolas" panose="020B0609020204030204" pitchFamily="49" charset="0"/>
              </a:rPr>
              <a:t>    private</a:t>
            </a:r>
            <a:r>
              <a:rPr lang="en-NZ" sz="1400" b="1" dirty="0" smtClean="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a:t>
            </a:r>
            <a:r>
              <a:rPr lang="en-NZ" sz="1400" b="1" dirty="0" err="1">
                <a:solidFill>
                  <a:srgbClr val="0000C0"/>
                </a:solidFill>
                <a:latin typeface="Consolas" panose="020B0609020204030204" pitchFamily="49" charset="0"/>
              </a:rPr>
              <a:t>mouseOffMozzie</a:t>
            </a:r>
            <a:r>
              <a:rPr lang="en-NZ" sz="1400" b="1" dirty="0">
                <a:solidFill>
                  <a:srgbClr val="000000"/>
                </a:solidFill>
                <a:latin typeface="Consolas" panose="020B0609020204030204" pitchFamily="49" charset="0"/>
              </a:rPr>
              <a:t>;</a:t>
            </a:r>
          </a:p>
          <a:p>
            <a:pPr marL="0" indent="0">
              <a:lnSpc>
                <a:spcPct val="100000"/>
              </a:lnSpc>
              <a:buNone/>
            </a:pPr>
            <a:r>
              <a:rPr lang="en-NZ" sz="1400" b="1" dirty="0" smtClean="0">
                <a:solidFill>
                  <a:srgbClr val="000000"/>
                </a:solidFill>
                <a:latin typeface="Consolas" panose="020B0609020204030204" pitchFamily="49" charset="0"/>
              </a:rPr>
              <a:t>    </a:t>
            </a:r>
            <a:r>
              <a:rPr lang="en-US" sz="1400" b="1" dirty="0" smtClean="0">
                <a:solidFill>
                  <a:srgbClr val="000000"/>
                </a:solidFill>
                <a:latin typeface="Consolas" panose="020B0609020204030204" pitchFamily="49" charset="0"/>
              </a:rPr>
              <a:t>…</a:t>
            </a:r>
            <a:endParaRPr lang="en-NZ" sz="1400" b="1" dirty="0" smtClean="0">
              <a:solidFill>
                <a:srgbClr val="000000"/>
              </a:solidFill>
              <a:latin typeface="Consolas" panose="020B0609020204030204" pitchFamily="49" charset="0"/>
            </a:endParaRPr>
          </a:p>
          <a:p>
            <a:pPr marL="0" indent="0">
              <a:buNone/>
            </a:pPr>
            <a:endParaRPr lang="en-NZ" sz="1400" b="1" dirty="0">
              <a:solidFill>
                <a:srgbClr val="000000"/>
              </a:solidFill>
              <a:latin typeface="Consolas" panose="020B0609020204030204" pitchFamily="49" charset="0"/>
            </a:endParaRPr>
          </a:p>
        </p:txBody>
      </p:sp>
      <p:sp>
        <p:nvSpPr>
          <p:cNvPr id="7" name="TextBox 6"/>
          <p:cNvSpPr txBox="1"/>
          <p:nvPr/>
        </p:nvSpPr>
        <p:spPr>
          <a:xfrm>
            <a:off x="2354580" y="2947509"/>
            <a:ext cx="6748272" cy="3046988"/>
          </a:xfrm>
          <a:prstGeom prst="rect">
            <a:avLst/>
          </a:prstGeom>
        </p:spPr>
        <p:txBody>
          <a:bodyPr vert="horz" wrap="square" rtlCol="0">
            <a:spAutoFit/>
          </a:bodyPr>
          <a:lstStyle/>
          <a:p>
            <a:r>
              <a:rPr lang="en-US" sz="1600" dirty="0" smtClean="0"/>
              <a:t>The panel allows us to position the </a:t>
            </a:r>
            <a:r>
              <a:rPr lang="en-US" sz="1600" dirty="0" err="1" smtClean="0"/>
              <a:t>mozzies</a:t>
            </a:r>
            <a:r>
              <a:rPr lang="en-US" sz="1600" dirty="0" smtClean="0"/>
              <a:t> and the splats.</a:t>
            </a:r>
          </a:p>
          <a:p>
            <a:endParaRPr lang="en-US" sz="1600" dirty="0"/>
          </a:p>
          <a:p>
            <a:r>
              <a:rPr lang="en-US" sz="1600" b="1" dirty="0" err="1">
                <a:latin typeface="Courier New" panose="02070309020205020404" pitchFamily="49" charset="0"/>
                <a:cs typeface="Courier New" panose="02070309020205020404" pitchFamily="49" charset="0"/>
              </a:rPr>
              <a:t>mozzie</a:t>
            </a:r>
            <a:r>
              <a:rPr lang="en-US" sz="1600" dirty="0" smtClean="0"/>
              <a:t> references the </a:t>
            </a:r>
            <a:r>
              <a:rPr lang="en-US" sz="1600" b="1" dirty="0">
                <a:latin typeface="Courier New" panose="02070309020205020404" pitchFamily="49" charset="0"/>
                <a:cs typeface="Courier New" panose="02070309020205020404" pitchFamily="49" charset="0"/>
              </a:rPr>
              <a:t>JLabel</a:t>
            </a:r>
            <a:r>
              <a:rPr lang="en-US" sz="1600" dirty="0" smtClean="0"/>
              <a:t> with the mosquito we currently hunt. </a:t>
            </a:r>
          </a:p>
          <a:p>
            <a:endParaRPr lang="en-US" sz="1600" dirty="0"/>
          </a:p>
          <a:p>
            <a:r>
              <a:rPr lang="en-US" sz="1600" b="1" dirty="0">
                <a:latin typeface="Courier New" panose="02070309020205020404" pitchFamily="49" charset="0"/>
                <a:cs typeface="Courier New" panose="02070309020205020404" pitchFamily="49" charset="0"/>
              </a:rPr>
              <a:t>splat</a:t>
            </a:r>
            <a:r>
              <a:rPr lang="en-US" sz="1600" dirty="0" smtClean="0"/>
              <a:t> references the next splat to place once we manage to click on </a:t>
            </a:r>
            <a:r>
              <a:rPr lang="en-US" sz="1600" b="1" dirty="0" err="1">
                <a:latin typeface="Courier New" panose="02070309020205020404" pitchFamily="49" charset="0"/>
                <a:cs typeface="Courier New" panose="02070309020205020404" pitchFamily="49" charset="0"/>
              </a:rPr>
              <a:t>mozzie</a:t>
            </a:r>
            <a:r>
              <a:rPr lang="en-US" sz="1600" dirty="0" smtClean="0"/>
              <a:t>.</a:t>
            </a:r>
          </a:p>
          <a:p>
            <a:endParaRPr lang="en-US" sz="1600" dirty="0" smtClean="0"/>
          </a:p>
          <a:p>
            <a:r>
              <a:rPr lang="en-US" sz="1600" dirty="0" smtClean="0"/>
              <a:t>Finally, </a:t>
            </a:r>
            <a:r>
              <a:rPr lang="en-US" sz="1600" b="1" dirty="0" err="1" smtClean="0">
                <a:latin typeface="Courier New" panose="02070309020205020404" pitchFamily="49" charset="0"/>
                <a:cs typeface="Courier New" panose="02070309020205020404" pitchFamily="49" charset="0"/>
              </a:rPr>
              <a:t>mouseOffMozzie</a:t>
            </a:r>
            <a:r>
              <a:rPr lang="en-US" sz="1600" dirty="0" smtClean="0"/>
              <a:t> indicates whether the mouse is currently on or off the currently hunted insect. As our event listener for the mouse move gets called whenever the mouse moves over </a:t>
            </a:r>
            <a:r>
              <a:rPr lang="en-US" sz="1600" b="1" dirty="0" err="1">
                <a:latin typeface="Courier New" panose="02070309020205020404" pitchFamily="49" charset="0"/>
                <a:cs typeface="Courier New" panose="02070309020205020404" pitchFamily="49" charset="0"/>
              </a:rPr>
              <a:t>mozzie</a:t>
            </a:r>
            <a:r>
              <a:rPr lang="en-US" sz="1600" dirty="0" smtClean="0"/>
              <a:t>, we need a way of determining when it first moves onto the label (as this is what causes the </a:t>
            </a:r>
            <a:r>
              <a:rPr lang="en-US" sz="1600" dirty="0" err="1" smtClean="0"/>
              <a:t>mozzie</a:t>
            </a:r>
            <a:r>
              <a:rPr lang="en-US" sz="1600" dirty="0" smtClean="0"/>
              <a:t> to “fly away”). </a:t>
            </a:r>
          </a:p>
          <a:p>
            <a:endParaRPr lang="en-US" sz="1600" dirty="0"/>
          </a:p>
        </p:txBody>
      </p:sp>
      <p:sp>
        <p:nvSpPr>
          <p:cNvPr id="10" name="Text Placeholder 4"/>
          <p:cNvSpPr txBox="1">
            <a:spLocks/>
          </p:cNvSpPr>
          <p:nvPr/>
        </p:nvSpPr>
        <p:spPr>
          <a:xfrm>
            <a:off x="0" y="1076243"/>
            <a:ext cx="2260145"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sz="1800" dirty="0"/>
              <a:t>The application</a:t>
            </a:r>
            <a:br>
              <a:rPr lang="en-NZ" sz="1800" dirty="0"/>
            </a:br>
            <a:endParaRPr lang="en-NZ" sz="1800" dirty="0"/>
          </a:p>
          <a:p>
            <a:r>
              <a:rPr lang="en-US" sz="1800" dirty="0" smtClean="0"/>
              <a:t>Startup</a:t>
            </a:r>
            <a:endParaRPr lang="en-US" sz="1800" dirty="0"/>
          </a:p>
          <a:p>
            <a:endParaRPr lang="en-US" sz="1800" dirty="0"/>
          </a:p>
          <a:p>
            <a:r>
              <a:rPr lang="en-US" sz="1800" dirty="0" smtClean="0"/>
              <a:t>Imports</a:t>
            </a:r>
          </a:p>
          <a:p>
            <a:endParaRPr lang="en-US" sz="1800" dirty="0" smtClean="0"/>
          </a:p>
          <a:p>
            <a:r>
              <a:rPr lang="en-US" sz="1800" dirty="0">
                <a:solidFill>
                  <a:schemeClr val="tx2">
                    <a:lumMod val="40000"/>
                    <a:lumOff val="60000"/>
                  </a:schemeClr>
                </a:solidFill>
              </a:rPr>
              <a:t>Overview</a:t>
            </a:r>
          </a:p>
          <a:p>
            <a:endParaRPr lang="en-US" sz="1800" dirty="0" smtClean="0"/>
          </a:p>
          <a:p>
            <a:r>
              <a:rPr lang="en-US" sz="1800" dirty="0" smtClean="0"/>
              <a:t>Methods</a:t>
            </a:r>
            <a:endParaRPr lang="en-US" sz="1800" dirty="0" smtClean="0"/>
          </a:p>
          <a:p>
            <a:endParaRPr lang="en-US" sz="1800" dirty="0"/>
          </a:p>
          <a:p>
            <a:r>
              <a:rPr lang="en-US" sz="1800" dirty="0" smtClean="0"/>
              <a:t>Anonymous inner classes</a:t>
            </a:r>
            <a:endParaRPr lang="en-US" sz="1800" dirty="0" smtClean="0"/>
          </a:p>
          <a:p>
            <a:endParaRPr lang="en-US" sz="1800" dirty="0"/>
          </a:p>
          <a:p>
            <a:r>
              <a:rPr lang="en-US" sz="1800" dirty="0" smtClean="0"/>
              <a:t>Summary</a:t>
            </a:r>
            <a:endParaRPr lang="en-US" sz="1800" dirty="0"/>
          </a:p>
        </p:txBody>
      </p:sp>
    </p:spTree>
    <p:extLst>
      <p:ext uri="{BB962C8B-B14F-4D97-AF65-F5344CB8AC3E}">
        <p14:creationId xmlns:p14="http://schemas.microsoft.com/office/powerpoint/2010/main" val="1280793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38426</TotalTime>
  <Words>2045</Words>
  <Application>Microsoft Office PowerPoint</Application>
  <PresentationFormat>On-screen Show (4:3)</PresentationFormat>
  <Paragraphs>526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Courier New</vt:lpstr>
      <vt:lpstr>Verdana</vt:lpstr>
      <vt:lpstr>Custom Design</vt:lpstr>
      <vt:lpstr>Lecture 18 Yet more GUI programming</vt:lpstr>
      <vt:lpstr>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Resources &amp; Homework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 Speidel</cp:lastModifiedBy>
  <cp:revision>729</cp:revision>
  <cp:lastPrinted>2017-01-19T21:33:28Z</cp:lastPrinted>
  <dcterms:created xsi:type="dcterms:W3CDTF">2015-05-10T23:22:16Z</dcterms:created>
  <dcterms:modified xsi:type="dcterms:W3CDTF">2017-03-27T07:59:47Z</dcterms:modified>
</cp:coreProperties>
</file>