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86" r:id="rId3"/>
    <p:sldId id="275" r:id="rId4"/>
    <p:sldId id="276" r:id="rId5"/>
    <p:sldId id="277" r:id="rId6"/>
    <p:sldId id="279" r:id="rId7"/>
    <p:sldId id="278" r:id="rId8"/>
    <p:sldId id="280" r:id="rId9"/>
    <p:sldId id="292" r:id="rId10"/>
    <p:sldId id="268" r:id="rId11"/>
    <p:sldId id="269" r:id="rId12"/>
    <p:sldId id="270" r:id="rId13"/>
    <p:sldId id="272" r:id="rId14"/>
    <p:sldId id="271" r:id="rId15"/>
    <p:sldId id="273" r:id="rId16"/>
    <p:sldId id="274" r:id="rId17"/>
    <p:sldId id="282" r:id="rId18"/>
    <p:sldId id="283" r:id="rId19"/>
    <p:sldId id="289" r:id="rId20"/>
    <p:sldId id="290" r:id="rId21"/>
    <p:sldId id="291" r:id="rId22"/>
    <p:sldId id="284" r:id="rId23"/>
    <p:sldId id="285" r:id="rId24"/>
    <p:sldId id="287" r:id="rId25"/>
    <p:sldId id="281" r:id="rId26"/>
    <p:sldId id="288" r:id="rId27"/>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467F"/>
    <a:srgbClr val="009AC7"/>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35" y="53"/>
      </p:cViewPr>
      <p:guideLst>
        <p:guide orient="horz" pos="4021"/>
        <p:guide pos="4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2/21/2017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37.06564" units="1/cm"/>
          <inkml:channelProperty channel="Y" name="resolution" value="37.03704" units="1/cm"/>
          <inkml:channelProperty channel="T" name="resolution" value="1" units="1/dev"/>
        </inkml:channelProperties>
      </inkml:inkSource>
      <inkml:timestamp xml:id="ts0" timeString="2017-01-05T02:17:57.988"/>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EA1D93A8-F1A7-4B9E-AA11-35379A98F4BA}" emma:medium="tactile" emma:mode="ink">
          <msink:context xmlns:msink="http://schemas.microsoft.com/ink/2010/main" type="writingRegion" rotatedBoundingBox="14752,3973 12476,4248 12323,2989 14600,2714"/>
        </emma:interpretation>
      </emma:emma>
    </inkml:annotationXML>
    <inkml:traceGroup>
      <inkml:annotationXML>
        <emma:emma xmlns:emma="http://www.w3.org/2003/04/emma" version="1.0">
          <emma:interpretation id="{27FE22FD-548C-42AC-B08F-79EF45779E1A}" emma:medium="tactile" emma:mode="ink">
            <msink:context xmlns:msink="http://schemas.microsoft.com/ink/2010/main" type="paragraph" rotatedBoundingBox="14752,3973 12476,4248 12323,2989 14600,2714" alignmentLevel="1"/>
          </emma:interpretation>
        </emma:emma>
      </inkml:annotationXML>
      <inkml:traceGroup>
        <inkml:annotationXML>
          <emma:emma xmlns:emma="http://www.w3.org/2003/04/emma" version="1.0">
            <emma:interpretation id="{342A3BF5-71DE-4A44-A7DF-A0FAAD8C5E17}" emma:medium="tactile" emma:mode="ink">
              <msink:context xmlns:msink="http://schemas.microsoft.com/ink/2010/main" type="line" rotatedBoundingBox="14752,3973 12476,4248 12323,2989 14600,2714"/>
            </emma:interpretation>
          </emma:emma>
        </inkml:annotationXML>
        <inkml:traceGroup>
          <inkml:annotationXML>
            <emma:emma xmlns:emma="http://www.w3.org/2003/04/emma" version="1.0">
              <emma:interpretation id="{4B90D5DF-3108-4E5D-83EE-1B902C3FFCA1}" emma:medium="tactile" emma:mode="ink">
                <msink:context xmlns:msink="http://schemas.microsoft.com/ink/2010/main" type="inkWord" rotatedBoundingBox="14752,3973 12476,4248 12323,2989 14600,2714"/>
              </emma:interpretation>
              <emma:one-of disjunction-type="recognition" id="oneOf0">
                <emma:interpretation id="interp0" emma:lang="en-US" emma:confidence="0">
                  <emma:literal>o</emma:literal>
                </emma:interpretation>
                <emma:interpretation id="interp1" emma:lang="en-US" emma:confidence="0">
                  <emma:literal>O</emma:literal>
                </emma:interpretation>
                <emma:interpretation id="interp2" emma:lang="en-US" emma:confidence="0">
                  <emma:literal>0</emma:literal>
                </emma:interpretation>
                <emma:interpretation id="interp3" emma:lang="en-US" emma:confidence="0">
                  <emma:literal>G</emma:literal>
                </emma:interpretation>
                <emma:interpretation id="interp4" emma:lang="en-US" emma:confidence="0">
                  <emma:literal>C</emma:literal>
                </emma:interpretation>
              </emma:one-of>
            </emma:emma>
          </inkml:annotationXML>
          <inkml:trace contextRef="#ctx0" brushRef="#br0">1968 196 0,'0'-45'31,"0"1"110,0-1-125,0 0-1,-89 45-15,0 0 16,0 0-16,44 0 16,-44 0-16,0 0 15,0 0-15,44 0 16,1 0-16,-1 0 15,1 0-15,-1 0 16,-44 0-16,44 0 31,-44 0-15,0 0-16,0 0 16,45 0-1,-46 45 1,46-45-1,-1 0-15,-44 45 16,45-45 0,-1 0-16,45 44 15,-89 1-15,44-1 16,-44 1 0,45-1-16,-1 1 15,1 0 16,44-1 16,0 1-15,0-1-32,0 1 62,0-1-15,44-44-16,1 89-31,-1-89 16,1 0-16,-1 45 15,1-45 1,-45 45 0,44-1-16,1-44 31,0 0 0,-45 45-31,44-45 16,1 0 15,44 0-15,-89 44-16,44-44 15,-44 45-15,90-45 16,-46 44 0,1-44 15,-1 0-16,1 89 17,-1-89-1,1 0-15,-1 0-16,1 0 15,0 0 1,-1 45-1,1-45 17,-1 0-17,1 0 1,-1 0 0,1 0-16,0 0 15,-1 0 32,1 0-16,-1 0 16,1 0-47,-1 0 31,1 0-31,44-45 32,-44 1-17,-1-1 1,1 1-16,-1-1 16,1 1-1,-1 44-15,1-134 16,0 89-1,-1 1 1,-44-1-16,0 1 16,0-1-16,45-44 15,-1 89 1,-44-44 0,0-46 93,-44 90-78,44-44 0,-45 44-15,45-45-16,-44 45 16,-46 0 15,46-89-31,-1 89 16,1-44-1,-45 44 1,44 0-16,0 0 15,1 0 1,44-45 0,-45 45-16,1 0 15,-1 0 1,45-45-16,-44 45 16,-1 0-1,-44 0 1,44 0-1,-44 0 1,45 0 15,-45 0 1,44 0 30,0 0-46,1 0-1,-1 0 17</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2/21/2017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58" r:id="rId11"/>
    <p:sldLayoutId id="2147483659" r:id="rId12"/>
    <p:sldLayoutId id="2147483660" r:id="rId13"/>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23tAK5zdQ9c" TargetMode="External"/><Relationship Id="rId2" Type="http://schemas.openxmlformats.org/officeDocument/2006/relationships/hyperlink" Target="https://docs.oracle.com/javase/tutorial/java/nutsandbolts/variables.html" TargetMode="External"/><Relationship Id="rId1" Type="http://schemas.openxmlformats.org/officeDocument/2006/relationships/slideLayout" Target="../slideLayouts/slideLayout2.xml"/><Relationship Id="rId4" Type="http://schemas.openxmlformats.org/officeDocument/2006/relationships/hyperlink" Target="https://www.youtube.com/watch?v=Jyc2brswNQ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2</a:t>
            </a:r>
            <a:endParaRPr lang="en-US" dirty="0"/>
          </a:p>
        </p:txBody>
      </p:sp>
      <p:sp>
        <p:nvSpPr>
          <p:cNvPr id="7" name="Text Placeholder 6"/>
          <p:cNvSpPr>
            <a:spLocks noGrp="1"/>
          </p:cNvSpPr>
          <p:nvPr>
            <p:ph type="body" sz="quarter" idx="10"/>
          </p:nvPr>
        </p:nvSpPr>
        <p:spPr/>
        <p:txBody>
          <a:bodyPr/>
          <a:lstStyle/>
          <a:p>
            <a:r>
              <a:rPr lang="en-US" dirty="0" smtClean="0"/>
              <a:t>D&amp;D Chapter 2</a:t>
            </a:r>
            <a:r>
              <a:rPr lang="en-US" dirty="0"/>
              <a:t> </a:t>
            </a:r>
            <a:r>
              <a:rPr lang="en-US" dirty="0" smtClean="0"/>
              <a:t>&amp; Intro to Eclipse IDE</a:t>
            </a:r>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6" y="845841"/>
            <a:ext cx="6958944" cy="547266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5" name="Text Placeholder 4"/>
          <p:cNvSpPr>
            <a:spLocks noGrp="1"/>
          </p:cNvSpPr>
          <p:nvPr>
            <p:ph type="body" sz="quarter" idx="10"/>
          </p:nvPr>
        </p:nvSpPr>
        <p:spPr>
          <a:xfrm>
            <a:off x="1880256" y="845842"/>
            <a:ext cx="6958944" cy="5472662"/>
          </a:xfrm>
          <a:ln>
            <a:solidFill>
              <a:schemeClr val="tx1"/>
            </a:solidFill>
          </a:ln>
        </p:spPr>
        <p:txBody>
          <a:bodyPr/>
          <a:lstStyle/>
          <a:p>
            <a:pPr marL="0" indent="0">
              <a:buNone/>
            </a:pPr>
            <a:r>
              <a:rPr lang="en-NZ" sz="1400" b="1" noProof="1"/>
              <a:t>import java.util.Scanner;  </a:t>
            </a:r>
          </a:p>
          <a:p>
            <a:pPr marL="0" indent="0">
              <a:buNone/>
            </a:pPr>
            <a:r>
              <a:rPr lang="en-NZ" sz="1400" b="1" noProof="1" smtClean="0"/>
              <a:t>public </a:t>
            </a:r>
            <a:r>
              <a:rPr lang="en-NZ" sz="1400" b="1" noProof="1"/>
              <a:t>class AddTwoNumbers </a:t>
            </a:r>
            <a:r>
              <a:rPr lang="en-NZ" sz="1400" b="1" noProof="1" smtClean="0"/>
              <a:t>{</a:t>
            </a:r>
            <a:endParaRPr lang="en-NZ" sz="1400" b="1" noProof="1"/>
          </a:p>
          <a:p>
            <a:pPr marL="0" indent="0">
              <a:buNone/>
            </a:pPr>
            <a:r>
              <a:rPr lang="en-NZ" sz="1400" b="1" noProof="1"/>
              <a:t>	public static void main(String[] args) {</a:t>
            </a:r>
          </a:p>
          <a:p>
            <a:pPr marL="0" indent="0">
              <a:buNone/>
            </a:pPr>
            <a:r>
              <a:rPr lang="en-NZ" sz="1400" b="1" noProof="1"/>
              <a:t>	</a:t>
            </a:r>
            <a:r>
              <a:rPr lang="en-NZ" sz="1400" b="1" noProof="1" smtClean="0"/>
              <a:t>	Scanner </a:t>
            </a:r>
            <a:r>
              <a:rPr lang="en-NZ" sz="1400" b="1" noProof="1"/>
              <a:t>input = new Scanner(System.in);</a:t>
            </a:r>
          </a:p>
          <a:p>
            <a:pPr marL="0" indent="0">
              <a:buNone/>
            </a:pPr>
            <a:endParaRPr lang="en-NZ" sz="1400" b="1" noProof="1"/>
          </a:p>
          <a:p>
            <a:pPr marL="857250" lvl="2" indent="0">
              <a:buNone/>
            </a:pPr>
            <a:r>
              <a:rPr lang="en-NZ" sz="1400" b="1" noProof="1">
                <a:latin typeface="Courier New" panose="02070309020205020404" pitchFamily="49" charset="0"/>
                <a:cs typeface="Courier New" panose="02070309020205020404" pitchFamily="49" charset="0"/>
              </a:rPr>
              <a:t>int number1;</a:t>
            </a:r>
          </a:p>
          <a:p>
            <a:pPr marL="857250" lvl="2" indent="0">
              <a:buNone/>
            </a:pPr>
            <a:r>
              <a:rPr lang="en-NZ" sz="1400" b="1" noProof="1">
                <a:latin typeface="Courier New" panose="02070309020205020404" pitchFamily="49" charset="0"/>
                <a:cs typeface="Courier New" panose="02070309020205020404" pitchFamily="49" charset="0"/>
              </a:rPr>
              <a:t>int number2;</a:t>
            </a:r>
          </a:p>
          <a:p>
            <a:pPr marL="857250" lvl="2" indent="0">
              <a:buNone/>
            </a:pPr>
            <a:r>
              <a:rPr lang="en-NZ" sz="1400" b="1" noProof="1">
                <a:latin typeface="Courier New" panose="02070309020205020404" pitchFamily="49" charset="0"/>
                <a:cs typeface="Courier New" panose="02070309020205020404" pitchFamily="49" charset="0"/>
              </a:rPr>
              <a:t>int sum;</a:t>
            </a:r>
          </a:p>
          <a:p>
            <a:pPr marL="857250" lvl="2" indent="0">
              <a:buNone/>
            </a:pPr>
            <a:r>
              <a:rPr lang="en-NZ" sz="1400" b="1" noProof="1">
                <a:latin typeface="Courier New" panose="02070309020205020404" pitchFamily="49" charset="0"/>
                <a:cs typeface="Courier New" panose="02070309020205020404" pitchFamily="49" charset="0"/>
              </a:rPr>
              <a:t>System.out.println("Input an integer: ");</a:t>
            </a:r>
          </a:p>
          <a:p>
            <a:pPr marL="857250" lvl="2" indent="0">
              <a:buNone/>
            </a:pPr>
            <a:r>
              <a:rPr lang="en-NZ" sz="1400" b="1" noProof="1">
                <a:latin typeface="Courier New" panose="02070309020205020404" pitchFamily="49" charset="0"/>
                <a:cs typeface="Courier New" panose="02070309020205020404" pitchFamily="49" charset="0"/>
              </a:rPr>
              <a:t>number1 = input.nextInt();</a:t>
            </a:r>
          </a:p>
          <a:p>
            <a:pPr marL="857250" lvl="2" indent="0">
              <a:buNone/>
            </a:pPr>
            <a:r>
              <a:rPr lang="en-NZ" sz="1400" b="1" noProof="1">
                <a:latin typeface="Courier New" panose="02070309020205020404" pitchFamily="49" charset="0"/>
                <a:cs typeface="Courier New" panose="02070309020205020404" pitchFamily="49" charset="0"/>
              </a:rPr>
              <a:t>System.out.println("Input an integer: ");</a:t>
            </a:r>
          </a:p>
          <a:p>
            <a:pPr marL="857250" lvl="2" indent="0">
              <a:buNone/>
            </a:pPr>
            <a:r>
              <a:rPr lang="en-NZ" sz="1400" b="1" noProof="1">
                <a:latin typeface="Courier New" panose="02070309020205020404" pitchFamily="49" charset="0"/>
                <a:cs typeface="Courier New" panose="02070309020205020404" pitchFamily="49" charset="0"/>
              </a:rPr>
              <a:t>number2 = input.nextInt();</a:t>
            </a:r>
          </a:p>
          <a:p>
            <a:pPr marL="857250" lvl="2" indent="0">
              <a:buNone/>
            </a:pPr>
            <a:r>
              <a:rPr lang="en-NZ" sz="1400" b="1" noProof="1">
                <a:latin typeface="Courier New" panose="02070309020205020404" pitchFamily="49" charset="0"/>
                <a:cs typeface="Courier New" panose="02070309020205020404" pitchFamily="49" charset="0"/>
              </a:rPr>
              <a:t>sum = number1 + number2;</a:t>
            </a:r>
          </a:p>
          <a:p>
            <a:pPr marL="857250" lvl="2" indent="0">
              <a:buNone/>
            </a:pPr>
            <a:r>
              <a:rPr lang="en-NZ" sz="1400" b="1" noProof="1">
                <a:latin typeface="Courier New" panose="02070309020205020404" pitchFamily="49" charset="0"/>
                <a:cs typeface="Courier New" panose="02070309020205020404" pitchFamily="49" charset="0"/>
              </a:rPr>
              <a:t>System.out.println("Sum is " + sum );</a:t>
            </a:r>
          </a:p>
          <a:p>
            <a:pPr marL="857250" lvl="2" indent="0">
              <a:buNone/>
            </a:pPr>
            <a:r>
              <a:rPr lang="en-NZ" sz="1400" b="1" noProof="1">
                <a:latin typeface="Courier New" panose="02070309020205020404" pitchFamily="49" charset="0"/>
                <a:cs typeface="Courier New" panose="02070309020205020404" pitchFamily="49" charset="0"/>
              </a:rPr>
              <a:t>System.out.printf("Sum is %d",  sum);</a:t>
            </a:r>
          </a:p>
          <a:p>
            <a:pPr marL="857250" lvl="2" indent="0">
              <a:buNone/>
            </a:pPr>
            <a:r>
              <a:rPr lang="en-NZ" sz="1400" b="1" noProof="1">
                <a:latin typeface="Courier New" panose="02070309020205020404" pitchFamily="49" charset="0"/>
                <a:cs typeface="Courier New" panose="02070309020205020404" pitchFamily="49" charset="0"/>
              </a:rPr>
              <a:t>/* note if you get an error on printf change your compiler compliance level </a:t>
            </a:r>
            <a:r>
              <a:rPr lang="en-NZ" sz="1400" b="1" noProof="1" smtClean="0">
                <a:latin typeface="Courier New" panose="02070309020205020404" pitchFamily="49" charset="0"/>
                <a:cs typeface="Courier New" panose="02070309020205020404" pitchFamily="49" charset="0"/>
              </a:rPr>
              <a:t>by </a:t>
            </a:r>
            <a:r>
              <a:rPr lang="en-NZ" sz="1400" b="1" noProof="1">
                <a:latin typeface="Courier New" panose="02070309020205020404" pitchFamily="49" charset="0"/>
                <a:cs typeface="Courier New" panose="02070309020205020404" pitchFamily="49" charset="0"/>
              </a:rPr>
              <a:t>Project&gt; Properties&gt; Java Compiler </a:t>
            </a:r>
            <a:r>
              <a:rPr lang="en-NZ" sz="1400" b="1" noProof="1" smtClean="0">
                <a:latin typeface="Courier New" panose="02070309020205020404" pitchFamily="49" charset="0"/>
                <a:cs typeface="Courier New" panose="02070309020205020404" pitchFamily="49" charset="0"/>
              </a:rPr>
              <a:t>(to </a:t>
            </a:r>
            <a:r>
              <a:rPr lang="en-NZ" sz="1400" b="1" noProof="1">
                <a:latin typeface="Courier New" panose="02070309020205020404" pitchFamily="49" charset="0"/>
                <a:cs typeface="Courier New" panose="02070309020205020404" pitchFamily="49" charset="0"/>
              </a:rPr>
              <a:t>1.5 or 1.6) */</a:t>
            </a:r>
          </a:p>
          <a:p>
            <a:pPr marL="0" indent="0">
              <a:buNone/>
            </a:pPr>
            <a:r>
              <a:rPr lang="en-NZ" sz="1400" b="1" noProof="1"/>
              <a:t>	}</a:t>
            </a:r>
          </a:p>
          <a:p>
            <a:pPr marL="0" indent="0">
              <a:buNone/>
            </a:pPr>
            <a:r>
              <a:rPr lang="en-NZ" sz="1400" b="1" noProof="1" smtClean="0"/>
              <a:t>}</a:t>
            </a:r>
            <a:endParaRPr lang="en-NZ" sz="1400" b="1" noProof="1"/>
          </a:p>
        </p:txBody>
      </p:sp>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6" name="Title 6"/>
          <p:cNvSpPr>
            <a:spLocks noGrp="1"/>
          </p:cNvSpPr>
          <p:nvPr>
            <p:ph type="title"/>
          </p:nvPr>
        </p:nvSpPr>
        <p:spPr>
          <a:xfrm>
            <a:off x="188265" y="128250"/>
            <a:ext cx="8027985" cy="717593"/>
          </a:xfrm>
        </p:spPr>
        <p:txBody>
          <a:bodyPr/>
          <a:lstStyle/>
          <a:p>
            <a:r>
              <a:rPr lang="en-US" dirty="0" smtClean="0"/>
              <a:t>Variables</a:t>
            </a:r>
            <a:endParaRPr lang="en-NZ" dirty="0"/>
          </a:p>
        </p:txBody>
      </p:sp>
      <p:sp>
        <p:nvSpPr>
          <p:cNvPr id="7"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smtClean="0">
                <a:solidFill>
                  <a:schemeClr val="tx2">
                    <a:lumMod val="40000"/>
                    <a:lumOff val="60000"/>
                  </a:schemeClr>
                </a:solidFill>
              </a:rPr>
              <a:t>Variables –primitives</a:t>
            </a:r>
          </a:p>
          <a:p>
            <a:endParaRPr lang="en-US" dirty="0" smtClean="0"/>
          </a:p>
          <a:p>
            <a:r>
              <a:rPr lang="en-US" dirty="0" smtClean="0"/>
              <a:t>Getting input</a:t>
            </a:r>
          </a:p>
          <a:p>
            <a:endParaRPr lang="en-US" dirty="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
        <p:nvSpPr>
          <p:cNvPr id="9" name="Rectangular Callout 8"/>
          <p:cNvSpPr/>
          <p:nvPr/>
        </p:nvSpPr>
        <p:spPr>
          <a:xfrm flipH="1">
            <a:off x="7186667" y="2127379"/>
            <a:ext cx="1635968" cy="904288"/>
          </a:xfrm>
          <a:prstGeom prst="wedgeRectCallout">
            <a:avLst>
              <a:gd name="adj1" fmla="val 67332"/>
              <a:gd name="adj2" fmla="val 2564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Note the </a:t>
            </a:r>
            <a:r>
              <a:rPr lang="en-US" sz="1600" dirty="0" err="1" smtClean="0"/>
              <a:t>printf</a:t>
            </a:r>
            <a:r>
              <a:rPr lang="en-US" sz="1600" dirty="0" smtClean="0"/>
              <a:t>() here – output an </a:t>
            </a:r>
            <a:r>
              <a:rPr lang="en-US" sz="1600" dirty="0" err="1" smtClean="0"/>
              <a:t>int</a:t>
            </a:r>
            <a:r>
              <a:rPr lang="en-US" sz="1600" dirty="0" smtClean="0"/>
              <a:t> (sum) with %d</a:t>
            </a:r>
            <a:endParaRPr lang="en-NZ" sz="1600" dirty="0"/>
          </a:p>
        </p:txBody>
      </p:sp>
    </p:spTree>
    <p:extLst>
      <p:ext uri="{BB962C8B-B14F-4D97-AF65-F5344CB8AC3E}">
        <p14:creationId xmlns:p14="http://schemas.microsoft.com/office/powerpoint/2010/main" val="4058903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6" y="1076821"/>
            <a:ext cx="6335992" cy="1739532"/>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4"/>
          <p:cNvSpPr>
            <a:spLocks noGrp="1"/>
          </p:cNvSpPr>
          <p:nvPr>
            <p:ph type="body" sz="quarter" idx="10"/>
          </p:nvPr>
        </p:nvSpPr>
        <p:spPr>
          <a:xfrm>
            <a:off x="1880256" y="1076243"/>
            <a:ext cx="6335993" cy="1740110"/>
          </a:xfrm>
          <a:ln>
            <a:solidFill>
              <a:schemeClr val="tx1"/>
            </a:solidFill>
          </a:ln>
        </p:spPr>
        <p:txBody>
          <a:bodyPr/>
          <a:lstStyle/>
          <a:p>
            <a:pPr marL="0" indent="0">
              <a:buNone/>
            </a:pPr>
            <a:r>
              <a:rPr lang="en-US" sz="1600" b="1" noProof="1" smtClean="0"/>
              <a:t>	</a:t>
            </a:r>
            <a:r>
              <a:rPr lang="en-US" sz="1600" b="1" noProof="1" smtClean="0">
                <a:latin typeface="Courier New" panose="02070309020205020404" pitchFamily="49" charset="0"/>
                <a:cs typeface="Courier New" panose="02070309020205020404" pitchFamily="49" charset="0"/>
              </a:rPr>
              <a:t>	………</a:t>
            </a:r>
            <a:endParaRPr lang="en-NZ" sz="1600" b="1" noProof="1">
              <a:latin typeface="Courier New" panose="02070309020205020404" pitchFamily="49" charset="0"/>
              <a:cs typeface="Courier New" panose="02070309020205020404" pitchFamily="49" charset="0"/>
            </a:endParaRPr>
          </a:p>
          <a:p>
            <a:pPr marL="857250" lvl="2" indent="0">
              <a:buNone/>
            </a:pPr>
            <a:r>
              <a:rPr lang="en-NZ" sz="1600" b="1" noProof="1">
                <a:latin typeface="Courier New" panose="02070309020205020404" pitchFamily="49" charset="0"/>
                <a:cs typeface="Courier New" panose="02070309020205020404" pitchFamily="49" charset="0"/>
              </a:rPr>
              <a:t>int number1;</a:t>
            </a:r>
          </a:p>
          <a:p>
            <a:pPr marL="857250" lvl="2" indent="0">
              <a:buNone/>
            </a:pPr>
            <a:r>
              <a:rPr lang="en-NZ" sz="1600" b="1" noProof="1">
                <a:latin typeface="Courier New" panose="02070309020205020404" pitchFamily="49" charset="0"/>
                <a:cs typeface="Courier New" panose="02070309020205020404" pitchFamily="49" charset="0"/>
              </a:rPr>
              <a:t>int number2;</a:t>
            </a:r>
          </a:p>
          <a:p>
            <a:pPr marL="857250" lvl="2" indent="0">
              <a:buNone/>
            </a:pPr>
            <a:r>
              <a:rPr lang="en-NZ" sz="1600" b="1" noProof="1">
                <a:latin typeface="Courier New" panose="02070309020205020404" pitchFamily="49" charset="0"/>
                <a:cs typeface="Courier New" panose="02070309020205020404" pitchFamily="49" charset="0"/>
              </a:rPr>
              <a:t>int sum;</a:t>
            </a:r>
          </a:p>
          <a:p>
            <a:pPr marL="857250" lvl="2" indent="0">
              <a:buNone/>
            </a:pPr>
            <a:r>
              <a:rPr lang="en-US" sz="1600" b="1" noProof="1" smtClean="0">
                <a:latin typeface="Courier New" panose="02070309020205020404" pitchFamily="49" charset="0"/>
                <a:cs typeface="Courier New" panose="02070309020205020404" pitchFamily="49" charset="0"/>
              </a:rPr>
              <a:t>……..</a:t>
            </a:r>
            <a:endParaRPr lang="en-NZ" sz="1600" b="1" noProof="1" smtClean="0">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US" dirty="0" smtClean="0"/>
              <a:t>Declaring Variables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9" name="Text Placeholder 8"/>
          <p:cNvSpPr>
            <a:spLocks noGrp="1"/>
          </p:cNvSpPr>
          <p:nvPr>
            <p:ph type="body" sz="quarter" idx="13"/>
          </p:nvPr>
        </p:nvSpPr>
        <p:spPr>
          <a:xfrm>
            <a:off x="1880255" y="3066583"/>
            <a:ext cx="6335993" cy="2545358"/>
          </a:xfrm>
        </p:spPr>
        <p:txBody>
          <a:bodyPr/>
          <a:lstStyle/>
          <a:p>
            <a:r>
              <a:rPr lang="en-US" dirty="0" smtClean="0"/>
              <a:t>All variables must be </a:t>
            </a:r>
            <a:r>
              <a:rPr lang="en-US" i="1" dirty="0" smtClean="0"/>
              <a:t>declared</a:t>
            </a:r>
            <a:r>
              <a:rPr lang="en-US" dirty="0" smtClean="0"/>
              <a:t> before they are used. </a:t>
            </a:r>
          </a:p>
          <a:p>
            <a:r>
              <a:rPr lang="en-US" dirty="0" smtClean="0"/>
              <a:t>Java variables are statically typed – i.e. you cannot change a variable’s type during the execution of the program (“runtime”). </a:t>
            </a:r>
          </a:p>
          <a:p>
            <a:r>
              <a:rPr lang="en-US" dirty="0" smtClean="0"/>
              <a:t>Variables can be declared pretty much anywhere inside a class.  </a:t>
            </a:r>
          </a:p>
          <a:p>
            <a:r>
              <a:rPr lang="en-US" dirty="0" smtClean="0"/>
              <a:t>Where they are declared sets their scope </a:t>
            </a:r>
          </a:p>
          <a:p>
            <a:pPr lvl="1"/>
            <a:r>
              <a:rPr lang="en-US" dirty="0" smtClean="0"/>
              <a:t>Scope is the current block, i.e., inside the {  } in which the variable is declared. The variable is not visible outside this block.</a:t>
            </a:r>
          </a:p>
          <a:p>
            <a:pPr lvl="1"/>
            <a:r>
              <a:rPr lang="en-US" dirty="0" smtClean="0"/>
              <a:t>Note: </a:t>
            </a:r>
            <a:r>
              <a:rPr lang="en-US" dirty="0" smtClean="0">
                <a:latin typeface="Courier New" panose="02070309020205020404" pitchFamily="49" charset="0"/>
                <a:cs typeface="Courier New" panose="02070309020205020404" pitchFamily="49" charset="0"/>
              </a:rPr>
              <a:t>public</a:t>
            </a:r>
            <a:r>
              <a:rPr lang="en-US" dirty="0" smtClean="0"/>
              <a:t> class and object variables are visible outside the block in which they are declared, but need to be accessed via the class or via their object (we’ll come to that later) </a:t>
            </a:r>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smtClean="0">
                <a:solidFill>
                  <a:schemeClr val="tx2">
                    <a:lumMod val="40000"/>
                    <a:lumOff val="60000"/>
                  </a:schemeClr>
                </a:solidFill>
              </a:rPr>
              <a:t>Variables –primitives</a:t>
            </a:r>
          </a:p>
          <a:p>
            <a:endParaRPr lang="en-US" dirty="0" smtClean="0"/>
          </a:p>
          <a:p>
            <a:r>
              <a:rPr lang="en-US" dirty="0" smtClean="0"/>
              <a:t>Getting input</a:t>
            </a:r>
          </a:p>
          <a:p>
            <a:endParaRPr lang="en-US" dirty="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17044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6" y="1076242"/>
            <a:ext cx="7016856" cy="410535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4"/>
          <p:cNvSpPr>
            <a:spLocks noGrp="1"/>
          </p:cNvSpPr>
          <p:nvPr>
            <p:ph type="body" sz="quarter" idx="10"/>
          </p:nvPr>
        </p:nvSpPr>
        <p:spPr>
          <a:xfrm>
            <a:off x="1880256" y="1076242"/>
            <a:ext cx="7016856" cy="4105358"/>
          </a:xfrm>
          <a:ln>
            <a:solidFill>
              <a:schemeClr val="tx1"/>
            </a:solidFill>
          </a:ln>
        </p:spPr>
        <p:txBody>
          <a:bodyPr/>
          <a:lstStyle/>
          <a:p>
            <a:pPr marL="0" indent="0">
              <a:buNone/>
            </a:pPr>
            <a:r>
              <a:rPr lang="en-US" sz="1600" b="1" noProof="1">
                <a:latin typeface="Courier New" panose="02070309020205020404" pitchFamily="49" charset="0"/>
                <a:cs typeface="Courier New" panose="02070309020205020404" pitchFamily="49" charset="0"/>
              </a:rPr>
              <a:t>// most common numeric types	</a:t>
            </a:r>
          </a:p>
          <a:p>
            <a:pPr marL="0" indent="0">
              <a:buNone/>
            </a:pPr>
            <a:r>
              <a:rPr lang="en-NZ" sz="1600" b="1" noProof="1" smtClean="0">
                <a:latin typeface="Courier New" panose="02070309020205020404" pitchFamily="49" charset="0"/>
                <a:cs typeface="Courier New" panose="02070309020205020404" pitchFamily="49" charset="0"/>
              </a:rPr>
              <a:t>	int </a:t>
            </a:r>
            <a:r>
              <a:rPr lang="en-NZ" sz="1600" b="1" noProof="1">
                <a:latin typeface="Courier New" panose="02070309020205020404" pitchFamily="49" charset="0"/>
                <a:cs typeface="Courier New" panose="02070309020205020404" pitchFamily="49" charset="0"/>
              </a:rPr>
              <a:t>number1 = 2;  		//32 bit integer </a:t>
            </a:r>
            <a:endParaRPr lang="en-NZ" sz="1600" b="1" noProof="1" smtClean="0">
              <a:latin typeface="Courier New" panose="02070309020205020404" pitchFamily="49" charset="0"/>
              <a:cs typeface="Courier New" panose="02070309020205020404" pitchFamily="49" charset="0"/>
            </a:endParaRPr>
          </a:p>
          <a:p>
            <a:pPr marL="0" indent="0">
              <a:buNone/>
            </a:pPr>
            <a:r>
              <a:rPr lang="en-NZ" sz="1600" b="1" noProof="1">
                <a:latin typeface="Courier New" panose="02070309020205020404" pitchFamily="49" charset="0"/>
                <a:cs typeface="Courier New" panose="02070309020205020404" pitchFamily="49" charset="0"/>
              </a:rPr>
              <a:t>	long number2 = </a:t>
            </a:r>
            <a:r>
              <a:rPr lang="en-NZ" sz="1600" b="1" noProof="1" smtClean="0">
                <a:latin typeface="Courier New" panose="02070309020205020404" pitchFamily="49" charset="0"/>
                <a:cs typeface="Courier New" panose="02070309020205020404" pitchFamily="49" charset="0"/>
              </a:rPr>
              <a:t>3l;</a:t>
            </a:r>
            <a:r>
              <a:rPr lang="en-NZ" sz="1600" b="1" noProof="1">
                <a:latin typeface="Courier New" panose="02070309020205020404" pitchFamily="49" charset="0"/>
                <a:cs typeface="Courier New" panose="02070309020205020404" pitchFamily="49" charset="0"/>
              </a:rPr>
              <a:t>		//64 bit </a:t>
            </a:r>
            <a:r>
              <a:rPr lang="en-NZ" sz="1600" b="1" noProof="1" smtClean="0">
                <a:latin typeface="Courier New" panose="02070309020205020404" pitchFamily="49" charset="0"/>
                <a:cs typeface="Courier New" panose="02070309020205020404" pitchFamily="49" charset="0"/>
              </a:rPr>
              <a:t>integer</a:t>
            </a:r>
          </a:p>
          <a:p>
            <a:pPr marL="0" indent="0">
              <a:buNone/>
            </a:pPr>
            <a:r>
              <a:rPr lang="en-NZ" sz="1600" b="1" noProof="1">
                <a:latin typeface="Courier New" panose="02070309020205020404" pitchFamily="49" charset="0"/>
                <a:cs typeface="Courier New" panose="02070309020205020404" pitchFamily="49" charset="0"/>
              </a:rPr>
              <a:t>	float number3 = 2.4f;	//32 bit floating </a:t>
            </a:r>
            <a:r>
              <a:rPr lang="en-NZ" sz="1600" b="1" noProof="1" smtClean="0">
                <a:latin typeface="Courier New" panose="02070309020205020404" pitchFamily="49" charset="0"/>
                <a:cs typeface="Courier New" panose="02070309020205020404" pitchFamily="49" charset="0"/>
              </a:rPr>
              <a:t>point</a:t>
            </a:r>
            <a:r>
              <a:rPr lang="en-NZ" sz="1600" b="1" noProof="1">
                <a:latin typeface="Courier New" panose="02070309020205020404" pitchFamily="49" charset="0"/>
                <a:cs typeface="Courier New" panose="02070309020205020404" pitchFamily="49" charset="0"/>
              </a:rPr>
              <a:t>	double number4 = 4.5;	//64 bit floating </a:t>
            </a:r>
            <a:r>
              <a:rPr lang="en-NZ" sz="1600" b="1" noProof="1" smtClean="0">
                <a:latin typeface="Courier New" panose="02070309020205020404" pitchFamily="49" charset="0"/>
                <a:cs typeface="Courier New" panose="02070309020205020404" pitchFamily="49" charset="0"/>
              </a:rPr>
              <a:t>point</a:t>
            </a:r>
          </a:p>
          <a:p>
            <a:pPr marL="0" indent="0">
              <a:buNone/>
            </a:pPr>
            <a:r>
              <a:rPr lang="en-NZ" sz="1600" b="1" noProof="1">
                <a:latin typeface="Courier New" panose="02070309020205020404" pitchFamily="49" charset="0"/>
                <a:cs typeface="Courier New" panose="02070309020205020404" pitchFamily="49" charset="0"/>
              </a:rPr>
              <a:t>	</a:t>
            </a:r>
            <a:endParaRPr lang="en-NZ" sz="1600" b="1" noProof="1" smtClean="0">
              <a:latin typeface="Courier New" panose="02070309020205020404" pitchFamily="49" charset="0"/>
              <a:cs typeface="Courier New" panose="02070309020205020404" pitchFamily="49" charset="0"/>
            </a:endParaRPr>
          </a:p>
          <a:p>
            <a:pPr marL="0" indent="0">
              <a:buNone/>
            </a:pPr>
            <a:r>
              <a:rPr lang="en-US" sz="1600" b="1" noProof="1" smtClean="0">
                <a:latin typeface="Courier New" panose="02070309020205020404" pitchFamily="49" charset="0"/>
                <a:cs typeface="Courier New" panose="02070309020205020404" pitchFamily="49" charset="0"/>
              </a:rPr>
              <a:t>// smaller integer (not used much)</a:t>
            </a:r>
            <a:endParaRPr lang="en-NZ" sz="1600" b="1" noProof="1" smtClean="0">
              <a:latin typeface="Courier New" panose="02070309020205020404" pitchFamily="49" charset="0"/>
              <a:cs typeface="Courier New" panose="02070309020205020404" pitchFamily="49" charset="0"/>
            </a:endParaRPr>
          </a:p>
          <a:p>
            <a:pPr marL="0" indent="0">
              <a:buNone/>
            </a:pPr>
            <a:r>
              <a:rPr lang="en-NZ" sz="1600" b="1" noProof="1">
                <a:latin typeface="Courier New" panose="02070309020205020404" pitchFamily="49" charset="0"/>
                <a:cs typeface="Courier New" panose="02070309020205020404" pitchFamily="49" charset="0"/>
              </a:rPr>
              <a:t>	</a:t>
            </a:r>
            <a:r>
              <a:rPr lang="en-NZ" sz="1600" b="1" noProof="1" smtClean="0">
                <a:latin typeface="Courier New" panose="02070309020205020404" pitchFamily="49" charset="0"/>
                <a:cs typeface="Courier New" panose="02070309020205020404" pitchFamily="49" charset="0"/>
              </a:rPr>
              <a:t>byte </a:t>
            </a:r>
            <a:r>
              <a:rPr lang="en-NZ" sz="1600" b="1" noProof="1">
                <a:latin typeface="Courier New" panose="02070309020205020404" pitchFamily="49" charset="0"/>
                <a:cs typeface="Courier New" panose="02070309020205020404" pitchFamily="49" charset="0"/>
              </a:rPr>
              <a:t>number5 =127;		//8  bit </a:t>
            </a:r>
            <a:r>
              <a:rPr lang="en-NZ" sz="1600" b="1" noProof="1" smtClean="0">
                <a:latin typeface="Courier New" panose="02070309020205020404" pitchFamily="49" charset="0"/>
                <a:cs typeface="Courier New" panose="02070309020205020404" pitchFamily="49" charset="0"/>
              </a:rPr>
              <a:t>integer</a:t>
            </a:r>
          </a:p>
          <a:p>
            <a:pPr marL="0" indent="0">
              <a:buNone/>
            </a:pPr>
            <a:r>
              <a:rPr lang="en-NZ" sz="1600" b="1" noProof="1">
                <a:latin typeface="Courier New" panose="02070309020205020404" pitchFamily="49" charset="0"/>
                <a:cs typeface="Courier New" panose="02070309020205020404" pitchFamily="49" charset="0"/>
              </a:rPr>
              <a:t>	</a:t>
            </a:r>
            <a:r>
              <a:rPr lang="en-NZ" sz="1600" b="1" noProof="1" smtClean="0">
                <a:latin typeface="Courier New" panose="02070309020205020404" pitchFamily="49" charset="0"/>
                <a:cs typeface="Courier New" panose="02070309020205020404" pitchFamily="49" charset="0"/>
              </a:rPr>
              <a:t>short </a:t>
            </a:r>
            <a:r>
              <a:rPr lang="en-NZ" sz="1600" b="1" noProof="1">
                <a:latin typeface="Courier New" panose="02070309020205020404" pitchFamily="49" charset="0"/>
                <a:cs typeface="Courier New" panose="02070309020205020404" pitchFamily="49" charset="0"/>
              </a:rPr>
              <a:t>number6 = 32000; 	//16 bit </a:t>
            </a:r>
            <a:r>
              <a:rPr lang="en-NZ" sz="1600" b="1" noProof="1" smtClean="0">
                <a:latin typeface="Courier New" panose="02070309020205020404" pitchFamily="49" charset="0"/>
                <a:cs typeface="Courier New" panose="02070309020205020404" pitchFamily="49" charset="0"/>
              </a:rPr>
              <a:t>integer</a:t>
            </a:r>
            <a:r>
              <a:rPr lang="en-NZ" sz="1600" b="1" noProof="1">
                <a:latin typeface="Courier New" panose="02070309020205020404" pitchFamily="49" charset="0"/>
                <a:cs typeface="Courier New" panose="02070309020205020404" pitchFamily="49" charset="0"/>
              </a:rPr>
              <a:t>	</a:t>
            </a:r>
            <a:endParaRPr lang="en-NZ" sz="1600" b="1" noProof="1" smtClean="0">
              <a:latin typeface="Courier New" panose="02070309020205020404" pitchFamily="49" charset="0"/>
              <a:cs typeface="Courier New" panose="02070309020205020404" pitchFamily="49" charset="0"/>
            </a:endParaRPr>
          </a:p>
          <a:p>
            <a:pPr marL="0" indent="0">
              <a:buNone/>
            </a:pPr>
            <a:endParaRPr lang="en-NZ" sz="1600" b="1" noProof="1" smtClean="0">
              <a:latin typeface="Courier New" panose="02070309020205020404" pitchFamily="49" charset="0"/>
              <a:cs typeface="Courier New" panose="02070309020205020404" pitchFamily="49" charset="0"/>
            </a:endParaRPr>
          </a:p>
          <a:p>
            <a:pPr marL="0" indent="0">
              <a:buNone/>
            </a:pPr>
            <a:r>
              <a:rPr lang="en-US" sz="1600" b="1" noProof="1" smtClean="0">
                <a:latin typeface="Courier New" panose="02070309020205020404" pitchFamily="49" charset="0"/>
                <a:cs typeface="Courier New" panose="02070309020205020404" pitchFamily="49" charset="0"/>
              </a:rPr>
              <a:t>// others</a:t>
            </a:r>
            <a:endParaRPr lang="en-NZ" sz="1600" b="1" noProof="1" smtClean="0">
              <a:latin typeface="Courier New" panose="02070309020205020404" pitchFamily="49" charset="0"/>
              <a:cs typeface="Courier New" panose="02070309020205020404" pitchFamily="49" charset="0"/>
            </a:endParaRPr>
          </a:p>
          <a:p>
            <a:pPr marL="0" indent="0">
              <a:buNone/>
            </a:pPr>
            <a:r>
              <a:rPr lang="en-NZ" sz="1600" b="1" noProof="1">
                <a:latin typeface="Courier New" panose="02070309020205020404" pitchFamily="49" charset="0"/>
                <a:cs typeface="Courier New" panose="02070309020205020404" pitchFamily="49" charset="0"/>
              </a:rPr>
              <a:t>	</a:t>
            </a:r>
            <a:r>
              <a:rPr lang="en-NZ" sz="1600" b="1" noProof="1" smtClean="0">
                <a:latin typeface="Courier New" panose="02070309020205020404" pitchFamily="49" charset="0"/>
                <a:cs typeface="Courier New" panose="02070309020205020404" pitchFamily="49" charset="0"/>
              </a:rPr>
              <a:t>boolean </a:t>
            </a:r>
            <a:r>
              <a:rPr lang="en-NZ" sz="1600" b="1" noProof="1">
                <a:latin typeface="Courier New" panose="02070309020205020404" pitchFamily="49" charset="0"/>
                <a:cs typeface="Courier New" panose="02070309020205020404" pitchFamily="49" charset="0"/>
              </a:rPr>
              <a:t>trueFalse = true; //value true or </a:t>
            </a:r>
            <a:r>
              <a:rPr lang="en-NZ" sz="1600" b="1" noProof="1" smtClean="0">
                <a:latin typeface="Courier New" panose="02070309020205020404" pitchFamily="49" charset="0"/>
                <a:cs typeface="Courier New" panose="02070309020205020404" pitchFamily="49" charset="0"/>
              </a:rPr>
              <a:t>false</a:t>
            </a:r>
          </a:p>
          <a:p>
            <a:pPr marL="0" indent="0">
              <a:buNone/>
            </a:pPr>
            <a:r>
              <a:rPr lang="en-NZ" sz="1600" b="1" noProof="1">
                <a:latin typeface="Courier New" panose="02070309020205020404" pitchFamily="49" charset="0"/>
                <a:cs typeface="Courier New" panose="02070309020205020404" pitchFamily="49" charset="0"/>
              </a:rPr>
              <a:t>	</a:t>
            </a:r>
            <a:r>
              <a:rPr lang="en-NZ" sz="1600" b="1" noProof="1" smtClean="0">
                <a:latin typeface="Courier New" panose="02070309020205020404" pitchFamily="49" charset="0"/>
                <a:cs typeface="Courier New" panose="02070309020205020404" pitchFamily="49" charset="0"/>
              </a:rPr>
              <a:t>char </a:t>
            </a:r>
            <a:r>
              <a:rPr lang="en-NZ" sz="1600" b="1" noProof="1">
                <a:latin typeface="Courier New" panose="02070309020205020404" pitchFamily="49" charset="0"/>
                <a:cs typeface="Courier New" panose="02070309020205020404" pitchFamily="49" charset="0"/>
              </a:rPr>
              <a:t>character = 'a'; 	//16 bit unicode </a:t>
            </a:r>
            <a:r>
              <a:rPr lang="en-NZ" sz="1600" b="1" noProof="1" smtClean="0">
                <a:latin typeface="Courier New" panose="02070309020205020404" pitchFamily="49" charset="0"/>
                <a:cs typeface="Courier New" panose="02070309020205020404" pitchFamily="49" charset="0"/>
              </a:rPr>
              <a:t>character</a:t>
            </a:r>
            <a:endParaRPr lang="en-NZ" sz="1600" b="1" noProof="1">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US" dirty="0" smtClean="0"/>
              <a:t>Primitive types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9" name="Text Placeholder 8"/>
          <p:cNvSpPr>
            <a:spLocks noGrp="1"/>
          </p:cNvSpPr>
          <p:nvPr>
            <p:ph type="body" sz="quarter" idx="13"/>
          </p:nvPr>
        </p:nvSpPr>
        <p:spPr>
          <a:xfrm>
            <a:off x="1880256" y="5187955"/>
            <a:ext cx="6621014" cy="1295499"/>
          </a:xfrm>
        </p:spPr>
        <p:txBody>
          <a:bodyPr/>
          <a:lstStyle/>
          <a:p>
            <a:r>
              <a:rPr lang="en-US" sz="1600" dirty="0" smtClean="0"/>
              <a:t>There are 8 primitive types </a:t>
            </a:r>
          </a:p>
          <a:p>
            <a:r>
              <a:rPr lang="en-US" sz="1600" dirty="0" smtClean="0"/>
              <a:t>See the literals for each above</a:t>
            </a:r>
          </a:p>
          <a:p>
            <a:endParaRPr lang="en-US" sz="1600" dirty="0"/>
          </a:p>
          <a:p>
            <a:r>
              <a:rPr lang="en-US" sz="1600" dirty="0" smtClean="0"/>
              <a:t>We will come to </a:t>
            </a:r>
            <a:r>
              <a:rPr lang="en-US" sz="1600" dirty="0" smtClean="0">
                <a:latin typeface="Courier New" panose="02070309020205020404" pitchFamily="49" charset="0"/>
                <a:cs typeface="Courier New" panose="02070309020205020404" pitchFamily="49" charset="0"/>
              </a:rPr>
              <a:t>String</a:t>
            </a:r>
            <a:r>
              <a:rPr lang="en-US" sz="1600" dirty="0" smtClean="0"/>
              <a:t> later (it is not a primitive) </a:t>
            </a:r>
          </a:p>
          <a:p>
            <a:endParaRPr lang="en-NZ" sz="1600" dirty="0"/>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smtClean="0">
                <a:solidFill>
                  <a:schemeClr val="tx2">
                    <a:lumMod val="40000"/>
                    <a:lumOff val="60000"/>
                  </a:schemeClr>
                </a:solidFill>
              </a:rPr>
              <a:t>Variables –primitives</a:t>
            </a:r>
          </a:p>
          <a:p>
            <a:endParaRPr lang="en-US" dirty="0" smtClean="0"/>
          </a:p>
          <a:p>
            <a:r>
              <a:rPr lang="en-US" dirty="0" smtClean="0"/>
              <a:t>Getting input</a:t>
            </a:r>
          </a:p>
          <a:p>
            <a:endParaRPr lang="en-US" dirty="0" smtClean="0"/>
          </a:p>
          <a:p>
            <a:r>
              <a:rPr lang="en-US" dirty="0"/>
              <a:t>Arithmetic </a:t>
            </a:r>
          </a:p>
          <a:p>
            <a:endParaRPr lang="en-US" dirty="0"/>
          </a:p>
          <a:p>
            <a:r>
              <a:rPr lang="en-US" dirty="0"/>
              <a:t>Flow control with 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2593370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6" y="1076242"/>
            <a:ext cx="6465458" cy="535290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4"/>
          <p:cNvSpPr>
            <a:spLocks noGrp="1"/>
          </p:cNvSpPr>
          <p:nvPr>
            <p:ph type="body" sz="quarter" idx="10"/>
          </p:nvPr>
        </p:nvSpPr>
        <p:spPr>
          <a:xfrm>
            <a:off x="1880256" y="1076242"/>
            <a:ext cx="6465458" cy="5352907"/>
          </a:xfrm>
          <a:ln>
            <a:solidFill>
              <a:schemeClr val="tx1"/>
            </a:solidFill>
          </a:ln>
        </p:spPr>
        <p:txBody>
          <a:bodyPr/>
          <a:lstStyle/>
          <a:p>
            <a:pPr marL="0" indent="0">
              <a:buNone/>
            </a:pPr>
            <a:r>
              <a:rPr lang="en-US" sz="1600" b="1" noProof="1" smtClean="0">
                <a:latin typeface="Courier New" panose="02070309020205020404" pitchFamily="49" charset="0"/>
                <a:cs typeface="Courier New" panose="02070309020205020404" pitchFamily="49" charset="0"/>
              </a:rPr>
              <a:t>import </a:t>
            </a:r>
            <a:r>
              <a:rPr lang="en-US" sz="1600" b="1" noProof="1">
                <a:latin typeface="Courier New" panose="02070309020205020404" pitchFamily="49" charset="0"/>
                <a:cs typeface="Courier New" panose="02070309020205020404" pitchFamily="49" charset="0"/>
              </a:rPr>
              <a:t>java.util.Scanner;  </a:t>
            </a:r>
          </a:p>
          <a:p>
            <a:pPr marL="0" indent="0">
              <a:buNone/>
            </a:pPr>
            <a:r>
              <a:rPr lang="en-US" sz="1600" b="1" noProof="1" smtClean="0">
                <a:latin typeface="Courier New" panose="02070309020205020404" pitchFamily="49" charset="0"/>
                <a:cs typeface="Courier New" panose="02070309020205020404" pitchFamily="49" charset="0"/>
              </a:rPr>
              <a:t>……</a:t>
            </a:r>
          </a:p>
          <a:p>
            <a:pPr marL="0" indent="0">
              <a:buNone/>
            </a:pPr>
            <a:endParaRPr lang="en-US" sz="1600" b="1" noProof="1">
              <a:latin typeface="Courier New" panose="02070309020205020404" pitchFamily="49" charset="0"/>
              <a:cs typeface="Courier New" panose="02070309020205020404" pitchFamily="49" charset="0"/>
            </a:endParaRPr>
          </a:p>
          <a:p>
            <a:pPr marL="0" indent="0">
              <a:buNone/>
            </a:pPr>
            <a:endParaRPr lang="en-US" sz="1600" b="1" noProof="1">
              <a:latin typeface="Courier New" panose="02070309020205020404" pitchFamily="49" charset="0"/>
              <a:cs typeface="Courier New" panose="02070309020205020404" pitchFamily="49" charset="0"/>
            </a:endParaRPr>
          </a:p>
          <a:p>
            <a:pPr marL="0" indent="0">
              <a:buNone/>
            </a:pPr>
            <a:r>
              <a:rPr lang="en-US" sz="1600" b="1" noProof="1" smtClean="0">
                <a:latin typeface="Courier New" panose="02070309020205020404" pitchFamily="49" charset="0"/>
                <a:cs typeface="Courier New" panose="02070309020205020404" pitchFamily="49" charset="0"/>
              </a:rPr>
              <a:t>	Scanner </a:t>
            </a:r>
            <a:r>
              <a:rPr lang="en-US" sz="1600" b="1" noProof="1">
                <a:latin typeface="Courier New" panose="02070309020205020404" pitchFamily="49" charset="0"/>
                <a:cs typeface="Courier New" panose="02070309020205020404" pitchFamily="49" charset="0"/>
              </a:rPr>
              <a:t>input = new Scanner(System.in);</a:t>
            </a:r>
          </a:p>
          <a:p>
            <a:pPr marL="0" indent="0">
              <a:buNone/>
            </a:pPr>
            <a:r>
              <a:rPr lang="en-US" sz="1600" b="1" noProof="1" smtClean="0">
                <a:latin typeface="Courier New" panose="02070309020205020404" pitchFamily="49" charset="0"/>
                <a:cs typeface="Courier New" panose="02070309020205020404" pitchFamily="49" charset="0"/>
              </a:rPr>
              <a:t>…….</a:t>
            </a:r>
            <a:endParaRPr lang="en-US" sz="1600" b="1" noProof="1">
              <a:latin typeface="Courier New" panose="02070309020205020404" pitchFamily="49" charset="0"/>
              <a:cs typeface="Courier New" panose="02070309020205020404" pitchFamily="49" charset="0"/>
            </a:endParaRPr>
          </a:p>
          <a:p>
            <a:pPr marL="457200" lvl="1" indent="0">
              <a:buNone/>
            </a:pPr>
            <a:endParaRPr lang="en-US" sz="1600" b="1" noProof="1" smtClean="0">
              <a:latin typeface="Courier New" panose="02070309020205020404" pitchFamily="49" charset="0"/>
              <a:cs typeface="Courier New" panose="02070309020205020404" pitchFamily="49" charset="0"/>
            </a:endParaRPr>
          </a:p>
          <a:p>
            <a:pPr marL="457200" lvl="1" indent="0">
              <a:buNone/>
            </a:pPr>
            <a:endParaRPr lang="en-US" sz="1600" b="1" noProof="1">
              <a:latin typeface="Courier New" panose="02070309020205020404" pitchFamily="49" charset="0"/>
              <a:cs typeface="Courier New" panose="02070309020205020404" pitchFamily="49" charset="0"/>
            </a:endParaRPr>
          </a:p>
          <a:p>
            <a:pPr marL="457200" lvl="1" indent="0">
              <a:buNone/>
            </a:pPr>
            <a:r>
              <a:rPr lang="en-US" sz="1600" b="1" noProof="1" smtClean="0">
                <a:latin typeface="Courier New" panose="02070309020205020404" pitchFamily="49" charset="0"/>
                <a:cs typeface="Courier New" panose="02070309020205020404" pitchFamily="49" charset="0"/>
              </a:rPr>
              <a:t>System.out.println</a:t>
            </a:r>
            <a:r>
              <a:rPr lang="en-US" sz="1600" b="1" noProof="1">
                <a:latin typeface="Courier New" panose="02070309020205020404" pitchFamily="49" charset="0"/>
                <a:cs typeface="Courier New" panose="02070309020205020404" pitchFamily="49" charset="0"/>
              </a:rPr>
              <a:t>("Input an integer: ");</a:t>
            </a:r>
          </a:p>
          <a:p>
            <a:pPr marL="457200" lvl="1" indent="0">
              <a:buNone/>
            </a:pPr>
            <a:r>
              <a:rPr lang="en-US" sz="1600" b="1" noProof="1">
                <a:latin typeface="Courier New" panose="02070309020205020404" pitchFamily="49" charset="0"/>
                <a:cs typeface="Courier New" panose="02070309020205020404" pitchFamily="49" charset="0"/>
              </a:rPr>
              <a:t>number1 = input.nextInt();</a:t>
            </a:r>
          </a:p>
          <a:p>
            <a:pPr marL="457200" lvl="1" indent="0">
              <a:buNone/>
            </a:pPr>
            <a:endParaRPr lang="en-US" sz="1600" b="1" noProof="1" smtClean="0">
              <a:latin typeface="Courier New" panose="02070309020205020404" pitchFamily="49" charset="0"/>
              <a:cs typeface="Courier New" panose="02070309020205020404" pitchFamily="49" charset="0"/>
            </a:endParaRPr>
          </a:p>
          <a:p>
            <a:pPr marL="457200" lvl="1" indent="0">
              <a:buNone/>
            </a:pPr>
            <a:endParaRPr lang="en-US" sz="1600" b="1" noProof="1">
              <a:latin typeface="Courier New" panose="02070309020205020404" pitchFamily="49" charset="0"/>
              <a:cs typeface="Courier New" panose="02070309020205020404" pitchFamily="49" charset="0"/>
            </a:endParaRPr>
          </a:p>
          <a:p>
            <a:pPr marL="457200" lvl="1" indent="0">
              <a:buNone/>
            </a:pPr>
            <a:endParaRPr lang="en-US" sz="1600" b="1" noProof="1" smtClean="0">
              <a:latin typeface="Courier New" panose="02070309020205020404" pitchFamily="49" charset="0"/>
              <a:cs typeface="Courier New" panose="02070309020205020404" pitchFamily="49" charset="0"/>
            </a:endParaRPr>
          </a:p>
          <a:p>
            <a:pPr marL="457200" lvl="1" indent="0">
              <a:buNone/>
            </a:pPr>
            <a:r>
              <a:rPr lang="en-US" sz="1600" b="1" noProof="1" smtClean="0">
                <a:latin typeface="Courier New" panose="02070309020205020404" pitchFamily="49" charset="0"/>
                <a:cs typeface="Courier New" panose="02070309020205020404" pitchFamily="49" charset="0"/>
              </a:rPr>
              <a:t>System.out.println</a:t>
            </a:r>
            <a:r>
              <a:rPr lang="en-US" sz="1600" b="1" noProof="1">
                <a:latin typeface="Courier New" panose="02070309020205020404" pitchFamily="49" charset="0"/>
                <a:cs typeface="Courier New" panose="02070309020205020404" pitchFamily="49" charset="0"/>
              </a:rPr>
              <a:t>("Input an integer: ");</a:t>
            </a:r>
          </a:p>
          <a:p>
            <a:pPr marL="457200" lvl="1" indent="0">
              <a:buNone/>
            </a:pPr>
            <a:r>
              <a:rPr lang="en-US" sz="1600" b="1" noProof="1">
                <a:latin typeface="Courier New" panose="02070309020205020404" pitchFamily="49" charset="0"/>
                <a:cs typeface="Courier New" panose="02070309020205020404" pitchFamily="49" charset="0"/>
              </a:rPr>
              <a:t>number2 = input.nextInt</a:t>
            </a:r>
            <a:r>
              <a:rPr lang="en-US" sz="1600" b="1" noProof="1" smtClean="0">
                <a:latin typeface="Courier New" panose="02070309020205020404" pitchFamily="49" charset="0"/>
                <a:cs typeface="Courier New" panose="02070309020205020404" pitchFamily="49" charset="0"/>
              </a:rPr>
              <a:t>();</a:t>
            </a:r>
            <a:endParaRPr lang="en-NZ" sz="1600" b="1" noProof="1" smtClean="0">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US" dirty="0" smtClean="0"/>
              <a:t>Getting input</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9"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a:solidFill>
                  <a:schemeClr val="tx2">
                    <a:lumMod val="40000"/>
                    <a:lumOff val="60000"/>
                  </a:schemeClr>
                </a:solidFill>
              </a:rPr>
              <a:t>Getting input</a:t>
            </a:r>
          </a:p>
          <a:p>
            <a:endParaRPr lang="en-US" dirty="0" smtClean="0"/>
          </a:p>
          <a:p>
            <a:r>
              <a:rPr lang="en-US" dirty="0"/>
              <a:t>Arithmetic </a:t>
            </a:r>
          </a:p>
          <a:p>
            <a:endParaRPr lang="en-US" dirty="0"/>
          </a:p>
          <a:p>
            <a:r>
              <a:rPr lang="en-US" dirty="0"/>
              <a:t>Flow control with if-else</a:t>
            </a:r>
          </a:p>
          <a:p>
            <a:endParaRPr lang="en-US" dirty="0" smtClean="0"/>
          </a:p>
          <a:p>
            <a:r>
              <a:rPr lang="en-US" dirty="0" smtClean="0"/>
              <a:t>Eclipse Debugger</a:t>
            </a:r>
            <a:endParaRPr lang="en-NZ" dirty="0"/>
          </a:p>
        </p:txBody>
      </p:sp>
      <p:sp>
        <p:nvSpPr>
          <p:cNvPr id="2" name="Rectangular Callout 1"/>
          <p:cNvSpPr/>
          <p:nvPr/>
        </p:nvSpPr>
        <p:spPr>
          <a:xfrm>
            <a:off x="5614416" y="932688"/>
            <a:ext cx="2978294" cy="3236976"/>
          </a:xfrm>
          <a:prstGeom prst="wedgeRectCallout">
            <a:avLst>
              <a:gd name="adj1" fmla="val -69649"/>
              <a:gd name="adj2" fmla="val -369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Import the </a:t>
            </a:r>
            <a:r>
              <a:rPr lang="en-US" dirty="0"/>
              <a:t>S</a:t>
            </a:r>
            <a:r>
              <a:rPr lang="en-US" dirty="0" smtClean="0"/>
              <a:t>canner class from the </a:t>
            </a:r>
            <a:r>
              <a:rPr lang="en-US" dirty="0" err="1" smtClean="0"/>
              <a:t>java.util.Scanner</a:t>
            </a:r>
            <a:r>
              <a:rPr lang="en-US" dirty="0" smtClean="0"/>
              <a:t> package. Packages are bits of existing code (often provided with Java) that provide us with functionality we need. In this case, we need a Scanner object that lets us read input from the keyboard. The package provides us with the Scanner class we need to construct the object.</a:t>
            </a:r>
            <a:endParaRPr lang="en-NZ" dirty="0"/>
          </a:p>
        </p:txBody>
      </p:sp>
      <p:sp>
        <p:nvSpPr>
          <p:cNvPr id="11" name="Rectangular Callout 10"/>
          <p:cNvSpPr/>
          <p:nvPr/>
        </p:nvSpPr>
        <p:spPr>
          <a:xfrm>
            <a:off x="3881535" y="3284375"/>
            <a:ext cx="4209744" cy="2202025"/>
          </a:xfrm>
          <a:prstGeom prst="wedgeRectCallout">
            <a:avLst>
              <a:gd name="adj1" fmla="val -41722"/>
              <a:gd name="adj2" fmla="val -8421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(“instantiate”) a new Scanner object from the Scanner class (which acts like a blueprint). For this, we use the keyword new. We store (a reference to) the new Scanner object in the variable input, which is of type Scanner.</a:t>
            </a:r>
            <a:br>
              <a:rPr lang="en-US" dirty="0" smtClean="0"/>
            </a:br>
            <a:r>
              <a:rPr lang="en-US" sz="1400" dirty="0" smtClean="0"/>
              <a:t>Note: Every class defines a type, and variables of a class type can store references to objects of that class.</a:t>
            </a:r>
            <a:endParaRPr lang="en-NZ" sz="1400" dirty="0"/>
          </a:p>
        </p:txBody>
      </p:sp>
      <p:sp>
        <p:nvSpPr>
          <p:cNvPr id="12" name="Rectangular Callout 11"/>
          <p:cNvSpPr/>
          <p:nvPr/>
        </p:nvSpPr>
        <p:spPr>
          <a:xfrm>
            <a:off x="4125269" y="4169664"/>
            <a:ext cx="3637800" cy="1848581"/>
          </a:xfrm>
          <a:prstGeom prst="wedgeRectCallout">
            <a:avLst>
              <a:gd name="adj1" fmla="val -70589"/>
              <a:gd name="adj2" fmla="val -567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Here, we invoke the </a:t>
            </a:r>
            <a:r>
              <a:rPr lang="en-US" dirty="0" err="1" smtClean="0">
                <a:latin typeface="Courier New" panose="02070309020205020404" pitchFamily="49" charset="0"/>
                <a:cs typeface="Courier New" panose="02070309020205020404" pitchFamily="49" charset="0"/>
              </a:rPr>
              <a:t>nextInt</a:t>
            </a:r>
            <a:r>
              <a:rPr lang="en-US" dirty="0" smtClean="0">
                <a:latin typeface="Courier New" panose="02070309020205020404" pitchFamily="49" charset="0"/>
                <a:cs typeface="Courier New" panose="02070309020205020404" pitchFamily="49" charset="0"/>
              </a:rPr>
              <a:t>()</a:t>
            </a:r>
            <a:r>
              <a:rPr lang="en-US" dirty="0" smtClean="0"/>
              <a:t> method on our Scanner object to give us the next integer value that the user inputs on the keyboard.  We store that integer value in the integer variable </a:t>
            </a:r>
            <a:r>
              <a:rPr lang="en-US" dirty="0" smtClean="0">
                <a:latin typeface="Courier New" panose="02070309020205020404" pitchFamily="49" charset="0"/>
                <a:cs typeface="Courier New" panose="02070309020205020404" pitchFamily="49" charset="0"/>
              </a:rPr>
              <a:t>number1</a:t>
            </a:r>
            <a:endParaRPr lang="en-NZ"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42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animBg="1"/>
      <p:bldP spid="11" grpId="1" animBg="1"/>
      <p:bldP spid="12" grpId="0" animBg="1"/>
      <p:bldP spid="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877081" y="1086498"/>
            <a:ext cx="6236405" cy="120675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4"/>
          <p:cNvSpPr>
            <a:spLocks noGrp="1"/>
          </p:cNvSpPr>
          <p:nvPr>
            <p:ph type="body" sz="quarter" idx="10"/>
          </p:nvPr>
        </p:nvSpPr>
        <p:spPr>
          <a:xfrm>
            <a:off x="1880257" y="1076243"/>
            <a:ext cx="6233230" cy="1217014"/>
          </a:xfrm>
          <a:ln>
            <a:solidFill>
              <a:schemeClr val="tx1"/>
            </a:solidFill>
          </a:ln>
        </p:spPr>
        <p:txBody>
          <a:bodyPr/>
          <a:lstStyle/>
          <a:p>
            <a:pPr marL="0" indent="0">
              <a:buNone/>
            </a:pPr>
            <a:r>
              <a:rPr lang="en-US" sz="1600" noProof="1" smtClean="0"/>
              <a:t>	</a:t>
            </a:r>
            <a:r>
              <a:rPr lang="en-US" sz="1600" noProof="1" smtClean="0">
                <a:latin typeface="Courier New" panose="02070309020205020404" pitchFamily="49" charset="0"/>
                <a:cs typeface="Courier New" panose="02070309020205020404" pitchFamily="49" charset="0"/>
              </a:rPr>
              <a:t>	</a:t>
            </a:r>
            <a:r>
              <a:rPr lang="en-US" sz="1600" b="1" noProof="1" smtClean="0">
                <a:latin typeface="Courier New" panose="02070309020205020404" pitchFamily="49" charset="0"/>
                <a:cs typeface="Courier New" panose="02070309020205020404" pitchFamily="49" charset="0"/>
              </a:rPr>
              <a:t>………</a:t>
            </a:r>
            <a:endParaRPr lang="en-NZ" sz="1600" b="1" noProof="1">
              <a:latin typeface="Courier New" panose="02070309020205020404" pitchFamily="49" charset="0"/>
              <a:cs typeface="Courier New" panose="02070309020205020404" pitchFamily="49" charset="0"/>
            </a:endParaRPr>
          </a:p>
          <a:p>
            <a:pPr marL="857250" lvl="2" indent="0">
              <a:buNone/>
            </a:pPr>
            <a:r>
              <a:rPr lang="en-NZ" sz="1600" b="1" noProof="1">
                <a:latin typeface="Courier New" panose="02070309020205020404" pitchFamily="49" charset="0"/>
                <a:cs typeface="Courier New" panose="02070309020205020404" pitchFamily="49" charset="0"/>
              </a:rPr>
              <a:t>sum = number1 + number2;</a:t>
            </a:r>
          </a:p>
          <a:p>
            <a:pPr marL="857250" lvl="2" indent="0">
              <a:buNone/>
            </a:pPr>
            <a:r>
              <a:rPr lang="en-US" sz="1600" b="1" noProof="1" smtClean="0">
                <a:latin typeface="Courier New" panose="02070309020205020404" pitchFamily="49" charset="0"/>
                <a:cs typeface="Courier New" panose="02070309020205020404" pitchFamily="49" charset="0"/>
              </a:rPr>
              <a:t>……..</a:t>
            </a:r>
            <a:endParaRPr lang="en-NZ" sz="1600" b="1" noProof="1" smtClean="0">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US" dirty="0" smtClean="0"/>
              <a:t>Arithmetic</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sp>
        <p:nvSpPr>
          <p:cNvPr id="9" name="Text Placeholder 8"/>
          <p:cNvSpPr>
            <a:spLocks noGrp="1"/>
          </p:cNvSpPr>
          <p:nvPr>
            <p:ph type="body" sz="quarter" idx="13"/>
          </p:nvPr>
        </p:nvSpPr>
        <p:spPr>
          <a:xfrm>
            <a:off x="1964638" y="2343856"/>
            <a:ext cx="6536632" cy="4157743"/>
          </a:xfrm>
        </p:spPr>
        <p:txBody>
          <a:bodyPr/>
          <a:lstStyle/>
          <a:p>
            <a:pPr marL="0" indent="0">
              <a:buNone/>
            </a:pPr>
            <a:r>
              <a:rPr lang="en-US" dirty="0" smtClean="0"/>
              <a:t>Arithmetic operators and precedence</a:t>
            </a:r>
          </a:p>
          <a:p>
            <a:endParaRPr lang="en-US" dirty="0"/>
          </a:p>
          <a:p>
            <a:pPr marL="0" indent="0">
              <a:buNone/>
            </a:pPr>
            <a:r>
              <a:rPr lang="en-US" dirty="0" smtClean="0"/>
              <a:t>First 	</a:t>
            </a:r>
            <a:r>
              <a:rPr lang="en-US" dirty="0"/>
              <a:t> </a:t>
            </a:r>
            <a:r>
              <a:rPr lang="en-US" dirty="0" smtClean="0"/>
              <a:t>	()  Brackets</a:t>
            </a:r>
          </a:p>
          <a:p>
            <a:pPr marL="0" indent="0">
              <a:buNone/>
            </a:pPr>
            <a:endParaRPr lang="en-US" dirty="0"/>
          </a:p>
          <a:p>
            <a:pPr marL="0" indent="0">
              <a:buNone/>
            </a:pPr>
            <a:r>
              <a:rPr lang="en-US" dirty="0" smtClean="0"/>
              <a:t>Second		*</a:t>
            </a:r>
            <a:r>
              <a:rPr lang="en-US" dirty="0"/>
              <a:t>	</a:t>
            </a:r>
            <a:r>
              <a:rPr lang="en-US" dirty="0" smtClean="0"/>
              <a:t>multiply		</a:t>
            </a:r>
          </a:p>
          <a:p>
            <a:pPr marL="0" indent="0">
              <a:buNone/>
            </a:pPr>
            <a:r>
              <a:rPr lang="en-US" dirty="0" smtClean="0"/>
              <a:t> 			/</a:t>
            </a:r>
            <a:r>
              <a:rPr lang="en-US" dirty="0"/>
              <a:t>	divide</a:t>
            </a:r>
          </a:p>
          <a:p>
            <a:pPr marL="0" indent="0">
              <a:buNone/>
            </a:pPr>
            <a:r>
              <a:rPr lang="en-US" dirty="0" smtClean="0"/>
              <a:t>			% </a:t>
            </a:r>
            <a:r>
              <a:rPr lang="en-US" dirty="0"/>
              <a:t>	remainder</a:t>
            </a:r>
          </a:p>
          <a:p>
            <a:pPr marL="0" indent="0">
              <a:buNone/>
            </a:pPr>
            <a:r>
              <a:rPr lang="en-US" dirty="0" smtClean="0"/>
              <a:t>Third </a:t>
            </a:r>
            <a:r>
              <a:rPr lang="en-US" dirty="0"/>
              <a:t>	</a:t>
            </a:r>
            <a:r>
              <a:rPr lang="en-US" dirty="0" smtClean="0"/>
              <a:t>		+	add</a:t>
            </a:r>
          </a:p>
          <a:p>
            <a:pPr marL="0" indent="0">
              <a:buNone/>
            </a:pPr>
            <a:r>
              <a:rPr lang="en-US" dirty="0" smtClean="0"/>
              <a:t>			-</a:t>
            </a:r>
            <a:r>
              <a:rPr lang="en-US" dirty="0"/>
              <a:t>	</a:t>
            </a:r>
            <a:r>
              <a:rPr lang="en-US" dirty="0" smtClean="0"/>
              <a:t>subtract</a:t>
            </a:r>
          </a:p>
          <a:p>
            <a:pPr marL="0" indent="0">
              <a:buNone/>
            </a:pPr>
            <a:endParaRPr lang="en-US" dirty="0"/>
          </a:p>
          <a:p>
            <a:pPr marL="0" indent="0">
              <a:buNone/>
            </a:pPr>
            <a:r>
              <a:rPr lang="en-US" dirty="0" smtClean="0"/>
              <a:t>Finally </a:t>
            </a:r>
            <a:r>
              <a:rPr lang="en-US" dirty="0"/>
              <a:t>	</a:t>
            </a:r>
            <a:r>
              <a:rPr lang="en-US" dirty="0" smtClean="0"/>
              <a:t>		=  assignment</a:t>
            </a:r>
          </a:p>
          <a:p>
            <a:pPr marL="0" indent="0">
              <a:buNone/>
            </a:pPr>
            <a:endParaRPr lang="en-US" dirty="0"/>
          </a:p>
          <a:p>
            <a:pPr marL="0" indent="0">
              <a:buNone/>
            </a:pPr>
            <a:r>
              <a:rPr lang="en-US" b="1" dirty="0" smtClean="0"/>
              <a:t>More operators in the next lecture</a:t>
            </a:r>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solidFill>
                  <a:schemeClr val="tx2">
                    <a:lumMod val="40000"/>
                    <a:lumOff val="60000"/>
                  </a:schemeClr>
                </a:solidFill>
              </a:rPr>
              <a:t>Arithmetic</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
        <p:nvSpPr>
          <p:cNvPr id="3" name="Rectangular Callout 2"/>
          <p:cNvSpPr/>
          <p:nvPr/>
        </p:nvSpPr>
        <p:spPr>
          <a:xfrm>
            <a:off x="6676051" y="2894956"/>
            <a:ext cx="1912775" cy="1856792"/>
          </a:xfrm>
          <a:prstGeom prst="wedgeRectCallout">
            <a:avLst>
              <a:gd name="adj1" fmla="val -71565"/>
              <a:gd name="adj2" fmla="val 12832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Worth knowing: A lot of the most frequent operators in Java are the same as in python!</a:t>
            </a:r>
            <a:endParaRPr lang="en-NZ" dirty="0"/>
          </a:p>
        </p:txBody>
      </p:sp>
    </p:spTree>
    <p:extLst>
      <p:ext uri="{BB962C8B-B14F-4D97-AF65-F5344CB8AC3E}">
        <p14:creationId xmlns:p14="http://schemas.microsoft.com/office/powerpoint/2010/main" val="2907174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335993" cy="3002271"/>
          </a:xfrm>
        </p:spPr>
        <p:txBody>
          <a:bodyPr/>
          <a:lstStyle/>
          <a:p>
            <a:pPr marL="0" indent="0">
              <a:buNone/>
            </a:pPr>
            <a:r>
              <a:rPr lang="en-US" dirty="0" smtClean="0"/>
              <a:t>Exercise: What are the answers?</a:t>
            </a:r>
          </a:p>
          <a:p>
            <a:pPr marL="0" indent="0">
              <a:buNone/>
            </a:pPr>
            <a:endParaRPr lang="en-US" dirty="0" smtClean="0"/>
          </a:p>
          <a:p>
            <a:pPr marL="0" indent="0">
              <a:buNone/>
            </a:pPr>
            <a:r>
              <a:rPr lang="en-US" dirty="0" smtClean="0"/>
              <a:t>total = 3+ 5 * 2;</a:t>
            </a:r>
          </a:p>
          <a:p>
            <a:pPr marL="0" indent="0">
              <a:buNone/>
            </a:pPr>
            <a:endParaRPr lang="en-US" dirty="0" smtClean="0"/>
          </a:p>
          <a:p>
            <a:pPr marL="0" indent="0">
              <a:buNone/>
            </a:pPr>
            <a:r>
              <a:rPr lang="en-US" dirty="0"/>
              <a:t>total = </a:t>
            </a:r>
            <a:r>
              <a:rPr lang="en-US" dirty="0" smtClean="0"/>
              <a:t>(3</a:t>
            </a:r>
            <a:r>
              <a:rPr lang="en-US" dirty="0"/>
              <a:t>+ </a:t>
            </a:r>
            <a:r>
              <a:rPr lang="en-US" dirty="0" smtClean="0"/>
              <a:t>5) </a:t>
            </a:r>
            <a:r>
              <a:rPr lang="en-US" dirty="0"/>
              <a:t>* 2;</a:t>
            </a:r>
          </a:p>
          <a:p>
            <a:pPr marL="0" indent="0">
              <a:buNone/>
            </a:pPr>
            <a:endParaRPr lang="en-US" dirty="0"/>
          </a:p>
          <a:p>
            <a:pPr marL="0" indent="0">
              <a:buNone/>
            </a:pPr>
            <a:r>
              <a:rPr lang="en-US" dirty="0" smtClean="0"/>
              <a:t>total </a:t>
            </a:r>
            <a:r>
              <a:rPr lang="en-US" dirty="0"/>
              <a:t>= </a:t>
            </a:r>
            <a:r>
              <a:rPr lang="en-US" dirty="0" smtClean="0"/>
              <a:t>3 * </a:t>
            </a:r>
            <a:r>
              <a:rPr lang="en-US" dirty="0"/>
              <a:t>5 </a:t>
            </a:r>
            <a:r>
              <a:rPr lang="en-US" dirty="0" smtClean="0"/>
              <a:t>+ </a:t>
            </a:r>
            <a:r>
              <a:rPr lang="en-US" dirty="0"/>
              <a:t>2</a:t>
            </a:r>
            <a:r>
              <a:rPr lang="en-US" dirty="0" smtClean="0"/>
              <a:t>;</a:t>
            </a:r>
          </a:p>
          <a:p>
            <a:pPr marL="0" indent="0">
              <a:buNone/>
            </a:pPr>
            <a:endParaRPr lang="en-US" dirty="0"/>
          </a:p>
          <a:p>
            <a:pPr marL="0" indent="0">
              <a:buNone/>
            </a:pPr>
            <a:r>
              <a:rPr lang="en-US" dirty="0" smtClean="0"/>
              <a:t>total = 5 % 3 + 4;</a:t>
            </a:r>
            <a:endParaRPr lang="en-NZ" dirty="0"/>
          </a:p>
        </p:txBody>
      </p:sp>
      <p:sp>
        <p:nvSpPr>
          <p:cNvPr id="3" name="Title 2"/>
          <p:cNvSpPr>
            <a:spLocks noGrp="1"/>
          </p:cNvSpPr>
          <p:nvPr>
            <p:ph type="title"/>
          </p:nvPr>
        </p:nvSpPr>
        <p:spPr/>
        <p:txBody>
          <a:bodyPr/>
          <a:lstStyle/>
          <a:p>
            <a:r>
              <a:rPr lang="en-US" dirty="0" smtClean="0"/>
              <a:t>Arithmetic (integer)</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15</a:t>
            </a:fld>
            <a:endParaRPr lang="en-US" dirty="0"/>
          </a:p>
        </p:txBody>
      </p:sp>
      <p:sp>
        <p:nvSpPr>
          <p:cNvPr id="6" name="Text Placeholder 5"/>
          <p:cNvSpPr>
            <a:spLocks noGrp="1"/>
          </p:cNvSpPr>
          <p:nvPr>
            <p:ph type="body" sz="quarter" idx="13"/>
          </p:nvPr>
        </p:nvSpPr>
        <p:spPr>
          <a:xfrm>
            <a:off x="1880257" y="4157209"/>
            <a:ext cx="6335993" cy="2545358"/>
          </a:xfrm>
        </p:spPr>
        <p:txBody>
          <a:bodyPr/>
          <a:lstStyle/>
          <a:p>
            <a:pPr marL="0" indent="0">
              <a:buNone/>
            </a:pPr>
            <a:r>
              <a:rPr lang="en-US" dirty="0" smtClean="0"/>
              <a:t>Make up some more</a:t>
            </a:r>
          </a:p>
          <a:p>
            <a:pPr marL="0" indent="0">
              <a:buNone/>
            </a:pPr>
            <a:endParaRPr lang="en-US" dirty="0"/>
          </a:p>
          <a:p>
            <a:pPr marL="0" indent="0">
              <a:buNone/>
            </a:pPr>
            <a:r>
              <a:rPr lang="en-US" dirty="0" smtClean="0"/>
              <a:t>If you can’t find the answer by thinking about it, don’t ask. Instead, </a:t>
            </a:r>
            <a:r>
              <a:rPr lang="en-US" b="1" dirty="0" smtClean="0"/>
              <a:t>try with your own piece of code</a:t>
            </a:r>
            <a:r>
              <a:rPr lang="en-US" dirty="0" smtClean="0"/>
              <a:t>!</a:t>
            </a:r>
            <a:endParaRPr lang="en-NZ" dirty="0"/>
          </a:p>
        </p:txBody>
      </p:sp>
      <p:sp>
        <p:nvSpPr>
          <p:cNvPr id="9"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solidFill>
                  <a:schemeClr val="tx2">
                    <a:lumMod val="40000"/>
                    <a:lumOff val="60000"/>
                  </a:schemeClr>
                </a:solidFill>
              </a:rPr>
              <a:t>Arithmetic</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2598043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880255" y="1076821"/>
            <a:ext cx="6854169" cy="508585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ext Placeholder 1"/>
          <p:cNvSpPr>
            <a:spLocks noGrp="1"/>
          </p:cNvSpPr>
          <p:nvPr>
            <p:ph type="body" sz="quarter" idx="10"/>
          </p:nvPr>
        </p:nvSpPr>
        <p:spPr>
          <a:xfrm>
            <a:off x="1880256" y="1076242"/>
            <a:ext cx="7263744" cy="5352907"/>
          </a:xfrm>
        </p:spPr>
        <p:txBody>
          <a:bodyPr>
            <a:normAutofit fontScale="85000" lnSpcReduction="20000"/>
          </a:bodyPr>
          <a:lstStyle/>
          <a:p>
            <a:pPr marL="0" indent="0">
              <a:buNone/>
            </a:pPr>
            <a:r>
              <a:rPr lang="en-NZ" b="1" noProof="1" smtClean="0">
                <a:latin typeface="Courier New" panose="02070309020205020404" pitchFamily="49" charset="0"/>
                <a:cs typeface="Courier New" panose="02070309020205020404" pitchFamily="49" charset="0"/>
              </a:rPr>
              <a:t>import java.util.Scanner</a:t>
            </a:r>
            <a:r>
              <a:rPr lang="en-NZ" b="1" noProof="1">
                <a:latin typeface="Courier New" panose="02070309020205020404" pitchFamily="49" charset="0"/>
                <a:cs typeface="Courier New" panose="02070309020205020404" pitchFamily="49" charset="0"/>
              </a:rPr>
              <a:t>;</a:t>
            </a:r>
          </a:p>
          <a:p>
            <a:pPr marL="0" indent="0">
              <a:buNone/>
            </a:pPr>
            <a:r>
              <a:rPr lang="en-NZ" b="1" noProof="1">
                <a:latin typeface="Courier New" panose="02070309020205020404" pitchFamily="49" charset="0"/>
                <a:cs typeface="Courier New" panose="02070309020205020404" pitchFamily="49" charset="0"/>
              </a:rPr>
              <a:t>public class Ifs {</a:t>
            </a:r>
          </a:p>
          <a:p>
            <a:pPr marL="0" indent="0">
              <a:buNone/>
            </a:pPr>
            <a:r>
              <a:rPr lang="en-US" b="1" noProof="1" smtClean="0">
                <a:latin typeface="Courier New" panose="02070309020205020404" pitchFamily="49" charset="0"/>
                <a:cs typeface="Courier New" panose="02070309020205020404" pitchFamily="49" charset="0"/>
              </a:rPr>
              <a:t>	</a:t>
            </a:r>
            <a:r>
              <a:rPr lang="en-NZ" b="1" noProof="1" smtClean="0">
                <a:latin typeface="Courier New" panose="02070309020205020404" pitchFamily="49" charset="0"/>
                <a:cs typeface="Courier New" panose="02070309020205020404" pitchFamily="49" charset="0"/>
              </a:rPr>
              <a:t>public </a:t>
            </a:r>
            <a:r>
              <a:rPr lang="en-NZ" b="1" noProof="1">
                <a:latin typeface="Courier New" panose="02070309020205020404" pitchFamily="49" charset="0"/>
                <a:cs typeface="Courier New" panose="02070309020205020404" pitchFamily="49" charset="0"/>
              </a:rPr>
              <a:t>static void main(String[] args) {</a:t>
            </a:r>
          </a:p>
          <a:p>
            <a:pPr marL="0" indent="0">
              <a:buNone/>
            </a:pPr>
            <a:r>
              <a:rPr lang="en-NZ" b="1" noProof="1" smtClean="0">
                <a:latin typeface="Courier New" panose="02070309020205020404" pitchFamily="49" charset="0"/>
                <a:cs typeface="Courier New" panose="02070309020205020404" pitchFamily="49" charset="0"/>
              </a:rPr>
              <a:t>		</a:t>
            </a:r>
            <a:r>
              <a:rPr lang="en-NZ" b="1" noProof="1">
                <a:latin typeface="Courier New" panose="02070309020205020404" pitchFamily="49" charset="0"/>
                <a:cs typeface="Courier New" panose="02070309020205020404" pitchFamily="49" charset="0"/>
              </a:rPr>
              <a:t>Scanner input = new Scanner(System.in);</a:t>
            </a:r>
          </a:p>
          <a:p>
            <a:pPr marL="857250" lvl="2" indent="0">
              <a:buNone/>
            </a:pPr>
            <a:endParaRPr lang="en-NZ" sz="1700" b="1" noProof="1">
              <a:latin typeface="Courier New" panose="02070309020205020404" pitchFamily="49" charset="0"/>
              <a:cs typeface="Courier New" panose="02070309020205020404" pitchFamily="49" charset="0"/>
            </a:endParaRPr>
          </a:p>
          <a:p>
            <a:pPr marL="857250" lvl="2" indent="0">
              <a:buNone/>
            </a:pPr>
            <a:r>
              <a:rPr lang="en-NZ" sz="1700" b="1" noProof="1">
                <a:latin typeface="Courier New" panose="02070309020205020404" pitchFamily="49" charset="0"/>
                <a:cs typeface="Courier New" panose="02070309020205020404" pitchFamily="49" charset="0"/>
              </a:rPr>
              <a:t>int number1;</a:t>
            </a:r>
          </a:p>
          <a:p>
            <a:pPr marL="857250" lvl="2" indent="0">
              <a:buNone/>
            </a:pPr>
            <a:r>
              <a:rPr lang="en-NZ" sz="1700" b="1" noProof="1">
                <a:latin typeface="Courier New" panose="02070309020205020404" pitchFamily="49" charset="0"/>
                <a:cs typeface="Courier New" panose="02070309020205020404" pitchFamily="49" charset="0"/>
              </a:rPr>
              <a:t>int number2;</a:t>
            </a:r>
          </a:p>
          <a:p>
            <a:pPr marL="857250" lvl="2" indent="0">
              <a:buNone/>
            </a:pPr>
            <a:r>
              <a:rPr lang="en-NZ" sz="1700" b="1" noProof="1">
                <a:latin typeface="Courier New" panose="02070309020205020404" pitchFamily="49" charset="0"/>
                <a:cs typeface="Courier New" panose="02070309020205020404" pitchFamily="49" charset="0"/>
              </a:rPr>
              <a:t>int sum;</a:t>
            </a:r>
          </a:p>
          <a:p>
            <a:pPr marL="857250" lvl="2" indent="0">
              <a:buNone/>
            </a:pPr>
            <a:r>
              <a:rPr lang="en-NZ" sz="1700" b="1" noProof="1">
                <a:latin typeface="Courier New" panose="02070309020205020404" pitchFamily="49" charset="0"/>
                <a:cs typeface="Courier New" panose="02070309020205020404" pitchFamily="49" charset="0"/>
              </a:rPr>
              <a:t>System.out.println("Input an integer: ");</a:t>
            </a:r>
          </a:p>
          <a:p>
            <a:pPr marL="857250" lvl="2" indent="0">
              <a:buNone/>
            </a:pPr>
            <a:r>
              <a:rPr lang="en-NZ" sz="1700" b="1" noProof="1">
                <a:latin typeface="Courier New" panose="02070309020205020404" pitchFamily="49" charset="0"/>
                <a:cs typeface="Courier New" panose="02070309020205020404" pitchFamily="49" charset="0"/>
              </a:rPr>
              <a:t>number1 = input.nextInt();</a:t>
            </a:r>
          </a:p>
          <a:p>
            <a:pPr marL="857250" lvl="2" indent="0">
              <a:buNone/>
            </a:pPr>
            <a:r>
              <a:rPr lang="en-NZ" sz="1700" b="1" noProof="1">
                <a:latin typeface="Courier New" panose="02070309020205020404" pitchFamily="49" charset="0"/>
                <a:cs typeface="Courier New" panose="02070309020205020404" pitchFamily="49" charset="0"/>
              </a:rPr>
              <a:t>System.out.println("Input an integer: ");</a:t>
            </a:r>
          </a:p>
          <a:p>
            <a:pPr marL="857250" lvl="2" indent="0">
              <a:buNone/>
            </a:pPr>
            <a:r>
              <a:rPr lang="en-NZ" sz="1700" b="1" noProof="1">
                <a:latin typeface="Courier New" panose="02070309020205020404" pitchFamily="49" charset="0"/>
                <a:cs typeface="Courier New" panose="02070309020205020404" pitchFamily="49" charset="0"/>
              </a:rPr>
              <a:t>number2 = input.nextInt();</a:t>
            </a:r>
          </a:p>
          <a:p>
            <a:pPr marL="857250" lvl="2" indent="0">
              <a:buNone/>
            </a:pPr>
            <a:endParaRPr lang="en-NZ" sz="1700" b="1" noProof="1">
              <a:latin typeface="Courier New" panose="02070309020205020404" pitchFamily="49" charset="0"/>
              <a:cs typeface="Courier New" panose="02070309020205020404" pitchFamily="49" charset="0"/>
            </a:endParaRPr>
          </a:p>
          <a:p>
            <a:pPr marL="857250" lvl="2" indent="0">
              <a:buNone/>
            </a:pPr>
            <a:r>
              <a:rPr lang="en-NZ" sz="1700" b="1" noProof="1">
                <a:latin typeface="Courier New" panose="02070309020205020404" pitchFamily="49" charset="0"/>
                <a:cs typeface="Courier New" panose="02070309020205020404" pitchFamily="49" charset="0"/>
              </a:rPr>
              <a:t>if (number1 == number2)</a:t>
            </a:r>
          </a:p>
          <a:p>
            <a:pPr marL="857250" lvl="2" indent="0">
              <a:buNone/>
            </a:pPr>
            <a:r>
              <a:rPr lang="en-NZ" sz="1700" b="1" noProof="1" smtClean="0">
                <a:latin typeface="Courier New" panose="02070309020205020404" pitchFamily="49" charset="0"/>
                <a:cs typeface="Courier New" panose="02070309020205020404" pitchFamily="49" charset="0"/>
              </a:rPr>
              <a:t>		System.out.println</a:t>
            </a:r>
            <a:r>
              <a:rPr lang="en-NZ" sz="1700" b="1" noProof="1">
                <a:latin typeface="Courier New" panose="02070309020205020404" pitchFamily="49" charset="0"/>
                <a:cs typeface="Courier New" panose="02070309020205020404" pitchFamily="49" charset="0"/>
              </a:rPr>
              <a:t>("They are the same");</a:t>
            </a:r>
          </a:p>
          <a:p>
            <a:pPr marL="857250" lvl="2" indent="0">
              <a:buNone/>
            </a:pPr>
            <a:r>
              <a:rPr lang="en-NZ" sz="1700" b="1" noProof="1">
                <a:latin typeface="Courier New" panose="02070309020205020404" pitchFamily="49" charset="0"/>
                <a:cs typeface="Courier New" panose="02070309020205020404" pitchFamily="49" charset="0"/>
              </a:rPr>
              <a:t>else if (number1 &lt; number2)</a:t>
            </a:r>
          </a:p>
          <a:p>
            <a:pPr marL="857250" lvl="2" indent="0">
              <a:buNone/>
            </a:pPr>
            <a:r>
              <a:rPr lang="en-NZ" sz="1700" b="1" noProof="1" smtClean="0">
                <a:latin typeface="Courier New" panose="02070309020205020404" pitchFamily="49" charset="0"/>
                <a:cs typeface="Courier New" panose="02070309020205020404" pitchFamily="49" charset="0"/>
              </a:rPr>
              <a:t>		System.out.println</a:t>
            </a:r>
            <a:r>
              <a:rPr lang="en-NZ" sz="1700" b="1" noProof="1">
                <a:latin typeface="Courier New" panose="02070309020205020404" pitchFamily="49" charset="0"/>
                <a:cs typeface="Courier New" panose="02070309020205020404" pitchFamily="49" charset="0"/>
              </a:rPr>
              <a:t>("The first number is smaller");</a:t>
            </a:r>
          </a:p>
          <a:p>
            <a:pPr marL="857250" lvl="2" indent="0">
              <a:buNone/>
            </a:pPr>
            <a:r>
              <a:rPr lang="en-NZ" sz="1700" b="1" noProof="1">
                <a:latin typeface="Courier New" panose="02070309020205020404" pitchFamily="49" charset="0"/>
                <a:cs typeface="Courier New" panose="02070309020205020404" pitchFamily="49" charset="0"/>
              </a:rPr>
              <a:t>else</a:t>
            </a:r>
          </a:p>
          <a:p>
            <a:pPr marL="857250" lvl="2" indent="0">
              <a:buNone/>
            </a:pPr>
            <a:r>
              <a:rPr lang="en-NZ" sz="1700" b="1" noProof="1" smtClean="0">
                <a:latin typeface="Courier New" panose="02070309020205020404" pitchFamily="49" charset="0"/>
                <a:cs typeface="Courier New" panose="02070309020205020404" pitchFamily="49" charset="0"/>
              </a:rPr>
              <a:t>		System.out.println</a:t>
            </a:r>
            <a:r>
              <a:rPr lang="en-NZ" sz="1700" b="1" noProof="1">
                <a:latin typeface="Courier New" panose="02070309020205020404" pitchFamily="49" charset="0"/>
                <a:cs typeface="Courier New" panose="02070309020205020404" pitchFamily="49" charset="0"/>
              </a:rPr>
              <a:t>("The first number is bigger");</a:t>
            </a:r>
          </a:p>
          <a:p>
            <a:pPr marL="0" indent="0">
              <a:buNone/>
            </a:pPr>
            <a:r>
              <a:rPr lang="en-NZ" b="1" noProof="1" smtClean="0">
                <a:latin typeface="Courier New" panose="02070309020205020404" pitchFamily="49" charset="0"/>
                <a:cs typeface="Courier New" panose="02070309020205020404" pitchFamily="49" charset="0"/>
              </a:rPr>
              <a:t>	}</a:t>
            </a:r>
            <a:endParaRPr lang="en-NZ" b="1" noProof="1">
              <a:latin typeface="Courier New" panose="02070309020205020404" pitchFamily="49" charset="0"/>
              <a:cs typeface="Courier New" panose="02070309020205020404" pitchFamily="49" charset="0"/>
            </a:endParaRPr>
          </a:p>
          <a:p>
            <a:pPr marL="0" indent="0">
              <a:buNone/>
            </a:pPr>
            <a:r>
              <a:rPr lang="en-NZ" b="1" noProof="1" smtClean="0">
                <a:latin typeface="Courier New" panose="02070309020205020404" pitchFamily="49" charset="0"/>
                <a:cs typeface="Courier New" panose="02070309020205020404" pitchFamily="49" charset="0"/>
              </a:rPr>
              <a:t>}</a:t>
            </a:r>
            <a:endParaRPr lang="en-NZ" b="1" noProof="1">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if statements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16</a:t>
            </a:fld>
            <a:endParaRPr lang="en-US" dirty="0"/>
          </a:p>
        </p:txBody>
      </p:sp>
      <p:sp>
        <p:nvSpPr>
          <p:cNvPr id="6"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solidFill>
                  <a:schemeClr val="tx2">
                    <a:lumMod val="40000"/>
                    <a:lumOff val="60000"/>
                  </a:schemeClr>
                </a:solidFill>
              </a:rPr>
              <a:t>Flow control with </a:t>
            </a:r>
            <a:r>
              <a:rPr lang="en-US" dirty="0" smtClean="0">
                <a:solidFill>
                  <a:schemeClr val="tx2">
                    <a:lumMod val="40000"/>
                    <a:lumOff val="60000"/>
                  </a:schemeClr>
                </a:solidFill>
              </a:rPr>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695971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880256" y="1076243"/>
            <a:ext cx="6335994" cy="282064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1"/>
          <p:cNvSpPr>
            <a:spLocks noGrp="1"/>
          </p:cNvSpPr>
          <p:nvPr>
            <p:ph type="body" sz="quarter" idx="10"/>
          </p:nvPr>
        </p:nvSpPr>
        <p:spPr>
          <a:xfrm>
            <a:off x="1880256" y="1076242"/>
            <a:ext cx="6335993" cy="2820643"/>
          </a:xfrm>
          <a:ln>
            <a:solidFill>
              <a:schemeClr val="tx1"/>
            </a:solidFill>
          </a:ln>
        </p:spPr>
        <p:txBody>
          <a:bodyPr>
            <a:normAutofit fontScale="92500"/>
          </a:bodyPr>
          <a:lstStyle/>
          <a:p>
            <a:pPr marL="0" indent="0">
              <a:buNone/>
            </a:pPr>
            <a:r>
              <a:rPr lang="en-US" sz="1400" b="1" noProof="1" smtClean="0">
                <a:latin typeface="Courier New" panose="02070309020205020404" pitchFamily="49" charset="0"/>
                <a:cs typeface="Courier New" panose="02070309020205020404" pitchFamily="49" charset="0"/>
              </a:rPr>
              <a:t>…..</a:t>
            </a:r>
            <a:endParaRPr lang="en-NZ" sz="1400" b="1" noProof="1">
              <a:latin typeface="Courier New" panose="02070309020205020404" pitchFamily="49" charset="0"/>
              <a:cs typeface="Courier New" panose="02070309020205020404" pitchFamily="49" charset="0"/>
            </a:endParaRPr>
          </a:p>
          <a:p>
            <a:pPr marL="57150" indent="0">
              <a:buNone/>
            </a:pPr>
            <a:r>
              <a:rPr lang="en-NZ" sz="1400" b="1" noProof="1">
                <a:latin typeface="Courier New" panose="02070309020205020404" pitchFamily="49" charset="0"/>
                <a:cs typeface="Courier New" panose="02070309020205020404" pitchFamily="49" charset="0"/>
              </a:rPr>
              <a:t>if (number1 == number2)</a:t>
            </a:r>
          </a:p>
          <a:p>
            <a:pPr marL="57150" indent="0">
              <a:buNone/>
            </a:pPr>
            <a:r>
              <a:rPr lang="en-NZ" sz="1400" b="1" noProof="1" smtClean="0">
                <a:latin typeface="Courier New" panose="02070309020205020404" pitchFamily="49" charset="0"/>
                <a:cs typeface="Courier New" panose="02070309020205020404" pitchFamily="49" charset="0"/>
              </a:rPr>
              <a:t>		System.out.println</a:t>
            </a:r>
            <a:r>
              <a:rPr lang="en-NZ" sz="1400" b="1" noProof="1">
                <a:latin typeface="Courier New" panose="02070309020205020404" pitchFamily="49" charset="0"/>
                <a:cs typeface="Courier New" panose="02070309020205020404" pitchFamily="49" charset="0"/>
              </a:rPr>
              <a:t>("They are the same");</a:t>
            </a:r>
          </a:p>
          <a:p>
            <a:pPr marL="57150" indent="0">
              <a:buNone/>
            </a:pPr>
            <a:r>
              <a:rPr lang="en-NZ" sz="1400" b="1" noProof="1">
                <a:latin typeface="Courier New" panose="02070309020205020404" pitchFamily="49" charset="0"/>
                <a:cs typeface="Courier New" panose="02070309020205020404" pitchFamily="49" charset="0"/>
              </a:rPr>
              <a:t>else if (number1 &lt; number2)</a:t>
            </a:r>
          </a:p>
          <a:p>
            <a:pPr marL="57150" indent="0">
              <a:buNone/>
            </a:pPr>
            <a:r>
              <a:rPr lang="en-NZ" sz="1400" b="1" noProof="1" smtClean="0">
                <a:latin typeface="Courier New" panose="02070309020205020404" pitchFamily="49" charset="0"/>
                <a:cs typeface="Courier New" panose="02070309020205020404" pitchFamily="49" charset="0"/>
              </a:rPr>
              <a:t>		System.out.println</a:t>
            </a:r>
            <a:r>
              <a:rPr lang="en-NZ" sz="1400" b="1" noProof="1">
                <a:latin typeface="Courier New" panose="02070309020205020404" pitchFamily="49" charset="0"/>
                <a:cs typeface="Courier New" panose="02070309020205020404" pitchFamily="49" charset="0"/>
              </a:rPr>
              <a:t>("The first number is smaller");</a:t>
            </a:r>
          </a:p>
          <a:p>
            <a:pPr marL="57150" indent="0">
              <a:buNone/>
            </a:pPr>
            <a:r>
              <a:rPr lang="en-NZ" sz="1400" b="1" noProof="1">
                <a:latin typeface="Courier New" panose="02070309020205020404" pitchFamily="49" charset="0"/>
                <a:cs typeface="Courier New" panose="02070309020205020404" pitchFamily="49" charset="0"/>
              </a:rPr>
              <a:t>else</a:t>
            </a:r>
          </a:p>
          <a:p>
            <a:pPr marL="57150" indent="0">
              <a:buNone/>
            </a:pPr>
            <a:r>
              <a:rPr lang="en-NZ" sz="1400" b="1" noProof="1" smtClean="0">
                <a:latin typeface="Courier New" panose="02070309020205020404" pitchFamily="49" charset="0"/>
                <a:cs typeface="Courier New" panose="02070309020205020404" pitchFamily="49" charset="0"/>
              </a:rPr>
              <a:t>		System.out.println</a:t>
            </a:r>
            <a:r>
              <a:rPr lang="en-NZ" sz="1400" b="1" noProof="1">
                <a:latin typeface="Courier New" panose="02070309020205020404" pitchFamily="49" charset="0"/>
                <a:cs typeface="Courier New" panose="02070309020205020404" pitchFamily="49" charset="0"/>
              </a:rPr>
              <a:t>("The first number is bigger</a:t>
            </a:r>
            <a:r>
              <a:rPr lang="en-NZ" sz="1400" b="1" noProof="1" smtClean="0">
                <a:latin typeface="Courier New" panose="02070309020205020404" pitchFamily="49" charset="0"/>
                <a:cs typeface="Courier New" panose="02070309020205020404" pitchFamily="49" charset="0"/>
              </a:rPr>
              <a:t>");</a:t>
            </a:r>
          </a:p>
          <a:p>
            <a:pPr marL="57150" indent="0">
              <a:buNone/>
            </a:pPr>
            <a:r>
              <a:rPr lang="en-US" sz="1400" b="1" noProof="1" smtClean="0">
                <a:latin typeface="Courier New" panose="02070309020205020404" pitchFamily="49" charset="0"/>
                <a:cs typeface="Courier New" panose="02070309020205020404" pitchFamily="49" charset="0"/>
              </a:rPr>
              <a:t>…….</a:t>
            </a:r>
            <a:endParaRPr lang="en-NZ" sz="1400" b="1" noProof="1" smtClean="0">
              <a:latin typeface="Courier New" panose="02070309020205020404" pitchFamily="49" charset="0"/>
              <a:cs typeface="Courier New" panose="02070309020205020404" pitchFamily="49" charset="0"/>
            </a:endParaRPr>
          </a:p>
        </p:txBody>
      </p:sp>
      <p:sp>
        <p:nvSpPr>
          <p:cNvPr id="7" name="Title 6"/>
          <p:cNvSpPr>
            <a:spLocks noGrp="1"/>
          </p:cNvSpPr>
          <p:nvPr>
            <p:ph type="title"/>
          </p:nvPr>
        </p:nvSpPr>
        <p:spPr/>
        <p:txBody>
          <a:bodyPr/>
          <a:lstStyle/>
          <a:p>
            <a:r>
              <a:rPr lang="en-US" dirty="0" smtClean="0"/>
              <a:t>Relational Operators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17</a:t>
            </a:fld>
            <a:endParaRPr lang="en-US" dirty="0"/>
          </a:p>
        </p:txBody>
      </p:sp>
      <p:sp>
        <p:nvSpPr>
          <p:cNvPr id="9" name="Text Placeholder 8"/>
          <p:cNvSpPr>
            <a:spLocks noGrp="1"/>
          </p:cNvSpPr>
          <p:nvPr>
            <p:ph type="body" sz="quarter" idx="13"/>
          </p:nvPr>
        </p:nvSpPr>
        <p:spPr/>
        <p:txBody>
          <a:bodyPr/>
          <a:lstStyle/>
          <a:p>
            <a:pPr marL="0" indent="0">
              <a:buNone/>
            </a:pPr>
            <a:r>
              <a:rPr lang="en-US" dirty="0" smtClean="0"/>
              <a:t>Relational operators</a:t>
            </a:r>
          </a:p>
          <a:p>
            <a:pPr marL="0" indent="0">
              <a:buNone/>
            </a:pPr>
            <a:r>
              <a:rPr lang="en-US" dirty="0"/>
              <a:t> </a:t>
            </a:r>
            <a:r>
              <a:rPr lang="en-US" dirty="0" smtClean="0"/>
              <a:t>== 	equal  (don’t get caught out and put a single =)</a:t>
            </a:r>
          </a:p>
          <a:p>
            <a:pPr marL="0" indent="0">
              <a:buNone/>
            </a:pPr>
            <a:r>
              <a:rPr lang="en-US" dirty="0" smtClean="0"/>
              <a:t>&lt; 		less than</a:t>
            </a:r>
          </a:p>
          <a:p>
            <a:pPr marL="0" indent="0">
              <a:buNone/>
            </a:pPr>
            <a:r>
              <a:rPr lang="en-US" dirty="0" smtClean="0"/>
              <a:t>&gt;		Greater than</a:t>
            </a:r>
          </a:p>
          <a:p>
            <a:pPr marL="0" indent="0">
              <a:buNone/>
            </a:pPr>
            <a:r>
              <a:rPr lang="en-US" dirty="0" smtClean="0"/>
              <a:t>&lt;= 		less than or equal</a:t>
            </a:r>
          </a:p>
          <a:p>
            <a:pPr marL="0" indent="0">
              <a:buNone/>
            </a:pPr>
            <a:r>
              <a:rPr lang="en-US" dirty="0" smtClean="0"/>
              <a:t>&gt;=		greater than or equal</a:t>
            </a:r>
            <a:endParaRPr lang="en-NZ" dirty="0"/>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solidFill>
                  <a:schemeClr val="tx2">
                    <a:lumMod val="40000"/>
                    <a:lumOff val="60000"/>
                  </a:schemeClr>
                </a:solidFill>
              </a:rPr>
              <a:t>Flow control with </a:t>
            </a:r>
            <a:r>
              <a:rPr lang="en-US" dirty="0" smtClean="0">
                <a:solidFill>
                  <a:schemeClr val="tx2">
                    <a:lumMod val="40000"/>
                    <a:lumOff val="60000"/>
                  </a:schemeClr>
                </a:solidFill>
              </a:rPr>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140861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7" y="937393"/>
            <a:ext cx="6621014" cy="105852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Text Placeholder 6"/>
          <p:cNvSpPr>
            <a:spLocks noGrp="1"/>
          </p:cNvSpPr>
          <p:nvPr>
            <p:ph type="body" sz="quarter" idx="10"/>
          </p:nvPr>
        </p:nvSpPr>
        <p:spPr>
          <a:xfrm>
            <a:off x="1880256" y="1076243"/>
            <a:ext cx="6894776" cy="1152607"/>
          </a:xfrm>
        </p:spPr>
        <p:txBody>
          <a:bodyPr/>
          <a:lstStyle/>
          <a:p>
            <a:pPr marL="0" indent="0">
              <a:buNone/>
            </a:pPr>
            <a:r>
              <a:rPr lang="en-NZ" sz="1600" b="1" noProof="1" smtClean="0">
                <a:latin typeface="Courier New" panose="02070309020205020404" pitchFamily="49" charset="0"/>
                <a:cs typeface="Courier New" panose="02070309020205020404" pitchFamily="49" charset="0"/>
              </a:rPr>
              <a:t>if (number1 == number2);</a:t>
            </a:r>
          </a:p>
          <a:p>
            <a:pPr marL="0" indent="0">
              <a:buNone/>
            </a:pPr>
            <a:r>
              <a:rPr lang="en-NZ" sz="1600" b="1" noProof="1" smtClean="0">
                <a:latin typeface="Courier New" panose="02070309020205020404" pitchFamily="49" charset="0"/>
                <a:cs typeface="Courier New" panose="02070309020205020404" pitchFamily="49" charset="0"/>
              </a:rPr>
              <a:t>			System.out.println("They are the same");</a:t>
            </a:r>
            <a:endParaRPr lang="en-NZ" sz="1600" b="1" noProof="1">
              <a:latin typeface="Courier New" panose="02070309020205020404" pitchFamily="49" charset="0"/>
              <a:cs typeface="Courier New" panose="02070309020205020404" pitchFamily="49" charset="0"/>
            </a:endParaRPr>
          </a:p>
        </p:txBody>
      </p:sp>
      <p:sp>
        <p:nvSpPr>
          <p:cNvPr id="6" name="Title 5"/>
          <p:cNvSpPr>
            <a:spLocks noGrp="1"/>
          </p:cNvSpPr>
          <p:nvPr>
            <p:ph type="title"/>
          </p:nvPr>
        </p:nvSpPr>
        <p:spPr/>
        <p:txBody>
          <a:bodyPr/>
          <a:lstStyle/>
          <a:p>
            <a:r>
              <a:rPr lang="en-US" dirty="0" smtClean="0"/>
              <a:t>Common error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18</a:t>
            </a:fld>
            <a:endParaRPr lang="en-US" dirty="0"/>
          </a:p>
        </p:txBody>
      </p:sp>
      <p:sp>
        <p:nvSpPr>
          <p:cNvPr id="9" name="Text Placeholder 8"/>
          <p:cNvSpPr>
            <a:spLocks noGrp="1"/>
          </p:cNvSpPr>
          <p:nvPr>
            <p:ph type="body" sz="quarter" idx="13"/>
          </p:nvPr>
        </p:nvSpPr>
        <p:spPr>
          <a:xfrm>
            <a:off x="1880257" y="2134761"/>
            <a:ext cx="6335993" cy="1132314"/>
          </a:xfrm>
        </p:spPr>
        <p:txBody>
          <a:bodyPr/>
          <a:lstStyle/>
          <a:p>
            <a:r>
              <a:rPr lang="en-US" dirty="0" smtClean="0"/>
              <a:t>This </a:t>
            </a:r>
            <a:r>
              <a:rPr lang="en-US" dirty="0" smtClean="0">
                <a:latin typeface="Courier New" panose="02070309020205020404" pitchFamily="49" charset="0"/>
                <a:cs typeface="Courier New" panose="02070309020205020404" pitchFamily="49" charset="0"/>
              </a:rPr>
              <a:t>;</a:t>
            </a:r>
            <a:r>
              <a:rPr lang="en-US" dirty="0" smtClean="0"/>
              <a:t> terminates the if-statement </a:t>
            </a:r>
          </a:p>
          <a:p>
            <a:r>
              <a:rPr lang="en-US" dirty="0" smtClean="0"/>
              <a:t>The </a:t>
            </a:r>
            <a:r>
              <a:rPr lang="en-US" dirty="0" err="1" smtClean="0"/>
              <a:t>println</a:t>
            </a:r>
            <a:r>
              <a:rPr lang="en-US" dirty="0" smtClean="0"/>
              <a:t>() will always be executed. </a:t>
            </a:r>
            <a:endParaRPr lang="en-NZ" dirty="0"/>
          </a:p>
        </p:txBody>
      </p:sp>
      <mc:AlternateContent xmlns:mc="http://schemas.openxmlformats.org/markup-compatibility/2006" xmlns:p14="http://schemas.microsoft.com/office/powerpoint/2010/main">
        <mc:Choice Requires="p14">
          <p:contentPart p14:bwMode="auto" r:id="rId2">
            <p14:nvContentPartPr>
              <p14:cNvPr id="13" name="Ink 12"/>
              <p14:cNvContentPartPr/>
              <p14:nvPr/>
            </p14:nvContentPartPr>
            <p14:xfrm>
              <a:off x="4456983" y="1036453"/>
              <a:ext cx="823680" cy="430200"/>
            </p14:xfrm>
          </p:contentPart>
        </mc:Choice>
        <mc:Fallback xmlns="">
          <p:pic>
            <p:nvPicPr>
              <p:cNvPr id="13" name="Ink 12"/>
              <p:cNvPicPr/>
              <p:nvPr/>
            </p:nvPicPr>
            <p:blipFill>
              <a:blip r:embed="rId3"/>
              <a:stretch>
                <a:fillRect/>
              </a:stretch>
            </p:blipFill>
            <p:spPr>
              <a:xfrm>
                <a:off x="4448703" y="1028173"/>
                <a:ext cx="840240" cy="446760"/>
              </a:xfrm>
              <a:prstGeom prst="rect">
                <a:avLst/>
              </a:prstGeom>
            </p:spPr>
          </p:pic>
        </mc:Fallback>
      </mc:AlternateContent>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solidFill>
                  <a:schemeClr val="tx2">
                    <a:lumMod val="40000"/>
                    <a:lumOff val="60000"/>
                  </a:schemeClr>
                </a:solidFill>
              </a:rPr>
              <a:t>Flow control with </a:t>
            </a:r>
            <a:r>
              <a:rPr lang="en-US" dirty="0" smtClean="0">
                <a:solidFill>
                  <a:schemeClr val="tx2">
                    <a:lumMod val="40000"/>
                    <a:lumOff val="60000"/>
                  </a:schemeClr>
                </a:solidFill>
              </a:rPr>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2834195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880257" y="1167793"/>
            <a:ext cx="6520793" cy="2099282"/>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Text Placeholder 6"/>
          <p:cNvSpPr>
            <a:spLocks noGrp="1"/>
          </p:cNvSpPr>
          <p:nvPr>
            <p:ph type="body" sz="quarter" idx="10"/>
          </p:nvPr>
        </p:nvSpPr>
        <p:spPr>
          <a:xfrm>
            <a:off x="1880256" y="1076243"/>
            <a:ext cx="6894776" cy="2267032"/>
          </a:xfrm>
        </p:spPr>
        <p:txBody>
          <a:bodyPr/>
          <a:lstStyle/>
          <a:p>
            <a:pPr marL="0" indent="0">
              <a:buNone/>
            </a:pPr>
            <a:r>
              <a:rPr lang="en-NZ" sz="1600" b="1" noProof="1" smtClean="0">
                <a:latin typeface="Courier New" panose="02070309020205020404" pitchFamily="49" charset="0"/>
                <a:cs typeface="Courier New" panose="02070309020205020404" pitchFamily="49" charset="0"/>
              </a:rPr>
              <a:t>if (number1 == number2) {</a:t>
            </a:r>
          </a:p>
          <a:p>
            <a:pPr marL="0" indent="0">
              <a:buNone/>
            </a:pPr>
            <a:r>
              <a:rPr lang="en-NZ" sz="1600" b="1" noProof="1" smtClean="0">
                <a:latin typeface="Courier New" panose="02070309020205020404" pitchFamily="49" charset="0"/>
                <a:cs typeface="Courier New" panose="02070309020205020404" pitchFamily="49" charset="0"/>
              </a:rPr>
              <a:t>	System.out.println("The numbers are the same");</a:t>
            </a:r>
          </a:p>
          <a:p>
            <a:pPr marL="0" indent="0">
              <a:buNone/>
            </a:pPr>
            <a:r>
              <a:rPr lang="en-US" sz="1600" b="1" noProof="1" smtClean="0">
                <a:latin typeface="Courier New" panose="02070309020205020404" pitchFamily="49" charset="0"/>
                <a:cs typeface="Courier New" panose="02070309020205020404" pitchFamily="49" charset="0"/>
              </a:rPr>
              <a:t>}</a:t>
            </a:r>
          </a:p>
          <a:p>
            <a:pPr marL="0" indent="0">
              <a:buNone/>
            </a:pPr>
            <a:r>
              <a:rPr lang="en-US" sz="1600" b="1" noProof="1" smtClean="0">
                <a:latin typeface="Courier New" panose="02070309020205020404" pitchFamily="49" charset="0"/>
                <a:cs typeface="Courier New" panose="02070309020205020404" pitchFamily="49" charset="0"/>
              </a:rPr>
              <a:t>else</a:t>
            </a:r>
          </a:p>
          <a:p>
            <a:pPr marL="0" indent="0">
              <a:buNone/>
            </a:pPr>
            <a:r>
              <a:rPr lang="en-US" sz="1600" b="1" noProof="1" smtClean="0">
                <a:latin typeface="Courier New" panose="02070309020205020404" pitchFamily="49" charset="0"/>
                <a:cs typeface="Courier New" panose="02070309020205020404" pitchFamily="49" charset="0"/>
              </a:rPr>
              <a:t>{</a:t>
            </a:r>
          </a:p>
          <a:p>
            <a:pPr marL="0" indent="0">
              <a:buNone/>
            </a:pPr>
            <a:r>
              <a:rPr lang="en-NZ" sz="1600" b="1" noProof="1">
                <a:latin typeface="Courier New" panose="02070309020205020404" pitchFamily="49" charset="0"/>
                <a:cs typeface="Courier New" panose="02070309020205020404" pitchFamily="49" charset="0"/>
              </a:rPr>
              <a:t>	System.out.println("</a:t>
            </a:r>
            <a:r>
              <a:rPr lang="en-NZ" sz="1600" b="1" noProof="1" smtClean="0">
                <a:latin typeface="Courier New" panose="02070309020205020404" pitchFamily="49" charset="0"/>
                <a:cs typeface="Courier New" panose="02070309020205020404" pitchFamily="49" charset="0"/>
              </a:rPr>
              <a:t>The </a:t>
            </a:r>
            <a:r>
              <a:rPr lang="en-NZ" sz="1600" b="1" noProof="1">
                <a:latin typeface="Courier New" panose="02070309020205020404" pitchFamily="49" charset="0"/>
                <a:cs typeface="Courier New" panose="02070309020205020404" pitchFamily="49" charset="0"/>
              </a:rPr>
              <a:t>numbers are </a:t>
            </a:r>
            <a:r>
              <a:rPr lang="en-NZ" sz="1600" b="1" noProof="1" smtClean="0">
                <a:latin typeface="Courier New" panose="02070309020205020404" pitchFamily="49" charset="0"/>
                <a:cs typeface="Courier New" panose="02070309020205020404" pitchFamily="49" charset="0"/>
              </a:rPr>
              <a:t>different");</a:t>
            </a:r>
            <a:endParaRPr lang="en-US" sz="1600" b="1" noProof="1" smtClean="0">
              <a:latin typeface="Courier New" panose="02070309020205020404" pitchFamily="49" charset="0"/>
              <a:cs typeface="Courier New" panose="02070309020205020404" pitchFamily="49" charset="0"/>
            </a:endParaRPr>
          </a:p>
          <a:p>
            <a:pPr marL="0" indent="0">
              <a:buNone/>
            </a:pPr>
            <a:r>
              <a:rPr lang="en-US" sz="1600" b="1" noProof="1">
                <a:latin typeface="Courier New" panose="02070309020205020404" pitchFamily="49" charset="0"/>
                <a:cs typeface="Courier New" panose="02070309020205020404" pitchFamily="49" charset="0"/>
              </a:rPr>
              <a:t>}</a:t>
            </a:r>
            <a:endParaRPr lang="en-NZ" sz="1600" b="1" noProof="1">
              <a:latin typeface="Courier New" panose="02070309020205020404" pitchFamily="49" charset="0"/>
              <a:cs typeface="Courier New" panose="02070309020205020404" pitchFamily="49" charset="0"/>
            </a:endParaRPr>
          </a:p>
        </p:txBody>
      </p:sp>
      <p:sp>
        <p:nvSpPr>
          <p:cNvPr id="6" name="Title 5"/>
          <p:cNvSpPr>
            <a:spLocks noGrp="1"/>
          </p:cNvSpPr>
          <p:nvPr>
            <p:ph type="title"/>
          </p:nvPr>
        </p:nvSpPr>
        <p:spPr/>
        <p:txBody>
          <a:bodyPr/>
          <a:lstStyle/>
          <a:p>
            <a:r>
              <a:rPr lang="en-US" dirty="0" smtClean="0"/>
              <a:t>if-else with blocks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19</a:t>
            </a:fld>
            <a:endParaRPr lang="en-US" dirty="0"/>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solidFill>
                  <a:schemeClr val="tx2">
                    <a:lumMod val="40000"/>
                    <a:lumOff val="60000"/>
                  </a:schemeClr>
                </a:solidFill>
              </a:rPr>
              <a:t>Flow control with </a:t>
            </a:r>
            <a:r>
              <a:rPr lang="en-US" dirty="0" smtClean="0">
                <a:solidFill>
                  <a:schemeClr val="tx2">
                    <a:lumMod val="40000"/>
                    <a:lumOff val="60000"/>
                  </a:schemeClr>
                </a:solidFill>
              </a:rPr>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147972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Eclipse is an Integrated Development Environment (IDE). </a:t>
            </a:r>
            <a:endParaRPr lang="en-NZ" dirty="0" smtClean="0"/>
          </a:p>
          <a:p>
            <a:pPr lvl="1"/>
            <a:r>
              <a:rPr lang="en-US" dirty="0" smtClean="0"/>
              <a:t>IDEs have lots of support to make programming easier</a:t>
            </a:r>
          </a:p>
          <a:p>
            <a:pPr lvl="2"/>
            <a:r>
              <a:rPr lang="en-US" sz="1800" dirty="0" smtClean="0"/>
              <a:t>Auto-complete and hints</a:t>
            </a:r>
          </a:p>
          <a:p>
            <a:pPr lvl="2"/>
            <a:r>
              <a:rPr lang="en-US" sz="1800" dirty="0" smtClean="0"/>
              <a:t>Real time compiling</a:t>
            </a:r>
          </a:p>
          <a:p>
            <a:pPr lvl="2"/>
            <a:r>
              <a:rPr lang="en-US" sz="1800" dirty="0" smtClean="0"/>
              <a:t>Project management</a:t>
            </a:r>
          </a:p>
          <a:p>
            <a:pPr lvl="2"/>
            <a:r>
              <a:rPr lang="en-US" sz="1800" dirty="0" smtClean="0"/>
              <a:t>Debugging support</a:t>
            </a:r>
          </a:p>
          <a:p>
            <a:pPr lvl="2"/>
            <a:r>
              <a:rPr lang="en-US" sz="1800" dirty="0" smtClean="0"/>
              <a:t>A zillion other things and they are </a:t>
            </a:r>
            <a:r>
              <a:rPr lang="en-US" sz="1800" dirty="0"/>
              <a:t>e</a:t>
            </a:r>
            <a:r>
              <a:rPr lang="en-US" sz="1800" dirty="0" smtClean="0"/>
              <a:t>xtensible </a:t>
            </a:r>
          </a:p>
          <a:p>
            <a:r>
              <a:rPr lang="en-US" dirty="0" smtClean="0"/>
              <a:t>There are lots of different IDEs, and lots of Java ones.  Some are designed for a particular type of development (e.g. cross-platform apps).  Some are proprietary (e.g. Visual Studio is Microsoft’s IDE for all their programming languages)  </a:t>
            </a:r>
          </a:p>
          <a:p>
            <a:r>
              <a:rPr lang="en-US" dirty="0" smtClean="0"/>
              <a:t>IDEs are big and complex, but definitely worth the investment for the support they provide. </a:t>
            </a:r>
          </a:p>
          <a:p>
            <a:pPr lvl="2"/>
            <a:endParaRPr lang="en-US" dirty="0" smtClean="0"/>
          </a:p>
        </p:txBody>
      </p:sp>
      <p:sp>
        <p:nvSpPr>
          <p:cNvPr id="3" name="Title 2"/>
          <p:cNvSpPr>
            <a:spLocks noGrp="1"/>
          </p:cNvSpPr>
          <p:nvPr>
            <p:ph type="title"/>
          </p:nvPr>
        </p:nvSpPr>
        <p:spPr/>
        <p:txBody>
          <a:bodyPr/>
          <a:lstStyle/>
          <a:p>
            <a:r>
              <a:rPr lang="en-US" dirty="0" smtClean="0"/>
              <a:t>Eclipse</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
        <p:nvSpPr>
          <p:cNvPr id="5" name="Text Placeholder 4"/>
          <p:cNvSpPr>
            <a:spLocks noGrp="1"/>
          </p:cNvSpPr>
          <p:nvPr>
            <p:ph type="body" sz="quarter" idx="12"/>
          </p:nvPr>
        </p:nvSpPr>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a:p>
          <a:p>
            <a:r>
              <a:rPr lang="en-US" dirty="0" smtClean="0"/>
              <a:t>Arithmetic </a:t>
            </a:r>
          </a:p>
          <a:p>
            <a:endParaRPr lang="en-US" dirty="0" smtClean="0"/>
          </a:p>
          <a:p>
            <a:r>
              <a:rPr lang="en-US" dirty="0" smtClean="0"/>
              <a:t>Flow control with 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3266564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7" y="1076243"/>
            <a:ext cx="6621014" cy="319095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Text Placeholder 6"/>
          <p:cNvSpPr>
            <a:spLocks noGrp="1"/>
          </p:cNvSpPr>
          <p:nvPr>
            <p:ph type="body" sz="quarter" idx="10"/>
          </p:nvPr>
        </p:nvSpPr>
        <p:spPr>
          <a:xfrm>
            <a:off x="1880255" y="1076243"/>
            <a:ext cx="7263745" cy="3714832"/>
          </a:xfrm>
        </p:spPr>
        <p:txBody>
          <a:bodyPr/>
          <a:lstStyle/>
          <a:p>
            <a:pPr marL="0" indent="0">
              <a:buNone/>
            </a:pPr>
            <a:r>
              <a:rPr lang="en-NZ" sz="1600" b="1" noProof="1" smtClean="0">
                <a:latin typeface="Courier New" panose="02070309020205020404" pitchFamily="49" charset="0"/>
                <a:cs typeface="Courier New" panose="02070309020205020404" pitchFamily="49" charset="0"/>
              </a:rPr>
              <a:t>if (number1 == number2) {</a:t>
            </a:r>
          </a:p>
          <a:p>
            <a:pPr marL="0" indent="0">
              <a:buNone/>
            </a:pPr>
            <a:r>
              <a:rPr lang="en-NZ" sz="1600" b="1" noProof="1" smtClean="0">
                <a:latin typeface="Courier New" panose="02070309020205020404" pitchFamily="49" charset="0"/>
                <a:cs typeface="Courier New" panose="02070309020205020404" pitchFamily="49" charset="0"/>
              </a:rPr>
              <a:t>	System.out.println("The numbers are the same");</a:t>
            </a:r>
          </a:p>
          <a:p>
            <a:pPr marL="0" indent="0">
              <a:buNone/>
            </a:pPr>
            <a:r>
              <a:rPr lang="en-US" sz="1600" b="1" noProof="1">
                <a:latin typeface="Courier New" panose="02070309020205020404" pitchFamily="49" charset="0"/>
                <a:cs typeface="Courier New" panose="02070309020205020404" pitchFamily="49" charset="0"/>
              </a:rPr>
              <a:t> </a:t>
            </a:r>
            <a:r>
              <a:rPr lang="en-US" sz="1600" b="1" noProof="1" smtClean="0">
                <a:latin typeface="Courier New" panose="02070309020205020404" pitchFamily="49" charset="0"/>
                <a:cs typeface="Courier New" panose="02070309020205020404" pitchFamily="49" charset="0"/>
              </a:rPr>
              <a:t>   int numberToUse = number1;</a:t>
            </a:r>
            <a:endParaRPr lang="en-NZ" sz="1600" b="1" noProof="1" smtClean="0">
              <a:latin typeface="Courier New" panose="02070309020205020404" pitchFamily="49" charset="0"/>
              <a:cs typeface="Courier New" panose="02070309020205020404" pitchFamily="49" charset="0"/>
            </a:endParaRPr>
          </a:p>
          <a:p>
            <a:pPr marL="0" indent="0">
              <a:buNone/>
            </a:pPr>
            <a:r>
              <a:rPr lang="en-US" sz="1600" b="1" noProof="1" smtClean="0">
                <a:latin typeface="Courier New" panose="02070309020205020404" pitchFamily="49" charset="0"/>
                <a:cs typeface="Courier New" panose="02070309020205020404" pitchFamily="49" charset="0"/>
              </a:rPr>
              <a:t>}</a:t>
            </a:r>
          </a:p>
          <a:p>
            <a:pPr marL="0" indent="0">
              <a:buNone/>
            </a:pPr>
            <a:r>
              <a:rPr lang="en-US" sz="1600" b="1" noProof="1" smtClean="0">
                <a:latin typeface="Courier New" panose="02070309020205020404" pitchFamily="49" charset="0"/>
                <a:cs typeface="Courier New" panose="02070309020205020404" pitchFamily="49" charset="0"/>
              </a:rPr>
              <a:t>else</a:t>
            </a:r>
          </a:p>
          <a:p>
            <a:pPr marL="0" indent="0">
              <a:buNone/>
            </a:pPr>
            <a:r>
              <a:rPr lang="en-US" sz="1600" b="1" noProof="1" smtClean="0">
                <a:latin typeface="Courier New" panose="02070309020205020404" pitchFamily="49" charset="0"/>
                <a:cs typeface="Courier New" panose="02070309020205020404" pitchFamily="49" charset="0"/>
              </a:rPr>
              <a:t>{</a:t>
            </a:r>
          </a:p>
          <a:p>
            <a:pPr marL="0" indent="0">
              <a:buNone/>
            </a:pPr>
            <a:r>
              <a:rPr lang="en-NZ" sz="1600" b="1" noProof="1">
                <a:latin typeface="Courier New" panose="02070309020205020404" pitchFamily="49" charset="0"/>
                <a:cs typeface="Courier New" panose="02070309020205020404" pitchFamily="49" charset="0"/>
              </a:rPr>
              <a:t>	System.out.println("</a:t>
            </a:r>
            <a:r>
              <a:rPr lang="en-NZ" sz="1600" b="1" noProof="1" smtClean="0">
                <a:latin typeface="Courier New" panose="02070309020205020404" pitchFamily="49" charset="0"/>
                <a:cs typeface="Courier New" panose="02070309020205020404" pitchFamily="49" charset="0"/>
              </a:rPr>
              <a:t>The </a:t>
            </a:r>
            <a:r>
              <a:rPr lang="en-NZ" sz="1600" b="1" noProof="1">
                <a:latin typeface="Courier New" panose="02070309020205020404" pitchFamily="49" charset="0"/>
                <a:cs typeface="Courier New" panose="02070309020205020404" pitchFamily="49" charset="0"/>
              </a:rPr>
              <a:t>numbers are </a:t>
            </a:r>
            <a:r>
              <a:rPr lang="en-NZ" sz="1600" b="1" noProof="1" smtClean="0">
                <a:latin typeface="Courier New" panose="02070309020205020404" pitchFamily="49" charset="0"/>
                <a:cs typeface="Courier New" panose="02070309020205020404" pitchFamily="49" charset="0"/>
              </a:rPr>
              <a:t>different");</a:t>
            </a:r>
          </a:p>
          <a:p>
            <a:pPr marL="0" indent="0">
              <a:buNone/>
            </a:pPr>
            <a:r>
              <a:rPr lang="en-US" sz="1600" b="1" noProof="1">
                <a:latin typeface="Courier New" panose="02070309020205020404" pitchFamily="49" charset="0"/>
                <a:cs typeface="Courier New" panose="02070309020205020404" pitchFamily="49" charset="0"/>
              </a:rPr>
              <a:t> </a:t>
            </a:r>
            <a:r>
              <a:rPr lang="en-US" sz="1600" b="1" noProof="1" smtClean="0">
                <a:latin typeface="Courier New" panose="02070309020205020404" pitchFamily="49" charset="0"/>
                <a:cs typeface="Courier New" panose="02070309020205020404" pitchFamily="49" charset="0"/>
              </a:rPr>
              <a:t>   int </a:t>
            </a:r>
            <a:r>
              <a:rPr lang="en-US" sz="1600" b="1" noProof="1">
                <a:latin typeface="Courier New" panose="02070309020205020404" pitchFamily="49" charset="0"/>
                <a:cs typeface="Courier New" panose="02070309020205020404" pitchFamily="49" charset="0"/>
              </a:rPr>
              <a:t>numberToUse </a:t>
            </a:r>
            <a:r>
              <a:rPr lang="en-US" sz="1600" b="1" noProof="1" smtClean="0">
                <a:latin typeface="Courier New" panose="02070309020205020404" pitchFamily="49" charset="0"/>
                <a:cs typeface="Courier New" panose="02070309020205020404" pitchFamily="49" charset="0"/>
              </a:rPr>
              <a:t>= 0;</a:t>
            </a:r>
          </a:p>
          <a:p>
            <a:pPr marL="0" indent="0">
              <a:buNone/>
            </a:pPr>
            <a:r>
              <a:rPr lang="en-US" sz="1600" b="1" noProof="1" smtClean="0">
                <a:latin typeface="Courier New" panose="02070309020205020404" pitchFamily="49" charset="0"/>
                <a:cs typeface="Courier New" panose="02070309020205020404" pitchFamily="49" charset="0"/>
              </a:rPr>
              <a:t>}</a:t>
            </a:r>
          </a:p>
          <a:p>
            <a:pPr marL="0" indent="0">
              <a:buNone/>
            </a:pPr>
            <a:r>
              <a:rPr lang="en-NZ" sz="1600" b="1" noProof="1">
                <a:latin typeface="Courier New" panose="02070309020205020404" pitchFamily="49" charset="0"/>
                <a:cs typeface="Courier New" panose="02070309020205020404" pitchFamily="49" charset="0"/>
              </a:rPr>
              <a:t>System.out.println</a:t>
            </a:r>
            <a:r>
              <a:rPr lang="en-NZ" sz="1600" b="1" noProof="1" smtClean="0">
                <a:latin typeface="Courier New" panose="02070309020205020404" pitchFamily="49" charset="0"/>
                <a:cs typeface="Courier New" panose="02070309020205020404" pitchFamily="49" charset="0"/>
              </a:rPr>
              <a:t>("Using number " + numberToUse);</a:t>
            </a:r>
            <a:endParaRPr lang="en-NZ" sz="1600" b="1" noProof="1">
              <a:latin typeface="Courier New" panose="02070309020205020404" pitchFamily="49" charset="0"/>
              <a:cs typeface="Courier New" panose="02070309020205020404" pitchFamily="49" charset="0"/>
            </a:endParaRPr>
          </a:p>
          <a:p>
            <a:pPr marL="0" indent="0">
              <a:buNone/>
            </a:pPr>
            <a:endParaRPr lang="en-US" sz="1600" noProof="1" smtClean="0">
              <a:latin typeface="Courier New" panose="02070309020205020404" pitchFamily="49" charset="0"/>
              <a:cs typeface="Courier New" panose="02070309020205020404" pitchFamily="49" charset="0"/>
            </a:endParaRPr>
          </a:p>
          <a:p>
            <a:pPr marL="0" indent="0">
              <a:buNone/>
            </a:pPr>
            <a:endParaRPr lang="en-NZ" sz="1600" noProof="1">
              <a:latin typeface="Courier New" panose="02070309020205020404" pitchFamily="49" charset="0"/>
              <a:cs typeface="Courier New" panose="02070309020205020404" pitchFamily="49" charset="0"/>
            </a:endParaRPr>
          </a:p>
        </p:txBody>
      </p:sp>
      <p:sp>
        <p:nvSpPr>
          <p:cNvPr id="6" name="Title 5"/>
          <p:cNvSpPr>
            <a:spLocks noGrp="1"/>
          </p:cNvSpPr>
          <p:nvPr>
            <p:ph type="title"/>
          </p:nvPr>
        </p:nvSpPr>
        <p:spPr/>
        <p:txBody>
          <a:bodyPr/>
          <a:lstStyle/>
          <a:p>
            <a:r>
              <a:rPr lang="en-US" dirty="0" smtClean="0"/>
              <a:t>Caution trap!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20</a:t>
            </a:fld>
            <a:endParaRPr lang="en-US" dirty="0"/>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solidFill>
                  <a:schemeClr val="tx2">
                    <a:lumMod val="40000"/>
                    <a:lumOff val="60000"/>
                  </a:schemeClr>
                </a:solidFill>
              </a:rPr>
              <a:t>Flow control with </a:t>
            </a:r>
            <a:r>
              <a:rPr lang="en-US" dirty="0" smtClean="0">
                <a:solidFill>
                  <a:schemeClr val="tx2">
                    <a:lumMod val="40000"/>
                    <a:lumOff val="60000"/>
                  </a:schemeClr>
                </a:solidFill>
              </a:rPr>
              <a:t>if-else</a:t>
            </a:r>
          </a:p>
          <a:p>
            <a:endParaRPr lang="en-US" dirty="0" smtClean="0"/>
          </a:p>
          <a:p>
            <a:r>
              <a:rPr lang="en-US" dirty="0" smtClean="0"/>
              <a:t>Eclipse Debugger</a:t>
            </a:r>
            <a:endParaRPr lang="en-NZ" dirty="0"/>
          </a:p>
        </p:txBody>
      </p:sp>
      <p:sp>
        <p:nvSpPr>
          <p:cNvPr id="2" name="TextBox 1"/>
          <p:cNvSpPr txBox="1"/>
          <p:nvPr/>
        </p:nvSpPr>
        <p:spPr>
          <a:xfrm>
            <a:off x="1880257" y="4650141"/>
            <a:ext cx="6763262" cy="646331"/>
          </a:xfrm>
          <a:prstGeom prst="rect">
            <a:avLst/>
          </a:prstGeom>
        </p:spPr>
        <p:txBody>
          <a:bodyPr vert="horz" wrap="none" rtlCol="0">
            <a:spAutoFit/>
          </a:bodyPr>
          <a:lstStyle/>
          <a:p>
            <a:r>
              <a:rPr lang="en-US" sz="3600" dirty="0" smtClean="0"/>
              <a:t>This probably won’t compile. Why?</a:t>
            </a:r>
            <a:endParaRPr lang="en-NZ" sz="3600" dirty="0" smtClean="0"/>
          </a:p>
        </p:txBody>
      </p:sp>
    </p:spTree>
    <p:extLst>
      <p:ext uri="{BB962C8B-B14F-4D97-AF65-F5344CB8AC3E}">
        <p14:creationId xmlns:p14="http://schemas.microsoft.com/office/powerpoint/2010/main" val="3306685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Bugs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21</a:t>
            </a:fld>
            <a:endParaRPr lang="en-US" dirty="0"/>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t>Flow control with </a:t>
            </a:r>
            <a:r>
              <a:rPr lang="en-US" dirty="0" smtClean="0"/>
              <a:t>if-else</a:t>
            </a:r>
          </a:p>
          <a:p>
            <a:endParaRPr lang="en-US" dirty="0" smtClean="0"/>
          </a:p>
          <a:p>
            <a:r>
              <a:rPr lang="en-US" dirty="0" smtClean="0">
                <a:solidFill>
                  <a:schemeClr val="tx2">
                    <a:lumMod val="40000"/>
                    <a:lumOff val="60000"/>
                  </a:schemeClr>
                </a:solidFill>
              </a:rPr>
              <a:t>Eclipse Debugger</a:t>
            </a:r>
            <a:endParaRPr lang="en-NZ" dirty="0">
              <a:solidFill>
                <a:schemeClr val="tx2">
                  <a:lumMod val="40000"/>
                  <a:lumOff val="60000"/>
                </a:schemeClr>
              </a:solidFill>
            </a:endParaRPr>
          </a:p>
        </p:txBody>
      </p:sp>
      <p:sp>
        <p:nvSpPr>
          <p:cNvPr id="5" name="Text Placeholder 4"/>
          <p:cNvSpPr>
            <a:spLocks noGrp="1"/>
          </p:cNvSpPr>
          <p:nvPr>
            <p:ph type="body" sz="quarter" idx="10"/>
          </p:nvPr>
        </p:nvSpPr>
        <p:spPr/>
        <p:txBody>
          <a:bodyPr/>
          <a:lstStyle/>
          <a:p>
            <a:pPr marL="0" indent="0">
              <a:buNone/>
            </a:pPr>
            <a:r>
              <a:rPr lang="en-US" dirty="0" smtClean="0"/>
              <a:t>In Java, you can have three types of problem:</a:t>
            </a:r>
          </a:p>
          <a:p>
            <a:pPr marL="0" indent="0">
              <a:buNone/>
            </a:pPr>
            <a:endParaRPr lang="en-US" dirty="0"/>
          </a:p>
          <a:p>
            <a:pPr marL="342900" indent="-342900">
              <a:buFont typeface="+mj-lt"/>
              <a:buAutoNum type="arabicPeriod"/>
            </a:pPr>
            <a:r>
              <a:rPr lang="en-US" dirty="0" smtClean="0"/>
              <a:t>Your classes don’t compile.</a:t>
            </a:r>
            <a:endParaRPr lang="en-NZ" dirty="0" smtClean="0"/>
          </a:p>
          <a:p>
            <a:pPr lvl="1"/>
            <a:r>
              <a:rPr lang="en-US" dirty="0" smtClean="0"/>
              <a:t>This is always the result of a syntax error or the failure to import the right package(s)</a:t>
            </a:r>
          </a:p>
          <a:p>
            <a:pPr lvl="1"/>
            <a:r>
              <a:rPr lang="en-US" dirty="0" smtClean="0"/>
              <a:t>Usually, </a:t>
            </a:r>
            <a:r>
              <a:rPr lang="en-US" dirty="0" err="1" smtClean="0"/>
              <a:t>javac</a:t>
            </a:r>
            <a:r>
              <a:rPr lang="en-US" dirty="0" smtClean="0"/>
              <a:t> will tell you what is wrong</a:t>
            </a:r>
          </a:p>
          <a:p>
            <a:pPr lvl="1"/>
            <a:r>
              <a:rPr lang="en-US" dirty="0" smtClean="0"/>
              <a:t>Sometimes, your mistake may not be in the line that </a:t>
            </a:r>
            <a:r>
              <a:rPr lang="en-US" dirty="0" err="1" smtClean="0"/>
              <a:t>javac</a:t>
            </a:r>
            <a:r>
              <a:rPr lang="en-US" dirty="0" smtClean="0"/>
              <a:t> points out. Examples: The previous statement does not end with a semicolon, you forgot to declare a variable, didn’t close a parenthesis, or you are trying to access a variable out of scope.</a:t>
            </a:r>
          </a:p>
          <a:p>
            <a:pPr marL="342900" indent="-342900">
              <a:buFont typeface="+mj-lt"/>
              <a:buAutoNum type="arabicPeriod"/>
            </a:pPr>
            <a:r>
              <a:rPr lang="en-US" dirty="0" smtClean="0"/>
              <a:t>Your classes compile, but your program crashes with an </a:t>
            </a:r>
            <a:r>
              <a:rPr lang="en-US" i="1" dirty="0" smtClean="0"/>
              <a:t>exception</a:t>
            </a:r>
            <a:r>
              <a:rPr lang="en-US" dirty="0" smtClean="0"/>
              <a:t>.</a:t>
            </a:r>
          </a:p>
          <a:p>
            <a:pPr marL="342900" indent="-342900">
              <a:buFont typeface="+mj-lt"/>
              <a:buAutoNum type="arabicPeriod"/>
            </a:pPr>
            <a:r>
              <a:rPr lang="en-US" dirty="0" smtClean="0"/>
              <a:t>Your classes compile and your program doesn’t crash, but it doesn’t do what you expect it to do.</a:t>
            </a:r>
          </a:p>
          <a:p>
            <a:pPr marL="342900" indent="-342900">
              <a:buFont typeface="+mj-lt"/>
              <a:buAutoNum type="arabicPeriod"/>
            </a:pPr>
            <a:endParaRPr lang="en-US" dirty="0"/>
          </a:p>
          <a:p>
            <a:pPr marL="0" indent="0">
              <a:buNone/>
            </a:pPr>
            <a:r>
              <a:rPr lang="en-US" dirty="0" smtClean="0"/>
              <a:t>In the last two cases, using a debugger can help.</a:t>
            </a:r>
            <a:endParaRPr lang="en-US" dirty="0"/>
          </a:p>
          <a:p>
            <a:pPr marL="0" indent="0">
              <a:buNone/>
            </a:pPr>
            <a:endParaRPr lang="en-US" dirty="0" smtClean="0"/>
          </a:p>
        </p:txBody>
      </p:sp>
    </p:spTree>
    <p:extLst>
      <p:ext uri="{BB962C8B-B14F-4D97-AF65-F5344CB8AC3E}">
        <p14:creationId xmlns:p14="http://schemas.microsoft.com/office/powerpoint/2010/main" val="474089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335993" cy="5425357"/>
          </a:xfrm>
        </p:spPr>
        <p:txBody>
          <a:bodyPr/>
          <a:lstStyle/>
          <a:p>
            <a:r>
              <a:rPr lang="en-US" dirty="0" smtClean="0"/>
              <a:t>Set a break point on the first line of your code (right click in the blue margin beside the line)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Start the debugger (F5)</a:t>
            </a:r>
          </a:p>
          <a:p>
            <a:endParaRPr lang="en-NZ" dirty="0"/>
          </a:p>
        </p:txBody>
      </p:sp>
      <p:sp>
        <p:nvSpPr>
          <p:cNvPr id="3" name="Title 2"/>
          <p:cNvSpPr>
            <a:spLocks noGrp="1"/>
          </p:cNvSpPr>
          <p:nvPr>
            <p:ph type="title"/>
          </p:nvPr>
        </p:nvSpPr>
        <p:spPr/>
        <p:txBody>
          <a:bodyPr/>
          <a:lstStyle/>
          <a:p>
            <a:r>
              <a:rPr lang="en-US" dirty="0" smtClean="0"/>
              <a:t>Using the Debugger</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22</a:t>
            </a:fld>
            <a:endParaRPr lang="en-US" dirty="0"/>
          </a:p>
        </p:txBody>
      </p:sp>
      <p:pic>
        <p:nvPicPr>
          <p:cNvPr id="8" name="Picture 7"/>
          <p:cNvPicPr>
            <a:picLocks noChangeAspect="1"/>
          </p:cNvPicPr>
          <p:nvPr/>
        </p:nvPicPr>
        <p:blipFill rotWithShape="1">
          <a:blip r:embed="rId2"/>
          <a:srcRect l="24657" t="15769" r="44076" b="39114"/>
          <a:stretch/>
        </p:blipFill>
        <p:spPr>
          <a:xfrm>
            <a:off x="3298091" y="1913287"/>
            <a:ext cx="3784639" cy="3558383"/>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5362858" y="5586870"/>
            <a:ext cx="2266950" cy="476250"/>
          </a:xfrm>
          <a:prstGeom prst="rect">
            <a:avLst/>
          </a:prstGeom>
        </p:spPr>
      </p:pic>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t>Flow control with </a:t>
            </a:r>
            <a:r>
              <a:rPr lang="en-US" dirty="0" smtClean="0"/>
              <a:t>if-else</a:t>
            </a:r>
          </a:p>
          <a:p>
            <a:endParaRPr lang="en-US" dirty="0" smtClean="0"/>
          </a:p>
          <a:p>
            <a:r>
              <a:rPr lang="en-US" dirty="0" smtClean="0">
                <a:solidFill>
                  <a:schemeClr val="tx2">
                    <a:lumMod val="40000"/>
                    <a:lumOff val="60000"/>
                  </a:schemeClr>
                </a:solidFill>
              </a:rPr>
              <a:t>Eclipse Debugger</a:t>
            </a:r>
            <a:endParaRPr lang="en-NZ" dirty="0">
              <a:solidFill>
                <a:schemeClr val="tx2">
                  <a:lumMod val="40000"/>
                  <a:lumOff val="60000"/>
                </a:schemeClr>
              </a:solidFill>
            </a:endParaRPr>
          </a:p>
        </p:txBody>
      </p:sp>
    </p:spTree>
    <p:extLst>
      <p:ext uri="{BB962C8B-B14F-4D97-AF65-F5344CB8AC3E}">
        <p14:creationId xmlns:p14="http://schemas.microsoft.com/office/powerpoint/2010/main" val="3923934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through line by line (F5)</a:t>
            </a:r>
          </a:p>
          <a:p>
            <a:r>
              <a:rPr lang="en-US" dirty="0" smtClean="0"/>
              <a:t>Check variable values by cursor over</a:t>
            </a:r>
            <a:endParaRPr lang="en-NZ" dirty="0"/>
          </a:p>
        </p:txBody>
      </p:sp>
      <p:sp>
        <p:nvSpPr>
          <p:cNvPr id="3" name="Title 2"/>
          <p:cNvSpPr>
            <a:spLocks noGrp="1"/>
          </p:cNvSpPr>
          <p:nvPr>
            <p:ph type="title"/>
          </p:nvPr>
        </p:nvSpPr>
        <p:spPr/>
        <p:txBody>
          <a:bodyPr/>
          <a:lstStyle/>
          <a:p>
            <a:r>
              <a:rPr lang="en-US" dirty="0" smtClean="0"/>
              <a:t>Debug perspective</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23</a:t>
            </a:fld>
            <a:endParaRPr lang="en-US" dirty="0"/>
          </a:p>
        </p:txBody>
      </p:sp>
      <p:sp>
        <p:nvSpPr>
          <p:cNvPr id="6" name="Text Placeholder 5"/>
          <p:cNvSpPr>
            <a:spLocks noGrp="1"/>
          </p:cNvSpPr>
          <p:nvPr>
            <p:ph type="body" sz="quarter" idx="13"/>
          </p:nvPr>
        </p:nvSpPr>
        <p:spPr>
          <a:xfrm>
            <a:off x="1880256" y="5813946"/>
            <a:ext cx="5817082" cy="628298"/>
          </a:xfrm>
        </p:spPr>
        <p:txBody>
          <a:bodyPr/>
          <a:lstStyle/>
          <a:p>
            <a:pPr marL="0" indent="0">
              <a:buNone/>
            </a:pPr>
            <a:r>
              <a:rPr lang="en-US" dirty="0" smtClean="0"/>
              <a:t>Change back to Java perspective </a:t>
            </a:r>
            <a:endParaRPr lang="en-NZ" dirty="0"/>
          </a:p>
        </p:txBody>
      </p:sp>
      <p:pic>
        <p:nvPicPr>
          <p:cNvPr id="7" name="Picture 6"/>
          <p:cNvPicPr>
            <a:picLocks noChangeAspect="1"/>
          </p:cNvPicPr>
          <p:nvPr/>
        </p:nvPicPr>
        <p:blipFill rotWithShape="1">
          <a:blip r:embed="rId2"/>
          <a:srcRect l="14124" t="13480" r="32840" b="22520"/>
          <a:stretch/>
        </p:blipFill>
        <p:spPr>
          <a:xfrm>
            <a:off x="2013329" y="1854854"/>
            <a:ext cx="5050033" cy="3808780"/>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5727542" y="5813946"/>
            <a:ext cx="1423535" cy="962023"/>
          </a:xfrm>
          <a:prstGeom prst="rect">
            <a:avLst/>
          </a:prstGeom>
          <a:ln>
            <a:solidFill>
              <a:schemeClr val="tx1"/>
            </a:solidFill>
          </a:ln>
        </p:spPr>
      </p:pic>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t>Flow control with </a:t>
            </a:r>
            <a:r>
              <a:rPr lang="en-US" dirty="0" smtClean="0"/>
              <a:t>if-else</a:t>
            </a:r>
          </a:p>
          <a:p>
            <a:endParaRPr lang="en-US" dirty="0" smtClean="0"/>
          </a:p>
          <a:p>
            <a:r>
              <a:rPr lang="en-US" dirty="0" smtClean="0">
                <a:solidFill>
                  <a:schemeClr val="tx2">
                    <a:lumMod val="40000"/>
                    <a:lumOff val="60000"/>
                  </a:schemeClr>
                </a:solidFill>
              </a:rPr>
              <a:t>Eclipse Debugger</a:t>
            </a:r>
            <a:endParaRPr lang="en-NZ" dirty="0">
              <a:solidFill>
                <a:schemeClr val="tx2">
                  <a:lumMod val="40000"/>
                  <a:lumOff val="60000"/>
                </a:schemeClr>
              </a:solidFill>
            </a:endParaRPr>
          </a:p>
        </p:txBody>
      </p:sp>
    </p:spTree>
    <p:extLst>
      <p:ext uri="{BB962C8B-B14F-4D97-AF65-F5344CB8AC3E}">
        <p14:creationId xmlns:p14="http://schemas.microsoft.com/office/powerpoint/2010/main" val="784218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dirty="0" smtClean="0"/>
              <a:t>Eclipse (and other IDEs) take a little effort to learn but it’s worth it</a:t>
            </a:r>
          </a:p>
          <a:p>
            <a:r>
              <a:rPr lang="en-US" dirty="0" smtClean="0"/>
              <a:t>Variables</a:t>
            </a:r>
          </a:p>
          <a:p>
            <a:pPr lvl="1"/>
            <a:r>
              <a:rPr lang="en-US" dirty="0" smtClean="0"/>
              <a:t>All variables must be declared before they are used</a:t>
            </a:r>
          </a:p>
          <a:p>
            <a:pPr lvl="1"/>
            <a:r>
              <a:rPr lang="en-US" dirty="0" smtClean="0"/>
              <a:t>Variables are statically typed at the time you declare them and are only visible inside the {} of declaration</a:t>
            </a:r>
          </a:p>
          <a:p>
            <a:pPr lvl="1"/>
            <a:r>
              <a:rPr lang="en-US" dirty="0" smtClean="0"/>
              <a:t>There are 8 primitive data types (and String isn’t one of them) the main ones are </a:t>
            </a:r>
            <a:r>
              <a:rPr lang="en-US" b="1" dirty="0" err="1" smtClean="0"/>
              <a:t>int</a:t>
            </a:r>
            <a:r>
              <a:rPr lang="en-US" b="1" dirty="0" smtClean="0"/>
              <a:t>,</a:t>
            </a:r>
            <a:r>
              <a:rPr lang="en-US" dirty="0" smtClean="0"/>
              <a:t> </a:t>
            </a:r>
            <a:r>
              <a:rPr lang="en-US" b="1" dirty="0" smtClean="0"/>
              <a:t>double and </a:t>
            </a:r>
            <a:r>
              <a:rPr lang="en-US" b="1" dirty="0" err="1" smtClean="0"/>
              <a:t>boolean</a:t>
            </a:r>
            <a:r>
              <a:rPr lang="en-US" b="1" dirty="0" smtClean="0"/>
              <a:t> </a:t>
            </a:r>
          </a:p>
          <a:p>
            <a:r>
              <a:rPr lang="en-US" dirty="0" smtClean="0"/>
              <a:t>You can get input from the console with the </a:t>
            </a:r>
            <a:r>
              <a:rPr lang="en-US" dirty="0" err="1" smtClean="0"/>
              <a:t>java.util.Scanner</a:t>
            </a:r>
            <a:r>
              <a:rPr lang="en-US" dirty="0" smtClean="0"/>
              <a:t> class </a:t>
            </a:r>
          </a:p>
          <a:p>
            <a:r>
              <a:rPr lang="en-US" dirty="0" smtClean="0"/>
              <a:t>Arithmetic</a:t>
            </a:r>
          </a:p>
          <a:p>
            <a:pPr lvl="1"/>
            <a:r>
              <a:rPr lang="en-US" dirty="0" smtClean="0"/>
              <a:t>Java has the standard operators and orders of precedence (more operators next lecture)</a:t>
            </a:r>
          </a:p>
          <a:p>
            <a:r>
              <a:rPr lang="en-US" dirty="0" smtClean="0"/>
              <a:t>Flow control with if-else statements</a:t>
            </a:r>
          </a:p>
          <a:p>
            <a:pPr lvl="1"/>
            <a:r>
              <a:rPr lang="en-US" dirty="0" smtClean="0"/>
              <a:t>Java has the standard operators </a:t>
            </a:r>
          </a:p>
          <a:p>
            <a:pPr lvl="1"/>
            <a:r>
              <a:rPr lang="en-US" dirty="0" smtClean="0"/>
              <a:t>Be very careful not to put a ; at the end of your if(x==y)  because that will terminate the if</a:t>
            </a:r>
          </a:p>
          <a:p>
            <a:r>
              <a:rPr lang="en-US" dirty="0" smtClean="0"/>
              <a:t>Debugger will let you step through your code and inspect the values in the variables. </a:t>
            </a:r>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24</a:t>
            </a:fld>
            <a:endParaRPr lang="en-US" dirty="0"/>
          </a:p>
        </p:txBody>
      </p:sp>
      <p:sp>
        <p:nvSpPr>
          <p:cNvPr id="6"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t>Flow control with </a:t>
            </a:r>
            <a:r>
              <a:rPr lang="en-US" dirty="0" smtClean="0"/>
              <a:t>if-else</a:t>
            </a:r>
          </a:p>
          <a:p>
            <a:endParaRPr lang="en-US" dirty="0" smtClean="0"/>
          </a:p>
          <a:p>
            <a:r>
              <a:rPr lang="en-US" dirty="0" smtClean="0">
                <a:solidFill>
                  <a:schemeClr val="tx2">
                    <a:lumMod val="40000"/>
                    <a:lumOff val="60000"/>
                  </a:schemeClr>
                </a:solidFill>
              </a:rPr>
              <a:t>Eclipse Debugger</a:t>
            </a:r>
            <a:endParaRPr lang="en-NZ" dirty="0">
              <a:solidFill>
                <a:schemeClr val="tx2">
                  <a:lumMod val="40000"/>
                  <a:lumOff val="60000"/>
                </a:schemeClr>
              </a:solidFill>
            </a:endParaRP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D&amp;D chapter 2  - read it. </a:t>
            </a:r>
          </a:p>
          <a:p>
            <a:endParaRPr lang="en-US" dirty="0"/>
          </a:p>
          <a:p>
            <a:r>
              <a:rPr lang="en-US" dirty="0"/>
              <a:t>Oracle </a:t>
            </a:r>
            <a:r>
              <a:rPr lang="en-US" dirty="0">
                <a:hlinkClick r:id="rId2"/>
              </a:rPr>
              <a:t>https://</a:t>
            </a:r>
            <a:r>
              <a:rPr lang="en-US" dirty="0" smtClean="0">
                <a:hlinkClick r:id="rId2"/>
              </a:rPr>
              <a:t>docs.oracle.com/javase/tutorial/java/nutsandbolts/variables.html</a:t>
            </a:r>
            <a:r>
              <a:rPr lang="en-US" dirty="0" smtClean="0"/>
              <a:t> </a:t>
            </a:r>
          </a:p>
          <a:p>
            <a:endParaRPr lang="en-US" dirty="0" smtClean="0"/>
          </a:p>
          <a:p>
            <a:r>
              <a:rPr lang="en-US" dirty="0" smtClean="0"/>
              <a:t>Eclipse IDE quick </a:t>
            </a:r>
            <a:r>
              <a:rPr lang="en-US" dirty="0"/>
              <a:t>start tutorial </a:t>
            </a:r>
            <a:r>
              <a:rPr lang="en-US" dirty="0">
                <a:hlinkClick r:id="rId3"/>
              </a:rPr>
              <a:t>https://</a:t>
            </a:r>
            <a:r>
              <a:rPr lang="en-US" dirty="0" smtClean="0">
                <a:hlinkClick r:id="rId3"/>
              </a:rPr>
              <a:t>www.youtube.com/watch?v=23tAK5zdQ9c</a:t>
            </a:r>
            <a:endParaRPr lang="en-US" dirty="0"/>
          </a:p>
          <a:p>
            <a:endParaRPr lang="en-US" dirty="0" smtClean="0"/>
          </a:p>
          <a:p>
            <a:r>
              <a:rPr lang="en-US" dirty="0" smtClean="0"/>
              <a:t>Debugging </a:t>
            </a:r>
            <a:r>
              <a:rPr lang="en-US" dirty="0"/>
              <a:t>tutorial </a:t>
            </a:r>
            <a:r>
              <a:rPr lang="en-US" dirty="0" smtClean="0"/>
              <a:t>(don</a:t>
            </a:r>
            <a:r>
              <a:rPr lang="en-US" dirty="0" smtClean="0">
                <a:hlinkClick r:id="rId4"/>
              </a:rPr>
              <a:t>’</a:t>
            </a:r>
            <a:r>
              <a:rPr lang="en-US" dirty="0" smtClean="0"/>
              <a:t>t worry about understanding the code yet) </a:t>
            </a:r>
            <a:r>
              <a:rPr lang="en-US" dirty="0" smtClean="0">
                <a:hlinkClick r:id="rId4"/>
              </a:rPr>
              <a:t>https</a:t>
            </a:r>
            <a:r>
              <a:rPr lang="en-US" dirty="0">
                <a:hlinkClick r:id="rId4"/>
              </a:rPr>
              <a:t>://</a:t>
            </a:r>
            <a:r>
              <a:rPr lang="en-US" dirty="0" smtClean="0">
                <a:hlinkClick r:id="rId4"/>
              </a:rPr>
              <a:t>www.youtube.com/watch?v=Jyc2brswNQo</a:t>
            </a:r>
            <a:r>
              <a:rPr lang="en-US" dirty="0" smtClean="0"/>
              <a:t>  </a:t>
            </a:r>
          </a:p>
          <a:p>
            <a:endParaRPr lang="en-US" dirty="0"/>
          </a:p>
          <a:p>
            <a:r>
              <a:rPr lang="en-US" dirty="0" smtClean="0"/>
              <a:t>Homework </a:t>
            </a:r>
          </a:p>
          <a:p>
            <a:pPr lvl="1"/>
            <a:r>
              <a:rPr lang="en-US" dirty="0" smtClean="0"/>
              <a:t>Get Java and Eclipse working on your machine.</a:t>
            </a:r>
          </a:p>
          <a:p>
            <a:pPr lvl="1"/>
            <a:r>
              <a:rPr lang="en-US" dirty="0" smtClean="0"/>
              <a:t>Write and run HelloWorld </a:t>
            </a:r>
          </a:p>
          <a:p>
            <a:pPr lvl="1"/>
            <a:r>
              <a:rPr lang="en-US" dirty="0" smtClean="0"/>
              <a:t>Do the Chapter 2 self review questions</a:t>
            </a:r>
          </a:p>
          <a:p>
            <a:pPr lvl="1"/>
            <a:endParaRPr lang="en-US" dirty="0" smtClean="0"/>
          </a:p>
          <a:p>
            <a:endParaRPr lang="en-NZ" dirty="0"/>
          </a:p>
        </p:txBody>
      </p:sp>
      <p:sp>
        <p:nvSpPr>
          <p:cNvPr id="7" name="Title 6"/>
          <p:cNvSpPr>
            <a:spLocks noGrp="1"/>
          </p:cNvSpPr>
          <p:nvPr>
            <p:ph type="title"/>
          </p:nvPr>
        </p:nvSpPr>
        <p:spPr>
          <a:xfrm>
            <a:off x="188266" y="128250"/>
            <a:ext cx="6793106" cy="717593"/>
          </a:xfrm>
        </p:spPr>
        <p:txBody>
          <a:bodyPr>
            <a:normAutofit/>
          </a:bodyPr>
          <a:lstStyle/>
          <a:p>
            <a:r>
              <a:rPr lang="en-US" sz="3600" dirty="0" smtClean="0"/>
              <a:t>Resources &amp; Homework</a:t>
            </a:r>
            <a:endParaRPr lang="en-NZ" sz="36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25</a:t>
            </a:fld>
            <a:endParaRPr lang="en-US" dirty="0"/>
          </a:p>
        </p:txBody>
      </p:sp>
      <p:sp>
        <p:nvSpPr>
          <p:cNvPr id="6"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a:t>Variables –primitives</a:t>
            </a:r>
          </a:p>
          <a:p>
            <a:endParaRPr lang="en-US" dirty="0" smtClean="0"/>
          </a:p>
          <a:p>
            <a:r>
              <a:rPr lang="en-US" dirty="0" smtClean="0"/>
              <a:t>Getting input</a:t>
            </a:r>
          </a:p>
          <a:p>
            <a:endParaRPr lang="en-US" dirty="0"/>
          </a:p>
          <a:p>
            <a:r>
              <a:rPr lang="en-US" dirty="0"/>
              <a:t>Arithmetic</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D&amp;D Chapters 3 &amp; 4</a:t>
            </a:r>
          </a:p>
          <a:p>
            <a:pPr marL="285750" indent="-285750">
              <a:buFontTx/>
              <a:buChar char="-"/>
            </a:pPr>
            <a:r>
              <a:rPr lang="en-US" dirty="0" smtClean="0"/>
              <a:t>if statements</a:t>
            </a:r>
          </a:p>
          <a:p>
            <a:pPr marL="285750" indent="-285750">
              <a:buFontTx/>
              <a:buChar char="-"/>
            </a:pPr>
            <a:r>
              <a:rPr lang="en-US" dirty="0" smtClean="0"/>
              <a:t>Loops </a:t>
            </a:r>
          </a:p>
          <a:p>
            <a:pPr marL="285750" indent="-285750">
              <a:buFontTx/>
              <a:buChar char="-"/>
            </a:pPr>
            <a:r>
              <a:rPr lang="en-US" dirty="0" smtClean="0"/>
              <a:t>More operators </a:t>
            </a:r>
          </a:p>
          <a:p>
            <a:endParaRPr lang="en-US" dirty="0"/>
          </a:p>
        </p:txBody>
      </p:sp>
    </p:spTree>
    <p:extLst>
      <p:ext uri="{BB962C8B-B14F-4D97-AF65-F5344CB8AC3E}">
        <p14:creationId xmlns:p14="http://schemas.microsoft.com/office/powerpoint/2010/main" val="607805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All programs must be in their own project</a:t>
            </a:r>
            <a:endParaRPr lang="en-NZ" dirty="0"/>
          </a:p>
        </p:txBody>
      </p:sp>
      <p:sp>
        <p:nvSpPr>
          <p:cNvPr id="3" name="Title 2"/>
          <p:cNvSpPr>
            <a:spLocks noGrp="1"/>
          </p:cNvSpPr>
          <p:nvPr>
            <p:ph type="title"/>
          </p:nvPr>
        </p:nvSpPr>
        <p:spPr/>
        <p:txBody>
          <a:bodyPr/>
          <a:lstStyle/>
          <a:p>
            <a:r>
              <a:rPr lang="en-US" dirty="0" smtClean="0"/>
              <a:t>Eclipse basics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pic>
        <p:nvPicPr>
          <p:cNvPr id="8" name="Picture 7"/>
          <p:cNvPicPr>
            <a:picLocks noChangeAspect="1"/>
          </p:cNvPicPr>
          <p:nvPr/>
        </p:nvPicPr>
        <p:blipFill rotWithShape="1">
          <a:blip r:embed="rId2"/>
          <a:srcRect r="68912" b="44000"/>
          <a:stretch/>
        </p:blipFill>
        <p:spPr>
          <a:xfrm>
            <a:off x="1991721" y="1689039"/>
            <a:ext cx="4421071" cy="4977442"/>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6379662" y="2681010"/>
            <a:ext cx="2612889" cy="3553326"/>
          </a:xfrm>
          <a:prstGeom prst="rect">
            <a:avLst/>
          </a:prstGeom>
          <a:ln>
            <a:solidFill>
              <a:schemeClr val="tx1"/>
            </a:solidFill>
          </a:ln>
        </p:spPr>
      </p:pic>
      <p:sp>
        <p:nvSpPr>
          <p:cNvPr id="9" name="Rectangular Callout 8"/>
          <p:cNvSpPr/>
          <p:nvPr/>
        </p:nvSpPr>
        <p:spPr>
          <a:xfrm>
            <a:off x="6436376" y="1385072"/>
            <a:ext cx="737936" cy="389628"/>
          </a:xfrm>
          <a:prstGeom prst="wedgeRectCallout">
            <a:avLst>
              <a:gd name="adj1" fmla="val -94065"/>
              <a:gd name="adj2" fmla="val 1542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NZ" dirty="0"/>
          </a:p>
        </p:txBody>
      </p:sp>
      <p:sp>
        <p:nvSpPr>
          <p:cNvPr id="10" name="Rectangular Callout 9"/>
          <p:cNvSpPr/>
          <p:nvPr/>
        </p:nvSpPr>
        <p:spPr>
          <a:xfrm>
            <a:off x="7317138" y="1774700"/>
            <a:ext cx="737936" cy="389628"/>
          </a:xfrm>
          <a:prstGeom prst="wedgeRectCallout">
            <a:avLst>
              <a:gd name="adj1" fmla="val -86863"/>
              <a:gd name="adj2" fmla="val 3285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NZ" dirty="0"/>
          </a:p>
        </p:txBody>
      </p:sp>
      <p:sp>
        <p:nvSpPr>
          <p:cNvPr id="11" name="Rectangular Callout 10"/>
          <p:cNvSpPr/>
          <p:nvPr/>
        </p:nvSpPr>
        <p:spPr>
          <a:xfrm>
            <a:off x="7497496" y="6301955"/>
            <a:ext cx="737936" cy="389628"/>
          </a:xfrm>
          <a:prstGeom prst="wedgeRectCallout">
            <a:avLst>
              <a:gd name="adj1" fmla="val 67009"/>
              <a:gd name="adj2" fmla="val -1045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NZ" dirty="0"/>
          </a:p>
        </p:txBody>
      </p:sp>
      <p:sp>
        <p:nvSpPr>
          <p:cNvPr id="12" name="Text Placeholder 4"/>
          <p:cNvSpPr>
            <a:spLocks noGrp="1"/>
          </p:cNvSpPr>
          <p:nvPr>
            <p:ph type="body" sz="quarter" idx="12"/>
          </p:nvPr>
        </p:nvSpPr>
        <p:spPr>
          <a:xfrm>
            <a:off x="0" y="1076243"/>
            <a:ext cx="1764000" cy="5403757"/>
          </a:xfrm>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smtClean="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2952588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052" t="37755" r="61404" b="4841"/>
          <a:stretch/>
        </p:blipFill>
        <p:spPr>
          <a:xfrm>
            <a:off x="1764000" y="1062807"/>
            <a:ext cx="3319679" cy="3172310"/>
          </a:xfrm>
          <a:prstGeom prst="rect">
            <a:avLst/>
          </a:prstGeom>
        </p:spPr>
      </p:pic>
      <p:sp>
        <p:nvSpPr>
          <p:cNvPr id="3" name="Title 2"/>
          <p:cNvSpPr>
            <a:spLocks noGrp="1"/>
          </p:cNvSpPr>
          <p:nvPr>
            <p:ph type="title"/>
          </p:nvPr>
        </p:nvSpPr>
        <p:spPr/>
        <p:txBody>
          <a:bodyPr/>
          <a:lstStyle/>
          <a:p>
            <a:r>
              <a:rPr lang="en-US" dirty="0" smtClean="0"/>
              <a:t>Add a class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pic>
        <p:nvPicPr>
          <p:cNvPr id="8" name="Picture 7"/>
          <p:cNvPicPr>
            <a:picLocks noChangeAspect="1"/>
          </p:cNvPicPr>
          <p:nvPr/>
        </p:nvPicPr>
        <p:blipFill>
          <a:blip r:embed="rId3"/>
          <a:stretch>
            <a:fillRect/>
          </a:stretch>
        </p:blipFill>
        <p:spPr>
          <a:xfrm>
            <a:off x="4908902" y="2117557"/>
            <a:ext cx="3877553" cy="4559467"/>
          </a:xfrm>
          <a:prstGeom prst="rect">
            <a:avLst/>
          </a:prstGeom>
        </p:spPr>
      </p:pic>
      <p:sp>
        <p:nvSpPr>
          <p:cNvPr id="7" name="Text Placeholder 4"/>
          <p:cNvSpPr>
            <a:spLocks noGrp="1"/>
          </p:cNvSpPr>
          <p:nvPr>
            <p:ph type="body" sz="quarter" idx="12"/>
          </p:nvPr>
        </p:nvSpPr>
        <p:spPr>
          <a:xfrm>
            <a:off x="0" y="1076243"/>
            <a:ext cx="1764000" cy="5403757"/>
          </a:xfrm>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648100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Empty Class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pic>
        <p:nvPicPr>
          <p:cNvPr id="6" name="Picture 5"/>
          <p:cNvPicPr>
            <a:picLocks noChangeAspect="1"/>
          </p:cNvPicPr>
          <p:nvPr/>
        </p:nvPicPr>
        <p:blipFill>
          <a:blip r:embed="rId2"/>
          <a:stretch>
            <a:fillRect/>
          </a:stretch>
        </p:blipFill>
        <p:spPr>
          <a:xfrm>
            <a:off x="1925545" y="1267326"/>
            <a:ext cx="6897090" cy="4442911"/>
          </a:xfrm>
          <a:prstGeom prst="rect">
            <a:avLst/>
          </a:prstGeom>
        </p:spPr>
      </p:pic>
      <p:sp>
        <p:nvSpPr>
          <p:cNvPr id="7" name="Text Placeholder 4"/>
          <p:cNvSpPr>
            <a:spLocks noGrp="1"/>
          </p:cNvSpPr>
          <p:nvPr>
            <p:ph type="body" sz="quarter" idx="12"/>
          </p:nvPr>
        </p:nvSpPr>
        <p:spPr>
          <a:xfrm>
            <a:off x="0" y="1076243"/>
            <a:ext cx="1764000" cy="5403757"/>
          </a:xfrm>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smtClean="0"/>
          </a:p>
          <a:p>
            <a:r>
              <a:rPr lang="en-US" dirty="0" smtClean="0"/>
              <a:t>Arithmetic </a:t>
            </a:r>
            <a:endParaRPr lang="en-US" dirty="0"/>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3144973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Intelligent support when you push </a:t>
            </a:r>
            <a:r>
              <a:rPr lang="en-US" dirty="0" smtClean="0">
                <a:latin typeface="Courier New" panose="02070309020205020404" pitchFamily="49" charset="0"/>
                <a:cs typeface="Courier New" panose="02070309020205020404" pitchFamily="49" charset="0"/>
              </a:rPr>
              <a:t>.</a:t>
            </a:r>
            <a:r>
              <a:rPr lang="en-US" dirty="0" smtClean="0"/>
              <a:t>  e.g., </a:t>
            </a:r>
            <a:r>
              <a:rPr lang="en-US" dirty="0">
                <a:latin typeface="Courier New" panose="02070309020205020404" pitchFamily="49" charset="0"/>
                <a:cs typeface="Courier New" panose="02070309020205020404" pitchFamily="49" charset="0"/>
              </a:rPr>
              <a:t>System.</a:t>
            </a:r>
          </a:p>
          <a:p>
            <a:r>
              <a:rPr lang="en-US" dirty="0" smtClean="0"/>
              <a:t>Real time syntax checking and hints </a:t>
            </a:r>
          </a:p>
          <a:p>
            <a:r>
              <a:rPr lang="en-US" dirty="0" smtClean="0"/>
              <a:t>Debugging support (we will do that later) </a:t>
            </a:r>
            <a:endParaRPr lang="en-NZ" dirty="0"/>
          </a:p>
        </p:txBody>
      </p:sp>
      <p:sp>
        <p:nvSpPr>
          <p:cNvPr id="3" name="Title 2"/>
          <p:cNvSpPr>
            <a:spLocks noGrp="1"/>
          </p:cNvSpPr>
          <p:nvPr>
            <p:ph type="title"/>
          </p:nvPr>
        </p:nvSpPr>
        <p:spPr/>
        <p:txBody>
          <a:bodyPr/>
          <a:lstStyle/>
          <a:p>
            <a:r>
              <a:rPr lang="en-US" dirty="0" smtClean="0"/>
              <a:t>The payback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pic>
        <p:nvPicPr>
          <p:cNvPr id="7" name="Picture 6"/>
          <p:cNvPicPr>
            <a:picLocks noChangeAspect="1"/>
          </p:cNvPicPr>
          <p:nvPr/>
        </p:nvPicPr>
        <p:blipFill rotWithShape="1">
          <a:blip r:embed="rId2"/>
          <a:srcRect l="15175" t="13122" r="25790" b="32000"/>
          <a:stretch/>
        </p:blipFill>
        <p:spPr>
          <a:xfrm>
            <a:off x="1928979" y="2288212"/>
            <a:ext cx="7215021" cy="4191788"/>
          </a:xfrm>
          <a:prstGeom prst="rect">
            <a:avLst/>
          </a:prstGeom>
        </p:spPr>
      </p:pic>
      <p:sp>
        <p:nvSpPr>
          <p:cNvPr id="10" name="Text Placeholder 4"/>
          <p:cNvSpPr>
            <a:spLocks noGrp="1"/>
          </p:cNvSpPr>
          <p:nvPr>
            <p:ph type="body" sz="quarter" idx="12"/>
          </p:nvPr>
        </p:nvSpPr>
        <p:spPr>
          <a:xfrm>
            <a:off x="0" y="1076243"/>
            <a:ext cx="1764000" cy="5403757"/>
          </a:xfrm>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smtClean="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54727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 your program</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pic>
        <p:nvPicPr>
          <p:cNvPr id="7" name="Picture 6"/>
          <p:cNvPicPr>
            <a:picLocks noChangeAspect="1"/>
          </p:cNvPicPr>
          <p:nvPr/>
        </p:nvPicPr>
        <p:blipFill>
          <a:blip r:embed="rId2"/>
          <a:stretch>
            <a:fillRect/>
          </a:stretch>
        </p:blipFill>
        <p:spPr>
          <a:xfrm>
            <a:off x="2300712" y="1283369"/>
            <a:ext cx="6287351" cy="4711366"/>
          </a:xfrm>
          <a:prstGeom prst="rect">
            <a:avLst/>
          </a:prstGeom>
        </p:spPr>
      </p:pic>
      <p:sp>
        <p:nvSpPr>
          <p:cNvPr id="6" name="Text Placeholder 4"/>
          <p:cNvSpPr>
            <a:spLocks noGrp="1"/>
          </p:cNvSpPr>
          <p:nvPr>
            <p:ph type="body" sz="quarter" idx="12"/>
          </p:nvPr>
        </p:nvSpPr>
        <p:spPr>
          <a:xfrm>
            <a:off x="0" y="1076243"/>
            <a:ext cx="1764000" cy="5403757"/>
          </a:xfrm>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987657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Eclipse has lots of windows and they float, open close etc.   </a:t>
            </a:r>
            <a:endParaRPr lang="en-US" dirty="0"/>
          </a:p>
          <a:p>
            <a:pPr lvl="1">
              <a:buFont typeface="Arial" panose="020B0604020202020204" pitchFamily="34" charset="0"/>
              <a:buChar char="•"/>
            </a:pPr>
            <a:r>
              <a:rPr lang="en-US" dirty="0" smtClean="0"/>
              <a:t>Really easy to mess it up! </a:t>
            </a:r>
          </a:p>
          <a:p>
            <a:pPr lvl="1"/>
            <a:endParaRPr lang="en-US" dirty="0" smtClean="0"/>
          </a:p>
          <a:p>
            <a:r>
              <a:rPr lang="en-US" dirty="0" smtClean="0"/>
              <a:t>You want the Java </a:t>
            </a:r>
            <a:r>
              <a:rPr lang="en-US" b="1" dirty="0" smtClean="0"/>
              <a:t>Perspective</a:t>
            </a:r>
            <a:r>
              <a:rPr lang="en-US" dirty="0" smtClean="0"/>
              <a:t> (Window/Perspective/Open Perspective/Java Browsing) </a:t>
            </a:r>
          </a:p>
          <a:p>
            <a:r>
              <a:rPr lang="en-US" dirty="0" smtClean="0"/>
              <a:t>Reset perspective </a:t>
            </a:r>
          </a:p>
          <a:p>
            <a:endParaRPr lang="en-US" dirty="0"/>
          </a:p>
          <a:p>
            <a:endParaRPr lang="en-US" dirty="0"/>
          </a:p>
        </p:txBody>
      </p:sp>
      <p:sp>
        <p:nvSpPr>
          <p:cNvPr id="3" name="Title 2"/>
          <p:cNvSpPr>
            <a:spLocks noGrp="1"/>
          </p:cNvSpPr>
          <p:nvPr>
            <p:ph type="title"/>
          </p:nvPr>
        </p:nvSpPr>
        <p:spPr/>
        <p:txBody>
          <a:bodyPr/>
          <a:lstStyle/>
          <a:p>
            <a:r>
              <a:rPr lang="en-US" sz="4000" dirty="0" smtClean="0"/>
              <a:t>Note: Fixing the views</a:t>
            </a:r>
            <a:endParaRPr lang="en-NZ" sz="40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2712619" y="4377749"/>
            <a:ext cx="3943350" cy="1952625"/>
          </a:xfrm>
          <a:prstGeom prst="rect">
            <a:avLst/>
          </a:prstGeom>
          <a:ln>
            <a:solidFill>
              <a:schemeClr val="tx1"/>
            </a:solidFill>
          </a:ln>
        </p:spPr>
      </p:pic>
      <p:sp>
        <p:nvSpPr>
          <p:cNvPr id="7" name="Rectangular Callout 6"/>
          <p:cNvSpPr/>
          <p:nvPr/>
        </p:nvSpPr>
        <p:spPr>
          <a:xfrm>
            <a:off x="6655969" y="3194155"/>
            <a:ext cx="1879618" cy="874726"/>
          </a:xfrm>
          <a:prstGeom prst="wedgeRectCallout">
            <a:avLst>
              <a:gd name="adj1" fmla="val -74355"/>
              <a:gd name="adj2" fmla="val 1596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Right click and choose reset</a:t>
            </a:r>
            <a:endParaRPr lang="en-NZ" dirty="0"/>
          </a:p>
        </p:txBody>
      </p:sp>
      <p:sp>
        <p:nvSpPr>
          <p:cNvPr id="8" name="Text Placeholder 4"/>
          <p:cNvSpPr>
            <a:spLocks noGrp="1"/>
          </p:cNvSpPr>
          <p:nvPr>
            <p:ph type="body" sz="quarter" idx="12"/>
          </p:nvPr>
        </p:nvSpPr>
        <p:spPr>
          <a:xfrm>
            <a:off x="0" y="1076243"/>
            <a:ext cx="1764000" cy="5403757"/>
          </a:xfrm>
        </p:spPr>
        <p:txBody>
          <a:bodyPr/>
          <a:lstStyle/>
          <a:p>
            <a:r>
              <a:rPr lang="en-US" dirty="0" smtClean="0">
                <a:solidFill>
                  <a:schemeClr val="tx2">
                    <a:lumMod val="40000"/>
                    <a:lumOff val="60000"/>
                  </a:schemeClr>
                </a:solidFill>
              </a:rPr>
              <a:t>Eclipse IDE</a:t>
            </a:r>
          </a:p>
          <a:p>
            <a:endParaRPr lang="en-US" dirty="0" smtClean="0"/>
          </a:p>
          <a:p>
            <a:r>
              <a:rPr lang="en-US" dirty="0" smtClean="0"/>
              <a:t>Primitive variables</a:t>
            </a:r>
          </a:p>
          <a:p>
            <a:endParaRPr lang="en-US" dirty="0" smtClean="0"/>
          </a:p>
          <a:p>
            <a:r>
              <a:rPr lang="en-US" dirty="0" smtClean="0"/>
              <a:t>Getting input</a:t>
            </a:r>
          </a:p>
          <a:p>
            <a:endParaRPr lang="en-US" dirty="0"/>
          </a:p>
          <a:p>
            <a:r>
              <a:rPr lang="en-US" dirty="0"/>
              <a:t>Arithmetic </a:t>
            </a:r>
          </a:p>
          <a:p>
            <a:endParaRPr lang="en-US" dirty="0" smtClean="0"/>
          </a:p>
          <a:p>
            <a:r>
              <a:rPr lang="en-US" dirty="0"/>
              <a:t>Flow control with </a:t>
            </a:r>
            <a:r>
              <a:rPr lang="en-US" dirty="0" smtClean="0"/>
              <a:t>if-else</a:t>
            </a:r>
          </a:p>
          <a:p>
            <a:endParaRPr lang="en-US" dirty="0" smtClean="0"/>
          </a:p>
          <a:p>
            <a:r>
              <a:rPr lang="en-US" dirty="0" smtClean="0"/>
              <a:t>Eclipse Debugger</a:t>
            </a:r>
            <a:endParaRPr lang="en-NZ" dirty="0"/>
          </a:p>
        </p:txBody>
      </p:sp>
    </p:spTree>
    <p:extLst>
      <p:ext uri="{BB962C8B-B14F-4D97-AF65-F5344CB8AC3E}">
        <p14:creationId xmlns:p14="http://schemas.microsoft.com/office/powerpoint/2010/main" val="13945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80256" y="1481263"/>
            <a:ext cx="7016856" cy="354793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4"/>
          <p:cNvSpPr>
            <a:spLocks noGrp="1"/>
          </p:cNvSpPr>
          <p:nvPr>
            <p:ph type="body" sz="quarter" idx="10"/>
          </p:nvPr>
        </p:nvSpPr>
        <p:spPr>
          <a:xfrm>
            <a:off x="1880256" y="1502422"/>
            <a:ext cx="7016856" cy="3526778"/>
          </a:xfrm>
          <a:ln>
            <a:solidFill>
              <a:schemeClr val="tx1"/>
            </a:solidFill>
          </a:ln>
        </p:spPr>
        <p:txBody>
          <a:bodyPr/>
          <a:lstStyle/>
          <a:p>
            <a:pPr marL="0" indent="0">
              <a:buNone/>
            </a:pPr>
            <a:r>
              <a:rPr lang="en-US" sz="1400" b="1" noProof="1">
                <a:latin typeface="Courier New" panose="02070309020205020404" pitchFamily="49" charset="0"/>
                <a:cs typeface="Courier New" panose="02070309020205020404" pitchFamily="49" charset="0"/>
              </a:rPr>
              <a:t>// </a:t>
            </a:r>
            <a:r>
              <a:rPr lang="en-US" sz="1400" b="1" noProof="1" smtClean="0">
                <a:latin typeface="Courier New" panose="02070309020205020404" pitchFamily="49" charset="0"/>
                <a:cs typeface="Courier New" panose="02070309020205020404" pitchFamily="49" charset="0"/>
              </a:rPr>
              <a:t>System.out.println() outputs its argument</a:t>
            </a:r>
          </a:p>
          <a:p>
            <a:pPr marL="0" indent="0">
              <a:buNone/>
            </a:pPr>
            <a:r>
              <a:rPr lang="en-US" sz="1400" b="1" noProof="1">
                <a:latin typeface="Courier New" panose="02070309020205020404" pitchFamily="49" charset="0"/>
                <a:cs typeface="Courier New" panose="02070309020205020404" pitchFamily="49" charset="0"/>
              </a:rPr>
              <a:t>System.out.println</a:t>
            </a:r>
            <a:r>
              <a:rPr lang="en-US" sz="1400" b="1" noProof="1" smtClean="0">
                <a:latin typeface="Courier New" panose="02070309020205020404" pitchFamily="49" charset="0"/>
                <a:cs typeface="Courier New" panose="02070309020205020404" pitchFamily="49" charset="0"/>
              </a:rPr>
              <a:t>(); // prints just a newline</a:t>
            </a:r>
          </a:p>
          <a:p>
            <a:pPr marL="0" indent="0">
              <a:buNone/>
            </a:pPr>
            <a:r>
              <a:rPr lang="en-US" sz="1400" b="1" noProof="1" smtClean="0">
                <a:latin typeface="Courier New" panose="02070309020205020404" pitchFamily="49" charset="0"/>
                <a:cs typeface="Courier New" panose="02070309020205020404" pitchFamily="49" charset="0"/>
              </a:rPr>
              <a:t>System.out.println(42); // prints 42 and a newline</a:t>
            </a:r>
          </a:p>
          <a:p>
            <a:pPr marL="0" indent="0">
              <a:buNone/>
            </a:pPr>
            <a:r>
              <a:rPr lang="en-US" sz="1400" b="1" noProof="1" smtClean="0">
                <a:latin typeface="Courier New" panose="02070309020205020404" pitchFamily="49" charset="0"/>
                <a:cs typeface="Courier New" panose="02070309020205020404" pitchFamily="49" charset="0"/>
              </a:rPr>
              <a:t>System.out.print(42</a:t>
            </a:r>
            <a:r>
              <a:rPr lang="en-US" sz="1400" b="1" noProof="1">
                <a:latin typeface="Courier New" panose="02070309020205020404" pitchFamily="49" charset="0"/>
                <a:cs typeface="Courier New" panose="02070309020205020404" pitchFamily="49" charset="0"/>
              </a:rPr>
              <a:t>); // </a:t>
            </a:r>
            <a:r>
              <a:rPr lang="en-US" sz="1400" b="1" noProof="1">
                <a:latin typeface="Courier New" panose="02070309020205020404" pitchFamily="49" charset="0"/>
                <a:cs typeface="Courier New" panose="02070309020205020404" pitchFamily="49" charset="0"/>
              </a:rPr>
              <a:t>prints </a:t>
            </a:r>
            <a:r>
              <a:rPr lang="en-US" sz="1400" b="1" noProof="1" smtClean="0">
                <a:latin typeface="Courier New" panose="02070309020205020404" pitchFamily="49" charset="0"/>
                <a:cs typeface="Courier New" panose="02070309020205020404" pitchFamily="49" charset="0"/>
              </a:rPr>
              <a:t>just 42</a:t>
            </a:r>
            <a:endParaRPr lang="en-US" sz="1400" b="1" noProof="1">
              <a:latin typeface="Courier New" panose="02070309020205020404" pitchFamily="49" charset="0"/>
              <a:cs typeface="Courier New" panose="02070309020205020404" pitchFamily="49" charset="0"/>
            </a:endParaRPr>
          </a:p>
          <a:p>
            <a:pPr marL="0" indent="0">
              <a:buNone/>
            </a:pPr>
            <a:r>
              <a:rPr lang="en-US" sz="1400" b="1" noProof="1" smtClean="0">
                <a:latin typeface="Courier New" panose="02070309020205020404" pitchFamily="49" charset="0"/>
                <a:cs typeface="Courier New" panose="02070309020205020404" pitchFamily="49" charset="0"/>
              </a:rPr>
              <a:t>System.out.print("Hello!") // prints Hello</a:t>
            </a:r>
          </a:p>
          <a:p>
            <a:pPr marL="0" indent="0">
              <a:buNone/>
            </a:pPr>
            <a:r>
              <a:rPr lang="en-US" sz="1400" b="1" noProof="1" smtClean="0">
                <a:latin typeface="Courier New" panose="02070309020205020404" pitchFamily="49" charset="0"/>
                <a:cs typeface="Courier New" panose="02070309020205020404" pitchFamily="49" charset="0"/>
              </a:rPr>
              <a:t>System.out.print(42 + 8); </a:t>
            </a:r>
            <a:r>
              <a:rPr lang="en-US" sz="1400" b="1" noProof="1">
                <a:latin typeface="Courier New" panose="02070309020205020404" pitchFamily="49" charset="0"/>
                <a:cs typeface="Courier New" panose="02070309020205020404" pitchFamily="49" charset="0"/>
              </a:rPr>
              <a:t>// </a:t>
            </a:r>
            <a:r>
              <a:rPr lang="en-US" sz="1400" b="1" noProof="1">
                <a:latin typeface="Courier New" panose="02070309020205020404" pitchFamily="49" charset="0"/>
                <a:cs typeface="Courier New" panose="02070309020205020404" pitchFamily="49" charset="0"/>
              </a:rPr>
              <a:t>prints </a:t>
            </a:r>
            <a:r>
              <a:rPr lang="en-US" sz="1400" b="1" noProof="1" smtClean="0">
                <a:latin typeface="Courier New" panose="02070309020205020404" pitchFamily="49" charset="0"/>
                <a:cs typeface="Courier New" panose="02070309020205020404" pitchFamily="49" charset="0"/>
              </a:rPr>
              <a:t>50</a:t>
            </a:r>
          </a:p>
          <a:p>
            <a:pPr marL="0" indent="0">
              <a:buNone/>
            </a:pPr>
            <a:r>
              <a:rPr lang="en-US" sz="1400" b="1" noProof="1" smtClean="0">
                <a:latin typeface="Courier New" panose="02070309020205020404" pitchFamily="49" charset="0"/>
                <a:cs typeface="Courier New" panose="02070309020205020404" pitchFamily="49" charset="0"/>
              </a:rPr>
              <a:t>System.out.print("Formula " + 1); </a:t>
            </a:r>
            <a:r>
              <a:rPr lang="en-US" sz="1400" b="1" noProof="1">
                <a:latin typeface="Courier New" panose="02070309020205020404" pitchFamily="49" charset="0"/>
                <a:cs typeface="Courier New" panose="02070309020205020404" pitchFamily="49" charset="0"/>
              </a:rPr>
              <a:t>// </a:t>
            </a:r>
            <a:r>
              <a:rPr lang="en-US" sz="1400" b="1" noProof="1">
                <a:latin typeface="Courier New" panose="02070309020205020404" pitchFamily="49" charset="0"/>
                <a:cs typeface="Courier New" panose="02070309020205020404" pitchFamily="49" charset="0"/>
              </a:rPr>
              <a:t>prints </a:t>
            </a:r>
            <a:r>
              <a:rPr lang="en-US" sz="1400" b="1" noProof="1" smtClean="0">
                <a:latin typeface="Courier New" panose="02070309020205020404" pitchFamily="49" charset="0"/>
                <a:cs typeface="Courier New" panose="02070309020205020404" pitchFamily="49" charset="0"/>
              </a:rPr>
              <a:t>Formula 1</a:t>
            </a:r>
            <a:br>
              <a:rPr lang="en-US" sz="1400" b="1" noProof="1" smtClean="0">
                <a:latin typeface="Courier New" panose="02070309020205020404" pitchFamily="49" charset="0"/>
                <a:cs typeface="Courier New" panose="02070309020205020404" pitchFamily="49" charset="0"/>
              </a:rPr>
            </a:br>
            <a:r>
              <a:rPr lang="en-US" sz="1400" b="1" noProof="1" smtClean="0">
                <a:latin typeface="Courier New" panose="02070309020205020404" pitchFamily="49" charset="0"/>
                <a:cs typeface="Courier New" panose="02070309020205020404" pitchFamily="49" charset="0"/>
              </a:rPr>
              <a:t>System.out.print("Hello </a:t>
            </a:r>
            <a:r>
              <a:rPr lang="en-US" sz="1400" b="1" noProof="1">
                <a:latin typeface="Courier New" panose="02070309020205020404" pitchFamily="49" charset="0"/>
                <a:cs typeface="Courier New" panose="02070309020205020404" pitchFamily="49" charset="0"/>
              </a:rPr>
              <a:t>" </a:t>
            </a:r>
            <a:r>
              <a:rPr lang="en-US" sz="1400" b="1" noProof="1" smtClean="0">
                <a:latin typeface="Courier New" panose="02070309020205020404" pitchFamily="49" charset="0"/>
                <a:cs typeface="Courier New" panose="02070309020205020404" pitchFamily="49" charset="0"/>
              </a:rPr>
              <a:t>+ "World"); </a:t>
            </a:r>
            <a:r>
              <a:rPr lang="en-US" sz="1400" b="1" noProof="1">
                <a:latin typeface="Courier New" panose="02070309020205020404" pitchFamily="49" charset="0"/>
                <a:cs typeface="Courier New" panose="02070309020205020404" pitchFamily="49" charset="0"/>
              </a:rPr>
              <a:t>// </a:t>
            </a:r>
            <a:r>
              <a:rPr lang="en-US" sz="1400" b="1" noProof="1">
                <a:latin typeface="Courier New" panose="02070309020205020404" pitchFamily="49" charset="0"/>
                <a:cs typeface="Courier New" panose="02070309020205020404" pitchFamily="49" charset="0"/>
              </a:rPr>
              <a:t>prints </a:t>
            </a:r>
            <a:r>
              <a:rPr lang="en-US" sz="1400" b="1" noProof="1" smtClean="0">
                <a:latin typeface="Courier New" panose="02070309020205020404" pitchFamily="49" charset="0"/>
                <a:cs typeface="Courier New" panose="02070309020205020404" pitchFamily="49" charset="0"/>
              </a:rPr>
              <a:t>Hello World</a:t>
            </a:r>
          </a:p>
          <a:p>
            <a:pPr marL="0" indent="0">
              <a:buNone/>
            </a:pPr>
            <a:r>
              <a:rPr lang="en-US" sz="1400" b="1" noProof="1" smtClean="0">
                <a:latin typeface="Courier New" panose="02070309020205020404" pitchFamily="49" charset="0"/>
                <a:cs typeface="Courier New" panose="02070309020205020404" pitchFamily="49" charset="0"/>
              </a:rPr>
              <a:t>// System.out.printf() got ported from C. It uses a string </a:t>
            </a:r>
          </a:p>
          <a:p>
            <a:pPr marL="0" indent="0">
              <a:buNone/>
            </a:pPr>
            <a:r>
              <a:rPr lang="en-US" sz="1400" b="1" noProof="1" smtClean="0">
                <a:latin typeface="Courier New" panose="02070309020205020404" pitchFamily="49" charset="0"/>
                <a:cs typeface="Courier New" panose="02070309020205020404" pitchFamily="49" charset="0"/>
              </a:rPr>
              <a:t>// with format codes (such as %d or %.1f) to output data just</a:t>
            </a:r>
            <a:br>
              <a:rPr lang="en-US" sz="1400" b="1" noProof="1" smtClean="0">
                <a:latin typeface="Courier New" panose="02070309020205020404" pitchFamily="49" charset="0"/>
                <a:cs typeface="Courier New" panose="02070309020205020404" pitchFamily="49" charset="0"/>
              </a:rPr>
            </a:br>
            <a:r>
              <a:rPr lang="en-US" sz="1400" b="1" noProof="1" smtClean="0">
                <a:latin typeface="Courier New" panose="02070309020205020404" pitchFamily="49" charset="0"/>
                <a:cs typeface="Courier New" panose="02070309020205020404" pitchFamily="49" charset="0"/>
              </a:rPr>
              <a:t>// the way the programmer wants. Examples follow!  </a:t>
            </a:r>
          </a:p>
          <a:p>
            <a:pPr marL="0" indent="0">
              <a:buNone/>
            </a:pPr>
            <a:endParaRPr lang="en-US" sz="1400" noProof="1">
              <a:latin typeface="Courier New" panose="02070309020205020404" pitchFamily="49" charset="0"/>
              <a:cs typeface="Courier New" panose="02070309020205020404" pitchFamily="49" charset="0"/>
            </a:endParaRPr>
          </a:p>
          <a:p>
            <a:pPr marL="0" indent="0">
              <a:buNone/>
            </a:pPr>
            <a:endParaRPr lang="en-US" sz="1400" noProof="1">
              <a:latin typeface="Courier New" panose="02070309020205020404" pitchFamily="49" charset="0"/>
              <a:cs typeface="Courier New" panose="02070309020205020404" pitchFamily="49" charset="0"/>
            </a:endParaRPr>
          </a:p>
          <a:p>
            <a:pPr marL="0" indent="0">
              <a:buNone/>
            </a:pPr>
            <a:endParaRPr lang="en-US" sz="1400" noProof="1">
              <a:latin typeface="Courier New" panose="02070309020205020404" pitchFamily="49" charset="0"/>
              <a:cs typeface="Courier New" panose="02070309020205020404" pitchFamily="49" charset="0"/>
            </a:endParaRPr>
          </a:p>
          <a:p>
            <a:pPr marL="0" indent="0">
              <a:buNone/>
            </a:pPr>
            <a:endParaRPr lang="en-US" sz="1400" noProof="1" smtClean="0">
              <a:latin typeface="Courier New" panose="02070309020205020404" pitchFamily="49" charset="0"/>
              <a:cs typeface="Courier New" panose="02070309020205020404" pitchFamily="49" charset="0"/>
            </a:endParaRPr>
          </a:p>
          <a:p>
            <a:pPr marL="0" indent="0">
              <a:buNone/>
            </a:pPr>
            <a:endParaRPr lang="en-US" sz="1400" noProof="1" smtClean="0">
              <a:latin typeface="Courier New" panose="02070309020205020404" pitchFamily="49" charset="0"/>
              <a:cs typeface="Courier New" panose="02070309020205020404" pitchFamily="49" charset="0"/>
            </a:endParaRPr>
          </a:p>
          <a:p>
            <a:pPr marL="0" indent="0">
              <a:buNone/>
            </a:pPr>
            <a:r>
              <a:rPr lang="en-US" sz="1400" noProof="1" smtClean="0">
                <a:latin typeface="Courier New" panose="02070309020205020404" pitchFamily="49" charset="0"/>
                <a:cs typeface="Courier New" panose="02070309020205020404" pitchFamily="49" charset="0"/>
              </a:rPr>
              <a:t> </a:t>
            </a:r>
            <a:r>
              <a:rPr lang="en-US" sz="1400" noProof="1">
                <a:latin typeface="Courier New" panose="02070309020205020404" pitchFamily="49" charset="0"/>
                <a:cs typeface="Courier New" panose="02070309020205020404" pitchFamily="49" charset="0"/>
              </a:rPr>
              <a:t>	</a:t>
            </a:r>
          </a:p>
        </p:txBody>
      </p:sp>
      <p:sp>
        <p:nvSpPr>
          <p:cNvPr id="7" name="Title 6"/>
          <p:cNvSpPr>
            <a:spLocks noGrp="1"/>
          </p:cNvSpPr>
          <p:nvPr>
            <p:ph type="title"/>
          </p:nvPr>
        </p:nvSpPr>
        <p:spPr/>
        <p:txBody>
          <a:bodyPr/>
          <a:lstStyle/>
          <a:p>
            <a:r>
              <a:rPr lang="en-US" dirty="0" smtClean="0"/>
              <a:t>Simple console output</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10" name="Text Placeholder 4"/>
          <p:cNvSpPr>
            <a:spLocks noGrp="1"/>
          </p:cNvSpPr>
          <p:nvPr>
            <p:ph type="body" sz="quarter" idx="12"/>
          </p:nvPr>
        </p:nvSpPr>
        <p:spPr>
          <a:xfrm>
            <a:off x="0" y="1076243"/>
            <a:ext cx="1764000" cy="5403757"/>
          </a:xfrm>
        </p:spPr>
        <p:txBody>
          <a:bodyPr/>
          <a:lstStyle/>
          <a:p>
            <a:r>
              <a:rPr lang="en-US" dirty="0"/>
              <a:t>Eclipse IDE</a:t>
            </a:r>
          </a:p>
          <a:p>
            <a:endParaRPr lang="en-US" dirty="0" smtClean="0"/>
          </a:p>
          <a:p>
            <a:r>
              <a:rPr lang="en-US" dirty="0" smtClean="0">
                <a:solidFill>
                  <a:schemeClr val="tx2">
                    <a:lumMod val="40000"/>
                    <a:lumOff val="60000"/>
                  </a:schemeClr>
                </a:solidFill>
              </a:rPr>
              <a:t>Variables –primitives</a:t>
            </a:r>
          </a:p>
          <a:p>
            <a:endParaRPr lang="en-US" dirty="0" smtClean="0"/>
          </a:p>
          <a:p>
            <a:r>
              <a:rPr lang="en-US" dirty="0" smtClean="0"/>
              <a:t>Getting input</a:t>
            </a:r>
          </a:p>
          <a:p>
            <a:endParaRPr lang="en-US" dirty="0" smtClean="0"/>
          </a:p>
          <a:p>
            <a:r>
              <a:rPr lang="en-US" dirty="0"/>
              <a:t>Arithmetic </a:t>
            </a:r>
          </a:p>
          <a:p>
            <a:endParaRPr lang="en-US" dirty="0"/>
          </a:p>
          <a:p>
            <a:r>
              <a:rPr lang="en-US" dirty="0"/>
              <a:t>Flow control with if-else</a:t>
            </a:r>
          </a:p>
          <a:p>
            <a:endParaRPr lang="en-US" dirty="0" smtClean="0"/>
          </a:p>
          <a:p>
            <a:r>
              <a:rPr lang="en-US" dirty="0" smtClean="0"/>
              <a:t>Eclipse Debugger</a:t>
            </a:r>
            <a:endParaRPr lang="en-NZ" dirty="0"/>
          </a:p>
        </p:txBody>
      </p:sp>
      <p:sp>
        <p:nvSpPr>
          <p:cNvPr id="2" name="TextBox 1"/>
          <p:cNvSpPr txBox="1"/>
          <p:nvPr/>
        </p:nvSpPr>
        <p:spPr>
          <a:xfrm>
            <a:off x="1857379" y="1076243"/>
            <a:ext cx="6817059" cy="338554"/>
          </a:xfrm>
          <a:prstGeom prst="rect">
            <a:avLst/>
          </a:prstGeom>
        </p:spPr>
        <p:txBody>
          <a:bodyPr vert="horz" wrap="none" rtlCol="0">
            <a:spAutoFit/>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Before we start looking at variables, a few words about output: </a:t>
            </a:r>
            <a:endParaRPr lang="en-NZ" sz="16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66637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6731</TotalTime>
  <Words>1524</Words>
  <Application>Microsoft Office PowerPoint</Application>
  <PresentationFormat>On-screen Show (4:3)</PresentationFormat>
  <Paragraphs>561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Verdana</vt:lpstr>
      <vt:lpstr>Custom Design</vt:lpstr>
      <vt:lpstr>Lecture 2</vt:lpstr>
      <vt:lpstr>Eclipse</vt:lpstr>
      <vt:lpstr>Eclipse basics</vt:lpstr>
      <vt:lpstr>Add a class</vt:lpstr>
      <vt:lpstr>Empty Class</vt:lpstr>
      <vt:lpstr>The payback </vt:lpstr>
      <vt:lpstr>Run your program</vt:lpstr>
      <vt:lpstr>Note: Fixing the views</vt:lpstr>
      <vt:lpstr>Simple console output</vt:lpstr>
      <vt:lpstr>Variables</vt:lpstr>
      <vt:lpstr>Declaring Variables</vt:lpstr>
      <vt:lpstr>Primitive types</vt:lpstr>
      <vt:lpstr>Getting input</vt:lpstr>
      <vt:lpstr>Arithmetic</vt:lpstr>
      <vt:lpstr>Arithmetic (integer)</vt:lpstr>
      <vt:lpstr>if statements</vt:lpstr>
      <vt:lpstr>Relational Operators</vt:lpstr>
      <vt:lpstr>Common error </vt:lpstr>
      <vt:lpstr>if-else with blocks </vt:lpstr>
      <vt:lpstr>Caution trap! </vt:lpstr>
      <vt:lpstr>Bugs</vt:lpstr>
      <vt:lpstr>Using the Debugger</vt:lpstr>
      <vt:lpstr>Debug perspective</vt:lpstr>
      <vt:lpstr>What do we know</vt:lpstr>
      <vt:lpstr>Resources &amp; Homework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92</cp:revision>
  <cp:lastPrinted>2017-01-05T03:43:09Z</cp:lastPrinted>
  <dcterms:created xsi:type="dcterms:W3CDTF">2015-05-10T23:22:16Z</dcterms:created>
  <dcterms:modified xsi:type="dcterms:W3CDTF">2017-02-23T04:22:56Z</dcterms:modified>
</cp:coreProperties>
</file>