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88" r:id="rId4"/>
    <p:sldId id="286" r:id="rId5"/>
    <p:sldId id="292" r:id="rId6"/>
    <p:sldId id="293" r:id="rId7"/>
    <p:sldId id="294" r:id="rId8"/>
    <p:sldId id="299" r:id="rId9"/>
    <p:sldId id="295" r:id="rId10"/>
    <p:sldId id="300" r:id="rId11"/>
    <p:sldId id="301" r:id="rId12"/>
    <p:sldId id="296" r:id="rId13"/>
    <p:sldId id="287" r:id="rId14"/>
    <p:sldId id="281" r:id="rId15"/>
    <p:sldId id="302" r:id="rId1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45E5B9-BB22-4A2E-AAC7-28E9EFF6E36E}">
          <p14:sldIdLst>
            <p14:sldId id="256"/>
            <p14:sldId id="267"/>
            <p14:sldId id="288"/>
            <p14:sldId id="286"/>
            <p14:sldId id="292"/>
            <p14:sldId id="293"/>
            <p14:sldId id="294"/>
            <p14:sldId id="299"/>
            <p14:sldId id="295"/>
            <p14:sldId id="300"/>
            <p14:sldId id="301"/>
            <p14:sldId id="296"/>
            <p14:sldId id="287"/>
            <p14:sldId id="28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21">
          <p15:clr>
            <a:srgbClr val="A4A3A4"/>
          </p15:clr>
        </p15:guide>
        <p15:guide id="2" pos="4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46C"/>
    <a:srgbClr val="00467F"/>
    <a:srgbClr val="009AC7"/>
    <a:srgbClr val="00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64" autoAdjust="0"/>
  </p:normalViewPr>
  <p:slideViewPr>
    <p:cSldViewPr snapToGrid="0" snapToObjects="1">
      <p:cViewPr>
        <p:scale>
          <a:sx n="100" d="100"/>
          <a:sy n="100" d="100"/>
        </p:scale>
        <p:origin x="1914" y="186"/>
      </p:cViewPr>
      <p:guideLst>
        <p:guide orient="horz" pos="4021"/>
        <p:guide pos="4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2174E-94A8-894B-B55B-E3D1B123F7B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EBF85-1479-E349-9262-1B6F0600C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55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C2B82-52D7-564A-9414-F61912D3DADE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70D6-42E6-3B4C-BC2C-154007EE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49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70D6-42E6-3B4C-BC2C-154007EECC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Opening Slide">
    <p:bg>
      <p:bgPr>
        <a:solidFill>
          <a:srgbClr val="004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>
          <a:xfrm>
            <a:off x="677866" y="2289389"/>
            <a:ext cx="8027984" cy="836561"/>
          </a:xfrm>
          <a:prstGeom prst="rect">
            <a:avLst/>
          </a:prstGeom>
        </p:spPr>
        <p:txBody>
          <a:bodyPr vert="horz"/>
          <a:lstStyle>
            <a:lvl1pPr algn="l">
              <a:defRPr sz="4000" b="1" i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AU" dirty="0" smtClean="0"/>
              <a:t>Lecture 2 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3" y="3135012"/>
            <a:ext cx="8027987" cy="105660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D&amp;D chapter 2</a:t>
            </a:r>
          </a:p>
          <a:p>
            <a:pPr lvl="0"/>
            <a:r>
              <a:rPr lang="en-AU" dirty="0" smtClean="0"/>
              <a:t>&amp; Eclipse</a:t>
            </a:r>
          </a:p>
        </p:txBody>
      </p:sp>
      <p:pic>
        <p:nvPicPr>
          <p:cNvPr id="26" name="Picture 25" descr="UOA-LR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51" y="427038"/>
            <a:ext cx="3095999" cy="10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79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67013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23015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71512" y="1245262"/>
            <a:ext cx="4379913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71511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999425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5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A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457116"/>
            <a:ext cx="4628271" cy="59720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aCode</a:t>
            </a:r>
            <a:r>
              <a:rPr lang="en-AU" dirty="0" smtClean="0"/>
              <a:t>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28271" y="928468"/>
            <a:ext cx="4515729" cy="550068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lang="en-AU" sz="1700" kern="1200" baseline="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marL="0" lvl="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AU" dirty="0" smtClean="0"/>
              <a:t>Text (Verdana Regular)</a:t>
            </a:r>
          </a:p>
          <a:p>
            <a:pPr marL="0" lvl="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628709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A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60400" y="1245262"/>
            <a:ext cx="8202613" cy="561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58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B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60400" y="1245262"/>
            <a:ext cx="8202613" cy="4215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89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 End Slide">
    <p:bg>
      <p:bgPr>
        <a:solidFill>
          <a:srgbClr val="004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3" y="2281237"/>
            <a:ext cx="8027987" cy="3179763"/>
          </a:xfrm>
          <a:prstGeom prst="rect">
            <a:avLst/>
          </a:prstGeom>
        </p:spPr>
        <p:txBody>
          <a:bodyPr vert="horz" anchor="b"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Thank you</a:t>
            </a:r>
          </a:p>
        </p:txBody>
      </p:sp>
      <p:pic>
        <p:nvPicPr>
          <p:cNvPr id="26" name="Picture 25" descr="UOA-LR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51" y="427038"/>
            <a:ext cx="3095999" cy="10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62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80256" y="1076242"/>
            <a:ext cx="6335993" cy="5713357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latin typeface="Verdana"/>
              </a:defRPr>
            </a:lvl1pPr>
            <a:lvl2pPr marL="9144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lphaLcPeriod"/>
              <a:tabLst/>
              <a:defRPr sz="2000" baseline="0"/>
            </a:lvl2pPr>
          </a:lstStyle>
          <a:p>
            <a:pPr lvl="0"/>
            <a:r>
              <a:rPr lang="en-AU" dirty="0" err="1" smtClean="0"/>
              <a:t>javac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Compiles .class files into byte code 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lphaLcPeriod"/>
              <a:tabLst/>
              <a:defRPr/>
            </a:pPr>
            <a:r>
              <a:rPr lang="en-AU" dirty="0" smtClean="0"/>
              <a:t>Compiles .class files into executable code</a:t>
            </a:r>
          </a:p>
          <a:p>
            <a:pPr lvl="1"/>
            <a:r>
              <a:rPr lang="en-AU" dirty="0" smtClean="0"/>
              <a:t>Compiles .java programs into byte code </a:t>
            </a:r>
          </a:p>
          <a:p>
            <a:pPr lvl="1"/>
            <a:r>
              <a:rPr lang="en-AU" dirty="0" smtClean="0"/>
              <a:t>Compiles .java files into executable code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 baseline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Revision Questions 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76243"/>
            <a:ext cx="1764000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 </a:t>
            </a:r>
          </a:p>
        </p:txBody>
      </p:sp>
    </p:spTree>
    <p:extLst>
      <p:ext uri="{BB962C8B-B14F-4D97-AF65-F5344CB8AC3E}">
        <p14:creationId xmlns:p14="http://schemas.microsoft.com/office/powerpoint/2010/main" val="239981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80256" y="1076242"/>
            <a:ext cx="6335993" cy="5713357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ts val="2400"/>
              </a:lnSpc>
              <a:spcBef>
                <a:spcPts val="0"/>
              </a:spcBef>
              <a:buFontTx/>
              <a:buChar char="-"/>
              <a:defRPr sz="17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  <a:p>
            <a:pPr lvl="0"/>
            <a:r>
              <a:rPr lang="en-AU" dirty="0" err="1" smtClean="0"/>
              <a:t>Fdjklsjdf</a:t>
            </a:r>
            <a:endParaRPr lang="en-AU" dirty="0" smtClean="0"/>
          </a:p>
          <a:p>
            <a:pPr lvl="0"/>
            <a:r>
              <a:rPr lang="en-AU" dirty="0" err="1" smtClean="0"/>
              <a:t>Kjdfjjsd</a:t>
            </a:r>
            <a:endParaRPr lang="en-AU" dirty="0" smtClean="0"/>
          </a:p>
          <a:p>
            <a:pPr lvl="0"/>
            <a:r>
              <a:rPr lang="en-AU" dirty="0" err="1" smtClean="0"/>
              <a:t>Fh</a:t>
            </a:r>
            <a:r>
              <a:rPr lang="en-AU" dirty="0" smtClean="0"/>
              <a:t> </a:t>
            </a:r>
            <a:r>
              <a:rPr lang="en-AU" dirty="0" err="1" smtClean="0"/>
              <a:t>fg</a:t>
            </a:r>
            <a:endParaRPr lang="en-AU" dirty="0" smtClean="0"/>
          </a:p>
          <a:p>
            <a:pPr lvl="1"/>
            <a:r>
              <a:rPr lang="en-AU" dirty="0" err="1" smtClean="0"/>
              <a:t>ddfdfdsd</a:t>
            </a:r>
            <a:endParaRPr lang="en-AU" dirty="0" smtClean="0"/>
          </a:p>
          <a:p>
            <a:pPr lvl="0"/>
            <a:endParaRPr lang="en-AU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Code Page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76243"/>
            <a:ext cx="1764000" cy="54325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 </a:t>
            </a:r>
          </a:p>
        </p:txBody>
      </p:sp>
    </p:spTree>
    <p:extLst>
      <p:ext uri="{BB962C8B-B14F-4D97-AF65-F5344CB8AC3E}">
        <p14:creationId xmlns:p14="http://schemas.microsoft.com/office/powerpoint/2010/main" val="242207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80256" y="1076243"/>
            <a:ext cx="6335993" cy="2545358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ts val="2400"/>
              </a:lnSpc>
              <a:spcBef>
                <a:spcPts val="0"/>
              </a:spcBef>
              <a:buFontTx/>
              <a:buChar char="-"/>
              <a:defRPr sz="1700" baseline="0">
                <a:latin typeface="Verdana"/>
              </a:defRPr>
            </a:lvl1pPr>
            <a:lvl2pPr>
              <a:defRPr sz="1700" b="0"/>
            </a:lvl2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Fdjklsjdf</a:t>
            </a:r>
            <a:endParaRPr lang="en-AU" dirty="0" smtClean="0"/>
          </a:p>
          <a:p>
            <a:pPr lvl="0"/>
            <a:r>
              <a:rPr lang="en-AU" dirty="0" err="1" smtClean="0"/>
              <a:t>Kjdfjjsd</a:t>
            </a:r>
            <a:endParaRPr lang="en-AU" dirty="0" smtClean="0"/>
          </a:p>
          <a:p>
            <a:pPr lvl="0"/>
            <a:r>
              <a:rPr lang="en-AU" dirty="0" err="1" smtClean="0"/>
              <a:t>Sdfsfd</a:t>
            </a:r>
            <a:endParaRPr lang="en-AU" dirty="0" smtClean="0"/>
          </a:p>
          <a:p>
            <a:pPr lvl="1"/>
            <a:r>
              <a:rPr lang="en-AU" dirty="0" err="1" smtClean="0"/>
              <a:t>Sdfijsdf</a:t>
            </a:r>
            <a:r>
              <a:rPr lang="en-AU" dirty="0" smtClean="0"/>
              <a:t> </a:t>
            </a:r>
          </a:p>
          <a:p>
            <a:pPr lvl="0"/>
            <a:endParaRPr lang="en-AU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Mixed Page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76243"/>
            <a:ext cx="1764000" cy="54253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880255" y="3896886"/>
            <a:ext cx="6335993" cy="2545358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ts val="2400"/>
              </a:lnSpc>
              <a:spcBef>
                <a:spcPts val="0"/>
              </a:spcBef>
              <a:buFontTx/>
              <a:buChar char="-"/>
              <a:defRPr lang="en-AU" sz="1700" kern="1200" baseline="0" dirty="0" smtClean="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1pPr>
            <a:lvl2pPr>
              <a:defRPr sz="1600"/>
            </a:lvl2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  <a:p>
            <a:pPr lvl="0"/>
            <a:r>
              <a:rPr lang="en-AU" dirty="0" err="1" smtClean="0"/>
              <a:t>Fdjklsjdf</a:t>
            </a:r>
            <a:r>
              <a:rPr lang="en-AU" dirty="0" smtClean="0"/>
              <a:t>	</a:t>
            </a:r>
          </a:p>
          <a:p>
            <a:pPr lvl="1"/>
            <a:r>
              <a:rPr lang="en-AU" dirty="0" err="1" smtClean="0"/>
              <a:t>sfsdf</a:t>
            </a:r>
            <a:endParaRPr lang="en-AU" dirty="0" smtClean="0"/>
          </a:p>
          <a:p>
            <a:pPr lvl="0"/>
            <a:r>
              <a:rPr lang="en-AU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194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77865" y="17770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Headline (Verdana Bold)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7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77866" y="1245262"/>
            <a:ext cx="4370400" cy="1177781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/>
              <a:t>Headline </a:t>
            </a:r>
            <a:br>
              <a:rPr lang="en-AU" sz="3600" dirty="0" smtClean="0"/>
            </a:br>
            <a:r>
              <a:rPr lang="en-AU" sz="3600" dirty="0" smtClean="0"/>
              <a:t>(Verdana Bold)</a:t>
            </a:r>
            <a:endParaRPr lang="en-US" sz="3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561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4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 Text and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77866" y="1245262"/>
            <a:ext cx="4370400" cy="1177781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/>
              <a:t>Headline </a:t>
            </a:r>
            <a:br>
              <a:rPr lang="en-AU" sz="3600" dirty="0" smtClean="0"/>
            </a:br>
            <a:r>
              <a:rPr lang="en-AU" sz="3600" dirty="0" smtClean="0"/>
              <a:t>(Verdana Bold)</a:t>
            </a:r>
            <a:endParaRPr lang="en-US" sz="3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2958265"/>
            <a:ext cx="3096000" cy="3899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67013" y="1156417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23015" y="1156417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1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 Text and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77866" y="1245262"/>
            <a:ext cx="4370400" cy="1177781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/>
              <a:t>Headline </a:t>
            </a:r>
            <a:br>
              <a:rPr lang="en-AU" sz="3600" dirty="0" smtClean="0"/>
            </a:br>
            <a:r>
              <a:rPr lang="en-AU" sz="3600" dirty="0" smtClean="0"/>
              <a:t>(Verdana Bold)</a:t>
            </a:r>
            <a:endParaRPr lang="en-US" sz="3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67013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23015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71512" y="1245262"/>
            <a:ext cx="4379913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71511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999425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561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0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OA-LC-RGB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29" y="271463"/>
            <a:ext cx="1851396" cy="6120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919969" y="1758348"/>
            <a:ext cx="914400" cy="914400"/>
          </a:xfrm>
          <a:prstGeom prst="rect">
            <a:avLst/>
          </a:prstGeom>
        </p:spPr>
        <p:txBody>
          <a:bodyPr wrap="none" rtlCol="0" anchor="t">
            <a:normAutofit/>
          </a:bodyPr>
          <a:lstStyle/>
          <a:p>
            <a:endParaRPr lang="en-US" dirty="0" err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01270" y="6429150"/>
            <a:ext cx="642730" cy="47466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3200" y="6438106"/>
            <a:ext cx="3700800" cy="46166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sz="2400" dirty="0" err="1" smtClean="0">
                <a:solidFill>
                  <a:srgbClr val="04346C"/>
                </a:solidFill>
              </a:rPr>
              <a:t>CompSci</a:t>
            </a:r>
            <a:r>
              <a:rPr lang="en-US" sz="2400" dirty="0" smtClean="0">
                <a:solidFill>
                  <a:srgbClr val="04346C"/>
                </a:solidFill>
              </a:rPr>
              <a:t> 230: 2017</a:t>
            </a:r>
            <a:endParaRPr lang="en-NZ" sz="2400" dirty="0" smtClean="0">
              <a:solidFill>
                <a:srgbClr val="0434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5" r:id="rId10"/>
    <p:sldLayoutId id="2147483664" r:id="rId11"/>
    <p:sldLayoutId id="2147483658" r:id="rId12"/>
    <p:sldLayoutId id="2147483659" r:id="rId13"/>
    <p:sldLayoutId id="2147483660" r:id="rId14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flow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D&amp;D Chapter 3 &amp; 4 if statements, Loops and more Operators</a:t>
            </a:r>
          </a:p>
        </p:txBody>
      </p:sp>
    </p:spTree>
    <p:extLst>
      <p:ext uri="{BB962C8B-B14F-4D97-AF65-F5344CB8AC3E}">
        <p14:creationId xmlns:p14="http://schemas.microsoft.com/office/powerpoint/2010/main" val="12547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56986" y="952065"/>
            <a:ext cx="7187014" cy="395521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56986" y="928469"/>
            <a:ext cx="7187014" cy="3978811"/>
          </a:xfrm>
          <a:ln>
            <a:solidFill>
              <a:schemeClr val="tx1"/>
            </a:solidFill>
          </a:ln>
        </p:spPr>
        <p:txBody>
          <a:bodyPr/>
          <a:lstStyle/>
          <a:p>
            <a:pPr indent="-285750">
              <a:lnSpc>
                <a:spcPct val="100000"/>
              </a:lnSpc>
            </a:pPr>
            <a:r>
              <a:rPr lang="en-NZ" sz="1600" b="1" dirty="0" smtClean="0"/>
              <a:t>count </a:t>
            </a:r>
            <a:r>
              <a:rPr lang="en-NZ" sz="1600" b="1" dirty="0"/>
              <a:t>= 0;</a:t>
            </a:r>
          </a:p>
          <a:p>
            <a:pPr indent="-285750">
              <a:lnSpc>
                <a:spcPct val="100000"/>
              </a:lnSpc>
            </a:pPr>
            <a:r>
              <a:rPr lang="en-NZ" sz="1600" b="1" dirty="0"/>
              <a:t>total = 0;</a:t>
            </a:r>
          </a:p>
          <a:p>
            <a:pPr indent="-285750">
              <a:lnSpc>
                <a:spcPct val="100000"/>
              </a:lnSpc>
            </a:pPr>
            <a:r>
              <a:rPr lang="nn-NO" sz="1600" b="1" dirty="0"/>
              <a:t>for(int i = 0; i&lt;3; i++){</a:t>
            </a:r>
          </a:p>
          <a:p>
            <a:pPr indent="-285750">
              <a:lnSpc>
                <a:spcPct val="100000"/>
              </a:lnSpc>
            </a:pPr>
            <a:r>
              <a:rPr lang="en-NZ" sz="1600" b="1" dirty="0" smtClean="0"/>
              <a:t>	count </a:t>
            </a:r>
            <a:r>
              <a:rPr lang="en-NZ" sz="1600" b="1" dirty="0"/>
              <a:t>++;</a:t>
            </a:r>
          </a:p>
          <a:p>
            <a:pPr indent="-285750">
              <a:lnSpc>
                <a:spcPct val="100000"/>
              </a:lnSpc>
            </a:pPr>
            <a:r>
              <a:rPr lang="en-NZ" sz="1600" b="1" dirty="0" smtClean="0"/>
              <a:t>	total </a:t>
            </a:r>
            <a:r>
              <a:rPr lang="en-NZ" sz="1600" b="1" dirty="0"/>
              <a:t>+= </a:t>
            </a:r>
            <a:r>
              <a:rPr lang="en-NZ" sz="1600" b="1" dirty="0" err="1"/>
              <a:t>i</a:t>
            </a:r>
            <a:r>
              <a:rPr lang="en-NZ" sz="1600" b="1" dirty="0"/>
              <a:t>;</a:t>
            </a:r>
          </a:p>
          <a:p>
            <a:pPr indent="-285750">
              <a:lnSpc>
                <a:spcPct val="100000"/>
              </a:lnSpc>
            </a:pPr>
            <a:r>
              <a:rPr lang="en-NZ" sz="1600" b="1" dirty="0"/>
              <a:t>}</a:t>
            </a:r>
          </a:p>
          <a:p>
            <a:pPr indent="-285750">
              <a:lnSpc>
                <a:spcPct val="100000"/>
              </a:lnSpc>
            </a:pPr>
            <a:r>
              <a:rPr lang="en-NZ" sz="1600" b="1" dirty="0" err="1"/>
              <a:t>System.out.printf</a:t>
            </a:r>
            <a:r>
              <a:rPr lang="en-NZ" sz="1600" b="1" dirty="0"/>
              <a:t>("for loop count %d </a:t>
            </a:r>
            <a:r>
              <a:rPr lang="en-NZ" sz="1600" b="1" dirty="0" smtClean="0"/>
              <a:t>total </a:t>
            </a:r>
            <a:r>
              <a:rPr lang="en-NZ" sz="1600" b="1" dirty="0"/>
              <a:t>%d\n</a:t>
            </a:r>
            <a:r>
              <a:rPr lang="en-NZ" sz="1600" b="1" dirty="0" smtClean="0"/>
              <a:t>",</a:t>
            </a:r>
            <a:r>
              <a:rPr lang="en-NZ" sz="1600" b="1" dirty="0"/>
              <a:t> </a:t>
            </a:r>
            <a:r>
              <a:rPr lang="en-NZ" sz="1600" b="1" dirty="0" smtClean="0"/>
              <a:t>count</a:t>
            </a:r>
            <a:r>
              <a:rPr lang="en-NZ" sz="1600" b="1" dirty="0"/>
              <a:t>, </a:t>
            </a:r>
            <a:r>
              <a:rPr lang="en-NZ" sz="1600" b="1" dirty="0" smtClean="0"/>
              <a:t/>
            </a:r>
            <a:br>
              <a:rPr lang="en-NZ" sz="1600" b="1" dirty="0" smtClean="0"/>
            </a:br>
            <a:r>
              <a:rPr lang="en-NZ" sz="1600" b="1" dirty="0" smtClean="0"/>
              <a:t>    total</a:t>
            </a:r>
            <a:r>
              <a:rPr lang="en-NZ" sz="1600" b="1" dirty="0"/>
              <a:t>);</a:t>
            </a:r>
          </a:p>
          <a:p>
            <a:pPr indent="-285750">
              <a:lnSpc>
                <a:spcPct val="100000"/>
              </a:lnSpc>
            </a:pPr>
            <a:endParaRPr lang="en-NZ" sz="1600" b="1" dirty="0"/>
          </a:p>
          <a:p>
            <a:pPr indent="-285750">
              <a:lnSpc>
                <a:spcPct val="100000"/>
              </a:lnSpc>
            </a:pPr>
            <a:r>
              <a:rPr lang="en-NZ" sz="1600" b="1" dirty="0" err="1"/>
              <a:t>int</a:t>
            </a:r>
            <a:r>
              <a:rPr lang="en-NZ" sz="1600" b="1" dirty="0"/>
              <a:t> </a:t>
            </a:r>
            <a:r>
              <a:rPr lang="en-NZ" sz="1600" b="1" dirty="0" err="1"/>
              <a:t>i</a:t>
            </a:r>
            <a:r>
              <a:rPr lang="en-NZ" sz="1600" b="1" dirty="0"/>
              <a:t>;</a:t>
            </a:r>
          </a:p>
          <a:p>
            <a:pPr indent="-285750">
              <a:lnSpc>
                <a:spcPct val="100000"/>
              </a:lnSpc>
            </a:pPr>
            <a:r>
              <a:rPr lang="nn-NO" sz="1600" b="1" dirty="0"/>
              <a:t>for(i = 0, total = 0; i&lt;3; i++){</a:t>
            </a:r>
          </a:p>
          <a:p>
            <a:pPr indent="-285750">
              <a:lnSpc>
                <a:spcPct val="100000"/>
              </a:lnSpc>
            </a:pPr>
            <a:r>
              <a:rPr lang="en-NZ" sz="1600" b="1" dirty="0" smtClean="0"/>
              <a:t>	total </a:t>
            </a:r>
            <a:r>
              <a:rPr lang="en-NZ" sz="1600" b="1" dirty="0"/>
              <a:t>+= </a:t>
            </a:r>
            <a:r>
              <a:rPr lang="en-NZ" sz="1600" b="1" dirty="0" err="1"/>
              <a:t>i</a:t>
            </a:r>
            <a:r>
              <a:rPr lang="en-NZ" sz="1600" b="1" dirty="0"/>
              <a:t>++;  // You should NOT do this!!!</a:t>
            </a:r>
          </a:p>
          <a:p>
            <a:pPr indent="-285750">
              <a:lnSpc>
                <a:spcPct val="100000"/>
              </a:lnSpc>
            </a:pPr>
            <a:r>
              <a:rPr lang="en-NZ" sz="1600" b="1" dirty="0"/>
              <a:t>}</a:t>
            </a:r>
          </a:p>
          <a:p>
            <a:pPr indent="-285750">
              <a:lnSpc>
                <a:spcPct val="100000"/>
              </a:lnSpc>
            </a:pPr>
            <a:r>
              <a:rPr lang="en-NZ" sz="1600" b="1" dirty="0" err="1"/>
              <a:t>System.out.printf</a:t>
            </a:r>
            <a:r>
              <a:rPr lang="en-NZ" sz="1600" b="1" dirty="0"/>
              <a:t>("for loop </a:t>
            </a:r>
            <a:r>
              <a:rPr lang="en-NZ" sz="1600" b="1" dirty="0" err="1"/>
              <a:t>i</a:t>
            </a:r>
            <a:r>
              <a:rPr lang="en-NZ" sz="1600" b="1" dirty="0"/>
              <a:t> %d </a:t>
            </a:r>
            <a:r>
              <a:rPr lang="en-NZ" sz="1600" b="1" dirty="0" smtClean="0"/>
              <a:t>total </a:t>
            </a:r>
            <a:r>
              <a:rPr lang="en-NZ" sz="1600" b="1" dirty="0"/>
              <a:t>%d\n", </a:t>
            </a:r>
            <a:r>
              <a:rPr lang="en-NZ" sz="1600" b="1" dirty="0" err="1"/>
              <a:t>i</a:t>
            </a:r>
            <a:r>
              <a:rPr lang="en-NZ" sz="1600" b="1" dirty="0"/>
              <a:t>, total);</a:t>
            </a:r>
          </a:p>
          <a:p>
            <a:r>
              <a:rPr lang="en-NZ" sz="1100" b="1" dirty="0" smtClean="0"/>
              <a:t> </a:t>
            </a:r>
            <a:endParaRPr lang="en-NZ" sz="1100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Loops  - for  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4650" y="4989906"/>
            <a:ext cx="5595670" cy="1477328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When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 in scope?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endParaRPr lang="en-US" dirty="0"/>
          </a:p>
          <a:p>
            <a:r>
              <a:rPr lang="en-US" dirty="0" smtClean="0"/>
              <a:t>Why should you not change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 inside the loop?</a:t>
            </a:r>
            <a:endParaRPr lang="en-NZ" dirty="0" smtClean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1880256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US" sz="1700" dirty="0" err="1">
                <a:solidFill>
                  <a:schemeClr val="bg1"/>
                </a:solidFill>
                <a:cs typeface="+mn-cs"/>
              </a:rPr>
              <a:t>Maths</a:t>
            </a: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US" sz="1700" dirty="0">
                <a:solidFill>
                  <a:schemeClr val="bg1"/>
                </a:solidFill>
                <a:cs typeface="+mn-cs"/>
              </a:rPr>
              <a:t>Decisions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US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Loops</a:t>
            </a:r>
            <a:r>
              <a:rPr lang="en-US" sz="1700" dirty="0">
                <a:solidFill>
                  <a:schemeClr val="bg1"/>
                </a:solidFill>
                <a:cs typeface="+mn-cs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cs typeface="+mn-cs"/>
              </a:rPr>
              <a:t/>
            </a:r>
            <a:br>
              <a:rPr lang="en-US" sz="1700" dirty="0" smtClean="0">
                <a:solidFill>
                  <a:schemeClr val="bg1"/>
                </a:solidFill>
                <a:cs typeface="+mn-cs"/>
              </a:rPr>
            </a:b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US" sz="1700" dirty="0">
                <a:solidFill>
                  <a:schemeClr val="bg1"/>
                </a:solidFill>
                <a:cs typeface="+mn-cs"/>
              </a:rPr>
              <a:t>Condition Expressions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US" sz="1700" dirty="0">
                <a:solidFill>
                  <a:schemeClr val="bg1"/>
                </a:solidFill>
                <a:cs typeface="+mn-cs"/>
              </a:rPr>
              <a:t>Summary 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73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Conditions are part of if-statements, loops and ternary operators.  The same rules apply (except for switch) </a:t>
            </a:r>
          </a:p>
          <a:p>
            <a:r>
              <a:rPr lang="en-US" dirty="0" smtClean="0"/>
              <a:t>Java has all the standard condition operators</a:t>
            </a:r>
          </a:p>
          <a:p>
            <a:pPr lvl="1"/>
            <a:r>
              <a:rPr lang="en-US" dirty="0" smtClean="0"/>
              <a:t>Comparison operators 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==, !=, &lt;, &gt;, &lt;=, &gt;=,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Logical Operators  </a:t>
            </a:r>
            <a:br>
              <a:rPr lang="en-US" dirty="0" smtClean="0"/>
            </a:br>
            <a:r>
              <a:rPr lang="en-US" dirty="0" smtClean="0"/>
              <a:t>and 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),   or (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),  exclusive or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 smtClean="0"/>
              <a:t>), not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You can build complex conditions where you have to think about precedence --- if in doubt, use brackets,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((a &lt; b) &amp;&amp; (c &lt;d))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are precedence tables but as these rules can be different in different languages it is better to make you code more readable by adding brackets.</a:t>
            </a:r>
          </a:p>
          <a:p>
            <a:pPr lvl="1"/>
            <a:r>
              <a:rPr lang="en-US" dirty="0" smtClean="0"/>
              <a:t>Try to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 - it can do your head in!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Condition Expressions</a:t>
            </a:r>
            <a:endParaRPr lang="en-NZ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8575" y="1076243"/>
            <a:ext cx="1880256" cy="5403757"/>
          </a:xfrm>
        </p:spPr>
        <p:txBody>
          <a:bodyPr/>
          <a:lstStyle/>
          <a:p>
            <a:r>
              <a:rPr lang="en-US" dirty="0" err="1" smtClean="0"/>
              <a:t>Maths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Decisions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Loops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Condition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Expressions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/>
              <a:t>Summary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98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95500" y="952065"/>
            <a:ext cx="6772275" cy="4222744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62199" y="942537"/>
            <a:ext cx="6629401" cy="55006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NZ" sz="1400" b="1" dirty="0" smtClean="0"/>
              <a:t>if </a:t>
            </a:r>
            <a:r>
              <a:rPr lang="en-NZ" sz="1400" b="1" dirty="0"/>
              <a:t>(temperature1 &gt; 19 </a:t>
            </a:r>
            <a:r>
              <a:rPr lang="en-NZ" sz="1400" b="1" dirty="0" smtClean="0"/>
              <a:t>) {</a:t>
            </a: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/>
              <a:t> </a:t>
            </a:r>
            <a:r>
              <a:rPr lang="en-NZ" sz="1400" b="1" dirty="0" smtClean="0"/>
              <a:t>……..</a:t>
            </a: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 smtClean="0"/>
              <a:t>	</a:t>
            </a:r>
            <a:r>
              <a:rPr lang="en-NZ" sz="1400" b="1" dirty="0" err="1" smtClean="0"/>
              <a:t>System.out.println</a:t>
            </a:r>
            <a:r>
              <a:rPr lang="en-NZ" sz="1400" b="1" dirty="0" smtClean="0"/>
              <a:t>(temperature2 </a:t>
            </a:r>
            <a:r>
              <a:rPr lang="en-NZ" sz="1400" b="1" dirty="0"/>
              <a:t>&gt; 19? "Day 2 was hot - " </a:t>
            </a:r>
            <a:r>
              <a:rPr lang="en-NZ" sz="1400" b="1" dirty="0" smtClean="0"/>
              <a:t/>
            </a:r>
            <a:br>
              <a:rPr lang="en-NZ" sz="1400" b="1" dirty="0" smtClean="0"/>
            </a:br>
            <a:r>
              <a:rPr lang="en-NZ" sz="1400" b="1" dirty="0" smtClean="0"/>
              <a:t>		+ </a:t>
            </a:r>
            <a:r>
              <a:rPr lang="en-NZ" sz="1400" b="1" dirty="0"/>
              <a:t>temperature2: "Day 2 was cold - " + temperature2 </a:t>
            </a:r>
            <a:r>
              <a:rPr lang="en-NZ" sz="1400" b="1" dirty="0" smtClean="0"/>
              <a:t>);</a:t>
            </a:r>
          </a:p>
          <a:p>
            <a:pPr>
              <a:lnSpc>
                <a:spcPct val="100000"/>
              </a:lnSpc>
            </a:pP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 smtClean="0"/>
              <a:t>// </a:t>
            </a:r>
            <a:r>
              <a:rPr lang="en-NZ" sz="1400" b="1" dirty="0"/>
              <a:t>&amp;&amp; AND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if (temperature1 </a:t>
            </a:r>
            <a:r>
              <a:rPr lang="en-NZ" sz="1400" b="1" dirty="0"/>
              <a:t>&gt; 19 &amp;&amp; temperature2 &gt; 19</a:t>
            </a:r>
            <a:r>
              <a:rPr lang="en-NZ" sz="1400" b="1" dirty="0" smtClean="0"/>
              <a:t>) {</a:t>
            </a:r>
            <a:r>
              <a:rPr lang="en-NZ" sz="1400" b="1" dirty="0"/>
              <a:t/>
            </a:r>
            <a:br>
              <a:rPr lang="en-NZ" sz="1400" b="1" dirty="0"/>
            </a:br>
            <a:r>
              <a:rPr lang="en-NZ" sz="1400" b="1" dirty="0"/>
              <a:t> </a:t>
            </a:r>
            <a:r>
              <a:rPr lang="en-NZ" sz="1400" b="1" dirty="0" smtClean="0"/>
              <a:t>……..</a:t>
            </a:r>
            <a:endParaRPr lang="en-NZ" sz="1400" b="1" dirty="0"/>
          </a:p>
          <a:p>
            <a:pPr>
              <a:lnSpc>
                <a:spcPct val="100000"/>
              </a:lnSpc>
            </a:pPr>
            <a:endParaRPr lang="en-NZ" sz="1400" b="1" dirty="0" smtClean="0"/>
          </a:p>
          <a:p>
            <a:pPr>
              <a:lnSpc>
                <a:spcPct val="100000"/>
              </a:lnSpc>
            </a:pPr>
            <a:r>
              <a:rPr lang="en-NZ" sz="1400" b="1" dirty="0" smtClean="0"/>
              <a:t>// || OR</a:t>
            </a: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 smtClean="0"/>
              <a:t>if (temperature3 </a:t>
            </a:r>
            <a:r>
              <a:rPr lang="en-NZ" sz="1400" b="1" dirty="0"/>
              <a:t>&gt; 19 || temperature4 &gt; 19</a:t>
            </a:r>
            <a:r>
              <a:rPr lang="en-NZ" sz="1400" b="1" dirty="0" smtClean="0"/>
              <a:t>) {</a:t>
            </a: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/>
              <a:t> </a:t>
            </a:r>
            <a:r>
              <a:rPr lang="en-NZ" sz="1400" b="1" dirty="0" smtClean="0"/>
              <a:t>……..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// </a:t>
            </a:r>
            <a:r>
              <a:rPr lang="en-NZ" sz="1400" b="1" dirty="0"/>
              <a:t>^ Exclusive OR 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if (temperature3 </a:t>
            </a:r>
            <a:r>
              <a:rPr lang="en-NZ" sz="1400" b="1" dirty="0"/>
              <a:t>&gt; 19 ^ temperature4 &gt; 19</a:t>
            </a:r>
            <a:r>
              <a:rPr lang="en-NZ" sz="1400" b="1" dirty="0" smtClean="0"/>
              <a:t>) {</a:t>
            </a: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 smtClean="0"/>
              <a:t>	</a:t>
            </a:r>
            <a:r>
              <a:rPr lang="en-NZ" sz="1400" b="1" dirty="0" err="1" smtClean="0"/>
              <a:t>System.out.printf</a:t>
            </a:r>
            <a:r>
              <a:rPr lang="en-NZ" sz="1400" b="1" dirty="0"/>
              <a:t>("Day 3 OR Day 4 were hot but NOT both</a:t>
            </a:r>
            <a:r>
              <a:rPr lang="en-NZ" sz="1400" b="1" dirty="0" smtClean="0"/>
              <a:t>,</a:t>
            </a:r>
            <a:br>
              <a:rPr lang="en-NZ" sz="1400" b="1" dirty="0" smtClean="0"/>
            </a:br>
            <a:r>
              <a:rPr lang="en-NZ" sz="1400" b="1" dirty="0" smtClean="0"/>
              <a:t>		 </a:t>
            </a:r>
            <a:r>
              <a:rPr lang="en-NZ" sz="1400" b="1" dirty="0"/>
              <a:t>%d and %d \n", …….. 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// </a:t>
            </a:r>
            <a:r>
              <a:rPr lang="en-NZ" sz="1400" b="1" dirty="0"/>
              <a:t>! </a:t>
            </a:r>
            <a:r>
              <a:rPr lang="en-NZ" sz="1400" b="1" dirty="0" smtClean="0"/>
              <a:t>NOT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if </a:t>
            </a:r>
            <a:r>
              <a:rPr lang="en-NZ" sz="1400" b="1" dirty="0"/>
              <a:t>(!(temperature1 &lt;19 </a:t>
            </a:r>
            <a:r>
              <a:rPr lang="en-NZ" sz="1400" b="1" dirty="0" smtClean="0"/>
              <a:t>)) {</a:t>
            </a:r>
            <a:br>
              <a:rPr lang="en-NZ" sz="1400" b="1" dirty="0" smtClean="0"/>
            </a:br>
            <a:r>
              <a:rPr lang="en-NZ" sz="1400" b="1" dirty="0" smtClean="0"/>
              <a:t>……..</a:t>
            </a: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/>
              <a:t> </a:t>
            </a:r>
            <a:endParaRPr lang="en-NZ" sz="1050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smtClean="0">
                <a:solidFill>
                  <a:srgbClr val="009AC7"/>
                </a:solidFill>
                <a:latin typeface="Verdana"/>
                <a:cs typeface="Verdana"/>
              </a:rPr>
              <a:t>Expression 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operators 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8575" y="1076243"/>
            <a:ext cx="1880256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cs typeface="+mn-cs"/>
              </a:rPr>
              <a:t>Maths</a:t>
            </a:r>
            <a:r>
              <a:rPr lang="en-US" sz="1700" dirty="0" smtClean="0">
                <a:solidFill>
                  <a:schemeClr val="bg1"/>
                </a:solidFill>
                <a:cs typeface="+mn-cs"/>
              </a:rPr>
              <a:t/>
            </a:r>
            <a:br>
              <a:rPr lang="en-US" sz="1700" dirty="0" smtClean="0">
                <a:solidFill>
                  <a:schemeClr val="bg1"/>
                </a:solidFill>
                <a:cs typeface="+mn-cs"/>
              </a:rPr>
            </a:b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US" sz="1700" dirty="0">
                <a:solidFill>
                  <a:schemeClr val="bg1"/>
                </a:solidFill>
                <a:cs typeface="+mn-cs"/>
              </a:rPr>
              <a:t>Decisions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US" sz="1700" dirty="0">
                <a:solidFill>
                  <a:schemeClr val="bg1"/>
                </a:solidFill>
                <a:cs typeface="+mn-cs"/>
              </a:rPr>
              <a:t>Loops </a:t>
            </a:r>
            <a:r>
              <a:rPr lang="en-US" sz="1700" dirty="0" smtClean="0">
                <a:solidFill>
                  <a:schemeClr val="bg1"/>
                </a:solidFill>
                <a:cs typeface="+mn-cs"/>
              </a:rPr>
              <a:t/>
            </a:r>
            <a:br>
              <a:rPr lang="en-US" sz="1700" dirty="0" smtClean="0">
                <a:solidFill>
                  <a:schemeClr val="bg1"/>
                </a:solidFill>
                <a:cs typeface="+mn-cs"/>
              </a:rPr>
            </a:b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US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Condition Expressions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US" sz="1700" dirty="0">
                <a:solidFill>
                  <a:schemeClr val="bg1"/>
                </a:solidFill>
                <a:cs typeface="+mn-cs"/>
              </a:rPr>
              <a:t>Summary 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2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Maths</a:t>
            </a:r>
            <a:r>
              <a:rPr lang="en-US" dirty="0" smtClean="0"/>
              <a:t> operators </a:t>
            </a:r>
          </a:p>
          <a:p>
            <a:pPr lvl="1"/>
            <a:r>
              <a:rPr lang="en-US" dirty="0" smtClean="0"/>
              <a:t>++ / -- pre or post</a:t>
            </a:r>
          </a:p>
          <a:p>
            <a:pPr lvl="1"/>
            <a:r>
              <a:rPr lang="en-US" dirty="0" smtClean="0"/>
              <a:t>+=    etc. </a:t>
            </a:r>
          </a:p>
          <a:p>
            <a:r>
              <a:rPr lang="en-US" dirty="0" smtClean="0"/>
              <a:t>3 decision instructions </a:t>
            </a:r>
          </a:p>
          <a:p>
            <a:pPr lvl="1"/>
            <a:r>
              <a:rPr lang="en-US" dirty="0" smtClean="0"/>
              <a:t>if else</a:t>
            </a:r>
          </a:p>
          <a:p>
            <a:pPr lvl="1"/>
            <a:r>
              <a:rPr lang="en-US" dirty="0" smtClean="0"/>
              <a:t>if  ? :</a:t>
            </a:r>
          </a:p>
          <a:p>
            <a:pPr lvl="1"/>
            <a:r>
              <a:rPr lang="en-US" dirty="0" smtClean="0"/>
              <a:t>switch () {  case:   break;  default: } </a:t>
            </a:r>
          </a:p>
          <a:p>
            <a:r>
              <a:rPr lang="en-US" dirty="0" smtClean="0"/>
              <a:t>3 loop instructions</a:t>
            </a:r>
          </a:p>
          <a:p>
            <a:pPr lvl="1"/>
            <a:r>
              <a:rPr lang="en-US" dirty="0" smtClean="0"/>
              <a:t>do {} while ();</a:t>
            </a:r>
          </a:p>
          <a:p>
            <a:pPr lvl="1"/>
            <a:r>
              <a:rPr lang="en-US" dirty="0" smtClean="0"/>
              <a:t>while {} </a:t>
            </a:r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 ++) {}</a:t>
            </a:r>
          </a:p>
          <a:p>
            <a:r>
              <a:rPr lang="en-US" dirty="0" smtClean="0"/>
              <a:t>Comparison operators </a:t>
            </a:r>
          </a:p>
          <a:p>
            <a:pPr lvl="1"/>
            <a:r>
              <a:rPr lang="en-US" dirty="0" smtClean="0"/>
              <a:t>==, !=, &lt;, &gt;, =&lt;, =&gt; </a:t>
            </a:r>
          </a:p>
          <a:p>
            <a:pPr lvl="1"/>
            <a:r>
              <a:rPr lang="en-US" dirty="0" smtClean="0"/>
              <a:t>&amp;&amp; , ||, ^, !  </a:t>
            </a:r>
          </a:p>
          <a:p>
            <a:pPr lvl="1"/>
            <a:endParaRPr lang="en-US" dirty="0" smtClean="0"/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know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8575" y="1076243"/>
            <a:ext cx="1880256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cs typeface="+mn-cs"/>
              </a:rPr>
              <a:t>Maths</a:t>
            </a:r>
            <a:r>
              <a:rPr lang="en-US" sz="1700" dirty="0" smtClean="0">
                <a:solidFill>
                  <a:schemeClr val="bg1"/>
                </a:solidFill>
                <a:cs typeface="+mn-cs"/>
              </a:rPr>
              <a:t/>
            </a:r>
            <a:br>
              <a:rPr lang="en-US" sz="1700" dirty="0" smtClean="0">
                <a:solidFill>
                  <a:schemeClr val="bg1"/>
                </a:solidFill>
                <a:cs typeface="+mn-cs"/>
              </a:rPr>
            </a:b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US" sz="1700" dirty="0">
                <a:solidFill>
                  <a:schemeClr val="bg1"/>
                </a:solidFill>
                <a:cs typeface="+mn-cs"/>
              </a:rPr>
              <a:t>Decisions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US" sz="1700" dirty="0">
                <a:solidFill>
                  <a:schemeClr val="bg1"/>
                </a:solidFill>
                <a:cs typeface="+mn-cs"/>
              </a:rPr>
              <a:t>Loops </a:t>
            </a:r>
            <a:r>
              <a:rPr lang="en-US" sz="1700" dirty="0" smtClean="0">
                <a:solidFill>
                  <a:schemeClr val="bg1"/>
                </a:solidFill>
                <a:cs typeface="+mn-cs"/>
              </a:rPr>
              <a:t/>
            </a:r>
            <a:br>
              <a:rPr lang="en-US" sz="1700" dirty="0" smtClean="0">
                <a:solidFill>
                  <a:schemeClr val="bg1"/>
                </a:solidFill>
                <a:cs typeface="+mn-cs"/>
              </a:rPr>
            </a:b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US" dirty="0"/>
              <a:t>Condition Expression</a:t>
            </a:r>
            <a:r>
              <a:rPr lang="en-US" sz="1700" dirty="0">
                <a:cs typeface="+mn-cs"/>
              </a:rPr>
              <a:t>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Summary 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9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880256" y="1076242"/>
            <a:ext cx="6919615" cy="5713357"/>
          </a:xfrm>
        </p:spPr>
        <p:txBody>
          <a:bodyPr/>
          <a:lstStyle/>
          <a:p>
            <a:r>
              <a:rPr lang="en-US" dirty="0" smtClean="0"/>
              <a:t>D&amp;D chapter 3 &amp; 4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docs.oracle.com/javase/tutorial/java/nutsandbolts/flow.html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Homework </a:t>
            </a:r>
          </a:p>
          <a:p>
            <a:endParaRPr lang="en-US" dirty="0" smtClean="0"/>
          </a:p>
          <a:p>
            <a:r>
              <a:rPr lang="en-US" dirty="0" smtClean="0"/>
              <a:t>Chapters 3 &amp; 4 review questions</a:t>
            </a:r>
          </a:p>
          <a:p>
            <a:endParaRPr lang="en-US" dirty="0" smtClean="0"/>
          </a:p>
          <a:p>
            <a:r>
              <a:rPr lang="en-US" dirty="0" smtClean="0"/>
              <a:t>Play with lecture examples </a:t>
            </a:r>
          </a:p>
          <a:p>
            <a:pPr lvl="1"/>
            <a:r>
              <a:rPr lang="en-US" dirty="0" smtClean="0"/>
              <a:t>try different </a:t>
            </a:r>
            <a:r>
              <a:rPr lang="en-US" dirty="0" err="1" smtClean="0"/>
              <a:t>maths</a:t>
            </a:r>
            <a:r>
              <a:rPr lang="en-US" dirty="0" smtClean="0"/>
              <a:t> operators and assignment operators</a:t>
            </a:r>
          </a:p>
          <a:p>
            <a:pPr lvl="1"/>
            <a:r>
              <a:rPr lang="en-US" dirty="0" smtClean="0"/>
              <a:t>Try different conditions</a:t>
            </a:r>
          </a:p>
          <a:p>
            <a:pPr lvl="1"/>
            <a:r>
              <a:rPr lang="en-US" dirty="0" smtClean="0"/>
              <a:t>Try different loops. </a:t>
            </a:r>
          </a:p>
          <a:p>
            <a:endParaRPr lang="en-US" dirty="0" smtClean="0"/>
          </a:p>
          <a:p>
            <a:endParaRPr lang="en-NZ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8575" y="1076243"/>
            <a:ext cx="1880256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Maths</a:t>
            </a:r>
            <a:br>
              <a:rPr lang="en-US" smtClean="0"/>
            </a:br>
            <a:endParaRPr lang="en-US" smtClean="0"/>
          </a:p>
          <a:p>
            <a:endParaRPr lang="en-US" smtClean="0"/>
          </a:p>
          <a:p>
            <a:r>
              <a:rPr lang="en-US" smtClean="0"/>
              <a:t>Decisions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Loops </a:t>
            </a:r>
            <a:br>
              <a:rPr lang="en-US" smtClean="0"/>
            </a:br>
            <a:endParaRPr lang="en-US" smtClean="0"/>
          </a:p>
          <a:p>
            <a:endParaRPr lang="en-US" smtClean="0"/>
          </a:p>
          <a:p>
            <a:r>
              <a:rPr lang="en-US" smtClean="0"/>
              <a:t>Condition Expressions</a:t>
            </a:r>
          </a:p>
          <a:p>
            <a:endParaRPr lang="en-US" smtClean="0"/>
          </a:p>
          <a:p>
            <a:r>
              <a:rPr lang="en-US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Summary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8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</a:p>
          <a:p>
            <a:endParaRPr lang="en-US" dirty="0"/>
          </a:p>
          <a:p>
            <a:r>
              <a:rPr lang="en-US" dirty="0" smtClean="0"/>
              <a:t>D&amp;D Chapters 5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8265" y="1596572"/>
            <a:ext cx="8313005" cy="51134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By the end of </a:t>
            </a:r>
            <a:r>
              <a:rPr lang="en-US" smtClean="0"/>
              <a:t>this lesson, </a:t>
            </a:r>
            <a:r>
              <a:rPr lang="en-US" dirty="0" smtClean="0"/>
              <a:t>you should know </a:t>
            </a:r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The rest of the main Java </a:t>
            </a:r>
            <a:r>
              <a:rPr lang="en-US" dirty="0" err="1" smtClean="0"/>
              <a:t>maths</a:t>
            </a:r>
            <a:r>
              <a:rPr lang="en-US" dirty="0" smtClean="0"/>
              <a:t> and relational operators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Java decision statements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main loop statements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Complex condition expressions </a:t>
            </a:r>
            <a:endParaRPr lang="en-NZ" dirty="0"/>
          </a:p>
          <a:p>
            <a:pPr lvl="1"/>
            <a:endParaRPr lang="en-US" dirty="0"/>
          </a:p>
          <a:p>
            <a:pPr lvl="1"/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140" y="3450758"/>
            <a:ext cx="5785284" cy="173544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7906" y="962566"/>
            <a:ext cx="6808580" cy="57133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Java has some nifty </a:t>
            </a:r>
            <a:r>
              <a:rPr lang="en-US" dirty="0" err="1" smtClean="0"/>
              <a:t>maths</a:t>
            </a:r>
            <a:r>
              <a:rPr lang="en-US" dirty="0" smtClean="0"/>
              <a:t> and </a:t>
            </a:r>
            <a:r>
              <a:rPr lang="en-US" dirty="0" err="1" smtClean="0"/>
              <a:t>maths</a:t>
            </a:r>
            <a:r>
              <a:rPr lang="en-US" dirty="0" smtClean="0"/>
              <a:t>/assignment operators (C and other languages have these too).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1600" dirty="0" smtClean="0"/>
              <a:t>Increment and decrement. Putting a ++ or -- to the front (pre-increment) or back (post-increment)</a:t>
            </a:r>
            <a:r>
              <a:rPr lang="en-US" sz="1600" dirty="0"/>
              <a:t> </a:t>
            </a:r>
            <a:r>
              <a:rPr lang="en-US" sz="1600" dirty="0" smtClean="0"/>
              <a:t>of a number variable adds or subtract 1 from it. Pre-/post-increment: The value of expression is that after/before the increment, like so:</a:t>
            </a:r>
            <a:br>
              <a:rPr lang="en-US" sz="1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1600" dirty="0" smtClean="0"/>
              <a:t>Compound assignments: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+=, -=, *=, /=, %=</a:t>
            </a:r>
            <a:r>
              <a:rPr lang="en-US" sz="1600" dirty="0" smtClean="0"/>
              <a:t>  These are as if the left hand variable is just to the right of the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/>
              <a:t>.  </a:t>
            </a:r>
            <a:br>
              <a:rPr lang="en-US" sz="1600" dirty="0" smtClean="0"/>
            </a:br>
            <a:r>
              <a:rPr lang="en-US" sz="1600" dirty="0" smtClean="0"/>
              <a:t>E.g.,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+=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num;</a:t>
            </a:r>
            <a:r>
              <a:rPr lang="en-US" sz="1600" dirty="0" err="1" smtClean="0"/>
              <a:t>is</a:t>
            </a:r>
            <a:r>
              <a:rPr lang="en-US" sz="1600" dirty="0" smtClean="0"/>
              <a:t> short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= total +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70686" y="3408771"/>
            <a:ext cx="5862502" cy="181588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42;</a:t>
            </a:r>
            <a:b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x++;</a:t>
            </a:r>
          </a:p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 // 43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++x;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 //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b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(x++); // 44 but a is now 45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(++x);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46  </a:t>
            </a:r>
            <a:endParaRPr lang="en-NZ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Maths</a:t>
            </a:r>
            <a:r>
              <a:rPr lang="en-US" dirty="0" smtClean="0"/>
              <a:t> Operators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5182" y="1076243"/>
            <a:ext cx="1965960" cy="5403757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Maths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Decisions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Loops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Condition </a:t>
            </a:r>
            <a:r>
              <a:rPr lang="en-US" dirty="0" smtClean="0"/>
              <a:t>Expressions</a:t>
            </a:r>
          </a:p>
          <a:p>
            <a:endParaRPr lang="en-US" dirty="0"/>
          </a:p>
          <a:p>
            <a:r>
              <a:rPr lang="en-US" dirty="0" smtClean="0"/>
              <a:t>Summary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86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Making decisions is a core part of algorithms</a:t>
            </a:r>
          </a:p>
          <a:p>
            <a:r>
              <a:rPr lang="en-US" dirty="0" smtClean="0"/>
              <a:t>Java (and most languages) have a number of statements for decision making.</a:t>
            </a:r>
          </a:p>
          <a:p>
            <a:endParaRPr lang="en-US" dirty="0"/>
          </a:p>
          <a:p>
            <a:pPr lvl="1"/>
            <a:r>
              <a:rPr lang="en-US" dirty="0" smtClean="0"/>
              <a:t>if [else]</a:t>
            </a:r>
          </a:p>
          <a:p>
            <a:pPr lvl="1"/>
            <a:r>
              <a:rPr lang="en-US" dirty="0" smtClean="0"/>
              <a:t>Ternary operator</a:t>
            </a:r>
          </a:p>
          <a:p>
            <a:pPr lvl="1"/>
            <a:r>
              <a:rPr lang="en-US" dirty="0" smtClean="0"/>
              <a:t>Switch  case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Each condition statement must have some sort of </a:t>
            </a:r>
            <a:r>
              <a:rPr lang="en-US" i="1" dirty="0" smtClean="0"/>
              <a:t>expression</a:t>
            </a:r>
            <a:r>
              <a:rPr lang="en-US" dirty="0" smtClean="0"/>
              <a:t> to evaluate.  Loops have expressions too. </a:t>
            </a:r>
          </a:p>
          <a:p>
            <a:r>
              <a:rPr lang="en-US" dirty="0" smtClean="0"/>
              <a:t>Expressions are the same for ifs and loops – except switch – where the condition is split.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1880256" cy="5403757"/>
          </a:xfrm>
        </p:spPr>
        <p:txBody>
          <a:bodyPr/>
          <a:lstStyle/>
          <a:p>
            <a:r>
              <a:rPr lang="en-US" dirty="0" err="1" smtClean="0"/>
              <a:t>Maths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Decisions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Loops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Condition </a:t>
            </a:r>
            <a:r>
              <a:rPr lang="en-US" dirty="0" smtClean="0"/>
              <a:t>Expressions</a:t>
            </a:r>
          </a:p>
          <a:p>
            <a:endParaRPr lang="en-US" dirty="0"/>
          </a:p>
          <a:p>
            <a:r>
              <a:rPr lang="en-US" dirty="0" smtClean="0"/>
              <a:t>Summary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65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76285" y="1065371"/>
            <a:ext cx="7081990" cy="232727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76285" y="1065371"/>
            <a:ext cx="7081989" cy="2327277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NZ" sz="1400" b="1" dirty="0" smtClean="0"/>
              <a:t>// </a:t>
            </a:r>
            <a:r>
              <a:rPr lang="en-NZ" sz="1400" b="1" dirty="0"/>
              <a:t>ifs with multiple dependent statements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// </a:t>
            </a:r>
            <a:r>
              <a:rPr lang="en-NZ" sz="1400" b="1" dirty="0"/>
              <a:t>must be in a code block {} 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if </a:t>
            </a:r>
            <a:r>
              <a:rPr lang="en-NZ" sz="1400" b="1" dirty="0"/>
              <a:t>(temperature1 &gt; </a:t>
            </a:r>
            <a:r>
              <a:rPr lang="en-NZ" sz="1400" b="1" dirty="0" smtClean="0"/>
              <a:t>25) {</a:t>
            </a: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/>
              <a:t> </a:t>
            </a:r>
            <a:r>
              <a:rPr lang="en-NZ" sz="1400" b="1" dirty="0" smtClean="0"/>
              <a:t>   </a:t>
            </a:r>
            <a:r>
              <a:rPr lang="en-NZ" sz="1400" b="1" dirty="0" err="1" smtClean="0"/>
              <a:t>System.out.printf</a:t>
            </a:r>
            <a:r>
              <a:rPr lang="en-NZ" sz="1400" b="1" dirty="0"/>
              <a:t>("Day 1 was hot - %</a:t>
            </a:r>
            <a:r>
              <a:rPr lang="en-NZ" sz="1400" b="1" dirty="0" smtClean="0"/>
              <a:t>d\n</a:t>
            </a:r>
            <a:r>
              <a:rPr lang="en-NZ" sz="1400" b="1" dirty="0"/>
              <a:t>", temperature1);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 </a:t>
            </a:r>
            <a:r>
              <a:rPr lang="en-NZ" sz="1400" b="1" dirty="0" smtClean="0"/>
              <a:t>   </a:t>
            </a:r>
            <a:r>
              <a:rPr lang="en-NZ" sz="1400" b="1" dirty="0" err="1" smtClean="0"/>
              <a:t>hotdays</a:t>
            </a:r>
            <a:r>
              <a:rPr lang="en-NZ" sz="1400" b="1" dirty="0"/>
              <a:t>++;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}</a:t>
            </a: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 smtClean="0"/>
              <a:t>else </a:t>
            </a:r>
            <a:r>
              <a:rPr lang="en-NZ" sz="1400" b="1" dirty="0"/>
              <a:t>{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 </a:t>
            </a:r>
            <a:r>
              <a:rPr lang="en-NZ" sz="1400" b="1" dirty="0" smtClean="0"/>
              <a:t>   </a:t>
            </a:r>
            <a:r>
              <a:rPr lang="en-NZ" sz="1400" b="1" dirty="0" err="1" smtClean="0"/>
              <a:t>System.out.printf</a:t>
            </a:r>
            <a:r>
              <a:rPr lang="en-NZ" sz="1400" b="1" dirty="0"/>
              <a:t>("Day 1 was </a:t>
            </a:r>
            <a:r>
              <a:rPr lang="en-NZ" sz="1400" b="1" dirty="0" smtClean="0"/>
              <a:t>cold - </a:t>
            </a:r>
            <a:r>
              <a:rPr lang="en-NZ" sz="1400" b="1" dirty="0"/>
              <a:t>%d\n", temperature1);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 </a:t>
            </a:r>
            <a:r>
              <a:rPr lang="en-NZ" sz="1400" b="1" dirty="0" smtClean="0"/>
              <a:t>   </a:t>
            </a:r>
            <a:r>
              <a:rPr lang="en-NZ" sz="1400" b="1" dirty="0" err="1" smtClean="0"/>
              <a:t>colddays</a:t>
            </a:r>
            <a:r>
              <a:rPr lang="en-NZ" sz="1400" b="1" dirty="0"/>
              <a:t>++;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}</a:t>
            </a: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200" b="1" dirty="0"/>
              <a:t> </a:t>
            </a:r>
            <a:endParaRPr lang="en-NZ" sz="1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157329" y="3612176"/>
            <a:ext cx="6799857" cy="2405166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Good programming practice: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Always put the {} in even if you only want to have a single statement after the if – it will protect you from putting a ; after the (condition).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compiler will throw an error when you have an else, but not if you don’t. </a:t>
            </a:r>
            <a:endParaRPr lang="en-NZ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009AC7"/>
                </a:solidFill>
                <a:latin typeface="Verdana"/>
                <a:cs typeface="Verdana"/>
              </a:rPr>
              <a:t>Recap: if-else with blocks</a:t>
            </a:r>
            <a:endParaRPr lang="en-NZ" sz="36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1880256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tx2">
                    <a:lumMod val="40000"/>
                    <a:lumOff val="60000"/>
                  </a:schemeClr>
                </a:solidFill>
                <a:latin typeface="Verdana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Maths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Decisions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Loops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Condition </a:t>
            </a:r>
            <a:r>
              <a:rPr lang="en-US" dirty="0" smtClean="0">
                <a:solidFill>
                  <a:schemeClr val="bg1"/>
                </a:solidFill>
              </a:rPr>
              <a:t>Expressions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Summary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Rectangular Callout 1"/>
          <p:cNvSpPr/>
          <p:nvPr/>
        </p:nvSpPr>
        <p:spPr>
          <a:xfrm>
            <a:off x="7325032" y="921708"/>
            <a:ext cx="1278193" cy="491613"/>
          </a:xfrm>
          <a:prstGeom prst="wedgeRectCallout">
            <a:avLst>
              <a:gd name="adj1" fmla="val -114679"/>
              <a:gd name="adj2" fmla="val 12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printf</a:t>
            </a:r>
            <a:r>
              <a:rPr lang="en-US" sz="1600" dirty="0" smtClean="0"/>
              <a:t>() for integer again</a:t>
            </a:r>
            <a:endParaRPr lang="en-NZ" sz="1600" dirty="0"/>
          </a:p>
        </p:txBody>
      </p:sp>
      <p:sp>
        <p:nvSpPr>
          <p:cNvPr id="11" name="Rectangular Callout 10"/>
          <p:cNvSpPr/>
          <p:nvPr/>
        </p:nvSpPr>
        <p:spPr>
          <a:xfrm>
            <a:off x="7020568" y="2194152"/>
            <a:ext cx="1802067" cy="491613"/>
          </a:xfrm>
          <a:prstGeom prst="wedgeRectCallout">
            <a:avLst>
              <a:gd name="adj1" fmla="val -68015"/>
              <a:gd name="adj2" fmla="val -97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\n prints a newline in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()</a:t>
            </a:r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10328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81252" y="1092066"/>
            <a:ext cx="5486400" cy="123015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1251" y="1092066"/>
            <a:ext cx="5486400" cy="123015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NZ" sz="1600" b="1" dirty="0" err="1" smtClean="0"/>
              <a:t>System.out.println</a:t>
            </a:r>
            <a:r>
              <a:rPr lang="en-NZ" sz="1600" b="1" dirty="0" smtClean="0"/>
              <a:t>(temperature2 </a:t>
            </a:r>
            <a:r>
              <a:rPr lang="en-NZ" sz="1600" b="1" dirty="0"/>
              <a:t>&gt; </a:t>
            </a:r>
            <a:r>
              <a:rPr lang="en-NZ" sz="1600" b="1" dirty="0" smtClean="0"/>
              <a:t>19 ? </a:t>
            </a:r>
            <a:br>
              <a:rPr lang="en-NZ" sz="1600" b="1" dirty="0" smtClean="0"/>
            </a:br>
            <a:r>
              <a:rPr lang="en-NZ" sz="1600" b="1" dirty="0" smtClean="0"/>
              <a:t>    "</a:t>
            </a:r>
            <a:r>
              <a:rPr lang="en-NZ" sz="1600" b="1" dirty="0"/>
              <a:t>Day 2 was hot - " + </a:t>
            </a:r>
            <a:r>
              <a:rPr lang="en-NZ" sz="1600" b="1" dirty="0" smtClean="0"/>
              <a:t>temperature2 :</a:t>
            </a:r>
            <a:br>
              <a:rPr lang="en-NZ" sz="1600" b="1" dirty="0" smtClean="0"/>
            </a:br>
            <a:r>
              <a:rPr lang="en-NZ" sz="1600" b="1" dirty="0" smtClean="0"/>
              <a:t>    "</a:t>
            </a:r>
            <a:r>
              <a:rPr lang="en-NZ" sz="1600" b="1" dirty="0"/>
              <a:t>Day 2 was cold - " + </a:t>
            </a:r>
            <a:r>
              <a:rPr lang="en-NZ" sz="1600" b="1" dirty="0" smtClean="0"/>
              <a:t>temperature2);</a:t>
            </a:r>
          </a:p>
          <a:p>
            <a:r>
              <a:rPr lang="en-NZ" sz="1600" b="1" dirty="0"/>
              <a:t> </a:t>
            </a:r>
            <a:r>
              <a:rPr lang="en-NZ" sz="1600" b="1" dirty="0" smtClean="0"/>
              <a:t>   </a:t>
            </a:r>
            <a:endParaRPr lang="en-NZ" sz="1200" b="1" dirty="0"/>
          </a:p>
          <a:p>
            <a:r>
              <a:rPr lang="en-NZ" sz="1200" b="1" dirty="0"/>
              <a:t> </a:t>
            </a:r>
            <a:endParaRPr lang="en-NZ" sz="1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81251" y="2607120"/>
            <a:ext cx="6441384" cy="3468540"/>
          </a:xfrm>
        </p:spPr>
        <p:txBody>
          <a:bodyPr/>
          <a:lstStyle/>
          <a:p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condition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?  </a:t>
            </a:r>
            <a:r>
              <a:rPr lang="en-US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valueiftrue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  <a:r>
              <a:rPr lang="en-US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valueiffalse</a:t>
            </a:r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 can reduce the number of lines of code – but at a cost of readability.</a:t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 are also not as flexible as if statements: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valueiftrue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valueiffalse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must be expressions of the same type (e.g.,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String, class) – they cannot be {} blocks or calls to </a:t>
            </a:r>
            <a:r>
              <a:rPr lang="en-US" dirty="0">
                <a:ea typeface="Verdana" panose="020B0604030504040204" pitchFamily="34" charset="0"/>
              </a:rPr>
              <a:t>void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can’t use the ternary operator on its own – you must use its value (e.g., above as a parameter to the call to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System.out.println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</a:t>
            </a:r>
            <a:endParaRPr lang="en-NZ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99129" y="128250"/>
            <a:ext cx="8117121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9AC7"/>
                </a:solidFill>
                <a:latin typeface="Verdana"/>
                <a:cs typeface="Verdana"/>
              </a:rPr>
              <a:t>T</a:t>
            </a:r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ernary operator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1880256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tx2">
                    <a:lumMod val="40000"/>
                    <a:lumOff val="60000"/>
                  </a:schemeClr>
                </a:solidFill>
                <a:latin typeface="Verdana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Maths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Decisions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Loops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Condition </a:t>
            </a:r>
            <a:r>
              <a:rPr lang="en-US" dirty="0" smtClean="0">
                <a:solidFill>
                  <a:schemeClr val="bg1"/>
                </a:solidFill>
              </a:rPr>
              <a:t>Expressions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Summary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25980" y="928467"/>
            <a:ext cx="7018019" cy="371610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25981" y="928468"/>
            <a:ext cx="7018019" cy="3716103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NZ" sz="1400" b="1" dirty="0" smtClean="0"/>
              <a:t>// </a:t>
            </a:r>
            <a:r>
              <a:rPr lang="en-NZ" sz="1400" b="1" dirty="0"/>
              <a:t>switch statement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 switch (temperature3/20) </a:t>
            </a:r>
            <a:r>
              <a:rPr lang="en-NZ" sz="1400" b="1" dirty="0" smtClean="0"/>
              <a:t>{// </a:t>
            </a:r>
            <a:r>
              <a:rPr lang="en-NZ" sz="1400" b="1" dirty="0"/>
              <a:t>19 or less will be 0, 20 or more 1 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 case 0:</a:t>
            </a:r>
          </a:p>
          <a:p>
            <a:pPr marL="457200" lvl="1" indent="0">
              <a:buNone/>
            </a:pP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NZ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("Day 3 was cold");</a:t>
            </a:r>
          </a:p>
          <a:p>
            <a:pPr marL="457200" lvl="1" indent="0">
              <a:buNone/>
            </a:pPr>
            <a:r>
              <a:rPr lang="en-NZ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colddays</a:t>
            </a:r>
            <a:r>
              <a:rPr lang="en-NZ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457200" lvl="1" indent="0">
              <a:buNone/>
            </a:pPr>
            <a:r>
              <a:rPr lang="en-NZ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break;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 case 1:</a:t>
            </a:r>
          </a:p>
          <a:p>
            <a:pPr marL="457200" lvl="1" indent="0">
              <a:buNone/>
            </a:pPr>
            <a:r>
              <a:rPr lang="en-NZ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NZ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("Day 3 was hot");</a:t>
            </a:r>
          </a:p>
          <a:p>
            <a:pPr marL="457200" lvl="1" indent="0">
              <a:buNone/>
            </a:pPr>
            <a:r>
              <a:rPr lang="en-NZ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hotdays</a:t>
            </a:r>
            <a:r>
              <a:rPr lang="en-NZ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457200" lvl="1" indent="0">
              <a:buNone/>
            </a:pPr>
            <a:r>
              <a:rPr lang="en-NZ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break;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 default</a:t>
            </a:r>
            <a:r>
              <a:rPr lang="en-NZ" sz="1400" b="1" dirty="0" smtClean="0"/>
              <a:t>: // this is optional</a:t>
            </a:r>
            <a:endParaRPr lang="en-NZ" sz="1400" b="1" dirty="0"/>
          </a:p>
          <a:p>
            <a:pPr marL="457200" lvl="1" indent="0">
              <a:buNone/>
            </a:pPr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NZ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("Day 3 was over 40!");</a:t>
            </a:r>
          </a:p>
          <a:p>
            <a:pPr marL="457200" lvl="1" indent="0">
              <a:buNone/>
            </a:pPr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hotdays</a:t>
            </a:r>
            <a:r>
              <a:rPr lang="en-NZ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 }</a:t>
            </a:r>
          </a:p>
          <a:p>
            <a:pPr>
              <a:lnSpc>
                <a:spcPct val="100000"/>
              </a:lnSpc>
            </a:pPr>
            <a:r>
              <a:rPr lang="en-NZ" sz="1400" b="1" dirty="0"/>
              <a:t> </a:t>
            </a:r>
            <a:endParaRPr lang="en-NZ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31327" y="4768916"/>
            <a:ext cx="2864723" cy="1910808"/>
          </a:xfrm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(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left expression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case 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right expression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statements;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break;</a:t>
            </a:r>
            <a:b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case 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default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statements;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NZ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switch-case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630626" y="1436080"/>
            <a:ext cx="2437171" cy="2057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None/>
              <a:defRPr lang="en-AU" sz="1700" kern="1200" baseline="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 – you are comparing to == 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languages have other right-hand expressions, e.g.,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 19 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to 19</a:t>
            </a:r>
            <a:endParaRPr lang="en-NZ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0" y="1076243"/>
            <a:ext cx="1880256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tx2">
                    <a:lumMod val="40000"/>
                    <a:lumOff val="60000"/>
                  </a:schemeClr>
                </a:solidFill>
                <a:latin typeface="Verdana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Maths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Decisions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Loops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Condition </a:t>
            </a:r>
            <a:r>
              <a:rPr lang="en-US" dirty="0" smtClean="0">
                <a:solidFill>
                  <a:schemeClr val="bg1"/>
                </a:solidFill>
              </a:rPr>
              <a:t>Expressions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Summary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68125" y="4877934"/>
            <a:ext cx="2162175" cy="1323439"/>
          </a:xfrm>
          <a:prstGeom prst="rect">
            <a:avLst/>
          </a:prstGeom>
          <a:solidFill>
            <a:srgbClr val="FFFF00"/>
          </a:solidFill>
        </p:spPr>
        <p:txBody>
          <a:bodyPr vert="horz" wrap="square" rtlCol="0">
            <a:spAutoFit/>
          </a:bodyPr>
          <a:lstStyle/>
          <a:p>
            <a:r>
              <a:rPr lang="en-US" sz="2400" dirty="0" smtClean="0"/>
              <a:t>Bug Warning!</a:t>
            </a:r>
            <a:br>
              <a:rPr lang="en-US" sz="2400" dirty="0" smtClean="0"/>
            </a:br>
            <a:r>
              <a:rPr lang="en-US" sz="1400" dirty="0" smtClean="0"/>
              <a:t>Don’t forget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400" dirty="0" smtClean="0"/>
              <a:t> at the end of each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dirty="0" smtClean="0"/>
              <a:t>, or execution will continue into the next case!</a:t>
            </a:r>
            <a:endParaRPr lang="en-NZ" sz="2400" dirty="0" smtClean="0"/>
          </a:p>
        </p:txBody>
      </p:sp>
      <p:sp>
        <p:nvSpPr>
          <p:cNvPr id="10" name="Rectangular Callout 9"/>
          <p:cNvSpPr/>
          <p:nvPr/>
        </p:nvSpPr>
        <p:spPr>
          <a:xfrm>
            <a:off x="6129028" y="4049526"/>
            <a:ext cx="2372242" cy="491613"/>
          </a:xfrm>
          <a:prstGeom prst="wedgeRectCallout">
            <a:avLst>
              <a:gd name="adj1" fmla="val -96987"/>
              <a:gd name="adj2" fmla="val -93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printf</a:t>
            </a:r>
            <a:r>
              <a:rPr lang="en-US" sz="1600" dirty="0" smtClean="0"/>
              <a:t>() without format codes is OK, too</a:t>
            </a:r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14938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Loops are another basic building block </a:t>
            </a:r>
          </a:p>
          <a:p>
            <a:endParaRPr lang="en-US" dirty="0" smtClean="0"/>
          </a:p>
          <a:p>
            <a:r>
              <a:rPr lang="en-US" dirty="0" smtClean="0"/>
              <a:t>Java (and most languages) have a number of loop</a:t>
            </a:r>
            <a:endParaRPr lang="en-US" dirty="0"/>
          </a:p>
          <a:p>
            <a:pPr lvl="1"/>
            <a:r>
              <a:rPr lang="en-US" dirty="0" smtClean="0"/>
              <a:t>while (</a:t>
            </a:r>
            <a:r>
              <a:rPr lang="en-US" i="1" dirty="0" smtClean="0"/>
              <a:t>condition</a:t>
            </a:r>
            <a:r>
              <a:rPr lang="en-US" dirty="0" smtClean="0"/>
              <a:t>) {}</a:t>
            </a:r>
          </a:p>
          <a:p>
            <a:pPr lvl="1"/>
            <a:r>
              <a:rPr lang="en-US" dirty="0" smtClean="0"/>
              <a:t>do {} while </a:t>
            </a:r>
            <a:r>
              <a:rPr lang="en-US" dirty="0"/>
              <a:t>(</a:t>
            </a:r>
            <a:r>
              <a:rPr lang="en-US" i="1" dirty="0"/>
              <a:t>condition</a:t>
            </a:r>
            <a:r>
              <a:rPr lang="en-US" dirty="0" smtClean="0"/>
              <a:t>); </a:t>
            </a:r>
          </a:p>
          <a:p>
            <a:pPr lvl="1"/>
            <a:r>
              <a:rPr lang="en-US" dirty="0" smtClean="0"/>
              <a:t>for ( </a:t>
            </a:r>
            <a:r>
              <a:rPr lang="en-US" i="1" dirty="0" smtClean="0"/>
              <a:t>initial value</a:t>
            </a:r>
            <a:r>
              <a:rPr lang="en-US" dirty="0" smtClean="0"/>
              <a:t>; </a:t>
            </a:r>
            <a:r>
              <a:rPr lang="en-US" i="1" dirty="0" smtClean="0"/>
              <a:t>condition</a:t>
            </a:r>
            <a:r>
              <a:rPr lang="en-US" dirty="0" smtClean="0"/>
              <a:t>; </a:t>
            </a:r>
            <a:r>
              <a:rPr lang="en-US" i="1" dirty="0" smtClean="0"/>
              <a:t>increment/decrement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There is another </a:t>
            </a:r>
            <a:r>
              <a:rPr lang="en-US" i="1" dirty="0" smtClean="0"/>
              <a:t>for</a:t>
            </a:r>
            <a:r>
              <a:rPr lang="en-US" dirty="0" smtClean="0"/>
              <a:t> especially aimed at arrays and collections we will come to later (see Lecture 5).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1880256" cy="5403757"/>
          </a:xfrm>
        </p:spPr>
        <p:txBody>
          <a:bodyPr/>
          <a:lstStyle/>
          <a:p>
            <a:r>
              <a:rPr lang="en-US" dirty="0" err="1" smtClean="0"/>
              <a:t>Maths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Decisions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Loops </a:t>
            </a:r>
            <a:b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/>
              <a:t>Condition Expressions</a:t>
            </a:r>
          </a:p>
          <a:p>
            <a:endParaRPr lang="en-US" dirty="0"/>
          </a:p>
          <a:p>
            <a:r>
              <a:rPr lang="en-US" dirty="0" smtClean="0"/>
              <a:t>Summary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1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95500" y="952065"/>
            <a:ext cx="6772275" cy="4222744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95500" y="952065"/>
            <a:ext cx="6772275" cy="4199146"/>
          </a:xfrm>
          <a:ln>
            <a:solidFill>
              <a:schemeClr val="tx1"/>
            </a:solidFill>
          </a:ln>
        </p:spPr>
        <p:txBody>
          <a:bodyPr/>
          <a:lstStyle/>
          <a:p>
            <a:pPr indent="-285750">
              <a:lnSpc>
                <a:spcPct val="100000"/>
              </a:lnSpc>
            </a:pPr>
            <a:r>
              <a:rPr lang="en-NZ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 = 0;</a:t>
            </a:r>
          </a:p>
          <a:p>
            <a:pPr indent="-285750">
              <a:lnSpc>
                <a:spcPct val="100000"/>
              </a:lnSpc>
            </a:pPr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total = 0;</a:t>
            </a:r>
          </a:p>
          <a:p>
            <a:pPr indent="-285750">
              <a:lnSpc>
                <a:spcPct val="100000"/>
              </a:lnSpc>
            </a:pPr>
            <a:endParaRPr lang="en-NZ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lnSpc>
                <a:spcPct val="100000"/>
              </a:lnSpc>
            </a:pPr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indent="-285750">
              <a:lnSpc>
                <a:spcPct val="100000"/>
              </a:lnSpc>
            </a:pP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total </a:t>
            </a:r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 ++count;</a:t>
            </a:r>
          </a:p>
          <a:p>
            <a:pPr indent="-285750">
              <a:lnSpc>
                <a:spcPct val="100000"/>
              </a:lnSpc>
            </a:pP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while </a:t>
            </a:r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(count &lt; 3);</a:t>
            </a:r>
          </a:p>
          <a:p>
            <a:pPr indent="-285750">
              <a:lnSpc>
                <a:spcPct val="100000"/>
              </a:lnSpc>
            </a:pPr>
            <a:r>
              <a:rPr lang="en-NZ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("do loop count %d 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\</a:t>
            </a:r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n", count, total);</a:t>
            </a:r>
          </a:p>
          <a:p>
            <a:pPr indent="-285750">
              <a:lnSpc>
                <a:spcPct val="100000"/>
              </a:lnSpc>
            </a:pPr>
            <a:endParaRPr lang="en-NZ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lnSpc>
                <a:spcPct val="100000"/>
              </a:lnSpc>
            </a:pP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 indent="-285750">
              <a:lnSpc>
                <a:spcPct val="100000"/>
              </a:lnSpc>
            </a:pPr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total = 0;</a:t>
            </a:r>
          </a:p>
          <a:p>
            <a:pPr indent="-285750">
              <a:lnSpc>
                <a:spcPct val="100000"/>
              </a:lnSpc>
            </a:pPr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while(count &gt; -30) {</a:t>
            </a:r>
          </a:p>
          <a:p>
            <a:pPr indent="-285750">
              <a:lnSpc>
                <a:spcPct val="100000"/>
              </a:lnSpc>
            </a:pP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</a:t>
            </a:r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-= 10;</a:t>
            </a:r>
          </a:p>
          <a:p>
            <a:pPr indent="-285750">
              <a:lnSpc>
                <a:spcPct val="100000"/>
              </a:lnSpc>
            </a:pPr>
            <a:r>
              <a:rPr lang="en-NZ" sz="1600" b="1" dirty="0"/>
              <a:t>	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 count;</a:t>
            </a:r>
          </a:p>
          <a:p>
            <a:pPr indent="-285750">
              <a:lnSpc>
                <a:spcPct val="100000"/>
              </a:lnSpc>
            </a:pPr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indent="-285750">
              <a:lnSpc>
                <a:spcPct val="100000"/>
              </a:lnSpc>
            </a:pPr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("while loop count %d 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b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d\n", count, total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NZ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6" y="128250"/>
            <a:ext cx="6647964" cy="717593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Loops – do while and while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6230" y="2834072"/>
            <a:ext cx="1915884" cy="1431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r>
              <a:rPr lang="en-US" sz="2000" dirty="0" smtClean="0"/>
              <a:t>Check out where the ; are!</a:t>
            </a:r>
          </a:p>
          <a:p>
            <a:endParaRPr lang="en-US" sz="700" dirty="0"/>
          </a:p>
          <a:p>
            <a:r>
              <a:rPr lang="en-US" sz="2000" dirty="0" smtClean="0"/>
              <a:t>What’s the difference?</a:t>
            </a:r>
            <a:endParaRPr lang="en-NZ" sz="2000" dirty="0" smtClean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1880256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US" sz="1700" dirty="0" err="1">
                <a:solidFill>
                  <a:schemeClr val="bg1"/>
                </a:solidFill>
                <a:cs typeface="+mn-cs"/>
              </a:rPr>
              <a:t>Maths</a:t>
            </a: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US" sz="1700" dirty="0">
                <a:solidFill>
                  <a:schemeClr val="bg1"/>
                </a:solidFill>
                <a:cs typeface="+mn-cs"/>
              </a:rPr>
              <a:t>Decisions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US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Loops</a:t>
            </a:r>
            <a:r>
              <a:rPr lang="en-US" sz="1700" dirty="0">
                <a:solidFill>
                  <a:schemeClr val="bg1"/>
                </a:solidFill>
                <a:cs typeface="+mn-cs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cs typeface="+mn-cs"/>
              </a:rPr>
              <a:t/>
            </a:r>
            <a:br>
              <a:rPr lang="en-US" sz="1700" dirty="0" smtClean="0">
                <a:solidFill>
                  <a:schemeClr val="bg1"/>
                </a:solidFill>
                <a:cs typeface="+mn-cs"/>
              </a:rPr>
            </a:b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US" sz="1700" dirty="0">
                <a:solidFill>
                  <a:schemeClr val="bg1"/>
                </a:solidFill>
                <a:cs typeface="+mn-cs"/>
              </a:rPr>
              <a:t>Condition Expressions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US" sz="1700" dirty="0">
                <a:solidFill>
                  <a:schemeClr val="bg1"/>
                </a:solidFill>
                <a:cs typeface="+mn-cs"/>
              </a:rPr>
              <a:t>Summary 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707005" y="1579731"/>
            <a:ext cx="2045109" cy="491613"/>
          </a:xfrm>
          <a:prstGeom prst="wedgeRectCallout">
            <a:avLst>
              <a:gd name="adj1" fmla="val -114679"/>
              <a:gd name="adj2" fmla="val 12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() with multiple format codes</a:t>
            </a:r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861515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/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13848</TotalTime>
  <Words>713</Words>
  <Application>Microsoft Office PowerPoint</Application>
  <PresentationFormat>On-screen Show (4:3)</PresentationFormat>
  <Paragraphs>338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Verdana</vt:lpstr>
      <vt:lpstr>Custom Design</vt:lpstr>
      <vt:lpstr>Lecture 3</vt:lpstr>
      <vt:lpstr>Goals </vt:lpstr>
      <vt:lpstr>Maths Operators</vt:lpstr>
      <vt:lpstr>Decisions</vt:lpstr>
      <vt:lpstr>PowerPoint Presentation</vt:lpstr>
      <vt:lpstr>PowerPoint Presentation</vt:lpstr>
      <vt:lpstr>PowerPoint Presentation</vt:lpstr>
      <vt:lpstr>Loops</vt:lpstr>
      <vt:lpstr>PowerPoint Presentation</vt:lpstr>
      <vt:lpstr>PowerPoint Presentation</vt:lpstr>
      <vt:lpstr>Condition Expressions</vt:lpstr>
      <vt:lpstr>PowerPoint Presentation</vt:lpstr>
      <vt:lpstr>What do we know</vt:lpstr>
      <vt:lpstr>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Tenreiro</dc:creator>
  <cp:lastModifiedBy>Wenjun Xie</cp:lastModifiedBy>
  <cp:revision>144</cp:revision>
  <cp:lastPrinted>2017-01-13T00:54:31Z</cp:lastPrinted>
  <dcterms:created xsi:type="dcterms:W3CDTF">2015-05-10T23:22:16Z</dcterms:created>
  <dcterms:modified xsi:type="dcterms:W3CDTF">2017-07-24T22:34:12Z</dcterms:modified>
</cp:coreProperties>
</file>