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1"/>
  </p:notesMasterIdLst>
  <p:handoutMasterIdLst>
    <p:handoutMasterId r:id="rId22"/>
  </p:handoutMasterIdLst>
  <p:sldIdLst>
    <p:sldId id="256" r:id="rId2"/>
    <p:sldId id="267" r:id="rId3"/>
    <p:sldId id="304" r:id="rId4"/>
    <p:sldId id="306" r:id="rId5"/>
    <p:sldId id="307" r:id="rId6"/>
    <p:sldId id="309" r:id="rId7"/>
    <p:sldId id="321" r:id="rId8"/>
    <p:sldId id="322" r:id="rId9"/>
    <p:sldId id="323" r:id="rId10"/>
    <p:sldId id="311" r:id="rId11"/>
    <p:sldId id="315" r:id="rId12"/>
    <p:sldId id="316" r:id="rId13"/>
    <p:sldId id="313" r:id="rId14"/>
    <p:sldId id="317" r:id="rId15"/>
    <p:sldId id="320" r:id="rId16"/>
    <p:sldId id="286" r:id="rId17"/>
    <p:sldId id="287" r:id="rId18"/>
    <p:sldId id="281" r:id="rId19"/>
    <p:sldId id="314" r:id="rId20"/>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45E5B9-BB22-4A2E-AAC7-28E9EFF6E36E}">
          <p14:sldIdLst>
            <p14:sldId id="256"/>
            <p14:sldId id="267"/>
            <p14:sldId id="304"/>
            <p14:sldId id="306"/>
            <p14:sldId id="307"/>
            <p14:sldId id="309"/>
            <p14:sldId id="321"/>
            <p14:sldId id="322"/>
            <p14:sldId id="323"/>
            <p14:sldId id="311"/>
            <p14:sldId id="315"/>
            <p14:sldId id="316"/>
            <p14:sldId id="313"/>
            <p14:sldId id="317"/>
            <p14:sldId id="320"/>
            <p14:sldId id="286"/>
            <p14:sldId id="287"/>
            <p14:sldId id="281"/>
            <p14:sldId id="314"/>
          </p14:sldIdLst>
        </p14:section>
      </p14:sectionLst>
    </p:ext>
    <p:ext uri="{EFAFB233-063F-42B5-8137-9DF3F51BA10A}">
      <p15:sldGuideLst xmlns:p15="http://schemas.microsoft.com/office/powerpoint/2012/main">
        <p15:guide id="1" orient="horz" pos="4021">
          <p15:clr>
            <a:srgbClr val="A4A3A4"/>
          </p15:clr>
        </p15:guide>
        <p15:guide id="2" pos="4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46C"/>
    <a:srgbClr val="00467F"/>
    <a:srgbClr val="009AC7"/>
    <a:srgbClr val="002C5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4" d="100"/>
          <a:sy n="84" d="100"/>
        </p:scale>
        <p:origin x="1426" y="48"/>
      </p:cViewPr>
      <p:guideLst>
        <p:guide orient="horz" pos="4021"/>
        <p:guide pos="416"/>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FD42174E-94A8-894B-B55B-E3D1B123F7BC}" type="datetimeFigureOut">
              <a:rPr lang="en-US" smtClean="0"/>
              <a:t>3/21/2017</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BE4EBF85-1479-E349-9262-1B6F0600CA24}" type="slidenum">
              <a:rPr lang="en-US" smtClean="0"/>
              <a:t>‹#›</a:t>
            </a:fld>
            <a:endParaRPr lang="en-US"/>
          </a:p>
        </p:txBody>
      </p:sp>
    </p:spTree>
    <p:extLst>
      <p:ext uri="{BB962C8B-B14F-4D97-AF65-F5344CB8AC3E}">
        <p14:creationId xmlns:p14="http://schemas.microsoft.com/office/powerpoint/2010/main" val="30354553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82FC2B82-52D7-564A-9414-F61912D3DADE}" type="datetimeFigureOut">
              <a:rPr lang="en-US" smtClean="0"/>
              <a:t>3/21/2017</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960170D6-42E6-3B4C-BC2C-154007EECCF7}" type="slidenum">
              <a:rPr lang="en-US" smtClean="0"/>
              <a:t>‹#›</a:t>
            </a:fld>
            <a:endParaRPr lang="en-US"/>
          </a:p>
        </p:txBody>
      </p:sp>
    </p:spTree>
    <p:extLst>
      <p:ext uri="{BB962C8B-B14F-4D97-AF65-F5344CB8AC3E}">
        <p14:creationId xmlns:p14="http://schemas.microsoft.com/office/powerpoint/2010/main" val="39870494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960170D6-42E6-3B4C-BC2C-154007EECCF7}" type="slidenum">
              <a:rPr lang="en-US" smtClean="0"/>
              <a:t>10</a:t>
            </a:fld>
            <a:endParaRPr lang="en-US"/>
          </a:p>
        </p:txBody>
      </p:sp>
    </p:spTree>
    <p:extLst>
      <p:ext uri="{BB962C8B-B14F-4D97-AF65-F5344CB8AC3E}">
        <p14:creationId xmlns:p14="http://schemas.microsoft.com/office/powerpoint/2010/main" val="296144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960170D6-42E6-3B4C-BC2C-154007EECCF7}" type="slidenum">
              <a:rPr lang="en-US" smtClean="0"/>
              <a:t>11</a:t>
            </a:fld>
            <a:endParaRPr lang="en-US"/>
          </a:p>
        </p:txBody>
      </p:sp>
    </p:spTree>
    <p:extLst>
      <p:ext uri="{BB962C8B-B14F-4D97-AF65-F5344CB8AC3E}">
        <p14:creationId xmlns:p14="http://schemas.microsoft.com/office/powerpoint/2010/main" val="184877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960170D6-42E6-3B4C-BC2C-154007EECCF7}" type="slidenum">
              <a:rPr lang="en-US" smtClean="0"/>
              <a:t>12</a:t>
            </a:fld>
            <a:endParaRPr lang="en-US"/>
          </a:p>
        </p:txBody>
      </p:sp>
    </p:spTree>
    <p:extLst>
      <p:ext uri="{BB962C8B-B14F-4D97-AF65-F5344CB8AC3E}">
        <p14:creationId xmlns:p14="http://schemas.microsoft.com/office/powerpoint/2010/main" val="10522500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 Opening Slide">
    <p:bg>
      <p:bgPr>
        <a:solidFill>
          <a:srgbClr val="00467F"/>
        </a:solidFill>
        <a:effectLst/>
      </p:bgPr>
    </p:bg>
    <p:spTree>
      <p:nvGrpSpPr>
        <p:cNvPr id="1" name=""/>
        <p:cNvGrpSpPr/>
        <p:nvPr/>
      </p:nvGrpSpPr>
      <p:grpSpPr>
        <a:xfrm>
          <a:off x="0" y="0"/>
          <a:ext cx="0" cy="0"/>
          <a:chOff x="0" y="0"/>
          <a:chExt cx="0" cy="0"/>
        </a:xfrm>
      </p:grpSpPr>
      <p:sp>
        <p:nvSpPr>
          <p:cNvPr id="22" name="Title 21"/>
          <p:cNvSpPr>
            <a:spLocks noGrp="1"/>
          </p:cNvSpPr>
          <p:nvPr>
            <p:ph type="title" hasCustomPrompt="1"/>
          </p:nvPr>
        </p:nvSpPr>
        <p:spPr>
          <a:xfrm>
            <a:off x="677866" y="2289389"/>
            <a:ext cx="8027984" cy="836561"/>
          </a:xfrm>
          <a:prstGeom prst="rect">
            <a:avLst/>
          </a:prstGeom>
        </p:spPr>
        <p:txBody>
          <a:bodyPr vert="horz"/>
          <a:lstStyle>
            <a:lvl1pPr algn="l">
              <a:defRPr sz="4000" b="1" i="0">
                <a:solidFill>
                  <a:srgbClr val="FFFFFF"/>
                </a:solidFill>
                <a:latin typeface="Verdana"/>
                <a:cs typeface="Verdana"/>
              </a:defRPr>
            </a:lvl1pPr>
          </a:lstStyle>
          <a:p>
            <a:r>
              <a:rPr lang="en-AU" dirty="0" smtClean="0"/>
              <a:t>Lecture 2 </a:t>
            </a:r>
            <a:endParaRPr lang="en-US" dirty="0"/>
          </a:p>
        </p:txBody>
      </p:sp>
      <p:sp>
        <p:nvSpPr>
          <p:cNvPr id="25" name="Text Placeholder 24"/>
          <p:cNvSpPr>
            <a:spLocks noGrp="1"/>
          </p:cNvSpPr>
          <p:nvPr>
            <p:ph type="body" sz="quarter" idx="10" hasCustomPrompt="1"/>
          </p:nvPr>
        </p:nvSpPr>
        <p:spPr>
          <a:xfrm>
            <a:off x="677863" y="3135012"/>
            <a:ext cx="8027987" cy="1056603"/>
          </a:xfrm>
          <a:prstGeom prst="rect">
            <a:avLst/>
          </a:prstGeom>
        </p:spPr>
        <p:txBody>
          <a:bodyPr vert="horz"/>
          <a:lstStyle>
            <a:lvl1pPr marL="0" indent="0">
              <a:buFontTx/>
              <a:buNone/>
              <a:defRPr sz="2400" baseline="0">
                <a:solidFill>
                  <a:schemeClr val="bg1"/>
                </a:solidFill>
                <a:latin typeface="Verdana"/>
              </a:defRPr>
            </a:lvl1pPr>
          </a:lstStyle>
          <a:p>
            <a:pPr lvl="0"/>
            <a:r>
              <a:rPr lang="en-AU" dirty="0" smtClean="0"/>
              <a:t>D&amp;D chapter 2</a:t>
            </a:r>
          </a:p>
          <a:p>
            <a:pPr lvl="0"/>
            <a:r>
              <a:rPr lang="en-AU" dirty="0" smtClean="0"/>
              <a:t>&amp; Eclipse</a:t>
            </a:r>
          </a:p>
        </p:txBody>
      </p:sp>
      <p:pic>
        <p:nvPicPr>
          <p:cNvPr id="26" name="Picture 25" descr="UOA-LR-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09851" y="427038"/>
            <a:ext cx="3095999" cy="1023416"/>
          </a:xfrm>
          <a:prstGeom prst="rect">
            <a:avLst/>
          </a:prstGeom>
        </p:spPr>
      </p:pic>
    </p:spTree>
    <p:extLst>
      <p:ext uri="{BB962C8B-B14F-4D97-AF65-F5344CB8AC3E}">
        <p14:creationId xmlns:p14="http://schemas.microsoft.com/office/powerpoint/2010/main" val="417977974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B Multiple pictures">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5767013" y="1245262"/>
            <a:ext cx="3096000"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67013"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423015"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8" name="Picture Placeholder 8"/>
          <p:cNvSpPr>
            <a:spLocks noGrp="1"/>
          </p:cNvSpPr>
          <p:nvPr>
            <p:ph type="pic" sz="quarter" idx="14"/>
          </p:nvPr>
        </p:nvSpPr>
        <p:spPr>
          <a:xfrm>
            <a:off x="671512" y="1245262"/>
            <a:ext cx="4379913"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0" name="Picture Placeholder 8"/>
          <p:cNvSpPr>
            <a:spLocks noGrp="1"/>
          </p:cNvSpPr>
          <p:nvPr>
            <p:ph type="pic" sz="quarter" idx="15"/>
          </p:nvPr>
        </p:nvSpPr>
        <p:spPr>
          <a:xfrm>
            <a:off x="671511"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3" name="Picture Placeholder 8"/>
          <p:cNvSpPr>
            <a:spLocks noGrp="1"/>
          </p:cNvSpPr>
          <p:nvPr>
            <p:ph type="pic" sz="quarter" idx="16"/>
          </p:nvPr>
        </p:nvSpPr>
        <p:spPr>
          <a:xfrm>
            <a:off x="2999425"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7"/>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253353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6A Full picture">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8B9C4F-B695-C54C-924B-61748EE6A7C5}" type="slidenum">
              <a:rPr lang="en-US" smtClean="0"/>
              <a:pPr/>
              <a:t>‹#›</a:t>
            </a:fld>
            <a:endParaRPr lang="en-US" dirty="0"/>
          </a:p>
        </p:txBody>
      </p:sp>
      <p:sp>
        <p:nvSpPr>
          <p:cNvPr id="4" name="Text Placeholder 4"/>
          <p:cNvSpPr>
            <a:spLocks noGrp="1"/>
          </p:cNvSpPr>
          <p:nvPr>
            <p:ph type="body" sz="quarter" idx="10" hasCustomPrompt="1"/>
          </p:nvPr>
        </p:nvSpPr>
        <p:spPr>
          <a:xfrm>
            <a:off x="-1" y="457116"/>
            <a:ext cx="4628271" cy="5972033"/>
          </a:xfrm>
          <a:prstGeom prst="rect">
            <a:avLst/>
          </a:prstGeom>
        </p:spPr>
        <p:txBody>
          <a:bodyPr vert="horz"/>
          <a:lstStyle>
            <a:lvl1pPr marL="0" indent="0">
              <a:lnSpc>
                <a:spcPts val="2400"/>
              </a:lnSpc>
              <a:spcBef>
                <a:spcPts val="0"/>
              </a:spcBef>
              <a:buFontTx/>
              <a:buNone/>
              <a:defRPr sz="1700" baseline="0">
                <a:latin typeface="Courier New" panose="02070309020205020404" pitchFamily="49" charset="0"/>
                <a:cs typeface="Courier New" panose="02070309020205020404" pitchFamily="49" charset="0"/>
              </a:defRPr>
            </a:lvl1pPr>
          </a:lstStyle>
          <a:p>
            <a:pPr lvl="0"/>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aCode</a:t>
            </a:r>
            <a:r>
              <a:rPr lang="en-AU" dirty="0" smtClean="0"/>
              <a:t>(Verdana Regular)</a:t>
            </a:r>
          </a:p>
          <a:p>
            <a:pPr lvl="0"/>
            <a:r>
              <a:rPr lang="en-AU" dirty="0" smtClean="0"/>
              <a:t>et </a:t>
            </a:r>
            <a:r>
              <a:rPr lang="en-AU" dirty="0" err="1" smtClean="0"/>
              <a:t>velicibus</a:t>
            </a:r>
            <a:r>
              <a:rPr lang="en-AU" dirty="0" smtClean="0"/>
              <a:t> el et </a:t>
            </a:r>
            <a:r>
              <a:rPr lang="en-AU" dirty="0" err="1" smtClean="0"/>
              <a:t>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5" name="Text Placeholder 4"/>
          <p:cNvSpPr>
            <a:spLocks noGrp="1"/>
          </p:cNvSpPr>
          <p:nvPr>
            <p:ph type="body" sz="quarter" idx="13" hasCustomPrompt="1"/>
          </p:nvPr>
        </p:nvSpPr>
        <p:spPr>
          <a:xfrm>
            <a:off x="4628271" y="928468"/>
            <a:ext cx="4515729" cy="5500682"/>
          </a:xfrm>
          <a:prstGeom prst="rect">
            <a:avLst/>
          </a:prstGeom>
        </p:spPr>
        <p:txBody>
          <a:bodyPr vert="horz"/>
          <a:lstStyle>
            <a:lvl1pPr marL="0" indent="0">
              <a:lnSpc>
                <a:spcPts val="2400"/>
              </a:lnSpc>
              <a:spcBef>
                <a:spcPts val="0"/>
              </a:spcBef>
              <a:buFontTx/>
              <a:buNone/>
              <a:defRPr lang="en-AU" sz="1700" kern="1200" baseline="0" dirty="0" smtClean="0">
                <a:solidFill>
                  <a:schemeClr val="tx1"/>
                </a:solidFill>
                <a:latin typeface="Courier New" panose="02070309020205020404" pitchFamily="49" charset="0"/>
                <a:ea typeface="+mn-ea"/>
                <a:cs typeface="Courier New" panose="02070309020205020404" pitchFamily="49" charset="0"/>
              </a:defRPr>
            </a:lvl1pPr>
          </a:lstStyle>
          <a:p>
            <a:pPr marL="0" lvl="0" indent="0" algn="l" defTabSz="457200" rtl="0" eaLnBrk="1" latinLnBrk="0" hangingPunct="1">
              <a:lnSpc>
                <a:spcPts val="2400"/>
              </a:lnSpc>
              <a:spcBef>
                <a:spcPts val="0"/>
              </a:spcBef>
              <a:buFontTx/>
              <a:buNone/>
            </a:pPr>
            <a:r>
              <a:rPr lang="en-AU" dirty="0" smtClean="0"/>
              <a:t>Text (Verdana Regular)</a:t>
            </a:r>
          </a:p>
          <a:p>
            <a:pPr marL="0" lvl="0" indent="0" algn="l" defTabSz="457200" rtl="0" eaLnBrk="1" latinLnBrk="0" hangingPunct="1">
              <a:lnSpc>
                <a:spcPts val="2400"/>
              </a:lnSpc>
              <a:spcBef>
                <a:spcPts val="0"/>
              </a:spcBef>
              <a:buFontTx/>
              <a:buNone/>
            </a:pPr>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Tree>
    <p:extLst>
      <p:ext uri="{BB962C8B-B14F-4D97-AF65-F5344CB8AC3E}">
        <p14:creationId xmlns:p14="http://schemas.microsoft.com/office/powerpoint/2010/main" val="1628709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A Full picture">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8B9C4F-B695-C54C-924B-61748EE6A7C5}" type="slidenum">
              <a:rPr lang="en-US" smtClean="0"/>
              <a:pPr/>
              <a:t>‹#›</a:t>
            </a:fld>
            <a:endParaRPr lang="en-US" dirty="0"/>
          </a:p>
        </p:txBody>
      </p:sp>
      <p:sp>
        <p:nvSpPr>
          <p:cNvPr id="9" name="Picture Placeholder 8"/>
          <p:cNvSpPr>
            <a:spLocks noGrp="1"/>
          </p:cNvSpPr>
          <p:nvPr>
            <p:ph type="pic" sz="quarter" idx="11"/>
          </p:nvPr>
        </p:nvSpPr>
        <p:spPr>
          <a:xfrm>
            <a:off x="660400" y="1245262"/>
            <a:ext cx="8202613"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Tree>
    <p:extLst>
      <p:ext uri="{BB962C8B-B14F-4D97-AF65-F5344CB8AC3E}">
        <p14:creationId xmlns:p14="http://schemas.microsoft.com/office/powerpoint/2010/main" val="565058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B Full picture">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660400" y="1245262"/>
            <a:ext cx="8202613" cy="4215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2"/>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594589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 End Slide">
    <p:bg>
      <p:bgPr>
        <a:solidFill>
          <a:srgbClr val="00467F"/>
        </a:solidFill>
        <a:effectLst/>
      </p:bgPr>
    </p:bg>
    <p:spTree>
      <p:nvGrpSpPr>
        <p:cNvPr id="1" name=""/>
        <p:cNvGrpSpPr/>
        <p:nvPr/>
      </p:nvGrpSpPr>
      <p:grpSpPr>
        <a:xfrm>
          <a:off x="0" y="0"/>
          <a:ext cx="0" cy="0"/>
          <a:chOff x="0" y="0"/>
          <a:chExt cx="0" cy="0"/>
        </a:xfrm>
      </p:grpSpPr>
      <p:sp>
        <p:nvSpPr>
          <p:cNvPr id="25" name="Text Placeholder 24"/>
          <p:cNvSpPr>
            <a:spLocks noGrp="1"/>
          </p:cNvSpPr>
          <p:nvPr>
            <p:ph type="body" sz="quarter" idx="10" hasCustomPrompt="1"/>
          </p:nvPr>
        </p:nvSpPr>
        <p:spPr>
          <a:xfrm>
            <a:off x="677863" y="2281237"/>
            <a:ext cx="8027987" cy="3179763"/>
          </a:xfrm>
          <a:prstGeom prst="rect">
            <a:avLst/>
          </a:prstGeom>
        </p:spPr>
        <p:txBody>
          <a:bodyPr vert="horz" anchor="b"/>
          <a:lstStyle>
            <a:lvl1pPr marL="0" indent="0">
              <a:buFontTx/>
              <a:buNone/>
              <a:defRPr sz="1800">
                <a:solidFill>
                  <a:schemeClr val="bg1"/>
                </a:solidFill>
                <a:latin typeface="Verdana"/>
              </a:defRPr>
            </a:lvl1pPr>
          </a:lstStyle>
          <a:p>
            <a:pPr lvl="0"/>
            <a:r>
              <a:rPr lang="en-AU" dirty="0" smtClean="0"/>
              <a:t>Thank you</a:t>
            </a:r>
          </a:p>
        </p:txBody>
      </p:sp>
      <p:pic>
        <p:nvPicPr>
          <p:cNvPr id="26" name="Picture 25" descr="UOA-LR-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09851" y="427038"/>
            <a:ext cx="3095999" cy="1023416"/>
          </a:xfrm>
          <a:prstGeom prst="rect">
            <a:avLst/>
          </a:prstGeom>
        </p:spPr>
      </p:pic>
    </p:spTree>
    <p:extLst>
      <p:ext uri="{BB962C8B-B14F-4D97-AF65-F5344CB8AC3E}">
        <p14:creationId xmlns:p14="http://schemas.microsoft.com/office/powerpoint/2010/main" val="114356243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880256" y="1076242"/>
            <a:ext cx="6335993" cy="5713357"/>
          </a:xfrm>
          <a:prstGeom prst="rect">
            <a:avLst/>
          </a:prstGeom>
        </p:spPr>
        <p:txBody>
          <a:bodyPr vert="horz"/>
          <a:lstStyle>
            <a:lvl1pPr marL="342900" indent="-342900">
              <a:lnSpc>
                <a:spcPts val="2400"/>
              </a:lnSpc>
              <a:spcBef>
                <a:spcPts val="0"/>
              </a:spcBef>
              <a:buFontTx/>
              <a:buAutoNum type="arabicPeriod"/>
              <a:defRPr sz="1700" baseline="0">
                <a:latin typeface="Verdana"/>
              </a:defRPr>
            </a:lvl1pPr>
            <a:lvl2pPr marL="914400" marR="0" indent="-457200" algn="l" defTabSz="457200" rtl="0" eaLnBrk="1" fontAlgn="auto" latinLnBrk="0" hangingPunct="1">
              <a:lnSpc>
                <a:spcPct val="100000"/>
              </a:lnSpc>
              <a:spcBef>
                <a:spcPct val="20000"/>
              </a:spcBef>
              <a:spcAft>
                <a:spcPts val="0"/>
              </a:spcAft>
              <a:buClrTx/>
              <a:buSzTx/>
              <a:buFont typeface="Arial"/>
              <a:buAutoNum type="alphaLcPeriod"/>
              <a:tabLst/>
              <a:defRPr sz="2000" baseline="0"/>
            </a:lvl2pPr>
          </a:lstStyle>
          <a:p>
            <a:pPr lvl="0"/>
            <a:r>
              <a:rPr lang="en-AU" dirty="0" err="1" smtClean="0"/>
              <a:t>javac</a:t>
            </a:r>
            <a:r>
              <a:rPr lang="en-AU" dirty="0" smtClean="0"/>
              <a:t> </a:t>
            </a:r>
          </a:p>
          <a:p>
            <a:pPr lvl="1"/>
            <a:r>
              <a:rPr lang="en-AU" dirty="0" smtClean="0"/>
              <a:t>Compiles .class files into byte code </a:t>
            </a:r>
          </a:p>
          <a:p>
            <a:pPr marL="914400" marR="0" lvl="1" indent="-457200" algn="l" defTabSz="457200" rtl="0" eaLnBrk="1" fontAlgn="auto" latinLnBrk="0" hangingPunct="1">
              <a:lnSpc>
                <a:spcPct val="100000"/>
              </a:lnSpc>
              <a:spcBef>
                <a:spcPct val="20000"/>
              </a:spcBef>
              <a:spcAft>
                <a:spcPts val="0"/>
              </a:spcAft>
              <a:buClrTx/>
              <a:buSzTx/>
              <a:buFont typeface="Arial"/>
              <a:buAutoNum type="alphaLcPeriod"/>
              <a:tabLst/>
              <a:defRPr/>
            </a:pPr>
            <a:r>
              <a:rPr lang="en-AU" dirty="0" smtClean="0"/>
              <a:t>Compiles .class files into executable code</a:t>
            </a:r>
          </a:p>
          <a:p>
            <a:pPr lvl="1"/>
            <a:r>
              <a:rPr lang="en-AU" dirty="0" smtClean="0"/>
              <a:t>Compiles .java programs into byte code </a:t>
            </a:r>
          </a:p>
          <a:p>
            <a:pPr lvl="1"/>
            <a:r>
              <a:rPr lang="en-AU" dirty="0" smtClean="0"/>
              <a:t>Compiles .java files into executable code </a:t>
            </a:r>
          </a:p>
        </p:txBody>
      </p:sp>
      <p:sp>
        <p:nvSpPr>
          <p:cNvPr id="9" name="Title 8"/>
          <p:cNvSpPr>
            <a:spLocks noGrp="1"/>
          </p:cNvSpPr>
          <p:nvPr>
            <p:ph type="title" hasCustomPrompt="1"/>
          </p:nvPr>
        </p:nvSpPr>
        <p:spPr>
          <a:xfrm>
            <a:off x="188265" y="128250"/>
            <a:ext cx="8027985" cy="717593"/>
          </a:xfrm>
          <a:prstGeom prst="rect">
            <a:avLst/>
          </a:prstGeom>
        </p:spPr>
        <p:txBody>
          <a:bodyPr vert="horz"/>
          <a:lstStyle>
            <a:lvl1pPr algn="l">
              <a:defRPr sz="4400" b="1" i="0" baseline="0">
                <a:solidFill>
                  <a:srgbClr val="009AC7"/>
                </a:solidFill>
                <a:latin typeface="Verdana"/>
                <a:cs typeface="Verdana"/>
              </a:defRPr>
            </a:lvl1pPr>
          </a:lstStyle>
          <a:p>
            <a:r>
              <a:rPr lang="en-AU" sz="3600" dirty="0" smtClean="0">
                <a:solidFill>
                  <a:srgbClr val="009AC7"/>
                </a:solidFill>
              </a:rPr>
              <a:t>Revision Questions </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
        <p:nvSpPr>
          <p:cNvPr id="6" name="Text Placeholder 4"/>
          <p:cNvSpPr>
            <a:spLocks noGrp="1"/>
          </p:cNvSpPr>
          <p:nvPr>
            <p:ph type="body" sz="quarter" idx="12" hasCustomPrompt="1"/>
          </p:nvPr>
        </p:nvSpPr>
        <p:spPr>
          <a:xfrm>
            <a:off x="0" y="1076243"/>
            <a:ext cx="1764000" cy="5403757"/>
          </a:xfrm>
          <a:prstGeom prst="rect">
            <a:avLst/>
          </a:prstGeom>
          <a:solidFill>
            <a:srgbClr val="00467F"/>
          </a:solidFill>
        </p:spPr>
        <p:txBody>
          <a:bodyPr vert="horz"/>
          <a:lstStyle>
            <a:lvl1pPr marL="342900" indent="-342900">
              <a:lnSpc>
                <a:spcPts val="2400"/>
              </a:lnSpc>
              <a:spcBef>
                <a:spcPts val="0"/>
              </a:spcBef>
              <a:buFontTx/>
              <a:buAutoNum type="arabicPeriod"/>
              <a:defRPr sz="1700" baseline="0">
                <a:solidFill>
                  <a:schemeClr val="bg1"/>
                </a:solidFill>
                <a:latin typeface="Verdana"/>
              </a:defRPr>
            </a:lvl1pPr>
          </a:lstStyle>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 </a:t>
            </a:r>
          </a:p>
        </p:txBody>
      </p:sp>
    </p:spTree>
    <p:extLst>
      <p:ext uri="{BB962C8B-B14F-4D97-AF65-F5344CB8AC3E}">
        <p14:creationId xmlns:p14="http://schemas.microsoft.com/office/powerpoint/2010/main" val="239981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880256" y="1076242"/>
            <a:ext cx="6335993" cy="5713357"/>
          </a:xfrm>
          <a:prstGeom prst="rect">
            <a:avLst/>
          </a:prstGeom>
        </p:spPr>
        <p:txBody>
          <a:bodyPr vert="horz"/>
          <a:lstStyle>
            <a:lvl1pPr marL="285750" indent="-285750">
              <a:lnSpc>
                <a:spcPts val="2400"/>
              </a:lnSpc>
              <a:spcBef>
                <a:spcPts val="0"/>
              </a:spcBef>
              <a:buFontTx/>
              <a:buChar char="-"/>
              <a:defRPr sz="1700" baseline="0">
                <a:latin typeface="Courier New" panose="02070309020205020404" pitchFamily="49" charset="0"/>
                <a:cs typeface="Courier New" panose="02070309020205020404" pitchFamily="49" charset="0"/>
              </a:defRPr>
            </a:lvl1pPr>
            <a:lvl2pPr>
              <a:defRPr sz="1600">
                <a:latin typeface="Courier New" panose="02070309020205020404" pitchFamily="49" charset="0"/>
                <a:cs typeface="Courier New" panose="02070309020205020404" pitchFamily="49" charset="0"/>
              </a:defRPr>
            </a:lvl2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a:p>
            <a:pPr lvl="0"/>
            <a:r>
              <a:rPr lang="en-AU" dirty="0" err="1" smtClean="0"/>
              <a:t>Fdjklsjdf</a:t>
            </a:r>
            <a:endParaRPr lang="en-AU" dirty="0" smtClean="0"/>
          </a:p>
          <a:p>
            <a:pPr lvl="0"/>
            <a:r>
              <a:rPr lang="en-AU" dirty="0" err="1" smtClean="0"/>
              <a:t>Kjdfjjsd</a:t>
            </a:r>
            <a:endParaRPr lang="en-AU" dirty="0" smtClean="0"/>
          </a:p>
          <a:p>
            <a:pPr lvl="0"/>
            <a:r>
              <a:rPr lang="en-AU" dirty="0" err="1" smtClean="0"/>
              <a:t>Fh</a:t>
            </a:r>
            <a:r>
              <a:rPr lang="en-AU" dirty="0" smtClean="0"/>
              <a:t> </a:t>
            </a:r>
            <a:r>
              <a:rPr lang="en-AU" dirty="0" err="1" smtClean="0"/>
              <a:t>fg</a:t>
            </a:r>
            <a:endParaRPr lang="en-AU" dirty="0" smtClean="0"/>
          </a:p>
          <a:p>
            <a:pPr lvl="1"/>
            <a:r>
              <a:rPr lang="en-AU" dirty="0" err="1" smtClean="0"/>
              <a:t>ddfdfdsd</a:t>
            </a:r>
            <a:endParaRPr lang="en-AU" dirty="0" smtClean="0"/>
          </a:p>
          <a:p>
            <a:pPr lvl="0"/>
            <a:endParaRPr lang="en-AU" dirty="0" smtClean="0"/>
          </a:p>
        </p:txBody>
      </p:sp>
      <p:sp>
        <p:nvSpPr>
          <p:cNvPr id="9" name="Title 8"/>
          <p:cNvSpPr>
            <a:spLocks noGrp="1"/>
          </p:cNvSpPr>
          <p:nvPr>
            <p:ph type="title" hasCustomPrompt="1"/>
          </p:nvPr>
        </p:nvSpPr>
        <p:spPr>
          <a:xfrm>
            <a:off x="188265" y="1282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Code Page</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
        <p:nvSpPr>
          <p:cNvPr id="6" name="Text Placeholder 4"/>
          <p:cNvSpPr>
            <a:spLocks noGrp="1"/>
          </p:cNvSpPr>
          <p:nvPr>
            <p:ph type="body" sz="quarter" idx="12" hasCustomPrompt="1"/>
          </p:nvPr>
        </p:nvSpPr>
        <p:spPr>
          <a:xfrm>
            <a:off x="0" y="1076243"/>
            <a:ext cx="1764000" cy="5432557"/>
          </a:xfrm>
          <a:prstGeom prst="rect">
            <a:avLst/>
          </a:prstGeom>
          <a:solidFill>
            <a:srgbClr val="00467F"/>
          </a:solidFill>
        </p:spPr>
        <p:txBody>
          <a:bodyPr vert="horz"/>
          <a:lstStyle>
            <a:lvl1pPr marL="342900" indent="-342900">
              <a:lnSpc>
                <a:spcPts val="2400"/>
              </a:lnSpc>
              <a:spcBef>
                <a:spcPts val="0"/>
              </a:spcBef>
              <a:buFontTx/>
              <a:buAutoNum type="arabicPeriod"/>
              <a:defRPr sz="1700" baseline="0">
                <a:solidFill>
                  <a:schemeClr val="bg1"/>
                </a:solidFill>
                <a:latin typeface="Verdana"/>
              </a:defRPr>
            </a:lvl1pPr>
          </a:lstStyle>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 </a:t>
            </a:r>
          </a:p>
        </p:txBody>
      </p:sp>
    </p:spTree>
    <p:extLst>
      <p:ext uri="{BB962C8B-B14F-4D97-AF65-F5344CB8AC3E}">
        <p14:creationId xmlns:p14="http://schemas.microsoft.com/office/powerpoint/2010/main" val="242207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880256" y="1076243"/>
            <a:ext cx="6335993" cy="2545358"/>
          </a:xfrm>
          <a:prstGeom prst="rect">
            <a:avLst/>
          </a:prstGeom>
        </p:spPr>
        <p:txBody>
          <a:bodyPr vert="horz"/>
          <a:lstStyle>
            <a:lvl1pPr marL="285750" indent="-285750">
              <a:lnSpc>
                <a:spcPts val="2400"/>
              </a:lnSpc>
              <a:spcBef>
                <a:spcPts val="0"/>
              </a:spcBef>
              <a:buFontTx/>
              <a:buChar char="-"/>
              <a:defRPr sz="1700" baseline="0">
                <a:latin typeface="Verdana"/>
              </a:defRPr>
            </a:lvl1pPr>
            <a:lvl2pPr>
              <a:defRPr sz="1700" b="0"/>
            </a:lvl2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Fdjklsjdf</a:t>
            </a:r>
            <a:endParaRPr lang="en-AU" dirty="0" smtClean="0"/>
          </a:p>
          <a:p>
            <a:pPr lvl="0"/>
            <a:r>
              <a:rPr lang="en-AU" dirty="0" err="1" smtClean="0"/>
              <a:t>Kjdfjjsd</a:t>
            </a:r>
            <a:endParaRPr lang="en-AU" dirty="0" smtClean="0"/>
          </a:p>
          <a:p>
            <a:pPr lvl="0"/>
            <a:r>
              <a:rPr lang="en-AU" dirty="0" err="1" smtClean="0"/>
              <a:t>Sdfsfd</a:t>
            </a:r>
            <a:endParaRPr lang="en-AU" dirty="0" smtClean="0"/>
          </a:p>
          <a:p>
            <a:pPr lvl="1"/>
            <a:r>
              <a:rPr lang="en-AU" dirty="0" err="1" smtClean="0"/>
              <a:t>Sdfijsdf</a:t>
            </a:r>
            <a:r>
              <a:rPr lang="en-AU" dirty="0" smtClean="0"/>
              <a:t> </a:t>
            </a:r>
          </a:p>
          <a:p>
            <a:pPr lvl="0"/>
            <a:endParaRPr lang="en-AU" dirty="0" smtClean="0"/>
          </a:p>
        </p:txBody>
      </p:sp>
      <p:sp>
        <p:nvSpPr>
          <p:cNvPr id="9" name="Title 8"/>
          <p:cNvSpPr>
            <a:spLocks noGrp="1"/>
          </p:cNvSpPr>
          <p:nvPr>
            <p:ph type="title" hasCustomPrompt="1"/>
          </p:nvPr>
        </p:nvSpPr>
        <p:spPr>
          <a:xfrm>
            <a:off x="188265" y="1282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Mixed Page</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
        <p:nvSpPr>
          <p:cNvPr id="6" name="Text Placeholder 4"/>
          <p:cNvSpPr>
            <a:spLocks noGrp="1"/>
          </p:cNvSpPr>
          <p:nvPr>
            <p:ph type="body" sz="quarter" idx="12" hasCustomPrompt="1"/>
          </p:nvPr>
        </p:nvSpPr>
        <p:spPr>
          <a:xfrm>
            <a:off x="0" y="1076243"/>
            <a:ext cx="1764000" cy="5425357"/>
          </a:xfrm>
          <a:prstGeom prst="rect">
            <a:avLst/>
          </a:prstGeom>
          <a:solidFill>
            <a:srgbClr val="00467F"/>
          </a:solidFill>
        </p:spPr>
        <p:txBody>
          <a:bodyPr vert="horz"/>
          <a:lstStyle>
            <a:lvl1pPr marL="342900" indent="-342900">
              <a:lnSpc>
                <a:spcPts val="2400"/>
              </a:lnSpc>
              <a:spcBef>
                <a:spcPts val="0"/>
              </a:spcBef>
              <a:buFontTx/>
              <a:buAutoNum type="arabicPeriod"/>
              <a:defRPr sz="1700" baseline="0">
                <a:solidFill>
                  <a:schemeClr val="bg1"/>
                </a:solidFill>
                <a:latin typeface="Verdana"/>
              </a:defRPr>
            </a:lvl1pPr>
          </a:lstStyle>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 </a:t>
            </a:r>
          </a:p>
        </p:txBody>
      </p:sp>
      <p:sp>
        <p:nvSpPr>
          <p:cNvPr id="7" name="Text Placeholder 4"/>
          <p:cNvSpPr>
            <a:spLocks noGrp="1"/>
          </p:cNvSpPr>
          <p:nvPr>
            <p:ph type="body" sz="quarter" idx="13" hasCustomPrompt="1"/>
          </p:nvPr>
        </p:nvSpPr>
        <p:spPr>
          <a:xfrm>
            <a:off x="1880255" y="3896886"/>
            <a:ext cx="6335993" cy="2545358"/>
          </a:xfrm>
          <a:prstGeom prst="rect">
            <a:avLst/>
          </a:prstGeom>
        </p:spPr>
        <p:txBody>
          <a:bodyPr vert="horz"/>
          <a:lstStyle>
            <a:lvl1pPr marL="285750" indent="-285750">
              <a:lnSpc>
                <a:spcPts val="2400"/>
              </a:lnSpc>
              <a:spcBef>
                <a:spcPts val="0"/>
              </a:spcBef>
              <a:buFontTx/>
              <a:buChar char="-"/>
              <a:defRPr lang="en-AU" sz="1700" kern="1200" baseline="0" dirty="0" smtClean="0">
                <a:solidFill>
                  <a:schemeClr val="tx1"/>
                </a:solidFill>
                <a:latin typeface="Verdana"/>
                <a:ea typeface="+mn-ea"/>
                <a:cs typeface="+mn-cs"/>
              </a:defRPr>
            </a:lvl1pPr>
            <a:lvl2pPr>
              <a:defRPr sz="1600"/>
            </a:lvl2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a:p>
            <a:pPr lvl="0"/>
            <a:r>
              <a:rPr lang="en-AU" dirty="0" err="1" smtClean="0"/>
              <a:t>Fdjklsjdf</a:t>
            </a:r>
            <a:r>
              <a:rPr lang="en-AU" dirty="0" smtClean="0"/>
              <a:t>	</a:t>
            </a:r>
          </a:p>
          <a:p>
            <a:pPr lvl="1"/>
            <a:r>
              <a:rPr lang="en-AU" dirty="0" err="1" smtClean="0"/>
              <a:t>sfsdf</a:t>
            </a:r>
            <a:endParaRPr lang="en-AU" dirty="0" smtClean="0"/>
          </a:p>
          <a:p>
            <a:pPr lvl="0"/>
            <a:r>
              <a:rPr lang="en-AU" dirty="0" smtClean="0"/>
              <a:t>	</a:t>
            </a:r>
          </a:p>
        </p:txBody>
      </p:sp>
    </p:spTree>
    <p:extLst>
      <p:ext uri="{BB962C8B-B14F-4D97-AF65-F5344CB8AC3E}">
        <p14:creationId xmlns:p14="http://schemas.microsoft.com/office/powerpoint/2010/main" val="143194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9" name="Title 8"/>
          <p:cNvSpPr>
            <a:spLocks noGrp="1"/>
          </p:cNvSpPr>
          <p:nvPr>
            <p:ph type="title" hasCustomPrompt="1"/>
          </p:nvPr>
        </p:nvSpPr>
        <p:spPr>
          <a:xfrm>
            <a:off x="677865" y="17770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Headline (Verdana Bold)</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990272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Text and picture">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7" name="Title 6"/>
          <p:cNvSpPr>
            <a:spLocks noGrp="1"/>
          </p:cNvSpPr>
          <p:nvPr>
            <p:ph type="title" hasCustomPrompt="1"/>
          </p:nvPr>
        </p:nvSpPr>
        <p:spPr>
          <a:xfrm>
            <a:off x="677866" y="1245262"/>
            <a:ext cx="4370400" cy="1177781"/>
          </a:xfrm>
          <a:prstGeom prst="rect">
            <a:avLst/>
          </a:prstGeom>
        </p:spPr>
        <p:txBody>
          <a:bodyPr vert="horz"/>
          <a:lstStyle>
            <a:lvl1pPr algn="l">
              <a:defRPr sz="3600" b="1" i="0">
                <a:solidFill>
                  <a:srgbClr val="009AC7"/>
                </a:solidFill>
                <a:latin typeface="Verdana"/>
                <a:cs typeface="Verdana"/>
              </a:defRPr>
            </a:lvl1pPr>
          </a:lstStyle>
          <a:p>
            <a:r>
              <a:rPr lang="en-AU" sz="3600" dirty="0" smtClean="0"/>
              <a:t>Headline </a:t>
            </a:r>
            <a:br>
              <a:rPr lang="en-AU" sz="3600" dirty="0" smtClean="0"/>
            </a:br>
            <a:r>
              <a:rPr lang="en-AU" sz="3600" dirty="0" smtClean="0"/>
              <a:t>(Verdana Bold)</a:t>
            </a:r>
            <a:endParaRPr lang="en-US" sz="3600" dirty="0"/>
          </a:p>
        </p:txBody>
      </p:sp>
      <p:sp>
        <p:nvSpPr>
          <p:cNvPr id="9" name="Picture Placeholder 8"/>
          <p:cNvSpPr>
            <a:spLocks noGrp="1"/>
          </p:cNvSpPr>
          <p:nvPr>
            <p:ph type="pic" sz="quarter" idx="11"/>
          </p:nvPr>
        </p:nvSpPr>
        <p:spPr>
          <a:xfrm>
            <a:off x="5767013" y="1245262"/>
            <a:ext cx="3096000"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2"/>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960343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A Text and multiple pictures">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7" name="Title 6"/>
          <p:cNvSpPr>
            <a:spLocks noGrp="1"/>
          </p:cNvSpPr>
          <p:nvPr>
            <p:ph type="title" hasCustomPrompt="1"/>
          </p:nvPr>
        </p:nvSpPr>
        <p:spPr>
          <a:xfrm>
            <a:off x="677866" y="1245262"/>
            <a:ext cx="4370400" cy="1177781"/>
          </a:xfrm>
          <a:prstGeom prst="rect">
            <a:avLst/>
          </a:prstGeom>
        </p:spPr>
        <p:txBody>
          <a:bodyPr vert="horz"/>
          <a:lstStyle>
            <a:lvl1pPr algn="l">
              <a:defRPr sz="3600" b="1" i="0">
                <a:solidFill>
                  <a:srgbClr val="009AC7"/>
                </a:solidFill>
                <a:latin typeface="Verdana"/>
                <a:cs typeface="Verdana"/>
              </a:defRPr>
            </a:lvl1pPr>
          </a:lstStyle>
          <a:p>
            <a:r>
              <a:rPr lang="en-AU" sz="3600" dirty="0" smtClean="0"/>
              <a:t>Headline </a:t>
            </a:r>
            <a:br>
              <a:rPr lang="en-AU" sz="3600" dirty="0" smtClean="0"/>
            </a:br>
            <a:r>
              <a:rPr lang="en-AU" sz="3600" dirty="0" smtClean="0"/>
              <a:t>(Verdana Bold)</a:t>
            </a:r>
            <a:endParaRPr lang="en-US" sz="3600" dirty="0"/>
          </a:p>
        </p:txBody>
      </p:sp>
      <p:sp>
        <p:nvSpPr>
          <p:cNvPr id="9" name="Picture Placeholder 8"/>
          <p:cNvSpPr>
            <a:spLocks noGrp="1"/>
          </p:cNvSpPr>
          <p:nvPr>
            <p:ph type="pic" sz="quarter" idx="11"/>
          </p:nvPr>
        </p:nvSpPr>
        <p:spPr>
          <a:xfrm>
            <a:off x="5767013" y="2958265"/>
            <a:ext cx="3096000" cy="3899735"/>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67013" y="1156417"/>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423015" y="1156417"/>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4"/>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387851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B Text and multiple pictures">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7" name="Title 6"/>
          <p:cNvSpPr>
            <a:spLocks noGrp="1"/>
          </p:cNvSpPr>
          <p:nvPr>
            <p:ph type="title" hasCustomPrompt="1"/>
          </p:nvPr>
        </p:nvSpPr>
        <p:spPr>
          <a:xfrm>
            <a:off x="677866" y="1245262"/>
            <a:ext cx="4370400" cy="1177781"/>
          </a:xfrm>
          <a:prstGeom prst="rect">
            <a:avLst/>
          </a:prstGeom>
        </p:spPr>
        <p:txBody>
          <a:bodyPr vert="horz"/>
          <a:lstStyle>
            <a:lvl1pPr algn="l">
              <a:defRPr sz="3600" b="1" i="0">
                <a:solidFill>
                  <a:srgbClr val="009AC7"/>
                </a:solidFill>
                <a:latin typeface="Verdana"/>
                <a:cs typeface="Verdana"/>
              </a:defRPr>
            </a:lvl1pPr>
          </a:lstStyle>
          <a:p>
            <a:r>
              <a:rPr lang="en-AU" sz="3600" dirty="0" smtClean="0"/>
              <a:t>Headline </a:t>
            </a:r>
            <a:br>
              <a:rPr lang="en-AU" sz="3600" dirty="0" smtClean="0"/>
            </a:br>
            <a:r>
              <a:rPr lang="en-AU" sz="3600" dirty="0" smtClean="0"/>
              <a:t>(Verdana Bold)</a:t>
            </a:r>
            <a:endParaRPr lang="en-US" sz="3600" dirty="0"/>
          </a:p>
        </p:txBody>
      </p:sp>
      <p:sp>
        <p:nvSpPr>
          <p:cNvPr id="9" name="Picture Placeholder 8"/>
          <p:cNvSpPr>
            <a:spLocks noGrp="1"/>
          </p:cNvSpPr>
          <p:nvPr>
            <p:ph type="pic" sz="quarter" idx="11"/>
          </p:nvPr>
        </p:nvSpPr>
        <p:spPr>
          <a:xfrm>
            <a:off x="5767013" y="1245262"/>
            <a:ext cx="3096000"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67013"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423015"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4"/>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57401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A Multiple pictures">
    <p:spTree>
      <p:nvGrpSpPr>
        <p:cNvPr id="1" name=""/>
        <p:cNvGrpSpPr/>
        <p:nvPr/>
      </p:nvGrpSpPr>
      <p:grpSpPr>
        <a:xfrm>
          <a:off x="0" y="0"/>
          <a:ext cx="0" cy="0"/>
          <a:chOff x="0" y="0"/>
          <a:chExt cx="0" cy="0"/>
        </a:xfrm>
      </p:grpSpPr>
      <p:sp>
        <p:nvSpPr>
          <p:cNvPr id="8" name="Picture Placeholder 8"/>
          <p:cNvSpPr>
            <a:spLocks noGrp="1"/>
          </p:cNvSpPr>
          <p:nvPr>
            <p:ph type="pic" sz="quarter" idx="14"/>
          </p:nvPr>
        </p:nvSpPr>
        <p:spPr>
          <a:xfrm>
            <a:off x="671512" y="1245262"/>
            <a:ext cx="4379913"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0" name="Picture Placeholder 8"/>
          <p:cNvSpPr>
            <a:spLocks noGrp="1"/>
          </p:cNvSpPr>
          <p:nvPr>
            <p:ph type="pic" sz="quarter" idx="15"/>
          </p:nvPr>
        </p:nvSpPr>
        <p:spPr>
          <a:xfrm>
            <a:off x="671511"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3" name="Picture Placeholder 8"/>
          <p:cNvSpPr>
            <a:spLocks noGrp="1"/>
          </p:cNvSpPr>
          <p:nvPr>
            <p:ph type="pic" sz="quarter" idx="16"/>
          </p:nvPr>
        </p:nvSpPr>
        <p:spPr>
          <a:xfrm>
            <a:off x="2999425"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1" name="Picture Placeholder 8"/>
          <p:cNvSpPr>
            <a:spLocks noGrp="1"/>
          </p:cNvSpPr>
          <p:nvPr>
            <p:ph type="pic" sz="quarter" idx="11"/>
          </p:nvPr>
        </p:nvSpPr>
        <p:spPr>
          <a:xfrm>
            <a:off x="5767013" y="1245262"/>
            <a:ext cx="3096000"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7"/>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3524803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9" descr="UOA-LC-RGB.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7010029" y="271463"/>
            <a:ext cx="1851396" cy="612000"/>
          </a:xfrm>
          <a:prstGeom prst="rect">
            <a:avLst/>
          </a:prstGeom>
        </p:spPr>
      </p:pic>
      <p:sp>
        <p:nvSpPr>
          <p:cNvPr id="11" name="TextBox 10"/>
          <p:cNvSpPr txBox="1"/>
          <p:nvPr userDrawn="1"/>
        </p:nvSpPr>
        <p:spPr>
          <a:xfrm>
            <a:off x="9919969" y="1758348"/>
            <a:ext cx="914400" cy="914400"/>
          </a:xfrm>
          <a:prstGeom prst="rect">
            <a:avLst/>
          </a:prstGeom>
        </p:spPr>
        <p:txBody>
          <a:bodyPr wrap="none" rtlCol="0" anchor="t">
            <a:normAutofit/>
          </a:bodyPr>
          <a:lstStyle/>
          <a:p>
            <a:endParaRPr lang="en-US" dirty="0" err="1" smtClean="0"/>
          </a:p>
        </p:txBody>
      </p:sp>
      <p:sp>
        <p:nvSpPr>
          <p:cNvPr id="2" name="Slide Number Placeholder 1"/>
          <p:cNvSpPr>
            <a:spLocks noGrp="1"/>
          </p:cNvSpPr>
          <p:nvPr>
            <p:ph type="sldNum" sz="quarter" idx="4"/>
          </p:nvPr>
        </p:nvSpPr>
        <p:spPr>
          <a:xfrm>
            <a:off x="8501270" y="6429150"/>
            <a:ext cx="642730" cy="474662"/>
          </a:xfrm>
          <a:prstGeom prst="rect">
            <a:avLst/>
          </a:prstGeom>
        </p:spPr>
        <p:txBody>
          <a:bodyPr vert="horz" lIns="91440" tIns="45720" rIns="91440" bIns="45720" rtlCol="0" anchor="t"/>
          <a:lstStyle>
            <a:lvl1pPr algn="l">
              <a:defRPr sz="1000" b="0" i="0">
                <a:solidFill>
                  <a:srgbClr val="009AC7"/>
                </a:solidFill>
                <a:latin typeface="Verdana"/>
                <a:cs typeface="Verdana"/>
              </a:defRPr>
            </a:lvl1pPr>
          </a:lstStyle>
          <a:p>
            <a:fld id="{218B9C4F-B695-C54C-924B-61748EE6A7C5}" type="slidenum">
              <a:rPr lang="en-US" smtClean="0"/>
              <a:pPr/>
              <a:t>‹#›</a:t>
            </a:fld>
            <a:endParaRPr lang="en-US" dirty="0"/>
          </a:p>
        </p:txBody>
      </p:sp>
      <p:sp>
        <p:nvSpPr>
          <p:cNvPr id="4" name="TextBox 3"/>
          <p:cNvSpPr txBox="1"/>
          <p:nvPr userDrawn="1"/>
        </p:nvSpPr>
        <p:spPr>
          <a:xfrm>
            <a:off x="43200" y="6438106"/>
            <a:ext cx="3700800" cy="461665"/>
          </a:xfrm>
          <a:prstGeom prst="rect">
            <a:avLst/>
          </a:prstGeom>
        </p:spPr>
        <p:txBody>
          <a:bodyPr vert="horz" wrap="square" rtlCol="0">
            <a:spAutoFit/>
          </a:bodyPr>
          <a:lstStyle/>
          <a:p>
            <a:r>
              <a:rPr lang="en-US" sz="2400" dirty="0" err="1" smtClean="0">
                <a:solidFill>
                  <a:srgbClr val="04346C"/>
                </a:solidFill>
              </a:rPr>
              <a:t>CompSci</a:t>
            </a:r>
            <a:r>
              <a:rPr lang="en-US" sz="2400" dirty="0" smtClean="0">
                <a:solidFill>
                  <a:srgbClr val="04346C"/>
                </a:solidFill>
              </a:rPr>
              <a:t> 230: 2017</a:t>
            </a:r>
            <a:endParaRPr lang="en-NZ" sz="2400" dirty="0" smtClean="0">
              <a:solidFill>
                <a:srgbClr val="04346C"/>
              </a:solidFill>
            </a:endParaRPr>
          </a:p>
        </p:txBody>
      </p:sp>
    </p:spTree>
    <p:extLst>
      <p:ext uri="{BB962C8B-B14F-4D97-AF65-F5344CB8AC3E}">
        <p14:creationId xmlns:p14="http://schemas.microsoft.com/office/powerpoint/2010/main" val="240400390"/>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63" r:id="rId4"/>
    <p:sldLayoutId id="2147483652" r:id="rId5"/>
    <p:sldLayoutId id="2147483653" r:id="rId6"/>
    <p:sldLayoutId id="2147483654" r:id="rId7"/>
    <p:sldLayoutId id="2147483656" r:id="rId8"/>
    <p:sldLayoutId id="2147483657" r:id="rId9"/>
    <p:sldLayoutId id="2147483655" r:id="rId10"/>
    <p:sldLayoutId id="2147483664" r:id="rId11"/>
    <p:sldLayoutId id="2147483658" r:id="rId12"/>
    <p:sldLayoutId id="2147483659" r:id="rId13"/>
    <p:sldLayoutId id="2147483660" r:id="rId14"/>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ocs.oracle.com/javase/tutorial/java/javaOO/method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Lecture 4</a:t>
            </a:r>
            <a:endParaRPr lang="en-US" dirty="0"/>
          </a:p>
        </p:txBody>
      </p:sp>
      <p:sp>
        <p:nvSpPr>
          <p:cNvPr id="7" name="Text Placeholder 6"/>
          <p:cNvSpPr>
            <a:spLocks noGrp="1"/>
          </p:cNvSpPr>
          <p:nvPr>
            <p:ph type="body" sz="quarter" idx="10"/>
          </p:nvPr>
        </p:nvSpPr>
        <p:spPr/>
        <p:txBody>
          <a:bodyPr/>
          <a:lstStyle/>
          <a:p>
            <a:r>
              <a:rPr lang="en-US" dirty="0" smtClean="0"/>
              <a:t>D&amp;D Chapter 5 Methods including scope and overloading</a:t>
            </a:r>
          </a:p>
        </p:txBody>
      </p:sp>
      <p:sp>
        <p:nvSpPr>
          <p:cNvPr id="8" name="Date Placeholder 7"/>
          <p:cNvSpPr>
            <a:spLocks noGrp="1"/>
          </p:cNvSpPr>
          <p:nvPr>
            <p:ph type="dt" sz="half" idx="4294967295"/>
          </p:nvPr>
        </p:nvSpPr>
        <p:spPr>
          <a:xfrm>
            <a:off x="660400" y="5941536"/>
            <a:ext cx="3423062" cy="441802"/>
          </a:xfrm>
          <a:prstGeom prst="rect">
            <a:avLst/>
          </a:prstGeom>
        </p:spPr>
        <p:txBody>
          <a:bodyPr/>
          <a:lstStyle/>
          <a:p>
            <a:r>
              <a:rPr lang="en-NZ" dirty="0" smtClean="0"/>
              <a:t>Date</a:t>
            </a:r>
            <a:endParaRPr lang="en-US" dirty="0"/>
          </a:p>
        </p:txBody>
      </p:sp>
    </p:spTree>
    <p:extLst>
      <p:ext uri="{BB962C8B-B14F-4D97-AF65-F5344CB8AC3E}">
        <p14:creationId xmlns:p14="http://schemas.microsoft.com/office/powerpoint/2010/main" val="1254738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761043" y="6429150"/>
            <a:ext cx="642730" cy="474662"/>
          </a:xfrm>
        </p:spPr>
        <p:txBody>
          <a:bodyPr/>
          <a:lstStyle/>
          <a:p>
            <a:fld id="{218B9C4F-B695-C54C-924B-61748EE6A7C5}" type="slidenum">
              <a:rPr lang="en-US" smtClean="0"/>
              <a:pPr/>
              <a:t>10</a:t>
            </a:fld>
            <a:endParaRPr lang="en-US" dirty="0"/>
          </a:p>
        </p:txBody>
      </p:sp>
      <p:sp>
        <p:nvSpPr>
          <p:cNvPr id="6" name="Text Placeholder 5"/>
          <p:cNvSpPr>
            <a:spLocks noGrp="1"/>
          </p:cNvSpPr>
          <p:nvPr>
            <p:ph type="body" sz="quarter" idx="10"/>
          </p:nvPr>
        </p:nvSpPr>
        <p:spPr>
          <a:xfrm>
            <a:off x="2032669" y="1201612"/>
            <a:ext cx="6901019" cy="5153018"/>
          </a:xfrm>
        </p:spPr>
        <p:txBody>
          <a:bodyPr/>
          <a:lstStyle/>
          <a:p>
            <a:r>
              <a:rPr lang="en-NZ" sz="1600" dirty="0" smtClean="0">
                <a:latin typeface="Verdana" panose="020B0604030504040204" pitchFamily="34" charset="0"/>
                <a:ea typeface="Verdana" panose="020B0604030504040204" pitchFamily="34" charset="0"/>
                <a:cs typeface="Verdana" panose="020B0604030504040204" pitchFamily="34" charset="0"/>
              </a:rPr>
              <a:t>Classes, objects, methods and variables all have a </a:t>
            </a:r>
            <a:r>
              <a:rPr lang="en-NZ" sz="1600" i="1" dirty="0" smtClean="0">
                <a:latin typeface="Verdana" panose="020B0604030504040204" pitchFamily="34" charset="0"/>
                <a:ea typeface="Verdana" panose="020B0604030504040204" pitchFamily="34" charset="0"/>
                <a:cs typeface="Verdana" panose="020B0604030504040204" pitchFamily="34" charset="0"/>
              </a:rPr>
              <a:t>scope</a:t>
            </a:r>
            <a:r>
              <a:rPr lang="en-NZ" sz="1600" dirty="0" smtClean="0">
                <a:latin typeface="Verdana" panose="020B0604030504040204" pitchFamily="34" charset="0"/>
                <a:ea typeface="Verdana" panose="020B0604030504040204" pitchFamily="34" charset="0"/>
                <a:cs typeface="Verdana" panose="020B0604030504040204" pitchFamily="34" charset="0"/>
              </a:rPr>
              <a:t>:</a:t>
            </a:r>
          </a:p>
          <a:p>
            <a:pPr marL="285750" indent="-285750">
              <a:buFont typeface="Arial" panose="020B0604020202020204" pitchFamily="34" charset="0"/>
              <a:buChar char="•"/>
            </a:pPr>
            <a:r>
              <a:rPr lang="en-US" sz="1600" dirty="0" smtClean="0">
                <a:latin typeface="Verdana" panose="020B0604030504040204" pitchFamily="34" charset="0"/>
                <a:ea typeface="Verdana" panose="020B0604030504040204" pitchFamily="34" charset="0"/>
                <a:cs typeface="Verdana" panose="020B0604030504040204" pitchFamily="34" charset="0"/>
              </a:rPr>
              <a:t>The scope of a class is/are the section(s) of code in which we can, e.g., declare variables to be of type of the class, instantiate objects of the class and call class  methods.</a:t>
            </a:r>
          </a:p>
          <a:p>
            <a:pPr marL="285750" indent="-285750">
              <a:buFont typeface="Arial" panose="020B0604020202020204" pitchFamily="34" charset="0"/>
              <a:buChar char="•"/>
            </a:pPr>
            <a:r>
              <a:rPr lang="en-US" sz="1600" dirty="0" smtClean="0">
                <a:latin typeface="Verdana" panose="020B0604030504040204" pitchFamily="34" charset="0"/>
                <a:ea typeface="Verdana" panose="020B0604030504040204" pitchFamily="34" charset="0"/>
                <a:cs typeface="Verdana" panose="020B0604030504040204" pitchFamily="34" charset="0"/>
              </a:rPr>
              <a:t>The scope of a method is/are the section(s) of code in which we can invoke the method.</a:t>
            </a:r>
          </a:p>
          <a:p>
            <a:pPr marL="285750" indent="-285750">
              <a:buFont typeface="Arial" panose="020B0604020202020204" pitchFamily="34" charset="0"/>
              <a:buChar char="•"/>
            </a:pPr>
            <a:r>
              <a:rPr lang="en-US" sz="1600" dirty="0" smtClean="0">
                <a:latin typeface="Verdana" panose="020B0604030504040204" pitchFamily="34" charset="0"/>
                <a:ea typeface="Verdana" panose="020B0604030504040204" pitchFamily="34" charset="0"/>
                <a:cs typeface="Verdana" panose="020B0604030504040204" pitchFamily="34" charset="0"/>
              </a:rPr>
              <a:t>The scope </a:t>
            </a:r>
            <a:r>
              <a:rPr lang="en-US" sz="1600" dirty="0">
                <a:latin typeface="Verdana" panose="020B0604030504040204" pitchFamily="34" charset="0"/>
                <a:ea typeface="Verdana" panose="020B0604030504040204" pitchFamily="34" charset="0"/>
                <a:cs typeface="Verdana" panose="020B0604030504040204" pitchFamily="34" charset="0"/>
              </a:rPr>
              <a:t>of a method is/are the section(s) of code in which we </a:t>
            </a:r>
            <a:r>
              <a:rPr lang="en-US" sz="1600" dirty="0" smtClean="0">
                <a:latin typeface="Verdana" panose="020B0604030504040204" pitchFamily="34" charset="0"/>
                <a:ea typeface="Verdana" panose="020B0604030504040204" pitchFamily="34" charset="0"/>
                <a:cs typeface="Verdana" panose="020B0604030504040204" pitchFamily="34" charset="0"/>
              </a:rPr>
              <a:t>can read the variable or assign it a value. </a:t>
            </a:r>
            <a:endParaRPr lang="en-NZ" sz="1600" dirty="0" smtClean="0">
              <a:latin typeface="Verdana" panose="020B0604030504040204" pitchFamily="34" charset="0"/>
              <a:ea typeface="Verdana" panose="020B0604030504040204" pitchFamily="34" charset="0"/>
              <a:cs typeface="Verdana" panose="020B0604030504040204" pitchFamily="34" charset="0"/>
            </a:endParaRPr>
          </a:p>
          <a:p>
            <a:endParaRPr lang="en-US" sz="1600" dirty="0">
              <a:latin typeface="Verdana" panose="020B0604030504040204" pitchFamily="34" charset="0"/>
              <a:ea typeface="Verdana" panose="020B0604030504040204" pitchFamily="34" charset="0"/>
              <a:cs typeface="Verdana" panose="020B0604030504040204" pitchFamily="34" charset="0"/>
            </a:endParaRPr>
          </a:p>
          <a:p>
            <a:r>
              <a:rPr lang="en-US" sz="1600" dirty="0" smtClean="0">
                <a:latin typeface="Verdana" panose="020B0604030504040204" pitchFamily="34" charset="0"/>
                <a:ea typeface="Verdana" panose="020B0604030504040204" pitchFamily="34" charset="0"/>
                <a:cs typeface="Verdana" panose="020B0604030504040204" pitchFamily="34" charset="0"/>
              </a:rPr>
              <a:t>Scope is governed by </a:t>
            </a:r>
            <a:r>
              <a:rPr lang="en-US" sz="1600" i="1" dirty="0" smtClean="0">
                <a:latin typeface="Verdana" panose="020B0604030504040204" pitchFamily="34" charset="0"/>
                <a:ea typeface="Verdana" panose="020B0604030504040204" pitchFamily="34" charset="0"/>
                <a:cs typeface="Verdana" panose="020B0604030504040204" pitchFamily="34" charset="0"/>
              </a:rPr>
              <a:t>where</a:t>
            </a:r>
            <a:r>
              <a:rPr lang="en-US" sz="1600" dirty="0" smtClean="0">
                <a:latin typeface="Verdana" panose="020B0604030504040204" pitchFamily="34" charset="0"/>
                <a:ea typeface="Verdana" panose="020B0604030504040204" pitchFamily="34" charset="0"/>
                <a:cs typeface="Verdana" panose="020B0604030504040204" pitchFamily="34" charset="0"/>
              </a:rPr>
              <a:t> something is defined and what </a:t>
            </a:r>
            <a:r>
              <a:rPr lang="en-US" sz="1600" i="1" dirty="0" smtClean="0">
                <a:latin typeface="Verdana" panose="020B0604030504040204" pitchFamily="34" charset="0"/>
                <a:ea typeface="Verdana" panose="020B0604030504040204" pitchFamily="34" charset="0"/>
                <a:cs typeface="Verdana" panose="020B0604030504040204" pitchFamily="34" charset="0"/>
              </a:rPr>
              <a:t>visibility modifiers </a:t>
            </a:r>
            <a:r>
              <a:rPr lang="en-US" sz="1600" dirty="0" smtClean="0">
                <a:latin typeface="Verdana" panose="020B0604030504040204" pitchFamily="34" charset="0"/>
                <a:ea typeface="Verdana" panose="020B0604030504040204" pitchFamily="34" charset="0"/>
                <a:cs typeface="Verdana" panose="020B0604030504040204" pitchFamily="34" charset="0"/>
              </a:rPr>
              <a:t>it has:</a:t>
            </a:r>
          </a:p>
          <a:p>
            <a:pPr marL="285750" indent="-285750">
              <a:buFont typeface="Arial" panose="020B0604020202020204" pitchFamily="34" charset="0"/>
              <a:buChar char="•"/>
            </a:pPr>
            <a:r>
              <a:rPr lang="en-US" sz="1600" b="1" dirty="0" smtClean="0">
                <a:ea typeface="Verdana" panose="020B0604030504040204" pitchFamily="34" charset="0"/>
              </a:rPr>
              <a:t>public</a:t>
            </a:r>
            <a:r>
              <a:rPr lang="en-US" sz="1600" dirty="0" smtClean="0">
                <a:latin typeface="Verdana" panose="020B0604030504040204" pitchFamily="34" charset="0"/>
                <a:ea typeface="Verdana" panose="020B0604030504040204" pitchFamily="34" charset="0"/>
                <a:cs typeface="Verdana" panose="020B0604030504040204" pitchFamily="34" charset="0"/>
              </a:rPr>
              <a:t>: visible to code anywhere</a:t>
            </a:r>
          </a:p>
          <a:p>
            <a:pPr marL="285750" indent="-285750">
              <a:buFont typeface="Arial" panose="020B0604020202020204" pitchFamily="34" charset="0"/>
              <a:buChar char="•"/>
            </a:pPr>
            <a:r>
              <a:rPr lang="en-US" sz="1600" b="1" dirty="0" smtClean="0">
                <a:ea typeface="Verdana" panose="020B0604030504040204" pitchFamily="34" charset="0"/>
              </a:rPr>
              <a:t>private</a:t>
            </a:r>
            <a:r>
              <a:rPr lang="en-US" sz="1600" dirty="0" smtClean="0">
                <a:latin typeface="Verdana" panose="020B0604030504040204" pitchFamily="34" charset="0"/>
                <a:ea typeface="Verdana" panose="020B0604030504040204" pitchFamily="34" charset="0"/>
                <a:cs typeface="Verdana" panose="020B0604030504040204" pitchFamily="34" charset="0"/>
              </a:rPr>
              <a:t>: visible to code inside the class only</a:t>
            </a:r>
          </a:p>
          <a:p>
            <a:endParaRPr lang="en-US" sz="1600" dirty="0">
              <a:latin typeface="Verdana" panose="020B0604030504040204" pitchFamily="34" charset="0"/>
              <a:ea typeface="Verdana" panose="020B0604030504040204" pitchFamily="34" charset="0"/>
              <a:cs typeface="Verdana" panose="020B0604030504040204" pitchFamily="34" charset="0"/>
            </a:endParaRPr>
          </a:p>
          <a:p>
            <a:r>
              <a:rPr lang="en-US" sz="1600" dirty="0" smtClean="0">
                <a:latin typeface="Verdana" panose="020B0604030504040204" pitchFamily="34" charset="0"/>
                <a:ea typeface="Verdana" panose="020B0604030504040204" pitchFamily="34" charset="0"/>
                <a:cs typeface="Verdana" panose="020B0604030504040204" pitchFamily="34" charset="0"/>
              </a:rPr>
              <a:t>Generally, everything is in scope within the code block in which it is defined.  </a:t>
            </a:r>
          </a:p>
          <a:p>
            <a:endParaRPr lang="en-US" sz="1600" dirty="0">
              <a:latin typeface="Verdana" panose="020B0604030504040204" pitchFamily="34" charset="0"/>
              <a:ea typeface="Verdana" panose="020B0604030504040204" pitchFamily="34" charset="0"/>
              <a:cs typeface="Verdana" panose="020B0604030504040204" pitchFamily="34" charset="0"/>
            </a:endParaRPr>
          </a:p>
          <a:p>
            <a:endParaRPr lang="en-NZ" sz="16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5" name="Title 2"/>
          <p:cNvSpPr txBox="1">
            <a:spLocks/>
          </p:cNvSpPr>
          <p:nvPr/>
        </p:nvSpPr>
        <p:spPr>
          <a:xfrm>
            <a:off x="395095" y="190918"/>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Scope</a:t>
            </a:r>
            <a:endParaRPr lang="en-NZ" sz="4000" b="1" dirty="0">
              <a:solidFill>
                <a:srgbClr val="009AC7"/>
              </a:solidFill>
              <a:latin typeface="Verdana"/>
              <a:cs typeface="Verdana"/>
            </a:endParaRPr>
          </a:p>
        </p:txBody>
      </p:sp>
      <p:sp>
        <p:nvSpPr>
          <p:cNvPr id="10" name="Slide Number Placeholder 9"/>
          <p:cNvSpPr>
            <a:spLocks noGrp="1"/>
          </p:cNvSpPr>
          <p:nvPr>
            <p:ph type="sldNum" sz="quarter" idx="12"/>
          </p:nvPr>
        </p:nvSpPr>
        <p:spPr/>
        <p:txBody>
          <a:bodyPr/>
          <a:lstStyle/>
          <a:p>
            <a:endParaRPr lang="en-NZ"/>
          </a:p>
        </p:txBody>
      </p:sp>
      <p:sp>
        <p:nvSpPr>
          <p:cNvPr id="11" name="Text Placeholder 4"/>
          <p:cNvSpPr>
            <a:spLocks noGrp="1"/>
          </p:cNvSpPr>
          <p:nvPr>
            <p:ph type="body" sz="quarter" idx="12"/>
          </p:nvPr>
        </p:nvSpPr>
        <p:spPr>
          <a:xfrm>
            <a:off x="0" y="1076243"/>
            <a:ext cx="1894114" cy="5403757"/>
          </a:xfrm>
          <a:solidFill>
            <a:srgbClr val="00467F"/>
          </a:solidFill>
        </p:spPr>
        <p:txBody>
          <a:bodyPr vert="horz"/>
          <a:lstStyle/>
          <a:p>
            <a:pPr marL="342900" indent="-342900">
              <a:buFont typeface="+mj-lt"/>
              <a:buAutoNum type="arabicPeriod"/>
            </a:pPr>
            <a:r>
              <a:rPr lang="en-NZ" sz="1600" dirty="0">
                <a:solidFill>
                  <a:schemeClr val="bg1"/>
                </a:solidFill>
                <a:cs typeface="+mn-cs"/>
              </a:rPr>
              <a:t>Method calls</a:t>
            </a:r>
            <a:br>
              <a:rPr lang="en-NZ" sz="1600" dirty="0">
                <a:solidFill>
                  <a:schemeClr val="bg1"/>
                </a:solidFill>
                <a:cs typeface="+mn-cs"/>
              </a:rPr>
            </a:br>
            <a:endParaRPr lang="en-NZ" sz="1600" dirty="0"/>
          </a:p>
          <a:p>
            <a:pPr marL="342900" indent="-342900">
              <a:lnSpc>
                <a:spcPts val="2400"/>
              </a:lnSpc>
              <a:buFontTx/>
              <a:buAutoNum type="arabicPeriod"/>
            </a:pPr>
            <a:r>
              <a:rPr lang="en-NZ" sz="1600" dirty="0">
                <a:solidFill>
                  <a:schemeClr val="bg1"/>
                </a:solidFill>
                <a:cs typeface="+mn-cs"/>
              </a:rPr>
              <a:t>Declarations</a:t>
            </a:r>
          </a:p>
          <a:p>
            <a:pPr marL="342900" indent="-342900">
              <a:lnSpc>
                <a:spcPts val="2400"/>
              </a:lnSpc>
              <a:buFontTx/>
              <a:buAutoNum type="arabicPeriod"/>
            </a:pPr>
            <a:endParaRPr lang="en-NZ" sz="1600" dirty="0">
              <a:solidFill>
                <a:schemeClr val="bg1"/>
              </a:solidFill>
              <a:cs typeface="+mn-cs"/>
            </a:endParaRPr>
          </a:p>
          <a:p>
            <a:pPr marL="342900" indent="-342900">
              <a:buFont typeface="+mj-lt"/>
              <a:buAutoNum type="arabicPeriod"/>
            </a:pPr>
            <a:r>
              <a:rPr lang="en-NZ" sz="1600" dirty="0">
                <a:solidFill>
                  <a:schemeClr val="bg1"/>
                </a:solidFill>
                <a:cs typeface="+mn-cs"/>
              </a:rPr>
              <a:t>Static and non-static methods</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 typeface="+mj-lt"/>
              <a:buAutoNum type="arabicPeriod"/>
            </a:pPr>
            <a:r>
              <a:rPr lang="en-NZ" sz="1600" dirty="0">
                <a:solidFill>
                  <a:schemeClr val="tx2">
                    <a:lumMod val="40000"/>
                    <a:lumOff val="60000"/>
                  </a:schemeClr>
                </a:solidFill>
              </a:rPr>
              <a:t>Scope and call stack</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Java </a:t>
            </a:r>
            <a:r>
              <a:rPr lang="en-NZ" sz="1600" dirty="0">
                <a:solidFill>
                  <a:schemeClr val="bg1"/>
                </a:solidFill>
                <a:cs typeface="+mn-cs"/>
              </a:rPr>
              <a:t>API</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Summary</a:t>
            </a:r>
            <a:endParaRPr lang="en-NZ" sz="1600" dirty="0">
              <a:solidFill>
                <a:schemeClr val="bg1"/>
              </a:solidFill>
              <a:cs typeface="+mn-cs"/>
            </a:endParaRPr>
          </a:p>
        </p:txBody>
      </p:sp>
    </p:spTree>
    <p:extLst>
      <p:ext uri="{BB962C8B-B14F-4D97-AF65-F5344CB8AC3E}">
        <p14:creationId xmlns:p14="http://schemas.microsoft.com/office/powerpoint/2010/main" val="40029414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95144" y="952065"/>
            <a:ext cx="6702552" cy="5055543"/>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6" name="Text Placeholder 5"/>
          <p:cNvSpPr>
            <a:spLocks noGrp="1"/>
          </p:cNvSpPr>
          <p:nvPr>
            <p:ph type="body" sz="quarter" idx="10"/>
          </p:nvPr>
        </p:nvSpPr>
        <p:spPr>
          <a:xfrm>
            <a:off x="2295144" y="990807"/>
            <a:ext cx="6848856" cy="5016801"/>
          </a:xfrm>
        </p:spPr>
        <p:txBody>
          <a:bodyPr/>
          <a:lstStyle/>
          <a:p>
            <a:pPr>
              <a:lnSpc>
                <a:spcPct val="100000"/>
              </a:lnSpc>
            </a:pPr>
            <a:r>
              <a:rPr lang="en-US" sz="1400" b="1" dirty="0" smtClean="0">
                <a:ea typeface="Verdana" panose="020B0604030504040204" pitchFamily="34" charset="0"/>
              </a:rPr>
              <a:t>public </a:t>
            </a:r>
            <a:r>
              <a:rPr lang="en-US" sz="1400" b="1" dirty="0">
                <a:ea typeface="Verdana" panose="020B0604030504040204" pitchFamily="34" charset="0"/>
              </a:rPr>
              <a:t>class Dog {</a:t>
            </a:r>
          </a:p>
          <a:p>
            <a:pPr>
              <a:lnSpc>
                <a:spcPct val="100000"/>
              </a:lnSpc>
            </a:pPr>
            <a:endParaRPr lang="en-US" sz="1400" b="1" dirty="0">
              <a:ea typeface="Verdana" panose="020B0604030504040204" pitchFamily="34" charset="0"/>
            </a:endParaRPr>
          </a:p>
          <a:p>
            <a:pPr>
              <a:lnSpc>
                <a:spcPct val="100000"/>
              </a:lnSpc>
            </a:pPr>
            <a:r>
              <a:rPr lang="en-NZ" sz="1400" b="1" dirty="0">
                <a:ea typeface="Verdana" panose="020B0604030504040204" pitchFamily="34" charset="0"/>
              </a:rPr>
              <a:t>	public String name;</a:t>
            </a:r>
          </a:p>
          <a:p>
            <a:pPr>
              <a:lnSpc>
                <a:spcPct val="100000"/>
              </a:lnSpc>
            </a:pPr>
            <a:r>
              <a:rPr lang="en-NZ" sz="1400" b="1" dirty="0">
                <a:ea typeface="Verdana" panose="020B0604030504040204" pitchFamily="34" charset="0"/>
              </a:rPr>
              <a:t>	</a:t>
            </a:r>
          </a:p>
          <a:p>
            <a:pPr>
              <a:lnSpc>
                <a:spcPct val="100000"/>
              </a:lnSpc>
            </a:pPr>
            <a:r>
              <a:rPr lang="en-NZ" sz="1400" b="1" dirty="0">
                <a:ea typeface="Verdana" panose="020B0604030504040204" pitchFamily="34" charset="0"/>
              </a:rPr>
              <a:t>	public void come() {</a:t>
            </a:r>
          </a:p>
          <a:p>
            <a:pPr>
              <a:lnSpc>
                <a:spcPct val="100000"/>
              </a:lnSpc>
            </a:pPr>
            <a:r>
              <a:rPr lang="en-NZ" sz="1400" b="1" dirty="0">
                <a:ea typeface="Verdana" panose="020B0604030504040204" pitchFamily="34" charset="0"/>
              </a:rPr>
              <a:t>		</a:t>
            </a:r>
            <a:r>
              <a:rPr lang="en-NZ" sz="1400" b="1" dirty="0" err="1">
                <a:ea typeface="Verdana" panose="020B0604030504040204" pitchFamily="34" charset="0"/>
              </a:rPr>
              <a:t>System.out.println</a:t>
            </a:r>
            <a:r>
              <a:rPr lang="en-NZ" sz="1400" b="1" dirty="0">
                <a:ea typeface="Verdana" panose="020B0604030504040204" pitchFamily="34" charset="0"/>
              </a:rPr>
              <a:t>("You called " + name + </a:t>
            </a:r>
            <a:r>
              <a:rPr lang="en-NZ" sz="1400" b="1" dirty="0" smtClean="0">
                <a:ea typeface="Verdana" panose="020B0604030504040204" pitchFamily="34" charset="0"/>
              </a:rPr>
              <a:t/>
            </a:r>
            <a:br>
              <a:rPr lang="en-NZ" sz="1400" b="1" dirty="0" smtClean="0">
                <a:ea typeface="Verdana" panose="020B0604030504040204" pitchFamily="34" charset="0"/>
              </a:rPr>
            </a:br>
            <a:r>
              <a:rPr lang="en-NZ" sz="1400" b="1" dirty="0" smtClean="0">
                <a:ea typeface="Verdana" panose="020B0604030504040204" pitchFamily="34" charset="0"/>
              </a:rPr>
              <a:t>            "? </a:t>
            </a:r>
            <a:r>
              <a:rPr lang="en-NZ" sz="1400" b="1" dirty="0">
                <a:ea typeface="Verdana" panose="020B0604030504040204" pitchFamily="34" charset="0"/>
              </a:rPr>
              <a:t>Rushing to you...");</a:t>
            </a:r>
          </a:p>
          <a:p>
            <a:pPr>
              <a:lnSpc>
                <a:spcPct val="100000"/>
              </a:lnSpc>
            </a:pPr>
            <a:r>
              <a:rPr lang="en-NZ" sz="1400" b="1" dirty="0">
                <a:ea typeface="Verdana" panose="020B0604030504040204" pitchFamily="34" charset="0"/>
              </a:rPr>
              <a:t>	}</a:t>
            </a:r>
          </a:p>
          <a:p>
            <a:pPr>
              <a:lnSpc>
                <a:spcPct val="100000"/>
              </a:lnSpc>
            </a:pPr>
            <a:r>
              <a:rPr lang="en-US" sz="1400" b="1" dirty="0">
                <a:ea typeface="Verdana" panose="020B0604030504040204" pitchFamily="34" charset="0"/>
              </a:rPr>
              <a:t>	</a:t>
            </a:r>
          </a:p>
          <a:p>
            <a:pPr>
              <a:lnSpc>
                <a:spcPct val="100000"/>
              </a:lnSpc>
            </a:pPr>
            <a:r>
              <a:rPr lang="en-US" sz="1400" b="1" dirty="0">
                <a:ea typeface="Verdana" panose="020B0604030504040204" pitchFamily="34" charset="0"/>
              </a:rPr>
              <a:t>	public void behave() {</a:t>
            </a:r>
          </a:p>
          <a:p>
            <a:pPr>
              <a:lnSpc>
                <a:spcPct val="100000"/>
              </a:lnSpc>
            </a:pPr>
            <a:r>
              <a:rPr lang="en-US" sz="1400" b="1" dirty="0">
                <a:ea typeface="Verdana" panose="020B0604030504040204" pitchFamily="34" charset="0"/>
              </a:rPr>
              <a:t>		sleep();</a:t>
            </a:r>
          </a:p>
          <a:p>
            <a:pPr>
              <a:lnSpc>
                <a:spcPct val="100000"/>
              </a:lnSpc>
            </a:pPr>
            <a:r>
              <a:rPr lang="en-US" sz="1400" b="1" dirty="0">
                <a:ea typeface="Verdana" panose="020B0604030504040204" pitchFamily="34" charset="0"/>
              </a:rPr>
              <a:t>		</a:t>
            </a:r>
            <a:r>
              <a:rPr lang="en-US" sz="1400" b="1" dirty="0" err="1">
                <a:ea typeface="Verdana" panose="020B0604030504040204" pitchFamily="34" charset="0"/>
              </a:rPr>
              <a:t>chewSomething</a:t>
            </a:r>
            <a:r>
              <a:rPr lang="en-US" sz="1400" b="1" dirty="0">
                <a:ea typeface="Verdana" panose="020B0604030504040204" pitchFamily="34" charset="0"/>
              </a:rPr>
              <a:t>();</a:t>
            </a:r>
          </a:p>
          <a:p>
            <a:pPr>
              <a:lnSpc>
                <a:spcPct val="100000"/>
              </a:lnSpc>
            </a:pPr>
            <a:r>
              <a:rPr lang="en-US" sz="1400" b="1" dirty="0">
                <a:ea typeface="Verdana" panose="020B0604030504040204" pitchFamily="34" charset="0"/>
              </a:rPr>
              <a:t>	}</a:t>
            </a:r>
          </a:p>
          <a:p>
            <a:pPr>
              <a:lnSpc>
                <a:spcPct val="100000"/>
              </a:lnSpc>
            </a:pPr>
            <a:r>
              <a:rPr lang="en-US" sz="1400" b="1" dirty="0">
                <a:ea typeface="Verdana" panose="020B0604030504040204" pitchFamily="34" charset="0"/>
              </a:rPr>
              <a:t>	</a:t>
            </a:r>
          </a:p>
          <a:p>
            <a:pPr>
              <a:lnSpc>
                <a:spcPct val="100000"/>
              </a:lnSpc>
            </a:pPr>
            <a:r>
              <a:rPr lang="en-US" sz="1400" b="1" dirty="0">
                <a:ea typeface="Verdana" panose="020B0604030504040204" pitchFamily="34" charset="0"/>
              </a:rPr>
              <a:t>	private void sleep() {</a:t>
            </a:r>
          </a:p>
          <a:p>
            <a:pPr>
              <a:lnSpc>
                <a:spcPct val="100000"/>
              </a:lnSpc>
            </a:pPr>
            <a:r>
              <a:rPr lang="en-US" sz="1400" b="1" dirty="0">
                <a:ea typeface="Verdana" panose="020B0604030504040204" pitchFamily="34" charset="0"/>
              </a:rPr>
              <a:t>		</a:t>
            </a:r>
            <a:r>
              <a:rPr lang="en-US" sz="1400" b="1" dirty="0" err="1">
                <a:ea typeface="Verdana" panose="020B0604030504040204" pitchFamily="34" charset="0"/>
              </a:rPr>
              <a:t>System.out.println</a:t>
            </a:r>
            <a:r>
              <a:rPr lang="en-US" sz="1400" b="1" dirty="0">
                <a:ea typeface="Verdana" panose="020B0604030504040204" pitchFamily="34" charset="0"/>
              </a:rPr>
              <a:t>("</a:t>
            </a:r>
            <a:r>
              <a:rPr lang="en-US" sz="1400" b="1" dirty="0" err="1">
                <a:ea typeface="Verdana" panose="020B0604030504040204" pitchFamily="34" charset="0"/>
              </a:rPr>
              <a:t>Zzzzzz</a:t>
            </a:r>
            <a:r>
              <a:rPr lang="en-US" sz="1400" b="1" dirty="0">
                <a:ea typeface="Verdana" panose="020B0604030504040204" pitchFamily="34" charset="0"/>
              </a:rPr>
              <a:t>...");</a:t>
            </a:r>
          </a:p>
          <a:p>
            <a:pPr>
              <a:lnSpc>
                <a:spcPct val="100000"/>
              </a:lnSpc>
            </a:pPr>
            <a:r>
              <a:rPr lang="en-US" sz="1400" b="1" dirty="0">
                <a:ea typeface="Verdana" panose="020B0604030504040204" pitchFamily="34" charset="0"/>
              </a:rPr>
              <a:t>		</a:t>
            </a:r>
            <a:r>
              <a:rPr lang="en-US" sz="1400" b="1" dirty="0" err="1">
                <a:ea typeface="Verdana" panose="020B0604030504040204" pitchFamily="34" charset="0"/>
              </a:rPr>
              <a:t>System.out.println</a:t>
            </a:r>
            <a:r>
              <a:rPr lang="en-US" sz="1400" b="1" dirty="0">
                <a:ea typeface="Verdana" panose="020B0604030504040204" pitchFamily="34" charset="0"/>
              </a:rPr>
              <a:t>("Waking up...");</a:t>
            </a:r>
          </a:p>
          <a:p>
            <a:pPr>
              <a:lnSpc>
                <a:spcPct val="100000"/>
              </a:lnSpc>
            </a:pPr>
            <a:r>
              <a:rPr lang="en-US" sz="1400" b="1" dirty="0">
                <a:ea typeface="Verdana" panose="020B0604030504040204" pitchFamily="34" charset="0"/>
              </a:rPr>
              <a:t>	}</a:t>
            </a:r>
          </a:p>
          <a:p>
            <a:pPr>
              <a:lnSpc>
                <a:spcPct val="100000"/>
              </a:lnSpc>
            </a:pPr>
            <a:r>
              <a:rPr lang="en-US" sz="1400" b="1" dirty="0">
                <a:ea typeface="Verdana" panose="020B0604030504040204" pitchFamily="34" charset="0"/>
              </a:rPr>
              <a:t>	</a:t>
            </a:r>
          </a:p>
          <a:p>
            <a:pPr>
              <a:lnSpc>
                <a:spcPct val="100000"/>
              </a:lnSpc>
            </a:pPr>
            <a:r>
              <a:rPr lang="en-US" sz="1400" b="1" dirty="0">
                <a:ea typeface="Verdana" panose="020B0604030504040204" pitchFamily="34" charset="0"/>
              </a:rPr>
              <a:t>	private void </a:t>
            </a:r>
            <a:r>
              <a:rPr lang="en-US" sz="1400" b="1" dirty="0" err="1">
                <a:ea typeface="Verdana" panose="020B0604030504040204" pitchFamily="34" charset="0"/>
              </a:rPr>
              <a:t>chewSomething</a:t>
            </a:r>
            <a:r>
              <a:rPr lang="en-US" sz="1400" b="1" dirty="0">
                <a:ea typeface="Verdana" panose="020B0604030504040204" pitchFamily="34" charset="0"/>
              </a:rPr>
              <a:t>() {</a:t>
            </a:r>
          </a:p>
          <a:p>
            <a:pPr>
              <a:lnSpc>
                <a:spcPct val="100000"/>
              </a:lnSpc>
            </a:pPr>
            <a:r>
              <a:rPr lang="en-US" sz="1400" b="1" dirty="0">
                <a:ea typeface="Verdana" panose="020B0604030504040204" pitchFamily="34" charset="0"/>
              </a:rPr>
              <a:t>		</a:t>
            </a:r>
            <a:r>
              <a:rPr lang="en-US" sz="1400" b="1" dirty="0" err="1">
                <a:ea typeface="Verdana" panose="020B0604030504040204" pitchFamily="34" charset="0"/>
              </a:rPr>
              <a:t>System.out.println</a:t>
            </a:r>
            <a:r>
              <a:rPr lang="en-US" sz="1400" b="1" dirty="0">
                <a:ea typeface="Verdana" panose="020B0604030504040204" pitchFamily="34" charset="0"/>
              </a:rPr>
              <a:t>("Chewing your </a:t>
            </a:r>
            <a:r>
              <a:rPr lang="en-US" sz="1400" b="1" dirty="0" err="1" smtClean="0">
                <a:ea typeface="Verdana" panose="020B0604030504040204" pitchFamily="34" charset="0"/>
              </a:rPr>
              <a:t>favourite</a:t>
            </a:r>
            <a:r>
              <a:rPr lang="en-US" sz="1400" b="1" dirty="0" smtClean="0">
                <a:ea typeface="Verdana" panose="020B0604030504040204" pitchFamily="34" charset="0"/>
              </a:rPr>
              <a:t> shoe</a:t>
            </a:r>
            <a:r>
              <a:rPr lang="en-US" sz="1400" b="1" dirty="0">
                <a:ea typeface="Verdana" panose="020B0604030504040204" pitchFamily="34" charset="0"/>
              </a:rPr>
              <a:t>...");</a:t>
            </a:r>
          </a:p>
          <a:p>
            <a:pPr>
              <a:lnSpc>
                <a:spcPct val="100000"/>
              </a:lnSpc>
            </a:pPr>
            <a:r>
              <a:rPr lang="en-US" sz="1400" b="1" dirty="0">
                <a:ea typeface="Verdana" panose="020B0604030504040204" pitchFamily="34" charset="0"/>
              </a:rPr>
              <a:t>	}</a:t>
            </a:r>
          </a:p>
          <a:p>
            <a:pPr>
              <a:lnSpc>
                <a:spcPct val="100000"/>
              </a:lnSpc>
            </a:pPr>
            <a:r>
              <a:rPr lang="en-US" sz="1400" b="1" dirty="0">
                <a:ea typeface="Verdana" panose="020B0604030504040204" pitchFamily="34" charset="0"/>
              </a:rPr>
              <a:t>}</a:t>
            </a:r>
          </a:p>
          <a:p>
            <a:endParaRPr lang="en-NZ" sz="14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a:xfrm>
            <a:off x="7761043" y="6429150"/>
            <a:ext cx="642730" cy="474662"/>
          </a:xfrm>
        </p:spPr>
        <p:txBody>
          <a:bodyPr/>
          <a:lstStyle/>
          <a:p>
            <a:fld id="{218B9C4F-B695-C54C-924B-61748EE6A7C5}" type="slidenum">
              <a:rPr lang="en-US" smtClean="0"/>
              <a:pPr/>
              <a:t>11</a:t>
            </a:fld>
            <a:endParaRPr lang="en-US" dirty="0"/>
          </a:p>
        </p:txBody>
      </p:sp>
      <p:sp>
        <p:nvSpPr>
          <p:cNvPr id="5" name="Title 2"/>
          <p:cNvSpPr txBox="1">
            <a:spLocks/>
          </p:cNvSpPr>
          <p:nvPr/>
        </p:nvSpPr>
        <p:spPr>
          <a:xfrm>
            <a:off x="395095" y="190918"/>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Scope</a:t>
            </a:r>
            <a:endParaRPr lang="en-NZ" sz="4000" b="1" dirty="0">
              <a:solidFill>
                <a:srgbClr val="009AC7"/>
              </a:solidFill>
              <a:latin typeface="Verdana"/>
              <a:cs typeface="Verdana"/>
            </a:endParaRPr>
          </a:p>
        </p:txBody>
      </p:sp>
      <p:sp>
        <p:nvSpPr>
          <p:cNvPr id="8" name="Text Placeholder 4"/>
          <p:cNvSpPr>
            <a:spLocks noGrp="1"/>
          </p:cNvSpPr>
          <p:nvPr>
            <p:ph type="body" sz="quarter" idx="12"/>
          </p:nvPr>
        </p:nvSpPr>
        <p:spPr>
          <a:xfrm>
            <a:off x="0" y="1076243"/>
            <a:ext cx="1894114" cy="5403757"/>
          </a:xfrm>
          <a:solidFill>
            <a:srgbClr val="00467F"/>
          </a:solidFill>
        </p:spPr>
        <p:txBody>
          <a:bodyPr vert="horz"/>
          <a:lstStyle/>
          <a:p>
            <a:pPr marL="342900" indent="-342900">
              <a:buFont typeface="+mj-lt"/>
              <a:buAutoNum type="arabicPeriod"/>
            </a:pPr>
            <a:r>
              <a:rPr lang="en-NZ" sz="1600" dirty="0">
                <a:solidFill>
                  <a:schemeClr val="bg1"/>
                </a:solidFill>
                <a:cs typeface="+mn-cs"/>
              </a:rPr>
              <a:t>Method calls</a:t>
            </a:r>
            <a:br>
              <a:rPr lang="en-NZ" sz="1600" dirty="0">
                <a:solidFill>
                  <a:schemeClr val="bg1"/>
                </a:solidFill>
                <a:cs typeface="+mn-cs"/>
              </a:rPr>
            </a:br>
            <a:endParaRPr lang="en-NZ" sz="1600" dirty="0"/>
          </a:p>
          <a:p>
            <a:pPr marL="342900" indent="-342900">
              <a:lnSpc>
                <a:spcPts val="2400"/>
              </a:lnSpc>
              <a:buFontTx/>
              <a:buAutoNum type="arabicPeriod"/>
            </a:pPr>
            <a:r>
              <a:rPr lang="en-NZ" sz="1600" dirty="0">
                <a:solidFill>
                  <a:schemeClr val="bg1"/>
                </a:solidFill>
                <a:cs typeface="+mn-cs"/>
              </a:rPr>
              <a:t>Declarations</a:t>
            </a:r>
          </a:p>
          <a:p>
            <a:pPr marL="342900" indent="-342900">
              <a:lnSpc>
                <a:spcPts val="2400"/>
              </a:lnSpc>
              <a:buFontTx/>
              <a:buAutoNum type="arabicPeriod"/>
            </a:pPr>
            <a:endParaRPr lang="en-NZ" sz="1600" dirty="0">
              <a:solidFill>
                <a:schemeClr val="bg1"/>
              </a:solidFill>
              <a:cs typeface="+mn-cs"/>
            </a:endParaRPr>
          </a:p>
          <a:p>
            <a:pPr marL="342900" indent="-342900">
              <a:buFont typeface="+mj-lt"/>
              <a:buAutoNum type="arabicPeriod"/>
            </a:pPr>
            <a:r>
              <a:rPr lang="en-NZ" sz="1600" dirty="0">
                <a:solidFill>
                  <a:schemeClr val="bg1"/>
                </a:solidFill>
                <a:cs typeface="+mn-cs"/>
              </a:rPr>
              <a:t>Static and non-static methods</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 typeface="+mj-lt"/>
              <a:buAutoNum type="arabicPeriod"/>
            </a:pPr>
            <a:r>
              <a:rPr lang="en-NZ" sz="1600" dirty="0">
                <a:solidFill>
                  <a:schemeClr val="tx2">
                    <a:lumMod val="40000"/>
                    <a:lumOff val="60000"/>
                  </a:schemeClr>
                </a:solidFill>
              </a:rPr>
              <a:t>Scope and call stack</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Java </a:t>
            </a:r>
            <a:r>
              <a:rPr lang="en-NZ" sz="1600" dirty="0">
                <a:solidFill>
                  <a:schemeClr val="bg1"/>
                </a:solidFill>
                <a:cs typeface="+mn-cs"/>
              </a:rPr>
              <a:t>API</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Summary</a:t>
            </a:r>
            <a:endParaRPr lang="en-NZ" sz="1600" dirty="0">
              <a:solidFill>
                <a:schemeClr val="bg1"/>
              </a:solidFill>
              <a:cs typeface="+mn-cs"/>
            </a:endParaRPr>
          </a:p>
        </p:txBody>
      </p:sp>
    </p:spTree>
    <p:extLst>
      <p:ext uri="{BB962C8B-B14F-4D97-AF65-F5344CB8AC3E}">
        <p14:creationId xmlns:p14="http://schemas.microsoft.com/office/powerpoint/2010/main" val="26328217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95144" y="952065"/>
            <a:ext cx="6702552" cy="4854375"/>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2"/>
          </p:nvPr>
        </p:nvSpPr>
        <p:spPr>
          <a:xfrm>
            <a:off x="7761043" y="6429150"/>
            <a:ext cx="642730" cy="474662"/>
          </a:xfrm>
        </p:spPr>
        <p:txBody>
          <a:bodyPr/>
          <a:lstStyle/>
          <a:p>
            <a:fld id="{218B9C4F-B695-C54C-924B-61748EE6A7C5}" type="slidenum">
              <a:rPr lang="en-US" smtClean="0"/>
              <a:pPr/>
              <a:t>12</a:t>
            </a:fld>
            <a:endParaRPr lang="en-US" dirty="0"/>
          </a:p>
        </p:txBody>
      </p:sp>
      <p:sp>
        <p:nvSpPr>
          <p:cNvPr id="6" name="Text Placeholder 5"/>
          <p:cNvSpPr>
            <a:spLocks noGrp="1"/>
          </p:cNvSpPr>
          <p:nvPr>
            <p:ph type="body" sz="quarter" idx="10"/>
          </p:nvPr>
        </p:nvSpPr>
        <p:spPr>
          <a:xfrm>
            <a:off x="2295144" y="990807"/>
            <a:ext cx="6848856" cy="4010961"/>
          </a:xfrm>
        </p:spPr>
        <p:txBody>
          <a:bodyPr/>
          <a:lstStyle/>
          <a:p>
            <a:pPr>
              <a:lnSpc>
                <a:spcPct val="100000"/>
              </a:lnSpc>
            </a:pPr>
            <a:r>
              <a:rPr lang="en-NZ" sz="1400" b="1" dirty="0">
                <a:ea typeface="Verdana" panose="020B0604030504040204" pitchFamily="34" charset="0"/>
              </a:rPr>
              <a:t>public class Scope {</a:t>
            </a:r>
          </a:p>
          <a:p>
            <a:pPr>
              <a:lnSpc>
                <a:spcPct val="100000"/>
              </a:lnSpc>
            </a:pPr>
            <a:endParaRPr lang="en-NZ" sz="1400" b="1" dirty="0">
              <a:ea typeface="Verdana" panose="020B0604030504040204" pitchFamily="34" charset="0"/>
            </a:endParaRPr>
          </a:p>
          <a:p>
            <a:pPr>
              <a:lnSpc>
                <a:spcPct val="100000"/>
              </a:lnSpc>
            </a:pPr>
            <a:r>
              <a:rPr lang="en-NZ" sz="1400" b="1" dirty="0">
                <a:ea typeface="Verdana" panose="020B0604030504040204" pitchFamily="34" charset="0"/>
              </a:rPr>
              <a:t>	public static void main(String[] </a:t>
            </a:r>
            <a:r>
              <a:rPr lang="en-NZ" sz="1400" b="1" dirty="0" err="1">
                <a:ea typeface="Verdana" panose="020B0604030504040204" pitchFamily="34" charset="0"/>
              </a:rPr>
              <a:t>args</a:t>
            </a:r>
            <a:r>
              <a:rPr lang="en-NZ" sz="1400" b="1" dirty="0">
                <a:ea typeface="Verdana" panose="020B0604030504040204" pitchFamily="34" charset="0"/>
              </a:rPr>
              <a:t>) {</a:t>
            </a:r>
          </a:p>
          <a:p>
            <a:pPr>
              <a:lnSpc>
                <a:spcPct val="100000"/>
              </a:lnSpc>
            </a:pPr>
            <a:r>
              <a:rPr lang="en-NZ" sz="1400" b="1" dirty="0">
                <a:ea typeface="Verdana" panose="020B0604030504040204" pitchFamily="34" charset="0"/>
              </a:rPr>
              <a:t>		// Can instantiate a Dog because it's a public class</a:t>
            </a:r>
          </a:p>
          <a:p>
            <a:pPr>
              <a:lnSpc>
                <a:spcPct val="100000"/>
              </a:lnSpc>
            </a:pPr>
            <a:r>
              <a:rPr lang="en-NZ" sz="1400" b="1" dirty="0">
                <a:ea typeface="Verdana" panose="020B0604030504040204" pitchFamily="34" charset="0"/>
              </a:rPr>
              <a:t>		Dog </a:t>
            </a:r>
            <a:r>
              <a:rPr lang="en-NZ" sz="1400" b="1" dirty="0" err="1">
                <a:ea typeface="Verdana" panose="020B0604030504040204" pitchFamily="34" charset="0"/>
              </a:rPr>
              <a:t>myDog</a:t>
            </a:r>
            <a:r>
              <a:rPr lang="en-NZ" sz="1400" b="1" dirty="0">
                <a:ea typeface="Verdana" panose="020B0604030504040204" pitchFamily="34" charset="0"/>
              </a:rPr>
              <a:t> = new Dog();</a:t>
            </a:r>
          </a:p>
          <a:p>
            <a:pPr>
              <a:lnSpc>
                <a:spcPct val="100000"/>
              </a:lnSpc>
            </a:pPr>
            <a:r>
              <a:rPr lang="en-NZ" sz="1400" b="1" dirty="0">
                <a:ea typeface="Verdana" panose="020B0604030504040204" pitchFamily="34" charset="0"/>
              </a:rPr>
              <a:t>		</a:t>
            </a:r>
            <a:r>
              <a:rPr lang="en-NZ" sz="1400" b="1" dirty="0"/>
              <a:t>myDog.name = "Patsy";</a:t>
            </a:r>
          </a:p>
          <a:p>
            <a:pPr>
              <a:lnSpc>
                <a:spcPct val="100000"/>
              </a:lnSpc>
            </a:pPr>
            <a:endParaRPr lang="en-NZ" sz="1400" b="1" dirty="0">
              <a:ea typeface="Verdana" panose="020B0604030504040204" pitchFamily="34" charset="0"/>
            </a:endParaRPr>
          </a:p>
          <a:p>
            <a:pPr>
              <a:lnSpc>
                <a:spcPct val="100000"/>
              </a:lnSpc>
            </a:pPr>
            <a:r>
              <a:rPr lang="en-NZ" sz="1400" b="1" dirty="0">
                <a:ea typeface="Verdana" panose="020B0604030504040204" pitchFamily="34" charset="0"/>
              </a:rPr>
              <a:t>		// Can call come() method on </a:t>
            </a:r>
            <a:r>
              <a:rPr lang="en-NZ" sz="1400" b="1" dirty="0" err="1">
                <a:ea typeface="Verdana" panose="020B0604030504040204" pitchFamily="34" charset="0"/>
              </a:rPr>
              <a:t>myDog</a:t>
            </a:r>
            <a:r>
              <a:rPr lang="en-NZ" sz="1400" b="1" dirty="0">
                <a:ea typeface="Verdana" panose="020B0604030504040204" pitchFamily="34" charset="0"/>
              </a:rPr>
              <a:t> object because </a:t>
            </a:r>
          </a:p>
          <a:p>
            <a:pPr>
              <a:lnSpc>
                <a:spcPct val="100000"/>
              </a:lnSpc>
            </a:pPr>
            <a:r>
              <a:rPr lang="en-NZ" sz="1400" b="1" dirty="0">
                <a:ea typeface="Verdana" panose="020B0604030504040204" pitchFamily="34" charset="0"/>
              </a:rPr>
              <a:t>		// come() is public</a:t>
            </a:r>
          </a:p>
          <a:p>
            <a:pPr>
              <a:lnSpc>
                <a:spcPct val="100000"/>
              </a:lnSpc>
            </a:pPr>
            <a:r>
              <a:rPr lang="en-NZ" sz="1400" b="1" dirty="0">
                <a:ea typeface="Verdana" panose="020B0604030504040204" pitchFamily="34" charset="0"/>
              </a:rPr>
              <a:t>		</a:t>
            </a:r>
            <a:r>
              <a:rPr lang="en-NZ" sz="1400" b="1" dirty="0" err="1">
                <a:ea typeface="Verdana" panose="020B0604030504040204" pitchFamily="34" charset="0"/>
              </a:rPr>
              <a:t>myDog.come</a:t>
            </a:r>
            <a:r>
              <a:rPr lang="en-NZ" sz="1400" b="1" dirty="0">
                <a:ea typeface="Verdana" panose="020B0604030504040204" pitchFamily="34" charset="0"/>
              </a:rPr>
              <a:t>();</a:t>
            </a:r>
          </a:p>
          <a:p>
            <a:pPr>
              <a:lnSpc>
                <a:spcPct val="100000"/>
              </a:lnSpc>
            </a:pPr>
            <a:r>
              <a:rPr lang="en-NZ" sz="1400" b="1" dirty="0">
                <a:ea typeface="Verdana" panose="020B0604030504040204" pitchFamily="34" charset="0"/>
              </a:rPr>
              <a:t>		</a:t>
            </a:r>
          </a:p>
          <a:p>
            <a:pPr>
              <a:lnSpc>
                <a:spcPct val="100000"/>
              </a:lnSpc>
            </a:pPr>
            <a:r>
              <a:rPr lang="en-NZ" sz="1400" b="1" dirty="0">
                <a:ea typeface="Verdana" panose="020B0604030504040204" pitchFamily="34" charset="0"/>
              </a:rPr>
              <a:t>		// Can call behave() method on </a:t>
            </a:r>
            <a:r>
              <a:rPr lang="en-NZ" sz="1400" b="1" dirty="0" err="1">
                <a:ea typeface="Verdana" panose="020B0604030504040204" pitchFamily="34" charset="0"/>
              </a:rPr>
              <a:t>myDog</a:t>
            </a:r>
            <a:r>
              <a:rPr lang="en-NZ" sz="1400" b="1" dirty="0">
                <a:ea typeface="Verdana" panose="020B0604030504040204" pitchFamily="34" charset="0"/>
              </a:rPr>
              <a:t> object because </a:t>
            </a:r>
          </a:p>
          <a:p>
            <a:pPr>
              <a:lnSpc>
                <a:spcPct val="100000"/>
              </a:lnSpc>
            </a:pPr>
            <a:r>
              <a:rPr lang="en-NZ" sz="1400" b="1" dirty="0">
                <a:ea typeface="Verdana" panose="020B0604030504040204" pitchFamily="34" charset="0"/>
              </a:rPr>
              <a:t>		// behave() is public</a:t>
            </a:r>
          </a:p>
          <a:p>
            <a:pPr>
              <a:lnSpc>
                <a:spcPct val="100000"/>
              </a:lnSpc>
            </a:pPr>
            <a:r>
              <a:rPr lang="en-NZ" sz="1400" b="1" dirty="0">
                <a:ea typeface="Verdana" panose="020B0604030504040204" pitchFamily="34" charset="0"/>
              </a:rPr>
              <a:t>		</a:t>
            </a:r>
            <a:r>
              <a:rPr lang="en-NZ" sz="1400" b="1" dirty="0" err="1">
                <a:ea typeface="Verdana" panose="020B0604030504040204" pitchFamily="34" charset="0"/>
              </a:rPr>
              <a:t>myDog.behave</a:t>
            </a:r>
            <a:r>
              <a:rPr lang="en-NZ" sz="1400" b="1" dirty="0">
                <a:ea typeface="Verdana" panose="020B0604030504040204" pitchFamily="34" charset="0"/>
              </a:rPr>
              <a:t>();	</a:t>
            </a:r>
          </a:p>
          <a:p>
            <a:pPr>
              <a:lnSpc>
                <a:spcPct val="100000"/>
              </a:lnSpc>
            </a:pPr>
            <a:r>
              <a:rPr lang="en-NZ" sz="1400" b="1" dirty="0">
                <a:ea typeface="Verdana" panose="020B0604030504040204" pitchFamily="34" charset="0"/>
              </a:rPr>
              <a:t>		</a:t>
            </a:r>
          </a:p>
          <a:p>
            <a:pPr>
              <a:lnSpc>
                <a:spcPct val="100000"/>
              </a:lnSpc>
            </a:pPr>
            <a:r>
              <a:rPr lang="en-NZ" sz="1400" b="1" dirty="0">
                <a:ea typeface="Verdana" panose="020B0604030504040204" pitchFamily="34" charset="0"/>
              </a:rPr>
              <a:t>		// Can't call sleep() method on </a:t>
            </a:r>
            <a:r>
              <a:rPr lang="en-NZ" sz="1400" b="1" dirty="0" err="1">
                <a:ea typeface="Verdana" panose="020B0604030504040204" pitchFamily="34" charset="0"/>
              </a:rPr>
              <a:t>myDog</a:t>
            </a:r>
            <a:r>
              <a:rPr lang="en-NZ" sz="1400" b="1" dirty="0">
                <a:ea typeface="Verdana" panose="020B0604030504040204" pitchFamily="34" charset="0"/>
              </a:rPr>
              <a:t> object because</a:t>
            </a:r>
          </a:p>
          <a:p>
            <a:pPr>
              <a:lnSpc>
                <a:spcPct val="100000"/>
              </a:lnSpc>
            </a:pPr>
            <a:r>
              <a:rPr lang="en-NZ" sz="1400" b="1" dirty="0">
                <a:ea typeface="Verdana" panose="020B0604030504040204" pitchFamily="34" charset="0"/>
              </a:rPr>
              <a:t>		// sleep() is private. </a:t>
            </a:r>
            <a:endParaRPr lang="en-NZ" sz="1400" b="1" dirty="0" smtClean="0">
              <a:ea typeface="Verdana" panose="020B0604030504040204" pitchFamily="34" charset="0"/>
            </a:endParaRPr>
          </a:p>
          <a:p>
            <a:pPr>
              <a:lnSpc>
                <a:spcPct val="100000"/>
              </a:lnSpc>
            </a:pPr>
            <a:r>
              <a:rPr lang="en-NZ" sz="1400" b="1" dirty="0" smtClean="0">
                <a:ea typeface="Verdana" panose="020B0604030504040204" pitchFamily="34" charset="0"/>
              </a:rPr>
              <a:t>		//The </a:t>
            </a:r>
            <a:r>
              <a:rPr lang="en-NZ" sz="1400" b="1" dirty="0">
                <a:ea typeface="Verdana" panose="020B0604030504040204" pitchFamily="34" charset="0"/>
              </a:rPr>
              <a:t>following line won't compile.</a:t>
            </a:r>
          </a:p>
          <a:p>
            <a:pPr>
              <a:lnSpc>
                <a:spcPct val="100000"/>
              </a:lnSpc>
            </a:pPr>
            <a:r>
              <a:rPr lang="en-NZ" sz="1400" b="1" dirty="0">
                <a:ea typeface="Verdana" panose="020B0604030504040204" pitchFamily="34" charset="0"/>
              </a:rPr>
              <a:t>		// </a:t>
            </a:r>
            <a:r>
              <a:rPr lang="en-NZ" sz="1400" b="1" dirty="0" err="1">
                <a:ea typeface="Verdana" panose="020B0604030504040204" pitchFamily="34" charset="0"/>
              </a:rPr>
              <a:t>myDog.sleep</a:t>
            </a:r>
            <a:r>
              <a:rPr lang="en-NZ" sz="1400" b="1" dirty="0">
                <a:ea typeface="Verdana" panose="020B0604030504040204" pitchFamily="34" charset="0"/>
              </a:rPr>
              <a:t>();</a:t>
            </a:r>
          </a:p>
          <a:p>
            <a:pPr>
              <a:lnSpc>
                <a:spcPct val="100000"/>
              </a:lnSpc>
            </a:pPr>
            <a:r>
              <a:rPr lang="en-NZ" sz="1400" b="1" dirty="0">
                <a:ea typeface="Verdana" panose="020B0604030504040204" pitchFamily="34" charset="0"/>
              </a:rPr>
              <a:t>	}</a:t>
            </a:r>
          </a:p>
          <a:p>
            <a:pPr>
              <a:lnSpc>
                <a:spcPct val="100000"/>
              </a:lnSpc>
            </a:pPr>
            <a:endParaRPr lang="en-NZ" sz="1400" b="1" dirty="0">
              <a:ea typeface="Verdana" panose="020B0604030504040204" pitchFamily="34" charset="0"/>
            </a:endParaRPr>
          </a:p>
          <a:p>
            <a:pPr>
              <a:lnSpc>
                <a:spcPct val="100000"/>
              </a:lnSpc>
            </a:pPr>
            <a:r>
              <a:rPr lang="en-NZ" sz="1400" b="1" dirty="0">
                <a:ea typeface="Verdana" panose="020B0604030504040204" pitchFamily="34" charset="0"/>
              </a:rPr>
              <a:t>}</a:t>
            </a:r>
          </a:p>
          <a:p>
            <a:endParaRPr lang="en-NZ" sz="14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5" name="Title 2"/>
          <p:cNvSpPr txBox="1">
            <a:spLocks/>
          </p:cNvSpPr>
          <p:nvPr/>
        </p:nvSpPr>
        <p:spPr>
          <a:xfrm>
            <a:off x="395095" y="190918"/>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Scope</a:t>
            </a:r>
            <a:endParaRPr lang="en-NZ" sz="4000" b="1" dirty="0">
              <a:solidFill>
                <a:srgbClr val="009AC7"/>
              </a:solidFill>
              <a:latin typeface="Verdana"/>
              <a:cs typeface="Verdana"/>
            </a:endParaRPr>
          </a:p>
        </p:txBody>
      </p:sp>
      <p:sp>
        <p:nvSpPr>
          <p:cNvPr id="8" name="Text Placeholder 4"/>
          <p:cNvSpPr>
            <a:spLocks noGrp="1"/>
          </p:cNvSpPr>
          <p:nvPr>
            <p:ph type="body" sz="quarter" idx="12"/>
          </p:nvPr>
        </p:nvSpPr>
        <p:spPr>
          <a:xfrm>
            <a:off x="0" y="1076243"/>
            <a:ext cx="1894114" cy="5403757"/>
          </a:xfrm>
          <a:solidFill>
            <a:srgbClr val="00467F"/>
          </a:solidFill>
        </p:spPr>
        <p:txBody>
          <a:bodyPr vert="horz"/>
          <a:lstStyle/>
          <a:p>
            <a:pPr marL="342900" indent="-342900">
              <a:buFont typeface="+mj-lt"/>
              <a:buAutoNum type="arabicPeriod"/>
            </a:pPr>
            <a:r>
              <a:rPr lang="en-NZ" sz="1600" dirty="0">
                <a:solidFill>
                  <a:schemeClr val="bg1"/>
                </a:solidFill>
                <a:cs typeface="+mn-cs"/>
              </a:rPr>
              <a:t>Method calls</a:t>
            </a:r>
            <a:br>
              <a:rPr lang="en-NZ" sz="1600" dirty="0">
                <a:solidFill>
                  <a:schemeClr val="bg1"/>
                </a:solidFill>
                <a:cs typeface="+mn-cs"/>
              </a:rPr>
            </a:br>
            <a:endParaRPr lang="en-NZ" sz="1600" dirty="0"/>
          </a:p>
          <a:p>
            <a:pPr marL="342900" indent="-342900">
              <a:lnSpc>
                <a:spcPts val="2400"/>
              </a:lnSpc>
              <a:buFontTx/>
              <a:buAutoNum type="arabicPeriod"/>
            </a:pPr>
            <a:r>
              <a:rPr lang="en-NZ" sz="1600" dirty="0">
                <a:solidFill>
                  <a:schemeClr val="bg1"/>
                </a:solidFill>
                <a:cs typeface="+mn-cs"/>
              </a:rPr>
              <a:t>Declarations</a:t>
            </a:r>
          </a:p>
          <a:p>
            <a:pPr marL="342900" indent="-342900">
              <a:lnSpc>
                <a:spcPts val="2400"/>
              </a:lnSpc>
              <a:buFontTx/>
              <a:buAutoNum type="arabicPeriod"/>
            </a:pPr>
            <a:endParaRPr lang="en-NZ" sz="1600" dirty="0">
              <a:solidFill>
                <a:schemeClr val="bg1"/>
              </a:solidFill>
              <a:cs typeface="+mn-cs"/>
            </a:endParaRPr>
          </a:p>
          <a:p>
            <a:pPr marL="342900" indent="-342900">
              <a:buFont typeface="+mj-lt"/>
              <a:buAutoNum type="arabicPeriod"/>
            </a:pPr>
            <a:r>
              <a:rPr lang="en-NZ" sz="1600" dirty="0">
                <a:solidFill>
                  <a:schemeClr val="bg1"/>
                </a:solidFill>
                <a:cs typeface="+mn-cs"/>
              </a:rPr>
              <a:t>Static and non-static methods</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 typeface="+mj-lt"/>
              <a:buAutoNum type="arabicPeriod"/>
            </a:pPr>
            <a:r>
              <a:rPr lang="en-NZ" sz="1600" dirty="0">
                <a:solidFill>
                  <a:schemeClr val="tx2">
                    <a:lumMod val="40000"/>
                    <a:lumOff val="60000"/>
                  </a:schemeClr>
                </a:solidFill>
              </a:rPr>
              <a:t>Scope and call stack</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Java </a:t>
            </a:r>
            <a:r>
              <a:rPr lang="en-NZ" sz="1600" dirty="0">
                <a:solidFill>
                  <a:schemeClr val="bg1"/>
                </a:solidFill>
                <a:cs typeface="+mn-cs"/>
              </a:rPr>
              <a:t>API</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Summary</a:t>
            </a:r>
            <a:endParaRPr lang="en-NZ" sz="1600" dirty="0">
              <a:solidFill>
                <a:schemeClr val="bg1"/>
              </a:solidFill>
              <a:cs typeface="+mn-cs"/>
            </a:endParaRPr>
          </a:p>
        </p:txBody>
      </p:sp>
    </p:spTree>
    <p:extLst>
      <p:ext uri="{BB962C8B-B14F-4D97-AF65-F5344CB8AC3E}">
        <p14:creationId xmlns:p14="http://schemas.microsoft.com/office/powerpoint/2010/main" val="12090040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300984" y="4854033"/>
            <a:ext cx="4169664" cy="523220"/>
          </a:xfrm>
          <a:prstGeom prst="rect">
            <a:avLst/>
          </a:prstGeom>
          <a:solidFill>
            <a:schemeClr val="accent1">
              <a:lumMod val="20000"/>
              <a:lumOff val="80000"/>
            </a:schemeClr>
          </a:solidFill>
        </p:spPr>
        <p:txBody>
          <a:bodyPr vert="horz" wrap="square" rtlCol="0">
            <a:spAutoFit/>
          </a:bodyPr>
          <a:lstStyle/>
          <a:p>
            <a:pPr algn="ctr"/>
            <a:r>
              <a:rPr lang="en-US" sz="2800" dirty="0" err="1" smtClean="0"/>
              <a:t>myDog</a:t>
            </a:r>
            <a:r>
              <a:rPr lang="en-US" sz="2800" dirty="0" smtClean="0"/>
              <a:t>().come()</a:t>
            </a:r>
            <a:endParaRPr lang="en-NZ" sz="2800" dirty="0" smtClean="0"/>
          </a:p>
        </p:txBody>
      </p:sp>
      <p:sp>
        <p:nvSpPr>
          <p:cNvPr id="12" name="TextBox 11"/>
          <p:cNvSpPr txBox="1"/>
          <p:nvPr/>
        </p:nvSpPr>
        <p:spPr>
          <a:xfrm>
            <a:off x="3300984" y="4140648"/>
            <a:ext cx="4169664" cy="523220"/>
          </a:xfrm>
          <a:prstGeom prst="rect">
            <a:avLst/>
          </a:prstGeom>
          <a:solidFill>
            <a:schemeClr val="accent1">
              <a:lumMod val="20000"/>
              <a:lumOff val="80000"/>
            </a:schemeClr>
          </a:solidFill>
        </p:spPr>
        <p:txBody>
          <a:bodyPr vert="horz" wrap="square" rtlCol="0">
            <a:spAutoFit/>
          </a:bodyPr>
          <a:lstStyle/>
          <a:p>
            <a:pPr algn="ctr"/>
            <a:r>
              <a:rPr lang="en-US" sz="2800" dirty="0" err="1" smtClean="0"/>
              <a:t>myDog</a:t>
            </a:r>
            <a:r>
              <a:rPr lang="en-US" sz="2800" dirty="0" smtClean="0"/>
              <a:t>().sleep()</a:t>
            </a:r>
            <a:endParaRPr lang="en-NZ" sz="2800" dirty="0" smtClean="0"/>
          </a:p>
        </p:txBody>
      </p:sp>
      <p:sp>
        <p:nvSpPr>
          <p:cNvPr id="11" name="TextBox 10"/>
          <p:cNvSpPr txBox="1"/>
          <p:nvPr/>
        </p:nvSpPr>
        <p:spPr>
          <a:xfrm>
            <a:off x="3300984" y="4857234"/>
            <a:ext cx="4169664" cy="523220"/>
          </a:xfrm>
          <a:prstGeom prst="rect">
            <a:avLst/>
          </a:prstGeom>
          <a:solidFill>
            <a:schemeClr val="accent1">
              <a:lumMod val="20000"/>
              <a:lumOff val="80000"/>
            </a:schemeClr>
          </a:solidFill>
        </p:spPr>
        <p:txBody>
          <a:bodyPr vert="horz" wrap="square" rtlCol="0">
            <a:spAutoFit/>
          </a:bodyPr>
          <a:lstStyle/>
          <a:p>
            <a:pPr algn="ctr"/>
            <a:r>
              <a:rPr lang="en-US" sz="2800" dirty="0" err="1" smtClean="0"/>
              <a:t>myDog</a:t>
            </a:r>
            <a:r>
              <a:rPr lang="en-US" sz="2800" dirty="0" smtClean="0"/>
              <a:t>().behave()</a:t>
            </a:r>
            <a:endParaRPr lang="en-NZ" sz="2800" dirty="0" smtClean="0"/>
          </a:p>
        </p:txBody>
      </p:sp>
      <p:sp>
        <p:nvSpPr>
          <p:cNvPr id="15" name="TextBox 14"/>
          <p:cNvSpPr txBox="1"/>
          <p:nvPr/>
        </p:nvSpPr>
        <p:spPr>
          <a:xfrm>
            <a:off x="3300984" y="4168882"/>
            <a:ext cx="4163568" cy="523220"/>
          </a:xfrm>
          <a:prstGeom prst="rect">
            <a:avLst/>
          </a:prstGeom>
          <a:solidFill>
            <a:schemeClr val="accent1">
              <a:lumMod val="20000"/>
              <a:lumOff val="80000"/>
            </a:schemeClr>
          </a:solidFill>
        </p:spPr>
        <p:txBody>
          <a:bodyPr vert="horz" wrap="square" rtlCol="0">
            <a:spAutoFit/>
          </a:bodyPr>
          <a:lstStyle/>
          <a:p>
            <a:pPr algn="ctr"/>
            <a:r>
              <a:rPr lang="en-US" sz="2800" dirty="0" err="1" smtClean="0"/>
              <a:t>System.out.println</a:t>
            </a:r>
            <a:r>
              <a:rPr lang="en-US" sz="2800" dirty="0" smtClean="0"/>
              <a:t>()</a:t>
            </a:r>
            <a:endParaRPr lang="en-NZ" sz="2800" dirty="0" smtClean="0"/>
          </a:p>
        </p:txBody>
      </p:sp>
      <p:sp>
        <p:nvSpPr>
          <p:cNvPr id="13" name="TextBox 12"/>
          <p:cNvSpPr txBox="1"/>
          <p:nvPr/>
        </p:nvSpPr>
        <p:spPr>
          <a:xfrm>
            <a:off x="3300984" y="3424062"/>
            <a:ext cx="4163568" cy="523220"/>
          </a:xfrm>
          <a:prstGeom prst="rect">
            <a:avLst/>
          </a:prstGeom>
          <a:solidFill>
            <a:schemeClr val="accent1">
              <a:lumMod val="20000"/>
              <a:lumOff val="80000"/>
            </a:schemeClr>
          </a:solidFill>
        </p:spPr>
        <p:txBody>
          <a:bodyPr vert="horz" wrap="square" rtlCol="0">
            <a:spAutoFit/>
          </a:bodyPr>
          <a:lstStyle/>
          <a:p>
            <a:pPr algn="ctr"/>
            <a:r>
              <a:rPr lang="en-US" sz="2800" dirty="0" err="1" smtClean="0"/>
              <a:t>System.out.println</a:t>
            </a:r>
            <a:r>
              <a:rPr lang="en-US" sz="2800" dirty="0" smtClean="0"/>
              <a:t>()</a:t>
            </a:r>
            <a:endParaRPr lang="en-NZ" sz="2800" dirty="0" smtClean="0"/>
          </a:p>
        </p:txBody>
      </p:sp>
      <p:sp>
        <p:nvSpPr>
          <p:cNvPr id="4" name="Slide Number Placeholder 3"/>
          <p:cNvSpPr>
            <a:spLocks noGrp="1"/>
          </p:cNvSpPr>
          <p:nvPr>
            <p:ph type="sldNum" sz="quarter" idx="12"/>
          </p:nvPr>
        </p:nvSpPr>
        <p:spPr/>
        <p:txBody>
          <a:bodyPr/>
          <a:lstStyle/>
          <a:p>
            <a:fld id="{218B9C4F-B695-C54C-924B-61748EE6A7C5}" type="slidenum">
              <a:rPr lang="en-US" smtClean="0"/>
              <a:pPr/>
              <a:t>13</a:t>
            </a:fld>
            <a:endParaRPr lang="en-US" dirty="0"/>
          </a:p>
        </p:txBody>
      </p:sp>
      <p:sp>
        <p:nvSpPr>
          <p:cNvPr id="6" name="Text Placeholder 5"/>
          <p:cNvSpPr>
            <a:spLocks noGrp="1"/>
          </p:cNvSpPr>
          <p:nvPr>
            <p:ph type="body" sz="quarter" idx="10"/>
          </p:nvPr>
        </p:nvSpPr>
        <p:spPr>
          <a:xfrm>
            <a:off x="2108719" y="928468"/>
            <a:ext cx="6904652" cy="3121100"/>
          </a:xfrm>
        </p:spPr>
        <p:txBody>
          <a:bodyPr/>
          <a:lstStyle/>
          <a:p>
            <a:pPr>
              <a:lnSpc>
                <a:spcPct val="100000"/>
              </a:lnSpc>
            </a:pPr>
            <a:r>
              <a:rPr lang="en-US" sz="1600" dirty="0" smtClean="0">
                <a:latin typeface="Verdana" panose="020B0604030504040204" pitchFamily="34" charset="0"/>
                <a:ea typeface="Verdana" panose="020B0604030504040204" pitchFamily="34" charset="0"/>
                <a:cs typeface="Verdana" panose="020B0604030504040204" pitchFamily="34" charset="0"/>
              </a:rPr>
              <a:t>A method must know where to return control when it completes. The program builds a </a:t>
            </a:r>
            <a:r>
              <a:rPr lang="en-US" sz="1600" i="1" dirty="0" smtClean="0">
                <a:latin typeface="Verdana" panose="020B0604030504040204" pitchFamily="34" charset="0"/>
                <a:ea typeface="Verdana" panose="020B0604030504040204" pitchFamily="34" charset="0"/>
                <a:cs typeface="Verdana" panose="020B0604030504040204" pitchFamily="34" charset="0"/>
              </a:rPr>
              <a:t>call stack</a:t>
            </a:r>
            <a:r>
              <a:rPr lang="en-US" sz="1600" dirty="0" smtClean="0">
                <a:latin typeface="Verdana" panose="020B0604030504040204" pitchFamily="34" charset="0"/>
                <a:ea typeface="Verdana" panose="020B0604030504040204" pitchFamily="34" charset="0"/>
                <a:cs typeface="Verdana" panose="020B0604030504040204" pitchFamily="34" charset="0"/>
              </a:rPr>
              <a:t>. </a:t>
            </a:r>
          </a:p>
          <a:p>
            <a:pPr>
              <a:lnSpc>
                <a:spcPct val="100000"/>
              </a:lnSpc>
            </a:pPr>
            <a:endParaRPr lang="en-US" sz="1600"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US" sz="1600" dirty="0" smtClean="0">
                <a:latin typeface="Verdana" panose="020B0604030504040204" pitchFamily="34" charset="0"/>
                <a:ea typeface="Verdana" panose="020B0604030504040204" pitchFamily="34" charset="0"/>
                <a:cs typeface="Verdana" panose="020B0604030504040204" pitchFamily="34" charset="0"/>
              </a:rPr>
              <a:t>Think </a:t>
            </a:r>
            <a:r>
              <a:rPr lang="en-US" sz="1600" dirty="0">
                <a:latin typeface="Verdana" panose="020B0604030504040204" pitchFamily="34" charset="0"/>
                <a:ea typeface="Verdana" panose="020B0604030504040204" pitchFamily="34" charset="0"/>
                <a:cs typeface="Verdana" panose="020B0604030504040204" pitchFamily="34" charset="0"/>
              </a:rPr>
              <a:t>of it as a stack of </a:t>
            </a:r>
            <a:r>
              <a:rPr lang="en-US" sz="1600" dirty="0" smtClean="0">
                <a:latin typeface="Verdana" panose="020B0604030504040204" pitchFamily="34" charset="0"/>
                <a:ea typeface="Verdana" panose="020B0604030504040204" pitchFamily="34" charset="0"/>
                <a:cs typeface="Verdana" panose="020B0604030504040204" pitchFamily="34" charset="0"/>
              </a:rPr>
              <a:t>plates: </a:t>
            </a:r>
            <a:r>
              <a:rPr lang="en-US" sz="1600" dirty="0">
                <a:latin typeface="Verdana" panose="020B0604030504040204" pitchFamily="34" charset="0"/>
                <a:ea typeface="Verdana" panose="020B0604030504040204" pitchFamily="34" charset="0"/>
                <a:cs typeface="Verdana" panose="020B0604030504040204" pitchFamily="34" charset="0"/>
              </a:rPr>
              <a:t>The </a:t>
            </a:r>
            <a:r>
              <a:rPr lang="en-US" sz="1600" dirty="0" smtClean="0">
                <a:latin typeface="Verdana" panose="020B0604030504040204" pitchFamily="34" charset="0"/>
                <a:ea typeface="Verdana" panose="020B0604030504040204" pitchFamily="34" charset="0"/>
                <a:cs typeface="Verdana" panose="020B0604030504040204" pitchFamily="34" charset="0"/>
              </a:rPr>
              <a:t>most recent call (plate) is on the top – when it finishes control is passed to the next entry (plate) down. </a:t>
            </a:r>
          </a:p>
          <a:p>
            <a:pPr>
              <a:lnSpc>
                <a:spcPct val="100000"/>
              </a:lnSpc>
            </a:pPr>
            <a:endParaRPr lang="en-US" sz="1600"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US" sz="1600" dirty="0" smtClean="0">
                <a:latin typeface="Verdana" panose="020B0604030504040204" pitchFamily="34" charset="0"/>
                <a:ea typeface="Verdana" panose="020B0604030504040204" pitchFamily="34" charset="0"/>
                <a:cs typeface="Verdana" panose="020B0604030504040204" pitchFamily="34" charset="0"/>
              </a:rPr>
              <a:t>Calls are ‘pushed’ onto the top of stack and ‘popped’ off the top.</a:t>
            </a:r>
          </a:p>
          <a:p>
            <a:endParaRPr lang="en-US" sz="1600" dirty="0">
              <a:latin typeface="Verdana" panose="020B0604030504040204" pitchFamily="34" charset="0"/>
              <a:ea typeface="Verdana" panose="020B0604030504040204" pitchFamily="34" charset="0"/>
              <a:cs typeface="Verdana" panose="020B0604030504040204" pitchFamily="34" charset="0"/>
            </a:endParaRPr>
          </a:p>
          <a:p>
            <a:endParaRPr lang="en-NZ" sz="12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Stack and scope</a:t>
            </a:r>
            <a:endParaRPr lang="en-NZ" sz="4000" b="1" dirty="0">
              <a:solidFill>
                <a:srgbClr val="009AC7"/>
              </a:solidFill>
              <a:latin typeface="Verdana"/>
              <a:cs typeface="Verdana"/>
            </a:endParaRPr>
          </a:p>
        </p:txBody>
      </p:sp>
      <p:sp>
        <p:nvSpPr>
          <p:cNvPr id="7" name="TextBox 6"/>
          <p:cNvSpPr txBox="1"/>
          <p:nvPr/>
        </p:nvSpPr>
        <p:spPr>
          <a:xfrm>
            <a:off x="3300984" y="5570619"/>
            <a:ext cx="4169664" cy="523220"/>
          </a:xfrm>
          <a:prstGeom prst="rect">
            <a:avLst/>
          </a:prstGeom>
          <a:solidFill>
            <a:schemeClr val="accent1">
              <a:lumMod val="20000"/>
              <a:lumOff val="80000"/>
            </a:schemeClr>
          </a:solidFill>
        </p:spPr>
        <p:txBody>
          <a:bodyPr vert="horz" wrap="square" rtlCol="0">
            <a:spAutoFit/>
          </a:bodyPr>
          <a:lstStyle/>
          <a:p>
            <a:pPr algn="ctr"/>
            <a:r>
              <a:rPr lang="en-US" sz="2800" dirty="0" smtClean="0"/>
              <a:t>Scopes::main()</a:t>
            </a:r>
            <a:endParaRPr lang="en-NZ" sz="2800" dirty="0" smtClean="0"/>
          </a:p>
        </p:txBody>
      </p:sp>
      <p:sp>
        <p:nvSpPr>
          <p:cNvPr id="8" name="TextBox 7"/>
          <p:cNvSpPr txBox="1"/>
          <p:nvPr/>
        </p:nvSpPr>
        <p:spPr>
          <a:xfrm>
            <a:off x="3300984" y="4136594"/>
            <a:ext cx="4169664" cy="523220"/>
          </a:xfrm>
          <a:prstGeom prst="rect">
            <a:avLst/>
          </a:prstGeom>
          <a:solidFill>
            <a:schemeClr val="accent1">
              <a:lumMod val="20000"/>
              <a:lumOff val="80000"/>
            </a:schemeClr>
          </a:solidFill>
        </p:spPr>
        <p:txBody>
          <a:bodyPr vert="horz" wrap="square" rtlCol="0">
            <a:spAutoFit/>
          </a:bodyPr>
          <a:lstStyle>
            <a:defPPr>
              <a:defRPr lang="en-US"/>
            </a:defPPr>
            <a:lvl1pPr algn="ctr">
              <a:defRPr sz="3600"/>
            </a:lvl1pPr>
          </a:lstStyle>
          <a:p>
            <a:r>
              <a:rPr lang="en-US" sz="2800" dirty="0" err="1"/>
              <a:t>myDog.ChewSomething</a:t>
            </a:r>
            <a:r>
              <a:rPr lang="en-US" sz="2800" dirty="0"/>
              <a:t>()</a:t>
            </a:r>
            <a:endParaRPr lang="en-NZ" sz="2800" dirty="0"/>
          </a:p>
        </p:txBody>
      </p:sp>
      <p:sp>
        <p:nvSpPr>
          <p:cNvPr id="17" name="Text Placeholder 4"/>
          <p:cNvSpPr>
            <a:spLocks noGrp="1"/>
          </p:cNvSpPr>
          <p:nvPr>
            <p:ph type="body" sz="quarter" idx="12"/>
          </p:nvPr>
        </p:nvSpPr>
        <p:spPr>
          <a:xfrm>
            <a:off x="0" y="1076243"/>
            <a:ext cx="1894114" cy="5403757"/>
          </a:xfrm>
          <a:solidFill>
            <a:srgbClr val="00467F"/>
          </a:solidFill>
        </p:spPr>
        <p:txBody>
          <a:bodyPr vert="horz"/>
          <a:lstStyle/>
          <a:p>
            <a:pPr marL="342900" indent="-342900">
              <a:buFont typeface="+mj-lt"/>
              <a:buAutoNum type="arabicPeriod"/>
            </a:pPr>
            <a:r>
              <a:rPr lang="en-NZ" sz="1600" dirty="0">
                <a:solidFill>
                  <a:schemeClr val="bg1"/>
                </a:solidFill>
                <a:cs typeface="+mn-cs"/>
              </a:rPr>
              <a:t>Method calls</a:t>
            </a:r>
            <a:br>
              <a:rPr lang="en-NZ" sz="1600" dirty="0">
                <a:solidFill>
                  <a:schemeClr val="bg1"/>
                </a:solidFill>
                <a:cs typeface="+mn-cs"/>
              </a:rPr>
            </a:br>
            <a:endParaRPr lang="en-NZ" sz="1600" dirty="0"/>
          </a:p>
          <a:p>
            <a:pPr marL="342900" indent="-342900">
              <a:lnSpc>
                <a:spcPts val="2400"/>
              </a:lnSpc>
              <a:buFontTx/>
              <a:buAutoNum type="arabicPeriod"/>
            </a:pPr>
            <a:r>
              <a:rPr lang="en-NZ" sz="1600" dirty="0">
                <a:solidFill>
                  <a:schemeClr val="bg1"/>
                </a:solidFill>
                <a:cs typeface="+mn-cs"/>
              </a:rPr>
              <a:t>Declarations</a:t>
            </a:r>
          </a:p>
          <a:p>
            <a:pPr marL="342900" indent="-342900">
              <a:lnSpc>
                <a:spcPts val="2400"/>
              </a:lnSpc>
              <a:buFontTx/>
              <a:buAutoNum type="arabicPeriod"/>
            </a:pPr>
            <a:endParaRPr lang="en-NZ" sz="1600" dirty="0">
              <a:solidFill>
                <a:schemeClr val="bg1"/>
              </a:solidFill>
              <a:cs typeface="+mn-cs"/>
            </a:endParaRPr>
          </a:p>
          <a:p>
            <a:pPr marL="342900" indent="-342900">
              <a:buFont typeface="+mj-lt"/>
              <a:buAutoNum type="arabicPeriod"/>
            </a:pPr>
            <a:r>
              <a:rPr lang="en-NZ" sz="1600" dirty="0">
                <a:solidFill>
                  <a:schemeClr val="bg1"/>
                </a:solidFill>
                <a:cs typeface="+mn-cs"/>
              </a:rPr>
              <a:t>Static and non-static methods</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 typeface="+mj-lt"/>
              <a:buAutoNum type="arabicPeriod"/>
            </a:pPr>
            <a:r>
              <a:rPr lang="en-NZ" sz="1600" dirty="0">
                <a:solidFill>
                  <a:schemeClr val="tx2">
                    <a:lumMod val="40000"/>
                    <a:lumOff val="60000"/>
                  </a:schemeClr>
                </a:solidFill>
              </a:rPr>
              <a:t>Scope and call stack</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Java </a:t>
            </a:r>
            <a:r>
              <a:rPr lang="en-NZ" sz="1600" dirty="0">
                <a:solidFill>
                  <a:schemeClr val="bg1"/>
                </a:solidFill>
                <a:cs typeface="+mn-cs"/>
              </a:rPr>
              <a:t>API</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Summary</a:t>
            </a:r>
            <a:endParaRPr lang="en-NZ" sz="1600" dirty="0">
              <a:solidFill>
                <a:schemeClr val="bg1"/>
              </a:solidFill>
              <a:cs typeface="+mn-cs"/>
            </a:endParaRPr>
          </a:p>
        </p:txBody>
      </p:sp>
    </p:spTree>
    <p:extLst>
      <p:ext uri="{BB962C8B-B14F-4D97-AF65-F5344CB8AC3E}">
        <p14:creationId xmlns:p14="http://schemas.microsoft.com/office/powerpoint/2010/main" val="280736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2"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2"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3" nodeType="clickEffect">
                                  <p:stCondLst>
                                    <p:cond delay="0"/>
                                  </p:stCondLst>
                                  <p:childTnLst>
                                    <p:set>
                                      <p:cBhvr>
                                        <p:cTn id="54" dur="1" fill="hold">
                                          <p:stCondLst>
                                            <p:cond delay="0"/>
                                          </p:stCondLst>
                                        </p:cTn>
                                        <p:tgtEl>
                                          <p:spTgt spid="1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2" nodeType="clickEffect">
                                  <p:stCondLst>
                                    <p:cond delay="0"/>
                                  </p:stCondLst>
                                  <p:childTnLst>
                                    <p:set>
                                      <p:cBhvr>
                                        <p:cTn id="62" dur="1" fill="hold">
                                          <p:stCondLst>
                                            <p:cond delay="0"/>
                                          </p:stCondLst>
                                        </p:cTn>
                                        <p:tgtEl>
                                          <p:spTgt spid="1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2" grpId="0" animBg="1"/>
      <p:bldP spid="12" grpId="1" animBg="1"/>
      <p:bldP spid="11" grpId="1" animBg="1"/>
      <p:bldP spid="11" grpId="2" animBg="1"/>
      <p:bldP spid="15" grpId="1" animBg="1"/>
      <p:bldP spid="15" grpId="2" animBg="1"/>
      <p:bldP spid="13" grpId="0" animBg="1"/>
      <p:bldP spid="13" grpId="1" animBg="1"/>
      <p:bldP spid="13" grpId="2" animBg="1"/>
      <p:bldP spid="13" grpId="3" animBg="1"/>
      <p:bldP spid="7" grpId="0" animBg="1"/>
      <p:bldP spid="7" grpId="1" animBg="1"/>
      <p:bldP spid="8" grpId="0" animBg="1"/>
      <p:bldP spid="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32508" y="1334715"/>
            <a:ext cx="6480864" cy="4378827"/>
          </a:xfrm>
          <a:prstGeom prst="rect">
            <a:avLst/>
          </a:prstGeom>
        </p:spPr>
      </p:pic>
      <p:sp>
        <p:nvSpPr>
          <p:cNvPr id="4" name="Slide Number Placeholder 3"/>
          <p:cNvSpPr>
            <a:spLocks noGrp="1"/>
          </p:cNvSpPr>
          <p:nvPr>
            <p:ph type="sldNum" sz="quarter" idx="12"/>
          </p:nvPr>
        </p:nvSpPr>
        <p:spPr/>
        <p:txBody>
          <a:bodyPr/>
          <a:lstStyle/>
          <a:p>
            <a:fld id="{218B9C4F-B695-C54C-924B-61748EE6A7C5}" type="slidenum">
              <a:rPr lang="en-US" smtClean="0"/>
              <a:pPr/>
              <a:t>14</a:t>
            </a:fld>
            <a:endParaRPr lang="en-US" dirty="0"/>
          </a:p>
        </p:txBody>
      </p:sp>
      <p:sp>
        <p:nvSpPr>
          <p:cNvPr id="6" name="Text Placeholder 5"/>
          <p:cNvSpPr>
            <a:spLocks noGrp="1"/>
          </p:cNvSpPr>
          <p:nvPr>
            <p:ph type="body" sz="quarter" idx="10"/>
          </p:nvPr>
        </p:nvSpPr>
        <p:spPr>
          <a:xfrm>
            <a:off x="2532507" y="928468"/>
            <a:ext cx="6480863" cy="3121100"/>
          </a:xfrm>
        </p:spPr>
        <p:txBody>
          <a:bodyPr/>
          <a:lstStyle/>
          <a:p>
            <a:pPr>
              <a:lnSpc>
                <a:spcPct val="100000"/>
              </a:lnSpc>
            </a:pPr>
            <a:r>
              <a:rPr lang="en-US" sz="1400" dirty="0" smtClean="0">
                <a:latin typeface="Verdana" panose="020B0604030504040204" pitchFamily="34" charset="0"/>
                <a:ea typeface="Verdana" panose="020B0604030504040204" pitchFamily="34" charset="0"/>
                <a:cs typeface="Verdana" panose="020B0604030504040204" pitchFamily="34" charset="0"/>
              </a:rPr>
              <a:t>You can see the stack and the in-scope variables in the debugger </a:t>
            </a:r>
          </a:p>
          <a:p>
            <a:endParaRPr lang="en-US" sz="1400" dirty="0">
              <a:latin typeface="Verdana" panose="020B0604030504040204" pitchFamily="34" charset="0"/>
              <a:ea typeface="Verdana" panose="020B0604030504040204" pitchFamily="34" charset="0"/>
              <a:cs typeface="Verdana" panose="020B0604030504040204" pitchFamily="34" charset="0"/>
            </a:endParaRPr>
          </a:p>
          <a:p>
            <a:endParaRPr lang="en-NZ" sz="14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Stack and scope</a:t>
            </a:r>
            <a:endParaRPr lang="en-NZ" sz="4000" b="1" dirty="0">
              <a:solidFill>
                <a:srgbClr val="009AC7"/>
              </a:solidFill>
              <a:latin typeface="Verdana"/>
              <a:cs typeface="Verdana"/>
            </a:endParaRPr>
          </a:p>
        </p:txBody>
      </p:sp>
      <p:sp>
        <p:nvSpPr>
          <p:cNvPr id="3" name="Rectangular Callout 2"/>
          <p:cNvSpPr/>
          <p:nvPr/>
        </p:nvSpPr>
        <p:spPr>
          <a:xfrm>
            <a:off x="7139157" y="3509360"/>
            <a:ext cx="1233714" cy="747486"/>
          </a:xfrm>
          <a:prstGeom prst="wedgeRectCallout">
            <a:avLst>
              <a:gd name="adj1" fmla="val -101715"/>
              <a:gd name="adj2" fmla="val -195779"/>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In scope variables</a:t>
            </a:r>
            <a:endParaRPr lang="en-NZ" dirty="0">
              <a:solidFill>
                <a:schemeClr val="tx1"/>
              </a:solidFill>
            </a:endParaRPr>
          </a:p>
        </p:txBody>
      </p:sp>
      <p:sp>
        <p:nvSpPr>
          <p:cNvPr id="10" name="Rectangular Callout 9"/>
          <p:cNvSpPr/>
          <p:nvPr/>
        </p:nvSpPr>
        <p:spPr>
          <a:xfrm>
            <a:off x="5008911" y="3173294"/>
            <a:ext cx="1233714" cy="1052286"/>
          </a:xfrm>
          <a:prstGeom prst="wedgeRectCallout">
            <a:avLst>
              <a:gd name="adj1" fmla="val -137009"/>
              <a:gd name="adj2" fmla="val -115431"/>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stack</a:t>
            </a:r>
            <a:endParaRPr lang="en-NZ" dirty="0">
              <a:solidFill>
                <a:schemeClr val="tx1"/>
              </a:solidFill>
            </a:endParaRPr>
          </a:p>
        </p:txBody>
      </p:sp>
      <p:sp>
        <p:nvSpPr>
          <p:cNvPr id="8" name="Text Placeholder 4"/>
          <p:cNvSpPr>
            <a:spLocks noGrp="1"/>
          </p:cNvSpPr>
          <p:nvPr>
            <p:ph type="body" sz="quarter" idx="12"/>
          </p:nvPr>
        </p:nvSpPr>
        <p:spPr>
          <a:xfrm>
            <a:off x="0" y="1076243"/>
            <a:ext cx="1894114" cy="5403757"/>
          </a:xfrm>
          <a:solidFill>
            <a:srgbClr val="00467F"/>
          </a:solidFill>
        </p:spPr>
        <p:txBody>
          <a:bodyPr vert="horz"/>
          <a:lstStyle/>
          <a:p>
            <a:pPr marL="342900" indent="-342900">
              <a:buFont typeface="+mj-lt"/>
              <a:buAutoNum type="arabicPeriod"/>
            </a:pPr>
            <a:r>
              <a:rPr lang="en-NZ" sz="1600" dirty="0">
                <a:solidFill>
                  <a:schemeClr val="bg1"/>
                </a:solidFill>
                <a:cs typeface="+mn-cs"/>
              </a:rPr>
              <a:t>Method calls</a:t>
            </a:r>
            <a:br>
              <a:rPr lang="en-NZ" sz="1600" dirty="0">
                <a:solidFill>
                  <a:schemeClr val="bg1"/>
                </a:solidFill>
                <a:cs typeface="+mn-cs"/>
              </a:rPr>
            </a:br>
            <a:endParaRPr lang="en-NZ" sz="1600" dirty="0"/>
          </a:p>
          <a:p>
            <a:pPr marL="342900" indent="-342900">
              <a:lnSpc>
                <a:spcPts val="2400"/>
              </a:lnSpc>
              <a:buFontTx/>
              <a:buAutoNum type="arabicPeriod"/>
            </a:pPr>
            <a:r>
              <a:rPr lang="en-NZ" sz="1600" dirty="0">
                <a:solidFill>
                  <a:schemeClr val="bg1"/>
                </a:solidFill>
                <a:cs typeface="+mn-cs"/>
              </a:rPr>
              <a:t>Declarations</a:t>
            </a:r>
          </a:p>
          <a:p>
            <a:pPr marL="342900" indent="-342900">
              <a:lnSpc>
                <a:spcPts val="2400"/>
              </a:lnSpc>
              <a:buFontTx/>
              <a:buAutoNum type="arabicPeriod"/>
            </a:pPr>
            <a:endParaRPr lang="en-NZ" sz="1600" dirty="0">
              <a:solidFill>
                <a:schemeClr val="bg1"/>
              </a:solidFill>
              <a:cs typeface="+mn-cs"/>
            </a:endParaRPr>
          </a:p>
          <a:p>
            <a:pPr marL="342900" indent="-342900">
              <a:buFont typeface="+mj-lt"/>
              <a:buAutoNum type="arabicPeriod"/>
            </a:pPr>
            <a:r>
              <a:rPr lang="en-NZ" sz="1600" dirty="0">
                <a:solidFill>
                  <a:schemeClr val="bg1"/>
                </a:solidFill>
                <a:cs typeface="+mn-cs"/>
              </a:rPr>
              <a:t>Static and non-static methods</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 typeface="+mj-lt"/>
              <a:buAutoNum type="arabicPeriod"/>
            </a:pPr>
            <a:r>
              <a:rPr lang="en-NZ" sz="1600" dirty="0">
                <a:solidFill>
                  <a:schemeClr val="tx2">
                    <a:lumMod val="40000"/>
                    <a:lumOff val="60000"/>
                  </a:schemeClr>
                </a:solidFill>
              </a:rPr>
              <a:t>Scope and call stack</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Java </a:t>
            </a:r>
            <a:r>
              <a:rPr lang="en-NZ" sz="1600" dirty="0">
                <a:solidFill>
                  <a:schemeClr val="bg1"/>
                </a:solidFill>
                <a:cs typeface="+mn-cs"/>
              </a:rPr>
              <a:t>API</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Summary</a:t>
            </a:r>
            <a:endParaRPr lang="en-NZ" sz="1600" dirty="0">
              <a:solidFill>
                <a:schemeClr val="bg1"/>
              </a:solidFill>
              <a:cs typeface="+mn-cs"/>
            </a:endParaRPr>
          </a:p>
        </p:txBody>
      </p:sp>
    </p:spTree>
    <p:extLst>
      <p:ext uri="{BB962C8B-B14F-4D97-AF65-F5344CB8AC3E}">
        <p14:creationId xmlns:p14="http://schemas.microsoft.com/office/powerpoint/2010/main" val="1582222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Variables in Java</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15</a:t>
            </a:fld>
            <a:endParaRPr lang="en-US" dirty="0"/>
          </a:p>
        </p:txBody>
      </p:sp>
      <p:sp>
        <p:nvSpPr>
          <p:cNvPr id="9" name="Text Placeholder 8"/>
          <p:cNvSpPr>
            <a:spLocks noGrp="1"/>
          </p:cNvSpPr>
          <p:nvPr>
            <p:ph type="body" sz="quarter" idx="13"/>
          </p:nvPr>
        </p:nvSpPr>
        <p:spPr>
          <a:xfrm>
            <a:off x="1894114" y="1064350"/>
            <a:ext cx="7090008" cy="5235145"/>
          </a:xfrm>
        </p:spPr>
        <p:txBody>
          <a:bodyPr/>
          <a:lstStyle/>
          <a:p>
            <a:pPr marL="0" indent="0">
              <a:buNone/>
            </a:pPr>
            <a:r>
              <a:rPr lang="en-US" sz="1400" dirty="0" smtClean="0"/>
              <a:t>In Java, you declare variables in four contexts:</a:t>
            </a:r>
          </a:p>
          <a:p>
            <a:pPr marL="0" indent="0">
              <a:buNone/>
            </a:pPr>
            <a:endParaRPr lang="en-US" sz="1400" dirty="0" smtClean="0"/>
          </a:p>
          <a:p>
            <a:r>
              <a:rPr lang="en-US" sz="1400" dirty="0" smtClean="0"/>
              <a:t>Inside a method: These variables are for the method to work with and are not visible outside the method. </a:t>
            </a:r>
          </a:p>
          <a:p>
            <a:endParaRPr lang="en-US" sz="1400" dirty="0" smtClean="0"/>
          </a:p>
          <a:p>
            <a:r>
              <a:rPr lang="en-US" sz="1400" dirty="0" smtClean="0"/>
              <a:t>Outside a method in a class: These variables are for the methods of the class to use and, if declared </a:t>
            </a:r>
            <a:r>
              <a:rPr lang="en-US" sz="1400" b="1" dirty="0" smtClean="0">
                <a:latin typeface="Courier New" panose="02070309020205020404" pitchFamily="49" charset="0"/>
                <a:cs typeface="Courier New" panose="02070309020205020404" pitchFamily="49" charset="0"/>
              </a:rPr>
              <a:t>public</a:t>
            </a:r>
            <a:r>
              <a:rPr lang="en-US" sz="1400" dirty="0" smtClean="0"/>
              <a:t>, can be set and read by code outside </a:t>
            </a:r>
            <a:r>
              <a:rPr lang="en-US" sz="1400" dirty="0" smtClean="0"/>
              <a:t>the class</a:t>
            </a:r>
            <a:r>
              <a:rPr lang="en-US" sz="1400" dirty="0" smtClean="0"/>
              <a:t>.</a:t>
            </a:r>
          </a:p>
          <a:p>
            <a:endParaRPr lang="en-US" sz="1400" dirty="0" smtClean="0"/>
          </a:p>
          <a:p>
            <a:r>
              <a:rPr lang="en-US" sz="1400" dirty="0" smtClean="0"/>
              <a:t>As normal variables (non-static). If declared outside a method, each object (instance) of the class gets its own copy of the variable. If we change the value in one instance, the copies in the other instances don’t change.</a:t>
            </a:r>
          </a:p>
          <a:p>
            <a:endParaRPr lang="en-US" sz="1400" dirty="0"/>
          </a:p>
          <a:p>
            <a:r>
              <a:rPr lang="en-US" sz="1400" dirty="0" smtClean="0"/>
              <a:t>As </a:t>
            </a:r>
            <a:r>
              <a:rPr lang="en-US" sz="1400" b="1" dirty="0" smtClean="0">
                <a:latin typeface="Courier New" panose="02070309020205020404" pitchFamily="49" charset="0"/>
                <a:cs typeface="Courier New" panose="02070309020205020404" pitchFamily="49" charset="0"/>
              </a:rPr>
              <a:t>static</a:t>
            </a:r>
            <a:r>
              <a:rPr lang="en-US" sz="1400" dirty="0" smtClean="0"/>
              <a:t> variables. These are declared outside a method only. There is only a single copy of the variable, and we need no object instance to be able to read or write to the variable. Static and non-static methods can work with static variables.</a:t>
            </a:r>
          </a:p>
        </p:txBody>
      </p:sp>
      <p:sp>
        <p:nvSpPr>
          <p:cNvPr id="8" name="Text Placeholder 4"/>
          <p:cNvSpPr>
            <a:spLocks noGrp="1"/>
          </p:cNvSpPr>
          <p:nvPr>
            <p:ph type="body" sz="quarter" idx="12"/>
          </p:nvPr>
        </p:nvSpPr>
        <p:spPr>
          <a:xfrm>
            <a:off x="0" y="1076243"/>
            <a:ext cx="1894114" cy="5403757"/>
          </a:xfrm>
          <a:solidFill>
            <a:srgbClr val="00467F"/>
          </a:solidFill>
        </p:spPr>
        <p:txBody>
          <a:bodyPr vert="horz"/>
          <a:lstStyle/>
          <a:p>
            <a:pPr marL="342900" indent="-342900">
              <a:buFont typeface="+mj-lt"/>
              <a:buAutoNum type="arabicPeriod"/>
            </a:pPr>
            <a:r>
              <a:rPr lang="en-NZ" sz="1600" dirty="0">
                <a:solidFill>
                  <a:schemeClr val="bg1"/>
                </a:solidFill>
                <a:cs typeface="+mn-cs"/>
              </a:rPr>
              <a:t>Method calls</a:t>
            </a:r>
            <a:br>
              <a:rPr lang="en-NZ" sz="1600" dirty="0">
                <a:solidFill>
                  <a:schemeClr val="bg1"/>
                </a:solidFill>
                <a:cs typeface="+mn-cs"/>
              </a:rPr>
            </a:br>
            <a:endParaRPr lang="en-NZ" sz="1600" dirty="0"/>
          </a:p>
          <a:p>
            <a:pPr marL="342900" indent="-342900">
              <a:lnSpc>
                <a:spcPts val="2400"/>
              </a:lnSpc>
              <a:buFontTx/>
              <a:buAutoNum type="arabicPeriod"/>
            </a:pPr>
            <a:r>
              <a:rPr lang="en-NZ" sz="1600" dirty="0">
                <a:solidFill>
                  <a:schemeClr val="bg1"/>
                </a:solidFill>
                <a:cs typeface="+mn-cs"/>
              </a:rPr>
              <a:t>Declarations</a:t>
            </a:r>
          </a:p>
          <a:p>
            <a:pPr marL="342900" indent="-342900">
              <a:lnSpc>
                <a:spcPts val="2400"/>
              </a:lnSpc>
              <a:buFontTx/>
              <a:buAutoNum type="arabicPeriod"/>
            </a:pPr>
            <a:endParaRPr lang="en-NZ" sz="1600" dirty="0">
              <a:solidFill>
                <a:schemeClr val="bg1"/>
              </a:solidFill>
              <a:cs typeface="+mn-cs"/>
            </a:endParaRPr>
          </a:p>
          <a:p>
            <a:pPr marL="342900" indent="-342900">
              <a:buFont typeface="+mj-lt"/>
              <a:buAutoNum type="arabicPeriod"/>
            </a:pPr>
            <a:r>
              <a:rPr lang="en-NZ" sz="1600" dirty="0">
                <a:solidFill>
                  <a:schemeClr val="bg1"/>
                </a:solidFill>
                <a:cs typeface="+mn-cs"/>
              </a:rPr>
              <a:t>Static and non-static methods</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 typeface="+mj-lt"/>
              <a:buAutoNum type="arabicPeriod"/>
            </a:pPr>
            <a:r>
              <a:rPr lang="en-NZ" sz="1600" dirty="0">
                <a:solidFill>
                  <a:schemeClr val="tx2">
                    <a:lumMod val="40000"/>
                    <a:lumOff val="60000"/>
                  </a:schemeClr>
                </a:solidFill>
              </a:rPr>
              <a:t>Scope and call stack</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Java </a:t>
            </a:r>
            <a:r>
              <a:rPr lang="en-NZ" sz="1600" dirty="0">
                <a:solidFill>
                  <a:schemeClr val="bg1"/>
                </a:solidFill>
                <a:cs typeface="+mn-cs"/>
              </a:rPr>
              <a:t>API</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Summary</a:t>
            </a:r>
            <a:endParaRPr lang="en-NZ" sz="1600" dirty="0">
              <a:solidFill>
                <a:schemeClr val="bg1"/>
              </a:solidFill>
              <a:cs typeface="+mn-cs"/>
            </a:endParaRPr>
          </a:p>
        </p:txBody>
      </p:sp>
    </p:spTree>
    <p:extLst>
      <p:ext uri="{BB962C8B-B14F-4D97-AF65-F5344CB8AC3E}">
        <p14:creationId xmlns:p14="http://schemas.microsoft.com/office/powerpoint/2010/main" val="27392355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buNone/>
            </a:pPr>
            <a:r>
              <a:rPr lang="en-US" dirty="0" smtClean="0"/>
              <a:t>You may have wondered where Scanner and Math came from.</a:t>
            </a:r>
          </a:p>
          <a:p>
            <a:pPr marL="0" indent="0">
              <a:buNone/>
            </a:pPr>
            <a:endParaRPr lang="en-US" dirty="0"/>
          </a:p>
          <a:p>
            <a:pPr marL="0" indent="0">
              <a:buNone/>
            </a:pPr>
            <a:r>
              <a:rPr lang="en-US" dirty="0" smtClean="0"/>
              <a:t>Java provides you with a huge number of ready-made classes, which in turn contain many more methods, both static and non-static, and in many cases overloaded multiple times.</a:t>
            </a:r>
          </a:p>
          <a:p>
            <a:endParaRPr lang="en-US" dirty="0"/>
          </a:p>
          <a:p>
            <a:pPr marL="0" indent="0">
              <a:buNone/>
            </a:pPr>
            <a:r>
              <a:rPr lang="en-US" dirty="0" smtClean="0"/>
              <a:t>We will see more and more examples as we go.  A few you will use include:</a:t>
            </a:r>
          </a:p>
          <a:p>
            <a:pPr lvl="1"/>
            <a:r>
              <a:rPr lang="en-US" dirty="0" err="1" smtClean="0"/>
              <a:t>java.util</a:t>
            </a:r>
            <a:r>
              <a:rPr lang="en-US" dirty="0" smtClean="0"/>
              <a:t>	</a:t>
            </a:r>
          </a:p>
          <a:p>
            <a:pPr lvl="1"/>
            <a:r>
              <a:rPr lang="en-US" dirty="0" smtClean="0"/>
              <a:t>Math</a:t>
            </a:r>
          </a:p>
          <a:p>
            <a:pPr lvl="1"/>
            <a:r>
              <a:rPr lang="en-US" dirty="0" err="1" smtClean="0"/>
              <a:t>java.awt</a:t>
            </a:r>
            <a:r>
              <a:rPr lang="en-US" dirty="0" smtClean="0"/>
              <a:t> – graphics</a:t>
            </a:r>
          </a:p>
          <a:p>
            <a:pPr lvl="1"/>
            <a:r>
              <a:rPr lang="en-US" dirty="0" err="1" smtClean="0"/>
              <a:t>javax.swing</a:t>
            </a:r>
            <a:r>
              <a:rPr lang="en-US" dirty="0" smtClean="0"/>
              <a:t> </a:t>
            </a:r>
            <a:r>
              <a:rPr lang="en-US" dirty="0" smtClean="0"/>
              <a:t>– </a:t>
            </a:r>
            <a:r>
              <a:rPr lang="en-US" dirty="0" err="1" smtClean="0"/>
              <a:t>gui</a:t>
            </a:r>
            <a:r>
              <a:rPr lang="en-US" dirty="0" smtClean="0"/>
              <a:t> components</a:t>
            </a:r>
          </a:p>
          <a:p>
            <a:pPr lvl="1"/>
            <a:endParaRPr lang="en-US" dirty="0" smtClean="0"/>
          </a:p>
        </p:txBody>
      </p:sp>
      <p:sp>
        <p:nvSpPr>
          <p:cNvPr id="3" name="Title 2"/>
          <p:cNvSpPr>
            <a:spLocks noGrp="1"/>
          </p:cNvSpPr>
          <p:nvPr>
            <p:ph type="title"/>
          </p:nvPr>
        </p:nvSpPr>
        <p:spPr/>
        <p:txBody>
          <a:bodyPr/>
          <a:lstStyle/>
          <a:p>
            <a:r>
              <a:rPr lang="en-US" dirty="0" smtClean="0"/>
              <a:t>Java API</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16</a:t>
            </a:fld>
            <a:endParaRPr lang="en-US" dirty="0"/>
          </a:p>
        </p:txBody>
      </p:sp>
      <p:sp>
        <p:nvSpPr>
          <p:cNvPr id="7" name="Text Placeholder 4"/>
          <p:cNvSpPr>
            <a:spLocks noGrp="1"/>
          </p:cNvSpPr>
          <p:nvPr>
            <p:ph type="body" sz="quarter" idx="12"/>
          </p:nvPr>
        </p:nvSpPr>
        <p:spPr>
          <a:xfrm>
            <a:off x="0" y="1076243"/>
            <a:ext cx="1894114" cy="5403757"/>
          </a:xfrm>
          <a:solidFill>
            <a:srgbClr val="00467F"/>
          </a:solidFill>
        </p:spPr>
        <p:txBody>
          <a:bodyPr vert="horz"/>
          <a:lstStyle/>
          <a:p>
            <a:pPr marL="342900" indent="-342900">
              <a:buFont typeface="+mj-lt"/>
              <a:buAutoNum type="arabicPeriod"/>
            </a:pPr>
            <a:r>
              <a:rPr lang="en-NZ" sz="1600" dirty="0">
                <a:solidFill>
                  <a:schemeClr val="bg1"/>
                </a:solidFill>
                <a:cs typeface="+mn-cs"/>
              </a:rPr>
              <a:t>Method calls</a:t>
            </a:r>
            <a:br>
              <a:rPr lang="en-NZ" sz="1600" dirty="0">
                <a:solidFill>
                  <a:schemeClr val="bg1"/>
                </a:solidFill>
                <a:cs typeface="+mn-cs"/>
              </a:rPr>
            </a:br>
            <a:endParaRPr lang="en-NZ" sz="1600" dirty="0"/>
          </a:p>
          <a:p>
            <a:pPr marL="342900" indent="-342900">
              <a:lnSpc>
                <a:spcPts val="2400"/>
              </a:lnSpc>
              <a:buFontTx/>
              <a:buAutoNum type="arabicPeriod"/>
            </a:pPr>
            <a:r>
              <a:rPr lang="en-NZ" sz="1600" dirty="0">
                <a:solidFill>
                  <a:schemeClr val="bg1"/>
                </a:solidFill>
                <a:cs typeface="+mn-cs"/>
              </a:rPr>
              <a:t>Declarations</a:t>
            </a:r>
          </a:p>
          <a:p>
            <a:pPr marL="342900" indent="-342900">
              <a:lnSpc>
                <a:spcPts val="2400"/>
              </a:lnSpc>
              <a:buFontTx/>
              <a:buAutoNum type="arabicPeriod"/>
            </a:pPr>
            <a:endParaRPr lang="en-NZ" sz="1600" dirty="0">
              <a:solidFill>
                <a:schemeClr val="bg1"/>
              </a:solidFill>
              <a:cs typeface="+mn-cs"/>
            </a:endParaRPr>
          </a:p>
          <a:p>
            <a:pPr marL="342900" indent="-342900">
              <a:buFont typeface="+mj-lt"/>
              <a:buAutoNum type="arabicPeriod"/>
            </a:pPr>
            <a:r>
              <a:rPr lang="en-NZ" sz="1600" dirty="0">
                <a:solidFill>
                  <a:schemeClr val="bg1"/>
                </a:solidFill>
                <a:cs typeface="+mn-cs"/>
              </a:rPr>
              <a:t>Static and non-static methods</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 typeface="+mj-lt"/>
              <a:buAutoNum type="arabicPeriod"/>
            </a:pPr>
            <a:r>
              <a:rPr lang="en-NZ" sz="1600" dirty="0"/>
              <a:t>Scope and call stack</a:t>
            </a:r>
          </a:p>
          <a:p>
            <a:pPr marL="342900" indent="-342900">
              <a:lnSpc>
                <a:spcPts val="2400"/>
              </a:lnSpc>
              <a:buFontTx/>
              <a:buAutoNum type="arabicPeriod"/>
            </a:pPr>
            <a:endParaRPr lang="en-NZ" sz="1600" dirty="0" smtClean="0">
              <a:solidFill>
                <a:schemeClr val="bg1"/>
              </a:solidFill>
              <a:cs typeface="+mn-cs"/>
            </a:endParaRPr>
          </a:p>
          <a:p>
            <a:pPr>
              <a:buFont typeface="+mj-lt"/>
              <a:buAutoNum type="arabicPeriod"/>
            </a:pPr>
            <a:r>
              <a:rPr lang="en-NZ" sz="1600" dirty="0">
                <a:solidFill>
                  <a:schemeClr val="tx2">
                    <a:lumMod val="40000"/>
                    <a:lumOff val="60000"/>
                  </a:schemeClr>
                </a:solidFill>
              </a:rPr>
              <a:t>Java API</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Summary</a:t>
            </a:r>
            <a:endParaRPr lang="en-NZ" sz="1600" dirty="0">
              <a:solidFill>
                <a:schemeClr val="bg1"/>
              </a:solidFill>
              <a:cs typeface="+mn-cs"/>
            </a:endParaRPr>
          </a:p>
        </p:txBody>
      </p:sp>
    </p:spTree>
    <p:extLst>
      <p:ext uri="{BB962C8B-B14F-4D97-AF65-F5344CB8AC3E}">
        <p14:creationId xmlns:p14="http://schemas.microsoft.com/office/powerpoint/2010/main" val="32665644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0000" lnSpcReduction="20000"/>
          </a:bodyPr>
          <a:lstStyle/>
          <a:p>
            <a:r>
              <a:rPr lang="en-US" dirty="0" smtClean="0"/>
              <a:t>Java method calls look different depending on whether </a:t>
            </a:r>
          </a:p>
          <a:p>
            <a:pPr lvl="1"/>
            <a:r>
              <a:rPr lang="en-US" dirty="0" smtClean="0"/>
              <a:t>the method is in one of the special class (</a:t>
            </a:r>
            <a:r>
              <a:rPr lang="en-US" dirty="0" err="1" smtClean="0"/>
              <a:t>eg</a:t>
            </a:r>
            <a:r>
              <a:rPr lang="en-US" dirty="0" smtClean="0"/>
              <a:t> System or Math)</a:t>
            </a:r>
          </a:p>
          <a:p>
            <a:pPr lvl="1"/>
            <a:r>
              <a:rPr lang="en-US" dirty="0" smtClean="0"/>
              <a:t>Is static – in which case you do not need to instantiate an object</a:t>
            </a:r>
          </a:p>
          <a:p>
            <a:pPr lvl="1"/>
            <a:r>
              <a:rPr lang="en-US" dirty="0" smtClean="0"/>
              <a:t>Is non-static - when you do need to instantiate the object</a:t>
            </a:r>
          </a:p>
          <a:p>
            <a:pPr lvl="1"/>
            <a:endParaRPr lang="en-US" dirty="0" smtClean="0"/>
          </a:p>
          <a:p>
            <a:pPr>
              <a:lnSpc>
                <a:spcPct val="120000"/>
              </a:lnSpc>
            </a:pPr>
            <a:r>
              <a:rPr lang="en-US" dirty="0" smtClean="0"/>
              <a:t>Calling your own method in the same class requires just the method name and parameters</a:t>
            </a:r>
          </a:p>
          <a:p>
            <a:r>
              <a:rPr lang="en-US" dirty="0" smtClean="0"/>
              <a:t>Declaring a method you include its </a:t>
            </a:r>
          </a:p>
          <a:p>
            <a:pPr lvl="1"/>
            <a:r>
              <a:rPr lang="en-US" dirty="0" smtClean="0"/>
              <a:t>Scope (public or private) </a:t>
            </a:r>
          </a:p>
          <a:p>
            <a:pPr lvl="1"/>
            <a:r>
              <a:rPr lang="en-US" dirty="0" smtClean="0"/>
              <a:t>Static if required (</a:t>
            </a:r>
            <a:r>
              <a:rPr lang="en-US" dirty="0" err="1" smtClean="0"/>
              <a:t>eg</a:t>
            </a:r>
            <a:r>
              <a:rPr lang="en-US" dirty="0" smtClean="0"/>
              <a:t> in the same class as main())</a:t>
            </a:r>
          </a:p>
          <a:p>
            <a:pPr lvl="1"/>
            <a:r>
              <a:rPr lang="en-US" dirty="0" smtClean="0"/>
              <a:t>Return type</a:t>
            </a:r>
          </a:p>
          <a:p>
            <a:pPr lvl="1"/>
            <a:r>
              <a:rPr lang="en-US" dirty="0" smtClean="0"/>
              <a:t>Name</a:t>
            </a:r>
          </a:p>
          <a:p>
            <a:pPr lvl="1"/>
            <a:r>
              <a:rPr lang="en-US" dirty="0" smtClean="0"/>
              <a:t>Parameter list  (type name, type name, …)</a:t>
            </a:r>
          </a:p>
          <a:p>
            <a:pPr lvl="1"/>
            <a:r>
              <a:rPr lang="en-US" dirty="0" smtClean="0"/>
              <a:t>Code block braces ( {} ) </a:t>
            </a:r>
          </a:p>
          <a:p>
            <a:pPr lvl="1"/>
            <a:endParaRPr lang="en-US" dirty="0" smtClean="0"/>
          </a:p>
          <a:p>
            <a:pPr>
              <a:lnSpc>
                <a:spcPct val="120000"/>
              </a:lnSpc>
            </a:pPr>
            <a:r>
              <a:rPr lang="en-US" dirty="0" smtClean="0"/>
              <a:t>You can overload methods by declaring multiple methods with the same name but different signatures</a:t>
            </a:r>
          </a:p>
          <a:p>
            <a:pPr lvl="1"/>
            <a:r>
              <a:rPr lang="en-US" dirty="0" smtClean="0"/>
              <a:t>Different return type and/or</a:t>
            </a:r>
          </a:p>
          <a:p>
            <a:pPr lvl="1"/>
            <a:r>
              <a:rPr lang="en-US" dirty="0" smtClean="0"/>
              <a:t>Different parameters</a:t>
            </a:r>
          </a:p>
          <a:p>
            <a:pPr lvl="1"/>
            <a:r>
              <a:rPr lang="en-US" dirty="0" smtClean="0"/>
              <a:t>Java will choose the most appropriate match</a:t>
            </a:r>
          </a:p>
          <a:p>
            <a:pPr lvl="1"/>
            <a:endParaRPr lang="en-US" dirty="0" smtClean="0"/>
          </a:p>
          <a:p>
            <a:pPr>
              <a:lnSpc>
                <a:spcPct val="120000"/>
              </a:lnSpc>
            </a:pPr>
            <a:r>
              <a:rPr lang="en-US" dirty="0" smtClean="0"/>
              <a:t>You can change the type of something by casting it – you may lose data if you are </a:t>
            </a:r>
            <a:r>
              <a:rPr lang="en-US" smtClean="0"/>
              <a:t>not careful. </a:t>
            </a:r>
            <a:endParaRPr lang="en-US" dirty="0" smtClean="0"/>
          </a:p>
          <a:p>
            <a:pPr lvl="1"/>
            <a:r>
              <a:rPr lang="en-US" dirty="0" smtClean="0"/>
              <a:t>(type) variable  </a:t>
            </a:r>
          </a:p>
          <a:p>
            <a:pPr lvl="1"/>
            <a:endParaRPr lang="en-US" dirty="0" smtClean="0"/>
          </a:p>
          <a:p>
            <a:pPr lvl="1"/>
            <a:endParaRPr lang="en-US" dirty="0" smtClean="0"/>
          </a:p>
          <a:p>
            <a:endParaRPr lang="en-NZ" dirty="0"/>
          </a:p>
        </p:txBody>
      </p:sp>
      <p:sp>
        <p:nvSpPr>
          <p:cNvPr id="3" name="Title 2"/>
          <p:cNvSpPr>
            <a:spLocks noGrp="1"/>
          </p:cNvSpPr>
          <p:nvPr>
            <p:ph type="title"/>
          </p:nvPr>
        </p:nvSpPr>
        <p:spPr/>
        <p:txBody>
          <a:bodyPr/>
          <a:lstStyle/>
          <a:p>
            <a:r>
              <a:rPr lang="en-US" dirty="0" smtClean="0"/>
              <a:t>What do we know</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17</a:t>
            </a:fld>
            <a:endParaRPr lang="en-US" dirty="0"/>
          </a:p>
        </p:txBody>
      </p:sp>
      <p:sp>
        <p:nvSpPr>
          <p:cNvPr id="7" name="Text Placeholder 4"/>
          <p:cNvSpPr>
            <a:spLocks noGrp="1"/>
          </p:cNvSpPr>
          <p:nvPr>
            <p:ph type="body" sz="quarter" idx="12"/>
          </p:nvPr>
        </p:nvSpPr>
        <p:spPr>
          <a:xfrm>
            <a:off x="0" y="1076243"/>
            <a:ext cx="1894114" cy="5403757"/>
          </a:xfrm>
          <a:solidFill>
            <a:srgbClr val="00467F"/>
          </a:solidFill>
        </p:spPr>
        <p:txBody>
          <a:bodyPr vert="horz"/>
          <a:lstStyle/>
          <a:p>
            <a:pPr marL="342900" indent="-342900">
              <a:buFont typeface="+mj-lt"/>
              <a:buAutoNum type="arabicPeriod"/>
            </a:pPr>
            <a:r>
              <a:rPr lang="en-NZ" sz="1600" dirty="0">
                <a:solidFill>
                  <a:schemeClr val="bg1"/>
                </a:solidFill>
                <a:cs typeface="+mn-cs"/>
              </a:rPr>
              <a:t>Method calls</a:t>
            </a:r>
            <a:br>
              <a:rPr lang="en-NZ" sz="1600" dirty="0">
                <a:solidFill>
                  <a:schemeClr val="bg1"/>
                </a:solidFill>
                <a:cs typeface="+mn-cs"/>
              </a:rPr>
            </a:br>
            <a:endParaRPr lang="en-NZ" sz="1600" dirty="0"/>
          </a:p>
          <a:p>
            <a:pPr marL="342900" indent="-342900">
              <a:lnSpc>
                <a:spcPts val="2400"/>
              </a:lnSpc>
              <a:buFontTx/>
              <a:buAutoNum type="arabicPeriod"/>
            </a:pPr>
            <a:r>
              <a:rPr lang="en-NZ" sz="1600" dirty="0">
                <a:solidFill>
                  <a:schemeClr val="bg1"/>
                </a:solidFill>
                <a:cs typeface="+mn-cs"/>
              </a:rPr>
              <a:t>Declarations</a:t>
            </a:r>
          </a:p>
          <a:p>
            <a:pPr marL="342900" indent="-342900">
              <a:lnSpc>
                <a:spcPts val="2400"/>
              </a:lnSpc>
              <a:buFontTx/>
              <a:buAutoNum type="arabicPeriod"/>
            </a:pPr>
            <a:endParaRPr lang="en-NZ" sz="1600" dirty="0">
              <a:solidFill>
                <a:schemeClr val="bg1"/>
              </a:solidFill>
              <a:cs typeface="+mn-cs"/>
            </a:endParaRPr>
          </a:p>
          <a:p>
            <a:pPr marL="342900" indent="-342900">
              <a:buFont typeface="+mj-lt"/>
              <a:buAutoNum type="arabicPeriod"/>
            </a:pPr>
            <a:r>
              <a:rPr lang="en-NZ" sz="1600" dirty="0">
                <a:solidFill>
                  <a:schemeClr val="bg1"/>
                </a:solidFill>
                <a:cs typeface="+mn-cs"/>
              </a:rPr>
              <a:t>Static and non-static methods</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 typeface="+mj-lt"/>
              <a:buAutoNum type="arabicPeriod"/>
            </a:pPr>
            <a:r>
              <a:rPr lang="en-NZ" sz="1600" dirty="0"/>
              <a:t>Scope and call stack</a:t>
            </a:r>
          </a:p>
          <a:p>
            <a:pPr marL="342900" indent="-342900">
              <a:lnSpc>
                <a:spcPts val="2400"/>
              </a:lnSpc>
              <a:buFontTx/>
              <a:buAutoNum type="arabicPeriod"/>
            </a:pPr>
            <a:endParaRPr lang="en-NZ" sz="1600" dirty="0" smtClean="0">
              <a:solidFill>
                <a:schemeClr val="bg1"/>
              </a:solidFill>
              <a:cs typeface="+mn-cs"/>
            </a:endParaRPr>
          </a:p>
          <a:p>
            <a:pPr>
              <a:buFont typeface="+mj-lt"/>
              <a:buAutoNum type="arabicPeriod"/>
            </a:pPr>
            <a:r>
              <a:rPr lang="en-NZ" sz="1600" dirty="0"/>
              <a:t>Java API</a:t>
            </a:r>
          </a:p>
          <a:p>
            <a:pPr marL="342900" indent="-342900">
              <a:lnSpc>
                <a:spcPts val="2400"/>
              </a:lnSpc>
              <a:buFontTx/>
              <a:buAutoNum type="arabicPeriod"/>
            </a:pPr>
            <a:endParaRPr lang="en-NZ" sz="1600" dirty="0" smtClean="0">
              <a:solidFill>
                <a:schemeClr val="bg1"/>
              </a:solidFill>
              <a:cs typeface="+mn-cs"/>
            </a:endParaRPr>
          </a:p>
          <a:p>
            <a:pPr>
              <a:buFont typeface="+mj-lt"/>
              <a:buAutoNum type="arabicPeriod"/>
            </a:pPr>
            <a:r>
              <a:rPr lang="en-NZ" sz="1600" dirty="0">
                <a:solidFill>
                  <a:schemeClr val="tx2">
                    <a:lumMod val="40000"/>
                    <a:lumOff val="60000"/>
                  </a:schemeClr>
                </a:solidFill>
              </a:rPr>
              <a:t>Summary</a:t>
            </a:r>
          </a:p>
        </p:txBody>
      </p:sp>
    </p:spTree>
    <p:extLst>
      <p:ext uri="{BB962C8B-B14F-4D97-AF65-F5344CB8AC3E}">
        <p14:creationId xmlns:p14="http://schemas.microsoft.com/office/powerpoint/2010/main" val="519911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smtClean="0"/>
              <a:t>D&amp;D chapter 5</a:t>
            </a:r>
          </a:p>
          <a:p>
            <a:endParaRPr lang="en-US" dirty="0">
              <a:hlinkClick r:id="rId2"/>
            </a:endParaRPr>
          </a:p>
          <a:p>
            <a:r>
              <a:rPr lang="en-US" dirty="0" smtClean="0">
                <a:hlinkClick r:id="rId2"/>
              </a:rPr>
              <a:t>https</a:t>
            </a:r>
            <a:r>
              <a:rPr lang="en-US" dirty="0">
                <a:hlinkClick r:id="rId2"/>
              </a:rPr>
              <a:t>://</a:t>
            </a:r>
            <a:r>
              <a:rPr lang="en-US" dirty="0" smtClean="0">
                <a:hlinkClick r:id="rId2"/>
              </a:rPr>
              <a:t>docs.oracle.com/javase/tutorial/java/javaOO/methods.html</a:t>
            </a:r>
            <a:r>
              <a:rPr lang="en-US" dirty="0" smtClean="0"/>
              <a:t> </a:t>
            </a:r>
          </a:p>
          <a:p>
            <a:endParaRPr lang="en-US" dirty="0" smtClean="0"/>
          </a:p>
          <a:p>
            <a:endParaRPr lang="en-US" dirty="0"/>
          </a:p>
          <a:p>
            <a:pPr marL="0" indent="0">
              <a:buNone/>
            </a:pPr>
            <a:r>
              <a:rPr lang="en-US" dirty="0" smtClean="0"/>
              <a:t>Homework </a:t>
            </a:r>
          </a:p>
          <a:p>
            <a:endParaRPr lang="en-US" dirty="0"/>
          </a:p>
          <a:p>
            <a:r>
              <a:rPr lang="en-US" dirty="0" smtClean="0"/>
              <a:t>Revision exercises in Chapter 5</a:t>
            </a:r>
          </a:p>
          <a:p>
            <a:r>
              <a:rPr lang="en-NZ" dirty="0" smtClean="0"/>
              <a:t>Play with the lecture example code. </a:t>
            </a:r>
            <a:endParaRPr lang="en-NZ" dirty="0"/>
          </a:p>
        </p:txBody>
      </p:sp>
      <p:sp>
        <p:nvSpPr>
          <p:cNvPr id="7" name="Title 6"/>
          <p:cNvSpPr>
            <a:spLocks noGrp="1"/>
          </p:cNvSpPr>
          <p:nvPr>
            <p:ph type="title"/>
          </p:nvPr>
        </p:nvSpPr>
        <p:spPr/>
        <p:txBody>
          <a:bodyPr/>
          <a:lstStyle/>
          <a:p>
            <a:r>
              <a:rPr lang="en-US" dirty="0" smtClean="0"/>
              <a:t>Resources</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18</a:t>
            </a:fld>
            <a:endParaRPr lang="en-US" dirty="0"/>
          </a:p>
        </p:txBody>
      </p:sp>
      <p:sp>
        <p:nvSpPr>
          <p:cNvPr id="9" name="Text Placeholder 4"/>
          <p:cNvSpPr>
            <a:spLocks noGrp="1"/>
          </p:cNvSpPr>
          <p:nvPr>
            <p:ph type="body" sz="quarter" idx="12"/>
          </p:nvPr>
        </p:nvSpPr>
        <p:spPr>
          <a:xfrm>
            <a:off x="0" y="1076243"/>
            <a:ext cx="1894114" cy="5403757"/>
          </a:xfrm>
          <a:solidFill>
            <a:srgbClr val="00467F"/>
          </a:solidFill>
        </p:spPr>
        <p:txBody>
          <a:bodyPr vert="horz"/>
          <a:lstStyle/>
          <a:p>
            <a:pPr marL="342900" indent="-342900">
              <a:buFont typeface="+mj-lt"/>
              <a:buAutoNum type="arabicPeriod"/>
            </a:pPr>
            <a:r>
              <a:rPr lang="en-NZ" sz="1600" dirty="0">
                <a:solidFill>
                  <a:schemeClr val="bg1"/>
                </a:solidFill>
                <a:cs typeface="+mn-cs"/>
              </a:rPr>
              <a:t>Method calls</a:t>
            </a:r>
            <a:br>
              <a:rPr lang="en-NZ" sz="1600" dirty="0">
                <a:solidFill>
                  <a:schemeClr val="bg1"/>
                </a:solidFill>
                <a:cs typeface="+mn-cs"/>
              </a:rPr>
            </a:br>
            <a:endParaRPr lang="en-NZ" sz="1600" dirty="0"/>
          </a:p>
          <a:p>
            <a:pPr marL="342900" indent="-342900">
              <a:lnSpc>
                <a:spcPts val="2400"/>
              </a:lnSpc>
              <a:buFontTx/>
              <a:buAutoNum type="arabicPeriod"/>
            </a:pPr>
            <a:r>
              <a:rPr lang="en-NZ" sz="1600" dirty="0">
                <a:solidFill>
                  <a:schemeClr val="bg1"/>
                </a:solidFill>
                <a:cs typeface="+mn-cs"/>
              </a:rPr>
              <a:t>Declarations</a:t>
            </a:r>
          </a:p>
          <a:p>
            <a:pPr marL="342900" indent="-342900">
              <a:lnSpc>
                <a:spcPts val="2400"/>
              </a:lnSpc>
              <a:buFontTx/>
              <a:buAutoNum type="arabicPeriod"/>
            </a:pPr>
            <a:endParaRPr lang="en-NZ" sz="1600" dirty="0">
              <a:solidFill>
                <a:schemeClr val="bg1"/>
              </a:solidFill>
              <a:cs typeface="+mn-cs"/>
            </a:endParaRPr>
          </a:p>
          <a:p>
            <a:pPr marL="342900" indent="-342900">
              <a:buFont typeface="+mj-lt"/>
              <a:buAutoNum type="arabicPeriod"/>
            </a:pPr>
            <a:r>
              <a:rPr lang="en-NZ" sz="1600" dirty="0">
                <a:solidFill>
                  <a:schemeClr val="bg1"/>
                </a:solidFill>
                <a:cs typeface="+mn-cs"/>
              </a:rPr>
              <a:t>Static and non-static methods</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 typeface="+mj-lt"/>
              <a:buAutoNum type="arabicPeriod"/>
            </a:pPr>
            <a:r>
              <a:rPr lang="en-NZ" sz="1600" dirty="0"/>
              <a:t>Scope and call stack</a:t>
            </a:r>
          </a:p>
          <a:p>
            <a:pPr marL="342900" indent="-342900">
              <a:lnSpc>
                <a:spcPts val="2400"/>
              </a:lnSpc>
              <a:buFontTx/>
              <a:buAutoNum type="arabicPeriod"/>
            </a:pPr>
            <a:endParaRPr lang="en-NZ" sz="1600" dirty="0" smtClean="0">
              <a:solidFill>
                <a:schemeClr val="bg1"/>
              </a:solidFill>
              <a:cs typeface="+mn-cs"/>
            </a:endParaRPr>
          </a:p>
          <a:p>
            <a:pPr>
              <a:buFont typeface="+mj-lt"/>
              <a:buAutoNum type="arabicPeriod"/>
            </a:pPr>
            <a:r>
              <a:rPr lang="en-NZ" sz="1600" dirty="0"/>
              <a:t>Java API</a:t>
            </a:r>
          </a:p>
          <a:p>
            <a:pPr marL="342900" indent="-342900">
              <a:lnSpc>
                <a:spcPts val="2400"/>
              </a:lnSpc>
              <a:buFontTx/>
              <a:buAutoNum type="arabicPeriod"/>
            </a:pPr>
            <a:endParaRPr lang="en-NZ" sz="1600" dirty="0" smtClean="0">
              <a:solidFill>
                <a:schemeClr val="bg1"/>
              </a:solidFill>
              <a:cs typeface="+mn-cs"/>
            </a:endParaRPr>
          </a:p>
          <a:p>
            <a:pPr>
              <a:buFont typeface="+mj-lt"/>
              <a:buAutoNum type="arabicPeriod"/>
            </a:pPr>
            <a:r>
              <a:rPr lang="en-NZ" sz="1600" dirty="0">
                <a:solidFill>
                  <a:schemeClr val="tx2">
                    <a:lumMod val="40000"/>
                    <a:lumOff val="60000"/>
                  </a:schemeClr>
                </a:solidFill>
              </a:rPr>
              <a:t>Summary</a:t>
            </a:r>
          </a:p>
        </p:txBody>
      </p:sp>
    </p:spTree>
    <p:extLst>
      <p:ext uri="{BB962C8B-B14F-4D97-AF65-F5344CB8AC3E}">
        <p14:creationId xmlns:p14="http://schemas.microsoft.com/office/powerpoint/2010/main" val="15532836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Next Lecture</a:t>
            </a:r>
          </a:p>
          <a:p>
            <a:endParaRPr lang="en-US" dirty="0"/>
          </a:p>
          <a:p>
            <a:r>
              <a:rPr lang="en-US" dirty="0" smtClean="0"/>
              <a:t>D&amp;D Chapters 6</a:t>
            </a:r>
          </a:p>
          <a:p>
            <a:pPr marL="285750" indent="-285750">
              <a:buFontTx/>
              <a:buChar char="-"/>
            </a:pPr>
            <a:r>
              <a:rPr lang="en-US" dirty="0" smtClean="0"/>
              <a:t>Arrays and </a:t>
            </a:r>
            <a:r>
              <a:rPr lang="en-US" smtClean="0"/>
              <a:t>ArrayLists</a:t>
            </a:r>
            <a:endParaRPr lang="en-US" dirty="0"/>
          </a:p>
        </p:txBody>
      </p:sp>
    </p:spTree>
    <p:extLst>
      <p:ext uri="{BB962C8B-B14F-4D97-AF65-F5344CB8AC3E}">
        <p14:creationId xmlns:p14="http://schemas.microsoft.com/office/powerpoint/2010/main" val="2816578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8265" y="1596572"/>
            <a:ext cx="8313005" cy="5113452"/>
          </a:xfrm>
        </p:spPr>
        <p:txBody>
          <a:bodyPr>
            <a:normAutofit/>
          </a:bodyPr>
          <a:lstStyle/>
          <a:p>
            <a:pPr marL="0" lvl="0" indent="0">
              <a:buNone/>
            </a:pPr>
            <a:r>
              <a:rPr lang="en-US" dirty="0" smtClean="0"/>
              <a:t>By the end of </a:t>
            </a:r>
            <a:r>
              <a:rPr lang="en-US" smtClean="0"/>
              <a:t>this lesson, </a:t>
            </a:r>
            <a:r>
              <a:rPr lang="en-US" dirty="0" smtClean="0"/>
              <a:t>you should</a:t>
            </a:r>
          </a:p>
          <a:p>
            <a:pPr marL="0" lvl="0" indent="0">
              <a:buNone/>
            </a:pPr>
            <a:endParaRPr lang="en-US" dirty="0" smtClean="0"/>
          </a:p>
          <a:p>
            <a:pPr lvl="0"/>
            <a:r>
              <a:rPr lang="en-US" dirty="0"/>
              <a:t>know how </a:t>
            </a:r>
            <a:r>
              <a:rPr lang="en-US" dirty="0" smtClean="0"/>
              <a:t>to write a method and call it</a:t>
            </a:r>
          </a:p>
          <a:p>
            <a:pPr lvl="0"/>
            <a:endParaRPr lang="en-US" dirty="0"/>
          </a:p>
          <a:p>
            <a:pPr lvl="0"/>
            <a:r>
              <a:rPr lang="en-US" dirty="0"/>
              <a:t>know how </a:t>
            </a:r>
            <a:r>
              <a:rPr lang="en-US" dirty="0" smtClean="0"/>
              <a:t>to write an overloaded method and call it. </a:t>
            </a:r>
          </a:p>
          <a:p>
            <a:pPr lvl="0"/>
            <a:endParaRPr lang="en-US" dirty="0"/>
          </a:p>
          <a:p>
            <a:pPr lvl="0"/>
            <a:r>
              <a:rPr lang="en-US" dirty="0"/>
              <a:t>know how </a:t>
            </a:r>
            <a:r>
              <a:rPr lang="en-US" dirty="0" smtClean="0"/>
              <a:t>to call a Java API static or non-static method</a:t>
            </a:r>
          </a:p>
          <a:p>
            <a:endParaRPr lang="en-US" dirty="0" smtClean="0"/>
          </a:p>
          <a:p>
            <a:r>
              <a:rPr lang="en-US" dirty="0" smtClean="0"/>
              <a:t>understand the </a:t>
            </a:r>
            <a:r>
              <a:rPr lang="en-US" dirty="0"/>
              <a:t>difference between static and non-static methods</a:t>
            </a:r>
          </a:p>
          <a:p>
            <a:pPr lvl="0"/>
            <a:endParaRPr lang="en-US" dirty="0" smtClean="0"/>
          </a:p>
          <a:p>
            <a:pPr lvl="0"/>
            <a:r>
              <a:rPr lang="en-US" dirty="0" smtClean="0"/>
              <a:t>understand the basics of scope</a:t>
            </a:r>
          </a:p>
          <a:p>
            <a:pPr marL="457200" lvl="1" indent="0">
              <a:buNone/>
            </a:pPr>
            <a:endParaRPr lang="en-US" dirty="0"/>
          </a:p>
          <a:p>
            <a:pPr lvl="1"/>
            <a:endParaRPr lang="en-NZ" dirty="0"/>
          </a:p>
        </p:txBody>
      </p:sp>
      <p:sp>
        <p:nvSpPr>
          <p:cNvPr id="3" name="Title 2"/>
          <p:cNvSpPr>
            <a:spLocks noGrp="1"/>
          </p:cNvSpPr>
          <p:nvPr>
            <p:ph type="title"/>
          </p:nvPr>
        </p:nvSpPr>
        <p:spPr/>
        <p:txBody>
          <a:bodyPr/>
          <a:lstStyle/>
          <a:p>
            <a:r>
              <a:rPr lang="en-US" dirty="0" smtClean="0"/>
              <a:t>Goals </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2</a:t>
            </a:fld>
            <a:endParaRPr lang="en-US" dirty="0"/>
          </a:p>
        </p:txBody>
      </p:sp>
    </p:spTree>
    <p:extLst>
      <p:ext uri="{BB962C8B-B14F-4D97-AF65-F5344CB8AC3E}">
        <p14:creationId xmlns:p14="http://schemas.microsoft.com/office/powerpoint/2010/main" val="930521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7233" y="3320361"/>
            <a:ext cx="5531950" cy="1315647"/>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8" name="Rectangle 7"/>
          <p:cNvSpPr/>
          <p:nvPr/>
        </p:nvSpPr>
        <p:spPr>
          <a:xfrm>
            <a:off x="2295144" y="1030514"/>
            <a:ext cx="5596128" cy="1059615"/>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2"/>
          </p:nvPr>
        </p:nvSpPr>
        <p:spPr/>
        <p:txBody>
          <a:bodyPr/>
          <a:lstStyle/>
          <a:p>
            <a:fld id="{218B9C4F-B695-C54C-924B-61748EE6A7C5}" type="slidenum">
              <a:rPr lang="en-US" smtClean="0"/>
              <a:pPr/>
              <a:t>3</a:t>
            </a:fld>
            <a:endParaRPr lang="en-US" dirty="0"/>
          </a:p>
        </p:txBody>
      </p:sp>
      <p:sp>
        <p:nvSpPr>
          <p:cNvPr id="6" name="Text Placeholder 5"/>
          <p:cNvSpPr>
            <a:spLocks noGrp="1"/>
          </p:cNvSpPr>
          <p:nvPr>
            <p:ph type="body" sz="quarter" idx="10"/>
          </p:nvPr>
        </p:nvSpPr>
        <p:spPr>
          <a:xfrm>
            <a:off x="-4" y="928468"/>
            <a:ext cx="9144003" cy="2888789"/>
          </a:xfrm>
        </p:spPr>
        <p:txBody>
          <a:bodyPr/>
          <a:lstStyle/>
          <a:p>
            <a:pPr marL="87313" lvl="2" indent="0">
              <a:buNone/>
              <a:tabLst>
                <a:tab pos="0" algn="l"/>
              </a:tabLst>
            </a:pPr>
            <a:endParaRPr lang="en-NZ" sz="1400" b="1" dirty="0">
              <a:latin typeface="Courier New" panose="02070309020205020404" pitchFamily="49" charset="0"/>
              <a:cs typeface="Courier New" panose="02070309020205020404" pitchFamily="49" charset="0"/>
            </a:endParaRPr>
          </a:p>
          <a:p>
            <a:endParaRPr lang="en-NZ" sz="1800"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Calling Java Methods</a:t>
            </a:r>
            <a:endParaRPr lang="en-NZ" sz="4000" b="1" dirty="0">
              <a:solidFill>
                <a:srgbClr val="009AC7"/>
              </a:solidFill>
              <a:latin typeface="Verdana"/>
              <a:cs typeface="Verdana"/>
            </a:endParaRPr>
          </a:p>
        </p:txBody>
      </p:sp>
      <p:sp>
        <p:nvSpPr>
          <p:cNvPr id="7" name="Text Placeholder 1"/>
          <p:cNvSpPr>
            <a:spLocks noGrp="1"/>
          </p:cNvSpPr>
          <p:nvPr>
            <p:ph type="body" sz="quarter" idx="10"/>
          </p:nvPr>
        </p:nvSpPr>
        <p:spPr>
          <a:xfrm>
            <a:off x="2295144" y="1030514"/>
            <a:ext cx="6587598" cy="5287625"/>
          </a:xfrm>
        </p:spPr>
        <p:txBody>
          <a:bodyPr>
            <a:normAutofit fontScale="62500" lnSpcReduction="20000"/>
          </a:bodyPr>
          <a:lstStyle/>
          <a:p>
            <a:pPr lvl="0"/>
            <a:r>
              <a:rPr lang="en-NZ" sz="2200" b="1" dirty="0" err="1"/>
              <a:t>System.out.println</a:t>
            </a:r>
            <a:r>
              <a:rPr lang="en-NZ" sz="2200" b="1" dirty="0" smtClean="0"/>
              <a:t>(</a:t>
            </a:r>
            <a:br>
              <a:rPr lang="en-NZ" sz="2200" b="1" dirty="0" smtClean="0"/>
            </a:br>
            <a:r>
              <a:rPr lang="en-NZ" sz="2200" b="1" dirty="0" smtClean="0"/>
              <a:t>    "</a:t>
            </a:r>
            <a:r>
              <a:rPr lang="en-NZ" sz="2200" b="1" dirty="0"/>
              <a:t>The smallest float number from </a:t>
            </a:r>
            <a:r>
              <a:rPr lang="en-NZ" sz="2200" b="1" dirty="0" err="1"/>
              <a:t>Math.min</a:t>
            </a:r>
            <a:r>
              <a:rPr lang="en-NZ" sz="2200" b="1" dirty="0"/>
              <a:t> is </a:t>
            </a:r>
            <a:r>
              <a:rPr lang="en-NZ" sz="2200" b="1" dirty="0" smtClean="0"/>
              <a:t>" +     </a:t>
            </a:r>
            <a:br>
              <a:rPr lang="en-NZ" sz="2200" b="1" dirty="0" smtClean="0"/>
            </a:br>
            <a:r>
              <a:rPr lang="en-NZ" sz="2200" b="1" dirty="0" smtClean="0"/>
              <a:t>    </a:t>
            </a:r>
            <a:r>
              <a:rPr lang="en-NZ" sz="2200" b="1" dirty="0" err="1" smtClean="0"/>
              <a:t>Math.min</a:t>
            </a:r>
            <a:r>
              <a:rPr lang="en-NZ" sz="2200" b="1" dirty="0" smtClean="0"/>
              <a:t>(number1,Math.min(number2,number3)));</a:t>
            </a:r>
          </a:p>
          <a:p>
            <a:pPr lvl="0"/>
            <a:endParaRPr lang="en-NZ" sz="2200" dirty="0"/>
          </a:p>
          <a:p>
            <a:pPr marL="0" lvl="1" indent="0">
              <a:buNone/>
            </a:pPr>
            <a:r>
              <a:rPr lang="en-NZ" dirty="0" smtClean="0">
                <a:latin typeface="Courier New" panose="02070309020205020404" pitchFamily="49" charset="0"/>
                <a:cs typeface="Courier New" panose="02070309020205020404" pitchFamily="49" charset="0"/>
              </a:rPr>
              <a:t>System</a:t>
            </a:r>
            <a:r>
              <a:rPr lang="en-NZ" dirty="0" smtClean="0"/>
              <a:t> and </a:t>
            </a:r>
            <a:r>
              <a:rPr lang="en-NZ" dirty="0" smtClean="0">
                <a:latin typeface="Courier New" panose="02070309020205020404" pitchFamily="49" charset="0"/>
                <a:cs typeface="Courier New" panose="02070309020205020404" pitchFamily="49" charset="0"/>
              </a:rPr>
              <a:t>Math</a:t>
            </a:r>
            <a:r>
              <a:rPr lang="en-NZ" dirty="0" smtClean="0"/>
              <a:t> are special classes that are always available and the methods are static so can be called directly without instantiating a  </a:t>
            </a:r>
            <a:r>
              <a:rPr lang="en-NZ" dirty="0" smtClean="0">
                <a:latin typeface="Courier New" panose="02070309020205020404" pitchFamily="49" charset="0"/>
                <a:cs typeface="Courier New" panose="02070309020205020404" pitchFamily="49" charset="0"/>
              </a:rPr>
              <a:t>System</a:t>
            </a:r>
            <a:r>
              <a:rPr lang="en-NZ" dirty="0" smtClean="0"/>
              <a:t> or </a:t>
            </a:r>
            <a:r>
              <a:rPr lang="en-NZ" dirty="0" smtClean="0">
                <a:latin typeface="Courier New" panose="02070309020205020404" pitchFamily="49" charset="0"/>
                <a:cs typeface="Courier New" panose="02070309020205020404" pitchFamily="49" charset="0"/>
              </a:rPr>
              <a:t>Math</a:t>
            </a:r>
            <a:r>
              <a:rPr lang="en-NZ" dirty="0" smtClean="0"/>
              <a:t> object – this is another Java ‘cheat’. </a:t>
            </a:r>
          </a:p>
          <a:p>
            <a:pPr marL="0" lvl="1" indent="0">
              <a:buNone/>
            </a:pPr>
            <a:endParaRPr lang="en-NZ" dirty="0" smtClean="0"/>
          </a:p>
          <a:p>
            <a:r>
              <a:rPr lang="en-NZ" sz="2200" b="1" dirty="0"/>
              <a:t>import </a:t>
            </a:r>
            <a:r>
              <a:rPr lang="en-NZ" sz="2200" b="1" dirty="0" err="1"/>
              <a:t>java.util.Scanner</a:t>
            </a:r>
            <a:r>
              <a:rPr lang="en-NZ" sz="2200" b="1" dirty="0"/>
              <a:t>;</a:t>
            </a:r>
          </a:p>
          <a:p>
            <a:r>
              <a:rPr lang="en-NZ" sz="2200" b="1" dirty="0" smtClean="0"/>
              <a:t>…</a:t>
            </a:r>
            <a:endParaRPr lang="en-NZ" sz="2200" b="1" dirty="0"/>
          </a:p>
          <a:p>
            <a:r>
              <a:rPr lang="en-NZ" sz="2200" b="1" dirty="0"/>
              <a:t>Scanner input = new Scanner(System.in);</a:t>
            </a:r>
          </a:p>
          <a:p>
            <a:r>
              <a:rPr lang="en-NZ" sz="2200" b="1" dirty="0"/>
              <a:t>double number1 = </a:t>
            </a:r>
            <a:r>
              <a:rPr lang="en-NZ" sz="2200" b="1" dirty="0" err="1"/>
              <a:t>input.nextDouble</a:t>
            </a:r>
            <a:r>
              <a:rPr lang="en-NZ" sz="2200" b="1" dirty="0"/>
              <a:t>();</a:t>
            </a:r>
          </a:p>
          <a:p>
            <a:pPr marL="0" lvl="1" indent="0">
              <a:buNone/>
            </a:pPr>
            <a:endParaRPr lang="en-NZ" dirty="0" smtClean="0"/>
          </a:p>
          <a:p>
            <a:pPr marL="0" lvl="1" indent="0">
              <a:buNone/>
            </a:pPr>
            <a:r>
              <a:rPr lang="en-NZ" dirty="0" smtClean="0"/>
              <a:t>Scanner obeys the OO rules: </a:t>
            </a:r>
          </a:p>
          <a:p>
            <a:pPr marL="457200" lvl="1" indent="-457200"/>
            <a:r>
              <a:rPr lang="en-NZ" sz="2600" dirty="0" smtClean="0"/>
              <a:t>you have an import to explicitly include the java library </a:t>
            </a:r>
          </a:p>
          <a:p>
            <a:pPr marL="457200" lvl="1" indent="-457200"/>
            <a:r>
              <a:rPr lang="en-NZ" sz="2600" dirty="0" smtClean="0"/>
              <a:t>you must declare and instantiate a scanner object (named </a:t>
            </a:r>
            <a:r>
              <a:rPr lang="en-NZ" sz="2600" dirty="0" smtClean="0">
                <a:latin typeface="Courier New" panose="02070309020205020404" pitchFamily="49" charset="0"/>
                <a:cs typeface="Courier New" panose="02070309020205020404" pitchFamily="49" charset="0"/>
              </a:rPr>
              <a:t>input</a:t>
            </a:r>
            <a:r>
              <a:rPr lang="en-NZ" sz="2600" dirty="0" smtClean="0"/>
              <a:t> here)</a:t>
            </a:r>
          </a:p>
          <a:p>
            <a:pPr marL="457200" lvl="1" indent="-457200"/>
            <a:r>
              <a:rPr lang="en-NZ" sz="2600" dirty="0" smtClean="0"/>
              <a:t>then you can call the </a:t>
            </a:r>
            <a:r>
              <a:rPr lang="en-NZ" sz="2600" dirty="0" smtClean="0">
                <a:latin typeface="Courier New" panose="02070309020205020404" pitchFamily="49" charset="0"/>
                <a:cs typeface="Courier New" panose="02070309020205020404" pitchFamily="49" charset="0"/>
              </a:rPr>
              <a:t>.</a:t>
            </a:r>
            <a:r>
              <a:rPr lang="en-NZ" sz="2600" dirty="0" err="1" smtClean="0">
                <a:latin typeface="Courier New" panose="02070309020205020404" pitchFamily="49" charset="0"/>
                <a:cs typeface="Courier New" panose="02070309020205020404" pitchFamily="49" charset="0"/>
              </a:rPr>
              <a:t>nextDouble</a:t>
            </a:r>
            <a:r>
              <a:rPr lang="en-NZ" sz="2600" dirty="0" smtClean="0">
                <a:latin typeface="Courier New" panose="02070309020205020404" pitchFamily="49" charset="0"/>
                <a:cs typeface="Courier New" panose="02070309020205020404" pitchFamily="49" charset="0"/>
              </a:rPr>
              <a:t>()</a:t>
            </a:r>
            <a:r>
              <a:rPr lang="en-NZ" sz="2600" dirty="0" smtClean="0"/>
              <a:t> method </a:t>
            </a:r>
          </a:p>
        </p:txBody>
      </p:sp>
      <p:sp>
        <p:nvSpPr>
          <p:cNvPr id="10" name="Text Placeholder 4"/>
          <p:cNvSpPr>
            <a:spLocks noGrp="1"/>
          </p:cNvSpPr>
          <p:nvPr>
            <p:ph type="body" sz="quarter" idx="12"/>
          </p:nvPr>
        </p:nvSpPr>
        <p:spPr>
          <a:xfrm>
            <a:off x="0" y="1076243"/>
            <a:ext cx="1894114" cy="5403757"/>
          </a:xfrm>
          <a:solidFill>
            <a:srgbClr val="00467F"/>
          </a:solidFill>
        </p:spPr>
        <p:txBody>
          <a:bodyPr vert="horz"/>
          <a:lstStyle/>
          <a:p>
            <a:pPr marL="342900" indent="-342900">
              <a:lnSpc>
                <a:spcPts val="2400"/>
              </a:lnSpc>
              <a:buFontTx/>
              <a:buAutoNum type="arabicPeriod"/>
            </a:pPr>
            <a:r>
              <a:rPr lang="en-NZ" sz="1600" dirty="0">
                <a:solidFill>
                  <a:schemeClr val="tx2">
                    <a:lumMod val="40000"/>
                    <a:lumOff val="60000"/>
                  </a:schemeClr>
                </a:solidFill>
                <a:cs typeface="+mn-cs"/>
              </a:rPr>
              <a:t>Method </a:t>
            </a:r>
            <a:r>
              <a:rPr lang="en-NZ" sz="1600" dirty="0" smtClean="0">
                <a:solidFill>
                  <a:schemeClr val="tx2">
                    <a:lumMod val="40000"/>
                    <a:lumOff val="60000"/>
                  </a:schemeClr>
                </a:solidFill>
                <a:cs typeface="+mn-cs"/>
              </a:rPr>
              <a:t>calls</a:t>
            </a:r>
            <a:br>
              <a:rPr lang="en-NZ" sz="1600" dirty="0" smtClean="0">
                <a:solidFill>
                  <a:schemeClr val="tx2">
                    <a:lumMod val="40000"/>
                    <a:lumOff val="60000"/>
                  </a:schemeClr>
                </a:solidFill>
                <a:cs typeface="+mn-cs"/>
              </a:rPr>
            </a:br>
            <a:endParaRPr lang="en-NZ" sz="1600" dirty="0">
              <a:solidFill>
                <a:schemeClr val="tx2">
                  <a:lumMod val="40000"/>
                  <a:lumOff val="60000"/>
                </a:schemeClr>
              </a:solidFill>
              <a:cs typeface="+mn-cs"/>
            </a:endParaRPr>
          </a:p>
          <a:p>
            <a:pPr marL="342900" indent="-342900">
              <a:lnSpc>
                <a:spcPts val="2400"/>
              </a:lnSpc>
              <a:buFontTx/>
              <a:buAutoNum type="arabicPeriod"/>
            </a:pPr>
            <a:r>
              <a:rPr lang="en-NZ" sz="1600" dirty="0">
                <a:solidFill>
                  <a:schemeClr val="bg1"/>
                </a:solidFill>
                <a:cs typeface="+mn-cs"/>
              </a:rPr>
              <a:t>Declarations</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Static </a:t>
            </a:r>
            <a:r>
              <a:rPr lang="en-NZ" sz="1600" dirty="0">
                <a:solidFill>
                  <a:schemeClr val="bg1"/>
                </a:solidFill>
                <a:cs typeface="+mn-cs"/>
              </a:rPr>
              <a:t>and non-static methods</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Scope </a:t>
            </a:r>
            <a:r>
              <a:rPr lang="en-NZ" sz="1600" dirty="0">
                <a:solidFill>
                  <a:schemeClr val="bg1"/>
                </a:solidFill>
                <a:cs typeface="+mn-cs"/>
              </a:rPr>
              <a:t>and call stack</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Java </a:t>
            </a:r>
            <a:r>
              <a:rPr lang="en-NZ" sz="1600" dirty="0">
                <a:solidFill>
                  <a:schemeClr val="bg1"/>
                </a:solidFill>
                <a:cs typeface="+mn-cs"/>
              </a:rPr>
              <a:t>API</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Summary</a:t>
            </a:r>
            <a:endParaRPr lang="en-NZ" sz="1600" dirty="0">
              <a:solidFill>
                <a:schemeClr val="bg1"/>
              </a:solidFill>
              <a:cs typeface="+mn-cs"/>
            </a:endParaRPr>
          </a:p>
        </p:txBody>
      </p:sp>
    </p:spTree>
    <p:extLst>
      <p:ext uri="{BB962C8B-B14F-4D97-AF65-F5344CB8AC3E}">
        <p14:creationId xmlns:p14="http://schemas.microsoft.com/office/powerpoint/2010/main" val="4192374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21992" y="939305"/>
            <a:ext cx="6501384" cy="2635999"/>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2"/>
          </p:nvPr>
        </p:nvSpPr>
        <p:spPr/>
        <p:txBody>
          <a:bodyPr/>
          <a:lstStyle/>
          <a:p>
            <a:fld id="{218B9C4F-B695-C54C-924B-61748EE6A7C5}" type="slidenum">
              <a:rPr lang="en-US" smtClean="0"/>
              <a:pPr/>
              <a:t>4</a:t>
            </a:fld>
            <a:endParaRPr lang="en-US" dirty="0"/>
          </a:p>
        </p:txBody>
      </p:sp>
      <p:sp>
        <p:nvSpPr>
          <p:cNvPr id="6" name="Text Placeholder 5"/>
          <p:cNvSpPr>
            <a:spLocks noGrp="1"/>
          </p:cNvSpPr>
          <p:nvPr>
            <p:ph type="body" sz="quarter" idx="10"/>
          </p:nvPr>
        </p:nvSpPr>
        <p:spPr>
          <a:xfrm>
            <a:off x="2194560" y="845843"/>
            <a:ext cx="7866746" cy="2609684"/>
          </a:xfrm>
        </p:spPr>
        <p:txBody>
          <a:bodyPr/>
          <a:lstStyle/>
          <a:p>
            <a:r>
              <a:rPr lang="en-NZ" sz="1400" b="1" dirty="0" smtClean="0"/>
              <a:t>public </a:t>
            </a:r>
            <a:r>
              <a:rPr lang="en-NZ" sz="1400" b="1" dirty="0"/>
              <a:t>static void main(String[] </a:t>
            </a:r>
            <a:r>
              <a:rPr lang="en-NZ" sz="1400" b="1" dirty="0" err="1"/>
              <a:t>args</a:t>
            </a:r>
            <a:r>
              <a:rPr lang="en-NZ" sz="1400" b="1" dirty="0"/>
              <a:t>) {</a:t>
            </a:r>
          </a:p>
          <a:p>
            <a:r>
              <a:rPr lang="en-NZ" sz="1400" b="1" dirty="0"/>
              <a:t>	….</a:t>
            </a:r>
          </a:p>
          <a:p>
            <a:pPr marL="457200" lvl="1" indent="0">
              <a:buNone/>
            </a:pPr>
            <a:r>
              <a:rPr lang="en-NZ" sz="1400" b="1" dirty="0">
                <a:latin typeface="Courier New" panose="02070309020205020404" pitchFamily="49" charset="0"/>
                <a:cs typeface="Courier New" panose="02070309020205020404" pitchFamily="49" charset="0"/>
              </a:rPr>
              <a:t>double result </a:t>
            </a:r>
            <a:r>
              <a:rPr lang="en-NZ" sz="1400" b="1" dirty="0">
                <a:solidFill>
                  <a:srgbClr val="FF0000"/>
                </a:solidFill>
                <a:latin typeface="Courier New" panose="02070309020205020404" pitchFamily="49" charset="0"/>
                <a:cs typeface="Courier New" panose="02070309020205020404" pitchFamily="49" charset="0"/>
              </a:rPr>
              <a:t>= maximum(number1,number2, number3);</a:t>
            </a:r>
          </a:p>
          <a:p>
            <a:pPr marL="457200" lvl="1" indent="0">
              <a:buNone/>
            </a:pPr>
            <a:r>
              <a:rPr lang="en-NZ" sz="1400" b="1" dirty="0">
                <a:latin typeface="Courier New" panose="02070309020205020404" pitchFamily="49" charset="0"/>
                <a:cs typeface="Courier New" panose="02070309020205020404" pitchFamily="49" charset="0"/>
              </a:rPr>
              <a:t>….</a:t>
            </a:r>
          </a:p>
          <a:p>
            <a:pPr marL="0" lvl="1" indent="0">
              <a:buNone/>
            </a:pPr>
            <a:r>
              <a:rPr lang="en-NZ" sz="1400" b="1" dirty="0" smtClean="0">
                <a:latin typeface="Courier New" panose="02070309020205020404" pitchFamily="49" charset="0"/>
                <a:cs typeface="Courier New" panose="02070309020205020404" pitchFamily="49" charset="0"/>
              </a:rPr>
              <a:t>}</a:t>
            </a:r>
          </a:p>
          <a:p>
            <a:pPr marL="0" lvl="1" indent="0">
              <a:buNone/>
            </a:pPr>
            <a:endParaRPr lang="en-NZ" sz="1400" b="1" dirty="0">
              <a:latin typeface="Courier New" panose="02070309020205020404" pitchFamily="49" charset="0"/>
              <a:cs typeface="Courier New" panose="02070309020205020404" pitchFamily="49" charset="0"/>
            </a:endParaRPr>
          </a:p>
          <a:p>
            <a:pPr marL="0" lvl="1" indent="0">
              <a:buNone/>
            </a:pPr>
            <a:r>
              <a:rPr lang="en-NZ" sz="1400" b="1" dirty="0" smtClean="0">
                <a:latin typeface="Courier New" panose="02070309020205020404" pitchFamily="49" charset="0"/>
                <a:cs typeface="Courier New" panose="02070309020205020404" pitchFamily="49" charset="0"/>
              </a:rPr>
              <a:t>public </a:t>
            </a:r>
            <a:r>
              <a:rPr lang="en-NZ" sz="1400" b="1" dirty="0">
                <a:latin typeface="Courier New" panose="02070309020205020404" pitchFamily="49" charset="0"/>
                <a:cs typeface="Courier New" panose="02070309020205020404" pitchFamily="49" charset="0"/>
              </a:rPr>
              <a:t>static double </a:t>
            </a:r>
            <a:r>
              <a:rPr lang="en-NZ" sz="1400" b="1" dirty="0">
                <a:solidFill>
                  <a:srgbClr val="FF0000"/>
                </a:solidFill>
                <a:latin typeface="Courier New" panose="02070309020205020404" pitchFamily="49" charset="0"/>
                <a:cs typeface="Courier New" panose="02070309020205020404" pitchFamily="49" charset="0"/>
              </a:rPr>
              <a:t>maximum</a:t>
            </a:r>
            <a:r>
              <a:rPr lang="en-NZ" sz="1400" b="1" dirty="0">
                <a:latin typeface="Courier New" panose="02070309020205020404" pitchFamily="49" charset="0"/>
                <a:cs typeface="Courier New" panose="02070309020205020404" pitchFamily="49" charset="0"/>
              </a:rPr>
              <a:t>(double x</a:t>
            </a:r>
            <a:r>
              <a:rPr lang="en-NZ" sz="1400" b="1" dirty="0" smtClean="0">
                <a:latin typeface="Courier New" panose="02070309020205020404" pitchFamily="49" charset="0"/>
                <a:cs typeface="Courier New" panose="02070309020205020404" pitchFamily="49" charset="0"/>
              </a:rPr>
              <a:t>, double y</a:t>
            </a:r>
            <a:r>
              <a:rPr lang="en-NZ" sz="1400" b="1" dirty="0">
                <a:latin typeface="Courier New" panose="02070309020205020404" pitchFamily="49" charset="0"/>
                <a:cs typeface="Courier New" panose="02070309020205020404" pitchFamily="49" charset="0"/>
              </a:rPr>
              <a:t>, double z){</a:t>
            </a:r>
          </a:p>
          <a:p>
            <a:pPr marL="857250" lvl="2" indent="0">
              <a:buNone/>
            </a:pPr>
            <a:r>
              <a:rPr lang="en-NZ" sz="1400" b="1" dirty="0" smtClean="0">
                <a:latin typeface="Courier New" panose="02070309020205020404" pitchFamily="49" charset="0"/>
                <a:cs typeface="Courier New" panose="02070309020205020404" pitchFamily="49" charset="0"/>
              </a:rPr>
              <a:t>………</a:t>
            </a:r>
          </a:p>
          <a:p>
            <a:pPr marL="0" lvl="2" indent="0">
              <a:buNone/>
            </a:pPr>
            <a:r>
              <a:rPr lang="en-NZ" sz="1400" b="1" dirty="0" smtClean="0">
                <a:latin typeface="Courier New" panose="02070309020205020404" pitchFamily="49" charset="0"/>
                <a:cs typeface="Courier New" panose="02070309020205020404" pitchFamily="49" charset="0"/>
              </a:rPr>
              <a:t>	return </a:t>
            </a:r>
            <a:r>
              <a:rPr lang="en-NZ" sz="1400" b="1" dirty="0">
                <a:latin typeface="Courier New" panose="02070309020205020404" pitchFamily="49" charset="0"/>
                <a:cs typeface="Courier New" panose="02070309020205020404" pitchFamily="49" charset="0"/>
              </a:rPr>
              <a:t>biggest; </a:t>
            </a:r>
            <a:r>
              <a:rPr lang="en-NZ" sz="1400" b="1" dirty="0" smtClean="0">
                <a:latin typeface="Courier New" panose="02070309020205020404" pitchFamily="49" charset="0"/>
                <a:cs typeface="Courier New" panose="02070309020205020404" pitchFamily="49" charset="0"/>
              </a:rPr>
              <a:t/>
            </a:r>
            <a:br>
              <a:rPr lang="en-NZ" sz="1400" b="1" dirty="0" smtClean="0">
                <a:latin typeface="Courier New" panose="02070309020205020404" pitchFamily="49" charset="0"/>
                <a:cs typeface="Courier New" panose="02070309020205020404" pitchFamily="49" charset="0"/>
              </a:rPr>
            </a:br>
            <a:r>
              <a:rPr lang="en-NZ" sz="1400" b="1" dirty="0" smtClean="0">
                <a:latin typeface="Courier New" panose="02070309020205020404" pitchFamily="49" charset="0"/>
                <a:cs typeface="Courier New" panose="02070309020205020404" pitchFamily="49" charset="0"/>
              </a:rPr>
              <a:t>}</a:t>
            </a:r>
            <a:endParaRPr lang="en-NZ" sz="1400" b="1" dirty="0">
              <a:latin typeface="Courier New" panose="02070309020205020404" pitchFamily="49" charset="0"/>
              <a:cs typeface="Courier New" panose="02070309020205020404" pitchFamily="49" charset="0"/>
            </a:endParaRPr>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Method declarations</a:t>
            </a:r>
            <a:endParaRPr lang="en-NZ" sz="4000" b="1" dirty="0">
              <a:solidFill>
                <a:srgbClr val="009AC7"/>
              </a:solidFill>
              <a:latin typeface="Verdana"/>
              <a:cs typeface="Verdana"/>
            </a:endParaRPr>
          </a:p>
        </p:txBody>
      </p:sp>
      <p:sp>
        <p:nvSpPr>
          <p:cNvPr id="2" name="Rectangular Callout 1"/>
          <p:cNvSpPr/>
          <p:nvPr/>
        </p:nvSpPr>
        <p:spPr>
          <a:xfrm>
            <a:off x="6778753" y="939305"/>
            <a:ext cx="2273808" cy="591071"/>
          </a:xfrm>
          <a:prstGeom prst="wedgeRectCallout">
            <a:avLst>
              <a:gd name="adj1" fmla="val -69581"/>
              <a:gd name="adj2" fmla="val -2293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NZ" dirty="0" smtClean="0"/>
              <a:t>This is dictated by Java </a:t>
            </a:r>
            <a:endParaRPr lang="en-NZ" dirty="0"/>
          </a:p>
        </p:txBody>
      </p:sp>
      <p:sp>
        <p:nvSpPr>
          <p:cNvPr id="7" name="Text Placeholder 1"/>
          <p:cNvSpPr>
            <a:spLocks noGrp="1"/>
          </p:cNvSpPr>
          <p:nvPr>
            <p:ph type="body" sz="quarter" idx="10"/>
          </p:nvPr>
        </p:nvSpPr>
        <p:spPr>
          <a:xfrm>
            <a:off x="2194560" y="3497944"/>
            <a:ext cx="6717210" cy="3033486"/>
          </a:xfrm>
        </p:spPr>
        <p:txBody>
          <a:bodyPr>
            <a:normAutofit/>
          </a:bodyPr>
          <a:lstStyle/>
          <a:p>
            <a:pPr marL="0" lvl="1" indent="0">
              <a:buNone/>
            </a:pPr>
            <a:r>
              <a:rPr lang="en-NZ" sz="1200" b="1" dirty="0">
                <a:latin typeface="Courier New" panose="02070309020205020404" pitchFamily="49" charset="0"/>
                <a:cs typeface="Courier New" panose="02070309020205020404" pitchFamily="49" charset="0"/>
              </a:rPr>
              <a:t>public</a:t>
            </a:r>
            <a:r>
              <a:rPr lang="en-NZ" sz="2400" dirty="0" smtClean="0"/>
              <a:t>   </a:t>
            </a:r>
            <a:r>
              <a:rPr lang="en-NZ" sz="2000" dirty="0" smtClean="0"/>
              <a:t>		</a:t>
            </a:r>
            <a:r>
              <a:rPr lang="en-NZ" sz="1400" dirty="0" smtClean="0"/>
              <a:t>can be seen by other objects/classes (alternative private or nothing) </a:t>
            </a:r>
          </a:p>
          <a:p>
            <a:pPr marL="1349375" lvl="1" indent="-1349375">
              <a:buNone/>
            </a:pPr>
            <a:r>
              <a:rPr lang="en-NZ" sz="1200" b="1" dirty="0" smtClean="0">
                <a:latin typeface="Courier New" panose="02070309020205020404" pitchFamily="49" charset="0"/>
                <a:cs typeface="Courier New" panose="02070309020205020404" pitchFamily="49" charset="0"/>
              </a:rPr>
              <a:t>static</a:t>
            </a:r>
            <a:r>
              <a:rPr lang="en-NZ" sz="1400" dirty="0" smtClean="0"/>
              <a:t> 	method can be use even if the object isn’t instantiated (this is pretty ugly and not pure OO avoid wherever possible. Here the method must be static because it is being called by a static method - main()  unless we instantiate the class again inside itself (recursion). </a:t>
            </a:r>
          </a:p>
          <a:p>
            <a:pPr marL="0" lvl="1" indent="0">
              <a:buNone/>
            </a:pPr>
            <a:r>
              <a:rPr lang="en-NZ" sz="1200" b="1" dirty="0">
                <a:latin typeface="Courier New" panose="02070309020205020404" pitchFamily="49" charset="0"/>
                <a:cs typeface="Courier New" panose="02070309020205020404" pitchFamily="49" charset="0"/>
              </a:rPr>
              <a:t>double</a:t>
            </a:r>
            <a:r>
              <a:rPr lang="en-NZ" sz="1400" dirty="0" smtClean="0"/>
              <a:t> 		the data type the method will return</a:t>
            </a:r>
          </a:p>
          <a:p>
            <a:pPr marL="0" lvl="1" indent="0">
              <a:buNone/>
            </a:pPr>
            <a:r>
              <a:rPr lang="en-NZ" sz="1200" b="1" dirty="0">
                <a:latin typeface="Courier New" panose="02070309020205020404" pitchFamily="49" charset="0"/>
                <a:cs typeface="Courier New" panose="02070309020205020404" pitchFamily="49" charset="0"/>
              </a:rPr>
              <a:t>maximum</a:t>
            </a:r>
            <a:r>
              <a:rPr lang="en-NZ" sz="1100" b="1" dirty="0">
                <a:latin typeface="Courier New" panose="02070309020205020404" pitchFamily="49" charset="0"/>
                <a:cs typeface="Courier New" panose="02070309020205020404" pitchFamily="49" charset="0"/>
              </a:rPr>
              <a:t> </a:t>
            </a:r>
            <a:r>
              <a:rPr lang="en-NZ" sz="1100" b="1" dirty="0" smtClean="0">
                <a:latin typeface="Courier New" panose="02070309020205020404" pitchFamily="49" charset="0"/>
                <a:cs typeface="Courier New" panose="02070309020205020404" pitchFamily="49" charset="0"/>
              </a:rPr>
              <a:t>		</a:t>
            </a:r>
            <a:r>
              <a:rPr lang="en-NZ" sz="1400" dirty="0" smtClean="0"/>
              <a:t>the method name – something you make up, first letter small. </a:t>
            </a:r>
            <a:br>
              <a:rPr lang="en-NZ" sz="1400" dirty="0" smtClean="0"/>
            </a:br>
            <a:r>
              <a:rPr lang="en-NZ" sz="1400" dirty="0" smtClean="0"/>
              <a:t>(</a:t>
            </a:r>
            <a:r>
              <a:rPr lang="en-NZ" sz="1200" b="1" dirty="0" smtClean="0">
                <a:latin typeface="Courier New" panose="02070309020205020404" pitchFamily="49" charset="0"/>
                <a:cs typeface="Courier New" panose="02070309020205020404" pitchFamily="49" charset="0"/>
              </a:rPr>
              <a:t>double x,….) 	</a:t>
            </a:r>
            <a:r>
              <a:rPr lang="en-NZ" sz="1400" dirty="0" smtClean="0"/>
              <a:t>the parameters to be passed to the method, each typed </a:t>
            </a:r>
            <a:endParaRPr lang="en-NZ" sz="1400" dirty="0"/>
          </a:p>
        </p:txBody>
      </p:sp>
      <p:sp>
        <p:nvSpPr>
          <p:cNvPr id="3" name="Slide Number Placeholder 2"/>
          <p:cNvSpPr>
            <a:spLocks noGrp="1"/>
          </p:cNvSpPr>
          <p:nvPr>
            <p:ph type="sldNum" sz="quarter" idx="12"/>
          </p:nvPr>
        </p:nvSpPr>
        <p:spPr/>
        <p:txBody>
          <a:bodyPr/>
          <a:lstStyle/>
          <a:p>
            <a:endParaRPr lang="en-NZ"/>
          </a:p>
        </p:txBody>
      </p:sp>
      <p:sp>
        <p:nvSpPr>
          <p:cNvPr id="10" name="Text Placeholder 4"/>
          <p:cNvSpPr>
            <a:spLocks noGrp="1"/>
          </p:cNvSpPr>
          <p:nvPr>
            <p:ph type="body" sz="quarter" idx="12"/>
          </p:nvPr>
        </p:nvSpPr>
        <p:spPr>
          <a:xfrm>
            <a:off x="0" y="1076243"/>
            <a:ext cx="1894114" cy="5403757"/>
          </a:xfrm>
          <a:solidFill>
            <a:srgbClr val="00467F"/>
          </a:solidFill>
        </p:spPr>
        <p:txBody>
          <a:bodyPr vert="horz"/>
          <a:lstStyle/>
          <a:p>
            <a:pPr marL="342900" indent="-342900">
              <a:lnSpc>
                <a:spcPts val="2400"/>
              </a:lnSpc>
              <a:buFontTx/>
              <a:buAutoNum type="arabicPeriod"/>
            </a:pPr>
            <a:r>
              <a:rPr lang="en-NZ" sz="1600" dirty="0">
                <a:solidFill>
                  <a:schemeClr val="bg1"/>
                </a:solidFill>
                <a:cs typeface="+mn-cs"/>
              </a:rPr>
              <a:t>Method calls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tx2">
                    <a:lumMod val="40000"/>
                    <a:lumOff val="60000"/>
                  </a:schemeClr>
                </a:solidFill>
                <a:cs typeface="+mn-cs"/>
              </a:rPr>
              <a:t>Declarations</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Static </a:t>
            </a:r>
            <a:r>
              <a:rPr lang="en-NZ" sz="1600" dirty="0">
                <a:solidFill>
                  <a:schemeClr val="bg1"/>
                </a:solidFill>
                <a:cs typeface="+mn-cs"/>
              </a:rPr>
              <a:t>and non-static methods</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Scope </a:t>
            </a:r>
            <a:r>
              <a:rPr lang="en-NZ" sz="1600" dirty="0">
                <a:solidFill>
                  <a:schemeClr val="bg1"/>
                </a:solidFill>
                <a:cs typeface="+mn-cs"/>
              </a:rPr>
              <a:t>and call stack</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Java </a:t>
            </a:r>
            <a:r>
              <a:rPr lang="en-NZ" sz="1600" dirty="0">
                <a:solidFill>
                  <a:schemeClr val="bg1"/>
                </a:solidFill>
                <a:cs typeface="+mn-cs"/>
              </a:rPr>
              <a:t>API</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Summary</a:t>
            </a:r>
            <a:endParaRPr lang="en-NZ" sz="1600" dirty="0">
              <a:solidFill>
                <a:schemeClr val="bg1"/>
              </a:solidFill>
              <a:cs typeface="+mn-cs"/>
            </a:endParaRPr>
          </a:p>
        </p:txBody>
      </p:sp>
    </p:spTree>
    <p:extLst>
      <p:ext uri="{BB962C8B-B14F-4D97-AF65-F5344CB8AC3E}">
        <p14:creationId xmlns:p14="http://schemas.microsoft.com/office/powerpoint/2010/main" val="2408946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804728" y="3692067"/>
            <a:ext cx="5696542" cy="450166"/>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7" name="Rectangle 6"/>
          <p:cNvSpPr/>
          <p:nvPr/>
        </p:nvSpPr>
        <p:spPr>
          <a:xfrm>
            <a:off x="2804728" y="928468"/>
            <a:ext cx="5705686" cy="492687"/>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2"/>
          </p:nvPr>
        </p:nvSpPr>
        <p:spPr/>
        <p:txBody>
          <a:bodyPr/>
          <a:lstStyle/>
          <a:p>
            <a:fld id="{218B9C4F-B695-C54C-924B-61748EE6A7C5}" type="slidenum">
              <a:rPr lang="en-US" smtClean="0"/>
              <a:pPr/>
              <a:t>5</a:t>
            </a:fld>
            <a:endParaRPr lang="en-US" dirty="0"/>
          </a:p>
        </p:txBody>
      </p:sp>
      <p:sp>
        <p:nvSpPr>
          <p:cNvPr id="6" name="Text Placeholder 5"/>
          <p:cNvSpPr>
            <a:spLocks noGrp="1"/>
          </p:cNvSpPr>
          <p:nvPr>
            <p:ph type="body" sz="quarter" idx="10"/>
          </p:nvPr>
        </p:nvSpPr>
        <p:spPr>
          <a:xfrm>
            <a:off x="2743200" y="928468"/>
            <a:ext cx="6400800" cy="5582060"/>
          </a:xfrm>
        </p:spPr>
        <p:txBody>
          <a:bodyPr/>
          <a:lstStyle/>
          <a:p>
            <a:r>
              <a:rPr lang="en-NZ" sz="1400" b="1" dirty="0" smtClean="0"/>
              <a:t>double result </a:t>
            </a:r>
            <a:r>
              <a:rPr lang="en-NZ" sz="1400" b="1" dirty="0"/>
              <a:t>= maximum(int1</a:t>
            </a:r>
            <a:r>
              <a:rPr lang="en-NZ" sz="1400" b="1" dirty="0" smtClean="0"/>
              <a:t>, int2</a:t>
            </a:r>
            <a:r>
              <a:rPr lang="en-NZ" sz="1400" b="1" dirty="0"/>
              <a:t>, int3</a:t>
            </a:r>
            <a:r>
              <a:rPr lang="en-NZ" sz="1400" b="1" dirty="0" smtClean="0"/>
              <a:t>);</a:t>
            </a:r>
          </a:p>
          <a:p>
            <a:endParaRPr lang="en-US" sz="1400" i="1" dirty="0"/>
          </a:p>
          <a:p>
            <a:r>
              <a:rPr lang="en-NZ" sz="1400" dirty="0">
                <a:latin typeface="Verdana" panose="020B0604030504040204" pitchFamily="34" charset="0"/>
                <a:ea typeface="Verdana" panose="020B0604030504040204" pitchFamily="34" charset="0"/>
                <a:cs typeface="Verdana" panose="020B0604030504040204" pitchFamily="34" charset="0"/>
              </a:rPr>
              <a:t>We could call the maximum </a:t>
            </a:r>
            <a:r>
              <a:rPr lang="en-NZ" sz="1400" dirty="0" smtClean="0">
                <a:latin typeface="Verdana" panose="020B0604030504040204" pitchFamily="34" charset="0"/>
                <a:ea typeface="Verdana" panose="020B0604030504040204" pitchFamily="34" charset="0"/>
                <a:cs typeface="Verdana" panose="020B0604030504040204" pitchFamily="34" charset="0"/>
              </a:rPr>
              <a:t>method, </a:t>
            </a:r>
            <a:r>
              <a:rPr lang="en-NZ" sz="1400" dirty="0">
                <a:latin typeface="Verdana" panose="020B0604030504040204" pitchFamily="34" charset="0"/>
                <a:ea typeface="Verdana" panose="020B0604030504040204" pitchFamily="34" charset="0"/>
                <a:cs typeface="Verdana" panose="020B0604030504040204" pitchFamily="34" charset="0"/>
              </a:rPr>
              <a:t>passing it </a:t>
            </a:r>
            <a:r>
              <a:rPr lang="en-NZ" sz="1400" dirty="0" smtClean="0">
                <a:latin typeface="Verdana" panose="020B0604030504040204" pitchFamily="34" charset="0"/>
                <a:ea typeface="Verdana" panose="020B0604030504040204" pitchFamily="34" charset="0"/>
                <a:cs typeface="Verdana" panose="020B0604030504040204" pitchFamily="34" charset="0"/>
              </a:rPr>
              <a:t>integers </a:t>
            </a:r>
            <a:r>
              <a:rPr lang="en-NZ" sz="1400" dirty="0"/>
              <a:t>int1, int2, </a:t>
            </a:r>
            <a:r>
              <a:rPr lang="en-NZ" sz="1400" dirty="0">
                <a:latin typeface="Verdana" panose="020B0604030504040204" pitchFamily="34" charset="0"/>
                <a:ea typeface="Verdana" panose="020B0604030504040204" pitchFamily="34" charset="0"/>
                <a:cs typeface="Verdana" panose="020B0604030504040204" pitchFamily="34" charset="0"/>
              </a:rPr>
              <a:t>and</a:t>
            </a:r>
            <a:r>
              <a:rPr lang="en-NZ" sz="1400" dirty="0" smtClean="0"/>
              <a:t> int3</a:t>
            </a:r>
            <a:r>
              <a:rPr lang="en-NZ" sz="1400" dirty="0" smtClean="0">
                <a:latin typeface="Verdana" panose="020B0604030504040204" pitchFamily="34" charset="0"/>
                <a:ea typeface="Verdana" panose="020B0604030504040204" pitchFamily="34" charset="0"/>
                <a:cs typeface="Verdana" panose="020B0604030504040204" pitchFamily="34" charset="0"/>
              </a:rPr>
              <a:t> instead of doubles.  </a:t>
            </a:r>
            <a:r>
              <a:rPr lang="en-NZ" sz="1400" dirty="0">
                <a:latin typeface="Verdana" panose="020B0604030504040204" pitchFamily="34" charset="0"/>
                <a:ea typeface="Verdana" panose="020B0604030504040204" pitchFamily="34" charset="0"/>
                <a:cs typeface="Verdana" panose="020B0604030504040204" pitchFamily="34" charset="0"/>
              </a:rPr>
              <a:t>Java will ‘promote’ them to doubles.  It will do this anytime you will not lose data </a:t>
            </a:r>
            <a:r>
              <a:rPr lang="en-NZ" sz="1400" dirty="0" smtClean="0">
                <a:latin typeface="Verdana" panose="020B0604030504040204" pitchFamily="34" charset="0"/>
                <a:ea typeface="Verdana" panose="020B0604030504040204" pitchFamily="34" charset="0"/>
                <a:cs typeface="Verdana" panose="020B0604030504040204" pitchFamily="34" charset="0"/>
              </a:rPr>
              <a:t>(e.g., </a:t>
            </a:r>
            <a:r>
              <a:rPr lang="en-NZ" sz="1400" dirty="0" err="1" smtClean="0">
                <a:latin typeface="Verdana" panose="020B0604030504040204" pitchFamily="34" charset="0"/>
                <a:ea typeface="Verdana" panose="020B0604030504040204" pitchFamily="34" charset="0"/>
                <a:cs typeface="Verdana" panose="020B0604030504040204" pitchFamily="34" charset="0"/>
              </a:rPr>
              <a:t>int</a:t>
            </a:r>
            <a:r>
              <a:rPr lang="en-NZ" sz="1400" dirty="0" smtClean="0">
                <a:latin typeface="Verdana" panose="020B0604030504040204" pitchFamily="34" charset="0"/>
                <a:ea typeface="Verdana" panose="020B0604030504040204" pitchFamily="34" charset="0"/>
                <a:cs typeface="Verdana" panose="020B0604030504040204" pitchFamily="34" charset="0"/>
              </a:rPr>
              <a:t> or float to double, </a:t>
            </a:r>
            <a:r>
              <a:rPr lang="en-NZ" sz="1400" dirty="0">
                <a:latin typeface="Verdana" panose="020B0604030504040204" pitchFamily="34" charset="0"/>
                <a:ea typeface="Verdana" panose="020B0604030504040204" pitchFamily="34" charset="0"/>
                <a:cs typeface="Verdana" panose="020B0604030504040204" pitchFamily="34" charset="0"/>
              </a:rPr>
              <a:t>but not double </a:t>
            </a:r>
            <a:r>
              <a:rPr lang="en-NZ" sz="1400" dirty="0" smtClean="0">
                <a:latin typeface="Verdana" panose="020B0604030504040204" pitchFamily="34" charset="0"/>
                <a:ea typeface="Verdana" panose="020B0604030504040204" pitchFamily="34" charset="0"/>
                <a:cs typeface="Verdana" panose="020B0604030504040204" pitchFamily="34" charset="0"/>
              </a:rPr>
              <a:t>to float or float to </a:t>
            </a:r>
            <a:r>
              <a:rPr lang="en-NZ" sz="1400" dirty="0" err="1" smtClean="0">
                <a:latin typeface="Verdana" panose="020B0604030504040204" pitchFamily="34" charset="0"/>
                <a:ea typeface="Verdana" panose="020B0604030504040204" pitchFamily="34" charset="0"/>
                <a:cs typeface="Verdana" panose="020B0604030504040204" pitchFamily="34" charset="0"/>
              </a:rPr>
              <a:t>int</a:t>
            </a:r>
            <a:r>
              <a:rPr lang="en-NZ" sz="1400" dirty="0" smtClean="0">
                <a:latin typeface="Verdana" panose="020B0604030504040204" pitchFamily="34" charset="0"/>
                <a:ea typeface="Verdana" panose="020B0604030504040204" pitchFamily="34" charset="0"/>
                <a:cs typeface="Verdana" panose="020B0604030504040204" pitchFamily="34" charset="0"/>
              </a:rPr>
              <a:t>). </a:t>
            </a:r>
            <a:r>
              <a:rPr lang="en-US" sz="1400" dirty="0" smtClean="0">
                <a:latin typeface="Verdana" panose="020B0604030504040204" pitchFamily="34" charset="0"/>
                <a:ea typeface="Verdana" panose="020B0604030504040204" pitchFamily="34" charset="0"/>
                <a:cs typeface="Verdana" panose="020B0604030504040204" pitchFamily="34" charset="0"/>
              </a:rPr>
              <a:t>Alternatively”, </a:t>
            </a:r>
            <a:r>
              <a:rPr lang="en-US" sz="1400" dirty="0">
                <a:latin typeface="Verdana" panose="020B0604030504040204" pitchFamily="34" charset="0"/>
                <a:ea typeface="Verdana" panose="020B0604030504040204" pitchFamily="34" charset="0"/>
                <a:cs typeface="Verdana" panose="020B0604030504040204" pitchFamily="34" charset="0"/>
              </a:rPr>
              <a:t>we could have another method of the same name with a different </a:t>
            </a:r>
            <a:r>
              <a:rPr lang="en-US" sz="1400" dirty="0" smtClean="0">
                <a:latin typeface="Verdana" panose="020B0604030504040204" pitchFamily="34" charset="0"/>
                <a:ea typeface="Verdana" panose="020B0604030504040204" pitchFamily="34" charset="0"/>
                <a:cs typeface="Verdana" panose="020B0604030504040204" pitchFamily="34" charset="0"/>
              </a:rPr>
              <a:t>signature, i.e.: </a:t>
            </a:r>
            <a:br>
              <a:rPr lang="en-US" sz="1400" dirty="0" smtClean="0">
                <a:latin typeface="Verdana" panose="020B0604030504040204" pitchFamily="34" charset="0"/>
                <a:ea typeface="Verdana" panose="020B0604030504040204" pitchFamily="34" charset="0"/>
                <a:cs typeface="Verdana" panose="020B0604030504040204" pitchFamily="34" charset="0"/>
              </a:rPr>
            </a:br>
            <a:endParaRPr lang="en-US" sz="1400" i="1" dirty="0" smtClean="0"/>
          </a:p>
          <a:p>
            <a:r>
              <a:rPr lang="en-NZ" sz="1400" b="1" dirty="0" smtClean="0"/>
              <a:t>public </a:t>
            </a:r>
            <a:r>
              <a:rPr lang="en-NZ" sz="1400" b="1" dirty="0"/>
              <a:t>static </a:t>
            </a:r>
            <a:r>
              <a:rPr lang="en-NZ" sz="1400" b="1" dirty="0" err="1"/>
              <a:t>int</a:t>
            </a:r>
            <a:r>
              <a:rPr lang="en-NZ" sz="1400" b="1" dirty="0"/>
              <a:t> maximum(</a:t>
            </a:r>
            <a:r>
              <a:rPr lang="en-NZ" sz="1400" b="1" dirty="0" err="1"/>
              <a:t>int</a:t>
            </a:r>
            <a:r>
              <a:rPr lang="en-NZ" sz="1400" b="1" dirty="0"/>
              <a:t> x, </a:t>
            </a:r>
            <a:r>
              <a:rPr lang="en-NZ" sz="1400" b="1" dirty="0" err="1"/>
              <a:t>int</a:t>
            </a:r>
            <a:r>
              <a:rPr lang="en-NZ" sz="1400" b="1" dirty="0"/>
              <a:t> y, </a:t>
            </a:r>
            <a:r>
              <a:rPr lang="en-NZ" sz="1400" b="1" dirty="0" err="1"/>
              <a:t>int</a:t>
            </a:r>
            <a:r>
              <a:rPr lang="en-NZ" sz="1400" b="1" dirty="0"/>
              <a:t> z</a:t>
            </a:r>
            <a:r>
              <a:rPr lang="en-NZ" sz="1400" b="1" dirty="0" smtClean="0"/>
              <a:t>){… }</a:t>
            </a:r>
          </a:p>
          <a:p>
            <a:endParaRPr lang="en-US" sz="1400" dirty="0"/>
          </a:p>
          <a:p>
            <a:r>
              <a:rPr lang="en-US" sz="1400" dirty="0">
                <a:latin typeface="Verdana" panose="020B0604030504040204" pitchFamily="34" charset="0"/>
                <a:ea typeface="Verdana" panose="020B0604030504040204" pitchFamily="34" charset="0"/>
                <a:cs typeface="Verdana" panose="020B0604030504040204" pitchFamily="34" charset="0"/>
              </a:rPr>
              <a:t>Java will use the method with the best signature match. If you passed a mix of doubles and </a:t>
            </a:r>
            <a:r>
              <a:rPr lang="en-US" sz="1400" dirty="0" err="1">
                <a:latin typeface="Verdana" panose="020B0604030504040204" pitchFamily="34" charset="0"/>
                <a:ea typeface="Verdana" panose="020B0604030504040204" pitchFamily="34" charset="0"/>
                <a:cs typeface="Verdana" panose="020B0604030504040204" pitchFamily="34" charset="0"/>
              </a:rPr>
              <a:t>ints</a:t>
            </a:r>
            <a:r>
              <a:rPr lang="en-US" sz="1400" dirty="0">
                <a:latin typeface="Verdana" panose="020B0604030504040204" pitchFamily="34" charset="0"/>
                <a:ea typeface="Verdana" panose="020B0604030504040204" pitchFamily="34" charset="0"/>
                <a:cs typeface="Verdana" panose="020B0604030504040204" pitchFamily="34" charset="0"/>
              </a:rPr>
              <a:t>, it would use the double </a:t>
            </a:r>
            <a:r>
              <a:rPr lang="en-US" sz="1400" dirty="0" smtClean="0">
                <a:latin typeface="Verdana" panose="020B0604030504040204" pitchFamily="34" charset="0"/>
                <a:ea typeface="Verdana" panose="020B0604030504040204" pitchFamily="34" charset="0"/>
                <a:cs typeface="Verdana" panose="020B0604030504040204" pitchFamily="34" charset="0"/>
              </a:rPr>
              <a:t>version because </a:t>
            </a:r>
            <a:r>
              <a:rPr lang="en-US" sz="1400" dirty="0">
                <a:latin typeface="Verdana" panose="020B0604030504040204" pitchFamily="34" charset="0"/>
                <a:ea typeface="Verdana" panose="020B0604030504040204" pitchFamily="34" charset="0"/>
                <a:cs typeface="Verdana" panose="020B0604030504040204" pitchFamily="34" charset="0"/>
              </a:rPr>
              <a:t>it can promote the </a:t>
            </a:r>
            <a:r>
              <a:rPr lang="en-US" sz="1400" dirty="0" err="1">
                <a:latin typeface="Verdana" panose="020B0604030504040204" pitchFamily="34" charset="0"/>
                <a:ea typeface="Verdana" panose="020B0604030504040204" pitchFamily="34" charset="0"/>
                <a:cs typeface="Verdana" panose="020B0604030504040204" pitchFamily="34" charset="0"/>
              </a:rPr>
              <a:t>ints</a:t>
            </a:r>
            <a:r>
              <a:rPr lang="en-US" sz="1400" dirty="0">
                <a:latin typeface="Verdana" panose="020B0604030504040204" pitchFamily="34" charset="0"/>
                <a:ea typeface="Verdana" panose="020B0604030504040204" pitchFamily="34" charset="0"/>
                <a:cs typeface="Verdana" panose="020B0604030504040204" pitchFamily="34" charset="0"/>
              </a:rPr>
              <a:t> to doubles but not the other way around. </a:t>
            </a:r>
            <a:r>
              <a:rPr lang="en-US" sz="1400" dirty="0" smtClean="0">
                <a:latin typeface="Verdana" panose="020B0604030504040204" pitchFamily="34" charset="0"/>
                <a:ea typeface="Verdana" panose="020B0604030504040204" pitchFamily="34" charset="0"/>
                <a:cs typeface="Verdana" panose="020B0604030504040204" pitchFamily="34" charset="0"/>
              </a:rPr>
              <a:t>You could have another </a:t>
            </a:r>
            <a:r>
              <a:rPr lang="en-US" sz="1400" dirty="0" smtClean="0">
                <a:ea typeface="Verdana" panose="020B0604030504040204" pitchFamily="34" charset="0"/>
              </a:rPr>
              <a:t>maximum()</a:t>
            </a:r>
            <a:r>
              <a:rPr lang="en-US" sz="1400" dirty="0" smtClean="0">
                <a:latin typeface="Verdana" panose="020B0604030504040204" pitchFamily="34" charset="0"/>
                <a:ea typeface="Verdana" panose="020B0604030504040204" pitchFamily="34" charset="0"/>
                <a:cs typeface="Verdana" panose="020B0604030504040204" pitchFamily="34" charset="0"/>
              </a:rPr>
              <a:t> that takes 4 values… </a:t>
            </a:r>
            <a:endParaRPr lang="en-US" sz="1400" dirty="0">
              <a:latin typeface="Verdana" panose="020B0604030504040204" pitchFamily="34" charset="0"/>
              <a:ea typeface="Verdana" panose="020B0604030504040204" pitchFamily="34" charset="0"/>
              <a:cs typeface="Verdana" panose="020B0604030504040204" pitchFamily="34" charset="0"/>
            </a:endParaRPr>
          </a:p>
          <a:p>
            <a:endParaRPr lang="en-US" sz="1400" dirty="0"/>
          </a:p>
          <a:p>
            <a:r>
              <a:rPr lang="en-US" sz="1400" dirty="0" smtClean="0">
                <a:latin typeface="Verdana" panose="020B0604030504040204" pitchFamily="34" charset="0"/>
                <a:ea typeface="Verdana" panose="020B0604030504040204" pitchFamily="34" charset="0"/>
                <a:cs typeface="Verdana" panose="020B0604030504040204" pitchFamily="34" charset="0"/>
              </a:rPr>
              <a:t>This is called method </a:t>
            </a:r>
            <a:r>
              <a:rPr lang="en-US" sz="1400" b="1" dirty="0" smtClean="0">
                <a:latin typeface="Verdana" panose="020B0604030504040204" pitchFamily="34" charset="0"/>
                <a:ea typeface="Verdana" panose="020B0604030504040204" pitchFamily="34" charset="0"/>
                <a:cs typeface="Verdana" panose="020B0604030504040204" pitchFamily="34" charset="0"/>
              </a:rPr>
              <a:t>overloading</a:t>
            </a:r>
            <a:r>
              <a:rPr lang="en-US" sz="1400" dirty="0" smtClean="0">
                <a:latin typeface="Verdana" panose="020B0604030504040204" pitchFamily="34" charset="0"/>
                <a:ea typeface="Verdana" panose="020B0604030504040204" pitchFamily="34" charset="0"/>
                <a:cs typeface="Verdana" panose="020B0604030504040204" pitchFamily="34" charset="0"/>
              </a:rPr>
              <a:t>. </a:t>
            </a:r>
          </a:p>
          <a:p>
            <a:endParaRPr lang="en-US" sz="1400" dirty="0"/>
          </a:p>
          <a:p>
            <a:r>
              <a:rPr lang="en-US" sz="1400" dirty="0">
                <a:latin typeface="Verdana" panose="020B0604030504040204" pitchFamily="34" charset="0"/>
                <a:ea typeface="Verdana" panose="020B0604030504040204" pitchFamily="34" charset="0"/>
                <a:cs typeface="Verdana" panose="020B0604030504040204" pitchFamily="34" charset="0"/>
              </a:rPr>
              <a:t>How many overloads does</a:t>
            </a:r>
            <a:r>
              <a:rPr lang="en-US" sz="1400" dirty="0" smtClean="0"/>
              <a:t> </a:t>
            </a:r>
            <a:r>
              <a:rPr lang="en-US" sz="1400" dirty="0" err="1" smtClean="0"/>
              <a:t>Math.min</a:t>
            </a:r>
            <a:r>
              <a:rPr lang="en-US" sz="1400" dirty="0" smtClean="0"/>
              <a:t>() </a:t>
            </a:r>
            <a:r>
              <a:rPr lang="en-US" sz="1400" dirty="0">
                <a:latin typeface="Verdana" panose="020B0604030504040204" pitchFamily="34" charset="0"/>
                <a:ea typeface="Verdana" panose="020B0604030504040204" pitchFamily="34" charset="0"/>
                <a:cs typeface="Verdana" panose="020B0604030504040204" pitchFamily="34" charset="0"/>
              </a:rPr>
              <a:t>have? </a:t>
            </a:r>
            <a:endParaRPr lang="en-NZ" sz="1400" dirty="0">
              <a:latin typeface="Verdana" panose="020B0604030504040204" pitchFamily="34" charset="0"/>
              <a:ea typeface="Verdana" panose="020B0604030504040204" pitchFamily="34" charset="0"/>
              <a:cs typeface="Verdana" panose="020B0604030504040204" pitchFamily="34" charset="0"/>
            </a:endParaRPr>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Method overloading</a:t>
            </a:r>
            <a:endParaRPr lang="en-NZ" sz="4000" b="1" dirty="0">
              <a:solidFill>
                <a:srgbClr val="009AC7"/>
              </a:solidFill>
              <a:latin typeface="Verdana"/>
              <a:cs typeface="Verdana"/>
            </a:endParaRPr>
          </a:p>
        </p:txBody>
      </p:sp>
      <p:sp>
        <p:nvSpPr>
          <p:cNvPr id="9" name="Text Placeholder 4"/>
          <p:cNvSpPr>
            <a:spLocks noGrp="1"/>
          </p:cNvSpPr>
          <p:nvPr>
            <p:ph type="body" sz="quarter" idx="12"/>
          </p:nvPr>
        </p:nvSpPr>
        <p:spPr>
          <a:xfrm>
            <a:off x="0" y="1076243"/>
            <a:ext cx="1894114" cy="5403757"/>
          </a:xfrm>
          <a:solidFill>
            <a:srgbClr val="00467F"/>
          </a:solidFill>
        </p:spPr>
        <p:txBody>
          <a:bodyPr vert="horz"/>
          <a:lstStyle/>
          <a:p>
            <a:pPr marL="342900" indent="-342900">
              <a:lnSpc>
                <a:spcPts val="2400"/>
              </a:lnSpc>
              <a:buFontTx/>
              <a:buAutoNum type="arabicPeriod"/>
            </a:pPr>
            <a:r>
              <a:rPr lang="en-NZ" sz="1600" dirty="0">
                <a:solidFill>
                  <a:schemeClr val="bg1"/>
                </a:solidFill>
                <a:cs typeface="+mn-cs"/>
              </a:rPr>
              <a:t>Method calls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tx2">
                    <a:lumMod val="40000"/>
                    <a:lumOff val="60000"/>
                  </a:schemeClr>
                </a:solidFill>
                <a:cs typeface="+mn-cs"/>
              </a:rPr>
              <a:t>Declarations</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Static </a:t>
            </a:r>
            <a:r>
              <a:rPr lang="en-NZ" sz="1600" dirty="0">
                <a:solidFill>
                  <a:schemeClr val="bg1"/>
                </a:solidFill>
                <a:cs typeface="+mn-cs"/>
              </a:rPr>
              <a:t>and non-static methods</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Scope </a:t>
            </a:r>
            <a:r>
              <a:rPr lang="en-NZ" sz="1600" dirty="0">
                <a:solidFill>
                  <a:schemeClr val="bg1"/>
                </a:solidFill>
                <a:cs typeface="+mn-cs"/>
              </a:rPr>
              <a:t>and call stack</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Java </a:t>
            </a:r>
            <a:r>
              <a:rPr lang="en-NZ" sz="1600" dirty="0">
                <a:solidFill>
                  <a:schemeClr val="bg1"/>
                </a:solidFill>
                <a:cs typeface="+mn-cs"/>
              </a:rPr>
              <a:t>API</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Summary</a:t>
            </a:r>
            <a:endParaRPr lang="en-NZ" sz="1600" dirty="0">
              <a:solidFill>
                <a:schemeClr val="bg1"/>
              </a:solidFill>
              <a:cs typeface="+mn-cs"/>
            </a:endParaRPr>
          </a:p>
        </p:txBody>
      </p:sp>
    </p:spTree>
    <p:extLst>
      <p:ext uri="{BB962C8B-B14F-4D97-AF65-F5344CB8AC3E}">
        <p14:creationId xmlns:p14="http://schemas.microsoft.com/office/powerpoint/2010/main" val="1089358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86584" y="6007608"/>
            <a:ext cx="6114686" cy="408541"/>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8" name="Rectangle 7"/>
          <p:cNvSpPr/>
          <p:nvPr/>
        </p:nvSpPr>
        <p:spPr>
          <a:xfrm>
            <a:off x="2386584" y="4253049"/>
            <a:ext cx="6114686" cy="666423"/>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7" name="Rectangle 6"/>
          <p:cNvSpPr/>
          <p:nvPr/>
        </p:nvSpPr>
        <p:spPr>
          <a:xfrm>
            <a:off x="2386584" y="1143000"/>
            <a:ext cx="5998294" cy="475488"/>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2"/>
          </p:nvPr>
        </p:nvSpPr>
        <p:spPr/>
        <p:txBody>
          <a:bodyPr/>
          <a:lstStyle/>
          <a:p>
            <a:fld id="{218B9C4F-B695-C54C-924B-61748EE6A7C5}" type="slidenum">
              <a:rPr lang="en-US" smtClean="0"/>
              <a:pPr/>
              <a:t>6</a:t>
            </a:fld>
            <a:endParaRPr lang="en-US" dirty="0"/>
          </a:p>
        </p:txBody>
      </p:sp>
      <p:sp>
        <p:nvSpPr>
          <p:cNvPr id="6" name="Text Placeholder 5"/>
          <p:cNvSpPr>
            <a:spLocks noGrp="1"/>
          </p:cNvSpPr>
          <p:nvPr>
            <p:ph type="body" sz="quarter" idx="10"/>
          </p:nvPr>
        </p:nvSpPr>
        <p:spPr>
          <a:xfrm>
            <a:off x="2386584" y="928468"/>
            <a:ext cx="6757416" cy="5153018"/>
          </a:xfrm>
        </p:spPr>
        <p:txBody>
          <a:bodyPr/>
          <a:lstStyle/>
          <a:p>
            <a:pPr marL="87313" lvl="2" indent="0">
              <a:buNone/>
              <a:tabLst>
                <a:tab pos="0" algn="l"/>
              </a:tabLst>
            </a:pPr>
            <a:endParaRPr lang="en-NZ" sz="1400" b="1" dirty="0">
              <a:latin typeface="Courier New" panose="02070309020205020404" pitchFamily="49" charset="0"/>
              <a:cs typeface="Courier New" panose="02070309020205020404" pitchFamily="49" charset="0"/>
            </a:endParaRPr>
          </a:p>
          <a:p>
            <a:r>
              <a:rPr lang="en-NZ" sz="1400" b="1" dirty="0" err="1"/>
              <a:t>int</a:t>
            </a:r>
            <a:r>
              <a:rPr lang="en-NZ" sz="1400" b="1" dirty="0"/>
              <a:t> </a:t>
            </a:r>
            <a:r>
              <a:rPr lang="en-NZ" sz="1400" b="1" dirty="0" err="1"/>
              <a:t>intResult</a:t>
            </a:r>
            <a:r>
              <a:rPr lang="en-NZ" sz="1400" b="1" dirty="0"/>
              <a:t> = (</a:t>
            </a:r>
            <a:r>
              <a:rPr lang="en-NZ" sz="1400" b="1" dirty="0" err="1"/>
              <a:t>int</a:t>
            </a:r>
            <a:r>
              <a:rPr lang="en-NZ" sz="1400" b="1" dirty="0"/>
              <a:t>) </a:t>
            </a:r>
            <a:r>
              <a:rPr lang="en-NZ" sz="1400" b="1" i="1" dirty="0" smtClean="0"/>
              <a:t>maximum(int1,int2,int3);</a:t>
            </a:r>
          </a:p>
          <a:p>
            <a:endParaRPr lang="en-US" sz="1400" b="1" i="1" dirty="0">
              <a:latin typeface="Courier New" panose="02070309020205020404" pitchFamily="49" charset="0"/>
              <a:cs typeface="Courier New" panose="02070309020205020404" pitchFamily="49" charset="0"/>
            </a:endParaRPr>
          </a:p>
          <a:p>
            <a:r>
              <a:rPr lang="en-NZ" sz="1400" dirty="0" smtClean="0">
                <a:latin typeface="Verdana" panose="020B0604030504040204" pitchFamily="34" charset="0"/>
                <a:ea typeface="Verdana" panose="020B0604030504040204" pitchFamily="34" charset="0"/>
                <a:cs typeface="Verdana" panose="020B0604030504040204" pitchFamily="34" charset="0"/>
              </a:rPr>
              <a:t>We can also explicitly change the type of something in a statement.  So we could use the double maximum method and type cast the return value to an integer.   </a:t>
            </a:r>
          </a:p>
          <a:p>
            <a:endParaRPr lang="en-NZ" sz="1400" dirty="0">
              <a:latin typeface="Verdana" panose="020B0604030504040204" pitchFamily="34" charset="0"/>
              <a:ea typeface="Verdana" panose="020B0604030504040204" pitchFamily="34" charset="0"/>
              <a:cs typeface="Verdana" panose="020B0604030504040204" pitchFamily="34" charset="0"/>
            </a:endParaRPr>
          </a:p>
          <a:p>
            <a:r>
              <a:rPr lang="en-NZ" sz="1400" dirty="0" smtClean="0">
                <a:latin typeface="Verdana" panose="020B0604030504040204" pitchFamily="34" charset="0"/>
                <a:ea typeface="Verdana" panose="020B0604030504040204" pitchFamily="34" charset="0"/>
                <a:cs typeface="Verdana" panose="020B0604030504040204" pitchFamily="34" charset="0"/>
              </a:rPr>
              <a:t>Type casting can be done in almost any statement by putting the destination type before the variable in () </a:t>
            </a:r>
          </a:p>
          <a:p>
            <a:endParaRPr lang="en-NZ" sz="1400" dirty="0">
              <a:latin typeface="Verdana" panose="020B0604030504040204" pitchFamily="34" charset="0"/>
              <a:ea typeface="Verdana" panose="020B0604030504040204" pitchFamily="34" charset="0"/>
              <a:cs typeface="Verdana" panose="020B0604030504040204" pitchFamily="34" charset="0"/>
            </a:endParaRPr>
          </a:p>
          <a:p>
            <a:r>
              <a:rPr lang="en-NZ" sz="1400" dirty="0" smtClean="0">
                <a:latin typeface="Verdana" panose="020B0604030504040204" pitchFamily="34" charset="0"/>
                <a:ea typeface="Verdana" panose="020B0604030504040204" pitchFamily="34" charset="0"/>
                <a:cs typeface="Verdana" panose="020B0604030504040204" pitchFamily="34" charset="0"/>
              </a:rPr>
              <a:t>You must to be aware that you can lose data! </a:t>
            </a:r>
          </a:p>
          <a:p>
            <a:pPr marL="400050" lvl="2" indent="0">
              <a:lnSpc>
                <a:spcPts val="2400"/>
              </a:lnSpc>
              <a:spcBef>
                <a:spcPts val="0"/>
              </a:spcBef>
              <a:buNone/>
            </a:pPr>
            <a:r>
              <a:rPr lang="en-NZ" sz="1400" b="1" dirty="0">
                <a:latin typeface="Courier New" panose="02070309020205020404" pitchFamily="49" charset="0"/>
                <a:cs typeface="Courier New" panose="02070309020205020404" pitchFamily="49" charset="0"/>
              </a:rPr>
              <a:t>double </a:t>
            </a:r>
            <a:r>
              <a:rPr lang="en-NZ" sz="1400" b="1" dirty="0" err="1">
                <a:latin typeface="Courier New" panose="02070309020205020404" pitchFamily="49" charset="0"/>
                <a:cs typeface="Courier New" panose="02070309020205020404" pitchFamily="49" charset="0"/>
              </a:rPr>
              <a:t>doubleX</a:t>
            </a:r>
            <a:r>
              <a:rPr lang="en-NZ" sz="1400" b="1" dirty="0">
                <a:latin typeface="Courier New" panose="02070309020205020404" pitchFamily="49" charset="0"/>
                <a:cs typeface="Courier New" panose="02070309020205020404" pitchFamily="49" charset="0"/>
              </a:rPr>
              <a:t> = 2.8;</a:t>
            </a:r>
          </a:p>
          <a:p>
            <a:pPr marL="400050" lvl="2" indent="0">
              <a:lnSpc>
                <a:spcPts val="2400"/>
              </a:lnSpc>
              <a:spcBef>
                <a:spcPts val="0"/>
              </a:spcBef>
              <a:buNone/>
            </a:pPr>
            <a:r>
              <a:rPr lang="en-NZ" sz="1400" b="1" dirty="0" err="1">
                <a:latin typeface="Courier New" panose="02070309020205020404" pitchFamily="49" charset="0"/>
                <a:cs typeface="Courier New" panose="02070309020205020404" pitchFamily="49" charset="0"/>
              </a:rPr>
              <a:t>intX</a:t>
            </a:r>
            <a:r>
              <a:rPr lang="en-NZ" sz="1400" b="1" dirty="0">
                <a:latin typeface="Courier New" panose="02070309020205020404" pitchFamily="49" charset="0"/>
                <a:cs typeface="Courier New" panose="02070309020205020404" pitchFamily="49" charset="0"/>
              </a:rPr>
              <a:t> = (</a:t>
            </a:r>
            <a:r>
              <a:rPr lang="en-NZ" sz="1400" b="1" dirty="0" err="1">
                <a:latin typeface="Courier New" panose="02070309020205020404" pitchFamily="49" charset="0"/>
                <a:cs typeface="Courier New" panose="02070309020205020404" pitchFamily="49" charset="0"/>
              </a:rPr>
              <a:t>int</a:t>
            </a:r>
            <a:r>
              <a:rPr lang="en-NZ" sz="1400" b="1" dirty="0">
                <a:latin typeface="Courier New" panose="02070309020205020404" pitchFamily="49" charset="0"/>
                <a:cs typeface="Courier New" panose="02070309020205020404" pitchFamily="49" charset="0"/>
              </a:rPr>
              <a:t>) double</a:t>
            </a:r>
            <a:r>
              <a:rPr lang="en-NZ" sz="1400" b="1" dirty="0" smtClean="0">
                <a:latin typeface="Courier New" panose="02070309020205020404" pitchFamily="49" charset="0"/>
                <a:cs typeface="Courier New" panose="02070309020205020404" pitchFamily="49" charset="0"/>
              </a:rPr>
              <a:t>; // What will be in </a:t>
            </a:r>
            <a:r>
              <a:rPr lang="en-NZ" sz="1400" b="1" dirty="0" err="1" smtClean="0">
                <a:latin typeface="Courier New" panose="02070309020205020404" pitchFamily="49" charset="0"/>
                <a:cs typeface="Courier New" panose="02070309020205020404" pitchFamily="49" charset="0"/>
              </a:rPr>
              <a:t>intX</a:t>
            </a:r>
            <a:r>
              <a:rPr lang="en-NZ" sz="1400" b="1" dirty="0" smtClean="0">
                <a:latin typeface="Courier New" panose="02070309020205020404" pitchFamily="49" charset="0"/>
                <a:cs typeface="Courier New" panose="02070309020205020404" pitchFamily="49" charset="0"/>
              </a:rPr>
              <a:t>? </a:t>
            </a:r>
            <a:r>
              <a:rPr lang="en-NZ" sz="1400" dirty="0" smtClean="0">
                <a:latin typeface="Courier New" panose="02070309020205020404" pitchFamily="49" charset="0"/>
                <a:cs typeface="Courier New" panose="02070309020205020404" pitchFamily="49" charset="0"/>
              </a:rPr>
              <a:t> </a:t>
            </a:r>
            <a:endParaRPr lang="en-NZ" sz="1400" dirty="0">
              <a:latin typeface="Courier New" panose="02070309020205020404" pitchFamily="49" charset="0"/>
              <a:cs typeface="Courier New" panose="02070309020205020404" pitchFamily="49" charset="0"/>
            </a:endParaRPr>
          </a:p>
          <a:p>
            <a:endParaRPr lang="en-US" sz="1400" dirty="0" smtClean="0">
              <a:latin typeface="Verdana" panose="020B0604030504040204" pitchFamily="34" charset="0"/>
              <a:ea typeface="Verdana" panose="020B0604030504040204" pitchFamily="34" charset="0"/>
              <a:cs typeface="Verdana" panose="020B0604030504040204" pitchFamily="34" charset="0"/>
            </a:endParaRPr>
          </a:p>
          <a:p>
            <a:r>
              <a:rPr lang="en-US" sz="1400" dirty="0" smtClean="0">
                <a:latin typeface="Verdana" panose="020B0604030504040204" pitchFamily="34" charset="0"/>
                <a:ea typeface="Verdana" panose="020B0604030504040204" pitchFamily="34" charset="0"/>
                <a:cs typeface="Verdana" panose="020B0604030504040204" pitchFamily="34" charset="0"/>
              </a:rPr>
              <a:t>Answer?  </a:t>
            </a:r>
          </a:p>
          <a:p>
            <a:r>
              <a:rPr lang="en-US" sz="1400" dirty="0" smtClean="0">
                <a:latin typeface="Verdana" panose="020B0604030504040204" pitchFamily="34" charset="0"/>
                <a:ea typeface="Verdana" panose="020B0604030504040204" pitchFamily="34" charset="0"/>
                <a:cs typeface="Verdana" panose="020B0604030504040204" pitchFamily="34" charset="0"/>
              </a:rPr>
              <a:t>There is of course </a:t>
            </a:r>
            <a:r>
              <a:rPr lang="en-US" sz="1400" dirty="0" err="1" smtClean="0">
                <a:ea typeface="Verdana" panose="020B0604030504040204" pitchFamily="34" charset="0"/>
              </a:rPr>
              <a:t>Math.round</a:t>
            </a:r>
            <a:r>
              <a:rPr lang="en-US" sz="1400" dirty="0" smtClean="0">
                <a:ea typeface="Verdana" panose="020B0604030504040204" pitchFamily="34" charset="0"/>
              </a:rPr>
              <a:t>()</a:t>
            </a:r>
          </a:p>
          <a:p>
            <a:endParaRPr lang="en-NZ" sz="1400" b="1" dirty="0" smtClean="0"/>
          </a:p>
          <a:p>
            <a:r>
              <a:rPr lang="en-NZ" sz="1400" b="1" dirty="0" err="1" smtClean="0"/>
              <a:t>int</a:t>
            </a:r>
            <a:r>
              <a:rPr lang="en-NZ" sz="1400" b="1" dirty="0" smtClean="0"/>
              <a:t> </a:t>
            </a:r>
            <a:r>
              <a:rPr lang="en-NZ" sz="1400" b="1" dirty="0" err="1"/>
              <a:t>intResult</a:t>
            </a:r>
            <a:r>
              <a:rPr lang="en-NZ" sz="1400" b="1" dirty="0"/>
              <a:t> = </a:t>
            </a:r>
            <a:r>
              <a:rPr lang="en-NZ" sz="1400" b="1" dirty="0" err="1" smtClean="0"/>
              <a:t>Math.round</a:t>
            </a:r>
            <a:r>
              <a:rPr lang="en-NZ" sz="1400" b="1" dirty="0" smtClean="0"/>
              <a:t>(</a:t>
            </a:r>
            <a:r>
              <a:rPr lang="en-NZ" sz="1400" b="1" i="1" dirty="0" smtClean="0"/>
              <a:t>maximum(int1,int2,int3));</a:t>
            </a:r>
            <a:endParaRPr lang="en-NZ" sz="1400" b="1" i="1"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Type casting variables</a:t>
            </a:r>
            <a:endParaRPr lang="en-NZ" sz="4000" b="1" dirty="0">
              <a:solidFill>
                <a:srgbClr val="009AC7"/>
              </a:solidFill>
              <a:latin typeface="Verdana"/>
              <a:cs typeface="Verdana"/>
            </a:endParaRPr>
          </a:p>
        </p:txBody>
      </p:sp>
      <p:sp>
        <p:nvSpPr>
          <p:cNvPr id="10" name="Text Placeholder 4"/>
          <p:cNvSpPr>
            <a:spLocks noGrp="1"/>
          </p:cNvSpPr>
          <p:nvPr>
            <p:ph type="body" sz="quarter" idx="12"/>
          </p:nvPr>
        </p:nvSpPr>
        <p:spPr>
          <a:xfrm>
            <a:off x="0" y="1076243"/>
            <a:ext cx="1894114" cy="5403757"/>
          </a:xfrm>
          <a:solidFill>
            <a:srgbClr val="00467F"/>
          </a:solidFill>
        </p:spPr>
        <p:txBody>
          <a:bodyPr vert="horz"/>
          <a:lstStyle/>
          <a:p>
            <a:pPr marL="342900" indent="-342900">
              <a:lnSpc>
                <a:spcPts val="2400"/>
              </a:lnSpc>
              <a:buFontTx/>
              <a:buAutoNum type="arabicPeriod"/>
            </a:pPr>
            <a:r>
              <a:rPr lang="en-NZ" sz="1600" dirty="0">
                <a:solidFill>
                  <a:schemeClr val="bg1"/>
                </a:solidFill>
                <a:cs typeface="+mn-cs"/>
              </a:rPr>
              <a:t>Method calls</a:t>
            </a:r>
            <a:br>
              <a:rPr lang="en-NZ" sz="1600" dirty="0">
                <a:solidFill>
                  <a:schemeClr val="bg1"/>
                </a:solidFill>
                <a:cs typeface="+mn-cs"/>
              </a:rPr>
            </a:br>
            <a:endParaRPr lang="en-NZ" sz="1600" dirty="0">
              <a:solidFill>
                <a:schemeClr val="bg1"/>
              </a:solidFill>
              <a:cs typeface="+mn-cs"/>
            </a:endParaRPr>
          </a:p>
          <a:p>
            <a:pPr marL="342900" indent="-342900">
              <a:lnSpc>
                <a:spcPts val="2400"/>
              </a:lnSpc>
              <a:buFontTx/>
              <a:buAutoNum type="arabicPeriod"/>
            </a:pPr>
            <a:r>
              <a:rPr lang="en-NZ" sz="1600" dirty="0">
                <a:solidFill>
                  <a:schemeClr val="tx2">
                    <a:lumMod val="40000"/>
                    <a:lumOff val="60000"/>
                  </a:schemeClr>
                </a:solidFill>
                <a:cs typeface="+mn-cs"/>
              </a:rPr>
              <a:t>Declarations</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Static </a:t>
            </a:r>
            <a:r>
              <a:rPr lang="en-NZ" sz="1600" dirty="0">
                <a:solidFill>
                  <a:schemeClr val="bg1"/>
                </a:solidFill>
                <a:cs typeface="+mn-cs"/>
              </a:rPr>
              <a:t>and non-static methods</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Scope </a:t>
            </a:r>
            <a:r>
              <a:rPr lang="en-NZ" sz="1600" dirty="0">
                <a:solidFill>
                  <a:schemeClr val="bg1"/>
                </a:solidFill>
                <a:cs typeface="+mn-cs"/>
              </a:rPr>
              <a:t>and call stack</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Java </a:t>
            </a:r>
            <a:r>
              <a:rPr lang="en-NZ" sz="1600" dirty="0">
                <a:solidFill>
                  <a:schemeClr val="bg1"/>
                </a:solidFill>
                <a:cs typeface="+mn-cs"/>
              </a:rPr>
              <a:t>API</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Summary</a:t>
            </a:r>
            <a:endParaRPr lang="en-NZ" sz="1600" dirty="0">
              <a:solidFill>
                <a:schemeClr val="bg1"/>
              </a:solidFill>
              <a:cs typeface="+mn-cs"/>
            </a:endParaRPr>
          </a:p>
        </p:txBody>
      </p:sp>
    </p:spTree>
    <p:extLst>
      <p:ext uri="{BB962C8B-B14F-4D97-AF65-F5344CB8AC3E}">
        <p14:creationId xmlns:p14="http://schemas.microsoft.com/office/powerpoint/2010/main" val="3601637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80256" y="1076242"/>
            <a:ext cx="6900887" cy="5713357"/>
          </a:xfrm>
        </p:spPr>
        <p:txBody>
          <a:bodyPr/>
          <a:lstStyle/>
          <a:p>
            <a:pPr marL="0" indent="0">
              <a:buNone/>
            </a:pPr>
            <a:r>
              <a:rPr lang="en-US" dirty="0" smtClean="0"/>
              <a:t>Java knows two types of methods:</a:t>
            </a:r>
          </a:p>
          <a:p>
            <a:pPr marL="0" indent="0">
              <a:buNone/>
            </a:pPr>
            <a:endParaRPr lang="en-US" dirty="0"/>
          </a:p>
          <a:p>
            <a:r>
              <a:rPr lang="en-US" i="1" dirty="0" smtClean="0"/>
              <a:t>Non-static methods </a:t>
            </a:r>
            <a:r>
              <a:rPr lang="en-US" dirty="0" smtClean="0"/>
              <a:t>(sometimes also known as “object methods” or “member methods”). These are declared in the class but can only be called (invoked) on an actual instance (object) of the class.</a:t>
            </a:r>
            <a:br>
              <a:rPr lang="en-US" dirty="0" smtClean="0"/>
            </a:br>
            <a:r>
              <a:rPr lang="en-US" dirty="0" smtClean="0"/>
              <a:t/>
            </a:r>
            <a:br>
              <a:rPr lang="en-US" dirty="0" smtClean="0"/>
            </a:br>
            <a:r>
              <a:rPr lang="en-US" dirty="0" smtClean="0"/>
              <a:t>Non-static methods can work with data stored in the object.</a:t>
            </a:r>
            <a:endParaRPr lang="en-US" dirty="0"/>
          </a:p>
          <a:p>
            <a:endParaRPr lang="en-US" dirty="0" smtClean="0"/>
          </a:p>
          <a:p>
            <a:r>
              <a:rPr lang="en-US" i="1" dirty="0" smtClean="0"/>
              <a:t>Static methods </a:t>
            </a:r>
            <a:r>
              <a:rPr lang="en-US" dirty="0" smtClean="0"/>
              <a:t>(=declared as </a:t>
            </a:r>
            <a:r>
              <a:rPr lang="en-US" b="1" dirty="0" smtClean="0">
                <a:latin typeface="Courier New" panose="02070309020205020404" pitchFamily="49" charset="0"/>
                <a:cs typeface="Courier New" panose="02070309020205020404" pitchFamily="49" charset="0"/>
              </a:rPr>
              <a:t>static</a:t>
            </a:r>
            <a:r>
              <a:rPr lang="en-US" dirty="0" smtClean="0"/>
              <a:t>). Also known as “class methods”. These are also declared in the class but don’t require an actual instance of the class to be called. </a:t>
            </a:r>
            <a:br>
              <a:rPr lang="en-US" dirty="0" smtClean="0"/>
            </a:br>
            <a:r>
              <a:rPr lang="en-US" dirty="0" smtClean="0"/>
              <a:t/>
            </a:r>
            <a:br>
              <a:rPr lang="en-US" dirty="0" smtClean="0"/>
            </a:br>
            <a:r>
              <a:rPr lang="en-US" dirty="0" smtClean="0"/>
              <a:t>Because of this, static methods cannot work with data stored in objects of the class.</a:t>
            </a:r>
          </a:p>
        </p:txBody>
      </p:sp>
      <p:sp>
        <p:nvSpPr>
          <p:cNvPr id="3" name="Title 2"/>
          <p:cNvSpPr>
            <a:spLocks noGrp="1"/>
          </p:cNvSpPr>
          <p:nvPr>
            <p:ph type="title"/>
          </p:nvPr>
        </p:nvSpPr>
        <p:spPr>
          <a:xfrm>
            <a:off x="188266" y="128250"/>
            <a:ext cx="6444764" cy="717593"/>
          </a:xfrm>
        </p:spPr>
        <p:txBody>
          <a:bodyPr>
            <a:noAutofit/>
          </a:bodyPr>
          <a:lstStyle/>
          <a:p>
            <a:r>
              <a:rPr lang="en-US" sz="2800" dirty="0" smtClean="0"/>
              <a:t>static methods</a:t>
            </a:r>
            <a:endParaRPr lang="en-NZ" sz="2800"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7</a:t>
            </a:fld>
            <a:endParaRPr lang="en-US" dirty="0"/>
          </a:p>
        </p:txBody>
      </p:sp>
      <p:sp>
        <p:nvSpPr>
          <p:cNvPr id="7" name="Text Placeholder 4"/>
          <p:cNvSpPr>
            <a:spLocks noGrp="1"/>
          </p:cNvSpPr>
          <p:nvPr>
            <p:ph type="body" sz="quarter" idx="12"/>
          </p:nvPr>
        </p:nvSpPr>
        <p:spPr>
          <a:xfrm>
            <a:off x="0" y="1076243"/>
            <a:ext cx="1894114" cy="5403757"/>
          </a:xfrm>
          <a:solidFill>
            <a:srgbClr val="00467F"/>
          </a:solidFill>
        </p:spPr>
        <p:txBody>
          <a:bodyPr vert="horz"/>
          <a:lstStyle/>
          <a:p>
            <a:r>
              <a:rPr lang="en-NZ" sz="1600" dirty="0">
                <a:solidFill>
                  <a:schemeClr val="bg1"/>
                </a:solidFill>
                <a:cs typeface="+mn-cs"/>
              </a:rPr>
              <a:t>Method calls</a:t>
            </a:r>
            <a:br>
              <a:rPr lang="en-NZ" sz="1600" dirty="0">
                <a:solidFill>
                  <a:schemeClr val="bg1"/>
                </a:solidFill>
                <a:cs typeface="+mn-cs"/>
              </a:rPr>
            </a:br>
            <a:endParaRPr lang="en-NZ" sz="1600" dirty="0"/>
          </a:p>
          <a:p>
            <a:pPr marL="342900" indent="-342900">
              <a:lnSpc>
                <a:spcPts val="2400"/>
              </a:lnSpc>
              <a:buFontTx/>
              <a:buAutoNum type="arabicPeriod"/>
            </a:pPr>
            <a:r>
              <a:rPr lang="en-NZ" sz="1600" dirty="0"/>
              <a:t>Declarations</a:t>
            </a:r>
          </a:p>
          <a:p>
            <a:pPr marL="342900" indent="-342900">
              <a:lnSpc>
                <a:spcPts val="2400"/>
              </a:lnSpc>
              <a:buFontTx/>
              <a:buAutoNum type="arabicPeriod"/>
            </a:pPr>
            <a:endParaRPr lang="en-NZ" sz="1600" dirty="0" smtClean="0">
              <a:solidFill>
                <a:schemeClr val="bg1"/>
              </a:solidFill>
              <a:cs typeface="+mn-cs"/>
            </a:endParaRPr>
          </a:p>
          <a:p>
            <a:r>
              <a:rPr lang="en-NZ" sz="1600" dirty="0">
                <a:solidFill>
                  <a:schemeClr val="tx2">
                    <a:lumMod val="40000"/>
                    <a:lumOff val="60000"/>
                  </a:schemeClr>
                </a:solidFill>
              </a:rPr>
              <a:t>Static and non-static methods</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Scope </a:t>
            </a:r>
            <a:r>
              <a:rPr lang="en-NZ" sz="1600" dirty="0">
                <a:solidFill>
                  <a:schemeClr val="bg1"/>
                </a:solidFill>
                <a:cs typeface="+mn-cs"/>
              </a:rPr>
              <a:t>and call stack</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Java </a:t>
            </a:r>
            <a:r>
              <a:rPr lang="en-NZ" sz="1600" dirty="0">
                <a:solidFill>
                  <a:schemeClr val="bg1"/>
                </a:solidFill>
                <a:cs typeface="+mn-cs"/>
              </a:rPr>
              <a:t>API</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Summary</a:t>
            </a:r>
            <a:endParaRPr lang="en-NZ" sz="1600" dirty="0">
              <a:solidFill>
                <a:schemeClr val="bg1"/>
              </a:solidFill>
              <a:cs typeface="+mn-cs"/>
            </a:endParaRPr>
          </a:p>
        </p:txBody>
      </p:sp>
    </p:spTree>
    <p:extLst>
      <p:ext uri="{BB962C8B-B14F-4D97-AF65-F5344CB8AC3E}">
        <p14:creationId xmlns:p14="http://schemas.microsoft.com/office/powerpoint/2010/main" val="2455822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80256" y="1076242"/>
            <a:ext cx="6900887" cy="5713357"/>
          </a:xfrm>
        </p:spPr>
        <p:txBody>
          <a:bodyPr/>
          <a:lstStyle/>
          <a:p>
            <a:r>
              <a:rPr lang="en-US" dirty="0" smtClean="0"/>
              <a:t>Non-static methods we have met: </a:t>
            </a:r>
            <a:r>
              <a:rPr lang="en-US" b="1" dirty="0" err="1" smtClean="0">
                <a:latin typeface="Courier New" panose="02070309020205020404" pitchFamily="49" charset="0"/>
                <a:cs typeface="Courier New" panose="02070309020205020404" pitchFamily="49" charset="0"/>
              </a:rPr>
              <a:t>nextDouble</a:t>
            </a:r>
            <a:r>
              <a:rPr lang="en-US" b="1" dirty="0" smtClean="0">
                <a:latin typeface="Courier New" panose="02070309020205020404" pitchFamily="49" charset="0"/>
                <a:cs typeface="Courier New" panose="02070309020205020404" pitchFamily="49" charset="0"/>
              </a:rPr>
              <a:t>()</a:t>
            </a:r>
            <a:r>
              <a:rPr lang="en-US" b="1" dirty="0" smtClean="0"/>
              <a:t> </a:t>
            </a:r>
            <a:r>
              <a:rPr lang="en-US" dirty="0" smtClean="0"/>
              <a:t>in Scanner objects, but we’ll soon meet more. In fact, most methods in practice are not static.</a:t>
            </a:r>
            <a:endParaRPr lang="en-US" dirty="0"/>
          </a:p>
          <a:p>
            <a:endParaRPr lang="en-US" dirty="0" smtClean="0"/>
          </a:p>
          <a:p>
            <a:r>
              <a:rPr lang="en-US" dirty="0" smtClean="0"/>
              <a:t>Static methods we have met: </a:t>
            </a:r>
            <a:r>
              <a:rPr lang="en-US" b="1" dirty="0" smtClean="0">
                <a:latin typeface="Courier New" panose="02070309020205020404" pitchFamily="49" charset="0"/>
                <a:cs typeface="Courier New" panose="02070309020205020404" pitchFamily="49" charset="0"/>
              </a:rPr>
              <a:t>main(), maximum()</a:t>
            </a:r>
            <a:r>
              <a:rPr lang="en-US" b="1" dirty="0" smtClean="0"/>
              <a:t>, </a:t>
            </a:r>
            <a:r>
              <a:rPr lang="en-US" b="1" dirty="0" err="1">
                <a:latin typeface="Courier New" panose="02070309020205020404" pitchFamily="49" charset="0"/>
                <a:cs typeface="Courier New" panose="02070309020205020404" pitchFamily="49" charset="0"/>
              </a:rPr>
              <a:t>Math.min</a:t>
            </a:r>
            <a:r>
              <a:rPr lang="en-US" b="1"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endParaRPr lang="en-US" dirty="0" smtClean="0"/>
          </a:p>
          <a:p>
            <a:endParaRPr lang="en-US" dirty="0"/>
          </a:p>
        </p:txBody>
      </p:sp>
      <p:sp>
        <p:nvSpPr>
          <p:cNvPr id="3" name="Title 2"/>
          <p:cNvSpPr>
            <a:spLocks noGrp="1"/>
          </p:cNvSpPr>
          <p:nvPr>
            <p:ph type="title"/>
          </p:nvPr>
        </p:nvSpPr>
        <p:spPr>
          <a:xfrm>
            <a:off x="188266" y="128250"/>
            <a:ext cx="6444764" cy="717593"/>
          </a:xfrm>
        </p:spPr>
        <p:txBody>
          <a:bodyPr>
            <a:noAutofit/>
          </a:bodyPr>
          <a:lstStyle/>
          <a:p>
            <a:r>
              <a:rPr lang="en-US" sz="2800" dirty="0" smtClean="0"/>
              <a:t>static methods</a:t>
            </a:r>
            <a:endParaRPr lang="en-NZ" sz="2800"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8</a:t>
            </a:fld>
            <a:endParaRPr lang="en-US" dirty="0"/>
          </a:p>
        </p:txBody>
      </p:sp>
      <p:sp>
        <p:nvSpPr>
          <p:cNvPr id="7" name="Text Placeholder 4"/>
          <p:cNvSpPr>
            <a:spLocks noGrp="1"/>
          </p:cNvSpPr>
          <p:nvPr>
            <p:ph type="body" sz="quarter" idx="12"/>
          </p:nvPr>
        </p:nvSpPr>
        <p:spPr>
          <a:xfrm>
            <a:off x="0" y="1076243"/>
            <a:ext cx="1894114" cy="5403757"/>
          </a:xfrm>
          <a:solidFill>
            <a:srgbClr val="00467F"/>
          </a:solidFill>
        </p:spPr>
        <p:txBody>
          <a:bodyPr vert="horz"/>
          <a:lstStyle/>
          <a:p>
            <a:r>
              <a:rPr lang="en-NZ" sz="1600" dirty="0">
                <a:solidFill>
                  <a:schemeClr val="bg1"/>
                </a:solidFill>
                <a:cs typeface="+mn-cs"/>
              </a:rPr>
              <a:t>Method calls</a:t>
            </a:r>
            <a:br>
              <a:rPr lang="en-NZ" sz="1600" dirty="0">
                <a:solidFill>
                  <a:schemeClr val="bg1"/>
                </a:solidFill>
                <a:cs typeface="+mn-cs"/>
              </a:rPr>
            </a:br>
            <a:endParaRPr lang="en-NZ" sz="1600" dirty="0"/>
          </a:p>
          <a:p>
            <a:pPr marL="342900" indent="-342900">
              <a:lnSpc>
                <a:spcPts val="2400"/>
              </a:lnSpc>
              <a:buFontTx/>
              <a:buAutoNum type="arabicPeriod"/>
            </a:pPr>
            <a:r>
              <a:rPr lang="en-NZ" sz="1600" dirty="0"/>
              <a:t>Declarations</a:t>
            </a:r>
          </a:p>
          <a:p>
            <a:pPr marL="342900" indent="-342900">
              <a:lnSpc>
                <a:spcPts val="2400"/>
              </a:lnSpc>
              <a:buFontTx/>
              <a:buAutoNum type="arabicPeriod"/>
            </a:pPr>
            <a:endParaRPr lang="en-NZ" sz="1600" dirty="0" smtClean="0">
              <a:solidFill>
                <a:schemeClr val="bg1"/>
              </a:solidFill>
              <a:cs typeface="+mn-cs"/>
            </a:endParaRPr>
          </a:p>
          <a:p>
            <a:r>
              <a:rPr lang="en-NZ" sz="1600" dirty="0">
                <a:solidFill>
                  <a:schemeClr val="tx2">
                    <a:lumMod val="40000"/>
                    <a:lumOff val="60000"/>
                  </a:schemeClr>
                </a:solidFill>
              </a:rPr>
              <a:t>Static and non-static methods</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Scope </a:t>
            </a:r>
            <a:r>
              <a:rPr lang="en-NZ" sz="1600" dirty="0">
                <a:solidFill>
                  <a:schemeClr val="bg1"/>
                </a:solidFill>
                <a:cs typeface="+mn-cs"/>
              </a:rPr>
              <a:t>and call stack</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Java </a:t>
            </a:r>
            <a:r>
              <a:rPr lang="en-NZ" sz="1600" dirty="0">
                <a:solidFill>
                  <a:schemeClr val="bg1"/>
                </a:solidFill>
                <a:cs typeface="+mn-cs"/>
              </a:rPr>
              <a:t>API</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Summary</a:t>
            </a:r>
            <a:endParaRPr lang="en-NZ" sz="1600" dirty="0">
              <a:solidFill>
                <a:schemeClr val="bg1"/>
              </a:solidFill>
              <a:cs typeface="+mn-cs"/>
            </a:endParaRPr>
          </a:p>
        </p:txBody>
      </p:sp>
    </p:spTree>
    <p:extLst>
      <p:ext uri="{BB962C8B-B14F-4D97-AF65-F5344CB8AC3E}">
        <p14:creationId xmlns:p14="http://schemas.microsoft.com/office/powerpoint/2010/main" val="25782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304473" y="3956180"/>
            <a:ext cx="6083745" cy="1446253"/>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7" name="Rectangle 6"/>
          <p:cNvSpPr/>
          <p:nvPr/>
        </p:nvSpPr>
        <p:spPr>
          <a:xfrm>
            <a:off x="2304474" y="2833627"/>
            <a:ext cx="6083745" cy="811421"/>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6" name="Rectangle 5"/>
          <p:cNvSpPr/>
          <p:nvPr/>
        </p:nvSpPr>
        <p:spPr>
          <a:xfrm>
            <a:off x="2295143" y="1558555"/>
            <a:ext cx="6093075" cy="792759"/>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3" name="Title 2"/>
          <p:cNvSpPr>
            <a:spLocks noGrp="1"/>
          </p:cNvSpPr>
          <p:nvPr>
            <p:ph type="title"/>
          </p:nvPr>
        </p:nvSpPr>
        <p:spPr>
          <a:xfrm>
            <a:off x="188266" y="128250"/>
            <a:ext cx="6444764" cy="717593"/>
          </a:xfrm>
        </p:spPr>
        <p:txBody>
          <a:bodyPr>
            <a:noAutofit/>
          </a:bodyPr>
          <a:lstStyle/>
          <a:p>
            <a:r>
              <a:rPr lang="en-US" sz="2800" dirty="0" smtClean="0"/>
              <a:t>Three types of method calls</a:t>
            </a:r>
            <a:endParaRPr lang="en-NZ" sz="2800"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9</a:t>
            </a:fld>
            <a:endParaRPr lang="en-US" dirty="0"/>
          </a:p>
        </p:txBody>
      </p:sp>
      <p:sp>
        <p:nvSpPr>
          <p:cNvPr id="2" name="Text Placeholder 1"/>
          <p:cNvSpPr>
            <a:spLocks noGrp="1"/>
          </p:cNvSpPr>
          <p:nvPr>
            <p:ph type="body" sz="quarter" idx="10"/>
          </p:nvPr>
        </p:nvSpPr>
        <p:spPr>
          <a:xfrm>
            <a:off x="1880256" y="1076242"/>
            <a:ext cx="6900887" cy="5713357"/>
          </a:xfrm>
        </p:spPr>
        <p:txBody>
          <a:bodyPr/>
          <a:lstStyle/>
          <a:p>
            <a:r>
              <a:rPr lang="en-US" dirty="0" smtClean="0"/>
              <a:t>Call a method in the same class</a:t>
            </a:r>
          </a:p>
          <a:p>
            <a:pPr marL="0" indent="0">
              <a:buNone/>
            </a:pPr>
            <a:endParaRPr lang="en-US" dirty="0" smtClean="0"/>
          </a:p>
          <a:p>
            <a:pPr marL="457200" lvl="1" indent="0">
              <a:buNone/>
            </a:pPr>
            <a:r>
              <a:rPr lang="en-US" b="1" dirty="0" err="1" smtClean="0">
                <a:latin typeface="Courier New" panose="02070309020205020404" pitchFamily="49" charset="0"/>
                <a:cs typeface="Courier New" panose="02070309020205020404" pitchFamily="49" charset="0"/>
              </a:rPr>
              <a:t>returnVar</a:t>
            </a:r>
            <a:r>
              <a:rPr lang="en-US" b="1" dirty="0" smtClean="0">
                <a:latin typeface="Courier New" panose="02070309020205020404" pitchFamily="49" charset="0"/>
                <a:cs typeface="Courier New" panose="02070309020205020404" pitchFamily="49" charset="0"/>
              </a:rPr>
              <a:t> = </a:t>
            </a:r>
            <a:r>
              <a:rPr lang="en-US" b="1" dirty="0" err="1" smtClean="0">
                <a:latin typeface="Courier New" panose="02070309020205020404" pitchFamily="49" charset="0"/>
                <a:cs typeface="Courier New" panose="02070309020205020404" pitchFamily="49" charset="0"/>
              </a:rPr>
              <a:t>methodName</a:t>
            </a:r>
            <a:r>
              <a:rPr lang="en-US" b="1" dirty="0" smtClean="0">
                <a:latin typeface="Courier New" panose="02070309020205020404" pitchFamily="49" charset="0"/>
                <a:cs typeface="Courier New" panose="02070309020205020404" pitchFamily="49" charset="0"/>
              </a:rPr>
              <a:t>(parameters);</a:t>
            </a:r>
          </a:p>
          <a:p>
            <a:pPr marL="457200" lvl="1" indent="0">
              <a:buNone/>
            </a:pPr>
            <a:endParaRPr lang="en-US" dirty="0" smtClean="0"/>
          </a:p>
          <a:p>
            <a:pPr marL="0" indent="0">
              <a:buNone/>
            </a:pPr>
            <a:r>
              <a:rPr lang="en-US" dirty="0" smtClean="0"/>
              <a:t>2.	Call a Java </a:t>
            </a:r>
            <a:r>
              <a:rPr lang="en-US" dirty="0" smtClean="0">
                <a:latin typeface="Courier New" panose="02070309020205020404" pitchFamily="49" charset="0"/>
                <a:cs typeface="Courier New" panose="02070309020205020404" pitchFamily="49" charset="0"/>
              </a:rPr>
              <a:t>static</a:t>
            </a:r>
            <a:r>
              <a:rPr lang="en-US" dirty="0" smtClean="0"/>
              <a:t> method (aka “class method”):</a:t>
            </a:r>
          </a:p>
          <a:p>
            <a:pPr marL="0" indent="0">
              <a:buNone/>
            </a:pPr>
            <a:r>
              <a:rPr lang="en-US" dirty="0" smtClean="0"/>
              <a:t>	</a:t>
            </a:r>
          </a:p>
          <a:p>
            <a:pPr marL="0" indent="0">
              <a:buNone/>
            </a:pPr>
            <a:r>
              <a:rPr lang="en-US" dirty="0"/>
              <a:t>	</a:t>
            </a:r>
            <a:r>
              <a:rPr lang="en-US" b="1" dirty="0" err="1" smtClean="0">
                <a:latin typeface="Courier New" panose="02070309020205020404" pitchFamily="49" charset="0"/>
                <a:cs typeface="Courier New" panose="02070309020205020404" pitchFamily="49" charset="0"/>
              </a:rPr>
              <a:t>returnVar</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ClassName.methodName</a:t>
            </a:r>
            <a:r>
              <a:rPr lang="en-US" b="1" dirty="0" smtClean="0">
                <a:latin typeface="Courier New" panose="02070309020205020404" pitchFamily="49" charset="0"/>
                <a:cs typeface="Courier New" panose="02070309020205020404" pitchFamily="49" charset="0"/>
              </a:rPr>
              <a:t>(parameters);</a:t>
            </a:r>
          </a:p>
          <a:p>
            <a:pPr marL="0" indent="0">
              <a:buNone/>
            </a:pPr>
            <a:endParaRPr lang="en-US" b="1" dirty="0"/>
          </a:p>
          <a:p>
            <a:pPr marL="0" indent="0">
              <a:buNone/>
            </a:pPr>
            <a:r>
              <a:rPr lang="en-US" dirty="0" smtClean="0"/>
              <a:t>3.	Call a non-static method in another class</a:t>
            </a:r>
          </a:p>
          <a:p>
            <a:pPr marL="457200" lvl="1" indent="0">
              <a:buNone/>
            </a:pPr>
            <a:r>
              <a:rPr lang="en-US" sz="1800" b="1" dirty="0" smtClean="0">
                <a:latin typeface="Courier New" panose="02070309020205020404" pitchFamily="49" charset="0"/>
                <a:cs typeface="Courier New" panose="02070309020205020404" pitchFamily="49" charset="0"/>
              </a:rPr>
              <a:t>import</a:t>
            </a:r>
            <a:r>
              <a:rPr lang="en-US" sz="1800" dirty="0" smtClean="0">
                <a:latin typeface="Courier New" panose="02070309020205020404" pitchFamily="49" charset="0"/>
                <a:cs typeface="Courier New" panose="02070309020205020404" pitchFamily="49" charset="0"/>
              </a:rPr>
              <a:t> …… </a:t>
            </a:r>
          </a:p>
          <a:p>
            <a:pPr marL="457200" lvl="1" indent="0">
              <a:buNone/>
            </a:pPr>
            <a:r>
              <a:rPr lang="en-US" sz="1800" dirty="0" smtClean="0">
                <a:latin typeface="Courier New" panose="02070309020205020404" pitchFamily="49" charset="0"/>
                <a:cs typeface="Courier New" panose="02070309020205020404" pitchFamily="49" charset="0"/>
              </a:rPr>
              <a:t>…</a:t>
            </a:r>
          </a:p>
          <a:p>
            <a:pPr marL="457200" lvl="1" indent="0">
              <a:buNone/>
            </a:pPr>
            <a:r>
              <a:rPr lang="en-US" sz="1800" b="1" dirty="0" err="1" smtClean="0">
                <a:latin typeface="Courier New" panose="02070309020205020404" pitchFamily="49" charset="0"/>
                <a:cs typeface="Courier New" panose="02070309020205020404" pitchFamily="49" charset="0"/>
              </a:rPr>
              <a:t>ClassName</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objectName</a:t>
            </a:r>
            <a:r>
              <a:rPr lang="en-US" sz="1800" b="1" dirty="0" smtClean="0">
                <a:latin typeface="Courier New" panose="02070309020205020404" pitchFamily="49" charset="0"/>
                <a:cs typeface="Courier New" panose="02070309020205020404" pitchFamily="49" charset="0"/>
              </a:rPr>
              <a:t> = new </a:t>
            </a:r>
            <a:r>
              <a:rPr lang="en-US" sz="1800" b="1" dirty="0" err="1" smtClean="0">
                <a:latin typeface="Courier New" panose="02070309020205020404" pitchFamily="49" charset="0"/>
                <a:cs typeface="Courier New" panose="02070309020205020404" pitchFamily="49" charset="0"/>
              </a:rPr>
              <a:t>ClassName</a:t>
            </a:r>
            <a:r>
              <a:rPr lang="en-US" sz="1800" b="1" dirty="0" smtClean="0">
                <a:latin typeface="Courier New" panose="02070309020205020404" pitchFamily="49" charset="0"/>
                <a:cs typeface="Courier New" panose="02070309020205020404" pitchFamily="49" charset="0"/>
              </a:rPr>
              <a:t>();</a:t>
            </a:r>
          </a:p>
          <a:p>
            <a:pPr marL="457200" lvl="1" indent="0">
              <a:buNone/>
            </a:pPr>
            <a:r>
              <a:rPr lang="en-US" sz="1800" b="1" dirty="0" err="1" smtClean="0">
                <a:latin typeface="Courier New" panose="02070309020205020404" pitchFamily="49" charset="0"/>
                <a:cs typeface="Courier New" panose="02070309020205020404" pitchFamily="49" charset="0"/>
              </a:rPr>
              <a:t>returnVar</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objectName.method</a:t>
            </a:r>
            <a:r>
              <a:rPr lang="en-US" sz="1800" b="1" dirty="0" smtClean="0">
                <a:latin typeface="Courier New" panose="02070309020205020404" pitchFamily="49" charset="0"/>
                <a:cs typeface="Courier New" panose="02070309020205020404" pitchFamily="49" charset="0"/>
              </a:rPr>
              <a:t>(…);</a:t>
            </a:r>
          </a:p>
        </p:txBody>
      </p:sp>
      <p:sp>
        <p:nvSpPr>
          <p:cNvPr id="10" name="Text Placeholder 4"/>
          <p:cNvSpPr>
            <a:spLocks noGrp="1"/>
          </p:cNvSpPr>
          <p:nvPr>
            <p:ph type="body" sz="quarter" idx="12"/>
          </p:nvPr>
        </p:nvSpPr>
        <p:spPr>
          <a:xfrm>
            <a:off x="0" y="1076243"/>
            <a:ext cx="1894114" cy="5403757"/>
          </a:xfrm>
          <a:solidFill>
            <a:srgbClr val="00467F"/>
          </a:solidFill>
        </p:spPr>
        <p:txBody>
          <a:bodyPr vert="horz"/>
          <a:lstStyle/>
          <a:p>
            <a:r>
              <a:rPr lang="en-NZ" sz="1600" dirty="0">
                <a:solidFill>
                  <a:schemeClr val="bg1"/>
                </a:solidFill>
                <a:cs typeface="+mn-cs"/>
              </a:rPr>
              <a:t>Method calls</a:t>
            </a:r>
            <a:br>
              <a:rPr lang="en-NZ" sz="1600" dirty="0">
                <a:solidFill>
                  <a:schemeClr val="bg1"/>
                </a:solidFill>
                <a:cs typeface="+mn-cs"/>
              </a:rPr>
            </a:br>
            <a:endParaRPr lang="en-NZ" sz="1600" dirty="0"/>
          </a:p>
          <a:p>
            <a:pPr marL="342900" indent="-342900">
              <a:lnSpc>
                <a:spcPts val="2400"/>
              </a:lnSpc>
              <a:buFontTx/>
              <a:buAutoNum type="arabicPeriod"/>
            </a:pPr>
            <a:r>
              <a:rPr lang="en-NZ" sz="1600" dirty="0"/>
              <a:t>Declarations</a:t>
            </a:r>
          </a:p>
          <a:p>
            <a:pPr marL="342900" indent="-342900">
              <a:lnSpc>
                <a:spcPts val="2400"/>
              </a:lnSpc>
              <a:buFontTx/>
              <a:buAutoNum type="arabicPeriod"/>
            </a:pPr>
            <a:endParaRPr lang="en-NZ" sz="1600" dirty="0" smtClean="0">
              <a:solidFill>
                <a:schemeClr val="bg1"/>
              </a:solidFill>
              <a:cs typeface="+mn-cs"/>
            </a:endParaRPr>
          </a:p>
          <a:p>
            <a:r>
              <a:rPr lang="en-NZ" sz="1600" dirty="0">
                <a:solidFill>
                  <a:schemeClr val="tx2">
                    <a:lumMod val="40000"/>
                    <a:lumOff val="60000"/>
                  </a:schemeClr>
                </a:solidFill>
              </a:rPr>
              <a:t>Static and non-static methods</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Scope </a:t>
            </a:r>
            <a:r>
              <a:rPr lang="en-NZ" sz="1600" dirty="0">
                <a:solidFill>
                  <a:schemeClr val="bg1"/>
                </a:solidFill>
                <a:cs typeface="+mn-cs"/>
              </a:rPr>
              <a:t>and call stack</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Java </a:t>
            </a:r>
            <a:r>
              <a:rPr lang="en-NZ" sz="1600" dirty="0">
                <a:solidFill>
                  <a:schemeClr val="bg1"/>
                </a:solidFill>
                <a:cs typeface="+mn-cs"/>
              </a:rPr>
              <a:t>API</a:t>
            </a:r>
          </a:p>
          <a:p>
            <a:pPr marL="342900" indent="-342900">
              <a:lnSpc>
                <a:spcPts val="2400"/>
              </a:lnSpc>
              <a:buFontTx/>
              <a:buAutoNum type="arabicPeriod"/>
            </a:pPr>
            <a:endParaRPr lang="en-NZ" sz="1600" dirty="0" smtClean="0">
              <a:solidFill>
                <a:schemeClr val="bg1"/>
              </a:solidFill>
              <a:cs typeface="+mn-cs"/>
            </a:endParaRPr>
          </a:p>
          <a:p>
            <a:pPr marL="342900" indent="-342900">
              <a:lnSpc>
                <a:spcPts val="2400"/>
              </a:lnSpc>
              <a:buFontTx/>
              <a:buAutoNum type="arabicPeriod"/>
            </a:pPr>
            <a:r>
              <a:rPr lang="en-NZ" sz="1600" dirty="0" smtClean="0">
                <a:solidFill>
                  <a:schemeClr val="bg1"/>
                </a:solidFill>
                <a:cs typeface="+mn-cs"/>
              </a:rPr>
              <a:t>Summary</a:t>
            </a:r>
            <a:endParaRPr lang="en-NZ" sz="1600" dirty="0">
              <a:solidFill>
                <a:schemeClr val="bg1"/>
              </a:solidFill>
              <a:cs typeface="+mn-cs"/>
            </a:endParaRPr>
          </a:p>
        </p:txBody>
      </p:sp>
    </p:spTree>
    <p:extLst>
      <p:ext uri="{BB962C8B-B14F-4D97-AF65-F5344CB8AC3E}">
        <p14:creationId xmlns:p14="http://schemas.microsoft.com/office/powerpoint/2010/main" val="3410557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a:lstStyle>
        <a:defPPr>
          <a:defRPr sz="3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11857</TotalTime>
  <Words>1126</Words>
  <Application>Microsoft Office PowerPoint</Application>
  <PresentationFormat>On-screen Show (4:3)</PresentationFormat>
  <Paragraphs>406</Paragraphs>
  <Slides>19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Courier New</vt:lpstr>
      <vt:lpstr>Verdana</vt:lpstr>
      <vt:lpstr>Custom Design</vt:lpstr>
      <vt:lpstr>Lecture 4</vt:lpstr>
      <vt:lpstr>Goals </vt:lpstr>
      <vt:lpstr>PowerPoint Presentation</vt:lpstr>
      <vt:lpstr>PowerPoint Presentation</vt:lpstr>
      <vt:lpstr>PowerPoint Presentation</vt:lpstr>
      <vt:lpstr>PowerPoint Presentation</vt:lpstr>
      <vt:lpstr>static methods</vt:lpstr>
      <vt:lpstr>static methods</vt:lpstr>
      <vt:lpstr>Three types of method calls</vt:lpstr>
      <vt:lpstr>PowerPoint Presentation</vt:lpstr>
      <vt:lpstr>PowerPoint Presentation</vt:lpstr>
      <vt:lpstr>PowerPoint Presentation</vt:lpstr>
      <vt:lpstr>PowerPoint Presentation</vt:lpstr>
      <vt:lpstr>PowerPoint Presentation</vt:lpstr>
      <vt:lpstr>Variables in Java</vt:lpstr>
      <vt:lpstr>Java API</vt:lpstr>
      <vt:lpstr>What do we know</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Sonia Tenreiro</dc:creator>
  <cp:lastModifiedBy>Ulrich Speidel</cp:lastModifiedBy>
  <cp:revision>168</cp:revision>
  <cp:lastPrinted>2017-01-13T00:54:02Z</cp:lastPrinted>
  <dcterms:created xsi:type="dcterms:W3CDTF">2015-05-10T23:22:16Z</dcterms:created>
  <dcterms:modified xsi:type="dcterms:W3CDTF">2017-03-21T01:29:04Z</dcterms:modified>
</cp:coreProperties>
</file>