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7"/>
  </p:notesMasterIdLst>
  <p:handoutMasterIdLst>
    <p:handoutMasterId r:id="rId18"/>
  </p:handoutMasterIdLst>
  <p:sldIdLst>
    <p:sldId id="256" r:id="rId2"/>
    <p:sldId id="267" r:id="rId3"/>
    <p:sldId id="309" r:id="rId4"/>
    <p:sldId id="291" r:id="rId5"/>
    <p:sldId id="315" r:id="rId6"/>
    <p:sldId id="318" r:id="rId7"/>
    <p:sldId id="320" r:id="rId8"/>
    <p:sldId id="316" r:id="rId9"/>
    <p:sldId id="317" r:id="rId10"/>
    <p:sldId id="306" r:id="rId11"/>
    <p:sldId id="321" r:id="rId12"/>
    <p:sldId id="307" r:id="rId13"/>
    <p:sldId id="287" r:id="rId14"/>
    <p:sldId id="281" r:id="rId15"/>
    <p:sldId id="322" r:id="rId16"/>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6C"/>
    <a:srgbClr val="00467F"/>
    <a:srgbClr val="009AC7"/>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03" autoAdjust="0"/>
  </p:normalViewPr>
  <p:slideViewPr>
    <p:cSldViewPr snapToGrid="0" snapToObjects="1">
      <p:cViewPr>
        <p:scale>
          <a:sx n="100" d="100"/>
          <a:sy n="100" d="100"/>
        </p:scale>
        <p:origin x="1914" y="96"/>
      </p:cViewPr>
      <p:guideLst>
        <p:guide orient="horz" pos="4021"/>
        <p:guide pos="41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7/25/2017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7/25/2017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primitive</a:t>
            </a:r>
            <a:r>
              <a:rPr lang="zh-CN" altLang="en-US" sz="1200" b="0" i="0" kern="1200" dirty="0" smtClean="0">
                <a:solidFill>
                  <a:schemeClr val="tx1"/>
                </a:solidFill>
                <a:effectLst/>
                <a:latin typeface="+mn-lt"/>
                <a:ea typeface="+mn-ea"/>
                <a:cs typeface="+mn-cs"/>
              </a:rPr>
              <a:t>英</a:t>
            </a:r>
            <a:r>
              <a:rPr lang="en-US" altLang="zh-CN" sz="1200" b="0" i="0" kern="1200" dirty="0" smtClean="0">
                <a:solidFill>
                  <a:schemeClr val="tx1"/>
                </a:solidFill>
                <a:effectLst/>
                <a:latin typeface="+mn-lt"/>
                <a:ea typeface="+mn-ea"/>
                <a:cs typeface="+mn-cs"/>
              </a:rPr>
              <a:t>[ˈ</a:t>
            </a:r>
            <a:r>
              <a:rPr lang="en-US" altLang="zh-CN" sz="1200" b="0" i="0" kern="1200" dirty="0" err="1" smtClean="0">
                <a:solidFill>
                  <a:schemeClr val="tx1"/>
                </a:solidFill>
                <a:effectLst/>
                <a:latin typeface="+mn-lt"/>
                <a:ea typeface="+mn-ea"/>
                <a:cs typeface="+mn-cs"/>
              </a:rPr>
              <a:t>prɪmətɪv</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a:t>
            </a:r>
            <a:r>
              <a:rPr lang="en-US" altLang="zh-CN" sz="1200" b="0" i="0" kern="1200" dirty="0" smtClean="0">
                <a:solidFill>
                  <a:schemeClr val="tx1"/>
                </a:solidFill>
                <a:effectLst/>
                <a:latin typeface="+mn-lt"/>
                <a:ea typeface="+mn-ea"/>
                <a:cs typeface="+mn-cs"/>
              </a:rPr>
              <a:t>[ˈ</a:t>
            </a:r>
            <a:r>
              <a:rPr lang="en-US" altLang="zh-CN" sz="1200" b="0" i="0" kern="1200" dirty="0" err="1" smtClean="0">
                <a:solidFill>
                  <a:schemeClr val="tx1"/>
                </a:solidFill>
                <a:effectLst/>
                <a:latin typeface="+mn-lt"/>
                <a:ea typeface="+mn-ea"/>
                <a:cs typeface="+mn-cs"/>
              </a:rPr>
              <a:t>prɪmɪtɪv</a:t>
            </a:r>
            <a:r>
              <a:rPr lang="en-US" altLang="zh-CN" sz="1200" b="0" i="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adj.</a:t>
            </a:r>
            <a:r>
              <a:rPr lang="zh-CN" altLang="en-US" sz="1200" kern="1200" dirty="0" smtClean="0">
                <a:solidFill>
                  <a:schemeClr val="tx1"/>
                </a:solidFill>
                <a:effectLst/>
                <a:latin typeface="+mn-lt"/>
                <a:ea typeface="+mn-ea"/>
                <a:cs typeface="+mn-cs"/>
              </a:rPr>
              <a:t>原始的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发展水平低的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落后的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生物学</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原生的</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原始人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早期的艺术家（作品）</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单纯的人：不世故的人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自学的艺术家</a:t>
            </a:r>
            <a:r>
              <a:rPr lang="en-US" altLang="zh-CN" sz="1200" kern="1200" dirty="0" smtClean="0">
                <a:solidFill>
                  <a:schemeClr val="tx1"/>
                </a:solidFill>
                <a:effectLst/>
                <a:latin typeface="+mn-lt"/>
                <a:ea typeface="+mn-ea"/>
                <a:cs typeface="+mn-cs"/>
              </a:rPr>
              <a:t>;</a:t>
            </a:r>
            <a:r>
              <a:rPr lang="zh-CN" altLang="en-US" smtClean="0"/>
              <a:t/>
            </a:r>
            <a:br>
              <a:rPr lang="zh-CN" altLang="en-US" smtClean="0"/>
            </a:br>
            <a:endParaRPr lang="en-NZ"/>
          </a:p>
        </p:txBody>
      </p:sp>
      <p:sp>
        <p:nvSpPr>
          <p:cNvPr id="4" name="Slide Number Placeholder 3"/>
          <p:cNvSpPr>
            <a:spLocks noGrp="1"/>
          </p:cNvSpPr>
          <p:nvPr>
            <p:ph type="sldNum" sz="quarter" idx="10"/>
          </p:nvPr>
        </p:nvSpPr>
        <p:spPr/>
        <p:txBody>
          <a:bodyPr/>
          <a:lstStyle/>
          <a:p>
            <a:fld id="{960170D6-42E6-3B4C-BC2C-154007EECCF7}" type="slidenum">
              <a:rPr lang="en-US" smtClean="0"/>
              <a:t>8</a:t>
            </a:fld>
            <a:endParaRPr lang="en-US"/>
          </a:p>
        </p:txBody>
      </p:sp>
    </p:spTree>
    <p:extLst>
      <p:ext uri="{BB962C8B-B14F-4D97-AF65-F5344CB8AC3E}">
        <p14:creationId xmlns:p14="http://schemas.microsoft.com/office/powerpoint/2010/main" val="362319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eginnersbook.com/2013/12/java-arraylist/" TargetMode="External"/><Relationship Id="rId2" Type="http://schemas.openxmlformats.org/officeDocument/2006/relationships/hyperlink" Target="https://docs.oracle.com/javase/tutorial/java/nutsandbolts/array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5 </a:t>
            </a:r>
            <a:endParaRPr lang="en-US" dirty="0"/>
          </a:p>
        </p:txBody>
      </p:sp>
      <p:sp>
        <p:nvSpPr>
          <p:cNvPr id="7" name="Text Placeholder 6"/>
          <p:cNvSpPr>
            <a:spLocks noGrp="1"/>
          </p:cNvSpPr>
          <p:nvPr>
            <p:ph type="body" sz="quarter" idx="10"/>
          </p:nvPr>
        </p:nvSpPr>
        <p:spPr/>
        <p:txBody>
          <a:bodyPr/>
          <a:lstStyle/>
          <a:p>
            <a:r>
              <a:rPr lang="en-US" dirty="0" smtClean="0"/>
              <a:t>D&amp;D Chapter 6 Arrays and </a:t>
            </a:r>
            <a:r>
              <a:rPr lang="en-US" dirty="0" err="1" smtClean="0"/>
              <a:t>ArrayLists</a:t>
            </a:r>
            <a:endParaRPr lang="en-US" dirty="0" smtClean="0"/>
          </a:p>
          <a:p>
            <a:endParaRPr lang="en-US" dirty="0"/>
          </a:p>
          <a:p>
            <a:endParaRPr lang="en-US" dirty="0" smtClean="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99716" y="3869290"/>
            <a:ext cx="3195828" cy="197372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9" name="Rectangle 8"/>
          <p:cNvSpPr/>
          <p:nvPr/>
        </p:nvSpPr>
        <p:spPr>
          <a:xfrm>
            <a:off x="2299716" y="2804858"/>
            <a:ext cx="5609844" cy="39909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Rectangle 7"/>
          <p:cNvSpPr/>
          <p:nvPr/>
        </p:nvSpPr>
        <p:spPr>
          <a:xfrm>
            <a:off x="2299716" y="1704979"/>
            <a:ext cx="4073652" cy="64502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10</a:t>
            </a:fld>
            <a:endParaRPr lang="en-US" dirty="0"/>
          </a:p>
        </p:txBody>
      </p:sp>
      <p:sp>
        <p:nvSpPr>
          <p:cNvPr id="6" name="Text Placeholder 5"/>
          <p:cNvSpPr>
            <a:spLocks noGrp="1"/>
          </p:cNvSpPr>
          <p:nvPr>
            <p:ph type="body" sz="quarter" idx="10"/>
          </p:nvPr>
        </p:nvSpPr>
        <p:spPr>
          <a:xfrm>
            <a:off x="2130552" y="829801"/>
            <a:ext cx="6370718" cy="5360037"/>
          </a:xfrm>
        </p:spPr>
        <p:txBody>
          <a:bodyPr/>
          <a:lstStyle/>
          <a:p>
            <a:pPr marL="87313" lvl="2" indent="0">
              <a:buNone/>
              <a:tabLst>
                <a:tab pos="0" algn="l"/>
              </a:tabLst>
            </a:pPr>
            <a:r>
              <a:rPr lang="en-US" sz="1400" b="1" dirty="0" err="1" smtClean="0">
                <a:latin typeface="Verdana" panose="020B0604030504040204" pitchFamily="34" charset="0"/>
                <a:ea typeface="Verdana" panose="020B0604030504040204" pitchFamily="34" charset="0"/>
                <a:cs typeface="Verdana" panose="020B0604030504040204" pitchFamily="34" charset="0"/>
              </a:rPr>
              <a:t>ArrayList</a:t>
            </a:r>
            <a:r>
              <a:rPr lang="en-US" sz="1400" b="1" dirty="0" smtClean="0">
                <a:latin typeface="Verdana" panose="020B0604030504040204" pitchFamily="34" charset="0"/>
                <a:ea typeface="Verdana" panose="020B0604030504040204" pitchFamily="34" charset="0"/>
                <a:cs typeface="Verdana" panose="020B0604030504040204" pitchFamily="34" charset="0"/>
              </a:rPr>
              <a:t> is a ‘proper’ OO class </a:t>
            </a:r>
          </a:p>
          <a:p>
            <a:pPr marL="87313" lvl="2" indent="0">
              <a:buNone/>
              <a:tabLst>
                <a:tab pos="0" algn="l"/>
              </a:tabLst>
            </a:pPr>
            <a:endParaRPr lang="en-US" sz="1400" b="1" dirty="0" smtClean="0">
              <a:latin typeface="Courier New" panose="02070309020205020404" pitchFamily="49" charset="0"/>
              <a:cs typeface="Courier New" panose="02070309020205020404" pitchFamily="49" charset="0"/>
            </a:endParaRPr>
          </a:p>
          <a:p>
            <a:pPr marL="87313" lvl="2" indent="0">
              <a:buNone/>
              <a:tabLst>
                <a:tab pos="0" algn="l"/>
              </a:tabLst>
            </a:pPr>
            <a:r>
              <a:rPr lang="en-US" sz="1400" b="1" dirty="0" smtClean="0">
                <a:latin typeface="Verdana" panose="020B0604030504040204" pitchFamily="34" charset="0"/>
                <a:ea typeface="Verdana" panose="020B0604030504040204" pitchFamily="34" charset="0"/>
                <a:cs typeface="Verdana" panose="020B0604030504040204" pitchFamily="34" charset="0"/>
              </a:rPr>
              <a:t>1. Import the library</a:t>
            </a:r>
          </a:p>
          <a:p>
            <a:pPr marL="87313" lvl="2" indent="0">
              <a:buNone/>
              <a:tabLst>
                <a:tab pos="0" algn="l"/>
              </a:tabLst>
            </a:pPr>
            <a:endParaRPr lang="en-US" sz="1400" b="1" dirty="0">
              <a:latin typeface="Courier New" panose="02070309020205020404" pitchFamily="49" charset="0"/>
              <a:cs typeface="Courier New" panose="02070309020205020404" pitchFamily="49" charset="0"/>
            </a:endParaRPr>
          </a:p>
          <a:p>
            <a:pPr marL="87313" lvl="2" indent="0">
              <a:buNone/>
              <a:tabLst>
                <a:tab pos="0" algn="l"/>
              </a:tabLst>
            </a:pPr>
            <a:r>
              <a:rPr lang="en-NZ" sz="1400" b="1" dirty="0" smtClean="0">
                <a:latin typeface="Courier New" panose="02070309020205020404" pitchFamily="49" charset="0"/>
                <a:cs typeface="Courier New" panose="02070309020205020404" pitchFamily="49" charset="0"/>
              </a:rPr>
              <a:t>import </a:t>
            </a:r>
            <a:r>
              <a:rPr lang="en-NZ" sz="1400" b="1" dirty="0" err="1">
                <a:latin typeface="Courier New" panose="02070309020205020404" pitchFamily="49" charset="0"/>
                <a:cs typeface="Courier New" panose="02070309020205020404" pitchFamily="49" charset="0"/>
              </a:rPr>
              <a:t>java.util.ArrayList</a:t>
            </a:r>
            <a:r>
              <a:rPr lang="en-NZ" sz="1400" b="1" dirty="0" smtClean="0">
                <a:latin typeface="Courier New" panose="02070309020205020404" pitchFamily="49" charset="0"/>
                <a:cs typeface="Courier New" panose="02070309020205020404" pitchFamily="49" charset="0"/>
              </a:rPr>
              <a:t>;</a:t>
            </a:r>
          </a:p>
          <a:p>
            <a:pPr marL="87313" lvl="2" indent="0">
              <a:buNone/>
              <a:tabLst>
                <a:tab pos="0" algn="l"/>
              </a:tabLst>
            </a:pPr>
            <a:r>
              <a:rPr lang="en-US" sz="1400" b="1" dirty="0" smtClean="0">
                <a:latin typeface="Courier New" panose="02070309020205020404" pitchFamily="49" charset="0"/>
                <a:cs typeface="Courier New" panose="02070309020205020404" pitchFamily="49" charset="0"/>
              </a:rPr>
              <a:t>….</a:t>
            </a:r>
          </a:p>
          <a:p>
            <a:pPr marL="87313" lvl="2" indent="0">
              <a:buNone/>
              <a:tabLst>
                <a:tab pos="0" algn="l"/>
              </a:tabLst>
            </a:pPr>
            <a:r>
              <a:rPr lang="en-US" sz="1400" b="1" dirty="0" smtClean="0">
                <a:latin typeface="Verdana" panose="020B0604030504040204" pitchFamily="34" charset="0"/>
                <a:ea typeface="Verdana" panose="020B0604030504040204" pitchFamily="34" charset="0"/>
                <a:cs typeface="Verdana" panose="020B0604030504040204" pitchFamily="34" charset="0"/>
              </a:rPr>
              <a:t>2. Declare an instantiate your </a:t>
            </a:r>
            <a:r>
              <a:rPr lang="en-US" sz="1400" b="1" dirty="0" err="1" smtClean="0">
                <a:latin typeface="Verdana" panose="020B0604030504040204" pitchFamily="34" charset="0"/>
                <a:ea typeface="Verdana" panose="020B0604030504040204" pitchFamily="34" charset="0"/>
                <a:cs typeface="Verdana" panose="020B0604030504040204" pitchFamily="34" charset="0"/>
              </a:rPr>
              <a:t>ArrayList</a:t>
            </a: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87313" lvl="2" indent="0">
              <a:buNone/>
              <a:tabLst>
                <a:tab pos="0" algn="l"/>
              </a:tabLst>
            </a:pP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pPr marL="87313" lvl="2" indent="0">
              <a:buNone/>
              <a:tabLst>
                <a:tab pos="0" algn="l"/>
              </a:tabLst>
            </a:pPr>
            <a:r>
              <a:rPr lang="en-US" sz="1400" b="1" dirty="0" err="1" smtClean="0">
                <a:latin typeface="Courier New" panose="02070309020205020404" pitchFamily="49" charset="0"/>
                <a:cs typeface="Courier New" panose="02070309020205020404" pitchFamily="49" charset="0"/>
              </a:rPr>
              <a:t>ArrayList</a:t>
            </a:r>
            <a:r>
              <a:rPr lang="en-US" sz="1400" b="1" dirty="0" smtClean="0">
                <a:latin typeface="Courier New" panose="02070309020205020404" pitchFamily="49" charset="0"/>
                <a:cs typeface="Courier New" panose="02070309020205020404" pitchFamily="49" charset="0"/>
              </a:rPr>
              <a:t>&lt;Double</a:t>
            </a:r>
            <a:r>
              <a:rPr lang="en-US" sz="1400" b="1" dirty="0">
                <a:latin typeface="Courier New" panose="02070309020205020404" pitchFamily="49" charset="0"/>
                <a:cs typeface="Courier New" panose="02070309020205020404" pitchFamily="49" charset="0"/>
              </a:rPr>
              <a:t>&gt; numbers = new </a:t>
            </a:r>
            <a:r>
              <a:rPr lang="en-US" sz="1400" b="1" dirty="0" err="1">
                <a:latin typeface="Courier New" panose="02070309020205020404" pitchFamily="49" charset="0"/>
                <a:cs typeface="Courier New" panose="02070309020205020404" pitchFamily="49" charset="0"/>
              </a:rPr>
              <a:t>ArrayList</a:t>
            </a:r>
            <a:r>
              <a:rPr lang="en-US" sz="1400" b="1" dirty="0">
                <a:latin typeface="Courier New" panose="02070309020205020404" pitchFamily="49" charset="0"/>
                <a:cs typeface="Courier New" panose="02070309020205020404" pitchFamily="49" charset="0"/>
              </a:rPr>
              <a:t>&lt;Double</a:t>
            </a:r>
            <a:r>
              <a:rPr lang="en-US" sz="1400" b="1" dirty="0" smtClean="0">
                <a:latin typeface="Courier New" panose="02070309020205020404" pitchFamily="49" charset="0"/>
                <a:cs typeface="Courier New" panose="02070309020205020404" pitchFamily="49" charset="0"/>
              </a:rPr>
              <a:t>&gt;();</a:t>
            </a:r>
          </a:p>
          <a:p>
            <a:pPr marL="87313" lvl="2" indent="0">
              <a:buNone/>
              <a:tabLst>
                <a:tab pos="0" algn="l"/>
              </a:tabLst>
            </a:pPr>
            <a:endParaRPr lang="en-US" sz="1400" b="1" dirty="0">
              <a:latin typeface="Courier New" panose="02070309020205020404" pitchFamily="49" charset="0"/>
              <a:cs typeface="Courier New" panose="02070309020205020404" pitchFamily="49" charset="0"/>
            </a:endParaRPr>
          </a:p>
          <a:p>
            <a:pPr marL="87313" lvl="2" indent="0">
              <a:buNone/>
              <a:tabLst>
                <a:tab pos="0" algn="l"/>
              </a:tabLst>
            </a:pPr>
            <a:r>
              <a:rPr lang="en-US" sz="1400" b="1" dirty="0" smtClean="0">
                <a:latin typeface="Verdana" panose="020B0604030504040204" pitchFamily="34" charset="0"/>
                <a:ea typeface="Verdana" panose="020B0604030504040204" pitchFamily="34" charset="0"/>
                <a:cs typeface="Verdana" panose="020B0604030504040204" pitchFamily="34" charset="0"/>
              </a:rPr>
              <a:t>3. Use it! </a:t>
            </a:r>
          </a:p>
          <a:p>
            <a:pPr marL="87313" lvl="2" indent="0">
              <a:buNone/>
              <a:tabLst>
                <a:tab pos="0" algn="l"/>
              </a:tabLst>
            </a:pPr>
            <a:r>
              <a:rPr lang="en-US" sz="1400" b="1" dirty="0" smtClean="0">
                <a:latin typeface="Verdana" panose="020B0604030504040204" pitchFamily="34" charset="0"/>
                <a:ea typeface="Verdana" panose="020B0604030504040204" pitchFamily="34" charset="0"/>
                <a:cs typeface="Verdana" panose="020B0604030504040204" pitchFamily="34" charset="0"/>
              </a:rPr>
              <a:t> </a:t>
            </a:r>
          </a:p>
          <a:p>
            <a:pPr marL="544513" lvl="3" indent="0">
              <a:buNone/>
              <a:tabLst>
                <a:tab pos="0" algn="l"/>
              </a:tabLst>
            </a:pPr>
            <a:r>
              <a:rPr lang="en-NZ" sz="1400" b="1" dirty="0" err="1">
                <a:latin typeface="Courier New" panose="02070309020205020404" pitchFamily="49" charset="0"/>
                <a:cs typeface="Courier New" panose="02070309020205020404" pitchFamily="49" charset="0"/>
              </a:rPr>
              <a:t>numbers.add</a:t>
            </a:r>
            <a:r>
              <a:rPr lang="en-NZ" sz="1400" b="1" dirty="0">
                <a:latin typeface="Courier New" panose="02070309020205020404" pitchFamily="49" charset="0"/>
                <a:cs typeface="Courier New" panose="02070309020205020404" pitchFamily="49" charset="0"/>
              </a:rPr>
              <a:t>(1.1111);</a:t>
            </a:r>
            <a:endParaRPr lang="en-US" sz="1400" b="1" dirty="0">
              <a:latin typeface="Courier New" panose="02070309020205020404" pitchFamily="49" charset="0"/>
              <a:cs typeface="Courier New" panose="02070309020205020404" pitchFamily="49" charset="0"/>
            </a:endParaRPr>
          </a:p>
          <a:p>
            <a:pPr marL="544513" lvl="3" indent="0">
              <a:buNone/>
              <a:tabLst>
                <a:tab pos="0" algn="l"/>
              </a:tabLst>
            </a:pPr>
            <a:r>
              <a:rPr lang="en-NZ" sz="1400" b="1" dirty="0" err="1">
                <a:latin typeface="Courier New" panose="02070309020205020404" pitchFamily="49" charset="0"/>
                <a:cs typeface="Courier New" panose="02070309020205020404" pitchFamily="49" charset="0"/>
              </a:rPr>
              <a:t>numbers.get</a:t>
            </a:r>
            <a:r>
              <a:rPr lang="en-NZ" sz="1400" b="1" dirty="0">
                <a:latin typeface="Courier New" panose="02070309020205020404" pitchFamily="49" charset="0"/>
                <a:cs typeface="Courier New" panose="02070309020205020404" pitchFamily="49" charset="0"/>
              </a:rPr>
              <a:t>(</a:t>
            </a:r>
            <a:r>
              <a:rPr lang="en-NZ" sz="1400" b="1" dirty="0" err="1">
                <a:latin typeface="Courier New" panose="02070309020205020404" pitchFamily="49" charset="0"/>
                <a:cs typeface="Courier New" panose="02070309020205020404" pitchFamily="49" charset="0"/>
              </a:rPr>
              <a:t>i</a:t>
            </a:r>
            <a:r>
              <a:rPr lang="en-NZ" sz="1400" b="1" dirty="0" smtClean="0">
                <a:latin typeface="Courier New" panose="02070309020205020404" pitchFamily="49" charset="0"/>
                <a:cs typeface="Courier New" panose="02070309020205020404" pitchFamily="49" charset="0"/>
              </a:rPr>
              <a:t>);</a:t>
            </a:r>
            <a:endParaRPr lang="en-NZ" sz="1400" b="1" dirty="0">
              <a:latin typeface="Courier New" panose="02070309020205020404" pitchFamily="49" charset="0"/>
              <a:cs typeface="Courier New" panose="02070309020205020404" pitchFamily="49" charset="0"/>
            </a:endParaRPr>
          </a:p>
          <a:p>
            <a:pPr marL="544513" lvl="3" indent="0">
              <a:buNone/>
              <a:tabLst>
                <a:tab pos="0" algn="l"/>
              </a:tabLst>
            </a:pPr>
            <a:r>
              <a:rPr lang="en-NZ" sz="1400" b="1" dirty="0" err="1">
                <a:latin typeface="Courier New" panose="02070309020205020404" pitchFamily="49" charset="0"/>
                <a:cs typeface="Courier New" panose="02070309020205020404" pitchFamily="49" charset="0"/>
              </a:rPr>
              <a:t>numbers.set</a:t>
            </a:r>
            <a:r>
              <a:rPr lang="en-NZ" sz="1400" b="1" dirty="0">
                <a:latin typeface="Courier New" panose="02070309020205020404" pitchFamily="49" charset="0"/>
                <a:cs typeface="Courier New" panose="02070309020205020404" pitchFamily="49" charset="0"/>
              </a:rPr>
              <a:t>(0, 99.99);</a:t>
            </a:r>
          </a:p>
          <a:p>
            <a:pPr marL="544513" lvl="3" indent="0">
              <a:buNone/>
              <a:tabLst>
                <a:tab pos="0" algn="l"/>
              </a:tabLst>
            </a:pPr>
            <a:r>
              <a:rPr lang="en-US" sz="1400" b="1" dirty="0" err="1">
                <a:latin typeface="Courier New" panose="02070309020205020404" pitchFamily="49" charset="0"/>
                <a:cs typeface="Courier New" panose="02070309020205020404" pitchFamily="49" charset="0"/>
              </a:rPr>
              <a:t>numbers.indexOf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pPr marL="544513" lvl="3" indent="0">
              <a:buNone/>
              <a:tabLst>
                <a:tab pos="0" algn="l"/>
              </a:tabLst>
            </a:pPr>
            <a:endParaRPr lang="en-US" sz="1400" b="1" dirty="0">
              <a:latin typeface="Courier New" panose="02070309020205020404" pitchFamily="49" charset="0"/>
              <a:cs typeface="Courier New" panose="02070309020205020404" pitchFamily="49" charset="0"/>
            </a:endParaRPr>
          </a:p>
          <a:p>
            <a:pPr marL="544513" lvl="3" indent="0">
              <a:buNone/>
              <a:tabLst>
                <a:tab pos="0" algn="l"/>
              </a:tabLst>
            </a:pPr>
            <a:r>
              <a:rPr lang="en-NZ" sz="1400" b="1" dirty="0" err="1" smtClean="0">
                <a:latin typeface="Courier New" panose="02070309020205020404" pitchFamily="49" charset="0"/>
                <a:cs typeface="Courier New" panose="02070309020205020404" pitchFamily="49" charset="0"/>
              </a:rPr>
              <a:t>numbers.remove</a:t>
            </a:r>
            <a:r>
              <a:rPr lang="en-NZ" sz="1400" b="1" dirty="0" smtClean="0">
                <a:latin typeface="Courier New" panose="02070309020205020404" pitchFamily="49" charset="0"/>
                <a:cs typeface="Courier New" panose="02070309020205020404" pitchFamily="49" charset="0"/>
              </a:rPr>
              <a:t>(0); </a:t>
            </a:r>
            <a:endParaRPr lang="en-NZ" sz="1400" b="1" dirty="0">
              <a:latin typeface="Courier New" panose="02070309020205020404" pitchFamily="49" charset="0"/>
              <a:cs typeface="Courier New" panose="02070309020205020404" pitchFamily="49" charset="0"/>
            </a:endParaRPr>
          </a:p>
          <a:p>
            <a:pPr marL="544513" lvl="3" indent="0">
              <a:buNone/>
              <a:tabLst>
                <a:tab pos="0" algn="l"/>
              </a:tabLst>
            </a:pPr>
            <a:r>
              <a:rPr lang="en-NZ" sz="1400" b="1" dirty="0" err="1" smtClean="0">
                <a:latin typeface="Courier New" panose="02070309020205020404" pitchFamily="49" charset="0"/>
                <a:cs typeface="Courier New" panose="02070309020205020404" pitchFamily="49" charset="0"/>
              </a:rPr>
              <a:t>numbers.remove</a:t>
            </a:r>
            <a:r>
              <a:rPr lang="en-NZ" sz="1400" b="1" dirty="0" smtClean="0">
                <a:latin typeface="Courier New" panose="02070309020205020404" pitchFamily="49" charset="0"/>
                <a:cs typeface="Courier New" panose="02070309020205020404" pitchFamily="49" charset="0"/>
              </a:rPr>
              <a:t>(index);</a:t>
            </a:r>
            <a:endParaRPr lang="en-NZ" sz="1400" b="1" dirty="0">
              <a:latin typeface="Courier New" panose="02070309020205020404" pitchFamily="49" charset="0"/>
              <a:cs typeface="Courier New" panose="02070309020205020404" pitchFamily="49" charset="0"/>
            </a:endParaRPr>
          </a:p>
          <a:p>
            <a:pPr marL="87313" lvl="2" indent="0">
              <a:buNone/>
              <a:tabLst>
                <a:tab pos="0" algn="l"/>
              </a:tabLst>
            </a:pPr>
            <a:endParaRPr lang="en-US" sz="1400" b="1" dirty="0">
              <a:latin typeface="Courier New" panose="02070309020205020404" pitchFamily="49" charset="0"/>
              <a:cs typeface="Courier New" panose="02070309020205020404" pitchFamily="49" charset="0"/>
            </a:endParaRPr>
          </a:p>
          <a:p>
            <a:pPr marL="87313" lvl="2" indent="0">
              <a:buNone/>
              <a:tabLst>
                <a:tab pos="0" algn="l"/>
              </a:tabLst>
            </a:pPr>
            <a:r>
              <a:rPr lang="en-US" sz="1400" b="1" dirty="0" smtClean="0">
                <a:latin typeface="Verdana" panose="020B0604030504040204" pitchFamily="34" charset="0"/>
                <a:ea typeface="Verdana" panose="020B0604030504040204" pitchFamily="34" charset="0"/>
                <a:cs typeface="Verdana" panose="020B0604030504040204" pitchFamily="34" charset="0"/>
              </a:rPr>
              <a:t>...and </a:t>
            </a:r>
            <a:r>
              <a:rPr lang="en-US" sz="1400" b="1" dirty="0">
                <a:latin typeface="Verdana" panose="020B0604030504040204" pitchFamily="34" charset="0"/>
                <a:ea typeface="Verdana" panose="020B0604030504040204" pitchFamily="34" charset="0"/>
                <a:cs typeface="Verdana" panose="020B0604030504040204" pitchFamily="34" charset="0"/>
              </a:rPr>
              <a:t>about 20 </a:t>
            </a:r>
            <a:r>
              <a:rPr lang="en-US" sz="1400" b="1" dirty="0" smtClean="0">
                <a:latin typeface="Verdana" panose="020B0604030504040204" pitchFamily="34" charset="0"/>
                <a:ea typeface="Verdana" panose="020B0604030504040204" pitchFamily="34" charset="0"/>
                <a:cs typeface="Verdana" panose="020B0604030504040204" pitchFamily="34" charset="0"/>
              </a:rPr>
              <a:t>more, including overloaded methods!</a:t>
            </a: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87313" lvl="2" indent="0">
              <a:buNone/>
              <a:tabLst>
                <a:tab pos="0" algn="l"/>
              </a:tabLst>
            </a:pPr>
            <a:endParaRPr lang="en-US" sz="1400" b="1" dirty="0" smtClean="0">
              <a:latin typeface="Courier New" panose="02070309020205020404" pitchFamily="49" charset="0"/>
              <a:cs typeface="Courier New" panose="02070309020205020404" pitchFamily="49" charset="0"/>
            </a:endParaRPr>
          </a:p>
          <a:p>
            <a:pPr marL="87313" lvl="2" indent="0">
              <a:buNone/>
              <a:tabLst>
                <a:tab pos="0" algn="l"/>
              </a:tabLst>
            </a:pPr>
            <a:endParaRPr lang="en-NZ" sz="1400" b="1" dirty="0">
              <a:latin typeface="Courier New" panose="02070309020205020404" pitchFamily="49" charset="0"/>
              <a:cs typeface="Courier New" panose="02070309020205020404" pitchFamily="49"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ArrayList</a:t>
            </a:r>
            <a:r>
              <a:rPr lang="en-US" sz="4000" b="1" dirty="0" smtClean="0">
                <a:solidFill>
                  <a:srgbClr val="009AC7"/>
                </a:solidFill>
                <a:latin typeface="Verdana"/>
                <a:cs typeface="Verdana"/>
              </a:rPr>
              <a:t> declarations</a:t>
            </a:r>
            <a:endParaRPr lang="en-NZ" sz="4000" b="1" dirty="0">
              <a:solidFill>
                <a:srgbClr val="009AC7"/>
              </a:solidFill>
              <a:latin typeface="Verdana"/>
              <a:cs typeface="Verdana"/>
            </a:endParaRPr>
          </a:p>
        </p:txBody>
      </p:sp>
      <p:grpSp>
        <p:nvGrpSpPr>
          <p:cNvPr id="3" name="Group 2"/>
          <p:cNvGrpSpPr/>
          <p:nvPr/>
        </p:nvGrpSpPr>
        <p:grpSpPr>
          <a:xfrm>
            <a:off x="6868886" y="1382485"/>
            <a:ext cx="1540092" cy="3031091"/>
            <a:chOff x="6868886" y="1382485"/>
            <a:chExt cx="1540092" cy="3031091"/>
          </a:xfrm>
        </p:grpSpPr>
        <p:sp>
          <p:nvSpPr>
            <p:cNvPr id="2" name="Rectangular Callout 1"/>
            <p:cNvSpPr/>
            <p:nvPr/>
          </p:nvSpPr>
          <p:spPr>
            <a:xfrm>
              <a:off x="6868886" y="1382485"/>
              <a:ext cx="1447800" cy="1088571"/>
            </a:xfrm>
            <a:prstGeom prst="wedgeRectCallout">
              <a:avLst>
                <a:gd name="adj1" fmla="val -35808"/>
                <a:gd name="adj2" fmla="val 882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Note you add the type twice</a:t>
              </a:r>
              <a:endParaRPr lang="en-NZ" dirty="0"/>
            </a:p>
          </p:txBody>
        </p:sp>
        <p:sp>
          <p:nvSpPr>
            <p:cNvPr id="7" name="Rectangular Callout 6"/>
            <p:cNvSpPr/>
            <p:nvPr/>
          </p:nvSpPr>
          <p:spPr>
            <a:xfrm>
              <a:off x="6961178" y="3325005"/>
              <a:ext cx="1447800" cy="1088571"/>
            </a:xfrm>
            <a:prstGeom prst="wedgeRectCallout">
              <a:avLst>
                <a:gd name="adj1" fmla="val -273973"/>
                <a:gd name="adj2" fmla="val -6900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dirty="0" smtClean="0"/>
                <a:t>Note you add the type twice</a:t>
              </a:r>
              <a:endParaRPr lang="en-NZ" dirty="0"/>
            </a:p>
          </p:txBody>
        </p:sp>
      </p:grpSp>
      <p:sp>
        <p:nvSpPr>
          <p:cNvPr id="11"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600" dirty="0" err="1">
                <a:solidFill>
                  <a:schemeClr val="tx2">
                    <a:lumMod val="40000"/>
                    <a:lumOff val="60000"/>
                  </a:schemeClr>
                </a:solidFill>
                <a:cs typeface="+mn-cs"/>
              </a:rPr>
              <a:t>ArrayList</a:t>
            </a:r>
            <a:endParaRPr lang="en-US" sz="16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2408946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74164" y="3032239"/>
            <a:ext cx="6869836" cy="129538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Rectangle 6"/>
          <p:cNvSpPr/>
          <p:nvPr/>
        </p:nvSpPr>
        <p:spPr>
          <a:xfrm>
            <a:off x="2274164" y="1503798"/>
            <a:ext cx="6869835" cy="122074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11</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ArrayList</a:t>
            </a:r>
            <a:r>
              <a:rPr lang="en-US" sz="4000" b="1" dirty="0" smtClean="0">
                <a:solidFill>
                  <a:srgbClr val="009AC7"/>
                </a:solidFill>
                <a:latin typeface="Verdana"/>
                <a:cs typeface="Verdana"/>
              </a:rPr>
              <a:t> iteration</a:t>
            </a:r>
            <a:endParaRPr lang="en-NZ" sz="4000" b="1" dirty="0">
              <a:solidFill>
                <a:srgbClr val="009AC7"/>
              </a:solidFill>
              <a:latin typeface="Verdana"/>
              <a:cs typeface="Verdana"/>
            </a:endParaRPr>
          </a:p>
        </p:txBody>
      </p:sp>
      <p:sp>
        <p:nvSpPr>
          <p:cNvPr id="6" name="Text Placeholder 5"/>
          <p:cNvSpPr>
            <a:spLocks noGrp="1"/>
          </p:cNvSpPr>
          <p:nvPr>
            <p:ph type="body" sz="quarter" idx="10"/>
          </p:nvPr>
        </p:nvSpPr>
        <p:spPr>
          <a:xfrm>
            <a:off x="2274164" y="999913"/>
            <a:ext cx="7112431" cy="5360037"/>
          </a:xfrm>
        </p:spPr>
        <p:txBody>
          <a:bodyPr/>
          <a:lstStyle/>
          <a:p>
            <a:pPr marL="87313" lvl="2" indent="0">
              <a:buNone/>
              <a:tabLst>
                <a:tab pos="0" algn="l"/>
              </a:tabLst>
            </a:pPr>
            <a:r>
              <a:rPr lang="en-US" sz="1600" dirty="0">
                <a:latin typeface="Verdana" panose="020B0604030504040204" pitchFamily="34" charset="0"/>
                <a:ea typeface="Verdana" panose="020B0604030504040204" pitchFamily="34" charset="0"/>
                <a:cs typeface="Verdana" panose="020B0604030504040204" pitchFamily="34" charset="0"/>
              </a:rPr>
              <a:t>You can </a:t>
            </a:r>
            <a:r>
              <a:rPr lang="en-US" sz="1600" dirty="0" smtClean="0">
                <a:latin typeface="Verdana" panose="020B0604030504040204" pitchFamily="34" charset="0"/>
                <a:ea typeface="Verdana" panose="020B0604030504040204" pitchFamily="34" charset="0"/>
                <a:cs typeface="Verdana" panose="020B0604030504040204" pitchFamily="34" charset="0"/>
              </a:rPr>
              <a:t>use counted </a:t>
            </a:r>
            <a:r>
              <a:rPr lang="en-US" sz="1600" dirty="0">
                <a:latin typeface="Verdana" panose="020B0604030504040204" pitchFamily="34" charset="0"/>
                <a:ea typeface="Verdana" panose="020B0604030504040204" pitchFamily="34" charset="0"/>
                <a:cs typeface="Verdana" panose="020B0604030504040204" pitchFamily="34" charset="0"/>
              </a:rPr>
              <a:t>or </a:t>
            </a:r>
            <a:r>
              <a:rPr lang="en-US" sz="1600" dirty="0" smtClean="0">
                <a:latin typeface="Verdana" panose="020B0604030504040204" pitchFamily="34" charset="0"/>
                <a:ea typeface="Verdana" panose="020B0604030504040204" pitchFamily="34" charset="0"/>
                <a:cs typeface="Verdana" panose="020B0604030504040204" pitchFamily="34" charset="0"/>
              </a:rPr>
              <a:t>enhanced iteration for an </a:t>
            </a:r>
            <a:r>
              <a:rPr lang="en-US" sz="1600" dirty="0" err="1" smtClean="0">
                <a:latin typeface="Verdana" panose="020B0604030504040204" pitchFamily="34" charset="0"/>
                <a:ea typeface="Verdana" panose="020B0604030504040204" pitchFamily="34" charset="0"/>
                <a:cs typeface="Verdana" panose="020B0604030504040204" pitchFamily="34" charset="0"/>
              </a:rPr>
              <a:t>ArrayList</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a:p>
            <a:pPr marL="87313" lvl="2" indent="0">
              <a:buNone/>
              <a:tabLst>
                <a:tab pos="0" algn="l"/>
              </a:tabLst>
            </a:pPr>
            <a:r>
              <a:rPr lang="en-US" sz="1400" b="1" dirty="0" smtClean="0">
                <a:latin typeface="Verdana" panose="020B0604030504040204" pitchFamily="34" charset="0"/>
                <a:ea typeface="Verdana" panose="020B0604030504040204" pitchFamily="34" charset="0"/>
                <a:cs typeface="Verdana" panose="020B0604030504040204" pitchFamily="34" charset="0"/>
              </a:rPr>
              <a:t> </a:t>
            </a:r>
          </a:p>
          <a:p>
            <a:r>
              <a:rPr lang="en-US" sz="1400" b="1" dirty="0" err="1" smtClean="0"/>
              <a:t>System.out.println</a:t>
            </a:r>
            <a:r>
              <a:rPr lang="en-US" sz="1400" b="1" dirty="0" smtClean="0"/>
              <a:t>("First loop:");</a:t>
            </a:r>
            <a:endParaRPr lang="en-NZ" sz="1400" b="1" dirty="0" smtClean="0"/>
          </a:p>
          <a:p>
            <a:r>
              <a:rPr lang="en-NZ" sz="1400" b="1" dirty="0" smtClean="0"/>
              <a:t>for </a:t>
            </a:r>
            <a:r>
              <a:rPr lang="en-NZ" sz="1400" b="1" dirty="0"/>
              <a:t>(</a:t>
            </a:r>
            <a:r>
              <a:rPr lang="en-NZ" sz="1400" b="1" dirty="0" err="1"/>
              <a:t>int</a:t>
            </a:r>
            <a:r>
              <a:rPr lang="en-NZ" sz="1400" b="1" dirty="0"/>
              <a:t> </a:t>
            </a:r>
            <a:r>
              <a:rPr lang="en-NZ" sz="1400" b="1" dirty="0" err="1"/>
              <a:t>i</a:t>
            </a:r>
            <a:r>
              <a:rPr lang="en-NZ" sz="1400" b="1" dirty="0"/>
              <a:t> = 0; </a:t>
            </a:r>
            <a:r>
              <a:rPr lang="en-NZ" sz="1400" b="1" dirty="0" err="1"/>
              <a:t>i</a:t>
            </a:r>
            <a:r>
              <a:rPr lang="en-NZ" sz="1400" b="1" dirty="0"/>
              <a:t>&lt;</a:t>
            </a:r>
            <a:r>
              <a:rPr lang="en-NZ" sz="1400" b="1" dirty="0" err="1"/>
              <a:t>numbers.size</a:t>
            </a:r>
            <a:r>
              <a:rPr lang="en-NZ" sz="1400" b="1" dirty="0"/>
              <a:t>(); </a:t>
            </a:r>
            <a:r>
              <a:rPr lang="en-NZ" sz="1400" b="1" dirty="0" err="1"/>
              <a:t>i</a:t>
            </a:r>
            <a:r>
              <a:rPr lang="en-NZ" sz="1400" b="1" dirty="0"/>
              <a:t>++){</a:t>
            </a:r>
          </a:p>
          <a:p>
            <a:pPr marL="457200" lvl="1" indent="0">
              <a:buNone/>
            </a:pPr>
            <a:r>
              <a:rPr lang="en-NZ" sz="1400" b="1" dirty="0" err="1">
                <a:latin typeface="Courier New" panose="02070309020205020404" pitchFamily="49" charset="0"/>
                <a:cs typeface="Courier New" panose="02070309020205020404" pitchFamily="49" charset="0"/>
              </a:rPr>
              <a:t>System.out.printf</a:t>
            </a:r>
            <a:r>
              <a:rPr lang="en-NZ" sz="1400" b="1" dirty="0">
                <a:latin typeface="Courier New" panose="02070309020205020404" pitchFamily="49" charset="0"/>
                <a:cs typeface="Courier New" panose="02070309020205020404" pitchFamily="49" charset="0"/>
              </a:rPr>
              <a:t>("number %d is %f \n", </a:t>
            </a:r>
            <a:r>
              <a:rPr lang="en-NZ" sz="1400" b="1" dirty="0" err="1">
                <a:latin typeface="Courier New" panose="02070309020205020404" pitchFamily="49" charset="0"/>
                <a:cs typeface="Courier New" panose="02070309020205020404" pitchFamily="49" charset="0"/>
              </a:rPr>
              <a:t>i</a:t>
            </a:r>
            <a:r>
              <a:rPr lang="en-NZ" sz="1400" b="1" dirty="0">
                <a:latin typeface="Courier New" panose="02070309020205020404" pitchFamily="49" charset="0"/>
                <a:cs typeface="Courier New" panose="02070309020205020404" pitchFamily="49" charset="0"/>
              </a:rPr>
              <a:t>, </a:t>
            </a:r>
            <a:r>
              <a:rPr lang="en-NZ" sz="1400" b="1" dirty="0" err="1">
                <a:latin typeface="Courier New" panose="02070309020205020404" pitchFamily="49" charset="0"/>
                <a:cs typeface="Courier New" panose="02070309020205020404" pitchFamily="49" charset="0"/>
              </a:rPr>
              <a:t>numbers.get</a:t>
            </a:r>
            <a:r>
              <a:rPr lang="en-NZ" sz="1400" b="1" dirty="0">
                <a:latin typeface="Courier New" panose="02070309020205020404" pitchFamily="49" charset="0"/>
                <a:cs typeface="Courier New" panose="02070309020205020404" pitchFamily="49" charset="0"/>
              </a:rPr>
              <a:t>(</a:t>
            </a:r>
            <a:r>
              <a:rPr lang="en-NZ" sz="1400" b="1" dirty="0" err="1">
                <a:latin typeface="Courier New" panose="02070309020205020404" pitchFamily="49" charset="0"/>
                <a:cs typeface="Courier New" panose="02070309020205020404" pitchFamily="49" charset="0"/>
              </a:rPr>
              <a:t>i</a:t>
            </a:r>
            <a:r>
              <a:rPr lang="en-NZ" sz="1400" b="1" dirty="0" smtClean="0">
                <a:latin typeface="Courier New" panose="02070309020205020404" pitchFamily="49" charset="0"/>
                <a:cs typeface="Courier New" panose="02070309020205020404" pitchFamily="49" charset="0"/>
              </a:rPr>
              <a:t>));</a:t>
            </a:r>
          </a:p>
          <a:p>
            <a:pPr marL="0" lvl="1" indent="0">
              <a:buNone/>
            </a:pPr>
            <a:r>
              <a:rPr lang="en-NZ" sz="1400" b="1" dirty="0" smtClean="0">
                <a:latin typeface="Courier New" panose="02070309020205020404" pitchFamily="49" charset="0"/>
                <a:cs typeface="Courier New" panose="02070309020205020404" pitchFamily="49" charset="0"/>
              </a:rPr>
              <a:t>}</a:t>
            </a:r>
            <a:endParaRPr lang="en-NZ" sz="1400" b="1" dirty="0">
              <a:latin typeface="Courier New" panose="02070309020205020404" pitchFamily="49" charset="0"/>
              <a:cs typeface="Courier New" panose="02070309020205020404" pitchFamily="49" charset="0"/>
            </a:endParaRPr>
          </a:p>
          <a:p>
            <a:endParaRPr lang="en-NZ" sz="1400" b="1" dirty="0"/>
          </a:p>
          <a:p>
            <a:r>
              <a:rPr lang="en-NZ" sz="1400" b="1" dirty="0" err="1"/>
              <a:t>System.out.println</a:t>
            </a:r>
            <a:r>
              <a:rPr lang="en-NZ" sz="1400" b="1" dirty="0" smtClean="0"/>
              <a:t>("Second </a:t>
            </a:r>
            <a:r>
              <a:rPr lang="en-NZ" sz="1400" b="1" dirty="0"/>
              <a:t>loop\n");</a:t>
            </a:r>
          </a:p>
          <a:p>
            <a:pPr marL="0" lvl="1" indent="0">
              <a:buNone/>
            </a:pPr>
            <a:r>
              <a:rPr lang="en-NZ" sz="1400" b="1" dirty="0">
                <a:latin typeface="Courier New" panose="02070309020205020404" pitchFamily="49" charset="0"/>
                <a:cs typeface="Courier New" panose="02070309020205020404" pitchFamily="49" charset="0"/>
              </a:rPr>
              <a:t>for (double </a:t>
            </a:r>
            <a:r>
              <a:rPr lang="en-NZ" sz="1400" b="1" dirty="0" err="1">
                <a:latin typeface="Courier New" panose="02070309020205020404" pitchFamily="49" charset="0"/>
                <a:cs typeface="Courier New" panose="02070309020205020404" pitchFamily="49" charset="0"/>
              </a:rPr>
              <a:t>num</a:t>
            </a:r>
            <a:r>
              <a:rPr lang="en-NZ" sz="1400" b="1" dirty="0">
                <a:latin typeface="Courier New" panose="02070309020205020404" pitchFamily="49" charset="0"/>
                <a:cs typeface="Courier New" panose="02070309020205020404" pitchFamily="49" charset="0"/>
              </a:rPr>
              <a:t> : numbers){</a:t>
            </a:r>
          </a:p>
          <a:p>
            <a:pPr marL="0" lvl="1" indent="0">
              <a:buNone/>
            </a:pPr>
            <a:r>
              <a:rPr lang="en-NZ" sz="1400" b="1" dirty="0">
                <a:latin typeface="Courier New" panose="02070309020205020404" pitchFamily="49" charset="0"/>
                <a:cs typeface="Courier New" panose="02070309020205020404" pitchFamily="49" charset="0"/>
              </a:rPr>
              <a:t> </a:t>
            </a:r>
            <a:r>
              <a:rPr lang="en-NZ" sz="1400" b="1" dirty="0" smtClean="0">
                <a:latin typeface="Courier New" panose="02070309020205020404" pitchFamily="49" charset="0"/>
                <a:cs typeface="Courier New" panose="02070309020205020404" pitchFamily="49" charset="0"/>
              </a:rPr>
              <a:t>   </a:t>
            </a:r>
            <a:r>
              <a:rPr lang="en-NZ" sz="1400" b="1" dirty="0" err="1" smtClean="0">
                <a:latin typeface="Courier New" panose="02070309020205020404" pitchFamily="49" charset="0"/>
                <a:cs typeface="Courier New" panose="02070309020205020404" pitchFamily="49" charset="0"/>
              </a:rPr>
              <a:t>System.out.printf</a:t>
            </a:r>
            <a:r>
              <a:rPr lang="en-NZ" sz="1400" b="1" dirty="0">
                <a:latin typeface="Courier New" panose="02070309020205020404" pitchFamily="49" charset="0"/>
                <a:cs typeface="Courier New" panose="02070309020205020404" pitchFamily="49" charset="0"/>
              </a:rPr>
              <a:t>("number %d is %</a:t>
            </a:r>
            <a:r>
              <a:rPr lang="en-NZ" sz="1400" b="1" dirty="0" smtClean="0">
                <a:latin typeface="Courier New" panose="02070309020205020404" pitchFamily="49" charset="0"/>
                <a:cs typeface="Courier New" panose="02070309020205020404" pitchFamily="49" charset="0"/>
              </a:rPr>
              <a:t>f \n",</a:t>
            </a:r>
          </a:p>
          <a:p>
            <a:pPr marL="0" lvl="1" indent="0">
              <a:buNone/>
            </a:pPr>
            <a:r>
              <a:rPr lang="en-NZ" sz="1400" b="1" dirty="0" smtClean="0">
                <a:latin typeface="Courier New" panose="02070309020205020404" pitchFamily="49" charset="0"/>
                <a:cs typeface="Courier New" panose="02070309020205020404" pitchFamily="49" charset="0"/>
              </a:rPr>
              <a:t>        </a:t>
            </a:r>
            <a:r>
              <a:rPr lang="en-NZ" sz="1400" b="1" dirty="0" err="1" smtClean="0">
                <a:latin typeface="Courier New" panose="02070309020205020404" pitchFamily="49" charset="0"/>
                <a:cs typeface="Courier New" panose="02070309020205020404" pitchFamily="49" charset="0"/>
              </a:rPr>
              <a:t>numbers.indexOf</a:t>
            </a:r>
            <a:r>
              <a:rPr lang="en-NZ" sz="1400" b="1" dirty="0" smtClean="0">
                <a:latin typeface="Courier New" panose="02070309020205020404" pitchFamily="49" charset="0"/>
                <a:cs typeface="Courier New" panose="02070309020205020404" pitchFamily="49" charset="0"/>
              </a:rPr>
              <a:t>(</a:t>
            </a:r>
            <a:r>
              <a:rPr lang="en-NZ" sz="1400" b="1" dirty="0" err="1" smtClean="0">
                <a:latin typeface="Courier New" panose="02070309020205020404" pitchFamily="49" charset="0"/>
                <a:cs typeface="Courier New" panose="02070309020205020404" pitchFamily="49" charset="0"/>
              </a:rPr>
              <a:t>num</a:t>
            </a:r>
            <a:r>
              <a:rPr lang="en-NZ" sz="1400" b="1" dirty="0">
                <a:latin typeface="Courier New" panose="02070309020205020404" pitchFamily="49" charset="0"/>
                <a:cs typeface="Courier New" panose="02070309020205020404" pitchFamily="49" charset="0"/>
              </a:rPr>
              <a:t>), </a:t>
            </a:r>
            <a:r>
              <a:rPr lang="en-NZ" sz="1400" b="1" dirty="0" err="1">
                <a:latin typeface="Courier New" panose="02070309020205020404" pitchFamily="49" charset="0"/>
                <a:cs typeface="Courier New" panose="02070309020205020404" pitchFamily="49" charset="0"/>
              </a:rPr>
              <a:t>num</a:t>
            </a:r>
            <a:r>
              <a:rPr lang="en-NZ" sz="1400" b="1" dirty="0">
                <a:latin typeface="Courier New" panose="02070309020205020404" pitchFamily="49" charset="0"/>
                <a:cs typeface="Courier New" panose="02070309020205020404" pitchFamily="49" charset="0"/>
              </a:rPr>
              <a:t>);</a:t>
            </a:r>
          </a:p>
          <a:p>
            <a:pPr marL="0" lvl="1" indent="0">
              <a:buNone/>
            </a:pPr>
            <a:r>
              <a:rPr lang="en-NZ" sz="1400" b="1" dirty="0">
                <a:latin typeface="Courier New" panose="02070309020205020404" pitchFamily="49" charset="0"/>
                <a:cs typeface="Courier New" panose="02070309020205020404" pitchFamily="49" charset="0"/>
              </a:rPr>
              <a:t>}</a:t>
            </a:r>
          </a:p>
          <a:p>
            <a:pPr marL="87313" lvl="2" indent="0">
              <a:buNone/>
              <a:tabLst>
                <a:tab pos="0" algn="l"/>
              </a:tabLst>
            </a:pPr>
            <a:endParaRPr lang="en-US" sz="1400" b="1" dirty="0" smtClean="0">
              <a:latin typeface="Courier New" panose="02070309020205020404" pitchFamily="49" charset="0"/>
              <a:cs typeface="Courier New" panose="02070309020205020404" pitchFamily="49" charset="0"/>
            </a:endParaRPr>
          </a:p>
          <a:p>
            <a:pPr marL="87313" lvl="2" indent="0">
              <a:buNone/>
              <a:tabLst>
                <a:tab pos="0" algn="l"/>
              </a:tabLst>
            </a:pPr>
            <a:r>
              <a:rPr lang="en-US" sz="1600" dirty="0" smtClean="0">
                <a:latin typeface="Verdana" panose="020B0604030504040204" pitchFamily="34" charset="0"/>
                <a:ea typeface="Verdana" panose="020B0604030504040204" pitchFamily="34" charset="0"/>
                <a:cs typeface="Verdana" panose="020B0604030504040204" pitchFamily="34" charset="0"/>
              </a:rPr>
              <a:t>There’s a problem with the second loop. Can you spot it?</a:t>
            </a:r>
            <a:endParaRPr lang="en-US" sz="1600" dirty="0">
              <a:latin typeface="Verdana" panose="020B0604030504040204" pitchFamily="34" charset="0"/>
              <a:ea typeface="Verdana" panose="020B0604030504040204" pitchFamily="34" charset="0"/>
              <a:cs typeface="Verdana" panose="020B0604030504040204" pitchFamily="34" charset="0"/>
            </a:endParaRPr>
          </a:p>
          <a:p>
            <a:pPr marL="87313" lvl="2" indent="0">
              <a:buNone/>
              <a:tabLst>
                <a:tab pos="0" algn="l"/>
              </a:tabLst>
            </a:pP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ular Callout 8"/>
          <p:cNvSpPr/>
          <p:nvPr/>
        </p:nvSpPr>
        <p:spPr>
          <a:xfrm>
            <a:off x="7010400" y="1374990"/>
            <a:ext cx="2028825" cy="491613"/>
          </a:xfrm>
          <a:prstGeom prst="wedgeRectCallout">
            <a:avLst>
              <a:gd name="adj1" fmla="val -77463"/>
              <a:gd name="adj2" fmla="val 13412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%f: </a:t>
            </a:r>
            <a:r>
              <a:rPr lang="en-US" sz="1600" dirty="0" err="1" smtClean="0"/>
              <a:t>printf</a:t>
            </a:r>
            <a:r>
              <a:rPr lang="en-US" sz="1600" dirty="0" smtClean="0"/>
              <a:t>() code for a floating point type</a:t>
            </a:r>
            <a:endParaRPr lang="en-NZ" sz="1600" dirty="0"/>
          </a:p>
        </p:txBody>
      </p:sp>
      <p:sp>
        <p:nvSpPr>
          <p:cNvPr id="2" name="TextBox 1"/>
          <p:cNvSpPr txBox="1"/>
          <p:nvPr/>
        </p:nvSpPr>
        <p:spPr>
          <a:xfrm>
            <a:off x="2749753" y="4967221"/>
            <a:ext cx="6161251" cy="1569660"/>
          </a:xfrm>
          <a:prstGeom prst="rect">
            <a:avLst/>
          </a:prstGeom>
          <a:solidFill>
            <a:schemeClr val="accent1">
              <a:lumMod val="20000"/>
              <a:lumOff val="80000"/>
            </a:schemeClr>
          </a:solidFill>
        </p:spPr>
        <p:txBody>
          <a:bodyPr vert="horz" wrap="square" rtlCol="0">
            <a:spAutoFit/>
          </a:bodyPr>
          <a:lstStyle/>
          <a:p>
            <a:r>
              <a:rPr lang="en-US" sz="1600" dirty="0" smtClean="0">
                <a:latin typeface="Verdana" panose="020B0604030504040204" pitchFamily="34" charset="0"/>
                <a:ea typeface="Verdana" panose="020B0604030504040204" pitchFamily="34" charset="0"/>
                <a:cs typeface="Verdana" panose="020B0604030504040204" pitchFamily="34" charset="0"/>
              </a:rPr>
              <a:t>Note: Neat and practical </a:t>
            </a:r>
            <a:r>
              <a:rPr lang="en-US" sz="1600" dirty="0" err="1" smtClean="0">
                <a:latin typeface="Verdana" panose="020B0604030504040204" pitchFamily="34" charset="0"/>
                <a:ea typeface="Verdana" panose="020B0604030504040204" pitchFamily="34" charset="0"/>
                <a:cs typeface="Verdana" panose="020B0604030504040204" pitchFamily="34" charset="0"/>
              </a:rPr>
              <a:t>printf</a:t>
            </a:r>
            <a:r>
              <a:rPr lang="en-US" sz="1600" dirty="0" smtClean="0">
                <a:latin typeface="Verdana" panose="020B0604030504040204" pitchFamily="34" charset="0"/>
                <a:ea typeface="Verdana" panose="020B0604030504040204" pitchFamily="34" charset="0"/>
                <a:cs typeface="Verdana" panose="020B0604030504040204" pitchFamily="34" charset="0"/>
              </a:rPr>
              <a:t>() format code hint: %f will print your float or double with full precision – however many digits that may be! If you want show your customer that they have to pay $42.11 rather than $42.10764251013345, then you can specify two digits after the decimal point as %.2f</a:t>
            </a:r>
            <a:endParaRPr lang="en-NZ" sz="16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600" dirty="0" err="1">
                <a:solidFill>
                  <a:schemeClr val="tx2">
                    <a:lumMod val="40000"/>
                    <a:lumOff val="60000"/>
                  </a:schemeClr>
                </a:solidFill>
                <a:cs typeface="+mn-cs"/>
              </a:rPr>
              <a:t>ArrayList</a:t>
            </a:r>
            <a:endParaRPr lang="en-US" sz="16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30822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8515" y="2114168"/>
            <a:ext cx="6869835" cy="4058032"/>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12</a:t>
            </a:fld>
            <a:endParaRPr lang="en-US" dirty="0"/>
          </a:p>
        </p:txBody>
      </p:sp>
      <p:sp>
        <p:nvSpPr>
          <p:cNvPr id="6" name="Text Placeholder 5"/>
          <p:cNvSpPr>
            <a:spLocks noGrp="1"/>
          </p:cNvSpPr>
          <p:nvPr>
            <p:ph type="body" sz="quarter" idx="10"/>
          </p:nvPr>
        </p:nvSpPr>
        <p:spPr>
          <a:xfrm>
            <a:off x="2188515" y="1219199"/>
            <a:ext cx="6803085" cy="5043261"/>
          </a:xfrm>
        </p:spPr>
        <p:txBody>
          <a:bodyPr/>
          <a:lstStyle/>
          <a:p>
            <a:r>
              <a:rPr lang="en-NZ" sz="1400" dirty="0" smtClean="0">
                <a:latin typeface="Verdana" panose="020B0604030504040204" pitchFamily="34" charset="0"/>
                <a:ea typeface="Verdana" panose="020B0604030504040204" pitchFamily="34" charset="0"/>
                <a:cs typeface="Verdana" panose="020B0604030504040204" pitchFamily="34" charset="0"/>
              </a:rPr>
              <a:t>All objects</a:t>
            </a:r>
            <a:r>
              <a:rPr lang="en-NZ" sz="1400" smtClean="0">
                <a:latin typeface="Verdana" panose="020B0604030504040204" pitchFamily="34" charset="0"/>
                <a:ea typeface="Verdana" panose="020B0604030504040204" pitchFamily="34" charset="0"/>
                <a:cs typeface="Verdana" panose="020B0604030504040204" pitchFamily="34" charset="0"/>
              </a:rPr>
              <a:t>, and </a:t>
            </a:r>
            <a:r>
              <a:rPr lang="en-NZ" sz="1400" dirty="0" err="1" smtClean="0">
                <a:latin typeface="Verdana" panose="020B0604030504040204" pitchFamily="34" charset="0"/>
                <a:ea typeface="Verdana" panose="020B0604030504040204" pitchFamily="34" charset="0"/>
                <a:cs typeface="Verdana" panose="020B0604030504040204" pitchFamily="34" charset="0"/>
              </a:rPr>
              <a:t>ArrayList</a:t>
            </a:r>
            <a:r>
              <a:rPr lang="en-NZ" sz="1400" dirty="0" smtClean="0">
                <a:latin typeface="Verdana" panose="020B0604030504040204" pitchFamily="34" charset="0"/>
                <a:ea typeface="Verdana" panose="020B0604030504040204" pitchFamily="34" charset="0"/>
                <a:cs typeface="Verdana" panose="020B0604030504040204" pitchFamily="34" charset="0"/>
              </a:rPr>
              <a:t> is used to instantiate an </a:t>
            </a:r>
            <a:r>
              <a:rPr lang="en-NZ" sz="1400" dirty="0" err="1" smtClean="0">
                <a:latin typeface="Verdana" panose="020B0604030504040204" pitchFamily="34" charset="0"/>
                <a:ea typeface="Verdana" panose="020B0604030504040204" pitchFamily="34" charset="0"/>
                <a:cs typeface="Verdana" panose="020B0604030504040204" pitchFamily="34" charset="0"/>
              </a:rPr>
              <a:t>ArrayList</a:t>
            </a:r>
            <a:r>
              <a:rPr lang="en-NZ" sz="1400" dirty="0" smtClean="0">
                <a:latin typeface="Verdana" panose="020B0604030504040204" pitchFamily="34" charset="0"/>
                <a:ea typeface="Verdana" panose="020B0604030504040204" pitchFamily="34" charset="0"/>
                <a:cs typeface="Verdana" panose="020B0604030504040204" pitchFamily="34" charset="0"/>
              </a:rPr>
              <a:t> </a:t>
            </a:r>
            <a:r>
              <a:rPr lang="en-NZ" sz="1400" b="1" dirty="0" smtClean="0">
                <a:latin typeface="Verdana" panose="020B0604030504040204" pitchFamily="34" charset="0"/>
                <a:ea typeface="Verdana" panose="020B0604030504040204" pitchFamily="34" charset="0"/>
                <a:cs typeface="Verdana" panose="020B0604030504040204" pitchFamily="34" charset="0"/>
              </a:rPr>
              <a:t>object</a:t>
            </a:r>
            <a:r>
              <a:rPr lang="en-NZ" sz="1400" dirty="0" smtClean="0">
                <a:latin typeface="Verdana" panose="020B0604030504040204" pitchFamily="34" charset="0"/>
                <a:ea typeface="Verdana" panose="020B0604030504040204" pitchFamily="34" charset="0"/>
                <a:cs typeface="Verdana" panose="020B0604030504040204" pitchFamily="34" charset="0"/>
              </a:rPr>
              <a:t>, are passed by reference!  So our numbers object is passed by ref</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NZ" sz="1400" b="1" dirty="0" smtClean="0"/>
              <a:t>        …</a:t>
            </a:r>
          </a:p>
          <a:p>
            <a:r>
              <a:rPr lang="en-NZ" sz="1400" b="1" dirty="0"/>
              <a:t> </a:t>
            </a:r>
            <a:r>
              <a:rPr lang="en-NZ" sz="1400" b="1" dirty="0" smtClean="0"/>
              <a:t>       </a:t>
            </a:r>
            <a:r>
              <a:rPr lang="en-NZ" sz="1400" b="1" dirty="0" err="1" smtClean="0"/>
              <a:t>int</a:t>
            </a:r>
            <a:r>
              <a:rPr lang="en-NZ" sz="1400" b="1" dirty="0" smtClean="0"/>
              <a:t> </a:t>
            </a:r>
            <a:r>
              <a:rPr lang="en-NZ" sz="1400" b="1" dirty="0" err="1"/>
              <a:t>num</a:t>
            </a:r>
            <a:r>
              <a:rPr lang="en-NZ" sz="1400" b="1" dirty="0"/>
              <a:t> =1;</a:t>
            </a:r>
          </a:p>
          <a:p>
            <a:r>
              <a:rPr lang="en-NZ" sz="1400" b="1" dirty="0" smtClean="0"/>
              <a:t>        </a:t>
            </a:r>
            <a:r>
              <a:rPr lang="en-NZ" sz="1400" b="1" dirty="0" err="1" smtClean="0"/>
              <a:t>PassByValueAndRef</a:t>
            </a:r>
            <a:r>
              <a:rPr lang="en-NZ" sz="1400" b="1" dirty="0" smtClean="0"/>
              <a:t>(</a:t>
            </a:r>
            <a:r>
              <a:rPr lang="en-NZ" sz="1400" b="1" dirty="0" err="1" smtClean="0"/>
              <a:t>num</a:t>
            </a:r>
            <a:r>
              <a:rPr lang="en-NZ" sz="1400" b="1" dirty="0"/>
              <a:t>, numbers);  </a:t>
            </a:r>
            <a:r>
              <a:rPr lang="en-NZ" sz="1400" b="1" dirty="0" smtClean="0"/>
              <a:t/>
            </a:r>
            <a:br>
              <a:rPr lang="en-NZ" sz="1400" b="1" dirty="0" smtClean="0"/>
            </a:br>
            <a:r>
              <a:rPr lang="en-NZ" sz="1400" b="1" dirty="0" smtClean="0"/>
              <a:t>        // Note: </a:t>
            </a:r>
            <a:r>
              <a:rPr lang="en-NZ" sz="1400" b="1" dirty="0" err="1" smtClean="0"/>
              <a:t>num</a:t>
            </a:r>
            <a:r>
              <a:rPr lang="en-NZ" sz="1400" b="1" dirty="0" smtClean="0"/>
              <a:t> is </a:t>
            </a:r>
            <a:r>
              <a:rPr lang="en-NZ" sz="1400" b="1" dirty="0"/>
              <a:t>a </a:t>
            </a:r>
            <a:r>
              <a:rPr lang="en-NZ" sz="1400" b="1" dirty="0" smtClean="0"/>
              <a:t>primitive</a:t>
            </a:r>
            <a:r>
              <a:rPr lang="en-NZ" sz="1400" b="1" u="sng" dirty="0" smtClean="0"/>
              <a:t>, </a:t>
            </a:r>
            <a:r>
              <a:rPr lang="en-NZ" sz="1400" b="1" u="sng" dirty="0"/>
              <a:t>n</a:t>
            </a:r>
            <a:r>
              <a:rPr lang="en-NZ" sz="1400" b="1" u="sng" dirty="0" smtClean="0"/>
              <a:t>umbers </a:t>
            </a:r>
            <a:r>
              <a:rPr lang="en-NZ" sz="1400" b="1" u="sng" dirty="0"/>
              <a:t>is an </a:t>
            </a:r>
            <a:r>
              <a:rPr lang="en-NZ" sz="1400" b="1" u="sng" dirty="0" smtClean="0"/>
              <a:t>object</a:t>
            </a:r>
            <a:endParaRPr lang="en-NZ" sz="1400" b="1" u="sng" dirty="0"/>
          </a:p>
          <a:p>
            <a:r>
              <a:rPr lang="pt-BR" sz="1400" b="1" dirty="0" smtClean="0"/>
              <a:t>        System.out.println</a:t>
            </a:r>
            <a:r>
              <a:rPr lang="pt-BR" sz="1400" b="1" dirty="0"/>
              <a:t>("\n num = " + num </a:t>
            </a:r>
            <a:r>
              <a:rPr lang="pt-BR" sz="1400" b="1" dirty="0" smtClean="0"/>
              <a:t>+</a:t>
            </a:r>
            <a:br>
              <a:rPr lang="pt-BR" sz="1400" b="1" dirty="0" smtClean="0"/>
            </a:br>
            <a:r>
              <a:rPr lang="pt-BR" sz="1400" b="1" dirty="0" smtClean="0"/>
              <a:t>            " numbers[0] </a:t>
            </a:r>
            <a:r>
              <a:rPr lang="pt-BR" sz="1400" b="1" dirty="0"/>
              <a:t>= " + numbers.get(0));</a:t>
            </a:r>
          </a:p>
          <a:p>
            <a:r>
              <a:rPr lang="en-US" sz="1400" b="1" dirty="0" smtClean="0"/>
              <a:t>    }</a:t>
            </a:r>
            <a:endParaRPr lang="en-NZ" sz="1400" b="1" dirty="0"/>
          </a:p>
          <a:p>
            <a:r>
              <a:rPr lang="en-NZ" sz="1400" b="1" dirty="0" smtClean="0"/>
              <a:t>}</a:t>
            </a:r>
          </a:p>
          <a:p>
            <a:endParaRPr lang="en-NZ" sz="1400" b="1" dirty="0"/>
          </a:p>
          <a:p>
            <a:r>
              <a:rPr lang="en-NZ" sz="1400" b="1" dirty="0"/>
              <a:t>static void </a:t>
            </a:r>
            <a:r>
              <a:rPr lang="en-NZ" sz="1400" b="1" dirty="0" err="1" smtClean="0"/>
              <a:t>PassByValueAndRef</a:t>
            </a:r>
            <a:r>
              <a:rPr lang="en-NZ" sz="1400" b="1" dirty="0" smtClean="0"/>
              <a:t>(</a:t>
            </a:r>
            <a:r>
              <a:rPr lang="en-NZ" sz="1400" b="1" dirty="0" err="1" smtClean="0"/>
              <a:t>int</a:t>
            </a:r>
            <a:r>
              <a:rPr lang="en-NZ" sz="1400" b="1" dirty="0" smtClean="0"/>
              <a:t> </a:t>
            </a:r>
            <a:r>
              <a:rPr lang="en-NZ" sz="1400" b="1" dirty="0"/>
              <a:t>a, </a:t>
            </a:r>
            <a:r>
              <a:rPr lang="en-NZ" sz="1400" b="1" dirty="0" err="1"/>
              <a:t>ArrayList</a:t>
            </a:r>
            <a:r>
              <a:rPr lang="en-NZ" sz="1400" b="1" dirty="0"/>
              <a:t>&lt;Double&gt; b){</a:t>
            </a:r>
          </a:p>
          <a:p>
            <a:r>
              <a:rPr lang="en-NZ" sz="1400" b="1" dirty="0" smtClean="0"/>
              <a:t>	a </a:t>
            </a:r>
            <a:r>
              <a:rPr lang="en-NZ" sz="1400" b="1" dirty="0"/>
              <a:t>= 88;</a:t>
            </a:r>
          </a:p>
          <a:p>
            <a:r>
              <a:rPr lang="en-NZ" sz="1400" b="1" dirty="0" smtClean="0"/>
              <a:t>	</a:t>
            </a:r>
            <a:r>
              <a:rPr lang="en-NZ" sz="1400" b="1" dirty="0" err="1" smtClean="0"/>
              <a:t>b.set</a:t>
            </a:r>
            <a:r>
              <a:rPr lang="en-NZ" sz="1400" b="1" dirty="0" smtClean="0"/>
              <a:t>(0</a:t>
            </a:r>
            <a:r>
              <a:rPr lang="en-NZ" sz="1400" b="1" dirty="0"/>
              <a:t>, 99.99);</a:t>
            </a:r>
          </a:p>
          <a:p>
            <a:r>
              <a:rPr lang="en-NZ" sz="1400" b="1" dirty="0"/>
              <a:t>}</a:t>
            </a:r>
            <a:endParaRPr lang="en-NZ" sz="1400" b="1" dirty="0">
              <a:latin typeface="Verdana" panose="020B0604030504040204" pitchFamily="34" charset="0"/>
              <a:ea typeface="Verdana" panose="020B0604030504040204" pitchFamily="34" charset="0"/>
              <a:cs typeface="Verdana" panose="020B0604030504040204" pitchFamily="34" charset="0"/>
            </a:endParaRPr>
          </a:p>
          <a:p>
            <a:endParaRPr lang="en-US" sz="1400" b="1" i="1" dirty="0" smtClean="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Passing an </a:t>
            </a:r>
            <a:r>
              <a:rPr lang="en-US" sz="4000" b="1" dirty="0" err="1" smtClean="0">
                <a:solidFill>
                  <a:srgbClr val="009AC7"/>
                </a:solidFill>
                <a:latin typeface="Verdana"/>
                <a:cs typeface="Verdana"/>
              </a:rPr>
              <a:t>ArrayList</a:t>
            </a:r>
            <a:endParaRPr lang="en-NZ" sz="4000" b="1" dirty="0">
              <a:solidFill>
                <a:srgbClr val="009AC7"/>
              </a:solidFill>
              <a:latin typeface="Verdana"/>
              <a:cs typeface="Verdana"/>
            </a:endParaRPr>
          </a:p>
        </p:txBody>
      </p:sp>
      <p:sp>
        <p:nvSpPr>
          <p:cNvPr id="2" name="Rectangular Callout 1"/>
          <p:cNvSpPr/>
          <p:nvPr/>
        </p:nvSpPr>
        <p:spPr>
          <a:xfrm>
            <a:off x="5590057" y="5879432"/>
            <a:ext cx="2614863" cy="978568"/>
          </a:xfrm>
          <a:prstGeom prst="wedgeRectCallout">
            <a:avLst>
              <a:gd name="adj1" fmla="val -128"/>
              <a:gd name="adj2" fmla="val -12279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This is an overload of the previous </a:t>
            </a:r>
            <a:r>
              <a:rPr lang="en-US" dirty="0" err="1" smtClean="0"/>
              <a:t>PassByValueAndRef</a:t>
            </a:r>
            <a:r>
              <a:rPr lang="en-US" dirty="0" smtClean="0"/>
              <a:t> ()</a:t>
            </a:r>
            <a:endParaRPr lang="en-NZ" dirty="0"/>
          </a:p>
        </p:txBody>
      </p:sp>
      <p:sp>
        <p:nvSpPr>
          <p:cNvPr id="10"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600" dirty="0" err="1">
                <a:solidFill>
                  <a:schemeClr val="tx2">
                    <a:lumMod val="40000"/>
                    <a:lumOff val="60000"/>
                  </a:schemeClr>
                </a:solidFill>
                <a:cs typeface="+mn-cs"/>
              </a:rPr>
              <a:t>ArrayList</a:t>
            </a:r>
            <a:endParaRPr lang="en-US" sz="16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1089358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7135728" cy="5713357"/>
          </a:xfrm>
        </p:spPr>
        <p:txBody>
          <a:bodyPr>
            <a:noAutofit/>
          </a:bodyPr>
          <a:lstStyle/>
          <a:p>
            <a:pPr>
              <a:lnSpc>
                <a:spcPct val="100000"/>
              </a:lnSpc>
            </a:pPr>
            <a:r>
              <a:rPr lang="en-US" sz="1400" dirty="0" smtClean="0"/>
              <a:t>Java has two main ways to achieve and array</a:t>
            </a:r>
          </a:p>
          <a:p>
            <a:pPr lvl="1"/>
            <a:r>
              <a:rPr lang="en-US" sz="1800" b="1" dirty="0" err="1" smtClean="0">
                <a:latin typeface="Courier New" panose="02070309020205020404" pitchFamily="49" charset="0"/>
                <a:cs typeface="Courier New" panose="02070309020205020404" pitchFamily="49" charset="0"/>
              </a:rPr>
              <a:t>DataType</a:t>
            </a:r>
            <a:r>
              <a:rPr lang="en-US" sz="1800" b="1" dirty="0" smtClean="0">
                <a:latin typeface="Courier New" panose="02070309020205020404" pitchFamily="49" charset="0"/>
                <a:cs typeface="Courier New" panose="02070309020205020404" pitchFamily="49" charset="0"/>
              </a:rPr>
              <a:t>[]</a:t>
            </a:r>
            <a:r>
              <a:rPr lang="en-US" sz="1800" dirty="0" smtClean="0"/>
              <a:t> </a:t>
            </a:r>
            <a:r>
              <a:rPr lang="en-US" sz="1800" b="1" i="1" dirty="0">
                <a:latin typeface="Courier New" panose="02070309020205020404" pitchFamily="49" charset="0"/>
                <a:cs typeface="Courier New" panose="02070309020205020404" pitchFamily="49" charset="0"/>
              </a:rPr>
              <a:t>name</a:t>
            </a:r>
          </a:p>
          <a:p>
            <a:pPr lvl="1"/>
            <a:r>
              <a:rPr lang="en-US" sz="1800" b="1" dirty="0" err="1" smtClean="0">
                <a:latin typeface="Courier New" panose="02070309020205020404" pitchFamily="49" charset="0"/>
                <a:cs typeface="Courier New" panose="02070309020205020404" pitchFamily="49" charset="0"/>
              </a:rPr>
              <a:t>ArrayList</a:t>
            </a:r>
            <a:r>
              <a:rPr lang="en-US" sz="1800" b="1" dirty="0" smtClean="0">
                <a:latin typeface="Courier New" panose="02070309020205020404" pitchFamily="49" charset="0"/>
                <a:cs typeface="Courier New" panose="02070309020205020404" pitchFamily="49" charset="0"/>
              </a:rPr>
              <a:t>&lt;Type</a:t>
            </a:r>
            <a:r>
              <a:rPr lang="en-US" sz="1800" b="1" dirty="0">
                <a:latin typeface="Courier New" panose="02070309020205020404" pitchFamily="49" charset="0"/>
                <a:cs typeface="Courier New" panose="02070309020205020404" pitchFamily="49" charset="0"/>
              </a:rPr>
              <a:t>&gt; </a:t>
            </a:r>
            <a:r>
              <a:rPr lang="en-US" sz="1800" b="1" i="1" dirty="0">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 = new </a:t>
            </a:r>
            <a:r>
              <a:rPr lang="en-US" sz="1800" b="1" dirty="0" err="1">
                <a:latin typeface="Courier New" panose="02070309020205020404" pitchFamily="49" charset="0"/>
                <a:cs typeface="Courier New" panose="02070309020205020404" pitchFamily="49" charset="0"/>
              </a:rPr>
              <a:t>ArrayList</a:t>
            </a:r>
            <a:r>
              <a:rPr lang="en-US" sz="1800" b="1" dirty="0">
                <a:latin typeface="Courier New" panose="02070309020205020404" pitchFamily="49" charset="0"/>
                <a:cs typeface="Courier New" panose="02070309020205020404" pitchFamily="49" charset="0"/>
              </a:rPr>
              <a:t>&lt;Type</a:t>
            </a:r>
            <a:r>
              <a:rPr lang="en-US" sz="1800" b="1" dirty="0" smtClean="0">
                <a:latin typeface="Courier New" panose="02070309020205020404" pitchFamily="49" charset="0"/>
                <a:cs typeface="Courier New" panose="02070309020205020404" pitchFamily="49" charset="0"/>
              </a:rPr>
              <a:t>&gt;()</a:t>
            </a:r>
            <a:endParaRPr lang="en-US" sz="1800" b="1" dirty="0">
              <a:latin typeface="Courier New" panose="02070309020205020404" pitchFamily="49" charset="0"/>
              <a:cs typeface="Courier New" panose="02070309020205020404" pitchFamily="49" charset="0"/>
            </a:endParaRPr>
          </a:p>
          <a:p>
            <a:pPr lvl="1"/>
            <a:endParaRPr lang="en-US" sz="1800" dirty="0" smtClean="0"/>
          </a:p>
          <a:p>
            <a:pPr>
              <a:lnSpc>
                <a:spcPct val="100000"/>
              </a:lnSpc>
            </a:pPr>
            <a:r>
              <a:rPr lang="en-US" sz="1400" dirty="0" smtClean="0"/>
              <a:t>Two ways to iterate through arrays</a:t>
            </a:r>
          </a:p>
          <a:p>
            <a:pPr lvl="1"/>
            <a:r>
              <a:rPr lang="en-US" sz="1800" b="1" dirty="0">
                <a:latin typeface="Courier New" panose="02070309020205020404" pitchFamily="49" charset="0"/>
                <a:cs typeface="Courier New" panose="02070309020205020404" pitchFamily="49" charset="0"/>
              </a:rPr>
              <a:t>for (</a:t>
            </a:r>
            <a:r>
              <a:rPr lang="en-US" sz="1800" b="1" dirty="0" err="1" smtClean="0">
                <a:latin typeface="Courier New" panose="02070309020205020404" pitchFamily="49" charset="0"/>
                <a:cs typeface="Courier New" panose="02070309020205020404" pitchFamily="49" charset="0"/>
              </a:rPr>
              <a:t>i</a:t>
            </a:r>
            <a:r>
              <a:rPr lang="en-US" sz="1800" b="1" dirty="0" smtClean="0">
                <a:latin typeface="Courier New" panose="02070309020205020404" pitchFamily="49" charset="0"/>
                <a:cs typeface="Courier New" panose="02070309020205020404" pitchFamily="49" charset="0"/>
              </a:rPr>
              <a:t>=0; </a:t>
            </a:r>
            <a:r>
              <a:rPr lang="en-US" sz="1800" b="1" dirty="0" err="1" smtClean="0">
                <a:latin typeface="Courier New" panose="02070309020205020404" pitchFamily="49" charset="0"/>
                <a:cs typeface="Courier New" panose="02070309020205020404" pitchFamily="49" charset="0"/>
              </a:rPr>
              <a:t>i</a:t>
            </a:r>
            <a:r>
              <a:rPr lang="en-US" sz="1800" b="1" dirty="0" smtClean="0">
                <a:latin typeface="Courier New" panose="02070309020205020404" pitchFamily="49" charset="0"/>
                <a:cs typeface="Courier New" panose="02070309020205020404" pitchFamily="49" charset="0"/>
              </a:rPr>
              <a:t> &lt; </a:t>
            </a:r>
            <a:r>
              <a:rPr lang="en-US" sz="1800" b="1" i="1" dirty="0" err="1" smtClean="0">
                <a:latin typeface="Courier New" panose="02070309020205020404" pitchFamily="49" charset="0"/>
                <a:cs typeface="Courier New" panose="02070309020205020404" pitchFamily="49" charset="0"/>
              </a:rPr>
              <a:t>arrayname</a:t>
            </a:r>
            <a:r>
              <a:rPr lang="en-US" sz="1800" b="1" dirty="0" err="1" smtClean="0">
                <a:latin typeface="Courier New" panose="02070309020205020404" pitchFamily="49" charset="0"/>
                <a:cs typeface="Courier New" panose="02070309020205020404" pitchFamily="49" charset="0"/>
              </a:rPr>
              <a:t>.length</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lvl="1"/>
            <a:r>
              <a:rPr lang="en-US" sz="1800" b="1" dirty="0">
                <a:latin typeface="Courier New" panose="02070309020205020404" pitchFamily="49" charset="0"/>
                <a:cs typeface="Courier New" panose="02070309020205020404" pitchFamily="49" charset="0"/>
              </a:rPr>
              <a:t>for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a:t>
            </a:r>
            <a:r>
              <a:rPr lang="en-US" sz="1800" b="1" i="1" dirty="0" err="1">
                <a:latin typeface="Courier New" panose="02070309020205020404" pitchFamily="49" charset="0"/>
                <a:cs typeface="Courier New" panose="02070309020205020404" pitchFamily="49" charset="0"/>
              </a:rPr>
              <a:t>arrayname</a:t>
            </a:r>
            <a:r>
              <a:rPr lang="en-US" sz="1800" b="1" dirty="0">
                <a:latin typeface="Courier New" panose="02070309020205020404" pitchFamily="49" charset="0"/>
                <a:cs typeface="Courier New" panose="02070309020205020404" pitchFamily="49" charset="0"/>
              </a:rPr>
              <a:t>) </a:t>
            </a:r>
          </a:p>
          <a:p>
            <a:pPr lvl="1"/>
            <a:endParaRPr lang="en-US" sz="1800" dirty="0"/>
          </a:p>
          <a:p>
            <a:pPr>
              <a:lnSpc>
                <a:spcPct val="100000"/>
              </a:lnSpc>
            </a:pPr>
            <a:r>
              <a:rPr lang="en-US" sz="1400" dirty="0" smtClean="0"/>
              <a:t>Arrays and </a:t>
            </a:r>
            <a:r>
              <a:rPr lang="en-US" sz="1400" dirty="0" err="1" smtClean="0"/>
              <a:t>ArrayLists</a:t>
            </a:r>
            <a:r>
              <a:rPr lang="en-US" sz="1400" dirty="0" smtClean="0"/>
              <a:t> are passed-by-reference. This means the method called can change the original </a:t>
            </a:r>
          </a:p>
          <a:p>
            <a:pPr>
              <a:lnSpc>
                <a:spcPct val="100000"/>
              </a:lnSpc>
            </a:pPr>
            <a:endParaRPr lang="en-US" sz="1400" dirty="0"/>
          </a:p>
          <a:p>
            <a:pPr>
              <a:lnSpc>
                <a:spcPct val="100000"/>
              </a:lnSpc>
            </a:pPr>
            <a:r>
              <a:rPr lang="en-US" sz="1400" dirty="0" smtClean="0"/>
              <a:t>Utility methods</a:t>
            </a:r>
          </a:p>
          <a:p>
            <a:pPr lvl="1"/>
            <a:r>
              <a:rPr lang="en-US" sz="1800" dirty="0" smtClean="0"/>
              <a:t>Arrays has a helper class of static methods for ‘old’ style arrays (e.g.,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intArray</a:t>
            </a:r>
            <a:r>
              <a:rPr lang="en-US" sz="1800" b="1" dirty="0">
                <a:latin typeface="Courier New" panose="02070309020205020404" pitchFamily="49" charset="0"/>
                <a:cs typeface="Courier New" panose="02070309020205020404" pitchFamily="49" charset="0"/>
              </a:rPr>
              <a:t> = {1,2,3};</a:t>
            </a:r>
            <a:r>
              <a:rPr lang="en-US" sz="1800" dirty="0" smtClean="0"/>
              <a:t>)</a:t>
            </a:r>
          </a:p>
          <a:p>
            <a:pPr lvl="1"/>
            <a:r>
              <a:rPr lang="en-US" sz="1800" dirty="0" err="1" smtClean="0"/>
              <a:t>ArrayList</a:t>
            </a:r>
            <a:r>
              <a:rPr lang="en-US" sz="1800" dirty="0" smtClean="0"/>
              <a:t> has its own methods built in</a:t>
            </a:r>
          </a:p>
          <a:p>
            <a:pPr lvl="1"/>
            <a:endParaRPr lang="en-US" sz="1800" dirty="0" smtClean="0"/>
          </a:p>
          <a:p>
            <a:pPr>
              <a:lnSpc>
                <a:spcPct val="100000"/>
              </a:lnSpc>
            </a:pPr>
            <a:r>
              <a:rPr lang="en-US" sz="1400" dirty="0" smtClean="0"/>
              <a:t>We met a new </a:t>
            </a:r>
            <a:r>
              <a:rPr lang="en-US" sz="1400" b="1" dirty="0" smtClean="0"/>
              <a:t>for</a:t>
            </a:r>
            <a:r>
              <a:rPr lang="en-US" sz="1400" dirty="0" smtClean="0"/>
              <a:t> syntax </a:t>
            </a:r>
          </a:p>
          <a:p>
            <a:pPr lvl="1"/>
            <a:r>
              <a:rPr lang="en-US" sz="1800" dirty="0"/>
              <a:t> </a:t>
            </a:r>
            <a:r>
              <a:rPr lang="en-US" sz="1800" b="1" dirty="0">
                <a:latin typeface="Courier New" panose="02070309020205020404" pitchFamily="49" charset="0"/>
                <a:cs typeface="Courier New" panose="02070309020205020404" pitchFamily="49" charset="0"/>
              </a:rPr>
              <a:t>for </a:t>
            </a:r>
            <a:r>
              <a:rPr lang="en-US" sz="1800" b="1" dirty="0" smtClean="0">
                <a:latin typeface="Courier New" panose="02070309020205020404" pitchFamily="49" charset="0"/>
                <a:cs typeface="Courier New" panose="02070309020205020404" pitchFamily="49" charset="0"/>
              </a:rPr>
              <a:t>(type </a:t>
            </a:r>
            <a:r>
              <a:rPr lang="en-US" sz="1800" b="1" i="1" dirty="0">
                <a:latin typeface="Courier New" panose="02070309020205020404" pitchFamily="49" charset="0"/>
                <a:cs typeface="Courier New" panose="02070309020205020404" pitchFamily="49" charset="0"/>
              </a:rPr>
              <a:t>variable</a:t>
            </a:r>
            <a:r>
              <a:rPr lang="en-US" sz="1800" b="1"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collectionName</a:t>
            </a:r>
            <a:r>
              <a:rPr lang="en-US" sz="1800" b="1" dirty="0">
                <a:latin typeface="Courier New" panose="02070309020205020404" pitchFamily="49" charset="0"/>
                <a:cs typeface="Courier New" panose="02070309020205020404" pitchFamily="49" charset="0"/>
              </a:rPr>
              <a:t>) </a:t>
            </a:r>
          </a:p>
          <a:p>
            <a:pPr>
              <a:lnSpc>
                <a:spcPct val="100000"/>
              </a:lnSpc>
            </a:pPr>
            <a:endParaRPr lang="en-US" sz="1400" dirty="0" smtClean="0"/>
          </a:p>
          <a:p>
            <a:pPr lvl="1"/>
            <a:endParaRPr lang="en-US" sz="1800" dirty="0" smtClean="0"/>
          </a:p>
          <a:p>
            <a:pPr>
              <a:lnSpc>
                <a:spcPct val="100000"/>
              </a:lnSpc>
            </a:pPr>
            <a:endParaRPr lang="en-NZ" sz="1400"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13</a:t>
            </a:fld>
            <a:endParaRPr lang="en-US" dirty="0"/>
          </a:p>
        </p:txBody>
      </p:sp>
      <p:sp>
        <p:nvSpPr>
          <p:cNvPr id="6" name="Text Placeholder 4"/>
          <p:cNvSpPr>
            <a:spLocks noGrp="1"/>
          </p:cNvSpPr>
          <p:nvPr>
            <p:ph type="body" sz="quarter" idx="12"/>
          </p:nvPr>
        </p:nvSpPr>
        <p:spPr>
          <a:xfrm>
            <a:off x="0" y="1076243"/>
            <a:ext cx="1764000" cy="5403757"/>
          </a:xfrm>
        </p:spPr>
        <p:txBody>
          <a:bodyPr/>
          <a:lstStyle/>
          <a:p>
            <a:r>
              <a:rPr lang="en-US" dirty="0" smtClean="0"/>
              <a:t>Array</a:t>
            </a:r>
            <a:endParaRPr lang="en-US" dirty="0"/>
          </a:p>
          <a:p>
            <a:endParaRPr lang="en-US" dirty="0" smtClean="0"/>
          </a:p>
          <a:p>
            <a:r>
              <a:rPr lang="en-US" dirty="0" err="1" smtClean="0"/>
              <a:t>ArrayList</a:t>
            </a:r>
            <a:endParaRPr lang="en-US" dirty="0" smtClean="0"/>
          </a:p>
          <a:p>
            <a:endParaRPr lang="en-US" dirty="0"/>
          </a:p>
          <a:p>
            <a:r>
              <a:rPr lang="en-US" sz="1600" dirty="0">
                <a:solidFill>
                  <a:schemeClr val="tx2">
                    <a:lumMod val="40000"/>
                    <a:lumOff val="60000"/>
                  </a:schemeClr>
                </a:solidFill>
              </a:rPr>
              <a:t>Summary</a:t>
            </a:r>
          </a:p>
          <a:p>
            <a:endParaRPr lang="en-US" dirty="0" smtClean="0"/>
          </a:p>
          <a:p>
            <a:endParaRPr lang="en-US" dirty="0" smtClean="0"/>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D&amp;D chapter 6</a:t>
            </a:r>
          </a:p>
          <a:p>
            <a:r>
              <a:rPr lang="en-US" dirty="0">
                <a:hlinkClick r:id="rId2"/>
              </a:rPr>
              <a:t>https://</a:t>
            </a:r>
            <a:r>
              <a:rPr lang="en-US" dirty="0" smtClean="0">
                <a:hlinkClick r:id="rId2"/>
              </a:rPr>
              <a:t>docs.oracle.com/javase/tutorial/java/nutsandbolts/arrays.html</a:t>
            </a:r>
            <a:r>
              <a:rPr lang="en-US" dirty="0" smtClean="0"/>
              <a:t> </a:t>
            </a:r>
          </a:p>
          <a:p>
            <a:r>
              <a:rPr lang="en-US" dirty="0">
                <a:hlinkClick r:id="rId3"/>
              </a:rPr>
              <a:t>http://beginnersbook.com/2013/12/java-arraylist</a:t>
            </a:r>
            <a:r>
              <a:rPr lang="en-US" dirty="0" smtClean="0">
                <a:hlinkClick r:id="rId3"/>
              </a:rPr>
              <a:t>/</a:t>
            </a:r>
            <a:r>
              <a:rPr lang="en-US" dirty="0" smtClean="0"/>
              <a:t> </a:t>
            </a:r>
          </a:p>
          <a:p>
            <a:endParaRPr lang="en-US" dirty="0"/>
          </a:p>
          <a:p>
            <a:endParaRPr lang="en-US" dirty="0" smtClean="0"/>
          </a:p>
          <a:p>
            <a:endParaRPr lang="en-US" dirty="0"/>
          </a:p>
          <a:p>
            <a:r>
              <a:rPr lang="en-US" dirty="0" smtClean="0"/>
              <a:t>Homework</a:t>
            </a:r>
          </a:p>
          <a:p>
            <a:pPr lvl="1"/>
            <a:r>
              <a:rPr lang="en-US" dirty="0" smtClean="0"/>
              <a:t>Do the revision exercises in chapter 6</a:t>
            </a:r>
          </a:p>
          <a:p>
            <a:pPr lvl="1"/>
            <a:r>
              <a:rPr lang="en-US" dirty="0" smtClean="0"/>
              <a:t>Use the debugger to watch what is in and out of scope when the method </a:t>
            </a:r>
            <a:r>
              <a:rPr lang="en-US" dirty="0" err="1" smtClean="0"/>
              <a:t>passByValueOrRef</a:t>
            </a:r>
            <a:r>
              <a:rPr lang="en-US" dirty="0" smtClean="0"/>
              <a:t> is called  and which variables are changed where. </a:t>
            </a:r>
          </a:p>
          <a:p>
            <a:endParaRPr lang="en-NZ" dirty="0"/>
          </a:p>
        </p:txBody>
      </p:sp>
      <p:sp>
        <p:nvSpPr>
          <p:cNvPr id="7" name="Title 6"/>
          <p:cNvSpPr>
            <a:spLocks noGrp="1"/>
          </p:cNvSpPr>
          <p:nvPr>
            <p:ph type="title"/>
          </p:nvPr>
        </p:nvSpPr>
        <p:spPr/>
        <p:txBody>
          <a:bodyPr/>
          <a:lstStyle/>
          <a:p>
            <a:r>
              <a:rPr lang="en-US" dirty="0" smtClean="0"/>
              <a:t>Resources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14</a:t>
            </a:fld>
            <a:endParaRPr lang="en-US" dirty="0"/>
          </a:p>
        </p:txBody>
      </p:sp>
      <p:sp>
        <p:nvSpPr>
          <p:cNvPr id="9" name="Text Placeholder 4"/>
          <p:cNvSpPr>
            <a:spLocks noGrp="1"/>
          </p:cNvSpPr>
          <p:nvPr>
            <p:ph type="body" sz="quarter" idx="12"/>
          </p:nvPr>
        </p:nvSpPr>
        <p:spPr>
          <a:xfrm>
            <a:off x="0" y="1076243"/>
            <a:ext cx="1764000" cy="5403757"/>
          </a:xfrm>
        </p:spPr>
        <p:txBody>
          <a:bodyPr/>
          <a:lstStyle/>
          <a:p>
            <a:r>
              <a:rPr lang="en-US" dirty="0" smtClean="0"/>
              <a:t>Array</a:t>
            </a:r>
            <a:endParaRPr lang="en-US" dirty="0"/>
          </a:p>
          <a:p>
            <a:endParaRPr lang="en-US" dirty="0" smtClean="0"/>
          </a:p>
          <a:p>
            <a:r>
              <a:rPr lang="en-US" dirty="0" err="1" smtClean="0"/>
              <a:t>ArrayList</a:t>
            </a:r>
            <a:endParaRPr lang="en-US" dirty="0" smtClean="0"/>
          </a:p>
          <a:p>
            <a:endParaRPr lang="en-US" dirty="0"/>
          </a:p>
          <a:p>
            <a:r>
              <a:rPr lang="en-US" sz="1600" dirty="0">
                <a:solidFill>
                  <a:schemeClr val="tx2">
                    <a:lumMod val="40000"/>
                    <a:lumOff val="60000"/>
                  </a:schemeClr>
                </a:solidFill>
              </a:rPr>
              <a:t>Summary</a:t>
            </a:r>
          </a:p>
          <a:p>
            <a:endParaRPr lang="en-US" dirty="0" smtClean="0"/>
          </a:p>
          <a:p>
            <a:endParaRPr lang="en-US" dirty="0" smtClean="0"/>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D&amp;D Chapters 7 &amp; 8</a:t>
            </a:r>
          </a:p>
          <a:p>
            <a:pPr marL="285750" indent="-285750">
              <a:buFontTx/>
              <a:buChar char="-"/>
            </a:pPr>
            <a:r>
              <a:rPr lang="en-US" dirty="0" smtClean="0"/>
              <a:t>Objects (1) </a:t>
            </a:r>
            <a:endParaRPr lang="en-US" dirty="0"/>
          </a:p>
        </p:txBody>
      </p:sp>
    </p:spTree>
    <p:extLst>
      <p:ext uri="{BB962C8B-B14F-4D97-AF65-F5344CB8AC3E}">
        <p14:creationId xmlns:p14="http://schemas.microsoft.com/office/powerpoint/2010/main" val="2064521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smtClean="0"/>
              <a:t>By the end of </a:t>
            </a:r>
            <a:r>
              <a:rPr lang="en-US" smtClean="0"/>
              <a:t>this lesson, </a:t>
            </a:r>
            <a:r>
              <a:rPr lang="en-US" dirty="0" smtClean="0"/>
              <a:t>you should</a:t>
            </a:r>
          </a:p>
          <a:p>
            <a:pPr marL="0" lvl="0" indent="0">
              <a:buNone/>
            </a:pPr>
            <a:endParaRPr lang="en-US" dirty="0" smtClean="0"/>
          </a:p>
          <a:p>
            <a:pPr lvl="0"/>
            <a:r>
              <a:rPr lang="en-US" dirty="0" smtClean="0"/>
              <a:t>know how to define and use an array</a:t>
            </a:r>
          </a:p>
          <a:p>
            <a:pPr lvl="0"/>
            <a:endParaRPr lang="en-US" dirty="0"/>
          </a:p>
          <a:p>
            <a:pPr lvl="0"/>
            <a:r>
              <a:rPr lang="en-US" dirty="0"/>
              <a:t>know how </a:t>
            </a:r>
            <a:r>
              <a:rPr lang="en-US" dirty="0" smtClean="0"/>
              <a:t>to define and use an </a:t>
            </a:r>
            <a:r>
              <a:rPr lang="en-US" dirty="0" err="1" smtClean="0"/>
              <a:t>ArrayList</a:t>
            </a:r>
            <a:endParaRPr lang="en-US" dirty="0" smtClean="0"/>
          </a:p>
          <a:p>
            <a:pPr lvl="0"/>
            <a:endParaRPr lang="en-US" dirty="0"/>
          </a:p>
          <a:p>
            <a:pPr lvl="0"/>
            <a:r>
              <a:rPr lang="en-US" dirty="0" smtClean="0"/>
              <a:t>be able to describe the difference between and array and </a:t>
            </a:r>
            <a:r>
              <a:rPr lang="en-US" dirty="0" err="1" smtClean="0"/>
              <a:t>ArrayList</a:t>
            </a:r>
            <a:endParaRPr lang="en-US" dirty="0" smtClean="0"/>
          </a:p>
          <a:p>
            <a:pPr lvl="0"/>
            <a:endParaRPr lang="en-US" dirty="0"/>
          </a:p>
          <a:p>
            <a:pPr lvl="0"/>
            <a:r>
              <a:rPr lang="en-US" dirty="0" smtClean="0"/>
              <a:t>be able to describe the difference between pass-by-value and pass-by-reference</a:t>
            </a:r>
            <a:endParaRPr lang="en-US" dirty="0"/>
          </a:p>
          <a:p>
            <a:pPr lvl="1"/>
            <a:endParaRPr lang="en-NZ" dirty="0"/>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3</a:t>
            </a:fld>
            <a:endParaRPr lang="en-US" dirty="0"/>
          </a:p>
        </p:txBody>
      </p:sp>
      <p:sp>
        <p:nvSpPr>
          <p:cNvPr id="6" name="Text Placeholder 5"/>
          <p:cNvSpPr>
            <a:spLocks noGrp="1"/>
          </p:cNvSpPr>
          <p:nvPr>
            <p:ph type="body" sz="quarter" idx="10"/>
          </p:nvPr>
        </p:nvSpPr>
        <p:spPr>
          <a:xfrm>
            <a:off x="2481940" y="1044862"/>
            <a:ext cx="6415172" cy="5237066"/>
          </a:xfrm>
        </p:spPr>
        <p:txBody>
          <a:bodyPr/>
          <a:lstStyle/>
          <a:p>
            <a:r>
              <a:rPr lang="en-NZ" sz="1400" dirty="0" smtClean="0">
                <a:latin typeface="Verdana" panose="020B0604030504040204" pitchFamily="34" charset="0"/>
                <a:ea typeface="Verdana" panose="020B0604030504040204" pitchFamily="34" charset="0"/>
                <a:cs typeface="Verdana" panose="020B0604030504040204" pitchFamily="34" charset="0"/>
              </a:rPr>
              <a:t>Arrays are a data structure that exist in all programming languages. They are best visualized as a table. </a:t>
            </a:r>
            <a:r>
              <a:rPr lang="en-US" sz="1400" dirty="0" smtClean="0">
                <a:latin typeface="Verdana" panose="020B0604030504040204" pitchFamily="34" charset="0"/>
                <a:ea typeface="Verdana" panose="020B0604030504040204" pitchFamily="34" charset="0"/>
                <a:cs typeface="Verdana" panose="020B0604030504040204" pitchFamily="34" charset="0"/>
              </a:rPr>
              <a:t>The </a:t>
            </a:r>
            <a:r>
              <a:rPr lang="en-US" sz="1400" dirty="0">
                <a:latin typeface="Verdana" panose="020B0604030504040204" pitchFamily="34" charset="0"/>
                <a:ea typeface="Verdana" panose="020B0604030504040204" pitchFamily="34" charset="0"/>
                <a:cs typeface="Verdana" panose="020B0604030504040204" pitchFamily="34" charset="0"/>
              </a:rPr>
              <a:t>first element in </a:t>
            </a:r>
            <a:r>
              <a:rPr lang="en-US" sz="1400" dirty="0" smtClean="0">
                <a:latin typeface="Verdana" panose="020B0604030504040204" pitchFamily="34" charset="0"/>
                <a:ea typeface="Verdana" panose="020B0604030504040204" pitchFamily="34" charset="0"/>
                <a:cs typeface="Verdana" panose="020B0604030504040204" pitchFamily="34" charset="0"/>
              </a:rPr>
              <a:t>a one-dimensional </a:t>
            </a:r>
            <a:r>
              <a:rPr lang="en-US" sz="1400" dirty="0">
                <a:latin typeface="Verdana" panose="020B0604030504040204" pitchFamily="34" charset="0"/>
                <a:ea typeface="Verdana" panose="020B0604030504040204" pitchFamily="34" charset="0"/>
                <a:cs typeface="Verdana" panose="020B0604030504040204" pitchFamily="34" charset="0"/>
              </a:rPr>
              <a:t>array is indexed zero [0]. So an array of size </a:t>
            </a:r>
            <a:r>
              <a:rPr lang="en-US" sz="1400" dirty="0" smtClean="0">
                <a:latin typeface="Verdana" panose="020B0604030504040204" pitchFamily="34" charset="0"/>
                <a:ea typeface="Verdana" panose="020B0604030504040204" pitchFamily="34" charset="0"/>
                <a:cs typeface="Verdana" panose="020B0604030504040204" pitchFamily="34" charset="0"/>
              </a:rPr>
              <a:t>6 </a:t>
            </a:r>
            <a:r>
              <a:rPr lang="en-US" sz="1400" dirty="0">
                <a:latin typeface="Verdana" panose="020B0604030504040204" pitchFamily="34" charset="0"/>
                <a:ea typeface="Verdana" panose="020B0604030504040204" pitchFamily="34" charset="0"/>
                <a:cs typeface="Verdana" panose="020B0604030504040204" pitchFamily="34" charset="0"/>
              </a:rPr>
              <a:t>has </a:t>
            </a:r>
            <a:r>
              <a:rPr lang="en-US" sz="1400" dirty="0" smtClean="0">
                <a:latin typeface="Verdana" panose="020B0604030504040204" pitchFamily="34" charset="0"/>
                <a:ea typeface="Verdana" panose="020B0604030504040204" pitchFamily="34" charset="0"/>
                <a:cs typeface="Verdana" panose="020B0604030504040204" pitchFamily="34" charset="0"/>
              </a:rPr>
              <a:t>elements with indices </a:t>
            </a:r>
            <a:r>
              <a:rPr lang="en-US" sz="1400" dirty="0">
                <a:latin typeface="Verdana" panose="020B0604030504040204" pitchFamily="34" charset="0"/>
                <a:ea typeface="Verdana" panose="020B0604030504040204" pitchFamily="34" charset="0"/>
                <a:cs typeface="Verdana" panose="020B0604030504040204" pitchFamily="34" charset="0"/>
              </a:rPr>
              <a:t>0, </a:t>
            </a:r>
            <a:r>
              <a:rPr lang="en-US" sz="1400" dirty="0" smtClean="0">
                <a:latin typeface="Verdana" panose="020B0604030504040204" pitchFamily="34" charset="0"/>
                <a:ea typeface="Verdana" panose="020B0604030504040204" pitchFamily="34" charset="0"/>
                <a:cs typeface="Verdana" panose="020B0604030504040204" pitchFamily="34" charset="0"/>
              </a:rPr>
              <a:t>1, 2, 3, 4, </a:t>
            </a:r>
            <a:r>
              <a:rPr lang="en-US" sz="1400" dirty="0">
                <a:latin typeface="Verdana" panose="020B0604030504040204" pitchFamily="34" charset="0"/>
                <a:ea typeface="Verdana" panose="020B0604030504040204" pitchFamily="34" charset="0"/>
                <a:cs typeface="Verdana" panose="020B0604030504040204" pitchFamily="34" charset="0"/>
              </a:rPr>
              <a:t>and </a:t>
            </a:r>
            <a:r>
              <a:rPr lang="en-US" sz="1400" dirty="0" smtClean="0">
                <a:latin typeface="Verdana" panose="020B0604030504040204" pitchFamily="34" charset="0"/>
                <a:ea typeface="Verdana" panose="020B0604030504040204" pitchFamily="34" charset="0"/>
                <a:cs typeface="Verdana" panose="020B0604030504040204" pitchFamily="34" charset="0"/>
              </a:rPr>
              <a:t>5: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r>
              <a:rPr lang="en-NZ" sz="1400" dirty="0" smtClean="0">
                <a:latin typeface="Verdana" panose="020B0604030504040204" pitchFamily="34" charset="0"/>
                <a:ea typeface="Verdana" panose="020B0604030504040204" pitchFamily="34" charset="0"/>
                <a:cs typeface="Verdana" panose="020B0604030504040204" pitchFamily="34" charset="0"/>
              </a:rPr>
              <a:t>Like variables, array elements can be of any data type that Java recognises. E.g., </a:t>
            </a:r>
            <a:r>
              <a:rPr lang="en-NZ" sz="1400" dirty="0" err="1" smtClean="0">
                <a:latin typeface="Verdana" panose="020B0604030504040204" pitchFamily="34" charset="0"/>
                <a:ea typeface="Verdana" panose="020B0604030504040204" pitchFamily="34" charset="0"/>
                <a:cs typeface="Verdana" panose="020B0604030504040204" pitchFamily="34" charset="0"/>
              </a:rPr>
              <a:t>int</a:t>
            </a:r>
            <a:r>
              <a:rPr lang="en-NZ" sz="1400" dirty="0" smtClean="0">
                <a:latin typeface="Verdana" panose="020B0604030504040204" pitchFamily="34" charset="0"/>
                <a:ea typeface="Verdana" panose="020B0604030504040204" pitchFamily="34" charset="0"/>
                <a:cs typeface="Verdana" panose="020B0604030504040204" pitchFamily="34" charset="0"/>
              </a:rPr>
              <a:t>, double, String, or an object type (class)…</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This includes the ability to store other arrays. That is, arrays can have multiple dimensions. This is a 3x3 array of integers:</a:t>
            </a:r>
            <a:endParaRPr lang="en-NZ" sz="1400" dirty="0" smtClean="0">
              <a:latin typeface="Verdana" panose="020B0604030504040204" pitchFamily="34" charset="0"/>
              <a:ea typeface="Verdana" panose="020B0604030504040204" pitchFamily="34" charset="0"/>
              <a:cs typeface="Verdana" panose="020B0604030504040204" pitchFamily="34" charset="0"/>
            </a:endParaRP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a:p>
            <a:endParaRPr lang="en-NZ" sz="1400" dirty="0">
              <a:latin typeface="Verdana" panose="020B0604030504040204" pitchFamily="34" charset="0"/>
              <a:ea typeface="Verdana" panose="020B0604030504040204" pitchFamily="34" charset="0"/>
              <a:cs typeface="Verdana" panose="020B0604030504040204" pitchFamily="34" charset="0"/>
            </a:endParaRPr>
          </a:p>
          <a:p>
            <a:r>
              <a:rPr lang="en-NZ" sz="1400" dirty="0" err="1" smtClean="0">
                <a:ea typeface="Verdana" panose="020B0604030504040204" pitchFamily="34" charset="0"/>
              </a:rPr>
              <a:t>ArrayList</a:t>
            </a:r>
            <a:r>
              <a:rPr lang="en-NZ" sz="1400" dirty="0" smtClean="0">
                <a:latin typeface="Verdana" panose="020B0604030504040204" pitchFamily="34" charset="0"/>
                <a:ea typeface="Verdana" panose="020B0604030504040204" pitchFamily="34" charset="0"/>
                <a:cs typeface="Verdana" panose="020B0604030504040204" pitchFamily="34" charset="0"/>
              </a:rPr>
              <a:t> is a class in the </a:t>
            </a:r>
            <a:r>
              <a:rPr lang="en-NZ" sz="1400" dirty="0" err="1" smtClean="0">
                <a:ea typeface="Verdana" panose="020B0604030504040204" pitchFamily="34" charset="0"/>
              </a:rPr>
              <a:t>java.util</a:t>
            </a:r>
            <a:r>
              <a:rPr lang="en-NZ" sz="1400" dirty="0" smtClean="0">
                <a:latin typeface="Verdana" panose="020B0604030504040204" pitchFamily="34" charset="0"/>
                <a:ea typeface="Verdana" panose="020B0604030504040204" pitchFamily="34" charset="0"/>
                <a:cs typeface="Verdana" panose="020B0604030504040204" pitchFamily="34" charset="0"/>
              </a:rPr>
              <a:t> package that provides much of the standard functionality programmers want in an array. </a:t>
            </a: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Arrays</a:t>
            </a:r>
            <a:endParaRPr lang="en-NZ" sz="4000" b="1" dirty="0">
              <a:solidFill>
                <a:srgbClr val="009AC7"/>
              </a:solidFill>
              <a:latin typeface="Verdana"/>
              <a:cs typeface="Verdana"/>
            </a:endParaRPr>
          </a:p>
        </p:txBody>
      </p:sp>
      <p:graphicFrame>
        <p:nvGraphicFramePr>
          <p:cNvPr id="3" name="Table 2"/>
          <p:cNvGraphicFramePr>
            <a:graphicFrameLocks noGrp="1"/>
          </p:cNvGraphicFramePr>
          <p:nvPr>
            <p:extLst>
              <p:ext uri="{D42A27DB-BD31-4B8C-83A1-F6EECF244321}">
                <p14:modId xmlns:p14="http://schemas.microsoft.com/office/powerpoint/2010/main" val="3950059762"/>
              </p:ext>
            </p:extLst>
          </p:nvPr>
        </p:nvGraphicFramePr>
        <p:xfrm>
          <a:off x="2618935" y="2376332"/>
          <a:ext cx="6096000" cy="7416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pPr algn="ctr"/>
                      <a:r>
                        <a:rPr lang="en-US" dirty="0" smtClean="0"/>
                        <a:t>0</a:t>
                      </a:r>
                      <a:endParaRPr lang="en-NZ" dirty="0"/>
                    </a:p>
                  </a:txBody>
                  <a:tcPr/>
                </a:tc>
                <a:tc>
                  <a:txBody>
                    <a:bodyPr/>
                    <a:lstStyle/>
                    <a:p>
                      <a:pPr algn="ctr"/>
                      <a:r>
                        <a:rPr lang="en-US" dirty="0" smtClean="0"/>
                        <a:t>1</a:t>
                      </a:r>
                      <a:endParaRPr lang="en-NZ" dirty="0"/>
                    </a:p>
                  </a:txBody>
                  <a:tcPr/>
                </a:tc>
                <a:tc>
                  <a:txBody>
                    <a:bodyPr/>
                    <a:lstStyle/>
                    <a:p>
                      <a:pPr algn="ctr"/>
                      <a:r>
                        <a:rPr lang="en-US" dirty="0" smtClean="0"/>
                        <a:t>2</a:t>
                      </a:r>
                      <a:endParaRPr lang="en-NZ" dirty="0"/>
                    </a:p>
                  </a:txBody>
                  <a:tcPr/>
                </a:tc>
                <a:tc>
                  <a:txBody>
                    <a:bodyPr/>
                    <a:lstStyle/>
                    <a:p>
                      <a:pPr algn="ctr"/>
                      <a:r>
                        <a:rPr lang="en-US" dirty="0" smtClean="0"/>
                        <a:t>3</a:t>
                      </a:r>
                      <a:endParaRPr lang="en-NZ" dirty="0"/>
                    </a:p>
                  </a:txBody>
                  <a:tcPr/>
                </a:tc>
                <a:tc>
                  <a:txBody>
                    <a:bodyPr/>
                    <a:lstStyle/>
                    <a:p>
                      <a:pPr algn="ctr"/>
                      <a:r>
                        <a:rPr lang="en-US" dirty="0" smtClean="0"/>
                        <a:t>4</a:t>
                      </a:r>
                      <a:endParaRPr lang="en-NZ" dirty="0"/>
                    </a:p>
                  </a:txBody>
                  <a:tcPr/>
                </a:tc>
                <a:tc>
                  <a:txBody>
                    <a:bodyPr/>
                    <a:lstStyle/>
                    <a:p>
                      <a:pPr algn="ctr"/>
                      <a:r>
                        <a:rPr lang="en-US" dirty="0" smtClean="0"/>
                        <a:t>5</a:t>
                      </a:r>
                      <a:endParaRPr lang="en-NZ" dirty="0"/>
                    </a:p>
                  </a:txBody>
                  <a:tcPr/>
                </a:tc>
              </a:tr>
              <a:tr h="370840">
                <a:tc>
                  <a:txBody>
                    <a:bodyPr/>
                    <a:lstStyle/>
                    <a:p>
                      <a:pPr algn="ctr"/>
                      <a:r>
                        <a:rPr lang="en-US" dirty="0" smtClean="0"/>
                        <a:t>17</a:t>
                      </a:r>
                      <a:endParaRPr lang="en-NZ" dirty="0"/>
                    </a:p>
                  </a:txBody>
                  <a:tcPr/>
                </a:tc>
                <a:tc>
                  <a:txBody>
                    <a:bodyPr/>
                    <a:lstStyle/>
                    <a:p>
                      <a:pPr algn="ctr"/>
                      <a:r>
                        <a:rPr lang="en-US" dirty="0" smtClean="0"/>
                        <a:t>42</a:t>
                      </a:r>
                      <a:endParaRPr lang="en-NZ" dirty="0"/>
                    </a:p>
                  </a:txBody>
                  <a:tcPr/>
                </a:tc>
                <a:tc>
                  <a:txBody>
                    <a:bodyPr/>
                    <a:lstStyle/>
                    <a:p>
                      <a:pPr algn="ctr"/>
                      <a:r>
                        <a:rPr lang="en-US" dirty="0" smtClean="0"/>
                        <a:t>-9</a:t>
                      </a:r>
                      <a:endParaRPr lang="en-NZ" dirty="0"/>
                    </a:p>
                  </a:txBody>
                  <a:tcPr/>
                </a:tc>
                <a:tc>
                  <a:txBody>
                    <a:bodyPr/>
                    <a:lstStyle/>
                    <a:p>
                      <a:pPr algn="ctr"/>
                      <a:r>
                        <a:rPr lang="en-US" dirty="0" smtClean="0"/>
                        <a:t>82</a:t>
                      </a:r>
                      <a:endParaRPr lang="en-NZ" dirty="0"/>
                    </a:p>
                  </a:txBody>
                  <a:tcPr/>
                </a:tc>
                <a:tc>
                  <a:txBody>
                    <a:bodyPr/>
                    <a:lstStyle/>
                    <a:p>
                      <a:pPr algn="ctr"/>
                      <a:r>
                        <a:rPr lang="en-US" dirty="0" smtClean="0"/>
                        <a:t>32</a:t>
                      </a:r>
                      <a:endParaRPr lang="en-NZ" dirty="0"/>
                    </a:p>
                  </a:txBody>
                  <a:tcPr/>
                </a:tc>
                <a:tc>
                  <a:txBody>
                    <a:bodyPr/>
                    <a:lstStyle/>
                    <a:p>
                      <a:pPr algn="ctr"/>
                      <a:r>
                        <a:rPr lang="en-US" dirty="0" smtClean="0"/>
                        <a:t>-37</a:t>
                      </a:r>
                      <a:endParaRPr lang="en-NZ"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69941292"/>
              </p:ext>
            </p:extLst>
          </p:nvPr>
        </p:nvGraphicFramePr>
        <p:xfrm>
          <a:off x="3259015" y="4816856"/>
          <a:ext cx="4385370" cy="1702816"/>
        </p:xfrm>
        <a:graphic>
          <a:graphicData uri="http://schemas.openxmlformats.org/drawingml/2006/table">
            <a:tbl>
              <a:tblPr firstRow="1" bandRow="1">
                <a:tableStyleId>{5C22544A-7EE6-4342-B048-85BDC9FD1C3A}</a:tableStyleId>
              </a:tblPr>
              <a:tblGrid>
                <a:gridCol w="1461790"/>
                <a:gridCol w="1461790"/>
                <a:gridCol w="1461790"/>
              </a:tblGrid>
              <a:tr h="370840">
                <a:tc>
                  <a:txBody>
                    <a:bodyPr/>
                    <a:lstStyle/>
                    <a:p>
                      <a:pPr algn="ctr"/>
                      <a:r>
                        <a:rPr lang="en-US" dirty="0" smtClean="0"/>
                        <a:t>0</a:t>
                      </a:r>
                      <a:endParaRPr lang="en-NZ" dirty="0"/>
                    </a:p>
                  </a:txBody>
                  <a:tcPr/>
                </a:tc>
                <a:tc>
                  <a:txBody>
                    <a:bodyPr/>
                    <a:lstStyle/>
                    <a:p>
                      <a:pPr algn="ctr"/>
                      <a:r>
                        <a:rPr lang="en-US" dirty="0" smtClean="0"/>
                        <a:t>1</a:t>
                      </a:r>
                      <a:endParaRPr lang="en-NZ" dirty="0"/>
                    </a:p>
                  </a:txBody>
                  <a:tcPr/>
                </a:tc>
                <a:tc>
                  <a:txBody>
                    <a:bodyPr/>
                    <a:lstStyle/>
                    <a:p>
                      <a:pPr algn="ctr"/>
                      <a:r>
                        <a:rPr lang="en-US" dirty="0" smtClean="0"/>
                        <a:t>2</a:t>
                      </a:r>
                      <a:endParaRPr lang="en-NZ" dirty="0"/>
                    </a:p>
                  </a:txBody>
                  <a:tcPr/>
                </a:tc>
              </a:tr>
              <a:tr h="1331976">
                <a:tc>
                  <a:txBody>
                    <a:bodyPr/>
                    <a:lstStyle/>
                    <a:p>
                      <a:pPr algn="ctr"/>
                      <a:endParaRPr lang="en-NZ" dirty="0"/>
                    </a:p>
                  </a:txBody>
                  <a:tcPr/>
                </a:tc>
                <a:tc>
                  <a:txBody>
                    <a:bodyPr/>
                    <a:lstStyle/>
                    <a:p>
                      <a:pPr algn="ctr"/>
                      <a:endParaRPr lang="en-NZ" dirty="0"/>
                    </a:p>
                  </a:txBody>
                  <a:tcPr/>
                </a:tc>
                <a:tc>
                  <a:txBody>
                    <a:bodyPr/>
                    <a:lstStyle/>
                    <a:p>
                      <a:pPr algn="ctr"/>
                      <a:endParaRPr lang="en-NZ"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39825138"/>
              </p:ext>
            </p:extLst>
          </p:nvPr>
        </p:nvGraphicFramePr>
        <p:xfrm>
          <a:off x="3529584" y="5257800"/>
          <a:ext cx="932688" cy="1197864"/>
        </p:xfrm>
        <a:graphic>
          <a:graphicData uri="http://schemas.openxmlformats.org/drawingml/2006/table">
            <a:tbl>
              <a:tblPr/>
              <a:tblGrid>
                <a:gridCol w="466344"/>
                <a:gridCol w="466344"/>
              </a:tblGrid>
              <a:tr h="399288">
                <a:tc>
                  <a:txBody>
                    <a:bodyPr/>
                    <a:lstStyle/>
                    <a:p>
                      <a:r>
                        <a:rPr lang="en-US" dirty="0" smtClean="0">
                          <a:solidFill>
                            <a:schemeClr val="bg1"/>
                          </a:solidFill>
                        </a:rPr>
                        <a:t>0</a:t>
                      </a:r>
                      <a:endParaRPr lang="en-NZ"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t>-6</a:t>
                      </a:r>
                      <a:endParaRPr lang="en-NZ"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288">
                <a:tc>
                  <a:txBody>
                    <a:bodyPr/>
                    <a:lstStyle/>
                    <a:p>
                      <a:r>
                        <a:rPr lang="en-US" dirty="0" smtClean="0">
                          <a:solidFill>
                            <a:schemeClr val="bg1"/>
                          </a:solidFill>
                        </a:rPr>
                        <a:t>1</a:t>
                      </a:r>
                      <a:endParaRPr lang="en-NZ"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t>12</a:t>
                      </a:r>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288">
                <a:tc>
                  <a:txBody>
                    <a:bodyPr/>
                    <a:lstStyle/>
                    <a:p>
                      <a:r>
                        <a:rPr lang="en-US" dirty="0" smtClean="0">
                          <a:solidFill>
                            <a:schemeClr val="bg1"/>
                          </a:solidFill>
                        </a:rPr>
                        <a:t>2</a:t>
                      </a:r>
                      <a:endParaRPr lang="en-NZ"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1"/>
                    </a:solidFill>
                  </a:tcPr>
                </a:tc>
                <a:tc>
                  <a:txBody>
                    <a:bodyPr/>
                    <a:lstStyle/>
                    <a:p>
                      <a:r>
                        <a:rPr lang="en-US" dirty="0" smtClean="0"/>
                        <a:t>72</a:t>
                      </a:r>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69008680"/>
              </p:ext>
            </p:extLst>
          </p:nvPr>
        </p:nvGraphicFramePr>
        <p:xfrm>
          <a:off x="5003292" y="5257800"/>
          <a:ext cx="932688" cy="1197864"/>
        </p:xfrm>
        <a:graphic>
          <a:graphicData uri="http://schemas.openxmlformats.org/drawingml/2006/table">
            <a:tbl>
              <a:tblPr/>
              <a:tblGrid>
                <a:gridCol w="466344"/>
                <a:gridCol w="466344"/>
              </a:tblGrid>
              <a:tr h="399288">
                <a:tc>
                  <a:txBody>
                    <a:bodyPr/>
                    <a:lstStyle/>
                    <a:p>
                      <a:r>
                        <a:rPr lang="en-US" dirty="0" smtClean="0">
                          <a:solidFill>
                            <a:schemeClr val="bg1"/>
                          </a:solidFill>
                        </a:rPr>
                        <a:t>0</a:t>
                      </a:r>
                      <a:endParaRPr lang="en-NZ"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t>19</a:t>
                      </a:r>
                      <a:endParaRPr lang="en-NZ"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288">
                <a:tc>
                  <a:txBody>
                    <a:bodyPr/>
                    <a:lstStyle/>
                    <a:p>
                      <a:r>
                        <a:rPr lang="en-US" dirty="0" smtClean="0">
                          <a:solidFill>
                            <a:schemeClr val="bg1"/>
                          </a:solidFill>
                        </a:rPr>
                        <a:t>1</a:t>
                      </a:r>
                      <a:endParaRPr lang="en-NZ"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t>24</a:t>
                      </a:r>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288">
                <a:tc>
                  <a:txBody>
                    <a:bodyPr/>
                    <a:lstStyle/>
                    <a:p>
                      <a:r>
                        <a:rPr lang="en-US" dirty="0" smtClean="0">
                          <a:solidFill>
                            <a:schemeClr val="bg1"/>
                          </a:solidFill>
                        </a:rPr>
                        <a:t>2</a:t>
                      </a:r>
                      <a:endParaRPr lang="en-NZ"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1"/>
                    </a:solidFill>
                  </a:tcPr>
                </a:tc>
                <a:tc>
                  <a:txBody>
                    <a:bodyPr/>
                    <a:lstStyle/>
                    <a:p>
                      <a:r>
                        <a:rPr lang="en-US" dirty="0" smtClean="0"/>
                        <a:t>-8</a:t>
                      </a:r>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57665727"/>
              </p:ext>
            </p:extLst>
          </p:nvPr>
        </p:nvGraphicFramePr>
        <p:xfrm>
          <a:off x="6477000" y="5255651"/>
          <a:ext cx="932688" cy="1197864"/>
        </p:xfrm>
        <a:graphic>
          <a:graphicData uri="http://schemas.openxmlformats.org/drawingml/2006/table">
            <a:tbl>
              <a:tblPr/>
              <a:tblGrid>
                <a:gridCol w="466344"/>
                <a:gridCol w="466344"/>
              </a:tblGrid>
              <a:tr h="399288">
                <a:tc>
                  <a:txBody>
                    <a:bodyPr/>
                    <a:lstStyle/>
                    <a:p>
                      <a:r>
                        <a:rPr lang="en-US" dirty="0" smtClean="0">
                          <a:solidFill>
                            <a:schemeClr val="bg1"/>
                          </a:solidFill>
                        </a:rPr>
                        <a:t>0</a:t>
                      </a:r>
                      <a:endParaRPr lang="en-NZ" dirty="0">
                        <a:solidFill>
                          <a:schemeClr val="bg1"/>
                        </a:solidFill>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t>16</a:t>
                      </a:r>
                      <a:endParaRPr lang="en-NZ"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288">
                <a:tc>
                  <a:txBody>
                    <a:bodyPr/>
                    <a:lstStyle/>
                    <a:p>
                      <a:r>
                        <a:rPr lang="en-US" dirty="0" smtClean="0">
                          <a:solidFill>
                            <a:schemeClr val="bg1"/>
                          </a:solidFill>
                        </a:rPr>
                        <a:t>1</a:t>
                      </a:r>
                      <a:endParaRPr lang="en-NZ"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dirty="0" smtClean="0"/>
                        <a:t>54</a:t>
                      </a:r>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9288">
                <a:tc>
                  <a:txBody>
                    <a:bodyPr/>
                    <a:lstStyle/>
                    <a:p>
                      <a:r>
                        <a:rPr lang="en-US" dirty="0" smtClean="0">
                          <a:solidFill>
                            <a:schemeClr val="bg1"/>
                          </a:solidFill>
                        </a:rPr>
                        <a:t>2</a:t>
                      </a:r>
                      <a:endParaRPr lang="en-NZ"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accent1"/>
                    </a:solidFill>
                  </a:tcPr>
                </a:tc>
                <a:tc>
                  <a:txBody>
                    <a:bodyPr/>
                    <a:lstStyle/>
                    <a:p>
                      <a:r>
                        <a:rPr lang="en-US" dirty="0" smtClean="0"/>
                        <a:t>7</a:t>
                      </a:r>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600" dirty="0">
                <a:solidFill>
                  <a:schemeClr val="tx2">
                    <a:lumMod val="40000"/>
                    <a:lumOff val="60000"/>
                  </a:schemeClr>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err="1">
                <a:solidFill>
                  <a:schemeClr val="bg1"/>
                </a:solidFill>
                <a:cs typeface="+mn-cs"/>
              </a:rPr>
              <a:t>ArrayList</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60163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864722" y="6114987"/>
            <a:ext cx="4450478" cy="40854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9" name="Rectangle 8"/>
          <p:cNvSpPr/>
          <p:nvPr/>
        </p:nvSpPr>
        <p:spPr>
          <a:xfrm>
            <a:off x="2864722" y="4686595"/>
            <a:ext cx="4450478" cy="58949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Rectangle 7"/>
          <p:cNvSpPr/>
          <p:nvPr/>
        </p:nvSpPr>
        <p:spPr>
          <a:xfrm>
            <a:off x="2864722" y="3761123"/>
            <a:ext cx="3600086" cy="40854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Rectangle 6"/>
          <p:cNvSpPr/>
          <p:nvPr/>
        </p:nvSpPr>
        <p:spPr>
          <a:xfrm>
            <a:off x="2864722" y="2552481"/>
            <a:ext cx="3600086" cy="61134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4</a:t>
            </a:fld>
            <a:endParaRPr lang="en-US" dirty="0"/>
          </a:p>
        </p:txBody>
      </p:sp>
      <p:sp>
        <p:nvSpPr>
          <p:cNvPr id="6" name="Text Placeholder 5"/>
          <p:cNvSpPr>
            <a:spLocks noGrp="1"/>
          </p:cNvSpPr>
          <p:nvPr>
            <p:ph type="body" sz="quarter" idx="10"/>
          </p:nvPr>
        </p:nvSpPr>
        <p:spPr>
          <a:xfrm>
            <a:off x="2468880" y="928468"/>
            <a:ext cx="6510528" cy="5500681"/>
          </a:xfrm>
        </p:spPr>
        <p:txBody>
          <a:bodyPr/>
          <a:lstStyle/>
          <a:p>
            <a:r>
              <a:rPr lang="en-US" sz="1400" dirty="0" smtClean="0">
                <a:latin typeface="Verdana" panose="020B0604030504040204" pitchFamily="34" charset="0"/>
                <a:ea typeface="Verdana" panose="020B0604030504040204" pitchFamily="34" charset="0"/>
                <a:cs typeface="Verdana" panose="020B0604030504040204" pitchFamily="34" charset="0"/>
              </a:rPr>
              <a:t>An array is defined the same way as the primitive type of its elements but with a set of [] after the type. It must also be instantiated, in one of two ways:</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1.  Give it an explicit length –elements are </a:t>
            </a:r>
            <a:r>
              <a:rPr lang="en-US" sz="1400" dirty="0">
                <a:latin typeface="Verdana" panose="020B0604030504040204" pitchFamily="34" charset="0"/>
                <a:ea typeface="Verdana" panose="020B0604030504040204" pitchFamily="34" charset="0"/>
                <a:cs typeface="Verdana" panose="020B0604030504040204" pitchFamily="34" charset="0"/>
              </a:rPr>
              <a:t>initialized to </a:t>
            </a:r>
            <a:r>
              <a:rPr lang="en-US" sz="1400" dirty="0" smtClean="0">
                <a:latin typeface="Verdana" panose="020B0604030504040204" pitchFamily="34" charset="0"/>
                <a:ea typeface="Verdana" panose="020B0604030504040204" pitchFamily="34" charset="0"/>
                <a:cs typeface="Verdana" panose="020B0604030504040204" pitchFamily="34" charset="0"/>
              </a:rPr>
              <a:t>zero or null</a:t>
            </a:r>
            <a:endParaRPr lang="en-NZ" sz="1400" dirty="0" smtClean="0">
              <a:latin typeface="Verdana" panose="020B0604030504040204" pitchFamily="34" charset="0"/>
              <a:ea typeface="Verdana" panose="020B0604030504040204" pitchFamily="34" charset="0"/>
              <a:cs typeface="Verdana" panose="020B0604030504040204" pitchFamily="34" charset="0"/>
            </a:endParaRPr>
          </a:p>
          <a:p>
            <a:r>
              <a:rPr lang="en-NZ" sz="1400" b="1" dirty="0" smtClean="0"/>
              <a:t>	</a:t>
            </a:r>
            <a:r>
              <a:rPr lang="en-NZ" sz="1400" b="1" dirty="0" err="1"/>
              <a:t>int</a:t>
            </a:r>
            <a:r>
              <a:rPr lang="en-NZ" sz="1400" b="1" dirty="0"/>
              <a:t>[] myArray1 = new </a:t>
            </a:r>
            <a:r>
              <a:rPr lang="en-NZ" sz="1400" b="1" dirty="0" err="1"/>
              <a:t>int</a:t>
            </a:r>
            <a:r>
              <a:rPr lang="en-NZ" sz="1400" b="1" dirty="0"/>
              <a:t>[3];</a:t>
            </a:r>
          </a:p>
          <a:p>
            <a:r>
              <a:rPr lang="en-NZ" sz="1400" b="1" dirty="0" smtClean="0"/>
              <a:t>	</a:t>
            </a:r>
            <a:r>
              <a:rPr lang="en-NZ" sz="1400" b="1" dirty="0" err="1" smtClean="0"/>
              <a:t>System.out.println</a:t>
            </a:r>
            <a:r>
              <a:rPr lang="en-NZ" sz="1400" b="1" dirty="0" smtClean="0"/>
              <a:t>(myArray1[0]);</a:t>
            </a:r>
          </a:p>
          <a:p>
            <a:endParaRPr lang="en-NZ" sz="1400" b="1" i="1" dirty="0" smtClean="0"/>
          </a:p>
          <a:p>
            <a:r>
              <a:rPr lang="en-US" sz="1400" dirty="0" smtClean="0">
                <a:latin typeface="Verdana" panose="020B0604030504040204" pitchFamily="34" charset="0"/>
                <a:ea typeface="Verdana" panose="020B0604030504040204" pitchFamily="34" charset="0"/>
                <a:cs typeface="Verdana" panose="020B0604030504040204" pitchFamily="34" charset="0"/>
              </a:rPr>
              <a:t>2. By initializing it when you declare it</a:t>
            </a:r>
            <a:endParaRPr lang="en-NZ" sz="1400" dirty="0"/>
          </a:p>
          <a:p>
            <a:r>
              <a:rPr lang="en-NZ" sz="1400" b="1" dirty="0" smtClean="0"/>
              <a:t>	</a:t>
            </a:r>
            <a:r>
              <a:rPr lang="en-NZ" sz="1400" b="1" dirty="0" err="1"/>
              <a:t>int</a:t>
            </a:r>
            <a:r>
              <a:rPr lang="en-NZ" sz="1400" b="1" dirty="0"/>
              <a:t>[] myArray2 = {1,2,3</a:t>
            </a:r>
            <a:r>
              <a:rPr lang="en-NZ" sz="1400" b="1" dirty="0" smtClean="0"/>
              <a:t>};</a:t>
            </a:r>
          </a:p>
          <a:p>
            <a:endParaRPr lang="en-NZ" sz="1400" b="1" dirty="0"/>
          </a:p>
          <a:p>
            <a:r>
              <a:rPr lang="en-US" sz="1400" dirty="0">
                <a:latin typeface="Verdana" panose="020B0604030504040204" pitchFamily="34" charset="0"/>
                <a:ea typeface="Verdana" panose="020B0604030504040204" pitchFamily="34" charset="0"/>
                <a:cs typeface="Verdana" panose="020B0604030504040204" pitchFamily="34" charset="0"/>
              </a:rPr>
              <a:t>You can ‘hard </a:t>
            </a:r>
            <a:r>
              <a:rPr lang="en-US" sz="1400" dirty="0" smtClean="0">
                <a:latin typeface="Verdana" panose="020B0604030504040204" pitchFamily="34" charset="0"/>
                <a:ea typeface="Verdana" panose="020B0604030504040204" pitchFamily="34" charset="0"/>
                <a:cs typeface="Verdana" panose="020B0604030504040204" pitchFamily="34" charset="0"/>
              </a:rPr>
              <a:t>code’ </a:t>
            </a:r>
            <a:r>
              <a:rPr lang="en-US" sz="1400" dirty="0">
                <a:latin typeface="Verdana" panose="020B0604030504040204" pitchFamily="34" charset="0"/>
                <a:ea typeface="Verdana" panose="020B0604030504040204" pitchFamily="34" charset="0"/>
                <a:cs typeface="Verdana" panose="020B0604030504040204" pitchFamily="34" charset="0"/>
              </a:rPr>
              <a:t>references to </a:t>
            </a:r>
            <a:r>
              <a:rPr lang="en-US" sz="1400" dirty="0" smtClean="0">
                <a:latin typeface="Verdana" panose="020B0604030504040204" pitchFamily="34" charset="0"/>
                <a:ea typeface="Verdana" panose="020B0604030504040204" pitchFamily="34" charset="0"/>
                <a:cs typeface="Verdana" panose="020B0604030504040204" pitchFamily="34" charset="0"/>
              </a:rPr>
              <a:t>cells – though you usually shouldn’t </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t>	</a:t>
            </a:r>
            <a:r>
              <a:rPr lang="en-NZ" sz="1400" b="1" dirty="0"/>
              <a:t>myArray1[0] = 1;</a:t>
            </a:r>
          </a:p>
          <a:p>
            <a:r>
              <a:rPr lang="en-NZ" sz="1400" b="1" dirty="0" smtClean="0"/>
              <a:t>	myArray1[1</a:t>
            </a:r>
            <a:r>
              <a:rPr lang="en-NZ" sz="1400" b="1" dirty="0"/>
              <a:t>] = 2</a:t>
            </a:r>
            <a:r>
              <a:rPr lang="en-NZ" sz="1400" b="1" dirty="0" smtClean="0"/>
              <a:t>;</a:t>
            </a:r>
          </a:p>
          <a:p>
            <a:endParaRPr lang="en-NZ" sz="1400" dirty="0" smtClean="0"/>
          </a:p>
          <a:p>
            <a:r>
              <a:rPr lang="en-US" sz="1400" dirty="0" smtClean="0">
                <a:latin typeface="Verdana" panose="020B0604030504040204" pitchFamily="34" charset="0"/>
                <a:ea typeface="Verdana" panose="020B0604030504040204" pitchFamily="34" charset="0"/>
                <a:cs typeface="Verdana" panose="020B0604030504040204" pitchFamily="34" charset="0"/>
              </a:rPr>
              <a:t>Multi-dimensional arrays can have different lengths in each dimension:</a:t>
            </a:r>
          </a:p>
          <a:p>
            <a:r>
              <a:rPr lang="en-NZ" sz="1400" b="1" dirty="0" smtClean="0"/>
              <a:t>	</a:t>
            </a:r>
            <a:r>
              <a:rPr lang="en-NZ" sz="1400" b="1" dirty="0" err="1" smtClean="0"/>
              <a:t>int</a:t>
            </a:r>
            <a:r>
              <a:rPr lang="en-NZ" sz="1400" b="1" dirty="0" smtClean="0"/>
              <a:t>[][] my2dArray </a:t>
            </a:r>
            <a:r>
              <a:rPr lang="en-NZ" sz="1400" b="1" dirty="0"/>
              <a:t>= {{1,2,3},{4,5</a:t>
            </a:r>
            <a:r>
              <a:rPr lang="en-NZ" sz="1400" b="1" dirty="0" smtClean="0"/>
              <a:t>}};</a:t>
            </a:r>
            <a:endParaRPr lang="en-NZ" sz="1400"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Arrays</a:t>
            </a:r>
            <a:endParaRPr lang="en-NZ" sz="4000" b="1" dirty="0">
              <a:solidFill>
                <a:srgbClr val="009AC7"/>
              </a:solidFill>
              <a:latin typeface="Verdana"/>
              <a:cs typeface="Verdana"/>
            </a:endParaRPr>
          </a:p>
        </p:txBody>
      </p:sp>
      <p:sp>
        <p:nvSpPr>
          <p:cNvPr id="2" name="Rectangular Callout 1"/>
          <p:cNvSpPr/>
          <p:nvPr/>
        </p:nvSpPr>
        <p:spPr>
          <a:xfrm>
            <a:off x="6629400" y="2816352"/>
            <a:ext cx="2231136" cy="1408176"/>
          </a:xfrm>
          <a:prstGeom prst="wedgeRectCallout">
            <a:avLst>
              <a:gd name="adj1" fmla="val 27597"/>
              <a:gd name="adj2" fmla="val -75191"/>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400" dirty="0" smtClean="0"/>
              <a:t>null is a special value that object variables, String variables etc. can contain. It means that the variable does not currently store an object.</a:t>
            </a:r>
            <a:endParaRPr lang="en-NZ" sz="1400" dirty="0"/>
          </a:p>
        </p:txBody>
      </p:sp>
      <p:sp>
        <p:nvSpPr>
          <p:cNvPr id="11"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600" dirty="0">
                <a:solidFill>
                  <a:schemeClr val="tx2">
                    <a:lumMod val="40000"/>
                    <a:lumOff val="60000"/>
                  </a:schemeClr>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err="1">
                <a:solidFill>
                  <a:schemeClr val="bg1"/>
                </a:solidFill>
                <a:cs typeface="+mn-cs"/>
              </a:rPr>
              <a:t>ArrayList</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025903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13156" y="3361707"/>
            <a:ext cx="6547962" cy="2158044"/>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Rectangle 6"/>
          <p:cNvSpPr/>
          <p:nvPr/>
        </p:nvSpPr>
        <p:spPr>
          <a:xfrm>
            <a:off x="2413156" y="1378395"/>
            <a:ext cx="6547963" cy="123434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5</a:t>
            </a:fld>
            <a:endParaRPr lang="en-US" dirty="0"/>
          </a:p>
        </p:txBody>
      </p:sp>
      <p:sp>
        <p:nvSpPr>
          <p:cNvPr id="6" name="Text Placeholder 5"/>
          <p:cNvSpPr>
            <a:spLocks noGrp="1"/>
          </p:cNvSpPr>
          <p:nvPr>
            <p:ph type="body" sz="quarter" idx="10"/>
          </p:nvPr>
        </p:nvSpPr>
        <p:spPr>
          <a:xfrm>
            <a:off x="2295141" y="1019908"/>
            <a:ext cx="6848859" cy="5500681"/>
          </a:xfrm>
        </p:spPr>
        <p:txBody>
          <a:bodyPr/>
          <a:lstStyle/>
          <a:p>
            <a:pPr marL="342900" indent="-342900">
              <a:buAutoNum type="arabicPeriod"/>
            </a:pPr>
            <a:r>
              <a:rPr lang="en-US" sz="1400" dirty="0" smtClean="0">
                <a:latin typeface="Verdana" panose="020B0604030504040204" pitchFamily="34" charset="0"/>
                <a:ea typeface="Verdana" panose="020B0604030504040204" pitchFamily="34" charset="0"/>
                <a:cs typeface="Verdana" panose="020B0604030504040204" pitchFamily="34" charset="0"/>
              </a:rPr>
              <a:t>Old-fashioned counter</a:t>
            </a:r>
          </a:p>
          <a:p>
            <a:pPr marL="342900" indent="-342900">
              <a:buAutoNum type="arabicPeriod"/>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endParaRPr lang="en-US" sz="14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r>
              <a:rPr lang="en-US" sz="1400" dirty="0" smtClean="0">
                <a:latin typeface="Verdana" panose="020B0604030504040204" pitchFamily="34" charset="0"/>
                <a:ea typeface="Verdana" panose="020B0604030504040204" pitchFamily="34" charset="0"/>
                <a:cs typeface="Verdana" panose="020B0604030504040204" pitchFamily="34" charset="0"/>
              </a:rPr>
              <a:t>Two dimensional – nested for-loop: </a:t>
            </a:r>
            <a:endParaRPr lang="en-NZ" sz="1400" dirty="0">
              <a:latin typeface="Verdana" panose="020B0604030504040204" pitchFamily="34" charset="0"/>
              <a:ea typeface="Verdana" panose="020B0604030504040204" pitchFamily="34" charset="0"/>
              <a:cs typeface="Verdana" panose="020B0604030504040204" pitchFamily="34" charset="0"/>
            </a:endParaRPr>
          </a:p>
          <a:p>
            <a:r>
              <a:rPr lang="en-NZ" sz="1400" b="1" dirty="0"/>
              <a:t>	</a:t>
            </a:r>
            <a:endParaRPr lang="en-NZ" sz="1400" dirty="0" smtClean="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Arrays – iterating(1) </a:t>
            </a:r>
            <a:endParaRPr lang="en-NZ" sz="4000" b="1" dirty="0">
              <a:solidFill>
                <a:srgbClr val="009AC7"/>
              </a:solidFill>
              <a:latin typeface="Verdana"/>
              <a:cs typeface="Verdana"/>
            </a:endParaRPr>
          </a:p>
        </p:txBody>
      </p:sp>
      <p:sp>
        <p:nvSpPr>
          <p:cNvPr id="3" name="TextBox 2"/>
          <p:cNvSpPr txBox="1"/>
          <p:nvPr/>
        </p:nvSpPr>
        <p:spPr>
          <a:xfrm>
            <a:off x="2404872" y="1298448"/>
            <a:ext cx="6445995" cy="1323439"/>
          </a:xfrm>
          <a:prstGeom prst="rect">
            <a:avLst/>
          </a:prstGeom>
        </p:spPr>
        <p:txBody>
          <a:bodyPr vert="horz" wrap="none" rtlCol="0">
            <a:spAutoFit/>
          </a:bodyPr>
          <a:lstStyle/>
          <a:p>
            <a:pPr lvl="0">
              <a:lnSpc>
                <a:spcPts val="2400"/>
              </a:lnSpc>
            </a:pPr>
            <a:r>
              <a:rPr lang="en-NZ" sz="1400" b="1" dirty="0" smtClean="0">
                <a:solidFill>
                  <a:prstClr val="black"/>
                </a:solidFill>
                <a:latin typeface="Courier New" panose="02070309020205020404" pitchFamily="49" charset="0"/>
                <a:cs typeface="Courier New" panose="02070309020205020404" pitchFamily="49" charset="0"/>
              </a:rPr>
              <a:t>for </a:t>
            </a:r>
            <a:r>
              <a:rPr lang="en-NZ" sz="1400" b="1" dirty="0">
                <a:solidFill>
                  <a:prstClr val="black"/>
                </a:solidFill>
                <a:latin typeface="Courier New" panose="02070309020205020404" pitchFamily="49" charset="0"/>
                <a:cs typeface="Courier New" panose="02070309020205020404" pitchFamily="49" charset="0"/>
              </a:rPr>
              <a:t>(</a:t>
            </a:r>
            <a:r>
              <a:rPr lang="en-NZ" sz="1400" b="1" dirty="0" err="1">
                <a:solidFill>
                  <a:prstClr val="black"/>
                </a:solidFill>
                <a:latin typeface="Courier New" panose="02070309020205020404" pitchFamily="49" charset="0"/>
                <a:cs typeface="Courier New" panose="02070309020205020404" pitchFamily="49" charset="0"/>
              </a:rPr>
              <a:t>int</a:t>
            </a:r>
            <a:r>
              <a:rPr lang="en-NZ" sz="1400" b="1" dirty="0">
                <a:solidFill>
                  <a:prstClr val="black"/>
                </a:solidFill>
                <a:latin typeface="Courier New" panose="02070309020205020404" pitchFamily="49" charset="0"/>
                <a:cs typeface="Courier New" panose="02070309020205020404" pitchFamily="49" charset="0"/>
              </a:rPr>
              <a:t> </a:t>
            </a:r>
            <a:r>
              <a:rPr lang="en-NZ" sz="1400" b="1" dirty="0" err="1">
                <a:solidFill>
                  <a:prstClr val="black"/>
                </a:solidFill>
                <a:latin typeface="Courier New" panose="02070309020205020404" pitchFamily="49" charset="0"/>
                <a:cs typeface="Courier New" panose="02070309020205020404" pitchFamily="49" charset="0"/>
              </a:rPr>
              <a:t>i</a:t>
            </a:r>
            <a:r>
              <a:rPr lang="en-NZ" sz="1400" b="1" dirty="0">
                <a:solidFill>
                  <a:prstClr val="black"/>
                </a:solidFill>
                <a:latin typeface="Courier New" panose="02070309020205020404" pitchFamily="49" charset="0"/>
                <a:cs typeface="Courier New" panose="02070309020205020404" pitchFamily="49" charset="0"/>
              </a:rPr>
              <a:t> = 0;i&lt; myArray1.length;i++){</a:t>
            </a:r>
          </a:p>
          <a:p>
            <a:pPr lvl="0">
              <a:lnSpc>
                <a:spcPts val="2400"/>
              </a:lnSpc>
            </a:pPr>
            <a:r>
              <a:rPr lang="en-NZ" sz="1400" b="1" dirty="0">
                <a:solidFill>
                  <a:prstClr val="black"/>
                </a:solidFill>
                <a:latin typeface="Courier New" panose="02070309020205020404" pitchFamily="49" charset="0"/>
                <a:cs typeface="Courier New" panose="02070309020205020404" pitchFamily="49" charset="0"/>
              </a:rPr>
              <a:t>	</a:t>
            </a:r>
            <a:r>
              <a:rPr lang="en-NZ" sz="1400" b="1" dirty="0" err="1">
                <a:solidFill>
                  <a:prstClr val="black"/>
                </a:solidFill>
                <a:latin typeface="Courier New" panose="02070309020205020404" pitchFamily="49" charset="0"/>
                <a:cs typeface="Courier New" panose="02070309020205020404" pitchFamily="49" charset="0"/>
              </a:rPr>
              <a:t>System.out.printf</a:t>
            </a:r>
            <a:r>
              <a:rPr lang="en-NZ" sz="1400" b="1" dirty="0">
                <a:solidFill>
                  <a:prstClr val="black"/>
                </a:solidFill>
                <a:latin typeface="Courier New" panose="02070309020205020404" pitchFamily="49" charset="0"/>
                <a:cs typeface="Courier New" panose="02070309020205020404" pitchFamily="49" charset="0"/>
              </a:rPr>
              <a:t>("myArray1 position [%d] value %d, ",</a:t>
            </a:r>
          </a:p>
          <a:p>
            <a:pPr lvl="0">
              <a:lnSpc>
                <a:spcPts val="2400"/>
              </a:lnSpc>
            </a:pPr>
            <a:r>
              <a:rPr lang="en-NZ" sz="1400" b="1" dirty="0" smtClean="0">
                <a:solidFill>
                  <a:prstClr val="black"/>
                </a:solidFill>
                <a:latin typeface="Courier New" panose="02070309020205020404" pitchFamily="49" charset="0"/>
                <a:cs typeface="Courier New" panose="02070309020205020404" pitchFamily="49" charset="0"/>
              </a:rPr>
              <a:t>        </a:t>
            </a:r>
            <a:r>
              <a:rPr lang="en-NZ" sz="1400" b="1" dirty="0" err="1">
                <a:solidFill>
                  <a:prstClr val="black"/>
                </a:solidFill>
                <a:latin typeface="Courier New" panose="02070309020205020404" pitchFamily="49" charset="0"/>
                <a:cs typeface="Courier New" panose="02070309020205020404" pitchFamily="49" charset="0"/>
              </a:rPr>
              <a:t>i</a:t>
            </a:r>
            <a:r>
              <a:rPr lang="en-NZ" sz="1400" b="1" dirty="0">
                <a:solidFill>
                  <a:prstClr val="black"/>
                </a:solidFill>
                <a:latin typeface="Courier New" panose="02070309020205020404" pitchFamily="49" charset="0"/>
                <a:cs typeface="Courier New" panose="02070309020205020404" pitchFamily="49" charset="0"/>
              </a:rPr>
              <a:t>, myArray1[</a:t>
            </a:r>
            <a:r>
              <a:rPr lang="en-NZ" sz="1400" b="1" dirty="0" err="1">
                <a:solidFill>
                  <a:prstClr val="black"/>
                </a:solidFill>
                <a:latin typeface="Courier New" panose="02070309020205020404" pitchFamily="49" charset="0"/>
                <a:cs typeface="Courier New" panose="02070309020205020404" pitchFamily="49" charset="0"/>
              </a:rPr>
              <a:t>i</a:t>
            </a:r>
            <a:r>
              <a:rPr lang="en-NZ" sz="1400" b="1" dirty="0">
                <a:solidFill>
                  <a:prstClr val="black"/>
                </a:solidFill>
                <a:latin typeface="Courier New" panose="02070309020205020404" pitchFamily="49" charset="0"/>
                <a:cs typeface="Courier New" panose="02070309020205020404" pitchFamily="49" charset="0"/>
              </a:rPr>
              <a:t>]);</a:t>
            </a:r>
          </a:p>
          <a:p>
            <a:pPr lvl="0">
              <a:lnSpc>
                <a:spcPts val="2400"/>
              </a:lnSpc>
            </a:pPr>
            <a:r>
              <a:rPr lang="en-NZ" sz="1400" b="1" dirty="0" smtClean="0">
                <a:solidFill>
                  <a:prstClr val="black"/>
                </a:solidFill>
                <a:latin typeface="Courier New" panose="02070309020205020404" pitchFamily="49" charset="0"/>
                <a:cs typeface="Courier New" panose="02070309020205020404" pitchFamily="49" charset="0"/>
              </a:rPr>
              <a:t>}</a:t>
            </a:r>
            <a:endParaRPr lang="en-NZ" sz="3600" b="1" dirty="0" smtClean="0"/>
          </a:p>
        </p:txBody>
      </p:sp>
      <p:sp>
        <p:nvSpPr>
          <p:cNvPr id="8" name="TextBox 7"/>
          <p:cNvSpPr txBox="1"/>
          <p:nvPr/>
        </p:nvSpPr>
        <p:spPr>
          <a:xfrm>
            <a:off x="2404871" y="3272982"/>
            <a:ext cx="6556247" cy="2246769"/>
          </a:xfrm>
          <a:prstGeom prst="rect">
            <a:avLst/>
          </a:prstGeom>
        </p:spPr>
        <p:txBody>
          <a:bodyPr vert="horz" wrap="square" rtlCol="0">
            <a:spAutoFit/>
          </a:bodyPr>
          <a:lstStyle/>
          <a:p>
            <a:pPr lvl="0">
              <a:lnSpc>
                <a:spcPts val="2400"/>
              </a:lnSpc>
            </a:pPr>
            <a:r>
              <a:rPr lang="en-NZ" sz="1400" b="1" dirty="0">
                <a:solidFill>
                  <a:prstClr val="black"/>
                </a:solidFill>
                <a:latin typeface="Courier New" panose="02070309020205020404" pitchFamily="49" charset="0"/>
                <a:cs typeface="Courier New" panose="02070309020205020404" pitchFamily="49" charset="0"/>
              </a:rPr>
              <a:t>for(</a:t>
            </a:r>
            <a:r>
              <a:rPr lang="en-NZ" sz="1400" b="1" dirty="0" err="1">
                <a:solidFill>
                  <a:prstClr val="black"/>
                </a:solidFill>
                <a:latin typeface="Courier New" panose="02070309020205020404" pitchFamily="49" charset="0"/>
                <a:cs typeface="Courier New" panose="02070309020205020404" pitchFamily="49" charset="0"/>
              </a:rPr>
              <a:t>int</a:t>
            </a:r>
            <a:r>
              <a:rPr lang="en-NZ" sz="1400" b="1" dirty="0">
                <a:solidFill>
                  <a:prstClr val="black"/>
                </a:solidFill>
                <a:latin typeface="Courier New" panose="02070309020205020404" pitchFamily="49" charset="0"/>
                <a:cs typeface="Courier New" panose="02070309020205020404" pitchFamily="49" charset="0"/>
              </a:rPr>
              <a:t> </a:t>
            </a:r>
            <a:r>
              <a:rPr lang="en-NZ" sz="1400" b="1" dirty="0" err="1">
                <a:solidFill>
                  <a:prstClr val="black"/>
                </a:solidFill>
                <a:latin typeface="Courier New" panose="02070309020205020404" pitchFamily="49" charset="0"/>
                <a:cs typeface="Courier New" panose="02070309020205020404" pitchFamily="49" charset="0"/>
              </a:rPr>
              <a:t>i</a:t>
            </a:r>
            <a:r>
              <a:rPr lang="en-NZ" sz="1400" b="1" dirty="0">
                <a:solidFill>
                  <a:prstClr val="black"/>
                </a:solidFill>
                <a:latin typeface="Courier New" panose="02070309020205020404" pitchFamily="49" charset="0"/>
                <a:cs typeface="Courier New" panose="02070309020205020404" pitchFamily="49" charset="0"/>
              </a:rPr>
              <a:t>=0;i&lt;my2dArray.length;i++){</a:t>
            </a:r>
          </a:p>
          <a:p>
            <a:pPr lvl="0">
              <a:lnSpc>
                <a:spcPts val="2400"/>
              </a:lnSpc>
            </a:pPr>
            <a:r>
              <a:rPr lang="en-NZ" sz="1400" b="1" dirty="0" smtClean="0">
                <a:solidFill>
                  <a:prstClr val="black"/>
                </a:solidFill>
                <a:latin typeface="Courier New" panose="02070309020205020404" pitchFamily="49" charset="0"/>
                <a:cs typeface="Courier New" panose="02070309020205020404" pitchFamily="49" charset="0"/>
              </a:rPr>
              <a:t>    for(</a:t>
            </a:r>
            <a:r>
              <a:rPr lang="en-NZ" sz="1400" b="1" dirty="0" err="1" smtClean="0">
                <a:solidFill>
                  <a:prstClr val="black"/>
                </a:solidFill>
                <a:latin typeface="Courier New" panose="02070309020205020404" pitchFamily="49" charset="0"/>
                <a:cs typeface="Courier New" panose="02070309020205020404" pitchFamily="49" charset="0"/>
              </a:rPr>
              <a:t>int</a:t>
            </a:r>
            <a:r>
              <a:rPr lang="en-NZ" sz="1400" b="1" dirty="0" smtClean="0">
                <a:solidFill>
                  <a:prstClr val="black"/>
                </a:solidFill>
                <a:latin typeface="Courier New" panose="02070309020205020404" pitchFamily="49" charset="0"/>
                <a:cs typeface="Courier New" panose="02070309020205020404" pitchFamily="49" charset="0"/>
              </a:rPr>
              <a:t> </a:t>
            </a:r>
            <a:r>
              <a:rPr lang="en-NZ" sz="1400" b="1" dirty="0">
                <a:solidFill>
                  <a:prstClr val="black"/>
                </a:solidFill>
                <a:latin typeface="Courier New" panose="02070309020205020404" pitchFamily="49" charset="0"/>
                <a:cs typeface="Courier New" panose="02070309020205020404" pitchFamily="49" charset="0"/>
              </a:rPr>
              <a:t>j=0;j&lt;my2dArray[</a:t>
            </a:r>
            <a:r>
              <a:rPr lang="en-NZ" sz="1400" b="1" dirty="0" err="1">
                <a:solidFill>
                  <a:prstClr val="black"/>
                </a:solidFill>
                <a:latin typeface="Courier New" panose="02070309020205020404" pitchFamily="49" charset="0"/>
                <a:cs typeface="Courier New" panose="02070309020205020404" pitchFamily="49" charset="0"/>
              </a:rPr>
              <a:t>i</a:t>
            </a:r>
            <a:r>
              <a:rPr lang="en-NZ" sz="1400" b="1" dirty="0">
                <a:solidFill>
                  <a:prstClr val="black"/>
                </a:solidFill>
                <a:latin typeface="Courier New" panose="02070309020205020404" pitchFamily="49" charset="0"/>
                <a:cs typeface="Courier New" panose="02070309020205020404" pitchFamily="49" charset="0"/>
              </a:rPr>
              <a:t>].</a:t>
            </a:r>
            <a:r>
              <a:rPr lang="en-NZ" sz="1400" b="1" dirty="0" err="1">
                <a:solidFill>
                  <a:prstClr val="black"/>
                </a:solidFill>
                <a:latin typeface="Courier New" panose="02070309020205020404" pitchFamily="49" charset="0"/>
                <a:cs typeface="Courier New" panose="02070309020205020404" pitchFamily="49" charset="0"/>
              </a:rPr>
              <a:t>length;j</a:t>
            </a:r>
            <a:r>
              <a:rPr lang="en-NZ" sz="1400" b="1" dirty="0">
                <a:solidFill>
                  <a:prstClr val="black"/>
                </a:solidFill>
                <a:latin typeface="Courier New" panose="02070309020205020404" pitchFamily="49" charset="0"/>
                <a:cs typeface="Courier New" panose="02070309020205020404" pitchFamily="49" charset="0"/>
              </a:rPr>
              <a:t>++){</a:t>
            </a:r>
          </a:p>
          <a:p>
            <a:pPr lvl="0">
              <a:lnSpc>
                <a:spcPts val="2400"/>
              </a:lnSpc>
            </a:pPr>
            <a:r>
              <a:rPr lang="en-NZ" sz="1400" b="1" dirty="0" smtClean="0">
                <a:solidFill>
                  <a:prstClr val="black"/>
                </a:solidFill>
                <a:latin typeface="Courier New" panose="02070309020205020404" pitchFamily="49" charset="0"/>
                <a:cs typeface="Courier New" panose="02070309020205020404" pitchFamily="49" charset="0"/>
              </a:rPr>
              <a:t>        </a:t>
            </a:r>
            <a:r>
              <a:rPr lang="en-NZ" sz="1400" b="1" dirty="0" err="1" smtClean="0">
                <a:solidFill>
                  <a:prstClr val="black"/>
                </a:solidFill>
                <a:latin typeface="Courier New" panose="02070309020205020404" pitchFamily="49" charset="0"/>
                <a:cs typeface="Courier New" panose="02070309020205020404" pitchFamily="49" charset="0"/>
              </a:rPr>
              <a:t>System.out.printf</a:t>
            </a:r>
            <a:r>
              <a:rPr lang="en-NZ" sz="1400" b="1" dirty="0" smtClean="0">
                <a:solidFill>
                  <a:prstClr val="black"/>
                </a:solidFill>
                <a:latin typeface="Courier New" panose="02070309020205020404" pitchFamily="49" charset="0"/>
                <a:cs typeface="Courier New" panose="02070309020205020404" pitchFamily="49" charset="0"/>
              </a:rPr>
              <a:t>(</a:t>
            </a:r>
          </a:p>
          <a:p>
            <a:pPr lvl="0">
              <a:lnSpc>
                <a:spcPts val="2400"/>
              </a:lnSpc>
            </a:pPr>
            <a:r>
              <a:rPr lang="en-NZ" sz="1400" b="1" dirty="0">
                <a:solidFill>
                  <a:prstClr val="black"/>
                </a:solidFill>
                <a:latin typeface="Courier New" panose="02070309020205020404" pitchFamily="49" charset="0"/>
                <a:cs typeface="Courier New" panose="02070309020205020404" pitchFamily="49" charset="0"/>
              </a:rPr>
              <a:t> </a:t>
            </a:r>
            <a:r>
              <a:rPr lang="en-NZ" sz="1400" b="1" dirty="0" smtClean="0">
                <a:solidFill>
                  <a:prstClr val="black"/>
                </a:solidFill>
                <a:latin typeface="Courier New" panose="02070309020205020404" pitchFamily="49" charset="0"/>
                <a:cs typeface="Courier New" panose="02070309020205020404" pitchFamily="49" charset="0"/>
              </a:rPr>
              <a:t>           "</a:t>
            </a:r>
            <a:r>
              <a:rPr lang="en-NZ" sz="1400" b="1" dirty="0">
                <a:solidFill>
                  <a:prstClr val="black"/>
                </a:solidFill>
                <a:latin typeface="Courier New" panose="02070309020205020404" pitchFamily="49" charset="0"/>
                <a:cs typeface="Courier New" panose="02070309020205020404" pitchFamily="49" charset="0"/>
              </a:rPr>
              <a:t>my2dArray position [%d][%d] value %d, "</a:t>
            </a:r>
            <a:r>
              <a:rPr lang="en-NZ" sz="1400" b="1" dirty="0" smtClean="0">
                <a:solidFill>
                  <a:prstClr val="black"/>
                </a:solidFill>
                <a:latin typeface="Courier New" panose="02070309020205020404" pitchFamily="49" charset="0"/>
                <a:cs typeface="Courier New" panose="02070309020205020404" pitchFamily="49" charset="0"/>
              </a:rPr>
              <a:t>,</a:t>
            </a:r>
            <a:endParaRPr lang="en-NZ" sz="1400" b="1" dirty="0">
              <a:solidFill>
                <a:prstClr val="black"/>
              </a:solidFill>
              <a:latin typeface="Courier New" panose="02070309020205020404" pitchFamily="49" charset="0"/>
              <a:cs typeface="Courier New" panose="02070309020205020404" pitchFamily="49" charset="0"/>
            </a:endParaRPr>
          </a:p>
          <a:p>
            <a:pPr lvl="0">
              <a:lnSpc>
                <a:spcPts val="2400"/>
              </a:lnSpc>
            </a:pPr>
            <a:r>
              <a:rPr lang="en-NZ" sz="1400" b="1" dirty="0" smtClean="0">
                <a:solidFill>
                  <a:prstClr val="black"/>
                </a:solidFill>
                <a:latin typeface="Courier New" panose="02070309020205020404" pitchFamily="49" charset="0"/>
                <a:cs typeface="Courier New" panose="02070309020205020404" pitchFamily="49" charset="0"/>
              </a:rPr>
              <a:t>            </a:t>
            </a:r>
            <a:r>
              <a:rPr lang="en-NZ" sz="1400" b="1" dirty="0" err="1" smtClean="0">
                <a:solidFill>
                  <a:prstClr val="black"/>
                </a:solidFill>
                <a:latin typeface="Courier New" panose="02070309020205020404" pitchFamily="49" charset="0"/>
                <a:cs typeface="Courier New" panose="02070309020205020404" pitchFamily="49" charset="0"/>
              </a:rPr>
              <a:t>i</a:t>
            </a:r>
            <a:r>
              <a:rPr lang="en-NZ" sz="1400" b="1" dirty="0" smtClean="0">
                <a:solidFill>
                  <a:prstClr val="black"/>
                </a:solidFill>
                <a:latin typeface="Courier New" panose="02070309020205020404" pitchFamily="49" charset="0"/>
                <a:cs typeface="Courier New" panose="02070309020205020404" pitchFamily="49" charset="0"/>
              </a:rPr>
              <a:t>, </a:t>
            </a:r>
            <a:r>
              <a:rPr lang="en-NZ" sz="1400" b="1" dirty="0">
                <a:solidFill>
                  <a:prstClr val="black"/>
                </a:solidFill>
                <a:latin typeface="Courier New" panose="02070309020205020404" pitchFamily="49" charset="0"/>
                <a:cs typeface="Courier New" panose="02070309020205020404" pitchFamily="49" charset="0"/>
              </a:rPr>
              <a:t>j, my2dArray[</a:t>
            </a:r>
            <a:r>
              <a:rPr lang="en-NZ" sz="1400" b="1" dirty="0" err="1">
                <a:solidFill>
                  <a:prstClr val="black"/>
                </a:solidFill>
                <a:latin typeface="Courier New" panose="02070309020205020404" pitchFamily="49" charset="0"/>
                <a:cs typeface="Courier New" panose="02070309020205020404" pitchFamily="49" charset="0"/>
              </a:rPr>
              <a:t>i</a:t>
            </a:r>
            <a:r>
              <a:rPr lang="en-NZ" sz="1400" b="1" dirty="0">
                <a:solidFill>
                  <a:prstClr val="black"/>
                </a:solidFill>
                <a:latin typeface="Courier New" panose="02070309020205020404" pitchFamily="49" charset="0"/>
                <a:cs typeface="Courier New" panose="02070309020205020404" pitchFamily="49" charset="0"/>
              </a:rPr>
              <a:t>][j</a:t>
            </a:r>
            <a:r>
              <a:rPr lang="en-NZ" sz="1400" b="1" dirty="0" smtClean="0">
                <a:solidFill>
                  <a:prstClr val="black"/>
                </a:solidFill>
                <a:latin typeface="Courier New" panose="02070309020205020404" pitchFamily="49" charset="0"/>
                <a:cs typeface="Courier New" panose="02070309020205020404" pitchFamily="49" charset="0"/>
              </a:rPr>
              <a:t>]);</a:t>
            </a:r>
            <a:br>
              <a:rPr lang="en-NZ" sz="1400" b="1" dirty="0" smtClean="0">
                <a:solidFill>
                  <a:prstClr val="black"/>
                </a:solidFill>
                <a:latin typeface="Courier New" panose="02070309020205020404" pitchFamily="49" charset="0"/>
                <a:cs typeface="Courier New" panose="02070309020205020404" pitchFamily="49" charset="0"/>
              </a:rPr>
            </a:br>
            <a:r>
              <a:rPr lang="en-NZ" sz="1400" b="1" dirty="0" smtClean="0">
                <a:solidFill>
                  <a:prstClr val="black"/>
                </a:solidFill>
                <a:latin typeface="Courier New" panose="02070309020205020404" pitchFamily="49" charset="0"/>
                <a:cs typeface="Courier New" panose="02070309020205020404" pitchFamily="49" charset="0"/>
              </a:rPr>
              <a:t>    }</a:t>
            </a:r>
          </a:p>
          <a:p>
            <a:pPr lvl="0">
              <a:lnSpc>
                <a:spcPts val="2400"/>
              </a:lnSpc>
            </a:pPr>
            <a:r>
              <a:rPr lang="en-NZ" sz="1400" b="1" dirty="0" smtClean="0">
                <a:solidFill>
                  <a:prstClr val="black"/>
                </a:solidFill>
                <a:latin typeface="Courier New" panose="02070309020205020404" pitchFamily="49" charset="0"/>
                <a:cs typeface="Courier New" panose="02070309020205020404" pitchFamily="49" charset="0"/>
              </a:rPr>
              <a:t>}</a:t>
            </a:r>
            <a:endParaRPr lang="en-NZ" sz="1400" b="1" dirty="0">
              <a:solidFill>
                <a:prstClr val="black"/>
              </a:solidFill>
              <a:latin typeface="Courier New" panose="02070309020205020404" pitchFamily="49" charset="0"/>
              <a:cs typeface="Courier New" panose="02070309020205020404" pitchFamily="49" charset="0"/>
            </a:endParaRPr>
          </a:p>
        </p:txBody>
      </p:sp>
      <p:sp>
        <p:nvSpPr>
          <p:cNvPr id="10"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600" dirty="0">
                <a:solidFill>
                  <a:schemeClr val="tx2">
                    <a:lumMod val="40000"/>
                    <a:lumOff val="60000"/>
                  </a:schemeClr>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err="1">
                <a:solidFill>
                  <a:schemeClr val="bg1"/>
                </a:solidFill>
                <a:cs typeface="+mn-cs"/>
              </a:rPr>
              <a:t>ArrayList</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
        <p:nvSpPr>
          <p:cNvPr id="2" name="TextBox 1"/>
          <p:cNvSpPr txBox="1"/>
          <p:nvPr/>
        </p:nvSpPr>
        <p:spPr>
          <a:xfrm>
            <a:off x="2497299" y="5586070"/>
            <a:ext cx="6463819" cy="1015663"/>
          </a:xfrm>
          <a:prstGeom prst="rect">
            <a:avLst/>
          </a:prstGeom>
          <a:solidFill>
            <a:schemeClr val="accent1">
              <a:lumMod val="20000"/>
              <a:lumOff val="80000"/>
            </a:schemeClr>
          </a:solidFill>
        </p:spPr>
        <p:txBody>
          <a:bodyPr vert="horz" wrap="square" rtlCol="0">
            <a:spAutoFit/>
          </a:bodyPr>
          <a:lstStyle/>
          <a:p>
            <a:r>
              <a:rPr lang="en-US" sz="1200" dirty="0" smtClean="0">
                <a:latin typeface="Verdana" panose="020B0604030504040204" pitchFamily="34" charset="0"/>
                <a:ea typeface="Verdana" panose="020B0604030504040204" pitchFamily="34" charset="0"/>
                <a:cs typeface="Verdana" panose="020B0604030504040204" pitchFamily="34" charset="0"/>
              </a:rPr>
              <a:t>Note: Java arrays have a </a:t>
            </a:r>
            <a:r>
              <a:rPr lang="en-US" sz="1200" dirty="0" smtClean="0">
                <a:latin typeface="Courier New" panose="02070309020205020404" pitchFamily="49" charset="0"/>
                <a:ea typeface="Verdana" panose="020B0604030504040204" pitchFamily="34" charset="0"/>
                <a:cs typeface="Courier New" panose="02070309020205020404" pitchFamily="49" charset="0"/>
              </a:rPr>
              <a:t>length</a:t>
            </a:r>
            <a:r>
              <a:rPr lang="en-US" sz="1200" dirty="0" smtClean="0">
                <a:latin typeface="Verdana" panose="020B0604030504040204" pitchFamily="34" charset="0"/>
                <a:ea typeface="Verdana" panose="020B0604030504040204" pitchFamily="34" charset="0"/>
                <a:cs typeface="Verdana" panose="020B0604030504040204" pitchFamily="34" charset="0"/>
              </a:rPr>
              <a:t> property. You can think of this as a read-only object (instance) variable that gets set when the size of the array is first set during initialization. Once set, the array length can’t be changed. To lengthen or shorten an array, you must create a new array of the desired size and copy the content of the old array across to the new one. </a:t>
            </a:r>
            <a:endParaRPr lang="en-NZ" sz="12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8038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16836" y="3463226"/>
            <a:ext cx="6958584" cy="181286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Rectangle 6"/>
          <p:cNvSpPr/>
          <p:nvPr/>
        </p:nvSpPr>
        <p:spPr>
          <a:xfrm>
            <a:off x="2116836" y="1844647"/>
            <a:ext cx="6958584" cy="123434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6</a:t>
            </a:fld>
            <a:endParaRPr lang="en-US" dirty="0"/>
          </a:p>
        </p:txBody>
      </p:sp>
      <p:sp>
        <p:nvSpPr>
          <p:cNvPr id="6" name="Text Placeholder 5"/>
          <p:cNvSpPr>
            <a:spLocks noGrp="1"/>
          </p:cNvSpPr>
          <p:nvPr>
            <p:ph type="body" sz="quarter" idx="10"/>
          </p:nvPr>
        </p:nvSpPr>
        <p:spPr>
          <a:xfrm>
            <a:off x="2048256" y="915106"/>
            <a:ext cx="7095744" cy="4786532"/>
          </a:xfrm>
        </p:spPr>
        <p:txBody>
          <a:bodyPr/>
          <a:lstStyle/>
          <a:p>
            <a:r>
              <a:rPr lang="en-US" sz="1400" dirty="0">
                <a:latin typeface="Verdana" panose="020B0604030504040204" pitchFamily="34" charset="0"/>
                <a:ea typeface="Verdana" panose="020B0604030504040204" pitchFamily="34" charset="0"/>
                <a:cs typeface="Verdana" panose="020B0604030504040204" pitchFamily="34" charset="0"/>
              </a:rPr>
              <a:t>3. Using </a:t>
            </a:r>
            <a:r>
              <a:rPr lang="en-US" sz="1400" dirty="0" smtClean="0">
                <a:latin typeface="Verdana" panose="020B0604030504040204" pitchFamily="34" charset="0"/>
                <a:ea typeface="Verdana" panose="020B0604030504040204" pitchFamily="34" charset="0"/>
                <a:cs typeface="Verdana" panose="020B0604030504040204" pitchFamily="34" charset="0"/>
              </a:rPr>
              <a:t>for loop with an </a:t>
            </a:r>
            <a:r>
              <a:rPr lang="en-US" sz="1400" i="1" dirty="0" smtClean="0">
                <a:latin typeface="Verdana" panose="020B0604030504040204" pitchFamily="34" charset="0"/>
                <a:ea typeface="Verdana" panose="020B0604030504040204" pitchFamily="34" charset="0"/>
                <a:cs typeface="Verdana" panose="020B0604030504040204" pitchFamily="34" charset="0"/>
              </a:rPr>
              <a:t>iterator</a:t>
            </a:r>
            <a:r>
              <a:rPr lang="en-US" sz="1400" dirty="0" smtClean="0">
                <a:latin typeface="Verdana" panose="020B0604030504040204" pitchFamily="34" charset="0"/>
                <a:ea typeface="Verdana" panose="020B0604030504040204" pitchFamily="34" charset="0"/>
                <a:cs typeface="Verdana" panose="020B0604030504040204" pitchFamily="34" charset="0"/>
              </a:rPr>
              <a:t> </a:t>
            </a:r>
            <a:r>
              <a:rPr lang="en-US" sz="1400" dirty="0">
                <a:latin typeface="Verdana" panose="020B0604030504040204" pitchFamily="34" charset="0"/>
                <a:ea typeface="Verdana" panose="020B0604030504040204" pitchFamily="34" charset="0"/>
                <a:cs typeface="Verdana" panose="020B0604030504040204" pitchFamily="34" charset="0"/>
              </a:rPr>
              <a:t>– note you </a:t>
            </a:r>
            <a:r>
              <a:rPr lang="en-US" sz="1400" b="1" dirty="0">
                <a:latin typeface="Verdana" panose="020B0604030504040204" pitchFamily="34" charset="0"/>
                <a:ea typeface="Verdana" panose="020B0604030504040204" pitchFamily="34" charset="0"/>
                <a:cs typeface="Verdana" panose="020B0604030504040204" pitchFamily="34" charset="0"/>
              </a:rPr>
              <a:t>cannot</a:t>
            </a:r>
            <a:r>
              <a:rPr lang="en-US" sz="1400" dirty="0">
                <a:latin typeface="Verdana" panose="020B0604030504040204" pitchFamily="34" charset="0"/>
                <a:ea typeface="Verdana" panose="020B0604030504040204" pitchFamily="34" charset="0"/>
                <a:cs typeface="Verdana" panose="020B0604030504040204" pitchFamily="34" charset="0"/>
              </a:rPr>
              <a:t> easily find the index of the current element</a:t>
            </a:r>
          </a:p>
          <a:p>
            <a:endParaRPr lang="en-NZ" sz="1400" dirty="0">
              <a:latin typeface="Verdana" panose="020B0604030504040204" pitchFamily="34" charset="0"/>
              <a:ea typeface="Verdana" panose="020B0604030504040204" pitchFamily="34" charset="0"/>
              <a:cs typeface="Verdana" panose="020B0604030504040204" pitchFamily="34" charset="0"/>
            </a:endParaRPr>
          </a:p>
          <a:p>
            <a:r>
              <a:rPr lang="en-US" sz="1400" b="1" dirty="0" smtClean="0"/>
              <a:t>// iterating over one-dimensional arrays</a:t>
            </a:r>
            <a:endParaRPr lang="en-NZ" sz="1400" b="1" dirty="0" smtClean="0"/>
          </a:p>
          <a:p>
            <a:r>
              <a:rPr lang="en-NZ" sz="1400" b="1" dirty="0" smtClean="0"/>
              <a:t>for </a:t>
            </a:r>
            <a:r>
              <a:rPr lang="en-NZ" sz="1400" b="1" dirty="0"/>
              <a:t>(</a:t>
            </a:r>
            <a:r>
              <a:rPr lang="en-NZ" sz="1400" b="1" dirty="0" err="1"/>
              <a:t>int</a:t>
            </a:r>
            <a:r>
              <a:rPr lang="en-NZ" sz="1400" b="1" dirty="0"/>
              <a:t> i: myArray2</a:t>
            </a:r>
            <a:r>
              <a:rPr lang="en-NZ" sz="1400" b="1" dirty="0" smtClean="0"/>
              <a:t>) {</a:t>
            </a:r>
            <a:endParaRPr lang="en-NZ" sz="1400" b="1" dirty="0"/>
          </a:p>
          <a:p>
            <a:r>
              <a:rPr lang="en-NZ" sz="1400" b="1" dirty="0" smtClean="0"/>
              <a:t>    </a:t>
            </a:r>
            <a:r>
              <a:rPr lang="en-NZ" sz="1400" b="1" dirty="0" err="1" smtClean="0"/>
              <a:t>System.out.printf</a:t>
            </a:r>
            <a:r>
              <a:rPr lang="en-NZ" sz="1400" b="1" dirty="0"/>
              <a:t>("myArray2 position ? value %d, ", </a:t>
            </a:r>
            <a:r>
              <a:rPr lang="en-NZ" sz="1400" b="1" dirty="0" err="1"/>
              <a:t>i</a:t>
            </a:r>
            <a:r>
              <a:rPr lang="en-NZ" sz="1400" b="1" dirty="0"/>
              <a:t>);</a:t>
            </a:r>
          </a:p>
          <a:p>
            <a:r>
              <a:rPr lang="en-NZ" sz="1400" b="1" dirty="0" smtClean="0"/>
              <a:t>}</a:t>
            </a:r>
            <a:endParaRPr lang="en-NZ" sz="1400" b="1" dirty="0"/>
          </a:p>
          <a:p>
            <a:endParaRPr lang="en-NZ" sz="1400" b="1" dirty="0" smtClean="0"/>
          </a:p>
          <a:p>
            <a:r>
              <a:rPr lang="en-US" sz="1400" b="1" dirty="0" smtClean="0"/>
              <a:t>// iterating over two-dimensional arrays</a:t>
            </a:r>
            <a:endParaRPr lang="en-NZ" sz="1400" b="1" dirty="0" smtClean="0"/>
          </a:p>
          <a:p>
            <a:r>
              <a:rPr lang="en-NZ" sz="1400" b="1" dirty="0" smtClean="0"/>
              <a:t>for </a:t>
            </a:r>
            <a:r>
              <a:rPr lang="en-NZ" sz="1400" b="1" dirty="0"/>
              <a:t>(</a:t>
            </a:r>
            <a:r>
              <a:rPr lang="en-NZ" sz="1400" b="1" dirty="0" err="1"/>
              <a:t>int</a:t>
            </a:r>
            <a:r>
              <a:rPr lang="en-NZ" sz="1400" b="1" dirty="0"/>
              <a:t>[] i: my2dArray</a:t>
            </a:r>
            <a:r>
              <a:rPr lang="en-NZ" sz="1400" b="1" dirty="0" smtClean="0"/>
              <a:t>) {</a:t>
            </a:r>
            <a:endParaRPr lang="en-NZ" sz="1400" b="1" dirty="0"/>
          </a:p>
          <a:p>
            <a:r>
              <a:rPr lang="en-NZ" sz="1400" b="1" dirty="0" smtClean="0"/>
              <a:t>    for </a:t>
            </a:r>
            <a:r>
              <a:rPr lang="en-NZ" sz="1400" b="1" dirty="0"/>
              <a:t>(</a:t>
            </a:r>
            <a:r>
              <a:rPr lang="en-NZ" sz="1400" b="1" dirty="0" err="1"/>
              <a:t>int</a:t>
            </a:r>
            <a:r>
              <a:rPr lang="en-NZ" sz="1400" b="1" dirty="0"/>
              <a:t> j : </a:t>
            </a:r>
            <a:r>
              <a:rPr lang="en-NZ" sz="1400" b="1" dirty="0" err="1"/>
              <a:t>i</a:t>
            </a:r>
            <a:r>
              <a:rPr lang="en-NZ" sz="1400" b="1" dirty="0" smtClean="0"/>
              <a:t>) {</a:t>
            </a:r>
            <a:endParaRPr lang="en-NZ" sz="1400" b="1" dirty="0"/>
          </a:p>
          <a:p>
            <a:r>
              <a:rPr lang="en-NZ" sz="1400" b="1" dirty="0" smtClean="0"/>
              <a:t>        </a:t>
            </a:r>
            <a:r>
              <a:rPr lang="en-NZ" sz="1400" b="1" dirty="0" err="1" smtClean="0"/>
              <a:t>System.out.printf</a:t>
            </a:r>
            <a:r>
              <a:rPr lang="en-NZ" sz="1400" b="1" dirty="0"/>
              <a:t>("my2dArray position ? value %d, ", j);</a:t>
            </a:r>
          </a:p>
          <a:p>
            <a:r>
              <a:rPr lang="en-NZ" sz="1400" b="1" dirty="0" smtClean="0"/>
              <a:t>    }</a:t>
            </a:r>
            <a:endParaRPr lang="en-NZ" sz="1400" b="1" dirty="0"/>
          </a:p>
          <a:p>
            <a:r>
              <a:rPr lang="en-NZ" sz="1400" b="1" dirty="0" smtClean="0"/>
              <a:t>}</a:t>
            </a: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Arrays – iterating(2) </a:t>
            </a:r>
            <a:endParaRPr lang="en-NZ" sz="4000" b="1" dirty="0">
              <a:solidFill>
                <a:srgbClr val="009AC7"/>
              </a:solidFill>
              <a:latin typeface="Verdana"/>
              <a:cs typeface="Verdana"/>
            </a:endParaRPr>
          </a:p>
        </p:txBody>
      </p:sp>
      <p:sp>
        <p:nvSpPr>
          <p:cNvPr id="2" name="TextBox 1"/>
          <p:cNvSpPr txBox="1"/>
          <p:nvPr/>
        </p:nvSpPr>
        <p:spPr>
          <a:xfrm>
            <a:off x="2677513" y="5601624"/>
            <a:ext cx="5271636" cy="338554"/>
          </a:xfrm>
          <a:prstGeom prst="rect">
            <a:avLst/>
          </a:prstGeom>
        </p:spPr>
        <p:txBody>
          <a:bodyPr vert="horz" wrap="none" rtlCol="0">
            <a:spAutoFit/>
          </a:bodyPr>
          <a:lstStyle/>
          <a:p>
            <a:r>
              <a:rPr lang="en-US" sz="1600" dirty="0" smtClean="0"/>
              <a:t>Note: This is the “other type of for-loop” we promised earlier</a:t>
            </a:r>
            <a:endParaRPr lang="en-NZ" sz="1600" dirty="0" smtClean="0"/>
          </a:p>
        </p:txBody>
      </p:sp>
      <p:sp>
        <p:nvSpPr>
          <p:cNvPr id="9"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600" dirty="0">
                <a:solidFill>
                  <a:schemeClr val="tx2">
                    <a:lumMod val="40000"/>
                    <a:lumOff val="60000"/>
                  </a:schemeClr>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err="1">
                <a:solidFill>
                  <a:schemeClr val="bg1"/>
                </a:solidFill>
                <a:cs typeface="+mn-cs"/>
              </a:rPr>
              <a:t>ArrayList</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4033043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7</a:t>
            </a:fld>
            <a:endParaRPr lang="en-US" dirty="0"/>
          </a:p>
        </p:txBody>
      </p:sp>
      <p:sp>
        <p:nvSpPr>
          <p:cNvPr id="6" name="Text Placeholder 5"/>
          <p:cNvSpPr>
            <a:spLocks noGrp="1"/>
          </p:cNvSpPr>
          <p:nvPr>
            <p:ph type="body" sz="quarter" idx="10"/>
          </p:nvPr>
        </p:nvSpPr>
        <p:spPr>
          <a:xfrm>
            <a:off x="2304660" y="928468"/>
            <a:ext cx="6196609" cy="5500681"/>
          </a:xfrm>
        </p:spPr>
        <p:txBody>
          <a:bodyPr/>
          <a:lstStyle/>
          <a:p>
            <a:r>
              <a:rPr lang="en-US" sz="1400" dirty="0" err="1" smtClean="0">
                <a:ea typeface="Verdana" panose="020B0604030504040204" pitchFamily="34" charset="0"/>
              </a:rPr>
              <a:t>java.util.Arrays</a:t>
            </a:r>
            <a:r>
              <a:rPr lang="en-US" sz="1400" dirty="0" smtClean="0">
                <a:latin typeface="Verdana" panose="020B0604030504040204" pitchFamily="34" charset="0"/>
                <a:ea typeface="Verdana" panose="020B0604030504040204" pitchFamily="34" charset="0"/>
                <a:cs typeface="Verdana" panose="020B0604030504040204" pitchFamily="34" charset="0"/>
              </a:rPr>
              <a:t> has a number of useful methods. They are </a:t>
            </a:r>
            <a:r>
              <a:rPr lang="en-US" sz="1400" dirty="0" smtClean="0">
                <a:ea typeface="Verdana" panose="020B0604030504040204" pitchFamily="34" charset="0"/>
              </a:rPr>
              <a:t>static</a:t>
            </a:r>
            <a:r>
              <a:rPr lang="en-US" sz="1400" dirty="0" smtClean="0">
                <a:latin typeface="Verdana" panose="020B0604030504040204" pitchFamily="34" charset="0"/>
                <a:ea typeface="Verdana" panose="020B0604030504040204" pitchFamily="34" charset="0"/>
                <a:cs typeface="Verdana" panose="020B0604030504040204" pitchFamily="34" charset="0"/>
              </a:rPr>
              <a:t> so you don’t instantiate the class, but you do need the import. For example, you can sort an array </a:t>
            </a:r>
            <a:r>
              <a:rPr lang="en-US" sz="1400" dirty="0" smtClean="0">
                <a:ea typeface="Verdana" panose="020B0604030504040204" pitchFamily="34" charset="0"/>
              </a:rPr>
              <a:t>myArray1</a:t>
            </a:r>
            <a:r>
              <a:rPr lang="en-US" sz="1400" dirty="0" smtClean="0">
                <a:latin typeface="Verdana" panose="020B0604030504040204" pitchFamily="34" charset="0"/>
                <a:ea typeface="Verdana" panose="020B0604030504040204" pitchFamily="34" charset="0"/>
                <a:cs typeface="Verdana" panose="020B0604030504040204" pitchFamily="34" charset="0"/>
              </a:rPr>
              <a:t> by calling:</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NZ" sz="1400" b="1" dirty="0" smtClean="0"/>
              <a:t>	</a:t>
            </a:r>
            <a:r>
              <a:rPr lang="en-NZ" sz="1400" dirty="0" err="1"/>
              <a:t>Arrays.</a:t>
            </a:r>
            <a:r>
              <a:rPr lang="en-NZ" sz="1400" i="1" dirty="0" err="1"/>
              <a:t>sort</a:t>
            </a:r>
            <a:r>
              <a:rPr lang="en-NZ" sz="1400" i="1" dirty="0"/>
              <a:t>(myArray1</a:t>
            </a:r>
            <a:r>
              <a:rPr lang="en-NZ" sz="1400" i="1" dirty="0" smtClean="0"/>
              <a:t>);</a:t>
            </a:r>
          </a:p>
          <a:p>
            <a:endParaRPr lang="en-US" sz="1400" i="1" dirty="0"/>
          </a:p>
          <a:p>
            <a:r>
              <a:rPr lang="en-US" sz="1400" dirty="0">
                <a:latin typeface="Verdana" panose="020B0604030504040204" pitchFamily="34" charset="0"/>
                <a:ea typeface="Verdana" panose="020B0604030504040204" pitchFamily="34" charset="0"/>
                <a:cs typeface="Verdana" panose="020B0604030504040204" pitchFamily="34" charset="0"/>
              </a:rPr>
              <a:t>There are others </a:t>
            </a:r>
            <a:r>
              <a:rPr lang="en-US" sz="1400" dirty="0" smtClean="0">
                <a:latin typeface="Verdana" panose="020B0604030504040204" pitchFamily="34" charset="0"/>
                <a:ea typeface="Verdana" panose="020B0604030504040204" pitchFamily="34" charset="0"/>
                <a:cs typeface="Verdana" panose="020B0604030504040204" pitchFamily="34" charset="0"/>
              </a:rPr>
              <a:t>to search, fill, copy… </a:t>
            </a:r>
            <a:endParaRPr lang="en-NZ"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Arrays utility class</a:t>
            </a:r>
            <a:endParaRPr lang="en-NZ" sz="4000" b="1" dirty="0">
              <a:solidFill>
                <a:srgbClr val="009AC7"/>
              </a:solidFill>
              <a:latin typeface="Verdana"/>
              <a:cs typeface="Verdana"/>
            </a:endParaRPr>
          </a:p>
        </p:txBody>
      </p:sp>
      <p:sp>
        <p:nvSpPr>
          <p:cNvPr id="7"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600" dirty="0">
                <a:solidFill>
                  <a:schemeClr val="tx2">
                    <a:lumMod val="40000"/>
                    <a:lumOff val="60000"/>
                  </a:schemeClr>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err="1">
                <a:solidFill>
                  <a:schemeClr val="bg1"/>
                </a:solidFill>
                <a:cs typeface="+mn-cs"/>
              </a:rPr>
              <a:t>ArrayList</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2283992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38528" y="3276191"/>
            <a:ext cx="7114032" cy="264912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8</a:t>
            </a:fld>
            <a:endParaRPr lang="en-US" dirty="0"/>
          </a:p>
        </p:txBody>
      </p:sp>
      <p:sp>
        <p:nvSpPr>
          <p:cNvPr id="6" name="Text Placeholder 5"/>
          <p:cNvSpPr>
            <a:spLocks noGrp="1"/>
          </p:cNvSpPr>
          <p:nvPr>
            <p:ph type="body" sz="quarter" idx="10"/>
          </p:nvPr>
        </p:nvSpPr>
        <p:spPr>
          <a:xfrm>
            <a:off x="1938528" y="928468"/>
            <a:ext cx="7205472" cy="5500681"/>
          </a:xfrm>
        </p:spPr>
        <p:txBody>
          <a:bodyPr/>
          <a:lstStyle/>
          <a:p>
            <a:pPr>
              <a:lnSpc>
                <a:spcPct val="100000"/>
              </a:lnSpc>
            </a:pPr>
            <a:r>
              <a:rPr lang="en-US" sz="1600" dirty="0" smtClean="0">
                <a:latin typeface="Verdana" panose="020B0604030504040204" pitchFamily="34" charset="0"/>
                <a:ea typeface="Verdana" panose="020B0604030504040204" pitchFamily="34" charset="0"/>
                <a:cs typeface="Verdana" panose="020B0604030504040204" pitchFamily="34" charset="0"/>
              </a:rPr>
              <a:t>Pass by value or reference.  </a:t>
            </a:r>
          </a:p>
          <a:p>
            <a:pPr marL="342900" indent="-342900">
              <a:lnSpc>
                <a:spcPct val="100000"/>
              </a:lnSpc>
              <a:buFont typeface="+mj-lt"/>
              <a:buAutoNum type="arabicPeriod"/>
            </a:pPr>
            <a:r>
              <a:rPr lang="en-US" sz="1600" dirty="0" smtClean="0">
                <a:latin typeface="Verdana" panose="020B0604030504040204" pitchFamily="34" charset="0"/>
                <a:ea typeface="Verdana" panose="020B0604030504040204" pitchFamily="34" charset="0"/>
                <a:cs typeface="Verdana" panose="020B0604030504040204" pitchFamily="34" charset="0"/>
              </a:rPr>
              <a:t>When we pass a primitive to a method we pass a </a:t>
            </a:r>
            <a:r>
              <a:rPr lang="en-US" sz="1600" i="1" dirty="0" smtClean="0">
                <a:latin typeface="Verdana" panose="020B0604030504040204" pitchFamily="34" charset="0"/>
                <a:ea typeface="Verdana" panose="020B0604030504040204" pitchFamily="34" charset="0"/>
                <a:cs typeface="Verdana" panose="020B0604030504040204" pitchFamily="34" charset="0"/>
              </a:rPr>
              <a:t>copy</a:t>
            </a:r>
            <a:r>
              <a:rPr lang="en-US" sz="1600" dirty="0" smtClean="0">
                <a:latin typeface="Verdana" panose="020B0604030504040204" pitchFamily="34" charset="0"/>
                <a:ea typeface="Verdana" panose="020B0604030504040204" pitchFamily="34" charset="0"/>
                <a:cs typeface="Verdana" panose="020B0604030504040204" pitchFamily="34" charset="0"/>
              </a:rPr>
              <a:t> of it. This is called </a:t>
            </a:r>
            <a:r>
              <a:rPr lang="en-US" sz="1600" i="1" dirty="0" smtClean="0">
                <a:latin typeface="Verdana" panose="020B0604030504040204" pitchFamily="34" charset="0"/>
                <a:ea typeface="Verdana" panose="020B0604030504040204" pitchFamily="34" charset="0"/>
                <a:cs typeface="Verdana" panose="020B0604030504040204" pitchFamily="34" charset="0"/>
              </a:rPr>
              <a:t>pass-by-value</a:t>
            </a:r>
            <a:r>
              <a:rPr lang="en-US" sz="1600" dirty="0" smtClean="0">
                <a:latin typeface="Verdana" panose="020B0604030504040204" pitchFamily="34" charset="0"/>
                <a:ea typeface="Verdana" panose="020B0604030504040204" pitchFamily="34" charset="0"/>
                <a:cs typeface="Verdana" panose="020B0604030504040204" pitchFamily="34" charset="0"/>
              </a:rPr>
              <a:t>. If the method changes the value in the method parameter, the original value is not change. </a:t>
            </a:r>
          </a:p>
          <a:p>
            <a:pPr marL="342900" indent="-342900">
              <a:lnSpc>
                <a:spcPct val="100000"/>
              </a:lnSpc>
              <a:buFont typeface="+mj-lt"/>
              <a:buAutoNum type="arabicPeriod"/>
            </a:pPr>
            <a:r>
              <a:rPr lang="en-US" sz="1600" dirty="0" smtClean="0">
                <a:latin typeface="Verdana" panose="020B0604030504040204" pitchFamily="34" charset="0"/>
                <a:ea typeface="Verdana" panose="020B0604030504040204" pitchFamily="34" charset="0"/>
                <a:cs typeface="Verdana" panose="020B0604030504040204" pitchFamily="34" charset="0"/>
              </a:rPr>
              <a:t>Any other type (including arrays) is </a:t>
            </a:r>
            <a:r>
              <a:rPr lang="en-US" sz="1600" i="1" dirty="0" smtClean="0">
                <a:latin typeface="Verdana" panose="020B0604030504040204" pitchFamily="34" charset="0"/>
                <a:ea typeface="Verdana" panose="020B0604030504040204" pitchFamily="34" charset="0"/>
                <a:cs typeface="Verdana" panose="020B0604030504040204" pitchFamily="34" charset="0"/>
              </a:rPr>
              <a:t>passed-by-reference</a:t>
            </a:r>
            <a:r>
              <a:rPr lang="en-US" sz="1600" dirty="0" smtClean="0">
                <a:latin typeface="Verdana" panose="020B0604030504040204" pitchFamily="34" charset="0"/>
                <a:ea typeface="Verdana" panose="020B0604030504040204" pitchFamily="34" charset="0"/>
                <a:cs typeface="Verdana" panose="020B0604030504040204" pitchFamily="34" charset="0"/>
              </a:rPr>
              <a:t>. Under the hood, the method parameter stores the memory address of the original data. When the method changes the object or array that the parameter refers to, it changes the original! </a:t>
            </a:r>
          </a:p>
          <a:p>
            <a:pPr marL="342900" indent="-342900">
              <a:lnSpc>
                <a:spcPct val="100000"/>
              </a:lnSpc>
              <a:buFont typeface="+mj-lt"/>
              <a:buAutoNum type="arabicPeriod"/>
            </a:pPr>
            <a:endParaRPr lang="en-US" sz="1600" b="1"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400" b="1" dirty="0" smtClean="0">
                <a:latin typeface="Courier New" panose="02070309020205020404" pitchFamily="49" charset="0"/>
                <a:cs typeface="Courier New" panose="02070309020205020404" pitchFamily="49" charset="0"/>
              </a:rPr>
              <a:t>…</a:t>
            </a:r>
            <a:br>
              <a:rPr lang="en-NZ" sz="1400" b="1" dirty="0" smtClean="0">
                <a:latin typeface="Courier New" panose="02070309020205020404" pitchFamily="49" charset="0"/>
                <a:cs typeface="Courier New" panose="02070309020205020404" pitchFamily="49" charset="0"/>
              </a:rPr>
            </a:br>
            <a:r>
              <a:rPr lang="en-NZ" sz="1400" b="1" dirty="0" smtClean="0">
                <a:latin typeface="Courier New" panose="02070309020205020404" pitchFamily="49" charset="0"/>
                <a:cs typeface="Courier New" panose="02070309020205020404" pitchFamily="49" charset="0"/>
              </a:rPr>
              <a:t>        // Pass </a:t>
            </a:r>
            <a:r>
              <a:rPr lang="en-NZ" sz="1400" b="1" dirty="0">
                <a:latin typeface="Courier New" panose="02070309020205020404" pitchFamily="49" charset="0"/>
                <a:cs typeface="Courier New" panose="02070309020205020404" pitchFamily="49" charset="0"/>
              </a:rPr>
              <a:t>by value or reference</a:t>
            </a:r>
          </a:p>
          <a:p>
            <a:pPr>
              <a:lnSpc>
                <a:spcPct val="100000"/>
              </a:lnSpc>
            </a:pPr>
            <a:r>
              <a:rPr lang="en-NZ" sz="1400" b="1" dirty="0" smtClean="0"/>
              <a:t>        </a:t>
            </a:r>
            <a:r>
              <a:rPr lang="en-NZ" sz="1400" b="1" dirty="0" err="1" smtClean="0"/>
              <a:t>int</a:t>
            </a:r>
            <a:r>
              <a:rPr lang="en-NZ" sz="1400" b="1" dirty="0" smtClean="0"/>
              <a:t> </a:t>
            </a:r>
            <a:r>
              <a:rPr lang="en-NZ" sz="1400" b="1" dirty="0" err="1" smtClean="0"/>
              <a:t>num</a:t>
            </a:r>
            <a:r>
              <a:rPr lang="en-NZ" sz="1400" b="1" dirty="0" smtClean="0"/>
              <a:t> = 5; // </a:t>
            </a:r>
            <a:r>
              <a:rPr lang="en-NZ" sz="1400" b="1" dirty="0" err="1" smtClean="0"/>
              <a:t>num</a:t>
            </a:r>
            <a:r>
              <a:rPr lang="en-NZ" sz="1400" b="1" dirty="0" smtClean="0"/>
              <a:t> is a primitive</a:t>
            </a:r>
            <a:endParaRPr lang="en-NZ" sz="1400" b="1" dirty="0"/>
          </a:p>
          <a:p>
            <a:pPr>
              <a:lnSpc>
                <a:spcPct val="100000"/>
              </a:lnSpc>
            </a:pPr>
            <a:r>
              <a:rPr lang="en-NZ" sz="1400" b="1" dirty="0" smtClean="0"/>
              <a:t>        </a:t>
            </a:r>
            <a:r>
              <a:rPr lang="en-NZ" sz="1400" b="1" dirty="0" err="1" smtClean="0"/>
              <a:t>PassByValueAndRef</a:t>
            </a:r>
            <a:r>
              <a:rPr lang="en-NZ" sz="1400" b="1" dirty="0" smtClean="0"/>
              <a:t>(</a:t>
            </a:r>
            <a:r>
              <a:rPr lang="en-NZ" sz="1400" b="1" dirty="0" err="1" smtClean="0"/>
              <a:t>num</a:t>
            </a:r>
            <a:r>
              <a:rPr lang="en-NZ" sz="1400" b="1" dirty="0"/>
              <a:t>, myArray1</a:t>
            </a:r>
            <a:r>
              <a:rPr lang="en-NZ" sz="1400" b="1" dirty="0" smtClean="0"/>
              <a:t>);</a:t>
            </a:r>
            <a:endParaRPr lang="en-NZ" sz="1400" b="1" dirty="0"/>
          </a:p>
          <a:p>
            <a:pPr>
              <a:lnSpc>
                <a:spcPct val="100000"/>
              </a:lnSpc>
            </a:pPr>
            <a:r>
              <a:rPr lang="pt-BR" sz="1400" b="1" dirty="0" smtClean="0"/>
              <a:t>        System.out.println</a:t>
            </a:r>
            <a:r>
              <a:rPr lang="pt-BR" sz="1400" b="1" dirty="0"/>
              <a:t>("\n xx =" + num + " x " </a:t>
            </a:r>
            <a:r>
              <a:rPr lang="pt-BR" sz="1400" b="1" dirty="0" smtClean="0"/>
              <a:t>+ myArray1[0</a:t>
            </a:r>
            <a:r>
              <a:rPr lang="pt-BR" sz="1400" b="1" dirty="0"/>
              <a:t>]);</a:t>
            </a:r>
          </a:p>
          <a:p>
            <a:pPr>
              <a:lnSpc>
                <a:spcPct val="100000"/>
              </a:lnSpc>
            </a:pPr>
            <a:r>
              <a:rPr lang="en-NZ" sz="1400" b="1" dirty="0" smtClean="0"/>
              <a:t>	}</a:t>
            </a:r>
            <a:endParaRPr lang="pt-BR" sz="1400" b="1" dirty="0"/>
          </a:p>
          <a:p>
            <a:pPr>
              <a:lnSpc>
                <a:spcPct val="100000"/>
              </a:lnSpc>
            </a:pPr>
            <a:r>
              <a:rPr lang="en-NZ" sz="1400" b="1" dirty="0" smtClean="0"/>
              <a:t>}</a:t>
            </a:r>
            <a:br>
              <a:rPr lang="en-NZ" sz="1400" b="1" dirty="0" smtClean="0"/>
            </a:br>
            <a:endParaRPr lang="en-NZ" sz="1400" b="1" dirty="0"/>
          </a:p>
          <a:p>
            <a:pPr>
              <a:lnSpc>
                <a:spcPct val="100000"/>
              </a:lnSpc>
            </a:pPr>
            <a:r>
              <a:rPr lang="en-NZ" sz="1400" b="1" dirty="0" smtClean="0"/>
              <a:t>public </a:t>
            </a:r>
            <a:r>
              <a:rPr lang="en-NZ" sz="1400" b="1" dirty="0"/>
              <a:t>static void </a:t>
            </a:r>
            <a:r>
              <a:rPr lang="en-NZ" sz="1400" b="1" dirty="0" err="1" smtClean="0"/>
              <a:t>PassByValueAndRef</a:t>
            </a:r>
            <a:r>
              <a:rPr lang="en-NZ" sz="1400" b="1" dirty="0" smtClean="0"/>
              <a:t>(</a:t>
            </a:r>
            <a:r>
              <a:rPr lang="en-NZ" sz="1400" b="1" dirty="0" err="1" smtClean="0"/>
              <a:t>int</a:t>
            </a:r>
            <a:r>
              <a:rPr lang="en-NZ" sz="1400" b="1" dirty="0" smtClean="0"/>
              <a:t> </a:t>
            </a:r>
            <a:r>
              <a:rPr lang="en-NZ" sz="1400" b="1" dirty="0"/>
              <a:t>a, </a:t>
            </a:r>
            <a:r>
              <a:rPr lang="en-NZ" sz="1400" b="1" dirty="0" err="1"/>
              <a:t>int</a:t>
            </a:r>
            <a:r>
              <a:rPr lang="en-NZ" sz="1400" b="1" dirty="0"/>
              <a:t> b</a:t>
            </a:r>
            <a:r>
              <a:rPr lang="en-NZ" sz="1400" b="1" dirty="0" smtClean="0"/>
              <a:t>[]) {</a:t>
            </a:r>
            <a:endParaRPr lang="en-NZ" sz="1400" b="1" dirty="0"/>
          </a:p>
          <a:p>
            <a:pPr marL="457200" lvl="1" indent="0">
              <a:buNone/>
            </a:pPr>
            <a:r>
              <a:rPr lang="en-NZ" sz="1400" b="1" dirty="0">
                <a:latin typeface="Courier New" panose="02070309020205020404" pitchFamily="49" charset="0"/>
                <a:cs typeface="Courier New" panose="02070309020205020404" pitchFamily="49" charset="0"/>
              </a:rPr>
              <a:t>a = 88;</a:t>
            </a:r>
          </a:p>
          <a:p>
            <a:pPr marL="457200" lvl="1" indent="0">
              <a:buNone/>
            </a:pPr>
            <a:r>
              <a:rPr lang="en-NZ" sz="1400" b="1" dirty="0">
                <a:latin typeface="Courier New" panose="02070309020205020404" pitchFamily="49" charset="0"/>
                <a:cs typeface="Courier New" panose="02070309020205020404" pitchFamily="49" charset="0"/>
              </a:rPr>
              <a:t>b[0] = 77;</a:t>
            </a:r>
          </a:p>
          <a:p>
            <a:pPr>
              <a:lnSpc>
                <a:spcPct val="100000"/>
              </a:lnSpc>
            </a:pPr>
            <a:r>
              <a:rPr lang="en-NZ" sz="1400" dirty="0"/>
              <a:t>}</a:t>
            </a:r>
          </a:p>
          <a:p>
            <a:endParaRPr lang="en-NZ" sz="1400" dirty="0" smtClean="0"/>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Arrays – passing to methods</a:t>
            </a:r>
            <a:endParaRPr lang="en-NZ" sz="4000" b="1" dirty="0">
              <a:solidFill>
                <a:srgbClr val="009AC7"/>
              </a:solidFill>
              <a:latin typeface="Verdana"/>
              <a:cs typeface="Verdana"/>
            </a:endParaRPr>
          </a:p>
        </p:txBody>
      </p:sp>
      <p:sp>
        <p:nvSpPr>
          <p:cNvPr id="2" name="Rectangular Callout 1"/>
          <p:cNvSpPr/>
          <p:nvPr/>
        </p:nvSpPr>
        <p:spPr>
          <a:xfrm>
            <a:off x="7053072" y="5409184"/>
            <a:ext cx="1624584" cy="1174496"/>
          </a:xfrm>
          <a:prstGeom prst="wedgeRectCallout">
            <a:avLst>
              <a:gd name="adj1" fmla="val 59114"/>
              <a:gd name="adj2" fmla="val -14597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What will the values be?</a:t>
            </a:r>
            <a:endParaRPr lang="en-NZ" dirty="0"/>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600" dirty="0">
                <a:solidFill>
                  <a:schemeClr val="tx2">
                    <a:lumMod val="40000"/>
                    <a:lumOff val="60000"/>
                  </a:schemeClr>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err="1">
                <a:solidFill>
                  <a:schemeClr val="bg1"/>
                </a:solidFill>
                <a:cs typeface="+mn-cs"/>
              </a:rPr>
              <a:t>ArrayList</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127269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9</a:t>
            </a:fld>
            <a:endParaRPr lang="en-US" dirty="0"/>
          </a:p>
        </p:txBody>
      </p:sp>
      <p:sp>
        <p:nvSpPr>
          <p:cNvPr id="6" name="Text Placeholder 5"/>
          <p:cNvSpPr>
            <a:spLocks noGrp="1"/>
          </p:cNvSpPr>
          <p:nvPr>
            <p:ph type="body" sz="quarter" idx="10"/>
          </p:nvPr>
        </p:nvSpPr>
        <p:spPr>
          <a:xfrm>
            <a:off x="2212848" y="928468"/>
            <a:ext cx="6288422" cy="5500681"/>
          </a:xfrm>
        </p:spPr>
        <p:txBody>
          <a:bodyPr/>
          <a:lstStyle/>
          <a:p>
            <a:pPr marL="342900" indent="-342900">
              <a:buAutoNum type="arabicPeriod"/>
            </a:pPr>
            <a:r>
              <a:rPr lang="en-US" sz="2000" b="1" dirty="0" smtClean="0">
                <a:latin typeface="Verdana" panose="020B0604030504040204" pitchFamily="34" charset="0"/>
                <a:ea typeface="Verdana" panose="020B0604030504040204" pitchFamily="34" charset="0"/>
                <a:cs typeface="Verdana" panose="020B0604030504040204" pitchFamily="34" charset="0"/>
              </a:rPr>
              <a:t>Arrays</a:t>
            </a:r>
            <a:r>
              <a:rPr lang="en-US" sz="2000" dirty="0" smtClean="0">
                <a:latin typeface="Verdana" panose="020B0604030504040204" pitchFamily="34" charset="0"/>
                <a:ea typeface="Verdana" panose="020B0604030504040204" pitchFamily="34" charset="0"/>
                <a:cs typeface="Verdana" panose="020B0604030504040204" pitchFamily="34" charset="0"/>
              </a:rPr>
              <a:t> </a:t>
            </a:r>
          </a:p>
          <a:p>
            <a:pPr marL="1257300" lvl="1" indent="-514350">
              <a:buFont typeface="+mj-lt"/>
              <a:buAutoNum type="alphaLcParenR"/>
            </a:pPr>
            <a:r>
              <a:rPr lang="en-US" sz="2000" dirty="0">
                <a:latin typeface="Verdana" panose="020B0604030504040204" pitchFamily="34" charset="0"/>
                <a:ea typeface="Verdana" panose="020B0604030504040204" pitchFamily="34" charset="0"/>
                <a:cs typeface="Verdana" panose="020B0604030504040204" pitchFamily="34" charset="0"/>
              </a:rPr>
              <a:t>A</a:t>
            </a:r>
            <a:r>
              <a:rPr lang="en-US" sz="2000" dirty="0" smtClean="0">
                <a:latin typeface="Verdana" panose="020B0604030504040204" pitchFamily="34" charset="0"/>
                <a:ea typeface="Verdana" panose="020B0604030504040204" pitchFamily="34" charset="0"/>
                <a:cs typeface="Verdana" panose="020B0604030504040204" pitchFamily="34" charset="0"/>
              </a:rPr>
              <a:t>re fixed in size</a:t>
            </a:r>
          </a:p>
          <a:p>
            <a:pPr marL="1257300" lvl="1" indent="-514350">
              <a:buFont typeface="+mj-lt"/>
              <a:buAutoNum type="alphaLcParenR"/>
            </a:pPr>
            <a:r>
              <a:rPr lang="en-US" sz="2000" dirty="0" smtClean="0">
                <a:latin typeface="Verdana" panose="020B0604030504040204" pitchFamily="34" charset="0"/>
                <a:ea typeface="Verdana" panose="020B0604030504040204" pitchFamily="34" charset="0"/>
                <a:cs typeface="Verdana" panose="020B0604030504040204" pitchFamily="34" charset="0"/>
              </a:rPr>
              <a:t>Have some basic attributes (such as </a:t>
            </a:r>
            <a:r>
              <a:rPr lang="en-US" sz="2000" dirty="0" err="1" smtClean="0">
                <a:latin typeface="Verdana" panose="020B0604030504040204" pitchFamily="34" charset="0"/>
                <a:ea typeface="Verdana" panose="020B0604030504040204" pitchFamily="34" charset="0"/>
                <a:cs typeface="Verdana" panose="020B0604030504040204" pitchFamily="34" charset="0"/>
              </a:rPr>
              <a:t>array.length</a:t>
            </a:r>
            <a:r>
              <a:rPr lang="en-US" sz="2000" dirty="0" smtClean="0">
                <a:latin typeface="Verdana" panose="020B0604030504040204" pitchFamily="34" charset="0"/>
                <a:ea typeface="Verdana" panose="020B0604030504040204" pitchFamily="34" charset="0"/>
                <a:cs typeface="Verdana" panose="020B0604030504040204" pitchFamily="34" charset="0"/>
              </a:rPr>
              <a:t>) </a:t>
            </a:r>
          </a:p>
          <a:p>
            <a:pPr marL="1257300" lvl="1" indent="-514350">
              <a:buFont typeface="+mj-lt"/>
              <a:buAutoNum type="alphaLcParenR"/>
            </a:pPr>
            <a:r>
              <a:rPr lang="en-US" sz="2000" dirty="0" smtClean="0">
                <a:latin typeface="Verdana" panose="020B0604030504040204" pitchFamily="34" charset="0"/>
                <a:ea typeface="Verdana" panose="020B0604030504040204" pitchFamily="34" charset="0"/>
                <a:cs typeface="Verdana" panose="020B0604030504040204" pitchFamily="34" charset="0"/>
              </a:rPr>
              <a:t>Have a helper class in </a:t>
            </a:r>
            <a:r>
              <a:rPr lang="en-US" sz="2000" dirty="0" err="1" smtClean="0">
                <a:latin typeface="Verdana" panose="020B0604030504040204" pitchFamily="34" charset="0"/>
                <a:ea typeface="Verdana" panose="020B0604030504040204" pitchFamily="34" charset="0"/>
                <a:cs typeface="Verdana" panose="020B0604030504040204" pitchFamily="34" charset="0"/>
              </a:rPr>
              <a:t>java.util.Arrays</a:t>
            </a: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marL="1257300" lvl="1" indent="-514350">
              <a:buFont typeface="+mj-lt"/>
              <a:buAutoNum type="alphaLcParenR"/>
            </a:pP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r>
              <a:rPr lang="en-US" sz="2000" b="1" dirty="0" err="1" smtClean="0">
                <a:latin typeface="Verdana" panose="020B0604030504040204" pitchFamily="34" charset="0"/>
                <a:ea typeface="Verdana" panose="020B0604030504040204" pitchFamily="34" charset="0"/>
                <a:cs typeface="Verdana" panose="020B0604030504040204" pitchFamily="34" charset="0"/>
              </a:rPr>
              <a:t>ArrayList</a:t>
            </a:r>
            <a:r>
              <a:rPr lang="en-US" sz="2000" dirty="0" smtClean="0">
                <a:latin typeface="Verdana" panose="020B0604030504040204" pitchFamily="34" charset="0"/>
                <a:ea typeface="Verdana" panose="020B0604030504040204" pitchFamily="34" charset="0"/>
                <a:cs typeface="Verdana" panose="020B0604030504040204" pitchFamily="34" charset="0"/>
              </a:rPr>
              <a:t> </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1257300" lvl="1" indent="-514350">
              <a:buFont typeface="+mj-lt"/>
              <a:buAutoNum type="alphaLcParenR"/>
            </a:pPr>
            <a:r>
              <a:rPr lang="en-US" sz="2000" dirty="0" smtClean="0">
                <a:latin typeface="Verdana" panose="020B0604030504040204" pitchFamily="34" charset="0"/>
                <a:ea typeface="Verdana" panose="020B0604030504040204" pitchFamily="34" charset="0"/>
                <a:cs typeface="Verdana" panose="020B0604030504040204" pitchFamily="34" charset="0"/>
              </a:rPr>
              <a:t>Is a collection class managed by Java</a:t>
            </a:r>
          </a:p>
          <a:p>
            <a:pPr marL="1257300" lvl="1" indent="-514350">
              <a:buFont typeface="+mj-lt"/>
              <a:buAutoNum type="alphaLcParenR"/>
            </a:pPr>
            <a:r>
              <a:rPr lang="en-US" sz="2000" dirty="0" smtClean="0">
                <a:latin typeface="Verdana" panose="020B0604030504040204" pitchFamily="34" charset="0"/>
                <a:ea typeface="Verdana" panose="020B0604030504040204" pitchFamily="34" charset="0"/>
                <a:cs typeface="Verdana" panose="020B0604030504040204" pitchFamily="34" charset="0"/>
              </a:rPr>
              <a:t>You can have arrays that grow and shrink</a:t>
            </a:r>
          </a:p>
          <a:p>
            <a:pPr marL="1257300" lvl="1" indent="-514350">
              <a:buFont typeface="+mj-lt"/>
              <a:buAutoNum type="alphaLcParenR"/>
            </a:pPr>
            <a:r>
              <a:rPr lang="en-US" sz="2000" dirty="0" smtClean="0">
                <a:latin typeface="Verdana" panose="020B0604030504040204" pitchFamily="34" charset="0"/>
                <a:ea typeface="Verdana" panose="020B0604030504040204" pitchFamily="34" charset="0"/>
                <a:cs typeface="Verdana" panose="020B0604030504040204" pitchFamily="34" charset="0"/>
              </a:rPr>
              <a:t>It has lots more attributes and methods.</a:t>
            </a:r>
          </a:p>
          <a:p>
            <a:pPr lvl="1" indent="0">
              <a:buNone/>
            </a:pP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lvl="1" indent="0">
              <a:buNone/>
            </a:pPr>
            <a:r>
              <a:rPr lang="en-US" sz="2000" dirty="0" smtClean="0">
                <a:latin typeface="Verdana" panose="020B0604030504040204" pitchFamily="34" charset="0"/>
                <a:ea typeface="Verdana" panose="020B0604030504040204" pitchFamily="34" charset="0"/>
                <a:cs typeface="Verdana" panose="020B0604030504040204" pitchFamily="34" charset="0"/>
              </a:rPr>
              <a:t>Most people now use </a:t>
            </a:r>
            <a:r>
              <a:rPr lang="en-US" sz="2000" dirty="0" err="1" smtClean="0">
                <a:latin typeface="Courier New" panose="02070309020205020404" pitchFamily="49" charset="0"/>
                <a:ea typeface="Verdana" panose="020B0604030504040204" pitchFamily="34" charset="0"/>
                <a:cs typeface="Courier New" panose="02070309020205020404" pitchFamily="49" charset="0"/>
              </a:rPr>
              <a:t>ArrayList</a:t>
            </a:r>
            <a:r>
              <a:rPr lang="en-US" sz="2000" dirty="0" smtClean="0">
                <a:latin typeface="Verdana" panose="020B0604030504040204" pitchFamily="34" charset="0"/>
                <a:ea typeface="Verdana" panose="020B0604030504040204" pitchFamily="34" charset="0"/>
                <a:cs typeface="Verdana" panose="020B0604030504040204" pitchFamily="34" charset="0"/>
              </a:rPr>
              <a:t> rather than basic arrays. </a:t>
            </a:r>
          </a:p>
          <a:p>
            <a:pPr marL="1257300" lvl="1" indent="-514350">
              <a:buFont typeface="+mj-lt"/>
              <a:buAutoNum type="alphaLcParenR"/>
            </a:pPr>
            <a:endParaRPr lang="en-US" sz="2000" dirty="0" smtClean="0">
              <a:latin typeface="Verdana" panose="020B0604030504040204" pitchFamily="34" charset="0"/>
              <a:ea typeface="Verdana" panose="020B0604030504040204" pitchFamily="34" charset="0"/>
              <a:cs typeface="Verdana" panose="020B0604030504040204" pitchFamily="34" charset="0"/>
            </a:endParaRPr>
          </a:p>
          <a:p>
            <a:endParaRPr lang="en-NZ" sz="1400" dirty="0" smtClean="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Arrays </a:t>
            </a:r>
            <a:r>
              <a:rPr lang="en-US" sz="4000" b="1" dirty="0" err="1" smtClean="0">
                <a:solidFill>
                  <a:srgbClr val="009AC7"/>
                </a:solidFill>
                <a:latin typeface="Verdana"/>
                <a:cs typeface="Verdana"/>
              </a:rPr>
              <a:t>vrs</a:t>
            </a:r>
            <a:r>
              <a:rPr lang="en-US" sz="4000" b="1" dirty="0" smtClean="0">
                <a:solidFill>
                  <a:srgbClr val="009AC7"/>
                </a:solidFill>
                <a:latin typeface="Verdana"/>
                <a:cs typeface="Verdana"/>
              </a:rPr>
              <a:t> </a:t>
            </a:r>
            <a:r>
              <a:rPr lang="en-US" sz="4000" b="1" dirty="0" err="1" smtClean="0">
                <a:solidFill>
                  <a:srgbClr val="009AC7"/>
                </a:solidFill>
                <a:latin typeface="Verdana"/>
                <a:cs typeface="Verdana"/>
              </a:rPr>
              <a:t>ArrayList</a:t>
            </a:r>
            <a:endParaRPr lang="en-NZ" sz="4000" b="1" dirty="0">
              <a:solidFill>
                <a:srgbClr val="009AC7"/>
              </a:solidFill>
              <a:latin typeface="Verdana"/>
              <a:cs typeface="Verdana"/>
            </a:endParaRPr>
          </a:p>
        </p:txBody>
      </p:sp>
      <p:sp>
        <p:nvSpPr>
          <p:cNvPr id="7"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Array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600" dirty="0" err="1">
                <a:solidFill>
                  <a:schemeClr val="tx2">
                    <a:lumMod val="40000"/>
                    <a:lumOff val="60000"/>
                  </a:schemeClr>
                </a:solidFill>
                <a:cs typeface="+mn-cs"/>
              </a:rPr>
              <a:t>ArrayList</a:t>
            </a:r>
            <a:endParaRPr lang="en-US" sz="16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2506910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8602</TotalTime>
  <Words>1260</Words>
  <Application>Microsoft Office PowerPoint</Application>
  <PresentationFormat>On-screen Show (4:3)</PresentationFormat>
  <Paragraphs>312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宋体</vt:lpstr>
      <vt:lpstr>Arial</vt:lpstr>
      <vt:lpstr>Calibri</vt:lpstr>
      <vt:lpstr>Courier New</vt:lpstr>
      <vt:lpstr>Verdana</vt:lpstr>
      <vt:lpstr>Custom Design</vt:lpstr>
      <vt:lpstr>Lecture 5 </vt:lpstr>
      <vt:lpstr>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Wenjun Xie</cp:lastModifiedBy>
  <cp:revision>187</cp:revision>
  <cp:lastPrinted>2017-01-09T01:07:14Z</cp:lastPrinted>
  <dcterms:created xsi:type="dcterms:W3CDTF">2015-05-10T23:22:16Z</dcterms:created>
  <dcterms:modified xsi:type="dcterms:W3CDTF">2017-07-25T03:34:31Z</dcterms:modified>
</cp:coreProperties>
</file>