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2"/>
  </p:notesMasterIdLst>
  <p:handoutMasterIdLst>
    <p:handoutMasterId r:id="rId23"/>
  </p:handoutMasterIdLst>
  <p:sldIdLst>
    <p:sldId id="256" r:id="rId2"/>
    <p:sldId id="267" r:id="rId3"/>
    <p:sldId id="334" r:id="rId4"/>
    <p:sldId id="333" r:id="rId5"/>
    <p:sldId id="335" r:id="rId6"/>
    <p:sldId id="309" r:id="rId7"/>
    <p:sldId id="291" r:id="rId8"/>
    <p:sldId id="326" r:id="rId9"/>
    <p:sldId id="315" r:id="rId10"/>
    <p:sldId id="322" r:id="rId11"/>
    <p:sldId id="330" r:id="rId12"/>
    <p:sldId id="336" r:id="rId13"/>
    <p:sldId id="324" r:id="rId14"/>
    <p:sldId id="327" r:id="rId15"/>
    <p:sldId id="318" r:id="rId16"/>
    <p:sldId id="320" r:id="rId17"/>
    <p:sldId id="328" r:id="rId18"/>
    <p:sldId id="287" r:id="rId19"/>
    <p:sldId id="281" r:id="rId20"/>
    <p:sldId id="331" r:id="rId2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7"/>
    <a:srgbClr val="04346C"/>
    <a:srgbClr val="00467F"/>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53"/>
      </p:cViewPr>
      <p:guideLst>
        <p:guide orient="horz" pos="4021"/>
        <p:guide pos="41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3/3/2017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3/3/2017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tutorial/java/javaO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6</a:t>
            </a:r>
            <a:endParaRPr lang="en-US" dirty="0"/>
          </a:p>
        </p:txBody>
      </p:sp>
      <p:sp>
        <p:nvSpPr>
          <p:cNvPr id="7" name="Text Placeholder 6"/>
          <p:cNvSpPr>
            <a:spLocks noGrp="1"/>
          </p:cNvSpPr>
          <p:nvPr>
            <p:ph type="body" sz="quarter" idx="10"/>
          </p:nvPr>
        </p:nvSpPr>
        <p:spPr/>
        <p:txBody>
          <a:bodyPr/>
          <a:lstStyle/>
          <a:p>
            <a:r>
              <a:rPr lang="en-US" dirty="0" smtClean="0"/>
              <a:t>D&amp;D Chapter 7 &amp; 8 Intro to Classes and Objects</a:t>
            </a:r>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60320" y="999873"/>
            <a:ext cx="5940950" cy="158758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10</a:t>
            </a:fld>
            <a:endParaRPr lang="en-US" dirty="0"/>
          </a:p>
        </p:txBody>
      </p:sp>
      <p:sp>
        <p:nvSpPr>
          <p:cNvPr id="6" name="Text Placeholder 5"/>
          <p:cNvSpPr>
            <a:spLocks noGrp="1"/>
          </p:cNvSpPr>
          <p:nvPr>
            <p:ph type="body" sz="quarter" idx="10"/>
          </p:nvPr>
        </p:nvSpPr>
        <p:spPr>
          <a:xfrm>
            <a:off x="2560320" y="928468"/>
            <a:ext cx="7115942" cy="1959111"/>
          </a:xfrm>
        </p:spPr>
        <p:txBody>
          <a:bodyPr/>
          <a:lstStyle/>
          <a:p>
            <a:pPr>
              <a:lnSpc>
                <a:spcPct val="100000"/>
              </a:lnSpc>
            </a:pPr>
            <a:r>
              <a:rPr lang="en-NZ" sz="1400" b="1" dirty="0"/>
              <a:t>public class Rectangle {</a:t>
            </a:r>
          </a:p>
          <a:p>
            <a:pPr>
              <a:lnSpc>
                <a:spcPct val="100000"/>
              </a:lnSpc>
            </a:pPr>
            <a:r>
              <a:rPr lang="en-NZ" sz="1400" b="1" dirty="0"/>
              <a:t>	private </a:t>
            </a:r>
            <a:r>
              <a:rPr lang="en-NZ" sz="1400" b="1" dirty="0" smtClean="0"/>
              <a:t>double length</a:t>
            </a:r>
            <a:r>
              <a:rPr lang="en-NZ" sz="1400" b="1" dirty="0"/>
              <a:t>;</a:t>
            </a:r>
          </a:p>
          <a:p>
            <a:pPr>
              <a:lnSpc>
                <a:spcPct val="100000"/>
              </a:lnSpc>
            </a:pPr>
            <a:r>
              <a:rPr lang="en-NZ" sz="1400" b="1" dirty="0"/>
              <a:t>	private </a:t>
            </a:r>
            <a:r>
              <a:rPr lang="en-NZ" sz="1400" b="1" dirty="0" smtClean="0"/>
              <a:t>double width</a:t>
            </a:r>
            <a:r>
              <a:rPr lang="en-NZ" sz="1400" b="1" dirty="0"/>
              <a:t>;</a:t>
            </a:r>
          </a:p>
          <a:p>
            <a:pPr>
              <a:lnSpc>
                <a:spcPct val="100000"/>
              </a:lnSpc>
            </a:pPr>
            <a:r>
              <a:rPr lang="en-NZ" sz="1400" b="1" dirty="0"/>
              <a:t>	</a:t>
            </a:r>
          </a:p>
          <a:p>
            <a:pPr>
              <a:lnSpc>
                <a:spcPct val="100000"/>
              </a:lnSpc>
            </a:pPr>
            <a:r>
              <a:rPr lang="en-NZ" sz="1400" b="1" dirty="0"/>
              <a:t>	public void </a:t>
            </a:r>
            <a:r>
              <a:rPr lang="en-NZ" sz="1400" b="1" dirty="0" err="1" smtClean="0"/>
              <a:t>setLength</a:t>
            </a:r>
            <a:r>
              <a:rPr lang="en-NZ" sz="1400" b="1" dirty="0" smtClean="0"/>
              <a:t>(double </a:t>
            </a:r>
            <a:r>
              <a:rPr lang="en-NZ" sz="1400" b="1" dirty="0"/>
              <a:t>length) {</a:t>
            </a:r>
          </a:p>
          <a:p>
            <a:pPr>
              <a:lnSpc>
                <a:spcPct val="100000"/>
              </a:lnSpc>
            </a:pPr>
            <a:r>
              <a:rPr lang="en-NZ" sz="1400" b="1" dirty="0"/>
              <a:t>		</a:t>
            </a:r>
            <a:r>
              <a:rPr lang="en-NZ" sz="1400" b="1" dirty="0" err="1"/>
              <a:t>this.length</a:t>
            </a:r>
            <a:r>
              <a:rPr lang="en-NZ" sz="1400" b="1" dirty="0"/>
              <a:t> = length;</a:t>
            </a:r>
          </a:p>
          <a:p>
            <a:pPr>
              <a:lnSpc>
                <a:spcPct val="100000"/>
              </a:lnSpc>
            </a:pPr>
            <a:r>
              <a:rPr lang="en-NZ" sz="1400" b="1" dirty="0"/>
              <a:t>	}</a:t>
            </a:r>
          </a:p>
          <a:p>
            <a:pPr marL="457200" lvl="1" indent="0">
              <a:buNone/>
            </a:pPr>
            <a:endParaRPr lang="en-NZ" sz="1400" b="1" dirty="0">
              <a:latin typeface="Courier New" panose="02070309020205020404" pitchFamily="49" charset="0"/>
              <a:cs typeface="Courier New" panose="02070309020205020404" pitchFamily="49" charset="0"/>
            </a:endParaRPr>
          </a:p>
          <a:p>
            <a:pPr marL="0" lvl="2" indent="0">
              <a:buNone/>
            </a:pPr>
            <a:r>
              <a:rPr lang="en-US" sz="1400" b="1" dirty="0">
                <a:latin typeface="Courier New" panose="02070309020205020404" pitchFamily="49" charset="0"/>
                <a:cs typeface="Courier New" panose="02070309020205020404" pitchFamily="49" charset="0"/>
              </a:rPr>
              <a:t>	</a:t>
            </a:r>
            <a:endParaRPr lang="en-NZ" sz="1400" b="1" dirty="0">
              <a:latin typeface="Courier New" panose="02070309020205020404" pitchFamily="49" charset="0"/>
              <a:cs typeface="Courier New" panose="02070309020205020404" pitchFamily="49"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this</a:t>
            </a:r>
            <a:endParaRPr lang="en-NZ" sz="4000" b="1" dirty="0">
              <a:solidFill>
                <a:srgbClr val="009AC7"/>
              </a:solidFill>
              <a:latin typeface="Verdana"/>
              <a:cs typeface="Verdana"/>
            </a:endParaRPr>
          </a:p>
        </p:txBody>
      </p:sp>
      <p:sp>
        <p:nvSpPr>
          <p:cNvPr id="7" name="Text Placeholder 5"/>
          <p:cNvSpPr>
            <a:spLocks noGrp="1"/>
          </p:cNvSpPr>
          <p:nvPr>
            <p:ph type="body" sz="quarter" idx="10"/>
          </p:nvPr>
        </p:nvSpPr>
        <p:spPr>
          <a:xfrm>
            <a:off x="2121408" y="2970204"/>
            <a:ext cx="6878574" cy="3782202"/>
          </a:xfrm>
        </p:spPr>
        <p:txBody>
          <a:bodyPr/>
          <a:lstStyle/>
          <a:p>
            <a:r>
              <a:rPr lang="en-US" sz="1600" dirty="0" smtClean="0">
                <a:latin typeface="Verdana" panose="020B0604030504040204" pitchFamily="34" charset="0"/>
                <a:ea typeface="Verdana" panose="020B0604030504040204" pitchFamily="34" charset="0"/>
                <a:cs typeface="Verdana" panose="020B0604030504040204" pitchFamily="34" charset="0"/>
              </a:rPr>
              <a:t>Notice </a:t>
            </a:r>
          </a:p>
          <a:p>
            <a:pPr marL="1200150" lvl="1" indent="-457200">
              <a:buFont typeface="+mj-lt"/>
              <a:buAutoNum type="alphaLcParenR"/>
            </a:pPr>
            <a:r>
              <a:rPr lang="en-US" sz="1400" dirty="0" err="1" smtClean="0">
                <a:latin typeface="Verdana" panose="020B0604030504040204" pitchFamily="34" charset="0"/>
                <a:ea typeface="Verdana" panose="020B0604030504040204" pitchFamily="34" charset="0"/>
                <a:cs typeface="Verdana" panose="020B0604030504040204" pitchFamily="34" charset="0"/>
              </a:rPr>
              <a:t>setLength</a:t>
            </a:r>
            <a:r>
              <a:rPr lang="en-US" sz="1400" dirty="0" smtClean="0">
                <a:latin typeface="Verdana" panose="020B0604030504040204" pitchFamily="34" charset="0"/>
                <a:ea typeface="Verdana" panose="020B0604030504040204" pitchFamily="34" charset="0"/>
                <a:cs typeface="Verdana" panose="020B0604030504040204" pitchFamily="34" charset="0"/>
              </a:rPr>
              <a:t> uses </a:t>
            </a:r>
            <a:r>
              <a:rPr lang="en-US" sz="1400" i="1" dirty="0" smtClean="0">
                <a:latin typeface="Verdana" panose="020B0604030504040204" pitchFamily="34" charset="0"/>
                <a:ea typeface="Verdana" panose="020B0604030504040204" pitchFamily="34" charset="0"/>
                <a:cs typeface="Verdana" panose="020B0604030504040204" pitchFamily="34" charset="0"/>
              </a:rPr>
              <a:t>length </a:t>
            </a:r>
            <a:r>
              <a:rPr lang="en-US" sz="1400" dirty="0" smtClean="0">
                <a:latin typeface="Verdana" panose="020B0604030504040204" pitchFamily="34" charset="0"/>
                <a:ea typeface="Verdana" panose="020B0604030504040204" pitchFamily="34" charset="0"/>
                <a:cs typeface="Verdana" panose="020B0604030504040204" pitchFamily="34" charset="0"/>
              </a:rPr>
              <a:t>as the method parameter. This will show in the auto-prompt in Eclipse thus reminding us of what to pass.</a:t>
            </a:r>
          </a:p>
          <a:p>
            <a:pPr marL="1200150" lvl="1" indent="-457200">
              <a:buFont typeface="+mj-lt"/>
              <a:buAutoNum type="alphaLcParenR"/>
            </a:pPr>
            <a:r>
              <a:rPr lang="en-US" sz="1400" dirty="0" smtClean="0">
                <a:latin typeface="Verdana" panose="020B0604030504040204" pitchFamily="34" charset="0"/>
                <a:ea typeface="Verdana" panose="020B0604030504040204" pitchFamily="34" charset="0"/>
                <a:cs typeface="Verdana" panose="020B0604030504040204" pitchFamily="34" charset="0"/>
              </a:rPr>
              <a:t>However, we now have two variables called </a:t>
            </a:r>
            <a:r>
              <a:rPr lang="en-US" sz="1400" i="1" dirty="0" smtClean="0">
                <a:latin typeface="Verdana" panose="020B0604030504040204" pitchFamily="34" charset="0"/>
                <a:ea typeface="Verdana" panose="020B0604030504040204" pitchFamily="34" charset="0"/>
                <a:cs typeface="Verdana" panose="020B0604030504040204" pitchFamily="34" charset="0"/>
              </a:rPr>
              <a:t>length</a:t>
            </a:r>
            <a:r>
              <a:rPr lang="en-US" sz="1400" dirty="0" smtClean="0">
                <a:latin typeface="Verdana" panose="020B0604030504040204" pitchFamily="34" charset="0"/>
                <a:ea typeface="Verdana" panose="020B0604030504040204" pitchFamily="34" charset="0"/>
                <a:cs typeface="Verdana" panose="020B0604030504040204" pitchFamily="34" charset="0"/>
              </a:rPr>
              <a:t>: the class instance variable and the method parameter. The method parameter is the one in scope and hides the instance variable. So we need another way to refer to the class instance: We use the keyword </a:t>
            </a:r>
            <a:r>
              <a:rPr lang="en-US" sz="1400" i="1" dirty="0" smtClean="0">
                <a:latin typeface="Verdana" panose="020B0604030504040204" pitchFamily="34" charset="0"/>
                <a:ea typeface="Verdana" panose="020B0604030504040204" pitchFamily="34" charset="0"/>
                <a:cs typeface="Verdana" panose="020B0604030504040204" pitchFamily="34" charset="0"/>
              </a:rPr>
              <a:t>this</a:t>
            </a:r>
            <a:r>
              <a:rPr lang="en-US" sz="1400" dirty="0" smtClean="0">
                <a:latin typeface="Verdana" panose="020B0604030504040204" pitchFamily="34" charset="0"/>
                <a:ea typeface="Verdana" panose="020B0604030504040204" pitchFamily="34" charset="0"/>
                <a:cs typeface="Verdana" panose="020B0604030504040204" pitchFamily="34" charset="0"/>
              </a:rPr>
              <a:t>: </a:t>
            </a:r>
            <a:r>
              <a:rPr lang="en-US" sz="1400" dirty="0" err="1" smtClean="0">
                <a:latin typeface="Courier New" panose="02070309020205020404" pitchFamily="49" charset="0"/>
                <a:ea typeface="Verdana" panose="020B0604030504040204" pitchFamily="34" charset="0"/>
                <a:cs typeface="Courier New" panose="02070309020205020404" pitchFamily="49" charset="0"/>
              </a:rPr>
              <a:t>this.length</a:t>
            </a:r>
            <a:r>
              <a:rPr lang="en-US" sz="1400" dirty="0" smtClean="0">
                <a:latin typeface="Verdana" panose="020B0604030504040204" pitchFamily="34" charset="0"/>
                <a:ea typeface="Verdana" panose="020B0604030504040204" pitchFamily="34" charset="0"/>
                <a:cs typeface="Verdana" panose="020B0604030504040204" pitchFamily="34" charset="0"/>
              </a:rPr>
              <a:t> to access the instance variable.</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Leaving the </a:t>
            </a:r>
            <a:r>
              <a:rPr lang="en-US" sz="1400"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this.</a:t>
            </a:r>
            <a:r>
              <a:rPr lang="en-US"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off creates a warning (orange underline) but NOT an error. So the program will run – it just won’t assign the value to the instance variable. Instead, it will assign the value of the parameter back to the parameter. </a:t>
            </a:r>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NZ" sz="1100" dirty="0" smtClean="0"/>
          </a:p>
        </p:txBody>
      </p:sp>
      <p:sp>
        <p:nvSpPr>
          <p:cNvPr id="2" name="Rectangular Callout 1"/>
          <p:cNvSpPr/>
          <p:nvPr/>
        </p:nvSpPr>
        <p:spPr>
          <a:xfrm>
            <a:off x="6291072" y="984535"/>
            <a:ext cx="2708910" cy="338328"/>
          </a:xfrm>
          <a:prstGeom prst="wedgeRectCallout">
            <a:avLst>
              <a:gd name="adj1" fmla="val -80763"/>
              <a:gd name="adj2" fmla="val 4358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Instance variable</a:t>
            </a:r>
            <a:endParaRPr lang="en-NZ" dirty="0"/>
          </a:p>
        </p:txBody>
      </p:sp>
      <p:sp>
        <p:nvSpPr>
          <p:cNvPr id="8" name="Rectangular Callout 7"/>
          <p:cNvSpPr/>
          <p:nvPr/>
        </p:nvSpPr>
        <p:spPr>
          <a:xfrm>
            <a:off x="6183994" y="2179351"/>
            <a:ext cx="2960006" cy="338328"/>
          </a:xfrm>
          <a:prstGeom prst="wedgeRectCallout">
            <a:avLst>
              <a:gd name="adj1" fmla="val -44310"/>
              <a:gd name="adj2" fmla="val -9695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Parameter</a:t>
            </a:r>
            <a:endParaRPr lang="en-NZ" dirty="0"/>
          </a:p>
        </p:txBody>
      </p:sp>
      <p:sp>
        <p:nvSpPr>
          <p:cNvPr id="9" name="Rectangular Callout 8"/>
          <p:cNvSpPr/>
          <p:nvPr/>
        </p:nvSpPr>
        <p:spPr>
          <a:xfrm flipH="1">
            <a:off x="2194560" y="2649634"/>
            <a:ext cx="1865376" cy="338328"/>
          </a:xfrm>
          <a:prstGeom prst="wedgeRectCallout">
            <a:avLst>
              <a:gd name="adj1" fmla="val -63787"/>
              <a:gd name="adj2" fmla="val -15641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Instance variable</a:t>
            </a:r>
            <a:endParaRPr lang="en-NZ" dirty="0"/>
          </a:p>
        </p:txBody>
      </p:sp>
      <p:sp>
        <p:nvSpPr>
          <p:cNvPr id="10" name="Rectangular Callout 9"/>
          <p:cNvSpPr/>
          <p:nvPr/>
        </p:nvSpPr>
        <p:spPr>
          <a:xfrm>
            <a:off x="4839064" y="2670079"/>
            <a:ext cx="2960006" cy="338328"/>
          </a:xfrm>
          <a:prstGeom prst="wedgeRectCallout">
            <a:avLst>
              <a:gd name="adj1" fmla="val -36278"/>
              <a:gd name="adj2" fmla="val -1807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Parameter</a:t>
            </a:r>
            <a:endParaRPr lang="en-NZ" dirty="0"/>
          </a:p>
        </p:txBody>
      </p:sp>
      <p:sp>
        <p:nvSpPr>
          <p:cNvPr id="12"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Setters and getters</a:t>
            </a:r>
            <a:br>
              <a:rPr lang="en-NZ" sz="1600" dirty="0">
                <a:solidFill>
                  <a:schemeClr val="tx2">
                    <a:lumMod val="40000"/>
                    <a:lumOff val="60000"/>
                  </a:schemeClr>
                </a:solidFill>
                <a:cs typeface="+mn-cs"/>
              </a:rPr>
            </a:br>
            <a:endParaRPr lang="en-NZ" sz="1600" dirty="0">
              <a:solidFill>
                <a:schemeClr val="tx2">
                  <a:lumMod val="40000"/>
                  <a:lumOff val="60000"/>
                </a:schemeClr>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706858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11</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Why use setters and getters?</a:t>
            </a:r>
            <a:endParaRPr lang="en-NZ" sz="4000" b="1" dirty="0">
              <a:solidFill>
                <a:srgbClr val="009AC7"/>
              </a:solidFill>
              <a:latin typeface="Verdana"/>
              <a:cs typeface="Verdana"/>
            </a:endParaRPr>
          </a:p>
        </p:txBody>
      </p:sp>
      <p:sp>
        <p:nvSpPr>
          <p:cNvPr id="7" name="Text Placeholder 5"/>
          <p:cNvSpPr>
            <a:spLocks noGrp="1"/>
          </p:cNvSpPr>
          <p:nvPr>
            <p:ph type="body" sz="quarter" idx="10"/>
          </p:nvPr>
        </p:nvSpPr>
        <p:spPr>
          <a:xfrm>
            <a:off x="2414016" y="1046748"/>
            <a:ext cx="6492240" cy="5454636"/>
          </a:xfrm>
        </p:spPr>
        <p:txBody>
          <a:bodyPr/>
          <a:lstStyle/>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Why are we using getters and setters here to access instance variables?</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After all, we could simply declare the instance variables public, right?</a:t>
            </a: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Also, calling methods always takes longer than just storing a value. So why are we doing it the cumbersome way here? A lot of textbooks don’t mention this (</a:t>
            </a:r>
            <a:r>
              <a:rPr lang="en-US" sz="1400" dirty="0" err="1" smtClean="0">
                <a:latin typeface="Verdana" panose="020B0604030504040204" pitchFamily="34" charset="0"/>
                <a:ea typeface="Verdana" panose="020B0604030504040204" pitchFamily="34" charset="0"/>
                <a:cs typeface="Verdana" panose="020B0604030504040204" pitchFamily="34" charset="0"/>
              </a:rPr>
              <a:t>Deitel</a:t>
            </a:r>
            <a:r>
              <a:rPr lang="en-US" sz="1400" dirty="0" smtClean="0">
                <a:latin typeface="Verdana" panose="020B0604030504040204" pitchFamily="34" charset="0"/>
                <a:ea typeface="Verdana" panose="020B0604030504040204" pitchFamily="34" charset="0"/>
                <a:cs typeface="Verdana" panose="020B0604030504040204" pitchFamily="34" charset="0"/>
              </a:rPr>
              <a:t> and </a:t>
            </a:r>
            <a:r>
              <a:rPr lang="en-US" sz="1400" dirty="0" err="1" smtClean="0">
                <a:latin typeface="Verdana" panose="020B0604030504040204" pitchFamily="34" charset="0"/>
                <a:ea typeface="Verdana" panose="020B0604030504040204" pitchFamily="34" charset="0"/>
                <a:cs typeface="Verdana" panose="020B0604030504040204" pitchFamily="34" charset="0"/>
              </a:rPr>
              <a:t>Deitel</a:t>
            </a:r>
            <a:r>
              <a:rPr lang="en-US" sz="1400" dirty="0">
                <a:latin typeface="Verdana" panose="020B0604030504040204" pitchFamily="34" charset="0"/>
                <a:ea typeface="Verdana" panose="020B0604030504040204" pitchFamily="34" charset="0"/>
                <a:cs typeface="Verdana" panose="020B0604030504040204" pitchFamily="34" charset="0"/>
              </a:rPr>
              <a:t> </a:t>
            </a:r>
            <a:r>
              <a:rPr lang="en-US" sz="1400" dirty="0" smtClean="0">
                <a:latin typeface="Verdana" panose="020B0604030504040204" pitchFamily="34" charset="0"/>
                <a:ea typeface="Verdana" panose="020B0604030504040204" pitchFamily="34" charset="0"/>
                <a:cs typeface="Verdana" panose="020B0604030504040204" pitchFamily="34" charset="0"/>
              </a:rPr>
              <a:t>does).</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Setters let us </a:t>
            </a:r>
            <a:r>
              <a:rPr lang="en-US" sz="1400" b="1" dirty="0" smtClean="0">
                <a:latin typeface="Verdana" panose="020B0604030504040204" pitchFamily="34" charset="0"/>
                <a:ea typeface="Verdana" panose="020B0604030504040204" pitchFamily="34" charset="0"/>
                <a:cs typeface="Verdana" panose="020B0604030504040204" pitchFamily="34" charset="0"/>
              </a:rPr>
              <a:t>do</a:t>
            </a:r>
            <a:r>
              <a:rPr lang="en-US" sz="1400" dirty="0" smtClean="0">
                <a:latin typeface="Verdana" panose="020B0604030504040204" pitchFamily="34" charset="0"/>
                <a:ea typeface="Verdana" panose="020B0604030504040204" pitchFamily="34" charset="0"/>
                <a:cs typeface="Verdana" panose="020B0604030504040204" pitchFamily="34" charset="0"/>
              </a:rPr>
              <a:t> things before we store the data passed to it: validate (e.g., for correct range), convert (e.g., store a value passed in NZ$ internally in US$), perform actions associated with the change of value (e.g., repaint a graphical object whose </a:t>
            </a:r>
            <a:r>
              <a:rPr lang="en-US" sz="1400" dirty="0" err="1" smtClean="0">
                <a:latin typeface="Verdana" panose="020B0604030504040204" pitchFamily="34" charset="0"/>
                <a:ea typeface="Verdana" panose="020B0604030504040204" pitchFamily="34" charset="0"/>
                <a:cs typeface="Verdana" panose="020B0604030504040204" pitchFamily="34" charset="0"/>
              </a:rPr>
              <a:t>colour</a:t>
            </a:r>
            <a:r>
              <a:rPr lang="en-US" sz="1400" dirty="0" smtClean="0">
                <a:latin typeface="Verdana" panose="020B0604030504040204" pitchFamily="34" charset="0"/>
                <a:ea typeface="Verdana" panose="020B0604030504040204" pitchFamily="34" charset="0"/>
                <a:cs typeface="Verdana" panose="020B0604030504040204" pitchFamily="34" charset="0"/>
              </a:rPr>
              <a:t> value we change).</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Getters let us </a:t>
            </a:r>
            <a:r>
              <a:rPr lang="en-US" sz="1400" b="1" dirty="0" smtClean="0">
                <a:latin typeface="Verdana" panose="020B0604030504040204" pitchFamily="34" charset="0"/>
                <a:ea typeface="Verdana" panose="020B0604030504040204" pitchFamily="34" charset="0"/>
                <a:cs typeface="Verdana" panose="020B0604030504040204" pitchFamily="34" charset="0"/>
              </a:rPr>
              <a:t>do</a:t>
            </a:r>
            <a:r>
              <a:rPr lang="en-US" sz="1400" dirty="0" smtClean="0">
                <a:latin typeface="Verdana" panose="020B0604030504040204" pitchFamily="34" charset="0"/>
                <a:ea typeface="Verdana" panose="020B0604030504040204" pitchFamily="34" charset="0"/>
                <a:cs typeface="Verdana" panose="020B0604030504040204" pitchFamily="34" charset="0"/>
              </a:rPr>
              <a:t> things when we read data: convert, register the access, etc.</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	By using getters and setters from the start, we ensure that we</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	can always add this functionality later.</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 </a:t>
            </a:r>
            <a:endParaRPr lang="en-NZ" sz="1050" dirty="0" smtClean="0"/>
          </a:p>
        </p:txBody>
      </p:sp>
      <p:sp>
        <p:nvSpPr>
          <p:cNvPr id="8" name="Rectangle 7"/>
          <p:cNvSpPr/>
          <p:nvPr/>
        </p:nvSpPr>
        <p:spPr>
          <a:xfrm>
            <a:off x="2501483" y="2080612"/>
            <a:ext cx="5801870" cy="1266092"/>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Text Placeholder 5"/>
          <p:cNvSpPr>
            <a:spLocks noGrp="1"/>
          </p:cNvSpPr>
          <p:nvPr>
            <p:ph type="body" sz="quarter" idx="10"/>
          </p:nvPr>
        </p:nvSpPr>
        <p:spPr>
          <a:xfrm>
            <a:off x="2516523" y="2089757"/>
            <a:ext cx="5751579" cy="1256947"/>
          </a:xfrm>
        </p:spPr>
        <p:txBody>
          <a:bodyPr/>
          <a:lstStyle/>
          <a:p>
            <a:pPr>
              <a:lnSpc>
                <a:spcPct val="100000"/>
              </a:lnSpc>
            </a:pPr>
            <a:r>
              <a:rPr lang="en-NZ" sz="1400" b="1" dirty="0"/>
              <a:t>public class Rectangle {</a:t>
            </a:r>
          </a:p>
          <a:p>
            <a:pPr>
              <a:lnSpc>
                <a:spcPct val="100000"/>
              </a:lnSpc>
            </a:pPr>
            <a:r>
              <a:rPr lang="en-NZ" sz="1400" b="1" dirty="0"/>
              <a:t>	</a:t>
            </a:r>
            <a:r>
              <a:rPr lang="en-NZ" sz="1400" b="1" dirty="0" smtClean="0"/>
              <a:t>public double length</a:t>
            </a:r>
            <a:r>
              <a:rPr lang="en-NZ" sz="1400" b="1" dirty="0"/>
              <a:t>;</a:t>
            </a:r>
          </a:p>
          <a:p>
            <a:pPr>
              <a:lnSpc>
                <a:spcPct val="100000"/>
              </a:lnSpc>
            </a:pPr>
            <a:r>
              <a:rPr lang="en-NZ" sz="1400" b="1" dirty="0"/>
              <a:t>	</a:t>
            </a:r>
            <a:r>
              <a:rPr lang="en-NZ" sz="1400" b="1" dirty="0" smtClean="0"/>
              <a:t>public double </a:t>
            </a:r>
            <a:r>
              <a:rPr lang="en-NZ" sz="1400" b="1" dirty="0"/>
              <a:t>width;</a:t>
            </a:r>
          </a:p>
          <a:p>
            <a:pPr>
              <a:lnSpc>
                <a:spcPct val="100000"/>
              </a:lnSpc>
            </a:pPr>
            <a:r>
              <a:rPr lang="en-NZ" sz="1400" b="1" dirty="0"/>
              <a:t>	</a:t>
            </a:r>
            <a:r>
              <a:rPr lang="en-NZ" sz="1400" b="1" dirty="0" smtClean="0"/>
              <a:t>…</a:t>
            </a:r>
            <a:endParaRPr lang="en-NZ" sz="1400" b="1" dirty="0"/>
          </a:p>
          <a:p>
            <a:pPr marL="0" lvl="2"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endParaRPr lang="en-NZ" sz="1400" b="1" dirty="0">
              <a:latin typeface="Courier New" panose="02070309020205020404" pitchFamily="49" charset="0"/>
              <a:cs typeface="Courier New" panose="02070309020205020404" pitchFamily="49" charset="0"/>
            </a:endParaRPr>
          </a:p>
        </p:txBody>
      </p:sp>
      <p:sp>
        <p:nvSpPr>
          <p:cNvPr id="10"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Setters and getters</a:t>
            </a:r>
            <a:br>
              <a:rPr lang="en-NZ" sz="1600" dirty="0">
                <a:solidFill>
                  <a:schemeClr val="tx2">
                    <a:lumMod val="40000"/>
                    <a:lumOff val="60000"/>
                  </a:schemeClr>
                </a:solidFill>
                <a:cs typeface="+mn-cs"/>
              </a:rPr>
            </a:br>
            <a:endParaRPr lang="en-NZ" sz="1600" dirty="0">
              <a:solidFill>
                <a:schemeClr val="tx2">
                  <a:lumMod val="40000"/>
                  <a:lumOff val="60000"/>
                </a:schemeClr>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2991981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5"/>
          <p:cNvSpPr>
            <a:spLocks noGrp="1"/>
          </p:cNvSpPr>
          <p:nvPr>
            <p:ph type="body" sz="quarter" idx="10"/>
          </p:nvPr>
        </p:nvSpPr>
        <p:spPr>
          <a:xfrm>
            <a:off x="2414016" y="1046748"/>
            <a:ext cx="6492240" cy="5454636"/>
          </a:xfrm>
        </p:spPr>
        <p:txBody>
          <a:bodyPr/>
          <a:lstStyle/>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Setters and getters don’t always need an underlying private instance variable. </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Here, we use our two existing instance variables to store any area value we pass.</a:t>
            </a:r>
          </a:p>
          <a:p>
            <a:pPr>
              <a:lnSpc>
                <a:spcPct val="100000"/>
              </a:lnSpc>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Since the area of a rectangle only tells us what the product of its length and width is, but not what the length and the width themselves are, we get to choose how to resolve this in </a:t>
            </a:r>
            <a:r>
              <a:rPr lang="en-US" sz="1400" dirty="0" err="1" smtClean="0">
                <a:ea typeface="Verdana" panose="020B0604030504040204" pitchFamily="34" charset="0"/>
              </a:rPr>
              <a:t>setArea</a:t>
            </a:r>
            <a:r>
              <a:rPr lang="en-US" sz="1400" dirty="0" smtClean="0">
                <a:ea typeface="Verdana" panose="020B0604030504040204" pitchFamily="34" charset="0"/>
              </a:rPr>
              <a:t>()</a:t>
            </a:r>
            <a:r>
              <a:rPr lang="en-US" sz="1400" dirty="0" smtClean="0">
                <a:latin typeface="Verdana" panose="020B0604030504040204" pitchFamily="34" charset="0"/>
                <a:ea typeface="Verdana" panose="020B0604030504040204" pitchFamily="34" charset="0"/>
                <a:cs typeface="Verdana" panose="020B0604030504040204" pitchFamily="34" charset="0"/>
              </a:rPr>
              <a:t>. Here, we choose to make the rectangle a square whenever we set the area.</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	</a:t>
            </a:r>
            <a:r>
              <a:rPr lang="en-US" sz="1400" dirty="0" err="1" smtClean="0">
                <a:ea typeface="Verdana" panose="020B0604030504040204" pitchFamily="34" charset="0"/>
              </a:rPr>
              <a:t>getArea</a:t>
            </a:r>
            <a:r>
              <a:rPr lang="en-US" sz="1400" dirty="0" smtClean="0">
                <a:ea typeface="Verdana" panose="020B0604030504040204" pitchFamily="34" charset="0"/>
              </a:rPr>
              <a:t>() </a:t>
            </a:r>
            <a:r>
              <a:rPr lang="en-US" sz="1400" dirty="0" smtClean="0">
                <a:latin typeface="Verdana" panose="020B0604030504040204" pitchFamily="34" charset="0"/>
                <a:ea typeface="Verdana" panose="020B0604030504040204" pitchFamily="34" charset="0"/>
                <a:cs typeface="Verdana" panose="020B0604030504040204" pitchFamily="34" charset="0"/>
              </a:rPr>
              <a:t>returns a computed value.</a:t>
            </a: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 </a:t>
            </a:r>
            <a:endParaRPr lang="en-NZ" sz="1050" dirty="0" smtClean="0"/>
          </a:p>
        </p:txBody>
      </p:sp>
      <p:sp>
        <p:nvSpPr>
          <p:cNvPr id="4" name="Slide Number Placeholder 3"/>
          <p:cNvSpPr>
            <a:spLocks noGrp="1"/>
          </p:cNvSpPr>
          <p:nvPr>
            <p:ph type="sldNum" sz="quarter" idx="12"/>
          </p:nvPr>
        </p:nvSpPr>
        <p:spPr/>
        <p:txBody>
          <a:bodyPr/>
          <a:lstStyle/>
          <a:p>
            <a:fld id="{218B9C4F-B695-C54C-924B-61748EE6A7C5}" type="slidenum">
              <a:rPr lang="en-US" smtClean="0"/>
              <a:pPr/>
              <a:t>12</a:t>
            </a:fld>
            <a:endParaRPr lang="en-US" dirty="0"/>
          </a:p>
        </p:txBody>
      </p:sp>
      <p:sp>
        <p:nvSpPr>
          <p:cNvPr id="5" name="Title 2"/>
          <p:cNvSpPr txBox="1">
            <a:spLocks/>
          </p:cNvSpPr>
          <p:nvPr/>
        </p:nvSpPr>
        <p:spPr>
          <a:xfrm>
            <a:off x="188265" y="128250"/>
            <a:ext cx="6517335" cy="717593"/>
          </a:xfrm>
          <a:prstGeom prst="rect">
            <a:avLst/>
          </a:prstGeom>
        </p:spPr>
        <p:txBody>
          <a:bodyP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setter and getter for the area</a:t>
            </a:r>
            <a:endParaRPr lang="en-NZ" sz="4000" b="1" dirty="0">
              <a:solidFill>
                <a:srgbClr val="009AC7"/>
              </a:solidFill>
              <a:latin typeface="Verdana"/>
              <a:cs typeface="Verdana"/>
            </a:endParaRPr>
          </a:p>
        </p:txBody>
      </p:sp>
      <p:sp>
        <p:nvSpPr>
          <p:cNvPr id="8" name="Rectangle 7"/>
          <p:cNvSpPr/>
          <p:nvPr/>
        </p:nvSpPr>
        <p:spPr>
          <a:xfrm>
            <a:off x="2486443" y="1605124"/>
            <a:ext cx="6492240" cy="2774852"/>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Text Placeholder 5"/>
          <p:cNvSpPr>
            <a:spLocks noGrp="1"/>
          </p:cNvSpPr>
          <p:nvPr>
            <p:ph type="body" sz="quarter" idx="10"/>
          </p:nvPr>
        </p:nvSpPr>
        <p:spPr>
          <a:xfrm>
            <a:off x="2501483" y="1614269"/>
            <a:ext cx="6477200" cy="2765707"/>
          </a:xfrm>
        </p:spPr>
        <p:txBody>
          <a:bodyPr/>
          <a:lstStyle/>
          <a:p>
            <a:pPr>
              <a:lnSpc>
                <a:spcPct val="100000"/>
              </a:lnSpc>
            </a:pPr>
            <a:r>
              <a:rPr lang="en-NZ" sz="1400" b="1" dirty="0"/>
              <a:t>public class Rectangle {</a:t>
            </a:r>
          </a:p>
          <a:p>
            <a:pPr>
              <a:lnSpc>
                <a:spcPct val="100000"/>
              </a:lnSpc>
            </a:pPr>
            <a:r>
              <a:rPr lang="en-NZ" sz="1400" b="1" dirty="0"/>
              <a:t>	</a:t>
            </a:r>
            <a:r>
              <a:rPr lang="en-NZ" sz="1400" b="1" dirty="0" smtClean="0"/>
              <a:t>…</a:t>
            </a:r>
          </a:p>
          <a:p>
            <a:pPr>
              <a:lnSpc>
                <a:spcPct val="100000"/>
              </a:lnSpc>
            </a:pPr>
            <a:r>
              <a:rPr lang="en-NZ" sz="1400" b="1" dirty="0" smtClean="0"/>
              <a:t>    public </a:t>
            </a:r>
            <a:r>
              <a:rPr lang="en-NZ" sz="1400" b="1" dirty="0"/>
              <a:t>void </a:t>
            </a:r>
            <a:r>
              <a:rPr lang="en-NZ" sz="1400" b="1" dirty="0" err="1" smtClean="0"/>
              <a:t>setArea</a:t>
            </a:r>
            <a:r>
              <a:rPr lang="en-NZ" sz="1400" b="1" dirty="0" smtClean="0"/>
              <a:t>(double </a:t>
            </a:r>
            <a:r>
              <a:rPr lang="en-NZ" sz="1400" b="1" dirty="0"/>
              <a:t>area) {</a:t>
            </a:r>
          </a:p>
          <a:p>
            <a:pPr>
              <a:lnSpc>
                <a:spcPct val="100000"/>
              </a:lnSpc>
            </a:pPr>
            <a:r>
              <a:rPr lang="en-NZ" sz="1400" b="1" dirty="0" smtClean="0"/>
              <a:t>        length </a:t>
            </a:r>
            <a:r>
              <a:rPr lang="en-NZ" sz="1400" b="1" dirty="0"/>
              <a:t>= </a:t>
            </a:r>
            <a:r>
              <a:rPr lang="en-NZ" sz="1400" b="1" dirty="0" err="1" smtClean="0"/>
              <a:t>Math.round</a:t>
            </a:r>
            <a:r>
              <a:rPr lang="en-NZ" sz="1400" b="1" dirty="0" smtClean="0"/>
              <a:t>(</a:t>
            </a:r>
            <a:r>
              <a:rPr lang="en-NZ" sz="1400" b="1" dirty="0" err="1" smtClean="0"/>
              <a:t>Math.sqrt</a:t>
            </a:r>
            <a:r>
              <a:rPr lang="en-NZ" sz="1400" b="1" dirty="0" smtClean="0"/>
              <a:t>(area));</a:t>
            </a:r>
            <a:endParaRPr lang="en-NZ" sz="1400" b="1" dirty="0"/>
          </a:p>
          <a:p>
            <a:pPr>
              <a:lnSpc>
                <a:spcPct val="100000"/>
              </a:lnSpc>
            </a:pPr>
            <a:r>
              <a:rPr lang="en-NZ" sz="1400" b="1" dirty="0"/>
              <a:t> </a:t>
            </a:r>
            <a:r>
              <a:rPr lang="en-NZ" sz="1400" b="1" dirty="0" smtClean="0"/>
              <a:t>       width </a:t>
            </a:r>
            <a:r>
              <a:rPr lang="en-NZ" sz="1400" b="1" dirty="0"/>
              <a:t>= </a:t>
            </a:r>
            <a:r>
              <a:rPr lang="en-NZ" sz="1400" b="1" dirty="0" smtClean="0"/>
              <a:t>length;</a:t>
            </a:r>
          </a:p>
          <a:p>
            <a:pPr>
              <a:lnSpc>
                <a:spcPct val="100000"/>
              </a:lnSpc>
            </a:pPr>
            <a:r>
              <a:rPr lang="en-NZ" sz="1400" b="1" dirty="0" smtClean="0"/>
              <a:t>    }</a:t>
            </a:r>
            <a:endParaRPr lang="en-NZ" sz="1400" b="1" dirty="0"/>
          </a:p>
          <a:p>
            <a:pPr>
              <a:lnSpc>
                <a:spcPct val="100000"/>
              </a:lnSpc>
            </a:pPr>
            <a:r>
              <a:rPr lang="en-NZ" sz="1400" b="1" dirty="0"/>
              <a:t>	</a:t>
            </a:r>
          </a:p>
          <a:p>
            <a:pPr>
              <a:lnSpc>
                <a:spcPct val="100000"/>
              </a:lnSpc>
            </a:pPr>
            <a:r>
              <a:rPr lang="en-NZ" sz="1400" b="1" dirty="0" smtClean="0"/>
              <a:t>    public double </a:t>
            </a:r>
            <a:r>
              <a:rPr lang="en-NZ" sz="1400" b="1" dirty="0" err="1"/>
              <a:t>getArea</a:t>
            </a:r>
            <a:r>
              <a:rPr lang="en-NZ" sz="1400" b="1" dirty="0"/>
              <a:t>() {</a:t>
            </a:r>
          </a:p>
          <a:p>
            <a:pPr>
              <a:lnSpc>
                <a:spcPct val="100000"/>
              </a:lnSpc>
            </a:pPr>
            <a:r>
              <a:rPr lang="en-NZ" sz="1400" b="1" dirty="0"/>
              <a:t>        return length*width;</a:t>
            </a:r>
          </a:p>
          <a:p>
            <a:pPr>
              <a:lnSpc>
                <a:spcPct val="100000"/>
              </a:lnSpc>
            </a:pPr>
            <a:r>
              <a:rPr lang="en-NZ" sz="1400" b="1" dirty="0" smtClean="0"/>
              <a:t>    }</a:t>
            </a:r>
            <a:endParaRPr lang="en-NZ" sz="1400" b="1" dirty="0"/>
          </a:p>
          <a:p>
            <a:pPr>
              <a:lnSpc>
                <a:spcPct val="100000"/>
              </a:lnSpc>
            </a:pPr>
            <a:endParaRPr lang="en-NZ" sz="1400" b="1" dirty="0" smtClean="0"/>
          </a:p>
          <a:p>
            <a:pPr marL="0" lvl="2"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endParaRPr lang="en-NZ" sz="1400" b="1" dirty="0">
              <a:latin typeface="Courier New" panose="02070309020205020404" pitchFamily="49" charset="0"/>
              <a:cs typeface="Courier New" panose="02070309020205020404" pitchFamily="49" charset="0"/>
            </a:endParaRPr>
          </a:p>
        </p:txBody>
      </p:sp>
      <p:sp>
        <p:nvSpPr>
          <p:cNvPr id="11"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Setters and getters</a:t>
            </a:r>
            <a:br>
              <a:rPr lang="en-NZ" sz="1600" dirty="0">
                <a:solidFill>
                  <a:schemeClr val="tx2">
                    <a:lumMod val="40000"/>
                    <a:lumOff val="60000"/>
                  </a:schemeClr>
                </a:solidFill>
                <a:cs typeface="+mn-cs"/>
              </a:rPr>
            </a:br>
            <a:endParaRPr lang="en-NZ" sz="1600" dirty="0">
              <a:solidFill>
                <a:schemeClr val="tx2">
                  <a:lumMod val="40000"/>
                  <a:lumOff val="60000"/>
                </a:schemeClr>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588891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85646" y="5808275"/>
            <a:ext cx="642730" cy="474662"/>
          </a:xfrm>
        </p:spPr>
        <p:txBody>
          <a:bodyPr/>
          <a:lstStyle/>
          <a:p>
            <a:fld id="{218B9C4F-B695-C54C-924B-61748EE6A7C5}" type="slidenum">
              <a:rPr lang="en-US" smtClean="0"/>
              <a:pPr/>
              <a:t>13</a:t>
            </a:fld>
            <a:endParaRPr lang="en-US" dirty="0"/>
          </a:p>
        </p:txBody>
      </p:sp>
      <p:sp>
        <p:nvSpPr>
          <p:cNvPr id="6" name="Text Placeholder 5"/>
          <p:cNvSpPr>
            <a:spLocks noGrp="1"/>
          </p:cNvSpPr>
          <p:nvPr>
            <p:ph type="body" sz="quarter" idx="10"/>
          </p:nvPr>
        </p:nvSpPr>
        <p:spPr>
          <a:xfrm>
            <a:off x="2432304" y="928468"/>
            <a:ext cx="6349746" cy="5500681"/>
          </a:xfrm>
        </p:spPr>
        <p:txBody>
          <a:bodyPr>
            <a:normAutofit/>
          </a:bodyPr>
          <a:lstStyle/>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Classes have constructors – these are special methods evoked when you instantiate a new Object. A constructor:</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 </a:t>
            </a:r>
          </a:p>
          <a:p>
            <a:pPr marL="285750" indent="-285750">
              <a:lnSpc>
                <a:spcPct val="100000"/>
              </a:lnSpc>
              <a:buFontTx/>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Has the same name as the class</a:t>
            </a:r>
          </a:p>
          <a:p>
            <a:pPr marL="285750" indent="-285750">
              <a:lnSpc>
                <a:spcPct val="100000"/>
              </a:lnSpc>
              <a:buFontTx/>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Doesn’t have a return value – it automatically returns the object.</a:t>
            </a:r>
          </a:p>
          <a:p>
            <a:pPr marL="285750" indent="-285750">
              <a:lnSpc>
                <a:spcPct val="100000"/>
              </a:lnSpc>
              <a:buFontTx/>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Can be overloaded. </a:t>
            </a:r>
          </a:p>
          <a:p>
            <a:pPr marL="285750" indent="-285750">
              <a:lnSpc>
                <a:spcPct val="100000"/>
              </a:lnSpc>
              <a:buFontTx/>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Can call other overloaded constructors with this(…);  </a:t>
            </a:r>
            <a:br>
              <a:rPr lang="en-US" sz="1400" dirty="0" smtClean="0">
                <a:latin typeface="Verdana" panose="020B0604030504040204" pitchFamily="34" charset="0"/>
                <a:ea typeface="Verdana" panose="020B0604030504040204" pitchFamily="34" charset="0"/>
                <a:cs typeface="Verdana" panose="020B0604030504040204" pitchFamily="34" charset="0"/>
              </a:rPr>
            </a:b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Rectangle has 3 constructors,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1. The default constructor, makes a square of area 1.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2. Sets the length and width as the object is instantiated. </a:t>
            </a: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3. Makes a square of the given area. </a:t>
            </a: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Constructor Methods</a:t>
            </a:r>
            <a:endParaRPr lang="en-NZ" sz="4000" b="1" dirty="0">
              <a:solidFill>
                <a:srgbClr val="009AC7"/>
              </a:solidFill>
              <a:latin typeface="Verdana"/>
              <a:cs typeface="Verdana"/>
            </a:endParaRPr>
          </a:p>
        </p:txBody>
      </p:sp>
      <p:sp>
        <p:nvSpPr>
          <p:cNvPr id="8" name="Rectangle 7"/>
          <p:cNvSpPr/>
          <p:nvPr/>
        </p:nvSpPr>
        <p:spPr>
          <a:xfrm>
            <a:off x="2536136" y="3654296"/>
            <a:ext cx="6492240" cy="296595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Text Placeholder 5"/>
          <p:cNvSpPr>
            <a:spLocks noGrp="1"/>
          </p:cNvSpPr>
          <p:nvPr>
            <p:ph type="body" sz="quarter" idx="10"/>
          </p:nvPr>
        </p:nvSpPr>
        <p:spPr>
          <a:xfrm>
            <a:off x="2551176" y="3663442"/>
            <a:ext cx="6477200" cy="2956814"/>
          </a:xfrm>
        </p:spPr>
        <p:txBody>
          <a:bodyPr/>
          <a:lstStyle/>
          <a:p>
            <a:pPr>
              <a:lnSpc>
                <a:spcPct val="100000"/>
              </a:lnSpc>
            </a:pPr>
            <a:r>
              <a:rPr lang="en-NZ" sz="1400" b="1" dirty="0"/>
              <a:t>public Rectangle() {</a:t>
            </a:r>
          </a:p>
          <a:p>
            <a:pPr>
              <a:lnSpc>
                <a:spcPct val="100000"/>
              </a:lnSpc>
            </a:pPr>
            <a:r>
              <a:rPr lang="en-NZ" sz="1400" b="1" dirty="0" smtClean="0"/>
              <a:t>    this(1,1</a:t>
            </a:r>
            <a:r>
              <a:rPr lang="en-NZ" sz="1400" b="1" dirty="0"/>
              <a:t>);</a:t>
            </a:r>
          </a:p>
          <a:p>
            <a:pPr>
              <a:lnSpc>
                <a:spcPct val="100000"/>
              </a:lnSpc>
            </a:pPr>
            <a:r>
              <a:rPr lang="en-NZ" sz="1400" dirty="0"/>
              <a:t>}</a:t>
            </a:r>
          </a:p>
          <a:p>
            <a:pPr>
              <a:lnSpc>
                <a:spcPct val="100000"/>
              </a:lnSpc>
            </a:pPr>
            <a:endParaRPr lang="en-NZ" sz="1400" dirty="0"/>
          </a:p>
          <a:p>
            <a:pPr>
              <a:lnSpc>
                <a:spcPct val="100000"/>
              </a:lnSpc>
            </a:pPr>
            <a:r>
              <a:rPr lang="en-NZ" sz="1400" b="1" dirty="0"/>
              <a:t>public Rectangle(double length, double width) {</a:t>
            </a:r>
          </a:p>
          <a:p>
            <a:pPr>
              <a:lnSpc>
                <a:spcPct val="100000"/>
              </a:lnSpc>
            </a:pPr>
            <a:r>
              <a:rPr lang="en-NZ" sz="1400" b="1" dirty="0" smtClean="0"/>
              <a:t>    </a:t>
            </a:r>
            <a:r>
              <a:rPr lang="en-NZ" sz="1400" b="1" dirty="0" err="1" smtClean="0"/>
              <a:t>this.length</a:t>
            </a:r>
            <a:r>
              <a:rPr lang="en-NZ" sz="1400" b="1" dirty="0" smtClean="0"/>
              <a:t> </a:t>
            </a:r>
            <a:r>
              <a:rPr lang="en-NZ" sz="1400" b="1" dirty="0"/>
              <a:t>= length;</a:t>
            </a:r>
          </a:p>
          <a:p>
            <a:pPr>
              <a:lnSpc>
                <a:spcPct val="100000"/>
              </a:lnSpc>
            </a:pPr>
            <a:r>
              <a:rPr lang="en-NZ" sz="1400" b="1" dirty="0" smtClean="0"/>
              <a:t>    </a:t>
            </a:r>
            <a:r>
              <a:rPr lang="en-NZ" sz="1400" b="1" dirty="0" err="1" smtClean="0"/>
              <a:t>this.width</a:t>
            </a:r>
            <a:r>
              <a:rPr lang="en-NZ" sz="1400" b="1" dirty="0" smtClean="0"/>
              <a:t> </a:t>
            </a:r>
            <a:r>
              <a:rPr lang="en-NZ" sz="1400" b="1" dirty="0"/>
              <a:t>= width;</a:t>
            </a:r>
          </a:p>
          <a:p>
            <a:pPr>
              <a:lnSpc>
                <a:spcPct val="100000"/>
              </a:lnSpc>
            </a:pPr>
            <a:r>
              <a:rPr lang="en-NZ" sz="1400" dirty="0"/>
              <a:t>}</a:t>
            </a:r>
          </a:p>
          <a:p>
            <a:pPr>
              <a:lnSpc>
                <a:spcPct val="100000"/>
              </a:lnSpc>
            </a:pPr>
            <a:endParaRPr lang="en-NZ" sz="1400" dirty="0"/>
          </a:p>
          <a:p>
            <a:pPr>
              <a:lnSpc>
                <a:spcPct val="100000"/>
              </a:lnSpc>
            </a:pPr>
            <a:r>
              <a:rPr lang="en-NZ" sz="1400" b="1" dirty="0"/>
              <a:t>public Rectangle(double area) {</a:t>
            </a:r>
          </a:p>
          <a:p>
            <a:pPr>
              <a:lnSpc>
                <a:spcPct val="100000"/>
              </a:lnSpc>
            </a:pPr>
            <a:r>
              <a:rPr lang="en-NZ" sz="1400" b="1" dirty="0" smtClean="0"/>
              <a:t>     this(</a:t>
            </a:r>
            <a:r>
              <a:rPr lang="en-NZ" sz="1400" b="1" dirty="0" err="1" smtClean="0"/>
              <a:t>Math.round</a:t>
            </a:r>
            <a:r>
              <a:rPr lang="en-NZ" sz="1400" b="1" dirty="0" smtClean="0"/>
              <a:t>(</a:t>
            </a:r>
            <a:r>
              <a:rPr lang="en-NZ" sz="1400" b="1" dirty="0" err="1" smtClean="0"/>
              <a:t>Math.sqrt</a:t>
            </a:r>
            <a:r>
              <a:rPr lang="en-NZ" sz="1400" b="1" dirty="0" smtClean="0"/>
              <a:t>(area)), </a:t>
            </a:r>
            <a:br>
              <a:rPr lang="en-NZ" sz="1400" b="1" dirty="0" smtClean="0"/>
            </a:br>
            <a:r>
              <a:rPr lang="en-NZ" sz="1400" b="1" dirty="0" smtClean="0"/>
              <a:t>          </a:t>
            </a:r>
            <a:r>
              <a:rPr lang="en-NZ" sz="1400" b="1" dirty="0" err="1" smtClean="0"/>
              <a:t>Math.round</a:t>
            </a:r>
            <a:r>
              <a:rPr lang="en-NZ" sz="1400" b="1" dirty="0" smtClean="0"/>
              <a:t>(</a:t>
            </a:r>
            <a:r>
              <a:rPr lang="en-NZ" sz="1400" b="1" dirty="0" err="1" smtClean="0"/>
              <a:t>Math.sqrt</a:t>
            </a:r>
            <a:r>
              <a:rPr lang="en-NZ" sz="1400" b="1" dirty="0" smtClean="0"/>
              <a:t>(area</a:t>
            </a:r>
            <a:r>
              <a:rPr lang="en-NZ" sz="1400" b="1" dirty="0"/>
              <a:t>)));</a:t>
            </a:r>
          </a:p>
          <a:p>
            <a:pPr>
              <a:lnSpc>
                <a:spcPct val="100000"/>
              </a:lnSpc>
            </a:pPr>
            <a:r>
              <a:rPr lang="en-NZ" sz="1400" dirty="0"/>
              <a:t>}</a:t>
            </a:r>
          </a:p>
        </p:txBody>
      </p:sp>
      <p:sp>
        <p:nvSpPr>
          <p:cNvPr id="11" name="Rectangular Callout 10"/>
          <p:cNvSpPr/>
          <p:nvPr/>
        </p:nvSpPr>
        <p:spPr>
          <a:xfrm>
            <a:off x="7952532" y="3745847"/>
            <a:ext cx="799338" cy="378098"/>
          </a:xfrm>
          <a:prstGeom prst="wedgeRectCallout">
            <a:avLst>
              <a:gd name="adj1" fmla="val -203864"/>
              <a:gd name="adj2" fmla="val 55622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0" name="Rectangular Callout 9"/>
          <p:cNvSpPr/>
          <p:nvPr/>
        </p:nvSpPr>
        <p:spPr>
          <a:xfrm>
            <a:off x="6025896" y="3663442"/>
            <a:ext cx="2771194" cy="548747"/>
          </a:xfrm>
          <a:prstGeom prst="wedgeRectCallout">
            <a:avLst>
              <a:gd name="adj1" fmla="val -116947"/>
              <a:gd name="adj2" fmla="val 1622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urier New" panose="02070309020205020404" pitchFamily="49" charset="0"/>
                <a:cs typeface="Courier New" panose="02070309020205020404" pitchFamily="49" charset="0"/>
              </a:rPr>
              <a:t>this</a:t>
            </a:r>
            <a:r>
              <a:rPr lang="en-US" dirty="0" smtClean="0"/>
              <a:t> refers to the overloaded constructor </a:t>
            </a:r>
            <a:endParaRPr lang="en-NZ" dirty="0"/>
          </a:p>
        </p:txBody>
      </p:sp>
      <p:sp>
        <p:nvSpPr>
          <p:cNvPr id="12"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Constructors</a:t>
            </a:r>
            <a:br>
              <a:rPr lang="en-NZ" sz="1600" dirty="0">
                <a:solidFill>
                  <a:schemeClr val="tx2">
                    <a:lumMod val="40000"/>
                    <a:lumOff val="60000"/>
                  </a:schemeClr>
                </a:solidFill>
                <a:cs typeface="+mn-cs"/>
              </a:rPr>
            </a:br>
            <a:endParaRPr lang="en-NZ" sz="1600" dirty="0">
              <a:solidFill>
                <a:schemeClr val="tx2">
                  <a:lumMod val="40000"/>
                  <a:lumOff val="60000"/>
                </a:schemeClr>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1804773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36136" y="3383279"/>
            <a:ext cx="6245914" cy="136245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14</a:t>
            </a:fld>
            <a:endParaRPr lang="en-US" dirty="0"/>
          </a:p>
        </p:txBody>
      </p:sp>
      <p:sp>
        <p:nvSpPr>
          <p:cNvPr id="6" name="Text Placeholder 5"/>
          <p:cNvSpPr>
            <a:spLocks noGrp="1"/>
          </p:cNvSpPr>
          <p:nvPr>
            <p:ph type="body" sz="quarter" idx="10"/>
          </p:nvPr>
        </p:nvSpPr>
        <p:spPr>
          <a:xfrm>
            <a:off x="2468880" y="928468"/>
            <a:ext cx="6313170" cy="5500681"/>
          </a:xfrm>
        </p:spPr>
        <p:txBody>
          <a:bodyPr/>
          <a:lstStyle/>
          <a:p>
            <a:r>
              <a:rPr lang="en-US" sz="1200" dirty="0" smtClean="0">
                <a:latin typeface="Verdana" panose="020B0604030504040204" pitchFamily="34" charset="0"/>
                <a:ea typeface="Verdana" panose="020B0604030504040204" pitchFamily="34" charset="0"/>
                <a:cs typeface="Verdana" panose="020B0604030504040204" pitchFamily="34" charset="0"/>
              </a:rPr>
              <a:t>Any other methods are defined in the standard way.  </a:t>
            </a:r>
          </a:p>
          <a:p>
            <a:r>
              <a:rPr lang="en-US" sz="1200" dirty="0" smtClean="0">
                <a:ea typeface="Verdana" panose="020B0604030504040204" pitchFamily="34" charset="0"/>
              </a:rPr>
              <a:t>private</a:t>
            </a:r>
            <a:r>
              <a:rPr lang="en-US" sz="1200" dirty="0" smtClean="0">
                <a:latin typeface="Verdana" panose="020B0604030504040204" pitchFamily="34" charset="0"/>
                <a:ea typeface="Verdana" panose="020B0604030504040204" pitchFamily="34" charset="0"/>
                <a:cs typeface="Verdana" panose="020B0604030504040204" pitchFamily="34" charset="0"/>
              </a:rPr>
              <a:t> for those just available to the objects</a:t>
            </a:r>
          </a:p>
          <a:p>
            <a:r>
              <a:rPr lang="en-US" sz="1200" dirty="0">
                <a:ea typeface="Verdana" panose="020B0604030504040204" pitchFamily="34" charset="0"/>
              </a:rPr>
              <a:t>p</a:t>
            </a:r>
            <a:r>
              <a:rPr lang="en-US" sz="1200" dirty="0" smtClean="0">
                <a:ea typeface="Verdana" panose="020B0604030504040204" pitchFamily="34" charset="0"/>
              </a:rPr>
              <a:t>ublic</a:t>
            </a:r>
            <a:r>
              <a:rPr lang="en-US" sz="1200" dirty="0" smtClean="0">
                <a:latin typeface="Verdana" panose="020B0604030504040204" pitchFamily="34" charset="0"/>
                <a:ea typeface="Verdana" panose="020B0604030504040204" pitchFamily="34" charset="0"/>
                <a:cs typeface="Verdana" panose="020B0604030504040204" pitchFamily="34" charset="0"/>
              </a:rPr>
              <a:t> for those available to any object of the class (most frequent). </a:t>
            </a:r>
          </a:p>
          <a:p>
            <a:r>
              <a:rPr lang="en-US" sz="1200" dirty="0" smtClean="0">
                <a:ea typeface="Verdana" panose="020B0604030504040204" pitchFamily="34" charset="0"/>
              </a:rPr>
              <a:t>public static</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for those available directly from the class without the object being </a:t>
            </a:r>
            <a:r>
              <a:rPr lang="en-US" sz="1200" dirty="0" smtClean="0">
                <a:latin typeface="Verdana" panose="020B0604030504040204" pitchFamily="34" charset="0"/>
                <a:ea typeface="Verdana" panose="020B0604030504040204" pitchFamily="34" charset="0"/>
                <a:cs typeface="Verdana" panose="020B0604030504040204" pitchFamily="34" charset="0"/>
              </a:rPr>
              <a:t>instantiated. </a:t>
            </a:r>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This method returns the length of a Rectangle’s diagonal</a:t>
            </a:r>
            <a:r>
              <a:rPr lang="en-US" sz="1200" dirty="0">
                <a:latin typeface="Verdana" panose="020B0604030504040204" pitchFamily="34" charset="0"/>
                <a:ea typeface="Verdana" panose="020B0604030504040204" pitchFamily="34" charset="0"/>
                <a:cs typeface="Verdana" panose="020B0604030504040204" pitchFamily="34" charset="0"/>
              </a:rPr>
              <a:t>:</a:t>
            </a:r>
            <a:r>
              <a:rPr lang="en-US" sz="1200" dirty="0" smtClean="0">
                <a:latin typeface="Verdana" panose="020B0604030504040204" pitchFamily="34" charset="0"/>
                <a:ea typeface="Verdana" panose="020B0604030504040204" pitchFamily="34" charset="0"/>
                <a:cs typeface="Verdana" panose="020B0604030504040204" pitchFamily="34" charset="0"/>
              </a:rPr>
              <a:t> </a:t>
            </a:r>
          </a:p>
          <a:p>
            <a:endParaRPr lang="en-US" sz="12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400" b="1" dirty="0"/>
              <a:t>public class Rectangle </a:t>
            </a:r>
            <a:r>
              <a:rPr lang="en-NZ" sz="1400" b="1" dirty="0" smtClean="0"/>
              <a:t>{</a:t>
            </a:r>
          </a:p>
          <a:p>
            <a:pPr>
              <a:lnSpc>
                <a:spcPct val="100000"/>
              </a:lnSpc>
            </a:pPr>
            <a:r>
              <a:rPr lang="en-US" sz="1400" b="1" dirty="0"/>
              <a:t> </a:t>
            </a:r>
            <a:r>
              <a:rPr lang="en-US" sz="1400" b="1" dirty="0" smtClean="0"/>
              <a:t>   …</a:t>
            </a:r>
            <a:endParaRPr lang="en-NZ" sz="1400" dirty="0"/>
          </a:p>
          <a:p>
            <a:pPr>
              <a:lnSpc>
                <a:spcPct val="100000"/>
              </a:lnSpc>
            </a:pPr>
            <a:r>
              <a:rPr lang="en-NZ" sz="1400" b="1" dirty="0" smtClean="0"/>
              <a:t>    public </a:t>
            </a:r>
            <a:r>
              <a:rPr lang="en-NZ" sz="1400" b="1" dirty="0"/>
              <a:t>double diagonal() {</a:t>
            </a:r>
          </a:p>
          <a:p>
            <a:pPr>
              <a:lnSpc>
                <a:spcPct val="100000"/>
              </a:lnSpc>
            </a:pPr>
            <a:r>
              <a:rPr lang="en-NZ" sz="1400" b="1" dirty="0" smtClean="0"/>
              <a:t>        return </a:t>
            </a:r>
            <a:r>
              <a:rPr lang="en-NZ" sz="1400" b="1" dirty="0" err="1"/>
              <a:t>Math.</a:t>
            </a:r>
            <a:r>
              <a:rPr lang="en-NZ" sz="1400" b="1" i="1" dirty="0" err="1"/>
              <a:t>sqrt</a:t>
            </a:r>
            <a:r>
              <a:rPr lang="en-NZ" sz="1400" b="1" i="1" dirty="0"/>
              <a:t>(length*</a:t>
            </a:r>
            <a:r>
              <a:rPr lang="en-NZ" sz="1400" b="1" i="1" dirty="0" err="1"/>
              <a:t>length+width</a:t>
            </a:r>
            <a:r>
              <a:rPr lang="en-NZ" sz="1400" b="1" i="1" dirty="0"/>
              <a:t>*width);</a:t>
            </a:r>
          </a:p>
          <a:p>
            <a:pPr>
              <a:lnSpc>
                <a:spcPct val="100000"/>
              </a:lnSpc>
            </a:pPr>
            <a:r>
              <a:rPr lang="en-NZ" sz="1400" dirty="0" smtClean="0"/>
              <a:t>    }</a:t>
            </a:r>
            <a:endParaRPr lang="en-NZ" sz="1400" dirty="0"/>
          </a:p>
          <a:p>
            <a:pPr>
              <a:lnSpc>
                <a:spcPct val="100000"/>
              </a:lnSpc>
            </a:pPr>
            <a:r>
              <a:rPr lang="en-NZ" sz="1400" dirty="0"/>
              <a:t>}</a:t>
            </a:r>
          </a:p>
          <a:p>
            <a:endParaRPr lang="en-NZ" sz="12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Other Methods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Using objects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2731350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61232" y="1508759"/>
            <a:ext cx="6598720" cy="500301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15</a:t>
            </a:fld>
            <a:endParaRPr lang="en-US" dirty="0"/>
          </a:p>
        </p:txBody>
      </p:sp>
      <p:sp>
        <p:nvSpPr>
          <p:cNvPr id="6" name="Text Placeholder 5"/>
          <p:cNvSpPr>
            <a:spLocks noGrp="1"/>
          </p:cNvSpPr>
          <p:nvPr>
            <p:ph type="body" sz="quarter" idx="10"/>
          </p:nvPr>
        </p:nvSpPr>
        <p:spPr>
          <a:xfrm>
            <a:off x="2075688" y="928469"/>
            <a:ext cx="6912864" cy="5500681"/>
          </a:xfrm>
        </p:spPr>
        <p:txBody>
          <a:bodyPr/>
          <a:lstStyle/>
          <a:p>
            <a:pPr>
              <a:lnSpc>
                <a:spcPct val="100000"/>
              </a:lnSpc>
            </a:pPr>
            <a:r>
              <a:rPr lang="en-US" sz="1600" dirty="0" smtClean="0">
                <a:latin typeface="Verdana" panose="020B0604030504040204" pitchFamily="34" charset="0"/>
                <a:ea typeface="Verdana" panose="020B0604030504040204" pitchFamily="34" charset="0"/>
                <a:cs typeface="Verdana" panose="020B0604030504040204" pitchFamily="34" charset="0"/>
              </a:rPr>
              <a:t>Now we create another class </a:t>
            </a:r>
            <a:r>
              <a:rPr lang="en-US" sz="1600" dirty="0" err="1" smtClean="0">
                <a:latin typeface="Verdana" panose="020B0604030504040204" pitchFamily="34" charset="0"/>
                <a:ea typeface="Verdana" panose="020B0604030504040204" pitchFamily="34" charset="0"/>
                <a:cs typeface="Verdana" panose="020B0604030504040204" pitchFamily="34" charset="0"/>
              </a:rPr>
              <a:t>RectangleExamples</a:t>
            </a:r>
            <a:r>
              <a:rPr lang="en-US" sz="1600" dirty="0" smtClean="0">
                <a:latin typeface="Verdana" panose="020B0604030504040204" pitchFamily="34" charset="0"/>
                <a:ea typeface="Verdana" panose="020B0604030504040204" pitchFamily="34" charset="0"/>
                <a:cs typeface="Verdana" panose="020B0604030504040204" pitchFamily="34" charset="0"/>
              </a:rPr>
              <a:t>. Add a main() to it and instantiate a few rectangles:</a:t>
            </a:r>
            <a:endParaRPr lang="en-US" sz="16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00" dirty="0" smtClean="0"/>
          </a:p>
          <a:p>
            <a:pPr>
              <a:lnSpc>
                <a:spcPct val="150000"/>
              </a:lnSpc>
            </a:pPr>
            <a:r>
              <a:rPr lang="en-NZ" sz="1400" b="1" dirty="0" smtClean="0"/>
              <a:t>public </a:t>
            </a:r>
            <a:r>
              <a:rPr lang="en-NZ" sz="1400" b="1" dirty="0"/>
              <a:t>static void main(String[] </a:t>
            </a:r>
            <a:r>
              <a:rPr lang="en-NZ" sz="1400" b="1" dirty="0" err="1"/>
              <a:t>args</a:t>
            </a:r>
            <a:r>
              <a:rPr lang="en-NZ" sz="1400" b="1" dirty="0"/>
              <a:t>) {</a:t>
            </a:r>
          </a:p>
          <a:p>
            <a:pPr>
              <a:lnSpc>
                <a:spcPct val="100000"/>
              </a:lnSpc>
            </a:pPr>
            <a:r>
              <a:rPr lang="en-NZ" sz="1400" b="1" dirty="0" smtClean="0"/>
              <a:t>    Rectangle </a:t>
            </a:r>
            <a:r>
              <a:rPr lang="en-NZ" sz="1400" b="1" dirty="0"/>
              <a:t>r1 = new Rectangle(); // just a 1 x 1 </a:t>
            </a:r>
            <a:r>
              <a:rPr lang="en-NZ" sz="1400" b="1" dirty="0" smtClean="0"/>
              <a:t>square    </a:t>
            </a:r>
          </a:p>
          <a:p>
            <a:pPr>
              <a:lnSpc>
                <a:spcPct val="100000"/>
              </a:lnSpc>
            </a:pPr>
            <a:r>
              <a:rPr lang="en-NZ" sz="1400" b="1" dirty="0"/>
              <a:t> </a:t>
            </a:r>
            <a:r>
              <a:rPr lang="en-NZ" sz="1400" b="1" dirty="0" smtClean="0"/>
              <a:t>   Rectangle </a:t>
            </a:r>
            <a:r>
              <a:rPr lang="en-NZ" sz="1400" b="1" dirty="0"/>
              <a:t>r2 = new Rectangle(4); // a 2 x 2 square</a:t>
            </a:r>
          </a:p>
          <a:p>
            <a:pPr>
              <a:lnSpc>
                <a:spcPct val="100000"/>
              </a:lnSpc>
            </a:pPr>
            <a:r>
              <a:rPr lang="en-NZ" sz="1400" b="1" dirty="0" smtClean="0"/>
              <a:t>    Rectangle </a:t>
            </a:r>
            <a:r>
              <a:rPr lang="en-NZ" sz="1400" b="1" dirty="0"/>
              <a:t>r3 = new Rectangle(6,4); // a 6 x 4 rectangle</a:t>
            </a:r>
          </a:p>
          <a:p>
            <a:pPr>
              <a:lnSpc>
                <a:spcPct val="100000"/>
              </a:lnSpc>
            </a:pPr>
            <a:r>
              <a:rPr lang="en-NZ" sz="1400" b="1" dirty="0"/>
              <a:t> </a:t>
            </a:r>
            <a:r>
              <a:rPr lang="en-NZ" sz="1400" b="1" dirty="0" smtClean="0"/>
              <a:t>   </a:t>
            </a:r>
            <a:r>
              <a:rPr lang="en-NZ" sz="1400" b="1" dirty="0" err="1" smtClean="0"/>
              <a:t>System.out.println</a:t>
            </a:r>
            <a:r>
              <a:rPr lang="en-NZ" sz="1400" b="1" dirty="0"/>
              <a:t>("r1 is a " + </a:t>
            </a:r>
          </a:p>
          <a:p>
            <a:pPr>
              <a:lnSpc>
                <a:spcPct val="100000"/>
              </a:lnSpc>
            </a:pPr>
            <a:r>
              <a:rPr lang="en-NZ" sz="1400" b="1" dirty="0" smtClean="0"/>
              <a:t>        r1.getLength</a:t>
            </a:r>
            <a:r>
              <a:rPr lang="en-NZ" sz="1400" b="1" dirty="0"/>
              <a:t>() + " by " </a:t>
            </a:r>
            <a:r>
              <a:rPr lang="en-NZ" sz="1400" b="1" dirty="0" smtClean="0"/>
              <a:t>+</a:t>
            </a:r>
          </a:p>
          <a:p>
            <a:pPr lvl="0">
              <a:lnSpc>
                <a:spcPct val="100000"/>
              </a:lnSpc>
            </a:pPr>
            <a:r>
              <a:rPr lang="en-NZ" sz="1400" b="1" dirty="0" smtClean="0"/>
              <a:t>        r1.getWidth() + " with area " +</a:t>
            </a:r>
            <a:endParaRPr lang="en-NZ" sz="1400" b="1" dirty="0">
              <a:solidFill>
                <a:prstClr val="black"/>
              </a:solidFill>
            </a:endParaRPr>
          </a:p>
          <a:p>
            <a:pPr lvl="0">
              <a:lnSpc>
                <a:spcPct val="100000"/>
              </a:lnSpc>
            </a:pPr>
            <a:r>
              <a:rPr lang="en-NZ" sz="1400" b="1" dirty="0">
                <a:solidFill>
                  <a:prstClr val="black"/>
                </a:solidFill>
              </a:rPr>
              <a:t>  </a:t>
            </a:r>
            <a:r>
              <a:rPr lang="en-NZ" sz="1400" b="1" dirty="0" smtClean="0">
                <a:solidFill>
                  <a:prstClr val="black"/>
                </a:solidFill>
              </a:rPr>
              <a:t>      </a:t>
            </a:r>
            <a:r>
              <a:rPr lang="en-NZ" sz="1400" b="1" dirty="0" smtClean="0"/>
              <a:t>r1.getArea() + " and diagonal " +</a:t>
            </a:r>
          </a:p>
          <a:p>
            <a:pPr lvl="0">
              <a:lnSpc>
                <a:spcPct val="100000"/>
              </a:lnSpc>
            </a:pPr>
            <a:r>
              <a:rPr lang="en-NZ" sz="1400" b="1" dirty="0"/>
              <a:t> </a:t>
            </a:r>
            <a:r>
              <a:rPr lang="en-NZ" sz="1400" b="1" dirty="0" smtClean="0"/>
              <a:t>       r1.diagonal()</a:t>
            </a:r>
          </a:p>
          <a:p>
            <a:pPr lvl="0">
              <a:lnSpc>
                <a:spcPct val="100000"/>
              </a:lnSpc>
            </a:pPr>
            <a:r>
              <a:rPr lang="en-NZ" sz="1400" b="1" dirty="0"/>
              <a:t> </a:t>
            </a:r>
            <a:r>
              <a:rPr lang="en-NZ" sz="1400" b="1" dirty="0" smtClean="0"/>
              <a:t>   );</a:t>
            </a:r>
          </a:p>
          <a:p>
            <a:pPr lvl="0">
              <a:lnSpc>
                <a:spcPct val="100000"/>
              </a:lnSpc>
            </a:pPr>
            <a:r>
              <a:rPr lang="en-NZ" sz="1400" b="1" dirty="0"/>
              <a:t> </a:t>
            </a:r>
            <a:r>
              <a:rPr lang="en-NZ" sz="1400" b="1" dirty="0" smtClean="0"/>
              <a:t>   </a:t>
            </a:r>
            <a:r>
              <a:rPr lang="en-NZ" sz="1400" b="1" dirty="0" err="1" smtClean="0"/>
              <a:t>System.out.println</a:t>
            </a:r>
            <a:r>
              <a:rPr lang="en-NZ" sz="1400" b="1" dirty="0"/>
              <a:t>("r2 is a " + </a:t>
            </a:r>
          </a:p>
          <a:p>
            <a:pPr>
              <a:lnSpc>
                <a:spcPct val="100000"/>
              </a:lnSpc>
            </a:pPr>
            <a:r>
              <a:rPr lang="en-NZ" sz="1400" b="1" dirty="0" smtClean="0"/>
              <a:t>        r2.getLength</a:t>
            </a:r>
            <a:r>
              <a:rPr lang="en-NZ" sz="1400" b="1" dirty="0"/>
              <a:t>() + " by " +</a:t>
            </a:r>
          </a:p>
          <a:p>
            <a:pPr>
              <a:lnSpc>
                <a:spcPct val="100000"/>
              </a:lnSpc>
            </a:pPr>
            <a:r>
              <a:rPr lang="en-NZ" sz="1400" b="1" dirty="0" smtClean="0"/>
              <a:t>        r2.getWidth</a:t>
            </a:r>
            <a:r>
              <a:rPr lang="en-NZ" sz="1400" b="1" dirty="0"/>
              <a:t>() + " with area " +</a:t>
            </a:r>
          </a:p>
          <a:p>
            <a:pPr>
              <a:lnSpc>
                <a:spcPct val="100000"/>
              </a:lnSpc>
            </a:pPr>
            <a:r>
              <a:rPr lang="en-NZ" sz="1400" b="1" dirty="0" smtClean="0"/>
              <a:t>        r2.getArea</a:t>
            </a:r>
            <a:r>
              <a:rPr lang="en-NZ" sz="1400" b="1" dirty="0"/>
              <a:t>() + " and diagonal " +</a:t>
            </a:r>
          </a:p>
          <a:p>
            <a:pPr>
              <a:lnSpc>
                <a:spcPct val="100000"/>
              </a:lnSpc>
            </a:pPr>
            <a:r>
              <a:rPr lang="en-NZ" sz="1400" b="1" dirty="0" smtClean="0"/>
              <a:t>        r2.diagonal</a:t>
            </a:r>
            <a:r>
              <a:rPr lang="en-NZ" sz="1400" b="1" dirty="0"/>
              <a:t>()</a:t>
            </a:r>
          </a:p>
          <a:p>
            <a:pPr>
              <a:lnSpc>
                <a:spcPct val="100000"/>
              </a:lnSpc>
            </a:pPr>
            <a:r>
              <a:rPr lang="en-NZ" sz="1400" b="1" dirty="0" smtClean="0"/>
              <a:t>    );</a:t>
            </a:r>
            <a:endParaRPr lang="en-NZ" sz="1400" b="1" dirty="0"/>
          </a:p>
          <a:p>
            <a:pPr>
              <a:lnSpc>
                <a:spcPct val="100000"/>
              </a:lnSpc>
            </a:pPr>
            <a:r>
              <a:rPr lang="en-NZ" sz="1400" b="1" dirty="0" smtClean="0"/>
              <a:t>    </a:t>
            </a:r>
            <a:r>
              <a:rPr lang="en-NZ" sz="1400" b="1" dirty="0" err="1" smtClean="0"/>
              <a:t>System.out.println</a:t>
            </a:r>
            <a:r>
              <a:rPr lang="en-NZ" sz="1400" b="1" dirty="0"/>
              <a:t>("r3 is a " + </a:t>
            </a:r>
          </a:p>
          <a:p>
            <a:pPr>
              <a:lnSpc>
                <a:spcPct val="100000"/>
              </a:lnSpc>
            </a:pPr>
            <a:r>
              <a:rPr lang="en-NZ" sz="1400" b="1" dirty="0" smtClean="0"/>
              <a:t>        r3.getLength</a:t>
            </a:r>
            <a:r>
              <a:rPr lang="en-NZ" sz="1400" b="1" dirty="0"/>
              <a:t>() + " by " +</a:t>
            </a:r>
          </a:p>
          <a:p>
            <a:pPr>
              <a:lnSpc>
                <a:spcPct val="100000"/>
              </a:lnSpc>
            </a:pPr>
            <a:r>
              <a:rPr lang="en-NZ" sz="1400" b="1" dirty="0" smtClean="0"/>
              <a:t>        r3.getWidth</a:t>
            </a:r>
            <a:r>
              <a:rPr lang="en-NZ" sz="1400" b="1" dirty="0"/>
              <a:t>() + " with area " +</a:t>
            </a:r>
          </a:p>
          <a:p>
            <a:pPr>
              <a:lnSpc>
                <a:spcPct val="100000"/>
              </a:lnSpc>
            </a:pPr>
            <a:r>
              <a:rPr lang="en-NZ" sz="1400" b="1" dirty="0" smtClean="0"/>
              <a:t>        r3.getArea</a:t>
            </a:r>
            <a:r>
              <a:rPr lang="en-NZ" sz="1400" b="1" dirty="0"/>
              <a:t>() + " and diagonal " +</a:t>
            </a:r>
          </a:p>
          <a:p>
            <a:pPr>
              <a:lnSpc>
                <a:spcPct val="100000"/>
              </a:lnSpc>
            </a:pPr>
            <a:r>
              <a:rPr lang="en-NZ" sz="1400" b="1" dirty="0" smtClean="0"/>
              <a:t>        r3.diagonal</a:t>
            </a:r>
            <a:r>
              <a:rPr lang="en-NZ" sz="1400" b="1" dirty="0"/>
              <a:t>()</a:t>
            </a:r>
          </a:p>
          <a:p>
            <a:pPr>
              <a:lnSpc>
                <a:spcPct val="100000"/>
              </a:lnSpc>
            </a:pPr>
            <a:r>
              <a:rPr lang="en-NZ" sz="1400" b="1" dirty="0" smtClean="0"/>
              <a:t>    );</a:t>
            </a:r>
            <a:r>
              <a:rPr lang="en-NZ" sz="1400" b="1" dirty="0"/>
              <a:t>		</a:t>
            </a:r>
          </a:p>
          <a:p>
            <a:pPr>
              <a:lnSpc>
                <a:spcPct val="100000"/>
              </a:lnSpc>
            </a:pPr>
            <a:r>
              <a:rPr lang="en-NZ" sz="1400" b="1" dirty="0" smtClean="0"/>
              <a:t>}</a:t>
            </a:r>
            <a:endParaRPr lang="en-NZ" sz="1400" b="1" dirty="0"/>
          </a:p>
          <a:p>
            <a:endParaRPr lang="en-NZ" sz="1600" dirty="0" smtClean="0"/>
          </a:p>
        </p:txBody>
      </p:sp>
      <p:sp>
        <p:nvSpPr>
          <p:cNvPr id="5" name="Title 2"/>
          <p:cNvSpPr txBox="1">
            <a:spLocks/>
          </p:cNvSpPr>
          <p:nvPr/>
        </p:nvSpPr>
        <p:spPr>
          <a:xfrm>
            <a:off x="188265" y="128250"/>
            <a:ext cx="6517335" cy="717593"/>
          </a:xfrm>
          <a:prstGeom prst="rect">
            <a:avLst/>
          </a:prstGeom>
        </p:spPr>
        <p:txBody>
          <a:bodyPr>
            <a:normAutofit fontScale="6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Instantiating (Making) Rectangles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Using objects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403304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50008" y="1508759"/>
            <a:ext cx="6611112" cy="296265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16</a:t>
            </a:fld>
            <a:endParaRPr lang="en-US" dirty="0"/>
          </a:p>
        </p:txBody>
      </p:sp>
      <p:sp>
        <p:nvSpPr>
          <p:cNvPr id="6" name="Text Placeholder 5"/>
          <p:cNvSpPr>
            <a:spLocks noGrp="1"/>
          </p:cNvSpPr>
          <p:nvPr>
            <p:ph type="body" sz="quarter" idx="10"/>
          </p:nvPr>
        </p:nvSpPr>
        <p:spPr>
          <a:xfrm>
            <a:off x="2350008" y="933393"/>
            <a:ext cx="6793992" cy="5500681"/>
          </a:xfrm>
        </p:spPr>
        <p:txBody>
          <a:bodyPr/>
          <a:lstStyle/>
          <a:p>
            <a:r>
              <a:rPr lang="en-US" sz="1400" dirty="0" smtClean="0">
                <a:latin typeface="Verdana" panose="020B0604030504040204" pitchFamily="34" charset="0"/>
                <a:ea typeface="Verdana" panose="020B0604030504040204" pitchFamily="34" charset="0"/>
                <a:cs typeface="Verdana" panose="020B0604030504040204" pitchFamily="34" charset="0"/>
              </a:rPr>
              <a:t>Well, an </a:t>
            </a:r>
            <a:r>
              <a:rPr lang="en-US" sz="1400" dirty="0" err="1" smtClean="0">
                <a:latin typeface="Verdana" panose="020B0604030504040204" pitchFamily="34" charset="0"/>
                <a:ea typeface="Verdana" panose="020B0604030504040204" pitchFamily="34" charset="0"/>
                <a:cs typeface="Verdana" panose="020B0604030504040204" pitchFamily="34" charset="0"/>
              </a:rPr>
              <a:t>ArrayList</a:t>
            </a:r>
            <a:r>
              <a:rPr lang="en-US" sz="1400" dirty="0" smtClean="0">
                <a:latin typeface="Verdana" panose="020B0604030504040204" pitchFamily="34" charset="0"/>
                <a:ea typeface="Verdana" panose="020B0604030504040204" pitchFamily="34" charset="0"/>
                <a:cs typeface="Verdana" panose="020B0604030504040204" pitchFamily="34" charset="0"/>
              </a:rPr>
              <a:t> really:</a:t>
            </a:r>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NZ" sz="1400" dirty="0"/>
          </a:p>
          <a:p>
            <a:pPr>
              <a:lnSpc>
                <a:spcPct val="100000"/>
              </a:lnSpc>
            </a:pPr>
            <a:r>
              <a:rPr lang="en-NZ" sz="1400" b="1" dirty="0" err="1" smtClean="0"/>
              <a:t>ArrayList</a:t>
            </a:r>
            <a:r>
              <a:rPr lang="en-NZ" sz="1400" b="1" dirty="0" smtClean="0"/>
              <a:t>&lt;Rectangle</a:t>
            </a:r>
            <a:r>
              <a:rPr lang="en-NZ" sz="1400" b="1" dirty="0"/>
              <a:t>&gt; rectangles = new </a:t>
            </a:r>
            <a:r>
              <a:rPr lang="en-NZ" sz="1400" b="1" dirty="0" err="1"/>
              <a:t>ArrayList</a:t>
            </a:r>
            <a:r>
              <a:rPr lang="en-NZ" sz="1400" b="1" dirty="0"/>
              <a:t>&lt;Rectangle&gt;();</a:t>
            </a:r>
          </a:p>
          <a:p>
            <a:pPr>
              <a:lnSpc>
                <a:spcPct val="100000"/>
              </a:lnSpc>
            </a:pPr>
            <a:r>
              <a:rPr lang="en-NZ" sz="1400" b="1" dirty="0" err="1" smtClean="0"/>
              <a:t>rectangles.add</a:t>
            </a:r>
            <a:r>
              <a:rPr lang="en-NZ" sz="1400" b="1" dirty="0" smtClean="0"/>
              <a:t>(r1</a:t>
            </a:r>
            <a:r>
              <a:rPr lang="en-NZ" sz="1400" b="1" dirty="0"/>
              <a:t>);</a:t>
            </a:r>
          </a:p>
          <a:p>
            <a:pPr>
              <a:lnSpc>
                <a:spcPct val="100000"/>
              </a:lnSpc>
            </a:pPr>
            <a:r>
              <a:rPr lang="en-NZ" sz="1400" b="1" dirty="0" err="1" smtClean="0"/>
              <a:t>rectangles.add</a:t>
            </a:r>
            <a:r>
              <a:rPr lang="en-NZ" sz="1400" b="1" dirty="0" smtClean="0"/>
              <a:t>(r2</a:t>
            </a:r>
            <a:r>
              <a:rPr lang="en-NZ" sz="1400" b="1" dirty="0"/>
              <a:t>);</a:t>
            </a:r>
          </a:p>
          <a:p>
            <a:pPr>
              <a:lnSpc>
                <a:spcPct val="100000"/>
              </a:lnSpc>
            </a:pPr>
            <a:r>
              <a:rPr lang="en-NZ" sz="1400" b="1" dirty="0" err="1" smtClean="0"/>
              <a:t>rectangles.add</a:t>
            </a:r>
            <a:r>
              <a:rPr lang="en-NZ" sz="1400" b="1" dirty="0" smtClean="0"/>
              <a:t>(r3</a:t>
            </a:r>
            <a:r>
              <a:rPr lang="en-NZ" sz="1400" b="1" dirty="0"/>
              <a:t>);</a:t>
            </a:r>
          </a:p>
          <a:p>
            <a:pPr>
              <a:lnSpc>
                <a:spcPct val="100000"/>
              </a:lnSpc>
            </a:pPr>
            <a:r>
              <a:rPr lang="en-NZ" sz="1400" b="1" dirty="0"/>
              <a:t>        </a:t>
            </a:r>
          </a:p>
          <a:p>
            <a:pPr>
              <a:lnSpc>
                <a:spcPct val="100000"/>
              </a:lnSpc>
            </a:pPr>
            <a:r>
              <a:rPr lang="en-NZ" sz="1400" b="1" dirty="0" smtClean="0"/>
              <a:t>for </a:t>
            </a:r>
            <a:r>
              <a:rPr lang="en-NZ" sz="1400" b="1" dirty="0"/>
              <a:t>(Rectangle r: rectangles) </a:t>
            </a:r>
            <a:r>
              <a:rPr lang="en-NZ" sz="1400" b="1" dirty="0" smtClean="0"/>
              <a:t>{</a:t>
            </a:r>
            <a:endParaRPr lang="en-NZ" sz="1400" b="1" dirty="0"/>
          </a:p>
          <a:p>
            <a:pPr>
              <a:lnSpc>
                <a:spcPct val="100000"/>
              </a:lnSpc>
            </a:pPr>
            <a:r>
              <a:rPr lang="en-NZ" sz="1400" b="1" dirty="0" smtClean="0"/>
              <a:t>    </a:t>
            </a:r>
            <a:r>
              <a:rPr lang="en-NZ" sz="1400" b="1" dirty="0" err="1" smtClean="0"/>
              <a:t>System.out.println</a:t>
            </a:r>
            <a:r>
              <a:rPr lang="en-NZ" sz="1400" b="1" dirty="0"/>
              <a:t>("We have a " + </a:t>
            </a:r>
            <a:endParaRPr lang="en-NZ" sz="1400" b="1" dirty="0" smtClean="0"/>
          </a:p>
          <a:p>
            <a:pPr>
              <a:lnSpc>
                <a:spcPct val="100000"/>
              </a:lnSpc>
            </a:pPr>
            <a:r>
              <a:rPr lang="en-NZ" sz="1400" b="1" dirty="0"/>
              <a:t> </a:t>
            </a:r>
            <a:r>
              <a:rPr lang="en-NZ" sz="1400" b="1" dirty="0" smtClean="0"/>
              <a:t>       </a:t>
            </a:r>
            <a:r>
              <a:rPr lang="en-NZ" sz="1400" b="1" dirty="0" err="1" smtClean="0"/>
              <a:t>r.getLength</a:t>
            </a:r>
            <a:r>
              <a:rPr lang="en-NZ" sz="1400" b="1" dirty="0"/>
              <a:t>() + " by " </a:t>
            </a:r>
            <a:r>
              <a:rPr lang="en-NZ" sz="1400" b="1" dirty="0" smtClean="0"/>
              <a:t>+</a:t>
            </a:r>
          </a:p>
          <a:p>
            <a:pPr>
              <a:lnSpc>
                <a:spcPct val="100000"/>
              </a:lnSpc>
            </a:pPr>
            <a:r>
              <a:rPr lang="en-NZ" sz="1400" b="1" dirty="0"/>
              <a:t> </a:t>
            </a:r>
            <a:r>
              <a:rPr lang="en-NZ" sz="1400" b="1" dirty="0" smtClean="0"/>
              <a:t>       </a:t>
            </a:r>
            <a:r>
              <a:rPr lang="en-NZ" sz="1400" b="1" dirty="0" err="1" smtClean="0"/>
              <a:t>r.getWidth</a:t>
            </a:r>
            <a:r>
              <a:rPr lang="en-NZ" sz="1400" b="1" dirty="0"/>
              <a:t>() + " with area " </a:t>
            </a:r>
            <a:r>
              <a:rPr lang="en-NZ" sz="1400" b="1" dirty="0" smtClean="0"/>
              <a:t>+</a:t>
            </a:r>
          </a:p>
          <a:p>
            <a:pPr>
              <a:lnSpc>
                <a:spcPct val="100000"/>
              </a:lnSpc>
            </a:pPr>
            <a:r>
              <a:rPr lang="en-NZ" sz="1400" b="1" dirty="0"/>
              <a:t> </a:t>
            </a:r>
            <a:r>
              <a:rPr lang="en-NZ" sz="1400" b="1" dirty="0" smtClean="0"/>
              <a:t>       </a:t>
            </a:r>
            <a:r>
              <a:rPr lang="en-NZ" sz="1400" b="1" dirty="0" err="1" smtClean="0"/>
              <a:t>r.getArea</a:t>
            </a:r>
            <a:r>
              <a:rPr lang="en-NZ" sz="1400" b="1" dirty="0"/>
              <a:t>() + " and diagonal " </a:t>
            </a:r>
            <a:r>
              <a:rPr lang="en-NZ" sz="1400" b="1" dirty="0" smtClean="0"/>
              <a:t>+</a:t>
            </a:r>
          </a:p>
          <a:p>
            <a:pPr>
              <a:lnSpc>
                <a:spcPct val="100000"/>
              </a:lnSpc>
            </a:pPr>
            <a:r>
              <a:rPr lang="en-NZ" sz="1400" b="1" dirty="0"/>
              <a:t> </a:t>
            </a:r>
            <a:r>
              <a:rPr lang="en-NZ" sz="1400" b="1" dirty="0" smtClean="0"/>
              <a:t>       </a:t>
            </a:r>
            <a:r>
              <a:rPr lang="en-NZ" sz="1400" b="1" dirty="0" err="1" smtClean="0"/>
              <a:t>r.diagonal</a:t>
            </a:r>
            <a:r>
              <a:rPr lang="en-NZ" sz="1400" b="1" dirty="0" smtClean="0"/>
              <a:t>()</a:t>
            </a:r>
          </a:p>
          <a:p>
            <a:pPr>
              <a:lnSpc>
                <a:spcPct val="100000"/>
              </a:lnSpc>
            </a:pPr>
            <a:r>
              <a:rPr lang="en-NZ" sz="1400" b="1" dirty="0"/>
              <a:t> </a:t>
            </a:r>
            <a:r>
              <a:rPr lang="en-NZ" sz="1400" b="1" dirty="0" smtClean="0"/>
              <a:t>   );</a:t>
            </a:r>
            <a:endParaRPr lang="en-NZ" sz="1400" b="1" dirty="0"/>
          </a:p>
          <a:p>
            <a:pPr>
              <a:lnSpc>
                <a:spcPct val="100000"/>
              </a:lnSpc>
            </a:pPr>
            <a:r>
              <a:rPr lang="en-NZ" sz="1400" b="1" dirty="0" smtClean="0"/>
              <a:t>}</a:t>
            </a:r>
            <a:endParaRPr lang="en-NZ" sz="1400" b="1"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bunch of rectangles!</a:t>
            </a:r>
            <a:endParaRPr lang="en-NZ" sz="4000" b="1" dirty="0">
              <a:solidFill>
                <a:srgbClr val="009AC7"/>
              </a:solidFill>
              <a:latin typeface="Verdana"/>
              <a:cs typeface="Verdana"/>
            </a:endParaRPr>
          </a:p>
        </p:txBody>
      </p:sp>
      <p:sp>
        <p:nvSpPr>
          <p:cNvPr id="10"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Using objects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2283992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17</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Debug </a:t>
            </a:r>
            <a:endParaRPr lang="en-NZ" sz="4000" b="1" dirty="0">
              <a:solidFill>
                <a:srgbClr val="009AC7"/>
              </a:solidFill>
              <a:latin typeface="Verdana"/>
              <a:cs typeface="Verdana"/>
            </a:endParaRPr>
          </a:p>
        </p:txBody>
      </p:sp>
      <p:pic>
        <p:nvPicPr>
          <p:cNvPr id="2" name="Picture 1"/>
          <p:cNvPicPr>
            <a:picLocks noChangeAspect="1"/>
          </p:cNvPicPr>
          <p:nvPr/>
        </p:nvPicPr>
        <p:blipFill>
          <a:blip r:embed="rId2"/>
          <a:stretch>
            <a:fillRect/>
          </a:stretch>
        </p:blipFill>
        <p:spPr>
          <a:xfrm>
            <a:off x="1951970" y="1304925"/>
            <a:ext cx="7192030" cy="4053459"/>
          </a:xfrm>
          <a:prstGeom prst="rect">
            <a:avLst/>
          </a:prstGeom>
        </p:spPr>
      </p:pic>
      <p:sp>
        <p:nvSpPr>
          <p:cNvPr id="3" name="Oval 2"/>
          <p:cNvSpPr/>
          <p:nvPr/>
        </p:nvSpPr>
        <p:spPr>
          <a:xfrm>
            <a:off x="5797296" y="2496312"/>
            <a:ext cx="3025339" cy="905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Using objects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3183989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3"/>
            <a:ext cx="6335993" cy="5499922"/>
          </a:xfrm>
        </p:spPr>
        <p:txBody>
          <a:bodyPr>
            <a:normAutofit fontScale="70000" lnSpcReduction="20000"/>
          </a:bodyPr>
          <a:lstStyle/>
          <a:p>
            <a:r>
              <a:rPr lang="en-US" dirty="0" smtClean="0"/>
              <a:t>A class</a:t>
            </a:r>
          </a:p>
          <a:p>
            <a:pPr lvl="1"/>
            <a:r>
              <a:rPr lang="en-US" dirty="0" smtClean="0"/>
              <a:t>Is in its own .java file (at this stage)</a:t>
            </a:r>
          </a:p>
          <a:p>
            <a:r>
              <a:rPr lang="en-US" dirty="0" smtClean="0"/>
              <a:t>Its attributes become </a:t>
            </a:r>
          </a:p>
          <a:p>
            <a:pPr lvl="1"/>
            <a:r>
              <a:rPr lang="en-US" dirty="0" smtClean="0"/>
              <a:t>Private instance variables with</a:t>
            </a:r>
          </a:p>
          <a:p>
            <a:pPr lvl="1"/>
            <a:r>
              <a:rPr lang="en-US" dirty="0" smtClean="0"/>
              <a:t>Each with a get and a set method</a:t>
            </a:r>
          </a:p>
          <a:p>
            <a:pPr lvl="1"/>
            <a:r>
              <a:rPr lang="en-US" dirty="0" smtClean="0"/>
              <a:t>Use </a:t>
            </a:r>
            <a:r>
              <a:rPr lang="en-US" b="1" i="1" dirty="0" smtClean="0"/>
              <a:t>this.</a:t>
            </a:r>
            <a:r>
              <a:rPr lang="en-US" i="1" dirty="0" smtClean="0"/>
              <a:t>  </a:t>
            </a:r>
            <a:r>
              <a:rPr lang="en-US" dirty="0" smtClean="0"/>
              <a:t>to change the instance variable</a:t>
            </a:r>
          </a:p>
          <a:p>
            <a:r>
              <a:rPr lang="en-US" dirty="0" smtClean="0"/>
              <a:t>A class can have one or more Constructor methods they</a:t>
            </a:r>
          </a:p>
          <a:p>
            <a:pPr lvl="1"/>
            <a:r>
              <a:rPr lang="en-US" dirty="0" smtClean="0"/>
              <a:t>Are the same name as the class</a:t>
            </a:r>
          </a:p>
          <a:p>
            <a:pPr lvl="1"/>
            <a:r>
              <a:rPr lang="en-US" dirty="0" smtClean="0"/>
              <a:t>Do not have a return type specified</a:t>
            </a:r>
          </a:p>
          <a:p>
            <a:pPr lvl="1"/>
            <a:r>
              <a:rPr lang="en-US" dirty="0" smtClean="0"/>
              <a:t>Often set some of the attributes of the newly instantiated object </a:t>
            </a:r>
          </a:p>
          <a:p>
            <a:pPr lvl="1"/>
            <a:r>
              <a:rPr lang="en-US" dirty="0" smtClean="0"/>
              <a:t>Constructors can call each other using this()</a:t>
            </a:r>
          </a:p>
          <a:p>
            <a:r>
              <a:rPr lang="en-US" dirty="0" smtClean="0"/>
              <a:t>A class can have both private and public methods that receive and return values</a:t>
            </a:r>
          </a:p>
          <a:p>
            <a:r>
              <a:rPr lang="en-US" dirty="0" smtClean="0"/>
              <a:t>Static variables and methods are Class elements and there is only one of them for all of the objects of that class.</a:t>
            </a:r>
            <a:endParaRPr lang="en-US" dirty="0"/>
          </a:p>
          <a:p>
            <a:r>
              <a:rPr lang="en-US" dirty="0"/>
              <a:t>The class is now a java type available in your project. </a:t>
            </a:r>
          </a:p>
          <a:p>
            <a:r>
              <a:rPr lang="en-US" dirty="0" smtClean="0"/>
              <a:t>You can use it to instantiate objects</a:t>
            </a:r>
            <a:endParaRPr lang="en-US" dirty="0"/>
          </a:p>
          <a:p>
            <a:r>
              <a:rPr lang="en-US" dirty="0" smtClean="0"/>
              <a:t>You can use your new type in much the same way as any other type – e.g. make an </a:t>
            </a:r>
            <a:r>
              <a:rPr lang="en-US" dirty="0" err="1" smtClean="0"/>
              <a:t>ArrayList</a:t>
            </a:r>
            <a:r>
              <a:rPr lang="en-US" dirty="0" smtClean="0"/>
              <a:t> of the objects </a:t>
            </a:r>
          </a:p>
          <a:p>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18</a:t>
            </a:fld>
            <a:endParaRPr lang="en-US" dirty="0"/>
          </a:p>
        </p:txBody>
      </p:sp>
      <p:sp>
        <p:nvSpPr>
          <p:cNvPr id="6" name="Text Placeholder 4"/>
          <p:cNvSpPr>
            <a:spLocks noGrp="1"/>
          </p:cNvSpPr>
          <p:nvPr>
            <p:ph type="body" sz="quarter" idx="12"/>
          </p:nvPr>
        </p:nvSpPr>
        <p:spPr>
          <a:xfrm>
            <a:off x="0" y="1076243"/>
            <a:ext cx="1880256" cy="5403757"/>
          </a:xfrm>
        </p:spPr>
        <p:txBody>
          <a:bodyPr/>
          <a:lstStyle/>
          <a:p>
            <a:r>
              <a:rPr lang="en-NZ" sz="1600" dirty="0" smtClean="0"/>
              <a:t>Strings</a:t>
            </a:r>
            <a:br>
              <a:rPr lang="en-NZ" sz="1600" dirty="0" smtClean="0"/>
            </a:br>
            <a:endParaRPr lang="en-NZ" sz="1600" dirty="0"/>
          </a:p>
          <a:p>
            <a:r>
              <a:rPr lang="en-NZ" sz="1600" dirty="0" smtClean="0"/>
              <a:t>Classes</a:t>
            </a:r>
            <a:br>
              <a:rPr lang="en-NZ" sz="1600" dirty="0" smtClean="0"/>
            </a:br>
            <a:endParaRPr lang="en-NZ" sz="1600" dirty="0"/>
          </a:p>
          <a:p>
            <a:r>
              <a:rPr lang="en-NZ" sz="1600" dirty="0"/>
              <a:t>Instance </a:t>
            </a:r>
            <a:r>
              <a:rPr lang="en-NZ" sz="1600" dirty="0" smtClean="0"/>
              <a:t>variables</a:t>
            </a:r>
            <a:br>
              <a:rPr lang="en-NZ" sz="1600" dirty="0" smtClean="0"/>
            </a:br>
            <a:endParaRPr lang="en-NZ" sz="1600" dirty="0"/>
          </a:p>
          <a:p>
            <a:r>
              <a:rPr lang="en-NZ" sz="1600" dirty="0"/>
              <a:t>Setters and </a:t>
            </a:r>
            <a:r>
              <a:rPr lang="en-NZ" sz="1600" dirty="0" smtClean="0"/>
              <a:t>getters</a:t>
            </a:r>
            <a:br>
              <a:rPr lang="en-NZ" sz="1600" dirty="0" smtClean="0"/>
            </a:br>
            <a:endParaRPr lang="en-NZ" sz="1600" dirty="0"/>
          </a:p>
          <a:p>
            <a:r>
              <a:rPr lang="en-NZ" sz="1600" dirty="0" smtClean="0"/>
              <a:t>Constructors</a:t>
            </a:r>
            <a:br>
              <a:rPr lang="en-NZ" sz="1600" dirty="0" smtClean="0"/>
            </a:br>
            <a:endParaRPr lang="en-NZ" sz="1600" dirty="0"/>
          </a:p>
          <a:p>
            <a:r>
              <a:rPr lang="en-NZ" sz="1600" dirty="0"/>
              <a:t>Using </a:t>
            </a:r>
            <a:r>
              <a:rPr lang="en-NZ" sz="1600" dirty="0" smtClean="0"/>
              <a:t>objects</a:t>
            </a:r>
            <a:br>
              <a:rPr lang="en-NZ" sz="1600" dirty="0" smtClean="0"/>
            </a:br>
            <a:endParaRPr lang="en-NZ" sz="1600" dirty="0"/>
          </a:p>
          <a:p>
            <a:r>
              <a:rPr lang="en-NZ" sz="1600" dirty="0">
                <a:solidFill>
                  <a:schemeClr val="tx2">
                    <a:lumMod val="40000"/>
                    <a:lumOff val="60000"/>
                  </a:schemeClr>
                </a:solidFill>
              </a:rPr>
              <a:t>Summary</a:t>
            </a:r>
            <a:endParaRPr lang="en-US" sz="1600" dirty="0" smtClean="0">
              <a:solidFill>
                <a:schemeClr val="tx2">
                  <a:lumMod val="40000"/>
                  <a:lumOff val="60000"/>
                </a:schemeClr>
              </a:solidFill>
            </a:endParaRPr>
          </a:p>
          <a:p>
            <a:endParaRPr lang="en-US" sz="1600" dirty="0" smtClean="0"/>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1302708" y="1076243"/>
            <a:ext cx="6913542" cy="5352908"/>
          </a:xfrm>
        </p:spPr>
        <p:txBody>
          <a:bodyPr/>
          <a:lstStyle/>
          <a:p>
            <a:r>
              <a:rPr lang="en-US" dirty="0" smtClean="0"/>
              <a:t>D&amp;D chapter 7&amp; 8, also 14.1 to 14.3</a:t>
            </a:r>
          </a:p>
          <a:p>
            <a:r>
              <a:rPr lang="en-US" dirty="0">
                <a:hlinkClick r:id="rId2"/>
              </a:rPr>
              <a:t>https://docs.oracle.com/javase/tutorial/java/javaOO</a:t>
            </a:r>
            <a:r>
              <a:rPr lang="en-US" dirty="0" smtClean="0">
                <a:hlinkClick r:id="rId2"/>
              </a:rPr>
              <a:t>/</a:t>
            </a:r>
            <a:endParaRPr lang="en-US" dirty="0" smtClean="0"/>
          </a:p>
          <a:p>
            <a:endParaRPr lang="en-US" dirty="0"/>
          </a:p>
          <a:p>
            <a:endParaRPr lang="en-US" dirty="0" smtClean="0"/>
          </a:p>
          <a:p>
            <a:pPr marL="0" indent="0">
              <a:buNone/>
            </a:pPr>
            <a:endParaRPr lang="en-US" dirty="0"/>
          </a:p>
          <a:p>
            <a:pPr marL="0" indent="0">
              <a:buNone/>
            </a:pPr>
            <a:r>
              <a:rPr lang="en-US" dirty="0" smtClean="0"/>
              <a:t>Homework.  </a:t>
            </a:r>
            <a:endParaRPr lang="en-US" dirty="0"/>
          </a:p>
          <a:p>
            <a:pPr marL="571500" lvl="1" indent="0">
              <a:buNone/>
            </a:pPr>
            <a:r>
              <a:rPr lang="en-US" dirty="0" smtClean="0"/>
              <a:t>Review questions in chapter 7 or D&amp; D</a:t>
            </a:r>
          </a:p>
          <a:p>
            <a:pPr marL="571500" lvl="1" indent="0">
              <a:buNone/>
            </a:pPr>
            <a:r>
              <a:rPr lang="en-US" dirty="0" smtClean="0"/>
              <a:t>Play with example program.  Add another class ‘Triangle’, give it some attributes and methods. </a:t>
            </a:r>
          </a:p>
          <a:p>
            <a:pPr marL="571500" lvl="1" indent="0">
              <a:buNone/>
            </a:pPr>
            <a:r>
              <a:rPr lang="en-US" dirty="0" smtClean="0"/>
              <a:t>Look at what is going on with debug. </a:t>
            </a:r>
            <a:endParaRPr lang="en-NZ"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19</a:t>
            </a:fld>
            <a:endParaRPr lang="en-US" dirty="0"/>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a:t>
            </a:r>
            <a:r>
              <a:rPr lang="en-US" smtClean="0"/>
              <a:t>this </a:t>
            </a:r>
            <a:r>
              <a:rPr lang="en-US" smtClean="0"/>
              <a:t>lesson, </a:t>
            </a:r>
            <a:r>
              <a:rPr lang="en-US" dirty="0" smtClean="0"/>
              <a:t>you should</a:t>
            </a:r>
          </a:p>
          <a:p>
            <a:pPr marL="0" lvl="0" indent="0">
              <a:buNone/>
            </a:pPr>
            <a:endParaRPr lang="en-US" dirty="0" smtClean="0"/>
          </a:p>
          <a:p>
            <a:pPr lvl="0"/>
            <a:r>
              <a:rPr lang="en-US" dirty="0" smtClean="0"/>
              <a:t>know how to process strings in Java</a:t>
            </a:r>
          </a:p>
          <a:p>
            <a:pPr lvl="0"/>
            <a:r>
              <a:rPr lang="en-US" dirty="0" smtClean="0"/>
              <a:t>know how to define and use a class that has</a:t>
            </a:r>
          </a:p>
          <a:p>
            <a:pPr lvl="1"/>
            <a:r>
              <a:rPr lang="en-US" dirty="0" smtClean="0"/>
              <a:t>Instance variables (with getter and setter methods)</a:t>
            </a:r>
          </a:p>
          <a:p>
            <a:pPr lvl="1"/>
            <a:r>
              <a:rPr lang="en-US" dirty="0" smtClean="0"/>
              <a:t>Methods </a:t>
            </a:r>
          </a:p>
          <a:p>
            <a:pPr lvl="1"/>
            <a:r>
              <a:rPr lang="en-US" dirty="0" smtClean="0"/>
              <a:t>Constructor</a:t>
            </a:r>
          </a:p>
          <a:p>
            <a:pPr lvl="1"/>
            <a:endParaRPr lang="en-US" dirty="0" smtClean="0"/>
          </a:p>
          <a:p>
            <a:pPr lvl="0"/>
            <a:endParaRPr lang="en-US" dirty="0"/>
          </a:p>
          <a:p>
            <a:pPr lvl="1"/>
            <a:endParaRPr lang="en-NZ" dirty="0"/>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D&amp;D Chapters 7 &amp; 8</a:t>
            </a:r>
          </a:p>
          <a:p>
            <a:pPr marL="285750" indent="-285750">
              <a:buFontTx/>
              <a:buChar char="-"/>
            </a:pPr>
            <a:r>
              <a:rPr lang="en-US" dirty="0" smtClean="0"/>
              <a:t>Objects (2) </a:t>
            </a:r>
          </a:p>
          <a:p>
            <a:pPr marL="285750" indent="-285750">
              <a:buFontTx/>
              <a:buChar char="-"/>
            </a:pPr>
            <a:r>
              <a:rPr lang="en-US" smtClean="0"/>
              <a:t>enums</a:t>
            </a:r>
            <a:endParaRPr lang="en-US" dirty="0"/>
          </a:p>
        </p:txBody>
      </p:sp>
    </p:spTree>
    <p:extLst>
      <p:ext uri="{BB962C8B-B14F-4D97-AF65-F5344CB8AC3E}">
        <p14:creationId xmlns:p14="http://schemas.microsoft.com/office/powerpoint/2010/main" val="1812958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56501" y="1731321"/>
            <a:ext cx="6222640" cy="50051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3</a:t>
            </a:fld>
            <a:endParaRPr lang="en-US" dirty="0"/>
          </a:p>
        </p:txBody>
      </p:sp>
      <p:sp>
        <p:nvSpPr>
          <p:cNvPr id="6" name="Text Placeholder 5"/>
          <p:cNvSpPr>
            <a:spLocks noGrp="1"/>
          </p:cNvSpPr>
          <p:nvPr>
            <p:ph type="body" sz="quarter" idx="10"/>
          </p:nvPr>
        </p:nvSpPr>
        <p:spPr>
          <a:xfrm>
            <a:off x="2513007" y="988474"/>
            <a:ext cx="6309628" cy="5605316"/>
          </a:xfrm>
        </p:spPr>
        <p:txBody>
          <a:bodyPr/>
          <a:lstStyle/>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Strings in Java are a special class of objects (class/type </a:t>
            </a:r>
            <a:r>
              <a:rPr lang="en-US" sz="1400" dirty="0" smtClean="0">
                <a:ea typeface="Verdana" panose="020B0604030504040204" pitchFamily="34" charset="0"/>
              </a:rPr>
              <a:t>String</a:t>
            </a:r>
            <a:r>
              <a:rPr lang="en-US" sz="1400" dirty="0" smtClean="0">
                <a:latin typeface="Verdana" panose="020B0604030504040204" pitchFamily="34" charset="0"/>
                <a:ea typeface="Verdana" panose="020B0604030504040204" pitchFamily="34" charset="0"/>
                <a:cs typeface="Verdana" panose="020B0604030504040204" pitchFamily="34" charset="0"/>
              </a:rPr>
              <a:t>). That is, they don’t just store a string of characters, but also provide methods that operate on that string. Here are some examples: </a:t>
            </a:r>
            <a:br>
              <a:rPr lang="en-US" sz="1400" dirty="0" smtClean="0">
                <a:latin typeface="Verdana" panose="020B0604030504040204" pitchFamily="34" charset="0"/>
                <a:ea typeface="Verdana" panose="020B0604030504040204" pitchFamily="34" charset="0"/>
                <a:cs typeface="Verdana" panose="020B0604030504040204" pitchFamily="34" charset="0"/>
              </a:rPr>
            </a:br>
            <a:endParaRPr lang="en-US" sz="6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400" b="1" dirty="0" smtClean="0"/>
              <a:t>String </a:t>
            </a:r>
            <a:r>
              <a:rPr lang="en-NZ" sz="1400" b="1" dirty="0"/>
              <a:t>a = "Hello World!"; // Note: Double quotes!</a:t>
            </a:r>
          </a:p>
          <a:p>
            <a:pPr>
              <a:lnSpc>
                <a:spcPct val="100000"/>
              </a:lnSpc>
            </a:pPr>
            <a:r>
              <a:rPr lang="en-NZ" sz="1400" b="1" dirty="0" err="1"/>
              <a:t>System.out.println</a:t>
            </a:r>
            <a:r>
              <a:rPr lang="en-NZ" sz="1400" b="1" dirty="0"/>
              <a:t>(a);</a:t>
            </a:r>
          </a:p>
          <a:p>
            <a:pPr>
              <a:lnSpc>
                <a:spcPct val="100000"/>
              </a:lnSpc>
            </a:pPr>
            <a:r>
              <a:rPr lang="en-NZ" sz="1400" b="1" dirty="0"/>
              <a:t>String b = "Aotea";</a:t>
            </a:r>
          </a:p>
          <a:p>
            <a:pPr>
              <a:lnSpc>
                <a:spcPct val="100000"/>
              </a:lnSpc>
            </a:pPr>
            <a:r>
              <a:rPr lang="en-NZ" sz="1400" b="1" dirty="0"/>
              <a:t>String c = "</a:t>
            </a:r>
            <a:r>
              <a:rPr lang="en-NZ" sz="1400" b="1" dirty="0" err="1"/>
              <a:t>roa</a:t>
            </a:r>
            <a:r>
              <a:rPr lang="en-NZ" sz="1400" b="1" dirty="0"/>
              <a:t>";</a:t>
            </a:r>
          </a:p>
          <a:p>
            <a:pPr>
              <a:lnSpc>
                <a:spcPct val="100000"/>
              </a:lnSpc>
            </a:pPr>
            <a:r>
              <a:rPr lang="en-NZ" sz="1400" b="1" dirty="0" err="1"/>
              <a:t>System.out.println</a:t>
            </a:r>
            <a:r>
              <a:rPr lang="en-NZ" sz="1400" b="1" dirty="0"/>
              <a:t>(</a:t>
            </a:r>
            <a:r>
              <a:rPr lang="en-NZ" sz="1400" b="1" dirty="0" err="1"/>
              <a:t>b+c</a:t>
            </a:r>
            <a:r>
              <a:rPr lang="en-NZ" sz="1400" b="1" dirty="0"/>
              <a:t>); // String concatenation with +</a:t>
            </a:r>
          </a:p>
          <a:p>
            <a:pPr>
              <a:lnSpc>
                <a:spcPct val="100000"/>
              </a:lnSpc>
            </a:pPr>
            <a:r>
              <a:rPr lang="en-NZ" sz="1400" b="1" dirty="0"/>
              <a:t>// Double quotes in </a:t>
            </a:r>
            <a:r>
              <a:rPr lang="en-NZ" sz="1400" b="1" dirty="0" smtClean="0"/>
              <a:t>strings:</a:t>
            </a:r>
            <a:endParaRPr lang="en-NZ" sz="1400" b="1" dirty="0"/>
          </a:p>
          <a:p>
            <a:pPr>
              <a:lnSpc>
                <a:spcPct val="100000"/>
              </a:lnSpc>
            </a:pPr>
            <a:r>
              <a:rPr lang="en-NZ" sz="1400" b="1" dirty="0" err="1"/>
              <a:t>System.out.println</a:t>
            </a:r>
            <a:r>
              <a:rPr lang="en-NZ" sz="1400" b="1" dirty="0" smtClean="0"/>
              <a:t>(</a:t>
            </a:r>
            <a:br>
              <a:rPr lang="en-NZ" sz="1400" b="1" dirty="0" smtClean="0"/>
            </a:br>
            <a:r>
              <a:rPr lang="en-NZ" sz="1400" b="1" dirty="0" smtClean="0"/>
              <a:t>    "</a:t>
            </a:r>
            <a:r>
              <a:rPr lang="en-NZ" sz="1400" b="1" dirty="0" err="1"/>
              <a:t>Aoteaora</a:t>
            </a:r>
            <a:r>
              <a:rPr lang="en-NZ" sz="1400" b="1" dirty="0"/>
              <a:t> is also known as \"New Zealand\"");</a:t>
            </a:r>
          </a:p>
          <a:p>
            <a:pPr>
              <a:lnSpc>
                <a:spcPct val="100000"/>
              </a:lnSpc>
            </a:pPr>
            <a:r>
              <a:rPr lang="en-NZ" sz="1400" b="1" dirty="0"/>
              <a:t>// Measure string length with the length() </a:t>
            </a:r>
            <a:r>
              <a:rPr lang="en-NZ" sz="1400" b="1" dirty="0" smtClean="0"/>
              <a:t>method:</a:t>
            </a:r>
            <a:endParaRPr lang="en-NZ" sz="1400" b="1" dirty="0"/>
          </a:p>
          <a:p>
            <a:pPr>
              <a:lnSpc>
                <a:spcPct val="100000"/>
              </a:lnSpc>
            </a:pPr>
            <a:r>
              <a:rPr lang="en-NZ" sz="1400" b="1" dirty="0" err="1"/>
              <a:t>System.out.println</a:t>
            </a:r>
            <a:r>
              <a:rPr lang="en-NZ" sz="1400" b="1" dirty="0"/>
              <a:t>(b + " has " + </a:t>
            </a:r>
            <a:r>
              <a:rPr lang="en-NZ" sz="1400" b="1" dirty="0" err="1"/>
              <a:t>b.length</a:t>
            </a:r>
            <a:r>
              <a:rPr lang="en-NZ" sz="1400" b="1" dirty="0"/>
              <a:t>() + </a:t>
            </a:r>
            <a:r>
              <a:rPr lang="en-NZ" sz="1400" b="1" dirty="0" smtClean="0"/>
              <a:t/>
            </a:r>
            <a:br>
              <a:rPr lang="en-NZ" sz="1400" b="1" dirty="0" smtClean="0"/>
            </a:br>
            <a:r>
              <a:rPr lang="en-NZ" sz="1400" b="1" dirty="0" smtClean="0"/>
              <a:t>    " </a:t>
            </a:r>
            <a:r>
              <a:rPr lang="en-NZ" sz="1400" b="1" dirty="0"/>
              <a:t>letters");</a:t>
            </a:r>
          </a:p>
          <a:p>
            <a:pPr>
              <a:lnSpc>
                <a:spcPct val="100000"/>
              </a:lnSpc>
            </a:pPr>
            <a:r>
              <a:rPr lang="en-NZ" sz="1400" b="1" dirty="0" err="1"/>
              <a:t>System.out.println</a:t>
            </a:r>
            <a:r>
              <a:rPr lang="en-NZ" sz="1400" b="1" dirty="0"/>
              <a:t>(b + c + " has " + (</a:t>
            </a:r>
            <a:r>
              <a:rPr lang="en-NZ" sz="1400" b="1" dirty="0" err="1"/>
              <a:t>b+c</a:t>
            </a:r>
            <a:r>
              <a:rPr lang="en-NZ" sz="1400" b="1" dirty="0"/>
              <a:t>).length() + </a:t>
            </a:r>
            <a:r>
              <a:rPr lang="en-NZ" sz="1400" b="1" dirty="0" smtClean="0"/>
              <a:t/>
            </a:r>
            <a:br>
              <a:rPr lang="en-NZ" sz="1400" b="1" dirty="0" smtClean="0"/>
            </a:br>
            <a:r>
              <a:rPr lang="en-NZ" sz="1400" b="1" dirty="0" smtClean="0"/>
              <a:t>    " </a:t>
            </a:r>
            <a:r>
              <a:rPr lang="en-NZ" sz="1400" b="1" dirty="0"/>
              <a:t>letters");</a:t>
            </a:r>
          </a:p>
          <a:p>
            <a:pPr>
              <a:lnSpc>
                <a:spcPct val="100000"/>
              </a:lnSpc>
            </a:pPr>
            <a:r>
              <a:rPr lang="en-NZ" sz="1400" b="1" dirty="0"/>
              <a:t>// You can also use methods on string literals:</a:t>
            </a:r>
          </a:p>
          <a:p>
            <a:pPr>
              <a:lnSpc>
                <a:spcPct val="100000"/>
              </a:lnSpc>
            </a:pPr>
            <a:r>
              <a:rPr lang="en-NZ" sz="1400" b="1" dirty="0" err="1"/>
              <a:t>System.out.println</a:t>
            </a:r>
            <a:r>
              <a:rPr lang="en-NZ" sz="1400" b="1" dirty="0"/>
              <a:t>("shout!".</a:t>
            </a:r>
            <a:r>
              <a:rPr lang="en-NZ" sz="1400" b="1" dirty="0" err="1"/>
              <a:t>toUpperCase</a:t>
            </a:r>
            <a:r>
              <a:rPr lang="en-NZ" sz="1400" b="1" dirty="0"/>
              <a:t>());</a:t>
            </a:r>
          </a:p>
          <a:p>
            <a:pPr>
              <a:lnSpc>
                <a:spcPct val="100000"/>
              </a:lnSpc>
            </a:pPr>
            <a:r>
              <a:rPr lang="en-NZ" sz="1400" b="1" dirty="0"/>
              <a:t>String d = b + c;</a:t>
            </a:r>
          </a:p>
          <a:p>
            <a:pPr>
              <a:lnSpc>
                <a:spcPct val="100000"/>
              </a:lnSpc>
            </a:pPr>
            <a:r>
              <a:rPr lang="en-NZ" sz="1400" b="1" dirty="0"/>
              <a:t>// Getting at substrings is easy:</a:t>
            </a:r>
          </a:p>
          <a:p>
            <a:pPr>
              <a:lnSpc>
                <a:spcPct val="100000"/>
              </a:lnSpc>
            </a:pPr>
            <a:r>
              <a:rPr lang="en-NZ" sz="1400" b="1" dirty="0" err="1"/>
              <a:t>System.out.println</a:t>
            </a:r>
            <a:r>
              <a:rPr lang="en-NZ" sz="1400" b="1" dirty="0"/>
              <a:t>("Is there " + </a:t>
            </a:r>
            <a:r>
              <a:rPr lang="en-NZ" sz="1400" b="1" dirty="0" err="1"/>
              <a:t>d.substring</a:t>
            </a:r>
            <a:r>
              <a:rPr lang="en-NZ" sz="1400" b="1" dirty="0"/>
              <a:t>(2, 5</a:t>
            </a:r>
            <a:r>
              <a:rPr lang="en-NZ" sz="1400" b="1" dirty="0" smtClean="0"/>
              <a:t>) + </a:t>
            </a:r>
            <a:br>
              <a:rPr lang="en-NZ" sz="1400" b="1" dirty="0" smtClean="0"/>
            </a:br>
            <a:r>
              <a:rPr lang="en-NZ" sz="1400" b="1" dirty="0" smtClean="0"/>
              <a:t>    " </a:t>
            </a:r>
            <a:r>
              <a:rPr lang="en-NZ" sz="1400" b="1" dirty="0"/>
              <a:t>in " + d + "?");</a:t>
            </a:r>
          </a:p>
          <a:p>
            <a:pPr>
              <a:lnSpc>
                <a:spcPct val="100000"/>
              </a:lnSpc>
            </a:pPr>
            <a:r>
              <a:rPr lang="en-NZ" sz="1400" b="1" dirty="0"/>
              <a:t>// String lengths can change!</a:t>
            </a:r>
          </a:p>
          <a:p>
            <a:pPr>
              <a:lnSpc>
                <a:spcPct val="100000"/>
              </a:lnSpc>
            </a:pPr>
            <a:r>
              <a:rPr lang="en-NZ" sz="1400" b="1" dirty="0"/>
              <a:t>d += " aka New Zealand";</a:t>
            </a:r>
          </a:p>
          <a:p>
            <a:pPr>
              <a:lnSpc>
                <a:spcPct val="100000"/>
              </a:lnSpc>
            </a:pPr>
            <a:r>
              <a:rPr lang="en-NZ" sz="1400" b="1" dirty="0" err="1"/>
              <a:t>System.out.println</a:t>
            </a:r>
            <a:r>
              <a:rPr lang="en-NZ" sz="1400" b="1" dirty="0"/>
              <a:t>(d + " has " + </a:t>
            </a:r>
            <a:r>
              <a:rPr lang="en-NZ" sz="1400" b="1" dirty="0" err="1"/>
              <a:t>d.length</a:t>
            </a:r>
            <a:r>
              <a:rPr lang="en-NZ" sz="1400" b="1" dirty="0"/>
              <a:t>() + </a:t>
            </a:r>
            <a:r>
              <a:rPr lang="en-NZ" sz="1400" b="1" dirty="0" smtClean="0"/>
              <a:t/>
            </a:r>
            <a:br>
              <a:rPr lang="en-NZ" sz="1400" b="1" dirty="0" smtClean="0"/>
            </a:br>
            <a:r>
              <a:rPr lang="en-NZ" sz="1400" b="1" dirty="0" smtClean="0"/>
              <a:t>    " </a:t>
            </a:r>
            <a:r>
              <a:rPr lang="en-NZ" sz="1400" b="1" dirty="0"/>
              <a:t>letters");</a:t>
            </a: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Strings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tx2">
                    <a:lumMod val="40000"/>
                    <a:lumOff val="60000"/>
                  </a:schemeClr>
                </a:solidFill>
                <a:cs typeface="+mn-cs"/>
              </a:rPr>
              <a:t>Strings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2761120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99996" y="1883664"/>
            <a:ext cx="6222640" cy="465429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4</a:t>
            </a:fld>
            <a:endParaRPr lang="en-US" dirty="0"/>
          </a:p>
        </p:txBody>
      </p:sp>
      <p:sp>
        <p:nvSpPr>
          <p:cNvPr id="6" name="Text Placeholder 5"/>
          <p:cNvSpPr>
            <a:spLocks noGrp="1"/>
          </p:cNvSpPr>
          <p:nvPr>
            <p:ph type="body" sz="quarter" idx="10"/>
          </p:nvPr>
        </p:nvSpPr>
        <p:spPr>
          <a:xfrm>
            <a:off x="2513007" y="997157"/>
            <a:ext cx="6309628" cy="5605316"/>
          </a:xfrm>
        </p:spPr>
        <p:txBody>
          <a:bodyPr/>
          <a:lstStyle/>
          <a:p>
            <a:r>
              <a:rPr lang="en-US" sz="1400" dirty="0" smtClean="0">
                <a:latin typeface="Verdana" panose="020B0604030504040204" pitchFamily="34" charset="0"/>
                <a:ea typeface="Verdana" panose="020B0604030504040204" pitchFamily="34" charset="0"/>
                <a:cs typeface="Verdana" panose="020B0604030504040204" pitchFamily="34" charset="0"/>
              </a:rPr>
              <a:t>Comparing strings for identical content is a common task in programming. In Java, this can be a bit of a pitfall: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400" b="1" dirty="0"/>
              <a:t>String x = "Black"; String y = "White";</a:t>
            </a:r>
          </a:p>
          <a:p>
            <a:pPr>
              <a:lnSpc>
                <a:spcPct val="100000"/>
              </a:lnSpc>
            </a:pPr>
            <a:r>
              <a:rPr lang="en-NZ" sz="1400" b="1" dirty="0"/>
              <a:t>// This seems to work:</a:t>
            </a:r>
          </a:p>
          <a:p>
            <a:pPr>
              <a:lnSpc>
                <a:spcPct val="100000"/>
              </a:lnSpc>
            </a:pPr>
            <a:r>
              <a:rPr lang="en-NZ" sz="1400" b="1" dirty="0"/>
              <a:t>if (x == y) {</a:t>
            </a:r>
          </a:p>
          <a:p>
            <a:pPr>
              <a:lnSpc>
                <a:spcPct val="100000"/>
              </a:lnSpc>
            </a:pPr>
            <a:r>
              <a:rPr lang="en-NZ" sz="1400" b="1" dirty="0" smtClean="0"/>
              <a:t>   </a:t>
            </a:r>
            <a:r>
              <a:rPr lang="en-NZ" sz="1400" b="1" dirty="0" err="1" smtClean="0"/>
              <a:t>System.out.println</a:t>
            </a:r>
            <a:r>
              <a:rPr lang="en-NZ" sz="1400" b="1" dirty="0" smtClean="0"/>
              <a:t>(x </a:t>
            </a:r>
            <a:r>
              <a:rPr lang="en-NZ" sz="1400" b="1" dirty="0"/>
              <a:t>+ " is " + y);</a:t>
            </a:r>
          </a:p>
          <a:p>
            <a:pPr>
              <a:lnSpc>
                <a:spcPct val="100000"/>
              </a:lnSpc>
            </a:pPr>
            <a:r>
              <a:rPr lang="en-NZ" sz="1400" b="1" dirty="0"/>
              <a:t>} else {</a:t>
            </a:r>
          </a:p>
          <a:p>
            <a:pPr>
              <a:lnSpc>
                <a:spcPct val="100000"/>
              </a:lnSpc>
            </a:pPr>
            <a:r>
              <a:rPr lang="en-NZ" sz="1400" b="1" dirty="0" smtClean="0"/>
              <a:t>   </a:t>
            </a:r>
            <a:r>
              <a:rPr lang="en-NZ" sz="1400" b="1" dirty="0" err="1" smtClean="0"/>
              <a:t>System.out.println</a:t>
            </a:r>
            <a:r>
              <a:rPr lang="en-NZ" sz="1400" b="1" dirty="0" smtClean="0"/>
              <a:t>(x </a:t>
            </a:r>
            <a:r>
              <a:rPr lang="en-NZ" sz="1400" b="1" dirty="0"/>
              <a:t>+ " is not " + y); </a:t>
            </a:r>
          </a:p>
          <a:p>
            <a:pPr>
              <a:lnSpc>
                <a:spcPct val="100000"/>
              </a:lnSpc>
            </a:pPr>
            <a:r>
              <a:rPr lang="en-NZ" sz="1400" b="1" dirty="0"/>
              <a:t>}</a:t>
            </a:r>
          </a:p>
          <a:p>
            <a:pPr>
              <a:lnSpc>
                <a:spcPct val="100000"/>
              </a:lnSpc>
            </a:pPr>
            <a:r>
              <a:rPr lang="en-NZ" sz="1400" b="1" dirty="0"/>
              <a:t>y = "Black";</a:t>
            </a:r>
          </a:p>
          <a:p>
            <a:pPr>
              <a:lnSpc>
                <a:spcPct val="100000"/>
              </a:lnSpc>
            </a:pPr>
            <a:r>
              <a:rPr lang="en-NZ" sz="1400" b="1" dirty="0"/>
              <a:t>if (x == y) {</a:t>
            </a:r>
          </a:p>
          <a:p>
            <a:pPr>
              <a:lnSpc>
                <a:spcPct val="100000"/>
              </a:lnSpc>
            </a:pPr>
            <a:r>
              <a:rPr lang="en-NZ" sz="1400" b="1" dirty="0" smtClean="0"/>
              <a:t>    </a:t>
            </a:r>
            <a:r>
              <a:rPr lang="en-NZ" sz="1400" b="1" dirty="0" err="1" smtClean="0"/>
              <a:t>System.out.println</a:t>
            </a:r>
            <a:r>
              <a:rPr lang="en-NZ" sz="1400" b="1" dirty="0" smtClean="0"/>
              <a:t>(x </a:t>
            </a:r>
            <a:r>
              <a:rPr lang="en-NZ" sz="1400" b="1" dirty="0"/>
              <a:t>+ " is " + y);</a:t>
            </a:r>
          </a:p>
          <a:p>
            <a:pPr>
              <a:lnSpc>
                <a:spcPct val="100000"/>
              </a:lnSpc>
            </a:pPr>
            <a:r>
              <a:rPr lang="en-NZ" sz="1400" b="1" dirty="0"/>
              <a:t>} else {</a:t>
            </a:r>
          </a:p>
          <a:p>
            <a:pPr>
              <a:lnSpc>
                <a:spcPct val="100000"/>
              </a:lnSpc>
            </a:pPr>
            <a:r>
              <a:rPr lang="en-NZ" sz="1400" b="1" dirty="0" smtClean="0"/>
              <a:t>    </a:t>
            </a:r>
            <a:r>
              <a:rPr lang="en-NZ" sz="1400" b="1" dirty="0" err="1" smtClean="0"/>
              <a:t>System.out.println</a:t>
            </a:r>
            <a:r>
              <a:rPr lang="en-NZ" sz="1400" b="1" dirty="0" smtClean="0"/>
              <a:t>(x </a:t>
            </a:r>
            <a:r>
              <a:rPr lang="en-NZ" sz="1400" b="1" dirty="0"/>
              <a:t>+ " is not " + y); </a:t>
            </a:r>
          </a:p>
          <a:p>
            <a:pPr>
              <a:lnSpc>
                <a:spcPct val="100000"/>
              </a:lnSpc>
            </a:pPr>
            <a:r>
              <a:rPr lang="en-NZ" sz="1400" b="1" dirty="0"/>
              <a:t>}</a:t>
            </a:r>
          </a:p>
          <a:p>
            <a:pPr>
              <a:lnSpc>
                <a:spcPct val="100000"/>
              </a:lnSpc>
            </a:pPr>
            <a:r>
              <a:rPr lang="en-NZ" sz="1400" b="1" dirty="0"/>
              <a:t>// Not really, though!</a:t>
            </a:r>
          </a:p>
          <a:p>
            <a:pPr>
              <a:lnSpc>
                <a:spcPct val="100000"/>
              </a:lnSpc>
            </a:pPr>
            <a:r>
              <a:rPr lang="pl-PL" sz="1400" b="1" dirty="0"/>
              <a:t>String z1 = "Aotea"; String z2 = "Ao";  </a:t>
            </a:r>
          </a:p>
          <a:p>
            <a:pPr>
              <a:lnSpc>
                <a:spcPct val="100000"/>
              </a:lnSpc>
            </a:pPr>
            <a:r>
              <a:rPr lang="en-NZ" sz="1400" b="1" dirty="0"/>
              <a:t>z2 += "tea";</a:t>
            </a:r>
          </a:p>
          <a:p>
            <a:pPr>
              <a:lnSpc>
                <a:spcPct val="100000"/>
              </a:lnSpc>
            </a:pPr>
            <a:r>
              <a:rPr lang="en-NZ" sz="1400" b="1" dirty="0" smtClean="0"/>
              <a:t>if </a:t>
            </a:r>
            <a:r>
              <a:rPr lang="en-NZ" sz="1400" b="1" dirty="0"/>
              <a:t>(z1 == z2) {</a:t>
            </a:r>
          </a:p>
          <a:p>
            <a:pPr>
              <a:lnSpc>
                <a:spcPct val="100000"/>
              </a:lnSpc>
            </a:pPr>
            <a:r>
              <a:rPr lang="en-NZ" sz="1400" b="1" dirty="0" smtClean="0"/>
              <a:t>    </a:t>
            </a:r>
            <a:r>
              <a:rPr lang="en-NZ" sz="1400" b="1" dirty="0" err="1" smtClean="0"/>
              <a:t>System.out.println</a:t>
            </a:r>
            <a:r>
              <a:rPr lang="en-NZ" sz="1400" b="1" dirty="0" smtClean="0"/>
              <a:t>(z1 </a:t>
            </a:r>
            <a:r>
              <a:rPr lang="en-NZ" sz="1400" b="1" dirty="0"/>
              <a:t>+ " is " + z2);</a:t>
            </a:r>
          </a:p>
          <a:p>
            <a:pPr>
              <a:lnSpc>
                <a:spcPct val="100000"/>
              </a:lnSpc>
            </a:pPr>
            <a:r>
              <a:rPr lang="en-NZ" sz="1400" b="1" dirty="0"/>
              <a:t>} else {</a:t>
            </a:r>
          </a:p>
          <a:p>
            <a:pPr>
              <a:lnSpc>
                <a:spcPct val="100000"/>
              </a:lnSpc>
            </a:pPr>
            <a:r>
              <a:rPr lang="en-NZ" sz="1400" b="1" dirty="0" smtClean="0"/>
              <a:t>    </a:t>
            </a:r>
            <a:r>
              <a:rPr lang="en-NZ" sz="1400" b="1" dirty="0" err="1" smtClean="0"/>
              <a:t>System.out.println</a:t>
            </a:r>
            <a:r>
              <a:rPr lang="en-NZ" sz="1400" b="1" dirty="0" smtClean="0"/>
              <a:t>(z1 </a:t>
            </a:r>
            <a:r>
              <a:rPr lang="en-NZ" sz="1400" b="1" dirty="0"/>
              <a:t>+ " is not " + z2); </a:t>
            </a:r>
          </a:p>
          <a:p>
            <a:pPr>
              <a:lnSpc>
                <a:spcPct val="100000"/>
              </a:lnSpc>
            </a:pPr>
            <a:r>
              <a:rPr lang="en-NZ" sz="1400" b="1" dirty="0"/>
              <a:t>}</a:t>
            </a:r>
            <a:endParaRPr lang="en-US" sz="1400" b="1"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String comparison</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tx2">
                    <a:lumMod val="40000"/>
                    <a:lumOff val="60000"/>
                  </a:schemeClr>
                </a:solidFill>
                <a:cs typeface="+mn-cs"/>
              </a:rPr>
              <a:t>Strings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834831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99996" y="5641849"/>
            <a:ext cx="6077660" cy="41148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5</a:t>
            </a:fld>
            <a:endParaRPr lang="en-US" dirty="0"/>
          </a:p>
        </p:txBody>
      </p:sp>
      <p:sp>
        <p:nvSpPr>
          <p:cNvPr id="6" name="Text Placeholder 5"/>
          <p:cNvSpPr>
            <a:spLocks noGrp="1"/>
          </p:cNvSpPr>
          <p:nvPr>
            <p:ph type="body" sz="quarter" idx="10"/>
          </p:nvPr>
        </p:nvSpPr>
        <p:spPr>
          <a:xfrm>
            <a:off x="2513007" y="997157"/>
            <a:ext cx="6309628" cy="5605316"/>
          </a:xfrm>
        </p:spPr>
        <p:txBody>
          <a:bodyPr/>
          <a:lstStyle/>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What went wrong here? </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Remember that strings in Java are objects. Object variables are really just the memory addresses of the objects.</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When we use ==, Java compares the memory addresses of the objects on either side of the ==.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z1 and z2 are different objects with the same content, and are located at different addresses in memory.</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When we store a string literal like "Black" or "White" in a String object, the Java VM tries to be efficient and stores the string literal only once, even if we assign it to a second variable. </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If we create a string by concatenation, the VM doesn’t spot that we have just re-created the same string again and so stores it in two independent objects.</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There’s got to be a better way than the comparison operators, and there is: the </a:t>
            </a:r>
            <a:r>
              <a:rPr lang="en-US" sz="1400" dirty="0" smtClean="0">
                <a:ea typeface="Verdana" panose="020B0604030504040204" pitchFamily="34" charset="0"/>
              </a:rPr>
              <a:t>equals()</a:t>
            </a:r>
            <a:r>
              <a:rPr lang="en-US" sz="1400" dirty="0" smtClean="0">
                <a:latin typeface="Verdana" panose="020B0604030504040204" pitchFamily="34" charset="0"/>
                <a:ea typeface="Verdana" panose="020B0604030504040204" pitchFamily="34" charset="0"/>
                <a:cs typeface="Verdana" panose="020B0604030504040204" pitchFamily="34" charset="0"/>
              </a:rPr>
              <a:t> method!</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NZ" sz="1400" dirty="0"/>
              <a:t>if (z1.equals(z2)) </a:t>
            </a:r>
            <a:r>
              <a:rPr lang="en-NZ" sz="1400" dirty="0" smtClean="0"/>
              <a:t>{ …</a:t>
            </a:r>
            <a:endParaRPr lang="en-US" sz="1400" dirty="0" smtClean="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 </a:t>
            </a:r>
          </a:p>
          <a:p>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String comparison</a:t>
            </a:r>
            <a:endParaRPr lang="en-NZ" sz="4000" b="1" dirty="0">
              <a:solidFill>
                <a:srgbClr val="009AC7"/>
              </a:solidFill>
              <a:latin typeface="Verdana"/>
              <a:cs typeface="Verdana"/>
            </a:endParaRPr>
          </a:p>
        </p:txBody>
      </p:sp>
      <p:sp>
        <p:nvSpPr>
          <p:cNvPr id="9"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tx2">
                    <a:lumMod val="40000"/>
                    <a:lumOff val="60000"/>
                  </a:schemeClr>
                </a:solidFill>
                <a:cs typeface="+mn-cs"/>
              </a:rPr>
              <a:t>Strings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335548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6</a:t>
            </a:fld>
            <a:endParaRPr lang="en-US" dirty="0"/>
          </a:p>
        </p:txBody>
      </p:sp>
      <p:sp>
        <p:nvSpPr>
          <p:cNvPr id="6" name="Text Placeholder 5"/>
          <p:cNvSpPr>
            <a:spLocks noGrp="1"/>
          </p:cNvSpPr>
          <p:nvPr>
            <p:ph type="body" sz="quarter" idx="10"/>
          </p:nvPr>
        </p:nvSpPr>
        <p:spPr>
          <a:xfrm>
            <a:off x="2368296" y="1097236"/>
            <a:ext cx="6309628" cy="5153018"/>
          </a:xfrm>
        </p:spPr>
        <p:txBody>
          <a:bodyPr/>
          <a:lstStyle/>
          <a:p>
            <a:r>
              <a:rPr lang="en-US" sz="1400" dirty="0" smtClean="0">
                <a:latin typeface="Verdana" panose="020B0604030504040204" pitchFamily="34" charset="0"/>
                <a:ea typeface="Verdana" panose="020B0604030504040204" pitchFamily="34" charset="0"/>
                <a:cs typeface="Verdana" panose="020B0604030504040204" pitchFamily="34" charset="0"/>
              </a:rPr>
              <a:t>I want to have a class Rectangle from which I can instantiate various Rectangle objects (i.e., different rectangles).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Here’s the UML class diagram.  My Rectangle class will have 3 attributes: length, width and area, and one method diagonal(), which will return the length of the rectangle’s diagonal.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Class Example</a:t>
            </a:r>
            <a:endParaRPr lang="en-NZ" sz="4000" b="1" dirty="0">
              <a:solidFill>
                <a:srgbClr val="009AC7"/>
              </a:solidFill>
              <a:latin typeface="Verdana"/>
              <a:cs typeface="Verdana"/>
            </a:endParaRPr>
          </a:p>
        </p:txBody>
      </p:sp>
      <p:sp>
        <p:nvSpPr>
          <p:cNvPr id="3" name="Rectangle 2"/>
          <p:cNvSpPr/>
          <p:nvPr/>
        </p:nvSpPr>
        <p:spPr>
          <a:xfrm>
            <a:off x="4389120" y="3355848"/>
            <a:ext cx="2167128" cy="2441448"/>
          </a:xfrm>
          <a:prstGeom prst="rect">
            <a:avLst/>
          </a:prstGeom>
          <a:solidFill>
            <a:schemeClr val="bg1"/>
          </a:solidFill>
          <a:ln w="28575">
            <a:solidFill>
              <a:srgbClr val="009AC7"/>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Rectangle</a:t>
            </a:r>
            <a:endParaRPr lang="en-NZ" dirty="0">
              <a:solidFill>
                <a:schemeClr val="tx1"/>
              </a:solidFill>
            </a:endParaRPr>
          </a:p>
        </p:txBody>
      </p:sp>
      <p:sp>
        <p:nvSpPr>
          <p:cNvPr id="7" name="Rectangle 6"/>
          <p:cNvSpPr/>
          <p:nvPr/>
        </p:nvSpPr>
        <p:spPr>
          <a:xfrm>
            <a:off x="4389120" y="3822192"/>
            <a:ext cx="2167128" cy="1975104"/>
          </a:xfrm>
          <a:prstGeom prst="rect">
            <a:avLst/>
          </a:prstGeom>
          <a:solidFill>
            <a:schemeClr val="bg1"/>
          </a:solidFill>
          <a:ln w="28575">
            <a:solidFill>
              <a:srgbClr val="009AC7"/>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+length: double</a:t>
            </a:r>
          </a:p>
          <a:p>
            <a:r>
              <a:rPr lang="en-US" dirty="0" smtClean="0">
                <a:solidFill>
                  <a:schemeClr val="tx1"/>
                </a:solidFill>
              </a:rPr>
              <a:t>+width: double</a:t>
            </a:r>
          </a:p>
          <a:p>
            <a:r>
              <a:rPr lang="en-US" dirty="0" smtClean="0">
                <a:solidFill>
                  <a:schemeClr val="tx1"/>
                </a:solidFill>
              </a:rPr>
              <a:t>+area: double</a:t>
            </a:r>
            <a:endParaRPr lang="en-NZ" dirty="0">
              <a:solidFill>
                <a:schemeClr val="tx1"/>
              </a:solidFill>
            </a:endParaRPr>
          </a:p>
        </p:txBody>
      </p:sp>
      <p:sp>
        <p:nvSpPr>
          <p:cNvPr id="8" name="Rectangle 7"/>
          <p:cNvSpPr/>
          <p:nvPr/>
        </p:nvSpPr>
        <p:spPr>
          <a:xfrm>
            <a:off x="4389120" y="5111496"/>
            <a:ext cx="2167128" cy="685800"/>
          </a:xfrm>
          <a:prstGeom prst="rect">
            <a:avLst/>
          </a:prstGeom>
          <a:solidFill>
            <a:schemeClr val="bg1"/>
          </a:solidFill>
          <a:ln w="28575">
            <a:solidFill>
              <a:srgbClr val="009AC7"/>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+diagonal(): double</a:t>
            </a:r>
            <a:endParaRPr lang="en-NZ" dirty="0">
              <a:solidFill>
                <a:schemeClr val="tx1"/>
              </a:solidFill>
            </a:endParaRPr>
          </a:p>
        </p:txBody>
      </p:sp>
      <p:sp>
        <p:nvSpPr>
          <p:cNvPr id="9"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Classes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3601637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7</a:t>
            </a:fld>
            <a:endParaRPr lang="en-US" dirty="0"/>
          </a:p>
        </p:txBody>
      </p:sp>
      <p:sp>
        <p:nvSpPr>
          <p:cNvPr id="6" name="Text Placeholder 5"/>
          <p:cNvSpPr>
            <a:spLocks noGrp="1"/>
          </p:cNvSpPr>
          <p:nvPr>
            <p:ph type="body" sz="quarter" idx="10"/>
          </p:nvPr>
        </p:nvSpPr>
        <p:spPr>
          <a:xfrm>
            <a:off x="2404872" y="1140336"/>
            <a:ext cx="5265898" cy="2854597"/>
          </a:xfrm>
        </p:spPr>
        <p:txBody>
          <a:bodyPr/>
          <a:lstStyle/>
          <a:p>
            <a:r>
              <a:rPr lang="en-US" sz="1400" dirty="0" smtClean="0">
                <a:latin typeface="Verdana" panose="020B0604030504040204" pitchFamily="34" charset="0"/>
                <a:ea typeface="Verdana" panose="020B0604030504040204" pitchFamily="34" charset="0"/>
                <a:cs typeface="Verdana" panose="020B0604030504040204" pitchFamily="34" charset="0"/>
              </a:rPr>
              <a:t>A class attribute (e.g., the length of a rectangle) normally becomes an </a:t>
            </a:r>
            <a:r>
              <a:rPr lang="en-US" sz="1400" i="1" dirty="0" smtClean="0">
                <a:latin typeface="Verdana" panose="020B0604030504040204" pitchFamily="34" charset="0"/>
                <a:ea typeface="Verdana" panose="020B0604030504040204" pitchFamily="34" charset="0"/>
                <a:cs typeface="Verdana" panose="020B0604030504040204" pitchFamily="34" charset="0"/>
              </a:rPr>
              <a:t>instance variable</a:t>
            </a:r>
            <a:r>
              <a:rPr lang="en-US" sz="1400" dirty="0">
                <a:latin typeface="Verdana" panose="020B0604030504040204" pitchFamily="34" charset="0"/>
                <a:ea typeface="Verdana" panose="020B0604030504040204" pitchFamily="34" charset="0"/>
                <a:cs typeface="Verdana" panose="020B0604030504040204" pitchFamily="34" charset="0"/>
              </a:rPr>
              <a:t>.</a:t>
            </a:r>
            <a:r>
              <a:rPr lang="en-US" sz="1400" dirty="0" smtClean="0">
                <a:latin typeface="Verdana" panose="020B0604030504040204" pitchFamily="34" charset="0"/>
                <a:ea typeface="Verdana" panose="020B0604030504040204" pitchFamily="34" charset="0"/>
                <a:cs typeface="Verdana" panose="020B0604030504040204" pitchFamily="34" charset="0"/>
              </a:rPr>
              <a:t> That is to say each Rectangle object has its own length.</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Instance variables are considered private to the object, so we define methods to get and set the values that are public. In object jargon, these methods are known as </a:t>
            </a:r>
            <a:r>
              <a:rPr lang="en-US" sz="1400" i="1" dirty="0" smtClean="0">
                <a:latin typeface="Verdana" panose="020B0604030504040204" pitchFamily="34" charset="0"/>
                <a:ea typeface="Verdana" panose="020B0604030504040204" pitchFamily="34" charset="0"/>
                <a:cs typeface="Verdana" panose="020B0604030504040204" pitchFamily="34" charset="0"/>
              </a:rPr>
              <a:t>getters</a:t>
            </a:r>
            <a:r>
              <a:rPr lang="en-US" sz="1400" dirty="0" smtClean="0">
                <a:latin typeface="Verdana" panose="020B0604030504040204" pitchFamily="34" charset="0"/>
                <a:ea typeface="Verdana" panose="020B0604030504040204" pitchFamily="34" charset="0"/>
                <a:cs typeface="Verdana" panose="020B0604030504040204" pitchFamily="34" charset="0"/>
              </a:rPr>
              <a:t> and </a:t>
            </a:r>
            <a:r>
              <a:rPr lang="en-US" sz="1400" i="1" dirty="0" smtClean="0">
                <a:latin typeface="Verdana" panose="020B0604030504040204" pitchFamily="34" charset="0"/>
                <a:ea typeface="Verdana" panose="020B0604030504040204" pitchFamily="34" charset="0"/>
                <a:cs typeface="Verdana" panose="020B0604030504040204" pitchFamily="34" charset="0"/>
              </a:rPr>
              <a:t>setters</a:t>
            </a:r>
            <a:r>
              <a:rPr lang="en-US" sz="1400" dirty="0" smtClean="0">
                <a:latin typeface="Verdana" panose="020B0604030504040204" pitchFamily="34" charset="0"/>
                <a:ea typeface="Verdana" panose="020B0604030504040204" pitchFamily="34" charset="0"/>
                <a:cs typeface="Verdana" panose="020B0604030504040204" pitchFamily="34" charset="0"/>
              </a:rPr>
              <a:t>, or sometimes as </a:t>
            </a:r>
            <a:r>
              <a:rPr lang="en-US" sz="1400" i="1" dirty="0" smtClean="0">
                <a:latin typeface="Verdana" panose="020B0604030504040204" pitchFamily="34" charset="0"/>
                <a:ea typeface="Verdana" panose="020B0604030504040204" pitchFamily="34" charset="0"/>
                <a:cs typeface="Verdana" panose="020B0604030504040204" pitchFamily="34" charset="0"/>
              </a:rPr>
              <a:t>accessors</a:t>
            </a:r>
            <a:r>
              <a:rPr lang="en-US" sz="1400" dirty="0" smtClean="0">
                <a:latin typeface="Verdana" panose="020B0604030504040204" pitchFamily="34" charset="0"/>
                <a:ea typeface="Verdana" panose="020B0604030504040204" pitchFamily="34" charset="0"/>
                <a:cs typeface="Verdana" panose="020B0604030504040204" pitchFamily="34" charset="0"/>
              </a:rPr>
              <a:t> and </a:t>
            </a:r>
            <a:r>
              <a:rPr lang="en-US" sz="1400" i="1" dirty="0" err="1" smtClean="0">
                <a:latin typeface="Verdana" panose="020B0604030504040204" pitchFamily="34" charset="0"/>
                <a:ea typeface="Verdana" panose="020B0604030504040204" pitchFamily="34" charset="0"/>
                <a:cs typeface="Verdana" panose="020B0604030504040204" pitchFamily="34" charset="0"/>
              </a:rPr>
              <a:t>mutators</a:t>
            </a:r>
            <a:r>
              <a:rPr lang="en-US" sz="1400" dirty="0" smtClean="0">
                <a:latin typeface="Verdana" panose="020B0604030504040204" pitchFamily="34" charset="0"/>
                <a:ea typeface="Verdana" panose="020B0604030504040204" pitchFamily="34" charset="0"/>
                <a:cs typeface="Verdana" panose="020B0604030504040204" pitchFamily="34" charset="0"/>
              </a:rPr>
              <a:t> (perhaps because this sounds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more sophisticated?).</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In our case, the area of a </a:t>
            </a:r>
          </a:p>
          <a:p>
            <a:r>
              <a:rPr lang="en-US" sz="1400" dirty="0" smtClean="0">
                <a:latin typeface="Verdana" panose="020B0604030504040204" pitchFamily="34" charset="0"/>
                <a:ea typeface="Verdana" panose="020B0604030504040204" pitchFamily="34" charset="0"/>
                <a:cs typeface="Verdana" panose="020B0604030504040204" pitchFamily="34" charset="0"/>
              </a:rPr>
              <a:t>Rectangle depends on its</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width and length, though.</a:t>
            </a:r>
          </a:p>
          <a:p>
            <a:r>
              <a:rPr lang="en-US" sz="1400" dirty="0" smtClean="0">
                <a:latin typeface="Verdana" panose="020B0604030504040204" pitchFamily="34" charset="0"/>
                <a:ea typeface="Verdana" panose="020B0604030504040204" pitchFamily="34" charset="0"/>
                <a:cs typeface="Verdana" panose="020B0604030504040204" pitchFamily="34" charset="0"/>
              </a:rPr>
              <a:t>So if we store the area in an</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instance variable as well, we </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could end up with an inconsistent</a:t>
            </a:r>
            <a:br>
              <a:rPr lang="en-US" sz="1400" dirty="0" smtClean="0">
                <a:latin typeface="Verdana" panose="020B0604030504040204" pitchFamily="34" charset="0"/>
                <a:ea typeface="Verdana" panose="020B0604030504040204" pitchFamily="34" charset="0"/>
                <a:cs typeface="Verdana" panose="020B0604030504040204" pitchFamily="34" charset="0"/>
              </a:rPr>
            </a:br>
            <a:r>
              <a:rPr lang="en-US" sz="1400" dirty="0" smtClean="0">
                <a:latin typeface="Verdana" panose="020B0604030504040204" pitchFamily="34" charset="0"/>
                <a:ea typeface="Verdana" panose="020B0604030504040204" pitchFamily="34" charset="0"/>
                <a:cs typeface="Verdana" panose="020B0604030504040204" pitchFamily="34" charset="0"/>
              </a:rPr>
              <a:t>	object.</a:t>
            </a:r>
            <a:br>
              <a:rPr lang="en-US" sz="1400" dirty="0" smtClean="0">
                <a:latin typeface="Verdana" panose="020B0604030504040204" pitchFamily="34" charset="0"/>
                <a:ea typeface="Verdana" panose="020B0604030504040204" pitchFamily="34" charset="0"/>
                <a:cs typeface="Verdana" panose="020B0604030504040204" pitchFamily="34" charset="0"/>
              </a:rPr>
            </a:br>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 </a:t>
            </a:r>
          </a:p>
          <a:p>
            <a:endParaRPr lang="en-US"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6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Attributes and instance variables</a:t>
            </a:r>
            <a:endParaRPr lang="en-NZ" sz="4000" b="1" dirty="0">
              <a:solidFill>
                <a:srgbClr val="009AC7"/>
              </a:solidFill>
              <a:latin typeface="Verdana"/>
              <a:cs typeface="Verdana"/>
            </a:endParaRPr>
          </a:p>
        </p:txBody>
      </p:sp>
      <p:sp>
        <p:nvSpPr>
          <p:cNvPr id="8" name="Oval 7"/>
          <p:cNvSpPr/>
          <p:nvPr/>
        </p:nvSpPr>
        <p:spPr>
          <a:xfrm>
            <a:off x="5099457" y="3871886"/>
            <a:ext cx="2883255" cy="25572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myRectangle1</a:t>
            </a:r>
          </a:p>
          <a:p>
            <a:r>
              <a:rPr lang="en-US" dirty="0" smtClean="0"/>
              <a:t>length = 10;</a:t>
            </a:r>
          </a:p>
          <a:p>
            <a:r>
              <a:rPr lang="en-US" dirty="0" smtClean="0"/>
              <a:t>width = 20;</a:t>
            </a:r>
            <a:endParaRPr lang="en-NZ" dirty="0"/>
          </a:p>
        </p:txBody>
      </p:sp>
      <p:sp>
        <p:nvSpPr>
          <p:cNvPr id="9" name="Oval 8"/>
          <p:cNvSpPr/>
          <p:nvPr/>
        </p:nvSpPr>
        <p:spPr>
          <a:xfrm>
            <a:off x="6922008" y="3602321"/>
            <a:ext cx="1371599" cy="10859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err="1" smtClean="0"/>
              <a:t>setLength</a:t>
            </a:r>
            <a:r>
              <a:rPr lang="en-US" sz="1200" dirty="0" smtClean="0"/>
              <a:t>()</a:t>
            </a:r>
            <a:endParaRPr lang="en-NZ" sz="1200" dirty="0"/>
          </a:p>
        </p:txBody>
      </p:sp>
      <p:sp>
        <p:nvSpPr>
          <p:cNvPr id="10" name="Oval 9"/>
          <p:cNvSpPr/>
          <p:nvPr/>
        </p:nvSpPr>
        <p:spPr>
          <a:xfrm>
            <a:off x="7552544" y="4584142"/>
            <a:ext cx="1298848" cy="11308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err="1" smtClean="0"/>
              <a:t>getLength</a:t>
            </a:r>
            <a:r>
              <a:rPr lang="en-US" sz="1200" dirty="0" smtClean="0"/>
              <a:t>() </a:t>
            </a:r>
          </a:p>
        </p:txBody>
      </p:sp>
      <p:cxnSp>
        <p:nvCxnSpPr>
          <p:cNvPr id="3" name="Straight Arrow Connector 2"/>
          <p:cNvCxnSpPr/>
          <p:nvPr/>
        </p:nvCxnSpPr>
        <p:spPr>
          <a:xfrm flipH="1">
            <a:off x="6875888" y="4456267"/>
            <a:ext cx="503320" cy="58697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10" idx="2"/>
          </p:cNvCxnSpPr>
          <p:nvPr/>
        </p:nvCxnSpPr>
        <p:spPr>
          <a:xfrm flipV="1">
            <a:off x="6922008" y="5149571"/>
            <a:ext cx="630536" cy="1622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7"/>
          </p:cNvCxnSpPr>
          <p:nvPr/>
        </p:nvCxnSpPr>
        <p:spPr>
          <a:xfrm flipV="1">
            <a:off x="8661180" y="3312970"/>
            <a:ext cx="25620" cy="14367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7670771" y="2257811"/>
            <a:ext cx="1398074" cy="10859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Code outside the Rectangle class</a:t>
            </a:r>
            <a:endParaRPr lang="en-NZ" sz="1200" dirty="0"/>
          </a:p>
        </p:txBody>
      </p:sp>
      <p:cxnSp>
        <p:nvCxnSpPr>
          <p:cNvPr id="20" name="Straight Arrow Connector 19"/>
          <p:cNvCxnSpPr>
            <a:stCxn id="17" idx="3"/>
            <a:endCxn id="9" idx="0"/>
          </p:cNvCxnSpPr>
          <p:nvPr/>
        </p:nvCxnSpPr>
        <p:spPr>
          <a:xfrm flipH="1">
            <a:off x="7607808" y="3184698"/>
            <a:ext cx="267706" cy="4176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357330" y="5027991"/>
            <a:ext cx="536122" cy="27560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30"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Classes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3025903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67712" y="3383280"/>
            <a:ext cx="6077660" cy="125272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8</a:t>
            </a:fld>
            <a:endParaRPr lang="en-US" dirty="0"/>
          </a:p>
        </p:txBody>
      </p:sp>
      <p:sp>
        <p:nvSpPr>
          <p:cNvPr id="6" name="Text Placeholder 5"/>
          <p:cNvSpPr>
            <a:spLocks noGrp="1"/>
          </p:cNvSpPr>
          <p:nvPr>
            <p:ph type="body" sz="quarter" idx="10"/>
          </p:nvPr>
        </p:nvSpPr>
        <p:spPr>
          <a:xfrm>
            <a:off x="2267712" y="928469"/>
            <a:ext cx="6514338" cy="5300882"/>
          </a:xfrm>
        </p:spPr>
        <p:txBody>
          <a:bodyPr/>
          <a:lstStyle/>
          <a:p>
            <a:r>
              <a:rPr lang="en-US" sz="1600" dirty="0" smtClean="0">
                <a:latin typeface="Verdana" panose="020B0604030504040204" pitchFamily="34" charset="0"/>
                <a:ea typeface="Verdana" panose="020B0604030504040204" pitchFamily="34" charset="0"/>
                <a:cs typeface="Verdana" panose="020B0604030504040204" pitchFamily="34" charset="0"/>
              </a:rPr>
              <a:t>Put the class in its own </a:t>
            </a:r>
            <a:r>
              <a:rPr lang="en-US" sz="1600" dirty="0" smtClean="0">
                <a:ea typeface="Verdana" panose="020B0604030504040204" pitchFamily="34" charset="0"/>
              </a:rPr>
              <a:t>.java </a:t>
            </a:r>
            <a:r>
              <a:rPr lang="en-US" sz="1600" dirty="0" smtClean="0">
                <a:latin typeface="Verdana" panose="020B0604030504040204" pitchFamily="34" charset="0"/>
                <a:ea typeface="Verdana" panose="020B0604030504040204" pitchFamily="34" charset="0"/>
                <a:cs typeface="Verdana" panose="020B0604030504040204" pitchFamily="34" charset="0"/>
              </a:rPr>
              <a:t>file.  For these little projects, we have the classes in the same project and package (right click on the project name and select New/Class). Don’t tick the </a:t>
            </a:r>
            <a:r>
              <a:rPr lang="en-US" sz="1600" dirty="0" smtClean="0">
                <a:ea typeface="Verdana" panose="020B0604030504040204" pitchFamily="34" charset="0"/>
              </a:rPr>
              <a:t>main() </a:t>
            </a:r>
            <a:r>
              <a:rPr lang="en-US" sz="1600" dirty="0" smtClean="0">
                <a:latin typeface="Verdana" panose="020B0604030504040204" pitchFamily="34" charset="0"/>
                <a:ea typeface="Verdana" panose="020B0604030504040204" pitchFamily="34" charset="0"/>
                <a:cs typeface="Verdana" panose="020B0604030504040204" pitchFamily="34" charset="0"/>
              </a:rPr>
              <a:t>box.  Our </a:t>
            </a:r>
            <a:r>
              <a:rPr lang="en-US" sz="1600" dirty="0" smtClean="0">
                <a:ea typeface="Verdana" panose="020B0604030504040204" pitchFamily="34" charset="0"/>
              </a:rPr>
              <a:t>main()</a:t>
            </a:r>
            <a:r>
              <a:rPr lang="en-US" sz="1600" dirty="0" smtClean="0">
                <a:latin typeface="Verdana" panose="020B0604030504040204" pitchFamily="34" charset="0"/>
                <a:ea typeface="Verdana" panose="020B0604030504040204" pitchFamily="34" charset="0"/>
                <a:cs typeface="Verdana" panose="020B0604030504040204" pitchFamily="34" charset="0"/>
              </a:rPr>
              <a:t> method will be in a different class.</a:t>
            </a: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You get an empty class:</a:t>
            </a:r>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NZ" sz="1600" dirty="0"/>
          </a:p>
          <a:p>
            <a:r>
              <a:rPr lang="en-NZ" sz="1600" b="1" dirty="0"/>
              <a:t>public class </a:t>
            </a:r>
            <a:r>
              <a:rPr lang="en-NZ" sz="1600" b="1" dirty="0" smtClean="0"/>
              <a:t>Rectangle {</a:t>
            </a:r>
            <a:endParaRPr lang="en-NZ" sz="1600" b="1" dirty="0"/>
          </a:p>
          <a:p>
            <a:pPr marL="0" lvl="2" indent="0">
              <a:buNone/>
            </a:pPr>
            <a:endParaRPr lang="en-US" sz="1600" b="1" dirty="0">
              <a:latin typeface="Courier New" panose="02070309020205020404" pitchFamily="49" charset="0"/>
              <a:cs typeface="Courier New" panose="02070309020205020404" pitchFamily="49" charset="0"/>
            </a:endParaRPr>
          </a:p>
          <a:p>
            <a:pPr marL="0" lvl="2" indent="0">
              <a:buNone/>
            </a:pPr>
            <a:endParaRPr lang="en-US" sz="1600" b="1" dirty="0">
              <a:latin typeface="Courier New" panose="02070309020205020404" pitchFamily="49" charset="0"/>
              <a:cs typeface="Courier New" panose="02070309020205020404" pitchFamily="49" charset="0"/>
            </a:endParaRPr>
          </a:p>
          <a:p>
            <a:pPr marL="0" lvl="2" indent="0">
              <a:buNone/>
            </a:pPr>
            <a:r>
              <a:rPr lang="en-US" sz="1600" b="1" dirty="0">
                <a:latin typeface="Courier New" panose="02070309020205020404" pitchFamily="49" charset="0"/>
                <a:cs typeface="Courier New" panose="02070309020205020404" pitchFamily="49" charset="0"/>
              </a:rPr>
              <a:t>}	</a:t>
            </a:r>
            <a:endParaRPr lang="en-NZ" sz="1600" b="1" dirty="0">
              <a:latin typeface="Courier New" panose="02070309020205020404" pitchFamily="49" charset="0"/>
              <a:cs typeface="Courier New" panose="02070309020205020404" pitchFamily="49"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Next we add the instance variables and their getters and setters </a:t>
            </a: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Re-cap: Make a class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Classes</a:t>
            </a:r>
            <a:r>
              <a:rPr lang="en-NZ" sz="1600" dirty="0">
                <a:solidFill>
                  <a:schemeClr val="bg1"/>
                </a:solidFill>
                <a:cs typeface="+mn-cs"/>
              </a:rPr>
              <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Instance variables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2541546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75786" y="1221077"/>
            <a:ext cx="5801870" cy="442991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9</a:t>
            </a:fld>
            <a:endParaRPr lang="en-US" dirty="0"/>
          </a:p>
        </p:txBody>
      </p:sp>
      <p:sp>
        <p:nvSpPr>
          <p:cNvPr id="6" name="Text Placeholder 5"/>
          <p:cNvSpPr>
            <a:spLocks noGrp="1"/>
          </p:cNvSpPr>
          <p:nvPr>
            <p:ph type="body" sz="quarter" idx="10"/>
          </p:nvPr>
        </p:nvSpPr>
        <p:spPr>
          <a:xfrm>
            <a:off x="2875786" y="1221077"/>
            <a:ext cx="5751579" cy="4429915"/>
          </a:xfrm>
        </p:spPr>
        <p:txBody>
          <a:bodyPr/>
          <a:lstStyle/>
          <a:p>
            <a:pPr>
              <a:lnSpc>
                <a:spcPct val="100000"/>
              </a:lnSpc>
            </a:pPr>
            <a:r>
              <a:rPr lang="en-NZ" sz="1400" b="1" dirty="0"/>
              <a:t>public class Rectangle {</a:t>
            </a:r>
          </a:p>
          <a:p>
            <a:pPr>
              <a:lnSpc>
                <a:spcPct val="100000"/>
              </a:lnSpc>
            </a:pPr>
            <a:r>
              <a:rPr lang="en-NZ" sz="1400" b="1" dirty="0"/>
              <a:t>	private </a:t>
            </a:r>
            <a:r>
              <a:rPr lang="en-NZ" sz="1400" b="1" dirty="0" smtClean="0"/>
              <a:t>double length</a:t>
            </a:r>
            <a:r>
              <a:rPr lang="en-NZ" sz="1400" b="1" dirty="0"/>
              <a:t>;</a:t>
            </a:r>
          </a:p>
          <a:p>
            <a:pPr>
              <a:lnSpc>
                <a:spcPct val="100000"/>
              </a:lnSpc>
            </a:pPr>
            <a:r>
              <a:rPr lang="en-NZ" sz="1400" b="1" dirty="0"/>
              <a:t>	private </a:t>
            </a:r>
            <a:r>
              <a:rPr lang="en-NZ" sz="1400" b="1" dirty="0" smtClean="0"/>
              <a:t>double width</a:t>
            </a:r>
            <a:r>
              <a:rPr lang="en-NZ" sz="1400" b="1" dirty="0"/>
              <a:t>;</a:t>
            </a:r>
          </a:p>
          <a:p>
            <a:pPr>
              <a:lnSpc>
                <a:spcPct val="100000"/>
              </a:lnSpc>
            </a:pPr>
            <a:r>
              <a:rPr lang="en-NZ" sz="1400" b="1" dirty="0"/>
              <a:t>	</a:t>
            </a:r>
          </a:p>
          <a:p>
            <a:pPr>
              <a:lnSpc>
                <a:spcPct val="100000"/>
              </a:lnSpc>
            </a:pPr>
            <a:r>
              <a:rPr lang="en-NZ" sz="1400" b="1" dirty="0"/>
              <a:t>	public void </a:t>
            </a:r>
            <a:r>
              <a:rPr lang="en-NZ" sz="1400" b="1" dirty="0" err="1" smtClean="0"/>
              <a:t>setLength</a:t>
            </a:r>
            <a:r>
              <a:rPr lang="en-NZ" sz="1400" b="1" dirty="0" smtClean="0"/>
              <a:t>(double </a:t>
            </a:r>
            <a:r>
              <a:rPr lang="en-NZ" sz="1400" b="1" dirty="0"/>
              <a:t>length) {</a:t>
            </a:r>
          </a:p>
          <a:p>
            <a:pPr>
              <a:lnSpc>
                <a:spcPct val="100000"/>
              </a:lnSpc>
            </a:pPr>
            <a:r>
              <a:rPr lang="en-NZ" sz="1400" b="1" dirty="0"/>
              <a:t>		</a:t>
            </a:r>
            <a:r>
              <a:rPr lang="en-NZ" sz="1400" b="1" dirty="0" err="1"/>
              <a:t>this.length</a:t>
            </a:r>
            <a:r>
              <a:rPr lang="en-NZ" sz="1400" b="1" dirty="0"/>
              <a:t> = length;</a:t>
            </a:r>
          </a:p>
          <a:p>
            <a:pPr>
              <a:lnSpc>
                <a:spcPct val="100000"/>
              </a:lnSpc>
            </a:pPr>
            <a:r>
              <a:rPr lang="en-NZ" sz="1400" b="1" dirty="0"/>
              <a:t>	}</a:t>
            </a:r>
          </a:p>
          <a:p>
            <a:pPr>
              <a:lnSpc>
                <a:spcPct val="100000"/>
              </a:lnSpc>
            </a:pPr>
            <a:r>
              <a:rPr lang="en-NZ" sz="1400" b="1" dirty="0"/>
              <a:t>	</a:t>
            </a:r>
          </a:p>
          <a:p>
            <a:pPr>
              <a:lnSpc>
                <a:spcPct val="100000"/>
              </a:lnSpc>
            </a:pPr>
            <a:r>
              <a:rPr lang="en-NZ" sz="1400" b="1" dirty="0"/>
              <a:t>	public </a:t>
            </a:r>
            <a:r>
              <a:rPr lang="en-NZ" sz="1400" b="1" dirty="0" smtClean="0"/>
              <a:t>double </a:t>
            </a:r>
            <a:r>
              <a:rPr lang="en-NZ" sz="1400" b="1" dirty="0" err="1" smtClean="0"/>
              <a:t>getLength</a:t>
            </a:r>
            <a:r>
              <a:rPr lang="en-NZ" sz="1400" b="1" dirty="0"/>
              <a:t>() {</a:t>
            </a:r>
          </a:p>
          <a:p>
            <a:pPr>
              <a:lnSpc>
                <a:spcPct val="100000"/>
              </a:lnSpc>
            </a:pPr>
            <a:r>
              <a:rPr lang="en-NZ" sz="1400" b="1" dirty="0"/>
              <a:t>		return length;</a:t>
            </a:r>
          </a:p>
          <a:p>
            <a:pPr>
              <a:lnSpc>
                <a:spcPct val="100000"/>
              </a:lnSpc>
            </a:pPr>
            <a:r>
              <a:rPr lang="en-NZ" sz="1400" b="1" dirty="0"/>
              <a:t>	}</a:t>
            </a:r>
          </a:p>
          <a:p>
            <a:pPr>
              <a:lnSpc>
                <a:spcPct val="100000"/>
              </a:lnSpc>
            </a:pPr>
            <a:endParaRPr lang="en-NZ" sz="1400" b="1" dirty="0"/>
          </a:p>
          <a:p>
            <a:pPr>
              <a:lnSpc>
                <a:spcPct val="100000"/>
              </a:lnSpc>
            </a:pPr>
            <a:r>
              <a:rPr lang="en-NZ" sz="1400" b="1" dirty="0"/>
              <a:t>	public void </a:t>
            </a:r>
            <a:r>
              <a:rPr lang="en-NZ" sz="1400" b="1" dirty="0" err="1" smtClean="0"/>
              <a:t>setWidth</a:t>
            </a:r>
            <a:r>
              <a:rPr lang="en-NZ" sz="1400" b="1" dirty="0" smtClean="0"/>
              <a:t>(double </a:t>
            </a:r>
            <a:r>
              <a:rPr lang="en-NZ" sz="1400" b="1" dirty="0"/>
              <a:t>width) {</a:t>
            </a:r>
          </a:p>
          <a:p>
            <a:pPr>
              <a:lnSpc>
                <a:spcPct val="100000"/>
              </a:lnSpc>
            </a:pPr>
            <a:r>
              <a:rPr lang="en-NZ" sz="1400" b="1" dirty="0"/>
              <a:t>		</a:t>
            </a:r>
            <a:r>
              <a:rPr lang="en-NZ" sz="1400" b="1" dirty="0" err="1"/>
              <a:t>this.width</a:t>
            </a:r>
            <a:r>
              <a:rPr lang="en-NZ" sz="1400" b="1" dirty="0"/>
              <a:t> = width;</a:t>
            </a:r>
          </a:p>
          <a:p>
            <a:pPr>
              <a:lnSpc>
                <a:spcPct val="100000"/>
              </a:lnSpc>
            </a:pPr>
            <a:r>
              <a:rPr lang="en-NZ" sz="1400" b="1" dirty="0"/>
              <a:t>	}</a:t>
            </a:r>
          </a:p>
          <a:p>
            <a:pPr>
              <a:lnSpc>
                <a:spcPct val="100000"/>
              </a:lnSpc>
            </a:pPr>
            <a:r>
              <a:rPr lang="en-NZ" sz="1400" b="1" dirty="0"/>
              <a:t>	</a:t>
            </a:r>
          </a:p>
          <a:p>
            <a:pPr>
              <a:lnSpc>
                <a:spcPct val="100000"/>
              </a:lnSpc>
            </a:pPr>
            <a:r>
              <a:rPr lang="en-NZ" sz="1400" b="1" dirty="0"/>
              <a:t>	public </a:t>
            </a:r>
            <a:r>
              <a:rPr lang="en-NZ" sz="1400" b="1" dirty="0" smtClean="0"/>
              <a:t>double </a:t>
            </a:r>
            <a:r>
              <a:rPr lang="en-NZ" sz="1400" b="1" dirty="0" err="1" smtClean="0"/>
              <a:t>getWidth</a:t>
            </a:r>
            <a:r>
              <a:rPr lang="en-NZ" sz="1400" b="1" dirty="0"/>
              <a:t>() {</a:t>
            </a:r>
          </a:p>
          <a:p>
            <a:pPr>
              <a:lnSpc>
                <a:spcPct val="100000"/>
              </a:lnSpc>
            </a:pPr>
            <a:r>
              <a:rPr lang="en-NZ" sz="1400" b="1" dirty="0"/>
              <a:t>		return width;</a:t>
            </a:r>
          </a:p>
          <a:p>
            <a:pPr>
              <a:lnSpc>
                <a:spcPct val="100000"/>
              </a:lnSpc>
            </a:pPr>
            <a:r>
              <a:rPr lang="en-NZ" sz="1400" b="1" dirty="0"/>
              <a:t>	</a:t>
            </a:r>
            <a:r>
              <a:rPr lang="en-NZ" sz="1400" b="1" dirty="0" smtClean="0"/>
              <a:t>}</a:t>
            </a:r>
            <a:endParaRPr lang="en-NZ" sz="1400" b="1" dirty="0" smtClean="0">
              <a:latin typeface="Courier New" panose="02070309020205020404" pitchFamily="49" charset="0"/>
              <a:cs typeface="Courier New" panose="02070309020205020404" pitchFamily="49" charset="0"/>
            </a:endParaRPr>
          </a:p>
          <a:p>
            <a:pPr marL="0" lvl="2" indent="0">
              <a:buNone/>
            </a:pP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endParaRPr lang="en-NZ" sz="1400" b="1" dirty="0">
              <a:latin typeface="Courier New" panose="02070309020205020404" pitchFamily="49" charset="0"/>
              <a:cs typeface="Courier New" panose="02070309020205020404" pitchFamily="49"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Instance Variables</a:t>
            </a:r>
            <a:endParaRPr lang="en-NZ" sz="4000" b="1" dirty="0">
              <a:solidFill>
                <a:srgbClr val="009AC7"/>
              </a:solidFill>
              <a:latin typeface="Verdana"/>
              <a:cs typeface="Verdana"/>
            </a:endParaRPr>
          </a:p>
        </p:txBody>
      </p:sp>
      <p:sp>
        <p:nvSpPr>
          <p:cNvPr id="2" name="Rectangular Callout 1"/>
          <p:cNvSpPr/>
          <p:nvPr/>
        </p:nvSpPr>
        <p:spPr>
          <a:xfrm>
            <a:off x="6132974" y="1445692"/>
            <a:ext cx="2368296" cy="356616"/>
          </a:xfrm>
          <a:prstGeom prst="wedgeRectCallout">
            <a:avLst>
              <a:gd name="adj1" fmla="val -64848"/>
              <a:gd name="adj2" fmla="val 291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Instance variables</a:t>
            </a:r>
            <a:endParaRPr lang="en-NZ" dirty="0"/>
          </a:p>
        </p:txBody>
      </p:sp>
      <p:sp>
        <p:nvSpPr>
          <p:cNvPr id="8" name="Rectangular Callout 7"/>
          <p:cNvSpPr/>
          <p:nvPr/>
        </p:nvSpPr>
        <p:spPr>
          <a:xfrm flipH="1">
            <a:off x="6922007" y="2617344"/>
            <a:ext cx="1900627" cy="356616"/>
          </a:xfrm>
          <a:prstGeom prst="wedgeRectCallout">
            <a:avLst>
              <a:gd name="adj1" fmla="val 86992"/>
              <a:gd name="adj2" fmla="val -10929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Setter for length</a:t>
            </a:r>
            <a:endParaRPr lang="en-NZ" dirty="0"/>
          </a:p>
        </p:txBody>
      </p:sp>
      <p:sp>
        <p:nvSpPr>
          <p:cNvPr id="9" name="Rectangular Callout 8"/>
          <p:cNvSpPr/>
          <p:nvPr/>
        </p:nvSpPr>
        <p:spPr>
          <a:xfrm flipH="1">
            <a:off x="6600643" y="4261466"/>
            <a:ext cx="1900627" cy="356616"/>
          </a:xfrm>
          <a:prstGeom prst="wedgeRectCallout">
            <a:avLst>
              <a:gd name="adj1" fmla="val 38400"/>
              <a:gd name="adj2" fmla="val -10160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Setter for width</a:t>
            </a:r>
            <a:endParaRPr lang="en-NZ" dirty="0"/>
          </a:p>
        </p:txBody>
      </p:sp>
      <p:sp>
        <p:nvSpPr>
          <p:cNvPr id="10" name="Rectangular Callout 9"/>
          <p:cNvSpPr/>
          <p:nvPr/>
        </p:nvSpPr>
        <p:spPr>
          <a:xfrm flipH="1">
            <a:off x="6132974" y="3273885"/>
            <a:ext cx="1900627" cy="356616"/>
          </a:xfrm>
          <a:prstGeom prst="wedgeRectCallout">
            <a:avLst>
              <a:gd name="adj1" fmla="val 38400"/>
              <a:gd name="adj2" fmla="val -10160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Getter for length</a:t>
            </a:r>
            <a:endParaRPr lang="en-NZ" dirty="0"/>
          </a:p>
        </p:txBody>
      </p:sp>
      <p:sp>
        <p:nvSpPr>
          <p:cNvPr id="11" name="Rectangular Callout 10"/>
          <p:cNvSpPr/>
          <p:nvPr/>
        </p:nvSpPr>
        <p:spPr>
          <a:xfrm flipH="1">
            <a:off x="5971693" y="4943974"/>
            <a:ext cx="1900627" cy="356616"/>
          </a:xfrm>
          <a:prstGeom prst="wedgeRectCallout">
            <a:avLst>
              <a:gd name="adj1" fmla="val 38400"/>
              <a:gd name="adj2" fmla="val -10160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Getter for width</a:t>
            </a:r>
            <a:endParaRPr lang="en-NZ" dirty="0"/>
          </a:p>
        </p:txBody>
      </p:sp>
      <p:sp>
        <p:nvSpPr>
          <p:cNvPr id="12" name="Text Placeholder 4"/>
          <p:cNvSpPr>
            <a:spLocks noGrp="1"/>
          </p:cNvSpPr>
          <p:nvPr>
            <p:ph type="body" sz="quarter" idx="12"/>
          </p:nvPr>
        </p:nvSpPr>
        <p:spPr>
          <a:xfrm>
            <a:off x="0" y="1076243"/>
            <a:ext cx="1880256"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Strings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Classes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Instance variables</a:t>
            </a:r>
            <a:br>
              <a:rPr lang="en-NZ" sz="1600" dirty="0">
                <a:solidFill>
                  <a:schemeClr val="tx2">
                    <a:lumMod val="40000"/>
                    <a:lumOff val="60000"/>
                  </a:schemeClr>
                </a:solidFill>
                <a:cs typeface="+mn-cs"/>
              </a:rPr>
            </a:br>
            <a:endParaRPr lang="en-NZ" sz="1600" dirty="0">
              <a:solidFill>
                <a:schemeClr val="tx2">
                  <a:lumMod val="40000"/>
                  <a:lumOff val="60000"/>
                </a:schemeClr>
              </a:solidFill>
              <a:cs typeface="+mn-cs"/>
            </a:endParaRPr>
          </a:p>
          <a:p>
            <a:pPr marL="342900" indent="-342900">
              <a:lnSpc>
                <a:spcPts val="2400"/>
              </a:lnSpc>
              <a:buFontTx/>
              <a:buAutoNum type="arabicPeriod"/>
            </a:pPr>
            <a:r>
              <a:rPr lang="en-NZ" sz="1600" dirty="0">
                <a:solidFill>
                  <a:schemeClr val="bg1"/>
                </a:solidFill>
                <a:cs typeface="+mn-cs"/>
              </a:rPr>
              <a:t>Setters and getters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Constructors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Using objects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bg1"/>
                </a:solidFill>
                <a:cs typeface="+mn-cs"/>
              </a:rPr>
              <a:t>Summary</a:t>
            </a:r>
            <a:endParaRPr lang="en-US" sz="1600" dirty="0">
              <a:solidFill>
                <a:schemeClr val="bg1"/>
              </a:solidFill>
              <a:cs typeface="+mn-cs"/>
            </a:endParaRPr>
          </a:p>
          <a:p>
            <a:pPr marL="342900" indent="-342900">
              <a:lnSpc>
                <a:spcPts val="2400"/>
              </a:lnSpc>
              <a:buFontTx/>
              <a:buAutoNum type="arabicPeriod"/>
            </a:pPr>
            <a:endParaRPr lang="en-US" sz="1600" dirty="0">
              <a:solidFill>
                <a:schemeClr val="bg1"/>
              </a:solidFill>
              <a:cs typeface="+mn-cs"/>
            </a:endParaRPr>
          </a:p>
        </p:txBody>
      </p:sp>
    </p:spTree>
    <p:extLst>
      <p:ext uri="{BB962C8B-B14F-4D97-AF65-F5344CB8AC3E}">
        <p14:creationId xmlns:p14="http://schemas.microsoft.com/office/powerpoint/2010/main" val="3298038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16151</TotalTime>
  <Words>1570</Words>
  <Application>Microsoft Office PowerPoint</Application>
  <PresentationFormat>On-screen Show (4:3)</PresentationFormat>
  <Paragraphs>459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Verdana</vt:lpstr>
      <vt:lpstr>Custom Design</vt:lpstr>
      <vt:lpstr>Lecture 6</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257</cp:revision>
  <cp:lastPrinted>2017-01-13T00:53:36Z</cp:lastPrinted>
  <dcterms:created xsi:type="dcterms:W3CDTF">2015-05-10T23:22:16Z</dcterms:created>
  <dcterms:modified xsi:type="dcterms:W3CDTF">2017-03-03T04:54:28Z</dcterms:modified>
</cp:coreProperties>
</file>