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3"/>
  </p:notesMasterIdLst>
  <p:handoutMasterIdLst>
    <p:handoutMasterId r:id="rId24"/>
  </p:handoutMasterIdLst>
  <p:sldIdLst>
    <p:sldId id="256" r:id="rId2"/>
    <p:sldId id="267" r:id="rId3"/>
    <p:sldId id="309" r:id="rId4"/>
    <p:sldId id="326" r:id="rId5"/>
    <p:sldId id="332" r:id="rId6"/>
    <p:sldId id="333" r:id="rId7"/>
    <p:sldId id="335" r:id="rId8"/>
    <p:sldId id="339" r:id="rId9"/>
    <p:sldId id="334" r:id="rId10"/>
    <p:sldId id="291" r:id="rId11"/>
    <p:sldId id="315" r:id="rId12"/>
    <p:sldId id="336" r:id="rId13"/>
    <p:sldId id="322" r:id="rId14"/>
    <p:sldId id="340" r:id="rId15"/>
    <p:sldId id="337" r:id="rId16"/>
    <p:sldId id="341" r:id="rId17"/>
    <p:sldId id="338" r:id="rId18"/>
    <p:sldId id="328" r:id="rId19"/>
    <p:sldId id="287" r:id="rId20"/>
    <p:sldId id="281" r:id="rId21"/>
    <p:sldId id="331" r:id="rId22"/>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6C"/>
    <a:srgbClr val="00467F"/>
    <a:srgbClr val="009AC7"/>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446" y="54"/>
      </p:cViewPr>
      <p:guideLst>
        <p:guide orient="horz" pos="4021"/>
        <p:guide pos="416"/>
      </p:guideLst>
    </p:cSldViewPr>
  </p:slideViewPr>
  <p:notesTextViewPr>
    <p:cViewPr>
      <p:scale>
        <a:sx n="100" d="100"/>
        <a:sy n="100" d="100"/>
      </p:scale>
      <p:origin x="0" y="0"/>
    </p:cViewPr>
  </p:notesTextViewPr>
  <p:sorterViewPr>
    <p:cViewPr>
      <p:scale>
        <a:sx n="120" d="100"/>
        <a:sy n="120" d="100"/>
      </p:scale>
      <p:origin x="0" y="-6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3/26/2017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3/26/2017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Lecture 2 </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baseline="0">
                <a:solidFill>
                  <a:schemeClr val="bg1"/>
                </a:solidFill>
                <a:latin typeface="Verdana"/>
              </a:defRPr>
            </a:lvl1pPr>
          </a:lstStyle>
          <a:p>
            <a:pPr lvl="0"/>
            <a:r>
              <a:rPr lang="en-AU" dirty="0" smtClean="0"/>
              <a:t>D&amp;D chapter 2</a:t>
            </a:r>
          </a:p>
          <a:p>
            <a:pPr lvl="0"/>
            <a:r>
              <a:rPr lang="en-AU" dirty="0" smtClean="0"/>
              <a:t>&amp; Eclipse</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4" name="Text Placeholder 4"/>
          <p:cNvSpPr>
            <a:spLocks noGrp="1"/>
          </p:cNvSpPr>
          <p:nvPr>
            <p:ph type="body" sz="quarter" idx="10" hasCustomPrompt="1"/>
          </p:nvPr>
        </p:nvSpPr>
        <p:spPr>
          <a:xfrm>
            <a:off x="-1" y="457116"/>
            <a:ext cx="4628271" cy="5972033"/>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aCode</a:t>
            </a:r>
            <a:r>
              <a:rPr lang="en-AU" dirty="0" smtClean="0"/>
              <a:t>(Verdana Regular)</a:t>
            </a:r>
          </a:p>
          <a:p>
            <a:pPr lvl="0"/>
            <a:r>
              <a:rPr lang="en-AU" dirty="0" smtClean="0"/>
              <a:t>et </a:t>
            </a:r>
            <a:r>
              <a:rPr lang="en-AU" dirty="0" err="1" smtClean="0"/>
              <a:t>velicibus</a:t>
            </a:r>
            <a:r>
              <a:rPr lang="en-AU" dirty="0" smtClean="0"/>
              <a:t> el et </a:t>
            </a:r>
            <a:r>
              <a:rPr lang="en-AU" dirty="0" err="1" smtClean="0"/>
              <a:t>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5" name="Text Placeholder 4"/>
          <p:cNvSpPr>
            <a:spLocks noGrp="1"/>
          </p:cNvSpPr>
          <p:nvPr>
            <p:ph type="body" sz="quarter" idx="13" hasCustomPrompt="1"/>
          </p:nvPr>
        </p:nvSpPr>
        <p:spPr>
          <a:xfrm>
            <a:off x="4628271" y="928468"/>
            <a:ext cx="4515729" cy="5500682"/>
          </a:xfrm>
          <a:prstGeom prst="rect">
            <a:avLst/>
          </a:prstGeom>
        </p:spPr>
        <p:txBody>
          <a:bodyPr vert="horz"/>
          <a:lstStyle>
            <a:lvl1pPr marL="0" indent="0">
              <a:lnSpc>
                <a:spcPts val="2400"/>
              </a:lnSpc>
              <a:spcBef>
                <a:spcPts val="0"/>
              </a:spcBef>
              <a:buFontTx/>
              <a:buNone/>
              <a:defRPr lang="en-AU" sz="1700" kern="1200" baseline="0" dirty="0" smtClean="0">
                <a:solidFill>
                  <a:schemeClr val="tx1"/>
                </a:solidFill>
                <a:latin typeface="Courier New" panose="02070309020205020404" pitchFamily="49" charset="0"/>
                <a:ea typeface="+mn-ea"/>
                <a:cs typeface="Courier New" panose="02070309020205020404" pitchFamily="49" charset="0"/>
              </a:defRPr>
            </a:lvl1pPr>
          </a:lstStyle>
          <a:p>
            <a:pPr marL="0" lvl="0" indent="0" algn="l" defTabSz="457200" rtl="0" eaLnBrk="1" latinLnBrk="0" hangingPunct="1">
              <a:lnSpc>
                <a:spcPts val="2400"/>
              </a:lnSpc>
              <a:spcBef>
                <a:spcPts val="0"/>
              </a:spcBef>
              <a:buFontTx/>
              <a:buNone/>
            </a:pPr>
            <a:r>
              <a:rPr lang="en-AU" dirty="0" smtClean="0"/>
              <a:t>Text (Verdana Regular)</a:t>
            </a:r>
          </a:p>
          <a:p>
            <a:pPr marL="0" lvl="0" indent="0" algn="l" defTabSz="457200" rtl="0" eaLnBrk="1" latinLnBrk="0" hangingPunct="1">
              <a:lnSpc>
                <a:spcPts val="2400"/>
              </a:lnSpc>
              <a:spcBef>
                <a:spcPts val="0"/>
              </a:spcBef>
              <a:buFontTx/>
              <a:buNone/>
            </a:pPr>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Tree>
    <p:extLst>
      <p:ext uri="{BB962C8B-B14F-4D97-AF65-F5344CB8AC3E}">
        <p14:creationId xmlns:p14="http://schemas.microsoft.com/office/powerpoint/2010/main" val="1628709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342900" indent="-342900">
              <a:lnSpc>
                <a:spcPts val="2400"/>
              </a:lnSpc>
              <a:spcBef>
                <a:spcPts val="0"/>
              </a:spcBef>
              <a:buFontTx/>
              <a:buAutoNum type="arabicPeriod"/>
              <a:defRPr sz="1700" baseline="0">
                <a:latin typeface="Verdana"/>
              </a:defRPr>
            </a:lvl1pPr>
            <a:lvl2pPr marL="914400" marR="0" indent="-457200" algn="l" defTabSz="457200" rtl="0" eaLnBrk="1" fontAlgn="auto" latinLnBrk="0" hangingPunct="1">
              <a:lnSpc>
                <a:spcPct val="100000"/>
              </a:lnSpc>
              <a:spcBef>
                <a:spcPct val="20000"/>
              </a:spcBef>
              <a:spcAft>
                <a:spcPts val="0"/>
              </a:spcAft>
              <a:buClrTx/>
              <a:buSzTx/>
              <a:buFont typeface="Arial"/>
              <a:buAutoNum type="alphaLcPeriod"/>
              <a:tabLst/>
              <a:defRPr sz="2000" baseline="0"/>
            </a:lvl2pPr>
          </a:lstStyle>
          <a:p>
            <a:pPr lvl="0"/>
            <a:r>
              <a:rPr lang="en-AU" dirty="0" err="1" smtClean="0"/>
              <a:t>javac</a:t>
            </a:r>
            <a:r>
              <a:rPr lang="en-AU" dirty="0" smtClean="0"/>
              <a:t> </a:t>
            </a:r>
          </a:p>
          <a:p>
            <a:pPr lvl="1"/>
            <a:r>
              <a:rPr lang="en-AU" dirty="0" smtClean="0"/>
              <a:t>Compiles .class files into byte code </a:t>
            </a:r>
          </a:p>
          <a:p>
            <a:pPr marL="914400" marR="0" lvl="1" indent="-457200" algn="l" defTabSz="457200" rtl="0" eaLnBrk="1" fontAlgn="auto" latinLnBrk="0" hangingPunct="1">
              <a:lnSpc>
                <a:spcPct val="100000"/>
              </a:lnSpc>
              <a:spcBef>
                <a:spcPct val="20000"/>
              </a:spcBef>
              <a:spcAft>
                <a:spcPts val="0"/>
              </a:spcAft>
              <a:buClrTx/>
              <a:buSzTx/>
              <a:buFont typeface="Arial"/>
              <a:buAutoNum type="alphaLcPeriod"/>
              <a:tabLst/>
              <a:defRPr/>
            </a:pPr>
            <a:r>
              <a:rPr lang="en-AU" dirty="0" smtClean="0"/>
              <a:t>Compiles .class files into executable code</a:t>
            </a:r>
          </a:p>
          <a:p>
            <a:pPr lvl="1"/>
            <a:r>
              <a:rPr lang="en-AU" dirty="0" smtClean="0"/>
              <a:t>Compiles .java programs into byte code </a:t>
            </a:r>
          </a:p>
          <a:p>
            <a:pPr lvl="1"/>
            <a:r>
              <a:rPr lang="en-AU" dirty="0" smtClean="0"/>
              <a:t>Compiles .java files into executable code </a:t>
            </a:r>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baseline="0">
                <a:solidFill>
                  <a:srgbClr val="009AC7"/>
                </a:solidFill>
                <a:latin typeface="Verdana"/>
                <a:cs typeface="Verdana"/>
              </a:defRPr>
            </a:lvl1pPr>
          </a:lstStyle>
          <a:p>
            <a:r>
              <a:rPr lang="en-AU" sz="3600" dirty="0" smtClean="0">
                <a:solidFill>
                  <a:srgbClr val="009AC7"/>
                </a:solidFill>
              </a:rPr>
              <a:t>Revision Questions </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285750" indent="-285750">
              <a:lnSpc>
                <a:spcPts val="2400"/>
              </a:lnSpc>
              <a:spcBef>
                <a:spcPts val="0"/>
              </a:spcBef>
              <a:buFontTx/>
              <a:buChar char="-"/>
              <a:defRPr sz="1700" baseline="0">
                <a:latin typeface="Courier New" panose="02070309020205020404" pitchFamily="49" charset="0"/>
                <a:cs typeface="Courier New" panose="02070309020205020404" pitchFamily="49" charset="0"/>
              </a:defRPr>
            </a:lvl1pPr>
            <a:lvl2pPr>
              <a:defRPr sz="1600">
                <a:latin typeface="Courier New" panose="02070309020205020404" pitchFamily="49" charset="0"/>
                <a:cs typeface="Courier New" panose="02070309020205020404" pitchFamily="49" charset="0"/>
              </a:defRPr>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r>
              <a:rPr lang="en-AU" dirty="0" err="1" smtClean="0"/>
              <a:t>Fh</a:t>
            </a:r>
            <a:r>
              <a:rPr lang="en-AU" dirty="0" smtClean="0"/>
              <a:t> </a:t>
            </a:r>
            <a:r>
              <a:rPr lang="en-AU" dirty="0" err="1" smtClean="0"/>
              <a:t>fg</a:t>
            </a:r>
            <a:endParaRPr lang="en-AU" dirty="0" smtClean="0"/>
          </a:p>
          <a:p>
            <a:pPr lvl="1"/>
            <a:r>
              <a:rPr lang="en-AU" dirty="0" err="1" smtClean="0"/>
              <a:t>ddfdfdsd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285750" indent="-285750">
              <a:lnSpc>
                <a:spcPts val="2400"/>
              </a:lnSpc>
              <a:spcBef>
                <a:spcPts val="0"/>
              </a:spcBef>
              <a:buFontTx/>
              <a:buChar char="-"/>
              <a:defRPr sz="1700" baseline="0">
                <a:latin typeface="Verdana"/>
              </a:defRPr>
            </a:lvl1pPr>
            <a:lvl2pPr>
              <a:defRPr sz="1700" b="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Fdjklsjdf</a:t>
            </a:r>
            <a:endParaRPr lang="en-AU" dirty="0" smtClean="0"/>
          </a:p>
          <a:p>
            <a:pPr lvl="0"/>
            <a:r>
              <a:rPr lang="en-AU" dirty="0" err="1" smtClean="0"/>
              <a:t>Kjdfjjsd</a:t>
            </a:r>
            <a:endParaRPr lang="en-AU" dirty="0" smtClean="0"/>
          </a:p>
          <a:p>
            <a:pPr lvl="0"/>
            <a:r>
              <a:rPr lang="en-AU" dirty="0" err="1" smtClean="0"/>
              <a:t>Sdfsfd</a:t>
            </a:r>
            <a:endParaRPr lang="en-AU" dirty="0" smtClean="0"/>
          </a:p>
          <a:p>
            <a:pPr lvl="1"/>
            <a:r>
              <a:rPr lang="en-AU" dirty="0" err="1" smtClean="0"/>
              <a:t>Sdfijsdf</a:t>
            </a:r>
            <a:r>
              <a:rPr lang="en-AU" dirty="0" smtClean="0"/>
              <a:t> </a:t>
            </a:r>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285750" indent="-285750">
              <a:lnSpc>
                <a:spcPts val="2400"/>
              </a:lnSpc>
              <a:spcBef>
                <a:spcPts val="0"/>
              </a:spcBef>
              <a:buFontTx/>
              <a:buChar char="-"/>
              <a:defRPr lang="en-AU" sz="1700" kern="1200" baseline="0" dirty="0" smtClean="0">
                <a:solidFill>
                  <a:schemeClr val="tx1"/>
                </a:solidFill>
                <a:latin typeface="Verdana"/>
                <a:ea typeface="+mn-ea"/>
                <a:cs typeface="+mn-cs"/>
              </a:defRPr>
            </a:lvl1pPr>
            <a:lvl2pPr>
              <a:defRPr sz="1600"/>
            </a:lvl2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r>
              <a:rPr lang="en-AU" dirty="0" smtClean="0"/>
              <a:t>	</a:t>
            </a:r>
          </a:p>
          <a:p>
            <a:pPr lvl="1"/>
            <a:r>
              <a:rPr lang="en-AU" dirty="0" err="1" smtClean="0"/>
              <a:t>sfsdf</a:t>
            </a:r>
            <a:endParaRPr lang="en-AU" dirty="0" smtClean="0"/>
          </a:p>
          <a:p>
            <a:pPr lvl="0"/>
            <a:r>
              <a:rPr lang="en-AU" dirty="0" smtClean="0"/>
              <a:t>	</a:t>
            </a:r>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64" r:id="rId11"/>
    <p:sldLayoutId id="2147483658" r:id="rId12"/>
    <p:sldLayoutId id="2147483659" r:id="rId13"/>
    <p:sldLayoutId id="2147483660" r:id="rId14"/>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tutorial/java/javaOO/enum.html" TargetMode="External"/><Relationship Id="rId2" Type="http://schemas.openxmlformats.org/officeDocument/2006/relationships/hyperlink" Target="https://docs.oracle.com/javase/tutorial/java/javaO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Lecture 7</a:t>
            </a:r>
            <a:endParaRPr lang="en-US" dirty="0"/>
          </a:p>
        </p:txBody>
      </p:sp>
      <p:sp>
        <p:nvSpPr>
          <p:cNvPr id="7" name="Text Placeholder 6"/>
          <p:cNvSpPr>
            <a:spLocks noGrp="1"/>
          </p:cNvSpPr>
          <p:nvPr>
            <p:ph type="body" sz="quarter" idx="10"/>
          </p:nvPr>
        </p:nvSpPr>
        <p:spPr/>
        <p:txBody>
          <a:bodyPr/>
          <a:lstStyle/>
          <a:p>
            <a:r>
              <a:rPr lang="en-US" dirty="0" smtClean="0"/>
              <a:t>D&amp;D Chapter 7 &amp; 8 Composite Classes and </a:t>
            </a:r>
            <a:r>
              <a:rPr lang="en-US" dirty="0" err="1" smtClean="0"/>
              <a:t>enums</a:t>
            </a:r>
            <a:endParaRPr lang="en-US" dirty="0" smtClean="0"/>
          </a:p>
          <a:p>
            <a:endParaRPr lang="en-US" dirty="0"/>
          </a:p>
          <a:p>
            <a:endParaRPr lang="en-US" dirty="0" smtClean="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t>Date</a:t>
            </a:r>
            <a:endParaRPr lang="en-US" dirty="0"/>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10</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Debug</a:t>
            </a:r>
            <a:endParaRPr lang="en-NZ" sz="4000" b="1" dirty="0">
              <a:solidFill>
                <a:srgbClr val="009AC7"/>
              </a:solidFill>
              <a:latin typeface="Verdana"/>
              <a:cs typeface="Verdana"/>
            </a:endParaRPr>
          </a:p>
        </p:txBody>
      </p:sp>
      <p:pic>
        <p:nvPicPr>
          <p:cNvPr id="3" name="Picture 2"/>
          <p:cNvPicPr>
            <a:picLocks noChangeAspect="1"/>
          </p:cNvPicPr>
          <p:nvPr/>
        </p:nvPicPr>
        <p:blipFill>
          <a:blip r:embed="rId2"/>
          <a:stretch>
            <a:fillRect/>
          </a:stretch>
        </p:blipFill>
        <p:spPr>
          <a:xfrm>
            <a:off x="1861263" y="1109273"/>
            <a:ext cx="7282737" cy="4909395"/>
          </a:xfrm>
          <a:prstGeom prst="rect">
            <a:avLst/>
          </a:prstGeom>
        </p:spPr>
      </p:pic>
      <p:sp>
        <p:nvSpPr>
          <p:cNvPr id="6" name="TextBox 5"/>
          <p:cNvSpPr txBox="1"/>
          <p:nvPr/>
        </p:nvSpPr>
        <p:spPr>
          <a:xfrm>
            <a:off x="4618653" y="4264090"/>
            <a:ext cx="3882617" cy="2308324"/>
          </a:xfrm>
          <a:prstGeom prst="rect">
            <a:avLst/>
          </a:prstGeom>
          <a:solidFill>
            <a:schemeClr val="tx2">
              <a:lumMod val="20000"/>
              <a:lumOff val="80000"/>
            </a:schemeClr>
          </a:solidFill>
        </p:spPr>
        <p:txBody>
          <a:bodyPr vert="horz" wrap="square" rtlCol="0">
            <a:spAutoFit/>
          </a:bodyPr>
          <a:lstStyle/>
          <a:p>
            <a:r>
              <a:rPr lang="en-US" sz="1600" dirty="0" smtClean="0"/>
              <a:t>Note how the </a:t>
            </a:r>
            <a:r>
              <a:rPr lang="en-US" sz="1600" dirty="0" err="1" smtClean="0"/>
              <a:t>ArrayList</a:t>
            </a:r>
            <a:r>
              <a:rPr lang="en-US" sz="1600" dirty="0" smtClean="0"/>
              <a:t> </a:t>
            </a:r>
            <a:r>
              <a:rPr lang="en-US" sz="1600" b="1" dirty="0" smtClean="0">
                <a:latin typeface="Courier New" panose="02070309020205020404" pitchFamily="49" charset="0"/>
                <a:cs typeface="Courier New" panose="02070309020205020404" pitchFamily="49" charset="0"/>
              </a:rPr>
              <a:t>people</a:t>
            </a:r>
            <a:r>
              <a:rPr lang="en-US" sz="1600" dirty="0" smtClean="0"/>
              <a:t> has more than just element 0, even though we haven’t</a:t>
            </a:r>
            <a:br>
              <a:rPr lang="en-US" sz="1600" dirty="0" smtClean="0"/>
            </a:br>
            <a:r>
              <a:rPr lang="en-US" sz="1600" dirty="0" smtClean="0"/>
              <a:t>added more than one Person object yet. </a:t>
            </a:r>
            <a:r>
              <a:rPr lang="en-US" sz="1600" dirty="0" err="1" smtClean="0"/>
              <a:t>ArrayList</a:t>
            </a:r>
            <a:r>
              <a:rPr lang="en-US" sz="1600" dirty="0" smtClean="0"/>
              <a:t> is trading off memory against speed here: By providing a few extra elements from the outset, it doesn’t need to create the individually whenever we add a new element to the </a:t>
            </a:r>
            <a:r>
              <a:rPr lang="en-US" sz="1600" dirty="0" err="1" smtClean="0"/>
              <a:t>ArrayList</a:t>
            </a:r>
            <a:r>
              <a:rPr lang="en-US" sz="1600" dirty="0" smtClean="0"/>
              <a:t>, which would be quite inefficient! </a:t>
            </a:r>
            <a:endParaRPr lang="en-NZ" sz="1600" dirty="0" smtClean="0"/>
          </a:p>
        </p:txBody>
      </p:sp>
      <p:sp>
        <p:nvSpPr>
          <p:cNvPr id="7"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tx2">
                    <a:lumMod val="40000"/>
                    <a:lumOff val="60000"/>
                  </a:schemeClr>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Constants and </a:t>
            </a:r>
            <a:r>
              <a:rPr lang="en-US" sz="1700" dirty="0" err="1">
                <a:solidFill>
                  <a:schemeClr val="bg1"/>
                </a:solidFill>
                <a:cs typeface="+mn-cs"/>
              </a:rPr>
              <a:t>enums</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025903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79307" y="4528657"/>
            <a:ext cx="6121963" cy="7555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7" name="Rectangle 6"/>
          <p:cNvSpPr/>
          <p:nvPr/>
        </p:nvSpPr>
        <p:spPr>
          <a:xfrm>
            <a:off x="2379306" y="2902021"/>
            <a:ext cx="6121963" cy="7555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11</a:t>
            </a:fld>
            <a:endParaRPr lang="en-US" dirty="0"/>
          </a:p>
        </p:txBody>
      </p:sp>
      <p:sp>
        <p:nvSpPr>
          <p:cNvPr id="6" name="Text Placeholder 5"/>
          <p:cNvSpPr>
            <a:spLocks noGrp="1"/>
          </p:cNvSpPr>
          <p:nvPr>
            <p:ph type="body" sz="quarter" idx="10"/>
          </p:nvPr>
        </p:nvSpPr>
        <p:spPr>
          <a:xfrm>
            <a:off x="2276669" y="967588"/>
            <a:ext cx="6397511" cy="5500681"/>
          </a:xfrm>
        </p:spPr>
        <p:txBody>
          <a:bodyPr/>
          <a:lstStyle/>
          <a:p>
            <a:r>
              <a:rPr lang="en-NZ" sz="1400" dirty="0" smtClean="0">
                <a:latin typeface="Verdana" panose="020B0604030504040204" pitchFamily="34" charset="0"/>
                <a:ea typeface="Verdana" panose="020B0604030504040204" pitchFamily="34" charset="0"/>
                <a:cs typeface="Verdana" panose="020B0604030504040204" pitchFamily="34" charset="0"/>
              </a:rPr>
              <a:t>Most languages have constants.</a:t>
            </a:r>
          </a:p>
          <a:p>
            <a:endParaRPr lang="en-NZ" sz="1400" dirty="0">
              <a:latin typeface="Verdana" panose="020B0604030504040204" pitchFamily="34" charset="0"/>
              <a:ea typeface="Verdana" panose="020B0604030504040204" pitchFamily="34" charset="0"/>
              <a:cs typeface="Verdana" panose="020B0604030504040204" pitchFamily="34" charset="0"/>
            </a:endParaRPr>
          </a:p>
          <a:p>
            <a:r>
              <a:rPr lang="en-NZ" sz="1400" dirty="0" smtClean="0">
                <a:latin typeface="Verdana" panose="020B0604030504040204" pitchFamily="34" charset="0"/>
                <a:ea typeface="Verdana" panose="020B0604030504040204" pitchFamily="34" charset="0"/>
                <a:cs typeface="Verdana" panose="020B0604030504040204" pitchFamily="34" charset="0"/>
              </a:rPr>
              <a:t>Constants are variables that cannot change (that’s an oxymoron!).  E.g., PI </a:t>
            </a:r>
            <a:r>
              <a:rPr lang="en-NZ" sz="1400" dirty="0">
                <a:latin typeface="Verdana" panose="020B0604030504040204" pitchFamily="34" charset="0"/>
                <a:ea typeface="Verdana" panose="020B0604030504040204" pitchFamily="34" charset="0"/>
                <a:cs typeface="Verdana" panose="020B0604030504040204" pitchFamily="34" charset="0"/>
              </a:rPr>
              <a:t>= </a:t>
            </a:r>
            <a:r>
              <a:rPr lang="en-NZ" sz="1400" dirty="0" smtClean="0">
                <a:latin typeface="Verdana" panose="020B0604030504040204" pitchFamily="34" charset="0"/>
                <a:ea typeface="Verdana" panose="020B0604030504040204" pitchFamily="34" charset="0"/>
                <a:cs typeface="Verdana" panose="020B0604030504040204" pitchFamily="34" charset="0"/>
              </a:rPr>
              <a:t>3.14159…</a:t>
            </a:r>
          </a:p>
          <a:p>
            <a:r>
              <a:rPr lang="en-NZ" sz="1400" dirty="0" smtClean="0">
                <a:latin typeface="Verdana" panose="020B0604030504040204" pitchFamily="34" charset="0"/>
                <a:ea typeface="Verdana" panose="020B0604030504040204" pitchFamily="34" charset="0"/>
                <a:cs typeface="Verdana" panose="020B0604030504040204" pitchFamily="34" charset="0"/>
              </a:rPr>
              <a:t>Defining a constant in Java is a matter of using the keyword </a:t>
            </a:r>
            <a:r>
              <a:rPr lang="en-NZ" sz="1400" b="1" dirty="0" smtClean="0">
                <a:ea typeface="Verdana" panose="020B0604030504040204" pitchFamily="34" charset="0"/>
              </a:rPr>
              <a:t>final</a:t>
            </a:r>
            <a:r>
              <a:rPr lang="en-NZ" sz="1400" dirty="0" smtClean="0">
                <a:latin typeface="Verdana" panose="020B0604030504040204" pitchFamily="34" charset="0"/>
                <a:ea typeface="Verdana" panose="020B0604030504040204" pitchFamily="34" charset="0"/>
                <a:cs typeface="Verdana" panose="020B0604030504040204" pitchFamily="34" charset="0"/>
              </a:rPr>
              <a:t>. By convention the constant’s name is in ALLCAPS</a:t>
            </a: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a:p>
            <a:r>
              <a:rPr lang="en-NZ" sz="1400" dirty="0">
                <a:latin typeface="Verdana" panose="020B0604030504040204" pitchFamily="34" charset="0"/>
                <a:ea typeface="Verdana" panose="020B0604030504040204" pitchFamily="34" charset="0"/>
                <a:cs typeface="Verdana" panose="020B0604030504040204" pitchFamily="34" charset="0"/>
              </a:rPr>
              <a:t>	</a:t>
            </a:r>
            <a:r>
              <a:rPr lang="en-NZ" sz="1400" b="1" dirty="0"/>
              <a:t>final </a:t>
            </a:r>
            <a:r>
              <a:rPr lang="en-NZ" sz="1400" b="1" dirty="0" err="1"/>
              <a:t>int</a:t>
            </a:r>
            <a:r>
              <a:rPr lang="en-NZ" sz="1400" b="1" dirty="0"/>
              <a:t> DAYSINWEEK = 7;</a:t>
            </a: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a:p>
            <a:r>
              <a:rPr lang="en-NZ" sz="1400" dirty="0" smtClean="0">
                <a:latin typeface="Verdana" panose="020B0604030504040204" pitchFamily="34" charset="0"/>
                <a:ea typeface="Verdana" panose="020B0604030504040204" pitchFamily="34" charset="0"/>
                <a:cs typeface="Verdana" panose="020B0604030504040204" pitchFamily="34" charset="0"/>
              </a:rPr>
              <a:t>You can use a constant anywhere you would a variable except to receive a value – you cannot change its value because it’s constant:</a:t>
            </a: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a:p>
            <a:r>
              <a:rPr lang="en-NZ" sz="1400" dirty="0" smtClean="0"/>
              <a:t>	</a:t>
            </a:r>
            <a:r>
              <a:rPr lang="en-NZ" sz="1400" b="1" dirty="0" smtClean="0">
                <a:solidFill>
                  <a:srgbClr val="FF0000"/>
                </a:solidFill>
              </a:rPr>
              <a:t>DAYSINWEEK = 9;   // this is a compile error. </a:t>
            </a: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Constants</a:t>
            </a:r>
            <a:endParaRPr lang="en-NZ" sz="4000" b="1" dirty="0">
              <a:solidFill>
                <a:srgbClr val="009AC7"/>
              </a:solidFill>
              <a:latin typeface="Verdana"/>
              <a:cs typeface="Verdana"/>
            </a:endParaRPr>
          </a:p>
        </p:txBody>
      </p:sp>
      <p:sp>
        <p:nvSpPr>
          <p:cNvPr id="9"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tx2">
                    <a:lumMod val="40000"/>
                    <a:lumOff val="60000"/>
                  </a:schemeClr>
                </a:solidFill>
                <a:cs typeface="+mn-cs"/>
              </a:rPr>
              <a:t>Constants and </a:t>
            </a:r>
            <a:r>
              <a:rPr lang="en-US" sz="1700" dirty="0" err="1">
                <a:solidFill>
                  <a:schemeClr val="tx2">
                    <a:lumMod val="40000"/>
                    <a:lumOff val="60000"/>
                  </a:schemeClr>
                </a:solidFill>
                <a:cs typeface="+mn-cs"/>
              </a:rPr>
              <a:t>enums</a:t>
            </a:r>
            <a:endParaRPr lang="en-US" sz="17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298038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95331" y="1671151"/>
            <a:ext cx="6121963" cy="7555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12</a:t>
            </a:fld>
            <a:endParaRPr lang="en-US" dirty="0"/>
          </a:p>
        </p:txBody>
      </p:sp>
      <p:sp>
        <p:nvSpPr>
          <p:cNvPr id="6" name="Text Placeholder 5"/>
          <p:cNvSpPr>
            <a:spLocks noGrp="1"/>
          </p:cNvSpPr>
          <p:nvPr>
            <p:ph type="body" sz="quarter" idx="10"/>
          </p:nvPr>
        </p:nvSpPr>
        <p:spPr>
          <a:xfrm>
            <a:off x="2295331" y="967588"/>
            <a:ext cx="6378849" cy="5500681"/>
          </a:xfrm>
        </p:spPr>
        <p:txBody>
          <a:bodyPr/>
          <a:lstStyle/>
          <a:p>
            <a:r>
              <a:rPr lang="en-NZ" sz="1400" dirty="0" err="1" smtClean="0">
                <a:latin typeface="Verdana" panose="020B0604030504040204" pitchFamily="34" charset="0"/>
                <a:ea typeface="Verdana" panose="020B0604030504040204" pitchFamily="34" charset="0"/>
                <a:cs typeface="Verdana" panose="020B0604030504040204" pitchFamily="34" charset="0"/>
              </a:rPr>
              <a:t>enums</a:t>
            </a:r>
            <a:r>
              <a:rPr lang="en-NZ" sz="1400" dirty="0" smtClean="0">
                <a:latin typeface="Verdana" panose="020B0604030504040204" pitchFamily="34" charset="0"/>
                <a:ea typeface="Verdana" panose="020B0604030504040204" pitchFamily="34" charset="0"/>
                <a:cs typeface="Verdana" panose="020B0604030504040204" pitchFamily="34" charset="0"/>
              </a:rPr>
              <a:t> (aka </a:t>
            </a:r>
            <a:r>
              <a:rPr lang="en-NZ" sz="1400" i="1" dirty="0" smtClean="0">
                <a:latin typeface="Verdana" panose="020B0604030504040204" pitchFamily="34" charset="0"/>
                <a:ea typeface="Verdana" panose="020B0604030504040204" pitchFamily="34" charset="0"/>
                <a:cs typeface="Verdana" panose="020B0604030504040204" pitchFamily="34" charset="0"/>
              </a:rPr>
              <a:t>enumerators</a:t>
            </a:r>
            <a:r>
              <a:rPr lang="en-NZ" sz="1400" dirty="0" smtClean="0">
                <a:latin typeface="Verdana" panose="020B0604030504040204" pitchFamily="34" charset="0"/>
                <a:ea typeface="Verdana" panose="020B0604030504040204" pitchFamily="34" charset="0"/>
                <a:cs typeface="Verdana" panose="020B0604030504040204" pitchFamily="34" charset="0"/>
              </a:rPr>
              <a:t>) are also constant – but they are a set of constants. </a:t>
            </a:r>
          </a:p>
          <a:p>
            <a:endParaRPr lang="en-NZ" sz="1400" dirty="0">
              <a:latin typeface="Verdana" panose="020B0604030504040204" pitchFamily="34" charset="0"/>
              <a:ea typeface="Verdana" panose="020B0604030504040204" pitchFamily="34" charset="0"/>
              <a:cs typeface="Verdana" panose="020B0604030504040204" pitchFamily="34" charset="0"/>
            </a:endParaRPr>
          </a:p>
          <a:p>
            <a:r>
              <a:rPr lang="en-NZ" sz="1400" b="1" dirty="0" smtClean="0"/>
              <a:t>public </a:t>
            </a:r>
            <a:r>
              <a:rPr lang="en-NZ" sz="1400" b="1" dirty="0" err="1" smtClean="0"/>
              <a:t>enum</a:t>
            </a:r>
            <a:r>
              <a:rPr lang="en-NZ" sz="1400" b="1" dirty="0" smtClean="0"/>
              <a:t> Days{</a:t>
            </a:r>
            <a:r>
              <a:rPr lang="en-NZ" sz="1400" b="1" i="1" dirty="0" smtClean="0"/>
              <a:t>SUNDAY,MONDAY,TUESDAY,WEDNESDAY,….};</a:t>
            </a:r>
          </a:p>
          <a:p>
            <a:endParaRPr lang="en-NZ" sz="1400" dirty="0" smtClean="0">
              <a:latin typeface="Verdana" panose="020B0604030504040204" pitchFamily="34" charset="0"/>
              <a:ea typeface="Verdana" panose="020B0604030504040204" pitchFamily="34" charset="0"/>
              <a:cs typeface="Verdana" panose="020B0604030504040204" pitchFamily="34" charset="0"/>
            </a:endParaRPr>
          </a:p>
          <a:p>
            <a:r>
              <a:rPr lang="en-NZ" sz="1400" dirty="0" smtClean="0">
                <a:latin typeface="Verdana" panose="020B0604030504040204" pitchFamily="34" charset="0"/>
                <a:ea typeface="Verdana" panose="020B0604030504040204" pitchFamily="34" charset="0"/>
                <a:cs typeface="Verdana" panose="020B0604030504040204" pitchFamily="34" charset="0"/>
              </a:rPr>
              <a:t>There is now a type </a:t>
            </a:r>
            <a:r>
              <a:rPr lang="en-NZ" sz="1400" i="1" dirty="0" smtClean="0">
                <a:latin typeface="Verdana" panose="020B0604030504040204" pitchFamily="34" charset="0"/>
                <a:ea typeface="Verdana" panose="020B0604030504040204" pitchFamily="34" charset="0"/>
                <a:cs typeface="Verdana" panose="020B0604030504040204" pitchFamily="34" charset="0"/>
              </a:rPr>
              <a:t>Days </a:t>
            </a:r>
            <a:r>
              <a:rPr lang="en-NZ" sz="1400" dirty="0" smtClean="0">
                <a:latin typeface="Verdana" panose="020B0604030504040204" pitchFamily="34" charset="0"/>
                <a:ea typeface="Verdana" panose="020B0604030504040204" pitchFamily="34" charset="0"/>
                <a:cs typeface="Verdana" panose="020B0604030504040204" pitchFamily="34" charset="0"/>
              </a:rPr>
              <a:t>which can store</a:t>
            </a:r>
            <a:br>
              <a:rPr lang="en-NZ" sz="1400" dirty="0" smtClean="0">
                <a:latin typeface="Verdana" panose="020B0604030504040204" pitchFamily="34" charset="0"/>
                <a:ea typeface="Verdana" panose="020B0604030504040204" pitchFamily="34" charset="0"/>
                <a:cs typeface="Verdana" panose="020B0604030504040204" pitchFamily="34" charset="0"/>
              </a:rPr>
            </a:br>
            <a:r>
              <a:rPr lang="en-NZ" sz="1400" dirty="0" smtClean="0">
                <a:latin typeface="Verdana" panose="020B0604030504040204" pitchFamily="34" charset="0"/>
                <a:ea typeface="Verdana" panose="020B0604030504040204" pitchFamily="34" charset="0"/>
                <a:cs typeface="Verdana" panose="020B0604030504040204" pitchFamily="34" charset="0"/>
              </a:rPr>
              <a:t>the constants </a:t>
            </a:r>
            <a:r>
              <a:rPr lang="en-NZ" sz="1400" dirty="0" smtClean="0">
                <a:ea typeface="Verdana" panose="020B0604030504040204" pitchFamily="34" charset="0"/>
              </a:rPr>
              <a:t>SUNDAY</a:t>
            </a:r>
            <a:r>
              <a:rPr lang="en-NZ" sz="1400" dirty="0" smtClean="0">
                <a:latin typeface="Verdana" panose="020B0604030504040204" pitchFamily="34" charset="0"/>
                <a:ea typeface="Verdana" panose="020B0604030504040204" pitchFamily="34" charset="0"/>
                <a:cs typeface="Verdana" panose="020B0604030504040204" pitchFamily="34" charset="0"/>
              </a:rPr>
              <a:t>, </a:t>
            </a:r>
            <a:r>
              <a:rPr lang="en-NZ" sz="1400" dirty="0" smtClean="0">
                <a:ea typeface="Verdana" panose="020B0604030504040204" pitchFamily="34" charset="0"/>
              </a:rPr>
              <a:t>MONDAY</a:t>
            </a:r>
            <a:r>
              <a:rPr lang="en-NZ" sz="1400" dirty="0" smtClean="0">
                <a:latin typeface="Verdana" panose="020B0604030504040204" pitchFamily="34" charset="0"/>
                <a:ea typeface="Verdana" panose="020B0604030504040204" pitchFamily="34" charset="0"/>
                <a:cs typeface="Verdana" panose="020B0604030504040204" pitchFamily="34" charset="0"/>
              </a:rPr>
              <a:t>, etc.</a:t>
            </a:r>
          </a:p>
          <a:p>
            <a:r>
              <a:rPr lang="en-NZ" sz="1400" dirty="0" smtClean="0"/>
              <a:t>		</a:t>
            </a:r>
            <a:endParaRPr lang="en-NZ" sz="1400" dirty="0">
              <a:solidFill>
                <a:srgbClr val="FF0000"/>
              </a:solidFill>
            </a:endParaRPr>
          </a:p>
          <a:p>
            <a:r>
              <a:rPr lang="en-NZ" sz="1400" dirty="0" err="1" smtClean="0">
                <a:latin typeface="Verdana" panose="020B0604030504040204" pitchFamily="34" charset="0"/>
                <a:ea typeface="Verdana" panose="020B0604030504040204" pitchFamily="34" charset="0"/>
                <a:cs typeface="Verdana" panose="020B0604030504040204" pitchFamily="34" charset="0"/>
              </a:rPr>
              <a:t>Enums</a:t>
            </a:r>
            <a:r>
              <a:rPr lang="en-NZ" sz="1400" dirty="0" smtClean="0">
                <a:latin typeface="Verdana" panose="020B0604030504040204" pitchFamily="34" charset="0"/>
                <a:ea typeface="Verdana" panose="020B0604030504040204" pitchFamily="34" charset="0"/>
                <a:cs typeface="Verdana" panose="020B0604030504040204" pitchFamily="34" charset="0"/>
              </a:rPr>
              <a:t> could be thought of as an array of </a:t>
            </a:r>
            <a:br>
              <a:rPr lang="en-NZ" sz="1400" dirty="0" smtClean="0">
                <a:latin typeface="Verdana" panose="020B0604030504040204" pitchFamily="34" charset="0"/>
                <a:ea typeface="Verdana" panose="020B0604030504040204" pitchFamily="34" charset="0"/>
                <a:cs typeface="Verdana" panose="020B0604030504040204" pitchFamily="34" charset="0"/>
              </a:rPr>
            </a:br>
            <a:r>
              <a:rPr lang="en-NZ" sz="1400" dirty="0" smtClean="0">
                <a:latin typeface="Verdana" panose="020B0604030504040204" pitchFamily="34" charset="0"/>
                <a:ea typeface="Verdana" panose="020B0604030504040204" pitchFamily="34" charset="0"/>
                <a:cs typeface="Verdana" panose="020B0604030504040204" pitchFamily="34" charset="0"/>
              </a:rPr>
              <a:t>constants. Originally, </a:t>
            </a:r>
            <a:r>
              <a:rPr lang="en-NZ" sz="1400" dirty="0" err="1">
                <a:latin typeface="Verdana" panose="020B0604030504040204" pitchFamily="34" charset="0"/>
                <a:ea typeface="Verdana" panose="020B0604030504040204" pitchFamily="34" charset="0"/>
                <a:cs typeface="Verdana" panose="020B0604030504040204" pitchFamily="34" charset="0"/>
              </a:rPr>
              <a:t>enums</a:t>
            </a:r>
            <a:r>
              <a:rPr lang="en-NZ" sz="1400" dirty="0">
                <a:latin typeface="Verdana" panose="020B0604030504040204" pitchFamily="34" charset="0"/>
                <a:ea typeface="Verdana" panose="020B0604030504040204" pitchFamily="34" charset="0"/>
                <a:cs typeface="Verdana" panose="020B0604030504040204" pitchFamily="34" charset="0"/>
              </a:rPr>
              <a:t> had an integer </a:t>
            </a:r>
            <a:r>
              <a:rPr lang="en-NZ" sz="1400" dirty="0" smtClean="0">
                <a:latin typeface="Verdana" panose="020B0604030504040204" pitchFamily="34" charset="0"/>
                <a:ea typeface="Verdana" panose="020B0604030504040204" pitchFamily="34" charset="0"/>
                <a:cs typeface="Verdana" panose="020B0604030504040204" pitchFamily="34" charset="0"/>
              </a:rPr>
              <a:t/>
            </a:r>
            <a:br>
              <a:rPr lang="en-NZ" sz="1400" dirty="0" smtClean="0">
                <a:latin typeface="Verdana" panose="020B0604030504040204" pitchFamily="34" charset="0"/>
                <a:ea typeface="Verdana" panose="020B0604030504040204" pitchFamily="34" charset="0"/>
                <a:cs typeface="Verdana" panose="020B0604030504040204" pitchFamily="34" charset="0"/>
              </a:rPr>
            </a:br>
            <a:r>
              <a:rPr lang="en-NZ" sz="1400" dirty="0" smtClean="0">
                <a:latin typeface="Verdana" panose="020B0604030504040204" pitchFamily="34" charset="0"/>
                <a:ea typeface="Verdana" panose="020B0604030504040204" pitchFamily="34" charset="0"/>
                <a:cs typeface="Verdana" panose="020B0604030504040204" pitchFamily="34" charset="0"/>
              </a:rPr>
              <a:t>value </a:t>
            </a:r>
            <a:r>
              <a:rPr lang="en-NZ" sz="1400" dirty="0">
                <a:latin typeface="Verdana" panose="020B0604030504040204" pitchFamily="34" charset="0"/>
                <a:ea typeface="Verdana" panose="020B0604030504040204" pitchFamily="34" charset="0"/>
                <a:cs typeface="Verdana" panose="020B0604030504040204" pitchFamily="34" charset="0"/>
              </a:rPr>
              <a:t>starting at </a:t>
            </a:r>
            <a:r>
              <a:rPr lang="en-NZ" sz="1400" dirty="0" smtClean="0">
                <a:latin typeface="Verdana" panose="020B0604030504040204" pitchFamily="34" charset="0"/>
                <a:ea typeface="Verdana" panose="020B0604030504040204" pitchFamily="34" charset="0"/>
                <a:cs typeface="Verdana" panose="020B0604030504040204" pitchFamily="34" charset="0"/>
              </a:rPr>
              <a:t>0 that the programmer </a:t>
            </a:r>
            <a:br>
              <a:rPr lang="en-NZ" sz="1400" dirty="0" smtClean="0">
                <a:latin typeface="Verdana" panose="020B0604030504040204" pitchFamily="34" charset="0"/>
                <a:ea typeface="Verdana" panose="020B0604030504040204" pitchFamily="34" charset="0"/>
                <a:cs typeface="Verdana" panose="020B0604030504040204" pitchFamily="34" charset="0"/>
              </a:rPr>
            </a:br>
            <a:r>
              <a:rPr lang="en-NZ" sz="1400" dirty="0" smtClean="0">
                <a:latin typeface="Verdana" panose="020B0604030504040204" pitchFamily="34" charset="0"/>
                <a:ea typeface="Verdana" panose="020B0604030504040204" pitchFamily="34" charset="0"/>
                <a:cs typeface="Verdana" panose="020B0604030504040204" pitchFamily="34" charset="0"/>
              </a:rPr>
              <a:t>could use (like an array index). Now, most </a:t>
            </a:r>
          </a:p>
          <a:p>
            <a:r>
              <a:rPr lang="en-NZ" sz="1400" dirty="0" smtClean="0">
                <a:latin typeface="Verdana" panose="020B0604030504040204" pitchFamily="34" charset="0"/>
                <a:ea typeface="Verdana" panose="020B0604030504040204" pitchFamily="34" charset="0"/>
                <a:cs typeface="Verdana" panose="020B0604030504040204" pitchFamily="34" charset="0"/>
              </a:rPr>
              <a:t>languages hide it. </a:t>
            </a:r>
            <a:endParaRPr lang="en-NZ"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a:solidFill>
                  <a:srgbClr val="009AC7"/>
                </a:solidFill>
                <a:latin typeface="Verdana"/>
                <a:cs typeface="Verdana"/>
              </a:rPr>
              <a:t>e</a:t>
            </a:r>
            <a:r>
              <a:rPr lang="en-US" sz="4000" b="1" dirty="0" err="1" smtClean="0">
                <a:solidFill>
                  <a:srgbClr val="009AC7"/>
                </a:solidFill>
                <a:latin typeface="Verdana"/>
                <a:cs typeface="Verdana"/>
              </a:rPr>
              <a:t>nums</a:t>
            </a:r>
            <a:endParaRPr lang="en-NZ" sz="4000" b="1" dirty="0">
              <a:solidFill>
                <a:srgbClr val="009AC7"/>
              </a:solidFill>
              <a:latin typeface="Verdana"/>
              <a:cs typeface="Verdana"/>
            </a:endParaRPr>
          </a:p>
        </p:txBody>
      </p:sp>
      <p:sp>
        <p:nvSpPr>
          <p:cNvPr id="2" name="Cloud Callout 1"/>
          <p:cNvSpPr/>
          <p:nvPr/>
        </p:nvSpPr>
        <p:spPr>
          <a:xfrm>
            <a:off x="6458992" y="3235266"/>
            <a:ext cx="2685008" cy="1887240"/>
          </a:xfrm>
          <a:prstGeom prst="cloudCallout">
            <a:avLst>
              <a:gd name="adj1" fmla="val -61201"/>
              <a:gd name="adj2" fmla="val -96913"/>
            </a:avLst>
          </a:prstGeom>
        </p:spPr>
        <p:style>
          <a:lnRef idx="1">
            <a:schemeClr val="accent1"/>
          </a:lnRef>
          <a:fillRef idx="3">
            <a:schemeClr val="accent1"/>
          </a:fillRef>
          <a:effectRef idx="2">
            <a:schemeClr val="accent1"/>
          </a:effectRef>
          <a:fontRef idx="minor">
            <a:schemeClr val="lt1"/>
          </a:fontRef>
        </p:style>
        <p:txBody>
          <a:bodyPr rtlCol="0" anchor="ctr"/>
          <a:lstStyle/>
          <a:p>
            <a:r>
              <a:rPr lang="en-NZ" sz="1600" dirty="0" smtClean="0"/>
              <a:t>Enumerate means to list things 1 by 1</a:t>
            </a:r>
          </a:p>
          <a:p>
            <a:r>
              <a:rPr lang="en-NZ" sz="1600" dirty="0" smtClean="0"/>
              <a:t>1 Tidy room</a:t>
            </a:r>
          </a:p>
          <a:p>
            <a:r>
              <a:rPr lang="en-NZ" sz="1600" dirty="0" smtClean="0"/>
              <a:t>2 Do home work</a:t>
            </a:r>
          </a:p>
          <a:p>
            <a:r>
              <a:rPr lang="en-NZ" sz="1600" dirty="0" smtClean="0"/>
              <a:t>3 Cook dinner</a:t>
            </a:r>
            <a:endParaRPr lang="en-NZ" sz="1600" dirty="0"/>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tx2">
                    <a:lumMod val="40000"/>
                    <a:lumOff val="60000"/>
                  </a:schemeClr>
                </a:solidFill>
                <a:cs typeface="+mn-cs"/>
              </a:rPr>
              <a:t>Constants and </a:t>
            </a:r>
            <a:r>
              <a:rPr lang="en-US" sz="1700" dirty="0" err="1">
                <a:solidFill>
                  <a:schemeClr val="tx2">
                    <a:lumMod val="40000"/>
                    <a:lumOff val="60000"/>
                  </a:schemeClr>
                </a:solidFill>
                <a:cs typeface="+mn-cs"/>
              </a:rPr>
              <a:t>enums</a:t>
            </a:r>
            <a:endParaRPr lang="en-US" sz="17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1382611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79307" y="1147595"/>
            <a:ext cx="6121963" cy="283918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13</a:t>
            </a:fld>
            <a:endParaRPr lang="en-US" dirty="0"/>
          </a:p>
        </p:txBody>
      </p:sp>
      <p:sp>
        <p:nvSpPr>
          <p:cNvPr id="6" name="Text Placeholder 5"/>
          <p:cNvSpPr>
            <a:spLocks noGrp="1"/>
          </p:cNvSpPr>
          <p:nvPr>
            <p:ph type="body" sz="quarter" idx="10"/>
          </p:nvPr>
        </p:nvSpPr>
        <p:spPr>
          <a:xfrm>
            <a:off x="2331720" y="1147595"/>
            <a:ext cx="6659880" cy="4274797"/>
          </a:xfrm>
        </p:spPr>
        <p:txBody>
          <a:bodyPr>
            <a:normAutofit/>
          </a:bodyPr>
          <a:lstStyle/>
          <a:p>
            <a:pPr>
              <a:lnSpc>
                <a:spcPct val="100000"/>
              </a:lnSpc>
            </a:pPr>
            <a:r>
              <a:rPr lang="en-NZ" sz="1600" b="1" dirty="0"/>
              <a:t>import </a:t>
            </a:r>
            <a:r>
              <a:rPr lang="en-NZ" sz="1600" b="1" dirty="0" err="1"/>
              <a:t>java.util.Scanner</a:t>
            </a:r>
            <a:r>
              <a:rPr lang="en-NZ" sz="1600" b="1" dirty="0"/>
              <a:t>;</a:t>
            </a:r>
          </a:p>
          <a:p>
            <a:pPr>
              <a:lnSpc>
                <a:spcPct val="100000"/>
              </a:lnSpc>
            </a:pPr>
            <a:endParaRPr lang="en-NZ" sz="1600" b="1" dirty="0" smtClean="0"/>
          </a:p>
          <a:p>
            <a:pPr>
              <a:lnSpc>
                <a:spcPct val="100000"/>
              </a:lnSpc>
            </a:pPr>
            <a:r>
              <a:rPr lang="en-NZ" sz="1600" b="1" dirty="0" smtClean="0"/>
              <a:t>public </a:t>
            </a:r>
            <a:r>
              <a:rPr lang="en-NZ" sz="1600" b="1" dirty="0"/>
              <a:t>class </a:t>
            </a:r>
            <a:r>
              <a:rPr lang="en-NZ" sz="1600" b="1" dirty="0" err="1"/>
              <a:t>GuessingGame</a:t>
            </a:r>
            <a:r>
              <a:rPr lang="en-NZ" sz="1600" b="1" dirty="0"/>
              <a:t> {</a:t>
            </a:r>
          </a:p>
          <a:p>
            <a:pPr>
              <a:lnSpc>
                <a:spcPct val="100000"/>
              </a:lnSpc>
            </a:pPr>
            <a:r>
              <a:rPr lang="en-NZ" sz="1600" b="1" dirty="0" smtClean="0"/>
              <a:t>    public </a:t>
            </a:r>
            <a:r>
              <a:rPr lang="en-NZ" sz="1600" b="1" dirty="0" err="1" smtClean="0"/>
              <a:t>enum</a:t>
            </a:r>
            <a:r>
              <a:rPr lang="en-NZ" sz="1600" b="1" dirty="0" smtClean="0"/>
              <a:t> </a:t>
            </a:r>
            <a:r>
              <a:rPr lang="en-NZ" sz="1600" b="1" dirty="0"/>
              <a:t>Status {</a:t>
            </a:r>
            <a:r>
              <a:rPr lang="en-NZ" sz="1600" b="1" i="1" dirty="0"/>
              <a:t>HIGHER,LOWER,RIGHT};</a:t>
            </a:r>
          </a:p>
          <a:p>
            <a:pPr>
              <a:lnSpc>
                <a:spcPct val="100000"/>
              </a:lnSpc>
            </a:pPr>
            <a:r>
              <a:rPr lang="en-NZ" sz="1600" b="1" dirty="0" smtClean="0"/>
              <a:t>    </a:t>
            </a:r>
          </a:p>
          <a:p>
            <a:pPr>
              <a:lnSpc>
                <a:spcPct val="100000"/>
              </a:lnSpc>
            </a:pPr>
            <a:r>
              <a:rPr lang="en-NZ" sz="1600" b="1" dirty="0"/>
              <a:t> </a:t>
            </a:r>
            <a:r>
              <a:rPr lang="en-NZ" sz="1600" b="1" dirty="0" smtClean="0"/>
              <a:t>   public </a:t>
            </a:r>
            <a:r>
              <a:rPr lang="en-NZ" sz="1600" b="1" dirty="0"/>
              <a:t>void </a:t>
            </a:r>
            <a:r>
              <a:rPr lang="en-NZ" sz="1600" b="1" dirty="0" err="1"/>
              <a:t>LetsPlay</a:t>
            </a:r>
            <a:r>
              <a:rPr lang="en-NZ" sz="1600" b="1" dirty="0" smtClean="0"/>
              <a:t>(){</a:t>
            </a:r>
            <a:br>
              <a:rPr lang="en-NZ" sz="1600" b="1" dirty="0" smtClean="0"/>
            </a:br>
            <a:r>
              <a:rPr lang="en-NZ" sz="1600" b="1" dirty="0" smtClean="0"/>
              <a:t>        </a:t>
            </a:r>
            <a:r>
              <a:rPr lang="en-NZ" sz="1600" b="1" dirty="0" err="1" smtClean="0"/>
              <a:t>SimpleEnum</a:t>
            </a:r>
            <a:r>
              <a:rPr lang="en-NZ" sz="1600" b="1" dirty="0" smtClean="0"/>
              <a:t>();</a:t>
            </a:r>
            <a:br>
              <a:rPr lang="en-NZ" sz="1600" b="1" dirty="0" smtClean="0"/>
            </a:br>
            <a:r>
              <a:rPr lang="en-NZ" sz="1600" b="1" dirty="0" smtClean="0"/>
              <a:t>        </a:t>
            </a:r>
            <a:r>
              <a:rPr lang="en-NZ" sz="1600" b="1" dirty="0" err="1" smtClean="0"/>
              <a:t>TypeEnum</a:t>
            </a:r>
            <a:r>
              <a:rPr lang="en-NZ" sz="1600" b="1" dirty="0" smtClean="0"/>
              <a:t>();</a:t>
            </a:r>
            <a:br>
              <a:rPr lang="en-NZ" sz="1600" b="1" dirty="0" smtClean="0"/>
            </a:br>
            <a:r>
              <a:rPr lang="en-NZ" sz="1600" b="1" dirty="0" smtClean="0"/>
              <a:t>    }</a:t>
            </a:r>
            <a:br>
              <a:rPr lang="en-NZ" sz="1600" b="1" dirty="0" smtClean="0"/>
            </a:br>
            <a:r>
              <a:rPr lang="en-NZ" sz="1600" b="1" dirty="0" smtClean="0"/>
              <a:t>    </a:t>
            </a:r>
            <a:r>
              <a:rPr lang="en-US" sz="1600" b="1" dirty="0" smtClean="0"/>
              <a:t>…</a:t>
            </a:r>
          </a:p>
          <a:p>
            <a:pPr>
              <a:lnSpc>
                <a:spcPct val="100000"/>
              </a:lnSpc>
            </a:pPr>
            <a:r>
              <a:rPr lang="en-US" sz="1600" b="1" dirty="0"/>
              <a:t>}</a:t>
            </a:r>
            <a:endParaRPr lang="en-NZ" sz="1600" b="1" dirty="0"/>
          </a:p>
          <a:p>
            <a:pPr>
              <a:lnSpc>
                <a:spcPct val="100000"/>
              </a:lnSpc>
            </a:pPr>
            <a:r>
              <a:rPr lang="en-NZ" sz="1600" dirty="0" smtClean="0"/>
              <a:t>	</a:t>
            </a:r>
            <a:endParaRPr lang="en-NZ" sz="1600" dirty="0"/>
          </a:p>
          <a:p>
            <a:pPr>
              <a:lnSpc>
                <a:spcPct val="100000"/>
              </a:lnSpc>
            </a:pPr>
            <a:endParaRPr lang="en-NZ" sz="1200" dirty="0" smtClean="0"/>
          </a:p>
          <a:p>
            <a:pPr>
              <a:lnSpc>
                <a:spcPct val="100000"/>
              </a:lnSpc>
            </a:pPr>
            <a:r>
              <a:rPr lang="en-NZ" sz="1600" dirty="0" smtClean="0">
                <a:latin typeface="Verdana" panose="020B0604030504040204" pitchFamily="34" charset="0"/>
                <a:ea typeface="Verdana" panose="020B0604030504040204" pitchFamily="34" charset="0"/>
                <a:cs typeface="Verdana" panose="020B0604030504040204" pitchFamily="34" charset="0"/>
              </a:rPr>
              <a:t>Notice the </a:t>
            </a:r>
            <a:r>
              <a:rPr lang="en-NZ" sz="1600" dirty="0" err="1" smtClean="0">
                <a:latin typeface="Verdana" panose="020B0604030504040204" pitchFamily="34" charset="0"/>
                <a:ea typeface="Verdana" panose="020B0604030504040204" pitchFamily="34" charset="0"/>
                <a:cs typeface="Verdana" panose="020B0604030504040204" pitchFamily="34" charset="0"/>
              </a:rPr>
              <a:t>enum</a:t>
            </a:r>
            <a:r>
              <a:rPr lang="en-NZ" sz="1600" dirty="0" smtClean="0">
                <a:latin typeface="Verdana" panose="020B0604030504040204" pitchFamily="34" charset="0"/>
                <a:ea typeface="Verdana" panose="020B0604030504040204" pitchFamily="34" charset="0"/>
                <a:cs typeface="Verdana" panose="020B0604030504040204" pitchFamily="34" charset="0"/>
              </a:rPr>
              <a:t> is specified at the class level. You can’t specify an </a:t>
            </a:r>
            <a:r>
              <a:rPr lang="en-NZ" sz="1600" dirty="0" err="1" smtClean="0">
                <a:latin typeface="Verdana" panose="020B0604030504040204" pitchFamily="34" charset="0"/>
                <a:ea typeface="Verdana" panose="020B0604030504040204" pitchFamily="34" charset="0"/>
                <a:cs typeface="Verdana" panose="020B0604030504040204" pitchFamily="34" charset="0"/>
              </a:rPr>
              <a:t>enum</a:t>
            </a:r>
            <a:r>
              <a:rPr lang="en-NZ" sz="1600" dirty="0" smtClean="0">
                <a:latin typeface="Verdana" panose="020B0604030504040204" pitchFamily="34" charset="0"/>
                <a:ea typeface="Verdana" panose="020B0604030504040204" pitchFamily="34" charset="0"/>
                <a:cs typeface="Verdana" panose="020B0604030504040204" pitchFamily="34" charset="0"/>
              </a:rPr>
              <a:t> inside a method. </a:t>
            </a:r>
            <a:endParaRPr lang="en-NZ"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Guessing Game</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tx2">
                    <a:lumMod val="40000"/>
                    <a:lumOff val="60000"/>
                  </a:schemeClr>
                </a:solidFill>
                <a:cs typeface="+mn-cs"/>
              </a:rPr>
              <a:t>Constants and </a:t>
            </a:r>
            <a:r>
              <a:rPr lang="en-US" sz="1700" dirty="0" err="1">
                <a:solidFill>
                  <a:schemeClr val="tx2">
                    <a:lumMod val="40000"/>
                    <a:lumOff val="60000"/>
                  </a:schemeClr>
                </a:solidFill>
                <a:cs typeface="+mn-cs"/>
              </a:rPr>
              <a:t>enums</a:t>
            </a:r>
            <a:endParaRPr lang="en-US" sz="17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706858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29968" y="1056155"/>
            <a:ext cx="6976872" cy="544975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14</a:t>
            </a:fld>
            <a:endParaRPr lang="en-US" dirty="0"/>
          </a:p>
        </p:txBody>
      </p:sp>
      <p:sp>
        <p:nvSpPr>
          <p:cNvPr id="6" name="Text Placeholder 5"/>
          <p:cNvSpPr>
            <a:spLocks noGrp="1"/>
          </p:cNvSpPr>
          <p:nvPr>
            <p:ph type="body" sz="quarter" idx="10"/>
          </p:nvPr>
        </p:nvSpPr>
        <p:spPr>
          <a:xfrm>
            <a:off x="2029968" y="1051606"/>
            <a:ext cx="7114031" cy="5449758"/>
          </a:xfrm>
        </p:spPr>
        <p:txBody>
          <a:bodyPr>
            <a:noAutofit/>
          </a:bodyPr>
          <a:lstStyle/>
          <a:p>
            <a:pPr>
              <a:lnSpc>
                <a:spcPct val="100000"/>
              </a:lnSpc>
            </a:pPr>
            <a:r>
              <a:rPr lang="en-NZ" sz="1300" b="1" dirty="0" smtClean="0"/>
              <a:t>private </a:t>
            </a:r>
            <a:r>
              <a:rPr lang="en-NZ" sz="1300" b="1" dirty="0"/>
              <a:t>void </a:t>
            </a:r>
            <a:r>
              <a:rPr lang="en-NZ" sz="1300" b="1" dirty="0" err="1"/>
              <a:t>SimpleEnum</a:t>
            </a:r>
            <a:r>
              <a:rPr lang="en-NZ" sz="1300" b="1" dirty="0" smtClean="0"/>
              <a:t>() {</a:t>
            </a:r>
            <a:endParaRPr lang="en-NZ" sz="1300" b="1" dirty="0"/>
          </a:p>
          <a:p>
            <a:pPr>
              <a:lnSpc>
                <a:spcPct val="100000"/>
              </a:lnSpc>
            </a:pPr>
            <a:r>
              <a:rPr lang="en-NZ" sz="1300" b="1" dirty="0"/>
              <a:t> </a:t>
            </a:r>
            <a:r>
              <a:rPr lang="en-NZ" sz="1300" b="1" dirty="0" smtClean="0"/>
              <a:t>   input </a:t>
            </a:r>
            <a:r>
              <a:rPr lang="en-NZ" sz="1300" b="1" dirty="0"/>
              <a:t>= new Scanner(System.in);		</a:t>
            </a:r>
          </a:p>
          <a:p>
            <a:pPr>
              <a:lnSpc>
                <a:spcPct val="100000"/>
              </a:lnSpc>
            </a:pPr>
            <a:r>
              <a:rPr lang="en-NZ" sz="1300" b="1" dirty="0"/>
              <a:t> </a:t>
            </a:r>
            <a:r>
              <a:rPr lang="en-NZ" sz="1300" b="1" dirty="0" smtClean="0"/>
              <a:t>   final </a:t>
            </a:r>
            <a:r>
              <a:rPr lang="en-NZ" sz="1300" b="1" dirty="0" err="1"/>
              <a:t>int</a:t>
            </a:r>
            <a:r>
              <a:rPr lang="en-NZ" sz="1300" b="1" dirty="0"/>
              <a:t> MAX_TRIES = 7;</a:t>
            </a:r>
          </a:p>
          <a:p>
            <a:pPr>
              <a:lnSpc>
                <a:spcPct val="100000"/>
              </a:lnSpc>
            </a:pPr>
            <a:r>
              <a:rPr lang="en-NZ" sz="1300" b="1" dirty="0"/>
              <a:t> </a:t>
            </a:r>
            <a:r>
              <a:rPr lang="en-NZ" sz="1300" b="1" dirty="0" smtClean="0"/>
              <a:t>   </a:t>
            </a:r>
            <a:r>
              <a:rPr lang="en-NZ" sz="1300" b="1" dirty="0" err="1" smtClean="0"/>
              <a:t>int</a:t>
            </a:r>
            <a:r>
              <a:rPr lang="en-NZ" sz="1300" b="1" dirty="0" smtClean="0"/>
              <a:t> </a:t>
            </a:r>
            <a:r>
              <a:rPr lang="en-NZ" sz="1300" b="1" dirty="0"/>
              <a:t>tries = 0;</a:t>
            </a:r>
          </a:p>
          <a:p>
            <a:pPr>
              <a:lnSpc>
                <a:spcPct val="100000"/>
              </a:lnSpc>
            </a:pPr>
            <a:r>
              <a:rPr lang="en-NZ" sz="1300" b="1" dirty="0"/>
              <a:t> </a:t>
            </a:r>
            <a:r>
              <a:rPr lang="en-NZ" sz="1300" b="1" dirty="0" smtClean="0"/>
              <a:t>   </a:t>
            </a:r>
            <a:r>
              <a:rPr lang="en-NZ" sz="1300" b="1" dirty="0" err="1" smtClean="0"/>
              <a:t>int</a:t>
            </a:r>
            <a:r>
              <a:rPr lang="en-NZ" sz="1300" b="1" dirty="0" smtClean="0"/>
              <a:t> </a:t>
            </a:r>
            <a:r>
              <a:rPr lang="en-NZ" sz="1300" b="1" dirty="0" err="1"/>
              <a:t>randomNumber</a:t>
            </a:r>
            <a:r>
              <a:rPr lang="en-NZ" sz="1300" b="1" dirty="0"/>
              <a:t> = (</a:t>
            </a:r>
            <a:r>
              <a:rPr lang="en-NZ" sz="1300" b="1" dirty="0" err="1"/>
              <a:t>int</a:t>
            </a:r>
            <a:r>
              <a:rPr lang="en-NZ" sz="1300" b="1" dirty="0"/>
              <a:t>) (</a:t>
            </a:r>
            <a:r>
              <a:rPr lang="en-NZ" sz="1300" b="1" dirty="0" err="1"/>
              <a:t>Math.random</a:t>
            </a:r>
            <a:r>
              <a:rPr lang="en-NZ" sz="1300" b="1" dirty="0"/>
              <a:t>()*10</a:t>
            </a:r>
            <a:r>
              <a:rPr lang="en-NZ" sz="1300" b="1" dirty="0" smtClean="0"/>
              <a:t>) + 1</a:t>
            </a:r>
            <a:r>
              <a:rPr lang="en-NZ" sz="1300" b="1" dirty="0"/>
              <a:t>;</a:t>
            </a:r>
          </a:p>
          <a:p>
            <a:pPr>
              <a:lnSpc>
                <a:spcPct val="100000"/>
              </a:lnSpc>
            </a:pPr>
            <a:r>
              <a:rPr lang="en-NZ" sz="1300" b="1" dirty="0"/>
              <a:t> </a:t>
            </a:r>
            <a:r>
              <a:rPr lang="en-NZ" sz="1300" b="1" dirty="0" smtClean="0"/>
              <a:t>   Status </a:t>
            </a:r>
            <a:r>
              <a:rPr lang="en-NZ" sz="1300" b="1" dirty="0" err="1"/>
              <a:t>status</a:t>
            </a:r>
            <a:r>
              <a:rPr lang="en-NZ" sz="1300" b="1" dirty="0"/>
              <a:t>; </a:t>
            </a:r>
          </a:p>
          <a:p>
            <a:pPr>
              <a:lnSpc>
                <a:spcPct val="100000"/>
              </a:lnSpc>
            </a:pPr>
            <a:endParaRPr lang="en-NZ" sz="1300" b="1" dirty="0"/>
          </a:p>
          <a:p>
            <a:pPr>
              <a:lnSpc>
                <a:spcPct val="100000"/>
              </a:lnSpc>
            </a:pPr>
            <a:r>
              <a:rPr lang="en-NZ" sz="1300" b="1" dirty="0"/>
              <a:t> </a:t>
            </a:r>
            <a:r>
              <a:rPr lang="en-NZ" sz="1300" b="1" dirty="0" smtClean="0"/>
              <a:t>   </a:t>
            </a:r>
            <a:r>
              <a:rPr lang="en-NZ" sz="1300" b="1" dirty="0" err="1" smtClean="0"/>
              <a:t>System.out.println</a:t>
            </a:r>
            <a:r>
              <a:rPr lang="en-NZ" sz="1300" b="1" dirty="0"/>
              <a:t>("I have thought of a number </a:t>
            </a:r>
            <a:r>
              <a:rPr lang="en-NZ" sz="1300" b="1" dirty="0" smtClean="0"/>
              <a:t>between </a:t>
            </a:r>
            <a:r>
              <a:rPr lang="en-NZ" sz="1300" b="1" dirty="0"/>
              <a:t>1 and 10</a:t>
            </a:r>
            <a:r>
              <a:rPr lang="en-NZ" sz="1300" b="1" dirty="0" smtClean="0"/>
              <a:t>");</a:t>
            </a:r>
            <a:r>
              <a:rPr lang="en-NZ" sz="1300" b="1" dirty="0"/>
              <a:t/>
            </a:r>
            <a:br>
              <a:rPr lang="en-NZ" sz="1300" b="1" dirty="0"/>
            </a:br>
            <a:r>
              <a:rPr lang="en-NZ" sz="1300" b="1" dirty="0" smtClean="0"/>
              <a:t>    </a:t>
            </a:r>
            <a:r>
              <a:rPr lang="en-NZ" sz="1300" b="1" dirty="0" err="1" smtClean="0"/>
              <a:t>System.out.printf</a:t>
            </a:r>
            <a:r>
              <a:rPr lang="en-NZ" sz="1300" b="1" dirty="0"/>
              <a:t>("Input your best guess </a:t>
            </a:r>
            <a:r>
              <a:rPr lang="en-NZ" sz="1300" b="1" dirty="0" smtClean="0"/>
              <a:t>– </a:t>
            </a:r>
            <a:br>
              <a:rPr lang="en-NZ" sz="1300" b="1" dirty="0" smtClean="0"/>
            </a:br>
            <a:r>
              <a:rPr lang="en-NZ" sz="1300" b="1" dirty="0" smtClean="0"/>
              <a:t>        you </a:t>
            </a:r>
            <a:r>
              <a:rPr lang="en-NZ" sz="1300" b="1" dirty="0"/>
              <a:t>are allowed a </a:t>
            </a:r>
            <a:r>
              <a:rPr lang="en-NZ" sz="1300" b="1" dirty="0" smtClean="0"/>
              <a:t>maximum </a:t>
            </a:r>
            <a:r>
              <a:rPr lang="en-NZ" sz="1300" b="1" dirty="0"/>
              <a:t>of %d guesses \n", </a:t>
            </a:r>
            <a:r>
              <a:rPr lang="en-NZ" sz="1300" b="1" dirty="0" smtClean="0"/>
              <a:t>MAX_TRIES</a:t>
            </a:r>
            <a:r>
              <a:rPr lang="en-NZ" sz="1300" b="1" dirty="0"/>
              <a:t>);</a:t>
            </a:r>
          </a:p>
          <a:p>
            <a:pPr>
              <a:lnSpc>
                <a:spcPct val="100000"/>
              </a:lnSpc>
            </a:pPr>
            <a:r>
              <a:rPr lang="en-NZ" sz="1300" b="1" dirty="0"/>
              <a:t>	</a:t>
            </a:r>
            <a:r>
              <a:rPr lang="en-NZ" sz="1300" b="1" dirty="0" smtClean="0"/>
              <a:t>do {</a:t>
            </a:r>
            <a:endParaRPr lang="en-NZ" sz="1300" b="1" dirty="0"/>
          </a:p>
          <a:p>
            <a:pPr>
              <a:lnSpc>
                <a:spcPct val="100000"/>
              </a:lnSpc>
            </a:pPr>
            <a:r>
              <a:rPr lang="en-NZ" sz="1300" b="1" dirty="0"/>
              <a:t>		</a:t>
            </a:r>
            <a:r>
              <a:rPr lang="en-NZ" sz="1300" b="1" dirty="0" err="1"/>
              <a:t>int</a:t>
            </a:r>
            <a:r>
              <a:rPr lang="en-NZ" sz="1300" b="1" dirty="0"/>
              <a:t> guess = </a:t>
            </a:r>
            <a:r>
              <a:rPr lang="en-NZ" sz="1300" b="1" dirty="0" err="1"/>
              <a:t>input.nextInt</a:t>
            </a:r>
            <a:r>
              <a:rPr lang="en-NZ" sz="1300" b="1" dirty="0"/>
              <a:t>();</a:t>
            </a:r>
          </a:p>
          <a:p>
            <a:pPr>
              <a:lnSpc>
                <a:spcPct val="100000"/>
              </a:lnSpc>
            </a:pPr>
            <a:r>
              <a:rPr lang="en-NZ" sz="1300" b="1" dirty="0"/>
              <a:t>		if (guess &lt; </a:t>
            </a:r>
            <a:r>
              <a:rPr lang="en-NZ" sz="1300" b="1" dirty="0" err="1"/>
              <a:t>randomNumber</a:t>
            </a:r>
            <a:r>
              <a:rPr lang="en-NZ" sz="1300" b="1" dirty="0"/>
              <a:t>)</a:t>
            </a:r>
          </a:p>
          <a:p>
            <a:pPr>
              <a:lnSpc>
                <a:spcPct val="100000"/>
              </a:lnSpc>
            </a:pPr>
            <a:r>
              <a:rPr lang="en-NZ" sz="1300" b="1" dirty="0"/>
              <a:t>			status = </a:t>
            </a:r>
            <a:r>
              <a:rPr lang="en-NZ" sz="1300" b="1" dirty="0" err="1"/>
              <a:t>Status.HIGHER</a:t>
            </a:r>
            <a:r>
              <a:rPr lang="en-NZ" sz="1300" b="1" dirty="0"/>
              <a:t>;</a:t>
            </a:r>
          </a:p>
          <a:p>
            <a:pPr>
              <a:lnSpc>
                <a:spcPct val="100000"/>
              </a:lnSpc>
            </a:pPr>
            <a:r>
              <a:rPr lang="en-NZ" sz="1300" b="1" dirty="0"/>
              <a:t>		else if (guess &gt; </a:t>
            </a:r>
            <a:r>
              <a:rPr lang="en-NZ" sz="1300" b="1" dirty="0" err="1"/>
              <a:t>randomNumber</a:t>
            </a:r>
            <a:r>
              <a:rPr lang="en-NZ" sz="1300" b="1" dirty="0"/>
              <a:t>)</a:t>
            </a:r>
          </a:p>
          <a:p>
            <a:pPr>
              <a:lnSpc>
                <a:spcPct val="100000"/>
              </a:lnSpc>
            </a:pPr>
            <a:r>
              <a:rPr lang="en-NZ" sz="1300" b="1" dirty="0"/>
              <a:t>			status = </a:t>
            </a:r>
            <a:r>
              <a:rPr lang="en-NZ" sz="1300" b="1" dirty="0" err="1"/>
              <a:t>Status.LOWER</a:t>
            </a:r>
            <a:r>
              <a:rPr lang="en-NZ" sz="1300" b="1" dirty="0"/>
              <a:t>;</a:t>
            </a:r>
          </a:p>
          <a:p>
            <a:pPr>
              <a:lnSpc>
                <a:spcPct val="100000"/>
              </a:lnSpc>
            </a:pPr>
            <a:r>
              <a:rPr lang="en-NZ" sz="1300" b="1" dirty="0"/>
              <a:t>		else</a:t>
            </a:r>
          </a:p>
          <a:p>
            <a:pPr>
              <a:lnSpc>
                <a:spcPct val="100000"/>
              </a:lnSpc>
            </a:pPr>
            <a:r>
              <a:rPr lang="en-NZ" sz="1300" b="1" dirty="0"/>
              <a:t>			status = </a:t>
            </a:r>
            <a:r>
              <a:rPr lang="en-NZ" sz="1300" b="1" dirty="0" err="1"/>
              <a:t>Status.RIGHT</a:t>
            </a:r>
            <a:r>
              <a:rPr lang="en-NZ" sz="1300" b="1" dirty="0"/>
              <a:t>;</a:t>
            </a:r>
          </a:p>
          <a:p>
            <a:pPr>
              <a:lnSpc>
                <a:spcPct val="100000"/>
              </a:lnSpc>
            </a:pPr>
            <a:r>
              <a:rPr lang="en-NZ" sz="1300" b="1" dirty="0"/>
              <a:t>		</a:t>
            </a:r>
            <a:r>
              <a:rPr lang="en-NZ" sz="1300" b="1" dirty="0" err="1"/>
              <a:t>System.out.println</a:t>
            </a:r>
            <a:r>
              <a:rPr lang="en-NZ" sz="1300" b="1" dirty="0"/>
              <a:t>("Go " + status);</a:t>
            </a:r>
          </a:p>
          <a:p>
            <a:pPr>
              <a:lnSpc>
                <a:spcPct val="100000"/>
              </a:lnSpc>
            </a:pPr>
            <a:r>
              <a:rPr lang="en-NZ" sz="1300" b="1" dirty="0"/>
              <a:t>		tries++;</a:t>
            </a:r>
          </a:p>
          <a:p>
            <a:pPr>
              <a:lnSpc>
                <a:spcPct val="100000"/>
              </a:lnSpc>
            </a:pPr>
            <a:r>
              <a:rPr lang="en-NZ" sz="1300" b="1" dirty="0"/>
              <a:t>	</a:t>
            </a:r>
            <a:r>
              <a:rPr lang="en-NZ" sz="1300" b="1" dirty="0" smtClean="0"/>
              <a:t>} while (status </a:t>
            </a:r>
            <a:r>
              <a:rPr lang="en-NZ" sz="1300" b="1" dirty="0"/>
              <a:t>!= </a:t>
            </a:r>
            <a:r>
              <a:rPr lang="en-NZ" sz="1300" b="1" dirty="0" err="1"/>
              <a:t>Status.RIGHT</a:t>
            </a:r>
            <a:r>
              <a:rPr lang="en-NZ" sz="1300" b="1" dirty="0"/>
              <a:t> &amp;&amp; tries &lt; MAX_TRIES);</a:t>
            </a:r>
          </a:p>
          <a:p>
            <a:pPr>
              <a:lnSpc>
                <a:spcPct val="100000"/>
              </a:lnSpc>
            </a:pPr>
            <a:r>
              <a:rPr lang="en-NZ" sz="1300" b="1" dirty="0"/>
              <a:t>	</a:t>
            </a:r>
            <a:endParaRPr lang="en-NZ" sz="1300" b="1" dirty="0" smtClean="0"/>
          </a:p>
          <a:p>
            <a:pPr>
              <a:lnSpc>
                <a:spcPct val="100000"/>
              </a:lnSpc>
            </a:pPr>
            <a:r>
              <a:rPr lang="en-NZ" sz="1300" b="1" dirty="0"/>
              <a:t>	</a:t>
            </a:r>
            <a:r>
              <a:rPr lang="en-NZ" sz="1300" b="1" dirty="0" smtClean="0"/>
              <a:t>if (status </a:t>
            </a:r>
            <a:r>
              <a:rPr lang="en-NZ" sz="1300" b="1" dirty="0"/>
              <a:t>!= </a:t>
            </a:r>
            <a:r>
              <a:rPr lang="en-NZ" sz="1300" b="1" dirty="0" err="1"/>
              <a:t>Status.RIGHT</a:t>
            </a:r>
            <a:r>
              <a:rPr lang="en-NZ" sz="1300" b="1" dirty="0" smtClean="0"/>
              <a:t>) {</a:t>
            </a:r>
            <a:endParaRPr lang="en-NZ" sz="1300" b="1" dirty="0"/>
          </a:p>
          <a:p>
            <a:pPr>
              <a:lnSpc>
                <a:spcPct val="100000"/>
              </a:lnSpc>
            </a:pPr>
            <a:r>
              <a:rPr lang="en-NZ" sz="1300" b="1" dirty="0"/>
              <a:t> </a:t>
            </a:r>
            <a:r>
              <a:rPr lang="en-NZ" sz="1300" b="1" dirty="0" smtClean="0"/>
              <a:t>       </a:t>
            </a:r>
            <a:r>
              <a:rPr lang="en-NZ" sz="1300" b="1" dirty="0" err="1" smtClean="0"/>
              <a:t>System.out.println</a:t>
            </a:r>
            <a:r>
              <a:rPr lang="en-NZ" sz="1300" b="1" dirty="0"/>
              <a:t>("Sad, too many tries, haven't </a:t>
            </a:r>
            <a:r>
              <a:rPr lang="en-NZ" sz="1300" b="1" dirty="0" smtClean="0"/>
              <a:t/>
            </a:r>
            <a:br>
              <a:rPr lang="en-NZ" sz="1300" b="1" dirty="0" smtClean="0"/>
            </a:br>
            <a:r>
              <a:rPr lang="en-NZ" sz="1300" b="1" dirty="0" smtClean="0"/>
              <a:t>            you </a:t>
            </a:r>
            <a:r>
              <a:rPr lang="en-NZ" sz="1300" b="1" dirty="0"/>
              <a:t>played this before?");</a:t>
            </a:r>
          </a:p>
          <a:p>
            <a:pPr>
              <a:lnSpc>
                <a:spcPct val="100000"/>
              </a:lnSpc>
            </a:pPr>
            <a:r>
              <a:rPr lang="en-NZ" sz="1300" b="1" dirty="0"/>
              <a:t>	</a:t>
            </a:r>
            <a:r>
              <a:rPr lang="en-NZ" sz="1300" b="1" dirty="0" smtClean="0"/>
              <a:t>}</a:t>
            </a:r>
            <a:endParaRPr lang="en-NZ" sz="1300" b="1" dirty="0"/>
          </a:p>
          <a:p>
            <a:pPr>
              <a:lnSpc>
                <a:spcPct val="100000"/>
              </a:lnSpc>
            </a:pPr>
            <a:r>
              <a:rPr lang="en-NZ" sz="1300" b="1" dirty="0" smtClean="0"/>
              <a:t>}</a:t>
            </a:r>
            <a:endParaRPr lang="en-NZ" sz="1300" b="1" dirty="0"/>
          </a:p>
        </p:txBody>
      </p:sp>
      <p:sp>
        <p:nvSpPr>
          <p:cNvPr id="5" name="Title 2"/>
          <p:cNvSpPr txBox="1">
            <a:spLocks/>
          </p:cNvSpPr>
          <p:nvPr/>
        </p:nvSpPr>
        <p:spPr>
          <a:xfrm>
            <a:off x="188265" y="128250"/>
            <a:ext cx="6517335" cy="717593"/>
          </a:xfrm>
          <a:prstGeom prst="rect">
            <a:avLst/>
          </a:prstGeom>
        </p:spPr>
        <p:txBody>
          <a:bodyP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Const</a:t>
            </a:r>
            <a:r>
              <a:rPr lang="en-US" sz="4000" b="1" dirty="0" smtClean="0">
                <a:solidFill>
                  <a:srgbClr val="009AC7"/>
                </a:solidFill>
                <a:latin typeface="Verdana"/>
                <a:cs typeface="Verdana"/>
              </a:rPr>
              <a:t> and simple </a:t>
            </a:r>
            <a:r>
              <a:rPr lang="en-US" sz="4000" b="1" dirty="0" err="1" smtClean="0">
                <a:solidFill>
                  <a:srgbClr val="009AC7"/>
                </a:solidFill>
                <a:latin typeface="Verdana"/>
                <a:cs typeface="Verdana"/>
              </a:rPr>
              <a:t>enum</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tx2">
                    <a:lumMod val="40000"/>
                    <a:lumOff val="60000"/>
                  </a:schemeClr>
                </a:solidFill>
                <a:cs typeface="+mn-cs"/>
              </a:rPr>
              <a:t>Constants and </a:t>
            </a:r>
            <a:r>
              <a:rPr lang="en-US" sz="1700" dirty="0" err="1">
                <a:solidFill>
                  <a:schemeClr val="tx2">
                    <a:lumMod val="40000"/>
                    <a:lumOff val="60000"/>
                  </a:schemeClr>
                </a:solidFill>
                <a:cs typeface="+mn-cs"/>
              </a:rPr>
              <a:t>enums</a:t>
            </a:r>
            <a:endParaRPr lang="en-US" sz="17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93618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79308" y="3331599"/>
            <a:ext cx="3812442" cy="322236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15</a:t>
            </a:fld>
            <a:endParaRPr lang="en-US" dirty="0"/>
          </a:p>
        </p:txBody>
      </p:sp>
      <p:sp>
        <p:nvSpPr>
          <p:cNvPr id="6" name="Text Placeholder 5"/>
          <p:cNvSpPr>
            <a:spLocks noGrp="1"/>
          </p:cNvSpPr>
          <p:nvPr>
            <p:ph type="body" sz="quarter" idx="10"/>
          </p:nvPr>
        </p:nvSpPr>
        <p:spPr>
          <a:xfrm>
            <a:off x="2331720" y="1104204"/>
            <a:ext cx="6701907" cy="5449758"/>
          </a:xfrm>
        </p:spPr>
        <p:txBody>
          <a:bodyPr>
            <a:normAutofit/>
          </a:bodyPr>
          <a:lstStyle/>
          <a:p>
            <a:pPr>
              <a:lnSpc>
                <a:spcPct val="100000"/>
              </a:lnSpc>
            </a:pPr>
            <a:r>
              <a:rPr lang="en-NZ" sz="1200" dirty="0">
                <a:latin typeface="Verdana" panose="020B0604030504040204" pitchFamily="34" charset="0"/>
                <a:ea typeface="Verdana" panose="020B0604030504040204" pitchFamily="34" charset="0"/>
                <a:cs typeface="Verdana" panose="020B0604030504040204" pitchFamily="34" charset="0"/>
              </a:rPr>
              <a:t>With </a:t>
            </a:r>
            <a:r>
              <a:rPr lang="en-NZ" sz="1200" dirty="0" smtClean="0">
                <a:latin typeface="Verdana" panose="020B0604030504040204" pitchFamily="34" charset="0"/>
                <a:ea typeface="Verdana" panose="020B0604030504040204" pitchFamily="34" charset="0"/>
                <a:cs typeface="Verdana" panose="020B0604030504040204" pitchFamily="34" charset="0"/>
              </a:rPr>
              <a:t>an </a:t>
            </a:r>
            <a:r>
              <a:rPr lang="en-NZ" sz="1200" dirty="0" err="1">
                <a:latin typeface="Verdana" panose="020B0604030504040204" pitchFamily="34" charset="0"/>
                <a:ea typeface="Verdana" panose="020B0604030504040204" pitchFamily="34" charset="0"/>
                <a:cs typeface="Verdana" panose="020B0604030504040204" pitchFamily="34" charset="0"/>
              </a:rPr>
              <a:t>enum</a:t>
            </a:r>
            <a:r>
              <a:rPr lang="en-NZ" sz="1200" dirty="0">
                <a:latin typeface="Verdana" panose="020B0604030504040204" pitchFamily="34" charset="0"/>
                <a:ea typeface="Verdana" panose="020B0604030504040204" pitchFamily="34" charset="0"/>
                <a:cs typeface="Verdana" panose="020B0604030504040204" pitchFamily="34" charset="0"/>
              </a:rPr>
              <a:t> </a:t>
            </a:r>
            <a:r>
              <a:rPr lang="en-NZ" sz="1200" dirty="0" smtClean="0">
                <a:latin typeface="Verdana" panose="020B0604030504040204" pitchFamily="34" charset="0"/>
                <a:ea typeface="Verdana" panose="020B0604030504040204" pitchFamily="34" charset="0"/>
                <a:cs typeface="Verdana" panose="020B0604030504040204" pitchFamily="34" charset="0"/>
              </a:rPr>
              <a:t>type, you can associate other </a:t>
            </a:r>
            <a:r>
              <a:rPr lang="en-NZ" sz="1200" dirty="0">
                <a:latin typeface="Verdana" panose="020B0604030504040204" pitchFamily="34" charset="0"/>
                <a:ea typeface="Verdana" panose="020B0604030504040204" pitchFamily="34" charset="0"/>
                <a:cs typeface="Verdana" panose="020B0604030504040204" pitchFamily="34" charset="0"/>
              </a:rPr>
              <a:t>attributes </a:t>
            </a:r>
            <a:r>
              <a:rPr lang="en-NZ" sz="1200" dirty="0" smtClean="0">
                <a:latin typeface="Verdana" panose="020B0604030504040204" pitchFamily="34" charset="0"/>
                <a:ea typeface="Verdana" panose="020B0604030504040204" pitchFamily="34" charset="0"/>
                <a:cs typeface="Verdana" panose="020B0604030504040204" pitchFamily="34" charset="0"/>
              </a:rPr>
              <a:t>with each enumerated value </a:t>
            </a:r>
            <a:r>
              <a:rPr lang="en-NZ" sz="1200" dirty="0">
                <a:latin typeface="Verdana" panose="020B0604030504040204" pitchFamily="34" charset="0"/>
                <a:ea typeface="Verdana" panose="020B0604030504040204" pitchFamily="34" charset="0"/>
                <a:cs typeface="Verdana" panose="020B0604030504040204" pitchFamily="34" charset="0"/>
              </a:rPr>
              <a:t>– all constants!  </a:t>
            </a:r>
            <a:r>
              <a:rPr lang="en-NZ" sz="1200" dirty="0" smtClean="0">
                <a:latin typeface="Verdana" panose="020B0604030504040204" pitchFamily="34" charset="0"/>
                <a:ea typeface="Verdana" panose="020B0604030504040204" pitchFamily="34" charset="0"/>
                <a:cs typeface="Verdana" panose="020B0604030504040204" pitchFamily="34" charset="0"/>
              </a:rPr>
              <a:t>(think of it as a kind of 2D array)</a:t>
            </a:r>
            <a:endParaRPr lang="en-NZ" sz="12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200" dirty="0">
                <a:latin typeface="Verdana" panose="020B0604030504040204" pitchFamily="34" charset="0"/>
                <a:ea typeface="Verdana" panose="020B0604030504040204" pitchFamily="34" charset="0"/>
                <a:cs typeface="Verdana" panose="020B0604030504040204" pitchFamily="34" charset="0"/>
              </a:rPr>
              <a:t>First add a new </a:t>
            </a:r>
            <a:r>
              <a:rPr lang="en-NZ" sz="1200" dirty="0" err="1" smtClean="0">
                <a:latin typeface="Verdana" panose="020B0604030504040204" pitchFamily="34" charset="0"/>
                <a:ea typeface="Verdana" panose="020B0604030504040204" pitchFamily="34" charset="0"/>
                <a:cs typeface="Verdana" panose="020B0604030504040204" pitchFamily="34" charset="0"/>
              </a:rPr>
              <a:t>enum</a:t>
            </a:r>
            <a:r>
              <a:rPr lang="en-NZ" sz="1200" dirty="0" smtClean="0">
                <a:latin typeface="Verdana" panose="020B0604030504040204" pitchFamily="34" charset="0"/>
                <a:ea typeface="Verdana" panose="020B0604030504040204" pitchFamily="34" charset="0"/>
                <a:cs typeface="Verdana" panose="020B0604030504040204" pitchFamily="34" charset="0"/>
              </a:rPr>
              <a:t> </a:t>
            </a:r>
            <a:r>
              <a:rPr lang="en-NZ" sz="1200" dirty="0" smtClean="0">
                <a:ea typeface="Verdana" panose="020B0604030504040204" pitchFamily="34" charset="0"/>
              </a:rPr>
              <a:t>.</a:t>
            </a:r>
            <a:r>
              <a:rPr lang="en-NZ" sz="1200" dirty="0">
                <a:ea typeface="Verdana" panose="020B0604030504040204" pitchFamily="34" charset="0"/>
              </a:rPr>
              <a:t>java</a:t>
            </a:r>
            <a:r>
              <a:rPr lang="en-NZ" sz="1200" dirty="0">
                <a:latin typeface="Verdana" panose="020B0604030504040204" pitchFamily="34" charset="0"/>
                <a:ea typeface="Verdana" panose="020B0604030504040204" pitchFamily="34" charset="0"/>
                <a:cs typeface="Verdana" panose="020B0604030504040204" pitchFamily="34" charset="0"/>
              </a:rPr>
              <a:t> file to your project </a:t>
            </a:r>
            <a:r>
              <a:rPr lang="en-NZ" sz="1200" dirty="0" smtClean="0">
                <a:latin typeface="Verdana" panose="020B0604030504040204" pitchFamily="34" charset="0"/>
                <a:ea typeface="Verdana" panose="020B0604030504040204" pitchFamily="34" charset="0"/>
                <a:cs typeface="Verdana" panose="020B0604030504040204" pitchFamily="34" charset="0"/>
              </a:rPr>
              <a:t>(File/New/</a:t>
            </a:r>
            <a:r>
              <a:rPr lang="en-NZ" sz="1200" dirty="0" err="1" smtClean="0">
                <a:latin typeface="Verdana" panose="020B0604030504040204" pitchFamily="34" charset="0"/>
                <a:ea typeface="Verdana" panose="020B0604030504040204" pitchFamily="34" charset="0"/>
                <a:cs typeface="Verdana" panose="020B0604030504040204" pitchFamily="34" charset="0"/>
              </a:rPr>
              <a:t>enum</a:t>
            </a:r>
            <a:endParaRPr lang="en-NZ" sz="12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200" dirty="0" smtClean="0">
                <a:latin typeface="Verdana" panose="020B0604030504040204" pitchFamily="34" charset="0"/>
                <a:ea typeface="Verdana" panose="020B0604030504040204" pitchFamily="34" charset="0"/>
                <a:cs typeface="Verdana" panose="020B0604030504040204" pitchFamily="34" charset="0"/>
              </a:rPr>
              <a:t>Add the </a:t>
            </a:r>
            <a:r>
              <a:rPr lang="en-NZ" sz="1200" dirty="0" err="1" smtClean="0">
                <a:latin typeface="Verdana" panose="020B0604030504040204" pitchFamily="34" charset="0"/>
                <a:ea typeface="Verdana" panose="020B0604030504040204" pitchFamily="34" charset="0"/>
                <a:cs typeface="Verdana" panose="020B0604030504040204" pitchFamily="34" charset="0"/>
              </a:rPr>
              <a:t>enum</a:t>
            </a:r>
            <a:r>
              <a:rPr lang="en-NZ" sz="1200" dirty="0" smtClean="0">
                <a:latin typeface="Verdana" panose="020B0604030504040204" pitchFamily="34" charset="0"/>
                <a:ea typeface="Verdana" panose="020B0604030504040204" pitchFamily="34" charset="0"/>
                <a:cs typeface="Verdana" panose="020B0604030504040204" pitchFamily="34" charset="0"/>
              </a:rPr>
              <a:t> list  - you can have more than one associate value and they can be different types, e.g.,  </a:t>
            </a:r>
            <a:r>
              <a:rPr lang="en-NZ" sz="1200" dirty="0" smtClean="0">
                <a:ea typeface="Verdana" panose="020B0604030504040204" pitchFamily="34" charset="0"/>
              </a:rPr>
              <a:t>JANUARY("Holidays", 31)</a:t>
            </a:r>
          </a:p>
          <a:p>
            <a:pPr>
              <a:lnSpc>
                <a:spcPct val="100000"/>
              </a:lnSpc>
            </a:pPr>
            <a:endParaRPr lang="en-NZ" sz="12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200" dirty="0" smtClean="0">
                <a:latin typeface="Verdana" panose="020B0604030504040204" pitchFamily="34" charset="0"/>
                <a:ea typeface="Verdana" panose="020B0604030504040204" pitchFamily="34" charset="0"/>
                <a:cs typeface="Verdana" panose="020B0604030504040204" pitchFamily="34" charset="0"/>
              </a:rPr>
              <a:t>The constructor is </a:t>
            </a:r>
            <a:r>
              <a:rPr lang="en-NZ" sz="1200" b="1" dirty="0" smtClean="0">
                <a:latin typeface="Verdana" panose="020B0604030504040204" pitchFamily="34" charset="0"/>
                <a:ea typeface="Verdana" panose="020B0604030504040204" pitchFamily="34" charset="0"/>
                <a:cs typeface="Verdana" panose="020B0604030504040204" pitchFamily="34" charset="0"/>
              </a:rPr>
              <a:t>required </a:t>
            </a:r>
            <a:r>
              <a:rPr lang="en-NZ" sz="1200" dirty="0" smtClean="0">
                <a:latin typeface="Verdana" panose="020B0604030504040204" pitchFamily="34" charset="0"/>
                <a:ea typeface="Verdana" panose="020B0604030504040204" pitchFamily="34" charset="0"/>
                <a:cs typeface="Verdana" panose="020B0604030504040204" pitchFamily="34" charset="0"/>
              </a:rPr>
              <a:t>– a variable and </a:t>
            </a:r>
            <a:br>
              <a:rPr lang="en-NZ" sz="1200" dirty="0" smtClean="0">
                <a:latin typeface="Verdana" panose="020B0604030504040204" pitchFamily="34" charset="0"/>
                <a:ea typeface="Verdana" panose="020B0604030504040204" pitchFamily="34" charset="0"/>
                <a:cs typeface="Verdana" panose="020B0604030504040204" pitchFamily="34" charset="0"/>
              </a:rPr>
            </a:br>
            <a:r>
              <a:rPr lang="en-NZ" sz="1200" dirty="0" smtClean="0">
                <a:latin typeface="Verdana" panose="020B0604030504040204" pitchFamily="34" charset="0"/>
                <a:ea typeface="Verdana" panose="020B0604030504040204" pitchFamily="34" charset="0"/>
                <a:cs typeface="Verdana" panose="020B0604030504040204" pitchFamily="34" charset="0"/>
              </a:rPr>
              <a:t>matching </a:t>
            </a:r>
            <a:r>
              <a:rPr lang="en-NZ" sz="1200" dirty="0" err="1" smtClean="0">
                <a:latin typeface="Verdana" panose="020B0604030504040204" pitchFamily="34" charset="0"/>
                <a:ea typeface="Verdana" panose="020B0604030504040204" pitchFamily="34" charset="0"/>
                <a:cs typeface="Verdana" panose="020B0604030504040204" pitchFamily="34" charset="0"/>
              </a:rPr>
              <a:t>this.xxxx</a:t>
            </a:r>
            <a:r>
              <a:rPr lang="en-NZ" sz="1200" dirty="0" smtClean="0">
                <a:latin typeface="Verdana" panose="020B0604030504040204" pitchFamily="34" charset="0"/>
                <a:ea typeface="Verdana" panose="020B0604030504040204" pitchFamily="34" charset="0"/>
                <a:cs typeface="Verdana" panose="020B0604030504040204" pitchFamily="34" charset="0"/>
              </a:rPr>
              <a:t> for each parameter.</a:t>
            </a:r>
          </a:p>
          <a:p>
            <a:pPr>
              <a:lnSpc>
                <a:spcPct val="100000"/>
              </a:lnSpc>
            </a:pPr>
            <a:endParaRPr lang="en-NZ" sz="12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200" dirty="0" smtClean="0">
                <a:latin typeface="Verdana" panose="020B0604030504040204" pitchFamily="34" charset="0"/>
                <a:ea typeface="Verdana" panose="020B0604030504040204" pitchFamily="34" charset="0"/>
                <a:cs typeface="Verdana" panose="020B0604030504040204" pitchFamily="34" charset="0"/>
              </a:rPr>
              <a:t>The </a:t>
            </a:r>
            <a:r>
              <a:rPr lang="en-NZ" sz="1200" dirty="0" err="1" smtClean="0">
                <a:ea typeface="Verdana" panose="020B0604030504040204" pitchFamily="34" charset="0"/>
              </a:rPr>
              <a:t>getMessage</a:t>
            </a:r>
            <a:r>
              <a:rPr lang="en-NZ" sz="1200" dirty="0" smtClean="0">
                <a:ea typeface="Verdana" panose="020B0604030504040204" pitchFamily="34" charset="0"/>
              </a:rPr>
              <a:t>() </a:t>
            </a:r>
            <a:r>
              <a:rPr lang="en-NZ" sz="1200" dirty="0" smtClean="0">
                <a:latin typeface="Verdana" panose="020B0604030504040204" pitchFamily="34" charset="0"/>
                <a:ea typeface="Verdana" panose="020B0604030504040204" pitchFamily="34" charset="0"/>
                <a:cs typeface="Verdana" panose="020B0604030504040204" pitchFamily="34" charset="0"/>
              </a:rPr>
              <a:t>method returns the </a:t>
            </a:r>
            <a:br>
              <a:rPr lang="en-NZ" sz="1200" dirty="0" smtClean="0">
                <a:latin typeface="Verdana" panose="020B0604030504040204" pitchFamily="34" charset="0"/>
                <a:ea typeface="Verdana" panose="020B0604030504040204" pitchFamily="34" charset="0"/>
                <a:cs typeface="Verdana" panose="020B0604030504040204" pitchFamily="34" charset="0"/>
              </a:rPr>
            </a:br>
            <a:r>
              <a:rPr lang="en-NZ" sz="1200" dirty="0" smtClean="0">
                <a:latin typeface="Verdana" panose="020B0604030504040204" pitchFamily="34" charset="0"/>
                <a:ea typeface="Verdana" panose="020B0604030504040204" pitchFamily="34" charset="0"/>
                <a:cs typeface="Verdana" panose="020B0604030504040204" pitchFamily="34" charset="0"/>
              </a:rPr>
              <a:t>value corresponding to the </a:t>
            </a:r>
            <a:r>
              <a:rPr lang="en-NZ" sz="1200" dirty="0" err="1" smtClean="0">
                <a:latin typeface="Verdana" panose="020B0604030504040204" pitchFamily="34" charset="0"/>
                <a:ea typeface="Verdana" panose="020B0604030504040204" pitchFamily="34" charset="0"/>
                <a:cs typeface="Verdana" panose="020B0604030504040204" pitchFamily="34" charset="0"/>
              </a:rPr>
              <a:t>enum</a:t>
            </a:r>
            <a:r>
              <a:rPr lang="en-NZ" sz="1200" dirty="0" smtClean="0">
                <a:latin typeface="Verdana" panose="020B0604030504040204" pitchFamily="34" charset="0"/>
                <a:ea typeface="Verdana" panose="020B0604030504040204" pitchFamily="34" charset="0"/>
                <a:cs typeface="Verdana" panose="020B0604030504040204" pitchFamily="34" charset="0"/>
              </a:rPr>
              <a:t> parameter. </a:t>
            </a:r>
            <a:endParaRPr lang="en-NZ" sz="12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NZ" sz="1200" dirty="0"/>
          </a:p>
          <a:p>
            <a:pPr>
              <a:lnSpc>
                <a:spcPct val="100000"/>
              </a:lnSpc>
            </a:pPr>
            <a:r>
              <a:rPr lang="en-NZ" sz="1200" b="1" dirty="0"/>
              <a:t>public </a:t>
            </a:r>
            <a:r>
              <a:rPr lang="en-NZ" sz="1200" b="1" dirty="0" err="1"/>
              <a:t>enum</a:t>
            </a:r>
            <a:r>
              <a:rPr lang="en-NZ" sz="1200" b="1" dirty="0"/>
              <a:t> </a:t>
            </a:r>
            <a:r>
              <a:rPr lang="en-NZ" sz="1200" b="1" dirty="0" err="1"/>
              <a:t>StatusPlus</a:t>
            </a:r>
            <a:r>
              <a:rPr lang="en-NZ" sz="1200" b="1" dirty="0"/>
              <a:t> {</a:t>
            </a:r>
          </a:p>
          <a:p>
            <a:pPr>
              <a:lnSpc>
                <a:spcPct val="100000"/>
              </a:lnSpc>
            </a:pPr>
            <a:r>
              <a:rPr lang="en-NZ" sz="1200" b="1" i="1" dirty="0" smtClean="0"/>
              <a:t>	LOWER</a:t>
            </a:r>
            <a:r>
              <a:rPr lang="en-NZ" sz="1200" b="1" i="1" dirty="0"/>
              <a:t>("Go Lower"),</a:t>
            </a:r>
          </a:p>
          <a:p>
            <a:pPr>
              <a:lnSpc>
                <a:spcPct val="100000"/>
              </a:lnSpc>
            </a:pPr>
            <a:r>
              <a:rPr lang="en-NZ" sz="1200" b="1" i="1" dirty="0" smtClean="0"/>
              <a:t>	HIGHER</a:t>
            </a:r>
            <a:r>
              <a:rPr lang="en-NZ" sz="1200" b="1" i="1" dirty="0"/>
              <a:t>("Go Higher"),</a:t>
            </a:r>
          </a:p>
          <a:p>
            <a:pPr>
              <a:lnSpc>
                <a:spcPct val="100000"/>
              </a:lnSpc>
            </a:pPr>
            <a:r>
              <a:rPr lang="en-NZ" sz="1200" b="1" i="1" dirty="0" smtClean="0"/>
              <a:t>	RIGHT</a:t>
            </a:r>
            <a:r>
              <a:rPr lang="en-NZ" sz="1200" b="1" i="1" dirty="0"/>
              <a:t>("Yes, you got it right!");</a:t>
            </a:r>
          </a:p>
          <a:p>
            <a:pPr>
              <a:lnSpc>
                <a:spcPct val="100000"/>
              </a:lnSpc>
            </a:pPr>
            <a:r>
              <a:rPr lang="en-NZ" sz="1200" dirty="0" smtClean="0"/>
              <a:t>	</a:t>
            </a:r>
          </a:p>
          <a:p>
            <a:pPr>
              <a:lnSpc>
                <a:spcPct val="100000"/>
              </a:lnSpc>
            </a:pPr>
            <a:r>
              <a:rPr lang="en-NZ" sz="1200" dirty="0"/>
              <a:t>	</a:t>
            </a:r>
            <a:r>
              <a:rPr lang="en-NZ" sz="1200" b="1" dirty="0" smtClean="0"/>
              <a:t>// Constructor</a:t>
            </a:r>
            <a:endParaRPr lang="en-NZ" sz="1200" b="1" dirty="0"/>
          </a:p>
          <a:p>
            <a:pPr>
              <a:lnSpc>
                <a:spcPct val="100000"/>
              </a:lnSpc>
            </a:pPr>
            <a:r>
              <a:rPr lang="en-NZ" sz="1200" b="1" dirty="0" smtClean="0"/>
              <a:t>	private </a:t>
            </a:r>
            <a:r>
              <a:rPr lang="en-NZ" sz="1200" b="1" dirty="0"/>
              <a:t>final String message;</a:t>
            </a:r>
          </a:p>
          <a:p>
            <a:pPr>
              <a:lnSpc>
                <a:spcPct val="100000"/>
              </a:lnSpc>
            </a:pPr>
            <a:r>
              <a:rPr lang="en-NZ" sz="1200" b="1" dirty="0" smtClean="0"/>
              <a:t>	private </a:t>
            </a:r>
            <a:r>
              <a:rPr lang="en-NZ" sz="1200" b="1" dirty="0" err="1"/>
              <a:t>StatusPlus</a:t>
            </a:r>
            <a:r>
              <a:rPr lang="en-NZ" sz="1200" b="1" dirty="0"/>
              <a:t>(String message) {</a:t>
            </a:r>
          </a:p>
          <a:p>
            <a:pPr>
              <a:lnSpc>
                <a:spcPct val="100000"/>
              </a:lnSpc>
            </a:pPr>
            <a:r>
              <a:rPr lang="en-NZ" sz="1200" b="1" dirty="0" smtClean="0"/>
              <a:t>		</a:t>
            </a:r>
            <a:r>
              <a:rPr lang="en-NZ" sz="1200" b="1" dirty="0" err="1" smtClean="0"/>
              <a:t>this.message</a:t>
            </a:r>
            <a:r>
              <a:rPr lang="en-NZ" sz="1200" b="1" dirty="0" smtClean="0"/>
              <a:t> </a:t>
            </a:r>
            <a:r>
              <a:rPr lang="en-NZ" sz="1200" b="1" dirty="0"/>
              <a:t>= message;</a:t>
            </a:r>
          </a:p>
          <a:p>
            <a:pPr>
              <a:lnSpc>
                <a:spcPct val="100000"/>
              </a:lnSpc>
            </a:pPr>
            <a:r>
              <a:rPr lang="en-NZ" sz="1200" dirty="0" smtClean="0"/>
              <a:t>	}</a:t>
            </a:r>
          </a:p>
          <a:p>
            <a:pPr>
              <a:lnSpc>
                <a:spcPct val="100000"/>
              </a:lnSpc>
            </a:pPr>
            <a:endParaRPr lang="en-NZ" sz="1200" dirty="0"/>
          </a:p>
          <a:p>
            <a:pPr>
              <a:lnSpc>
                <a:spcPct val="100000"/>
              </a:lnSpc>
            </a:pPr>
            <a:r>
              <a:rPr lang="en-NZ" sz="1200" b="1" dirty="0" smtClean="0"/>
              <a:t>	// Return the message value </a:t>
            </a:r>
            <a:r>
              <a:rPr lang="en-NZ" sz="1200" b="1" dirty="0"/>
              <a:t/>
            </a:r>
            <a:br>
              <a:rPr lang="en-NZ" sz="1200" b="1" dirty="0"/>
            </a:br>
            <a:r>
              <a:rPr lang="en-NZ" sz="1200" b="1" dirty="0" smtClean="0"/>
              <a:t>	// for an </a:t>
            </a:r>
            <a:r>
              <a:rPr lang="en-NZ" sz="1200" b="1" dirty="0" err="1" smtClean="0"/>
              <a:t>enum</a:t>
            </a:r>
            <a:endParaRPr lang="en-NZ" sz="1200" b="1" dirty="0" smtClean="0"/>
          </a:p>
          <a:p>
            <a:pPr>
              <a:lnSpc>
                <a:spcPct val="100000"/>
              </a:lnSpc>
            </a:pPr>
            <a:r>
              <a:rPr lang="en-NZ" sz="1200" b="1" dirty="0"/>
              <a:t>	</a:t>
            </a:r>
            <a:r>
              <a:rPr lang="en-NZ" sz="1200" b="1" dirty="0" smtClean="0"/>
              <a:t>public </a:t>
            </a:r>
            <a:r>
              <a:rPr lang="en-NZ" sz="1200" b="1" dirty="0"/>
              <a:t>String </a:t>
            </a:r>
            <a:r>
              <a:rPr lang="en-NZ" sz="1200" b="1" dirty="0" err="1"/>
              <a:t>getMessage</a:t>
            </a:r>
            <a:r>
              <a:rPr lang="en-NZ" sz="1200" b="1" dirty="0"/>
              <a:t>(){</a:t>
            </a:r>
          </a:p>
          <a:p>
            <a:pPr>
              <a:lnSpc>
                <a:spcPct val="100000"/>
              </a:lnSpc>
            </a:pPr>
            <a:r>
              <a:rPr lang="en-NZ" sz="1200" b="1" dirty="0" smtClean="0"/>
              <a:t>		return </a:t>
            </a:r>
            <a:r>
              <a:rPr lang="en-NZ" sz="1200" b="1" dirty="0"/>
              <a:t>message;</a:t>
            </a:r>
          </a:p>
          <a:p>
            <a:pPr>
              <a:lnSpc>
                <a:spcPct val="100000"/>
              </a:lnSpc>
            </a:pPr>
            <a:r>
              <a:rPr lang="en-NZ" sz="1200" dirty="0" smtClean="0"/>
              <a:t>	}</a:t>
            </a:r>
            <a:endParaRPr lang="en-NZ" sz="1200" dirty="0"/>
          </a:p>
          <a:p>
            <a:pPr>
              <a:lnSpc>
                <a:spcPct val="100000"/>
              </a:lnSpc>
            </a:pPr>
            <a:r>
              <a:rPr lang="en-NZ" sz="1200" dirty="0"/>
              <a:t>}</a:t>
            </a: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enum</a:t>
            </a:r>
            <a:r>
              <a:rPr lang="en-US" sz="4000" b="1" dirty="0" smtClean="0">
                <a:solidFill>
                  <a:srgbClr val="009AC7"/>
                </a:solidFill>
                <a:latin typeface="Verdana"/>
                <a:cs typeface="Verdana"/>
              </a:rPr>
              <a:t> Type</a:t>
            </a:r>
            <a:endParaRPr lang="en-NZ" sz="4000" b="1" dirty="0">
              <a:solidFill>
                <a:srgbClr val="009AC7"/>
              </a:solidFill>
              <a:latin typeface="Verdana"/>
              <a:cs typeface="Verdana"/>
            </a:endParaRPr>
          </a:p>
        </p:txBody>
      </p:sp>
      <p:pic>
        <p:nvPicPr>
          <p:cNvPr id="3" name="Picture 2"/>
          <p:cNvPicPr>
            <a:picLocks noChangeAspect="1"/>
          </p:cNvPicPr>
          <p:nvPr/>
        </p:nvPicPr>
        <p:blipFill rotWithShape="1">
          <a:blip r:embed="rId2"/>
          <a:srcRect l="536" t="7714" r="68036" b="24286"/>
          <a:stretch/>
        </p:blipFill>
        <p:spPr>
          <a:xfrm>
            <a:off x="6191749" y="2318895"/>
            <a:ext cx="2848460" cy="3851893"/>
          </a:xfrm>
          <a:prstGeom prst="rect">
            <a:avLst/>
          </a:prstGeom>
        </p:spPr>
      </p:pic>
      <p:sp>
        <p:nvSpPr>
          <p:cNvPr id="2" name="Oval 1"/>
          <p:cNvSpPr/>
          <p:nvPr/>
        </p:nvSpPr>
        <p:spPr>
          <a:xfrm>
            <a:off x="8001000" y="3858768"/>
            <a:ext cx="500270" cy="219456"/>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tx2">
                    <a:lumMod val="40000"/>
                    <a:lumOff val="60000"/>
                  </a:schemeClr>
                </a:solidFill>
                <a:cs typeface="+mn-cs"/>
              </a:rPr>
              <a:t>Constants and </a:t>
            </a:r>
            <a:r>
              <a:rPr lang="en-US" sz="1700" dirty="0" err="1">
                <a:solidFill>
                  <a:schemeClr val="tx2">
                    <a:lumMod val="40000"/>
                    <a:lumOff val="60000"/>
                  </a:schemeClr>
                </a:solidFill>
                <a:cs typeface="+mn-cs"/>
              </a:rPr>
              <a:t>enums</a:t>
            </a:r>
            <a:endParaRPr lang="en-US" sz="17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26418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16</a:t>
            </a:fld>
            <a:endParaRPr lang="en-US" dirty="0"/>
          </a:p>
        </p:txBody>
      </p:sp>
      <p:sp>
        <p:nvSpPr>
          <p:cNvPr id="6" name="Text Placeholder 5"/>
          <p:cNvSpPr>
            <a:spLocks noGrp="1"/>
          </p:cNvSpPr>
          <p:nvPr>
            <p:ph type="body" sz="quarter" idx="10"/>
          </p:nvPr>
        </p:nvSpPr>
        <p:spPr>
          <a:xfrm>
            <a:off x="2276856" y="893892"/>
            <a:ext cx="6439632" cy="5449758"/>
          </a:xfrm>
        </p:spPr>
        <p:txBody>
          <a:bodyPr>
            <a:normAutofit/>
          </a:bodyPr>
          <a:lstStyle/>
          <a:p>
            <a:pPr>
              <a:lnSpc>
                <a:spcPct val="100000"/>
              </a:lnSpc>
            </a:pPr>
            <a:r>
              <a:rPr lang="en-NZ" sz="2000" dirty="0" smtClean="0">
                <a:latin typeface="Verdana" panose="020B0604030504040204" pitchFamily="34" charset="0"/>
                <a:ea typeface="Verdana" panose="020B0604030504040204" pitchFamily="34" charset="0"/>
                <a:cs typeface="Verdana" panose="020B0604030504040204" pitchFamily="34" charset="0"/>
              </a:rPr>
              <a:t>Using the </a:t>
            </a:r>
            <a:r>
              <a:rPr lang="en-NZ" sz="2000" dirty="0" err="1" smtClean="0">
                <a:latin typeface="Verdana" panose="020B0604030504040204" pitchFamily="34" charset="0"/>
                <a:ea typeface="Verdana" panose="020B0604030504040204" pitchFamily="34" charset="0"/>
                <a:cs typeface="Verdana" panose="020B0604030504040204" pitchFamily="34" charset="0"/>
              </a:rPr>
              <a:t>enum</a:t>
            </a:r>
            <a:r>
              <a:rPr lang="en-NZ" sz="2000" dirty="0" smtClean="0">
                <a:latin typeface="Verdana" panose="020B0604030504040204" pitchFamily="34" charset="0"/>
                <a:ea typeface="Verdana" panose="020B0604030504040204" pitchFamily="34" charset="0"/>
                <a:cs typeface="Verdana" panose="020B0604030504040204" pitchFamily="34" charset="0"/>
              </a:rPr>
              <a:t> type </a:t>
            </a:r>
          </a:p>
          <a:p>
            <a:pPr>
              <a:lnSpc>
                <a:spcPct val="100000"/>
              </a:lnSpc>
            </a:pPr>
            <a:endParaRPr lang="en-NZ" sz="12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buFont typeface="Arial" panose="020B0604020202020204" pitchFamily="34" charset="0"/>
              <a:buChar char="•"/>
            </a:pPr>
            <a:r>
              <a:rPr lang="en-NZ" sz="1600" dirty="0" smtClean="0">
                <a:latin typeface="Verdana" panose="020B0604030504040204" pitchFamily="34" charset="0"/>
                <a:ea typeface="Verdana" panose="020B0604030504040204" pitchFamily="34" charset="0"/>
                <a:cs typeface="Verdana" panose="020B0604030504040204" pitchFamily="34" charset="0"/>
              </a:rPr>
              <a:t>It’s not a class so you don’t instantiate it. Why? </a:t>
            </a:r>
          </a:p>
          <a:p>
            <a:pPr marL="171450" indent="-171450">
              <a:lnSpc>
                <a:spcPct val="100000"/>
              </a:lnSpc>
              <a:buFont typeface="Arial" panose="020B0604020202020204" pitchFamily="34" charset="0"/>
              <a:buChar char="•"/>
            </a:pPr>
            <a:r>
              <a:rPr lang="en-US" sz="1600" dirty="0" smtClean="0">
                <a:latin typeface="Verdana" panose="020B0604030504040204" pitchFamily="34" charset="0"/>
                <a:ea typeface="Verdana" panose="020B0604030504040204" pitchFamily="34" charset="0"/>
                <a:cs typeface="Verdana" panose="020B0604030504040204" pitchFamily="34" charset="0"/>
              </a:rPr>
              <a:t>The whole point in instantiating classes is so you can </a:t>
            </a:r>
            <a:r>
              <a:rPr lang="en-US" sz="1600" dirty="0" err="1" smtClean="0">
                <a:latin typeface="Verdana" panose="020B0604030504040204" pitchFamily="34" charset="0"/>
                <a:ea typeface="Verdana" panose="020B0604030504040204" pitchFamily="34" charset="0"/>
                <a:cs typeface="Verdana" panose="020B0604030504040204" pitchFamily="34" charset="0"/>
              </a:rPr>
              <a:t>customise</a:t>
            </a:r>
            <a:r>
              <a:rPr lang="en-US" sz="1600" dirty="0" smtClean="0">
                <a:latin typeface="Verdana" panose="020B0604030504040204" pitchFamily="34" charset="0"/>
                <a:ea typeface="Verdana" panose="020B0604030504040204" pitchFamily="34" charset="0"/>
                <a:cs typeface="Verdana" panose="020B0604030504040204" pitchFamily="34" charset="0"/>
              </a:rPr>
              <a:t> the instance variables in the objects of the class with values specific to each object. </a:t>
            </a:r>
          </a:p>
          <a:p>
            <a:pPr marL="171450" indent="-171450">
              <a:lnSpc>
                <a:spcPct val="100000"/>
              </a:lnSpc>
              <a:buFont typeface="Arial" panose="020B0604020202020204" pitchFamily="34" charset="0"/>
              <a:buChar char="•"/>
            </a:pPr>
            <a:r>
              <a:rPr lang="en-US" sz="1600" dirty="0" smtClean="0">
                <a:latin typeface="Verdana" panose="020B0604030504040204" pitchFamily="34" charset="0"/>
                <a:ea typeface="Verdana" panose="020B0604030504040204" pitchFamily="34" charset="0"/>
                <a:cs typeface="Verdana" panose="020B0604030504040204" pitchFamily="34" charset="0"/>
              </a:rPr>
              <a:t>There is is no point in instantiating an </a:t>
            </a:r>
            <a:r>
              <a:rPr lang="en-US" sz="1600" dirty="0" err="1" smtClean="0">
                <a:latin typeface="Verdana" panose="020B0604030504040204" pitchFamily="34" charset="0"/>
                <a:ea typeface="Verdana" panose="020B0604030504040204" pitchFamily="34" charset="0"/>
                <a:cs typeface="Verdana" panose="020B0604030504040204" pitchFamily="34" charset="0"/>
              </a:rPr>
              <a:t>enum</a:t>
            </a:r>
            <a:r>
              <a:rPr lang="en-US" sz="1600" dirty="0" smtClean="0">
                <a:latin typeface="Verdana" panose="020B0604030504040204" pitchFamily="34" charset="0"/>
                <a:ea typeface="Verdana" panose="020B0604030504040204" pitchFamily="34" charset="0"/>
                <a:cs typeface="Verdana" panose="020B0604030504040204" pitchFamily="34" charset="0"/>
              </a:rPr>
              <a:t> since it is all constant</a:t>
            </a:r>
            <a:endParaRPr lang="en-NZ" sz="160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00000"/>
              </a:lnSpc>
              <a:buFont typeface="Arial" panose="020B0604020202020204" pitchFamily="34" charset="0"/>
              <a:buChar char="•"/>
            </a:pPr>
            <a:endParaRPr lang="en-US" sz="16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400" dirty="0" smtClean="0">
                <a:latin typeface="Verdana" panose="020B0604030504040204" pitchFamily="34" charset="0"/>
                <a:ea typeface="Verdana" panose="020B0604030504040204" pitchFamily="34" charset="0"/>
                <a:cs typeface="Verdana" panose="020B0604030504040204" pitchFamily="34" charset="0"/>
              </a:rPr>
              <a:t>Quite a few of the Java utility classes have </a:t>
            </a:r>
            <a:r>
              <a:rPr lang="en-NZ" sz="1400" dirty="0" err="1" smtClean="0">
                <a:latin typeface="Verdana" panose="020B0604030504040204" pitchFamily="34" charset="0"/>
                <a:ea typeface="Verdana" panose="020B0604030504040204" pitchFamily="34" charset="0"/>
                <a:cs typeface="Verdana" panose="020B0604030504040204" pitchFamily="34" charset="0"/>
              </a:rPr>
              <a:t>enums</a:t>
            </a:r>
            <a:r>
              <a:rPr lang="en-NZ" sz="1400" dirty="0" smtClean="0">
                <a:latin typeface="Verdana" panose="020B0604030504040204" pitchFamily="34" charset="0"/>
                <a:ea typeface="Verdana" panose="020B0604030504040204" pitchFamily="34" charset="0"/>
                <a:cs typeface="Verdana" panose="020B0604030504040204" pitchFamily="34" charset="0"/>
              </a:rPr>
              <a:t> (e.g., time has Days, months).</a:t>
            </a:r>
          </a:p>
          <a:p>
            <a:pPr>
              <a:lnSpc>
                <a:spcPct val="100000"/>
              </a:lnSpc>
            </a:pPr>
            <a:endParaRPr lang="en-NZ"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NZ" sz="1400" dirty="0" smtClean="0">
                <a:latin typeface="Verdana" panose="020B0604030504040204" pitchFamily="34" charset="0"/>
                <a:ea typeface="Verdana" panose="020B0604030504040204" pitchFamily="34" charset="0"/>
                <a:cs typeface="Verdana" panose="020B0604030504040204" pitchFamily="34" charset="0"/>
              </a:rPr>
              <a:t>Sometimes making your own </a:t>
            </a:r>
            <a:r>
              <a:rPr lang="en-NZ" sz="1400" dirty="0" err="1" smtClean="0">
                <a:latin typeface="Verdana" panose="020B0604030504040204" pitchFamily="34" charset="0"/>
                <a:ea typeface="Verdana" panose="020B0604030504040204" pitchFamily="34" charset="0"/>
                <a:cs typeface="Verdana" panose="020B0604030504040204" pitchFamily="34" charset="0"/>
              </a:rPr>
              <a:t>enum</a:t>
            </a:r>
            <a:r>
              <a:rPr lang="en-NZ" sz="1400" dirty="0" smtClean="0">
                <a:latin typeface="Verdana" panose="020B0604030504040204" pitchFamily="34" charset="0"/>
                <a:ea typeface="Verdana" panose="020B0604030504040204" pitchFamily="34" charset="0"/>
                <a:cs typeface="Verdana" panose="020B0604030504040204" pitchFamily="34" charset="0"/>
              </a:rPr>
              <a:t> can make code much cleaner and easier to read, sometimes they are just extra work. And you have to be confident that it isn’t going to change (or at least not often).  </a:t>
            </a:r>
          </a:p>
          <a:p>
            <a:pPr>
              <a:lnSpc>
                <a:spcPct val="100000"/>
              </a:lnSpc>
            </a:pPr>
            <a:endParaRPr lang="en-US" sz="1400" dirty="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sz="1400" dirty="0" smtClean="0">
                <a:latin typeface="Verdana" panose="020B0604030504040204" pitchFamily="34" charset="0"/>
                <a:ea typeface="Verdana" panose="020B0604030504040204" pitchFamily="34" charset="0"/>
                <a:cs typeface="Verdana" panose="020B0604030504040204" pitchFamily="34" charset="0"/>
              </a:rPr>
              <a:t>As a rule of thumb: If you expect to use the values of the </a:t>
            </a:r>
            <a:r>
              <a:rPr lang="en-US" sz="1400" dirty="0" err="1" smtClean="0">
                <a:latin typeface="Verdana" panose="020B0604030504040204" pitchFamily="34" charset="0"/>
                <a:ea typeface="Verdana" panose="020B0604030504040204" pitchFamily="34" charset="0"/>
                <a:cs typeface="Verdana" panose="020B0604030504040204" pitchFamily="34" charset="0"/>
              </a:rPr>
              <a:t>enum</a:t>
            </a:r>
            <a:r>
              <a:rPr lang="en-US" sz="1400" dirty="0" smtClean="0">
                <a:latin typeface="Verdana" panose="020B0604030504040204" pitchFamily="34" charset="0"/>
                <a:ea typeface="Verdana" panose="020B0604030504040204" pitchFamily="34" charset="0"/>
                <a:cs typeface="Verdana" panose="020B0604030504040204" pitchFamily="34" charset="0"/>
              </a:rPr>
              <a:t> often and in many places, have an </a:t>
            </a:r>
            <a:r>
              <a:rPr lang="en-US" sz="1400" dirty="0" err="1" smtClean="0">
                <a:latin typeface="Verdana" panose="020B0604030504040204" pitchFamily="34" charset="0"/>
                <a:ea typeface="Verdana" panose="020B0604030504040204" pitchFamily="34" charset="0"/>
                <a:cs typeface="Verdana" panose="020B0604030504040204" pitchFamily="34" charset="0"/>
              </a:rPr>
              <a:t>enum</a:t>
            </a:r>
            <a:r>
              <a:rPr lang="en-US" sz="1400" dirty="0" smtClean="0">
                <a:latin typeface="Verdana" panose="020B0604030504040204" pitchFamily="34" charset="0"/>
                <a:ea typeface="Verdana" panose="020B0604030504040204" pitchFamily="34" charset="0"/>
                <a:cs typeface="Verdana" panose="020B0604030504040204" pitchFamily="34" charset="0"/>
              </a:rPr>
              <a:t>. If the use of the </a:t>
            </a:r>
            <a:r>
              <a:rPr lang="en-US" sz="1400" dirty="0" err="1" smtClean="0">
                <a:latin typeface="Verdana" panose="020B0604030504040204" pitchFamily="34" charset="0"/>
                <a:ea typeface="Verdana" panose="020B0604030504040204" pitchFamily="34" charset="0"/>
                <a:cs typeface="Verdana" panose="020B0604030504040204" pitchFamily="34" charset="0"/>
              </a:rPr>
              <a:t>enum</a:t>
            </a:r>
            <a:r>
              <a:rPr lang="en-US" sz="1400" dirty="0" smtClean="0">
                <a:latin typeface="Verdana" panose="020B0604030504040204" pitchFamily="34" charset="0"/>
                <a:ea typeface="Verdana" panose="020B0604030504040204" pitchFamily="34" charset="0"/>
                <a:cs typeface="Verdana" panose="020B0604030504040204" pitchFamily="34" charset="0"/>
              </a:rPr>
              <a:t> is a one-off in a single method or tiny class, don’t.</a:t>
            </a:r>
            <a:endParaRPr lang="en-NZ" sz="14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US" sz="110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en-NZ" sz="11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Guessing Game with </a:t>
            </a:r>
            <a:r>
              <a:rPr lang="en-US" sz="4000" b="1" dirty="0" err="1" smtClean="0">
                <a:solidFill>
                  <a:srgbClr val="009AC7"/>
                </a:solidFill>
                <a:latin typeface="Verdana"/>
                <a:cs typeface="Verdana"/>
              </a:rPr>
              <a:t>enum</a:t>
            </a:r>
            <a:r>
              <a:rPr lang="en-US" sz="4000" b="1" dirty="0" smtClean="0">
                <a:solidFill>
                  <a:srgbClr val="009AC7"/>
                </a:solidFill>
                <a:latin typeface="Verdana"/>
                <a:cs typeface="Verdana"/>
              </a:rPr>
              <a:t> type</a:t>
            </a:r>
            <a:endParaRPr lang="en-NZ" sz="4000" b="1" dirty="0">
              <a:solidFill>
                <a:srgbClr val="009AC7"/>
              </a:solidFill>
              <a:latin typeface="Verdana"/>
              <a:cs typeface="Verdana"/>
            </a:endParaRPr>
          </a:p>
        </p:txBody>
      </p:sp>
      <p:sp>
        <p:nvSpPr>
          <p:cNvPr id="7"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tx2">
                    <a:lumMod val="40000"/>
                    <a:lumOff val="60000"/>
                  </a:schemeClr>
                </a:solidFill>
                <a:cs typeface="+mn-cs"/>
              </a:rPr>
              <a:t>Constants and </a:t>
            </a:r>
            <a:r>
              <a:rPr lang="en-US" sz="1700" dirty="0" err="1">
                <a:solidFill>
                  <a:schemeClr val="tx2">
                    <a:lumMod val="40000"/>
                    <a:lumOff val="60000"/>
                  </a:schemeClr>
                </a:solidFill>
                <a:cs typeface="+mn-cs"/>
              </a:rPr>
              <a:t>enums</a:t>
            </a:r>
            <a:endParaRPr lang="en-US" sz="17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078761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56232" y="915834"/>
            <a:ext cx="7214616" cy="563127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a:xfrm>
            <a:off x="8501270" y="6200550"/>
            <a:ext cx="642730" cy="474662"/>
          </a:xfrm>
        </p:spPr>
        <p:txBody>
          <a:bodyPr/>
          <a:lstStyle/>
          <a:p>
            <a:fld id="{218B9C4F-B695-C54C-924B-61748EE6A7C5}" type="slidenum">
              <a:rPr lang="en-US" smtClean="0"/>
              <a:pPr/>
              <a:t>17</a:t>
            </a:fld>
            <a:endParaRPr lang="en-US" dirty="0"/>
          </a:p>
        </p:txBody>
      </p:sp>
      <p:sp>
        <p:nvSpPr>
          <p:cNvPr id="6" name="Text Placeholder 5"/>
          <p:cNvSpPr>
            <a:spLocks noGrp="1"/>
          </p:cNvSpPr>
          <p:nvPr>
            <p:ph type="body" sz="quarter" idx="10"/>
          </p:nvPr>
        </p:nvSpPr>
        <p:spPr>
          <a:xfrm>
            <a:off x="1856232" y="923633"/>
            <a:ext cx="7287768" cy="5449758"/>
          </a:xfrm>
        </p:spPr>
        <p:txBody>
          <a:bodyPr>
            <a:noAutofit/>
          </a:bodyPr>
          <a:lstStyle/>
          <a:p>
            <a:pPr>
              <a:lnSpc>
                <a:spcPct val="100000"/>
              </a:lnSpc>
            </a:pPr>
            <a:r>
              <a:rPr lang="en-NZ" sz="1400" b="1" dirty="0" smtClean="0"/>
              <a:t>private </a:t>
            </a:r>
            <a:r>
              <a:rPr lang="en-NZ" sz="1400" b="1" dirty="0"/>
              <a:t>void </a:t>
            </a:r>
            <a:r>
              <a:rPr lang="en-NZ" sz="1400" b="1" dirty="0" err="1"/>
              <a:t>TypeEnum</a:t>
            </a:r>
            <a:r>
              <a:rPr lang="en-NZ" sz="1400" b="1" dirty="0"/>
              <a:t>(){</a:t>
            </a:r>
          </a:p>
          <a:p>
            <a:pPr>
              <a:lnSpc>
                <a:spcPct val="100000"/>
              </a:lnSpc>
            </a:pPr>
            <a:r>
              <a:rPr lang="en-NZ" sz="1400" b="1" dirty="0"/>
              <a:t>	</a:t>
            </a:r>
            <a:r>
              <a:rPr lang="en-NZ" sz="1400" b="1" dirty="0" err="1" smtClean="0"/>
              <a:t>int</a:t>
            </a:r>
            <a:r>
              <a:rPr lang="en-NZ" sz="1400" b="1" dirty="0" smtClean="0"/>
              <a:t> </a:t>
            </a:r>
            <a:r>
              <a:rPr lang="en-NZ" sz="1400" b="1" dirty="0" err="1"/>
              <a:t>randomNumber</a:t>
            </a:r>
            <a:r>
              <a:rPr lang="en-NZ" sz="1400" b="1" dirty="0"/>
              <a:t> = (</a:t>
            </a:r>
            <a:r>
              <a:rPr lang="en-NZ" sz="1400" b="1" dirty="0" err="1"/>
              <a:t>int</a:t>
            </a:r>
            <a:r>
              <a:rPr lang="en-NZ" sz="1400" b="1" dirty="0"/>
              <a:t>) (</a:t>
            </a:r>
            <a:r>
              <a:rPr lang="en-NZ" sz="1400" b="1" dirty="0" err="1"/>
              <a:t>Math.random</a:t>
            </a:r>
            <a:r>
              <a:rPr lang="en-NZ" sz="1400" b="1" dirty="0"/>
              <a:t>()*10</a:t>
            </a:r>
            <a:r>
              <a:rPr lang="en-NZ" sz="1400" b="1" dirty="0" smtClean="0"/>
              <a:t>) + 1; </a:t>
            </a:r>
            <a:endParaRPr lang="en-NZ" sz="1400" b="1" dirty="0"/>
          </a:p>
          <a:p>
            <a:pPr>
              <a:lnSpc>
                <a:spcPct val="100000"/>
              </a:lnSpc>
            </a:pPr>
            <a:r>
              <a:rPr lang="en-NZ" sz="1400" b="1" dirty="0"/>
              <a:t>	</a:t>
            </a:r>
            <a:r>
              <a:rPr lang="en-NZ" sz="1400" b="1" dirty="0" err="1" smtClean="0"/>
              <a:t>int</a:t>
            </a:r>
            <a:r>
              <a:rPr lang="en-NZ" sz="1400" b="1" dirty="0" smtClean="0"/>
              <a:t> </a:t>
            </a:r>
            <a:r>
              <a:rPr lang="en-NZ" sz="1400" b="1" dirty="0"/>
              <a:t>tries = 0;</a:t>
            </a:r>
          </a:p>
          <a:p>
            <a:pPr>
              <a:lnSpc>
                <a:spcPct val="100000"/>
              </a:lnSpc>
            </a:pPr>
            <a:r>
              <a:rPr lang="en-NZ" sz="1400" b="1" dirty="0"/>
              <a:t>	</a:t>
            </a:r>
            <a:r>
              <a:rPr lang="en-NZ" sz="1400" b="1" dirty="0" err="1" smtClean="0"/>
              <a:t>StatusPlus</a:t>
            </a:r>
            <a:r>
              <a:rPr lang="en-NZ" sz="1400" b="1" dirty="0" smtClean="0"/>
              <a:t> </a:t>
            </a:r>
            <a:r>
              <a:rPr lang="en-NZ" sz="1400" b="1" dirty="0" err="1"/>
              <a:t>statusPlus</a:t>
            </a:r>
            <a:r>
              <a:rPr lang="en-NZ" sz="1400" b="1" dirty="0"/>
              <a:t>;</a:t>
            </a:r>
          </a:p>
          <a:p>
            <a:pPr>
              <a:lnSpc>
                <a:spcPct val="100000"/>
              </a:lnSpc>
            </a:pPr>
            <a:r>
              <a:rPr lang="en-NZ" sz="1400" b="1" dirty="0"/>
              <a:t>	</a:t>
            </a:r>
            <a:r>
              <a:rPr lang="en-NZ" sz="1400" b="1" dirty="0" smtClean="0"/>
              <a:t>final </a:t>
            </a:r>
            <a:r>
              <a:rPr lang="en-NZ" sz="1400" b="1" dirty="0" err="1"/>
              <a:t>int</a:t>
            </a:r>
            <a:r>
              <a:rPr lang="en-NZ" sz="1400" b="1" dirty="0"/>
              <a:t> MAX_TRIES = 5;</a:t>
            </a:r>
          </a:p>
          <a:p>
            <a:pPr>
              <a:lnSpc>
                <a:spcPct val="100000"/>
              </a:lnSpc>
            </a:pPr>
            <a:r>
              <a:rPr lang="en-NZ" sz="1400" b="1" dirty="0"/>
              <a:t>	</a:t>
            </a:r>
            <a:r>
              <a:rPr lang="en-NZ" sz="1400" b="1" dirty="0" err="1" smtClean="0"/>
              <a:t>System.out.println</a:t>
            </a:r>
            <a:r>
              <a:rPr lang="en-NZ" sz="1400" b="1" dirty="0"/>
              <a:t>("I have thought of another number </a:t>
            </a:r>
            <a:r>
              <a:rPr lang="en-NZ" sz="1400" b="1" dirty="0" smtClean="0"/>
              <a:t/>
            </a:r>
            <a:br>
              <a:rPr lang="en-NZ" sz="1400" b="1" dirty="0" smtClean="0"/>
            </a:br>
            <a:r>
              <a:rPr lang="en-NZ" sz="1400" b="1" dirty="0" smtClean="0"/>
              <a:t>	    between </a:t>
            </a:r>
            <a:r>
              <a:rPr lang="en-NZ" sz="1400" b="1" dirty="0"/>
              <a:t>1 and 10");</a:t>
            </a:r>
          </a:p>
          <a:p>
            <a:pPr>
              <a:lnSpc>
                <a:spcPct val="100000"/>
              </a:lnSpc>
            </a:pPr>
            <a:r>
              <a:rPr lang="en-NZ" sz="1400" b="1" dirty="0"/>
              <a:t>	</a:t>
            </a:r>
            <a:r>
              <a:rPr lang="en-NZ" sz="1400" b="1" dirty="0" err="1" smtClean="0"/>
              <a:t>System.out.println</a:t>
            </a:r>
            <a:r>
              <a:rPr lang="en-NZ" sz="1400" b="1" dirty="0"/>
              <a:t>("Let's have another go - you are </a:t>
            </a:r>
            <a:r>
              <a:rPr lang="en-NZ" sz="1400" b="1" dirty="0" smtClean="0"/>
              <a:t/>
            </a:r>
            <a:br>
              <a:rPr lang="en-NZ" sz="1400" b="1" dirty="0" smtClean="0"/>
            </a:br>
            <a:r>
              <a:rPr lang="en-NZ" sz="1400" b="1" dirty="0" smtClean="0"/>
              <a:t>	    only </a:t>
            </a:r>
            <a:r>
              <a:rPr lang="en-NZ" sz="1400" b="1" dirty="0"/>
              <a:t>allowed 5 tries this time !");</a:t>
            </a:r>
          </a:p>
          <a:p>
            <a:pPr>
              <a:lnSpc>
                <a:spcPct val="100000"/>
              </a:lnSpc>
            </a:pPr>
            <a:r>
              <a:rPr lang="en-NZ" sz="1400" b="1" dirty="0"/>
              <a:t>	</a:t>
            </a:r>
            <a:r>
              <a:rPr lang="en-NZ" sz="1400" b="1" dirty="0" smtClean="0"/>
              <a:t>do</a:t>
            </a:r>
            <a:r>
              <a:rPr lang="en-NZ" sz="1400" b="1" dirty="0"/>
              <a:t>{</a:t>
            </a:r>
          </a:p>
          <a:p>
            <a:pPr>
              <a:lnSpc>
                <a:spcPct val="100000"/>
              </a:lnSpc>
            </a:pPr>
            <a:r>
              <a:rPr lang="en-NZ" sz="1400" b="1" dirty="0"/>
              <a:t>	</a:t>
            </a:r>
            <a:r>
              <a:rPr lang="en-NZ" sz="1400" b="1" dirty="0" smtClean="0"/>
              <a:t>	</a:t>
            </a:r>
            <a:r>
              <a:rPr lang="en-NZ" sz="1400" b="1" dirty="0" err="1" smtClean="0"/>
              <a:t>int</a:t>
            </a:r>
            <a:r>
              <a:rPr lang="en-NZ" sz="1400" b="1" dirty="0" smtClean="0"/>
              <a:t> </a:t>
            </a:r>
            <a:r>
              <a:rPr lang="en-NZ" sz="1400" b="1" dirty="0"/>
              <a:t>guess = </a:t>
            </a:r>
            <a:r>
              <a:rPr lang="en-NZ" sz="1400" b="1" dirty="0" err="1"/>
              <a:t>input.nextInt</a:t>
            </a:r>
            <a:r>
              <a:rPr lang="en-NZ" sz="1400" b="1" dirty="0"/>
              <a:t>();</a:t>
            </a:r>
          </a:p>
          <a:p>
            <a:pPr>
              <a:lnSpc>
                <a:spcPct val="100000"/>
              </a:lnSpc>
            </a:pPr>
            <a:r>
              <a:rPr lang="en-NZ" sz="1400" b="1" dirty="0"/>
              <a:t>		</a:t>
            </a:r>
            <a:r>
              <a:rPr lang="en-NZ" sz="1400" b="1" dirty="0" smtClean="0"/>
              <a:t>if </a:t>
            </a:r>
            <a:r>
              <a:rPr lang="en-NZ" sz="1400" b="1" dirty="0"/>
              <a:t>(guess &lt; </a:t>
            </a:r>
            <a:r>
              <a:rPr lang="en-NZ" sz="1400" b="1" dirty="0" err="1"/>
              <a:t>randomNumber</a:t>
            </a:r>
            <a:r>
              <a:rPr lang="en-NZ" sz="1400" b="1" dirty="0"/>
              <a:t>)</a:t>
            </a:r>
          </a:p>
          <a:p>
            <a:pPr>
              <a:lnSpc>
                <a:spcPct val="100000"/>
              </a:lnSpc>
            </a:pPr>
            <a:r>
              <a:rPr lang="en-NZ" sz="1400" b="1" dirty="0"/>
              <a:t>			</a:t>
            </a:r>
            <a:r>
              <a:rPr lang="en-NZ" sz="1400" b="1" dirty="0" err="1"/>
              <a:t>statusPlus</a:t>
            </a:r>
            <a:r>
              <a:rPr lang="en-NZ" sz="1400" b="1" dirty="0"/>
              <a:t> = </a:t>
            </a:r>
            <a:r>
              <a:rPr lang="en-NZ" sz="1400" b="1" dirty="0" err="1"/>
              <a:t>StatusPlus.HIGHER</a:t>
            </a:r>
            <a:r>
              <a:rPr lang="en-NZ" sz="1400" b="1" dirty="0"/>
              <a:t>;</a:t>
            </a:r>
          </a:p>
          <a:p>
            <a:pPr>
              <a:lnSpc>
                <a:spcPct val="100000"/>
              </a:lnSpc>
            </a:pPr>
            <a:r>
              <a:rPr lang="en-NZ" sz="1400" b="1" dirty="0"/>
              <a:t>		</a:t>
            </a:r>
            <a:r>
              <a:rPr lang="en-NZ" sz="1400" b="1" dirty="0" smtClean="0"/>
              <a:t>else </a:t>
            </a:r>
            <a:r>
              <a:rPr lang="en-NZ" sz="1400" b="1" dirty="0"/>
              <a:t>if (guess &gt; </a:t>
            </a:r>
            <a:r>
              <a:rPr lang="en-NZ" sz="1400" b="1" dirty="0" err="1"/>
              <a:t>randomNumber</a:t>
            </a:r>
            <a:r>
              <a:rPr lang="en-NZ" sz="1400" b="1" dirty="0"/>
              <a:t>)</a:t>
            </a:r>
          </a:p>
          <a:p>
            <a:pPr>
              <a:lnSpc>
                <a:spcPct val="100000"/>
              </a:lnSpc>
            </a:pPr>
            <a:r>
              <a:rPr lang="en-NZ" sz="1400" b="1" dirty="0"/>
              <a:t>			</a:t>
            </a:r>
            <a:r>
              <a:rPr lang="en-NZ" sz="1400" b="1" dirty="0" err="1"/>
              <a:t>statusPlus</a:t>
            </a:r>
            <a:r>
              <a:rPr lang="en-NZ" sz="1400" b="1" dirty="0"/>
              <a:t> = </a:t>
            </a:r>
            <a:r>
              <a:rPr lang="en-NZ" sz="1400" b="1" dirty="0" err="1"/>
              <a:t>StatusPlus.LOWER</a:t>
            </a:r>
            <a:r>
              <a:rPr lang="en-NZ" sz="1400" b="1" dirty="0"/>
              <a:t>;</a:t>
            </a:r>
          </a:p>
          <a:p>
            <a:pPr>
              <a:lnSpc>
                <a:spcPct val="100000"/>
              </a:lnSpc>
            </a:pPr>
            <a:r>
              <a:rPr lang="en-NZ" sz="1400" b="1" dirty="0"/>
              <a:t>		</a:t>
            </a:r>
            <a:r>
              <a:rPr lang="en-NZ" sz="1400" b="1" dirty="0" smtClean="0"/>
              <a:t>else</a:t>
            </a:r>
            <a:endParaRPr lang="en-NZ" sz="1400" b="1" dirty="0"/>
          </a:p>
          <a:p>
            <a:pPr>
              <a:lnSpc>
                <a:spcPct val="100000"/>
              </a:lnSpc>
            </a:pPr>
            <a:r>
              <a:rPr lang="en-NZ" sz="1400" b="1" dirty="0"/>
              <a:t>			</a:t>
            </a:r>
            <a:r>
              <a:rPr lang="en-NZ" sz="1400" b="1" dirty="0" err="1"/>
              <a:t>statusPlus</a:t>
            </a:r>
            <a:r>
              <a:rPr lang="en-NZ" sz="1400" b="1" dirty="0"/>
              <a:t> = </a:t>
            </a:r>
            <a:r>
              <a:rPr lang="en-NZ" sz="1400" b="1" dirty="0" err="1"/>
              <a:t>StatusPlus.RIGHT</a:t>
            </a:r>
            <a:r>
              <a:rPr lang="en-NZ" sz="1400" b="1" dirty="0"/>
              <a:t>;</a:t>
            </a:r>
          </a:p>
          <a:p>
            <a:pPr>
              <a:lnSpc>
                <a:spcPct val="100000"/>
              </a:lnSpc>
            </a:pPr>
            <a:r>
              <a:rPr lang="en-NZ" sz="1400" b="1" dirty="0"/>
              <a:t>		</a:t>
            </a:r>
            <a:r>
              <a:rPr lang="en-NZ" sz="1400" b="1" dirty="0" err="1" smtClean="0"/>
              <a:t>System.out.println</a:t>
            </a:r>
            <a:r>
              <a:rPr lang="en-NZ" sz="1400" b="1" dirty="0" smtClean="0"/>
              <a:t>(</a:t>
            </a:r>
            <a:r>
              <a:rPr lang="en-NZ" sz="1400" b="1" dirty="0" err="1" smtClean="0"/>
              <a:t>statusPlus.getMessage</a:t>
            </a:r>
            <a:r>
              <a:rPr lang="en-NZ" sz="1400" b="1" dirty="0"/>
              <a:t>());</a:t>
            </a:r>
          </a:p>
          <a:p>
            <a:pPr>
              <a:lnSpc>
                <a:spcPct val="100000"/>
              </a:lnSpc>
            </a:pPr>
            <a:r>
              <a:rPr lang="en-NZ" sz="1400" b="1" dirty="0"/>
              <a:t>		</a:t>
            </a:r>
            <a:r>
              <a:rPr lang="en-NZ" sz="1400" b="1" dirty="0" smtClean="0"/>
              <a:t>tries</a:t>
            </a:r>
            <a:r>
              <a:rPr lang="en-NZ" sz="1400" b="1" dirty="0"/>
              <a:t>++;</a:t>
            </a:r>
          </a:p>
          <a:p>
            <a:pPr>
              <a:lnSpc>
                <a:spcPct val="100000"/>
              </a:lnSpc>
            </a:pPr>
            <a:r>
              <a:rPr lang="en-NZ" sz="1400" b="1" dirty="0"/>
              <a:t> </a:t>
            </a:r>
            <a:r>
              <a:rPr lang="en-NZ" sz="1400" b="1" dirty="0" smtClean="0"/>
              <a:t>   } while (</a:t>
            </a:r>
            <a:r>
              <a:rPr lang="en-NZ" sz="1400" b="1" dirty="0" err="1" smtClean="0"/>
              <a:t>statusPlus</a:t>
            </a:r>
            <a:r>
              <a:rPr lang="en-NZ" sz="1400" b="1" dirty="0" smtClean="0"/>
              <a:t> </a:t>
            </a:r>
            <a:r>
              <a:rPr lang="en-NZ" sz="1400" b="1" dirty="0"/>
              <a:t>!= </a:t>
            </a:r>
            <a:r>
              <a:rPr lang="en-NZ" sz="1400" b="1" dirty="0" err="1"/>
              <a:t>StatusPlus.RIGHT</a:t>
            </a:r>
            <a:r>
              <a:rPr lang="en-NZ" sz="1400" b="1" dirty="0"/>
              <a:t> &amp;&amp; tries &lt; MAX_TRIES</a:t>
            </a:r>
            <a:r>
              <a:rPr lang="en-NZ" sz="1400" b="1" dirty="0" smtClean="0"/>
              <a:t>);</a:t>
            </a:r>
            <a:r>
              <a:rPr lang="en-NZ" sz="1400" b="1" dirty="0"/>
              <a:t>	</a:t>
            </a:r>
            <a:r>
              <a:rPr lang="en-NZ" sz="1400" b="1" dirty="0" smtClean="0"/>
              <a:t>if (</a:t>
            </a:r>
            <a:r>
              <a:rPr lang="en-NZ" sz="1400" b="1" dirty="0" err="1" smtClean="0"/>
              <a:t>statusPlus</a:t>
            </a:r>
            <a:r>
              <a:rPr lang="en-NZ" sz="1400" b="1" dirty="0" smtClean="0"/>
              <a:t> </a:t>
            </a:r>
            <a:r>
              <a:rPr lang="en-NZ" sz="1400" b="1" dirty="0"/>
              <a:t>!= </a:t>
            </a:r>
            <a:r>
              <a:rPr lang="en-NZ" sz="1400" b="1" dirty="0" err="1"/>
              <a:t>StatusPlus.RIGHT</a:t>
            </a:r>
            <a:r>
              <a:rPr lang="en-NZ" sz="1400" b="1" dirty="0" smtClean="0"/>
              <a:t>) {</a:t>
            </a:r>
            <a:endParaRPr lang="en-NZ" sz="1400" b="1" dirty="0"/>
          </a:p>
          <a:p>
            <a:pPr>
              <a:lnSpc>
                <a:spcPct val="100000"/>
              </a:lnSpc>
            </a:pPr>
            <a:r>
              <a:rPr lang="en-NZ" sz="1400" b="1" dirty="0"/>
              <a:t>		</a:t>
            </a:r>
            <a:r>
              <a:rPr lang="en-NZ" sz="1400" b="1" dirty="0" err="1"/>
              <a:t>System.out.println</a:t>
            </a:r>
            <a:r>
              <a:rPr lang="en-NZ" sz="1400" b="1" dirty="0"/>
              <a:t>("Sad, too many tries, </a:t>
            </a:r>
            <a:r>
              <a:rPr lang="en-NZ" sz="1400" b="1" dirty="0" smtClean="0"/>
              <a:t/>
            </a:r>
            <a:br>
              <a:rPr lang="en-NZ" sz="1400" b="1" dirty="0" smtClean="0"/>
            </a:br>
            <a:r>
              <a:rPr lang="en-NZ" sz="1400" b="1" dirty="0" smtClean="0"/>
              <a:t>		    haven't </a:t>
            </a:r>
            <a:r>
              <a:rPr lang="en-NZ" sz="1400" b="1" dirty="0"/>
              <a:t>you played this before?");</a:t>
            </a:r>
          </a:p>
          <a:p>
            <a:pPr>
              <a:lnSpc>
                <a:spcPct val="100000"/>
              </a:lnSpc>
            </a:pPr>
            <a:r>
              <a:rPr lang="en-NZ" sz="1400" b="1" dirty="0"/>
              <a:t>	</a:t>
            </a:r>
            <a:r>
              <a:rPr lang="en-NZ" sz="1400" b="1" dirty="0" smtClean="0"/>
              <a:t>}</a:t>
            </a:r>
            <a:endParaRPr lang="en-NZ" sz="1400" b="1" dirty="0"/>
          </a:p>
          <a:p>
            <a:pPr>
              <a:lnSpc>
                <a:spcPct val="100000"/>
              </a:lnSpc>
            </a:pPr>
            <a:r>
              <a:rPr lang="en-NZ" sz="1400" b="1" dirty="0"/>
              <a:t>	</a:t>
            </a:r>
            <a:r>
              <a:rPr lang="en-NZ" sz="1400" b="1" dirty="0" err="1" smtClean="0"/>
              <a:t>input.close</a:t>
            </a:r>
            <a:r>
              <a:rPr lang="en-NZ" sz="1400" b="1" dirty="0"/>
              <a:t>();</a:t>
            </a:r>
          </a:p>
          <a:p>
            <a:pPr>
              <a:lnSpc>
                <a:spcPct val="100000"/>
              </a:lnSpc>
            </a:pPr>
            <a:r>
              <a:rPr lang="en-NZ" sz="1400" b="1" dirty="0" smtClean="0"/>
              <a:t>}</a:t>
            </a:r>
            <a:endParaRPr lang="en-NZ" sz="1400" b="1" dirty="0"/>
          </a:p>
          <a:p>
            <a:pPr>
              <a:lnSpc>
                <a:spcPct val="100000"/>
              </a:lnSpc>
            </a:pPr>
            <a:endParaRPr lang="en-NZ" sz="1400" b="1" dirty="0"/>
          </a:p>
        </p:txBody>
      </p:sp>
      <p:sp>
        <p:nvSpPr>
          <p:cNvPr id="5" name="Title 2"/>
          <p:cNvSpPr txBox="1">
            <a:spLocks/>
          </p:cNvSpPr>
          <p:nvPr/>
        </p:nvSpPr>
        <p:spPr>
          <a:xfrm>
            <a:off x="188265" y="128250"/>
            <a:ext cx="6517335" cy="717593"/>
          </a:xfrm>
          <a:prstGeom prst="rect">
            <a:avLst/>
          </a:prstGeom>
        </p:spPr>
        <p:txBody>
          <a:bodyP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Guessing Game with </a:t>
            </a:r>
            <a:r>
              <a:rPr lang="en-US" sz="4000" b="1" dirty="0" err="1" smtClean="0">
                <a:solidFill>
                  <a:srgbClr val="009AC7"/>
                </a:solidFill>
                <a:latin typeface="Verdana"/>
                <a:cs typeface="Verdana"/>
              </a:rPr>
              <a:t>enum</a:t>
            </a:r>
            <a:r>
              <a:rPr lang="en-US" sz="4000" b="1" dirty="0" smtClean="0">
                <a:solidFill>
                  <a:srgbClr val="009AC7"/>
                </a:solidFill>
                <a:latin typeface="Verdana"/>
                <a:cs typeface="Verdana"/>
              </a:rPr>
              <a:t> type</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tx2">
                    <a:lumMod val="40000"/>
                    <a:lumOff val="60000"/>
                  </a:schemeClr>
                </a:solidFill>
                <a:cs typeface="+mn-cs"/>
              </a:rPr>
              <a:t>Constants and </a:t>
            </a:r>
            <a:r>
              <a:rPr lang="en-US" sz="1700" dirty="0" err="1">
                <a:solidFill>
                  <a:schemeClr val="tx2">
                    <a:lumMod val="40000"/>
                    <a:lumOff val="60000"/>
                  </a:schemeClr>
                </a:solidFill>
                <a:cs typeface="+mn-cs"/>
              </a:rPr>
              <a:t>enums</a:t>
            </a:r>
            <a:endParaRPr lang="en-US" sz="17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2300775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18</a:t>
            </a:fld>
            <a:endParaRPr lang="en-US" dirty="0"/>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Debug </a:t>
            </a:r>
            <a:endParaRPr lang="en-NZ" sz="4000" b="1" dirty="0">
              <a:solidFill>
                <a:srgbClr val="009AC7"/>
              </a:solidFill>
              <a:latin typeface="Verdana"/>
              <a:cs typeface="Verdana"/>
            </a:endParaRPr>
          </a:p>
        </p:txBody>
      </p:sp>
      <p:pic>
        <p:nvPicPr>
          <p:cNvPr id="2" name="Picture 1"/>
          <p:cNvPicPr>
            <a:picLocks noChangeAspect="1"/>
          </p:cNvPicPr>
          <p:nvPr/>
        </p:nvPicPr>
        <p:blipFill>
          <a:blip r:embed="rId2"/>
          <a:stretch>
            <a:fillRect/>
          </a:stretch>
        </p:blipFill>
        <p:spPr>
          <a:xfrm>
            <a:off x="1906314" y="1106424"/>
            <a:ext cx="6999445" cy="4620677"/>
          </a:xfrm>
          <a:prstGeom prst="rect">
            <a:avLst/>
          </a:prstGeom>
        </p:spPr>
      </p:pic>
      <p:sp>
        <p:nvSpPr>
          <p:cNvPr id="3" name="TextBox 2"/>
          <p:cNvSpPr txBox="1"/>
          <p:nvPr/>
        </p:nvSpPr>
        <p:spPr>
          <a:xfrm>
            <a:off x="4869918" y="3029029"/>
            <a:ext cx="2169518" cy="1077218"/>
          </a:xfrm>
          <a:prstGeom prst="rect">
            <a:avLst/>
          </a:prstGeom>
          <a:solidFill>
            <a:schemeClr val="accent1">
              <a:lumMod val="20000"/>
              <a:lumOff val="80000"/>
            </a:schemeClr>
          </a:solidFill>
          <a:ln w="3175">
            <a:solidFill>
              <a:schemeClr val="tx1"/>
            </a:solidFill>
          </a:ln>
        </p:spPr>
        <p:txBody>
          <a:bodyPr vert="horz" wrap="square" rtlCol="0">
            <a:spAutoFit/>
          </a:bodyPr>
          <a:lstStyle/>
          <a:p>
            <a:r>
              <a:rPr lang="en-NZ" sz="1600" dirty="0" smtClean="0"/>
              <a:t>The constant and </a:t>
            </a:r>
            <a:r>
              <a:rPr lang="en-NZ" sz="1600" dirty="0" err="1" smtClean="0"/>
              <a:t>enum</a:t>
            </a:r>
            <a:r>
              <a:rPr lang="en-NZ" sz="1600" dirty="0" smtClean="0"/>
              <a:t> don’t show in the debugger but their variables do</a:t>
            </a:r>
          </a:p>
        </p:txBody>
      </p:sp>
      <p:sp>
        <p:nvSpPr>
          <p:cNvPr id="13"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bg1"/>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tx2">
                    <a:lumMod val="40000"/>
                    <a:lumOff val="60000"/>
                  </a:schemeClr>
                </a:solidFill>
                <a:cs typeface="+mn-cs"/>
              </a:rPr>
              <a:t>Constants and </a:t>
            </a:r>
            <a:r>
              <a:rPr lang="en-US" sz="1700" dirty="0" err="1">
                <a:solidFill>
                  <a:schemeClr val="tx2">
                    <a:lumMod val="40000"/>
                    <a:lumOff val="60000"/>
                  </a:schemeClr>
                </a:solidFill>
                <a:cs typeface="+mn-cs"/>
              </a:rPr>
              <a:t>enums</a:t>
            </a:r>
            <a:endParaRPr lang="en-US" sz="1700" dirty="0">
              <a:solidFill>
                <a:schemeClr val="tx2">
                  <a:lumMod val="40000"/>
                  <a:lumOff val="60000"/>
                </a:schemeClr>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183989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3"/>
            <a:ext cx="6335993" cy="5499922"/>
          </a:xfrm>
        </p:spPr>
        <p:txBody>
          <a:bodyPr>
            <a:normAutofit fontScale="92500" lnSpcReduction="10000"/>
          </a:bodyPr>
          <a:lstStyle/>
          <a:p>
            <a:r>
              <a:rPr lang="en-US" dirty="0" smtClean="0"/>
              <a:t>Classes can be made up of other classes</a:t>
            </a:r>
          </a:p>
          <a:p>
            <a:pPr lvl="1"/>
            <a:r>
              <a:rPr lang="en-US" dirty="0" smtClean="0"/>
              <a:t>Design all the classes </a:t>
            </a:r>
          </a:p>
          <a:p>
            <a:pPr lvl="2"/>
            <a:r>
              <a:rPr lang="en-US" sz="1900" dirty="0" smtClean="0"/>
              <a:t>Decide where the functionality goes</a:t>
            </a:r>
          </a:p>
          <a:p>
            <a:pPr lvl="1"/>
            <a:r>
              <a:rPr lang="en-US" dirty="0" smtClean="0"/>
              <a:t>Develop each class </a:t>
            </a:r>
          </a:p>
          <a:p>
            <a:pPr lvl="1"/>
            <a:r>
              <a:rPr lang="en-US" dirty="0" smtClean="0"/>
              <a:t>Include object variables the higher class of the lower class</a:t>
            </a:r>
          </a:p>
          <a:p>
            <a:r>
              <a:rPr lang="en-US" dirty="0" smtClean="0"/>
              <a:t>Constants are variables whose value cannot be changed</a:t>
            </a:r>
          </a:p>
          <a:p>
            <a:pPr lvl="1"/>
            <a:r>
              <a:rPr lang="en-US" dirty="0" smtClean="0"/>
              <a:t>Their names (by convention) are CAPITAL</a:t>
            </a:r>
          </a:p>
          <a:p>
            <a:pPr lvl="1"/>
            <a:r>
              <a:rPr lang="en-US" dirty="0" smtClean="0"/>
              <a:t>They can be used in the same way as any other variable except they cannot be on the right-hand side of an assignment (i.e. receive a value) </a:t>
            </a:r>
          </a:p>
          <a:p>
            <a:r>
              <a:rPr lang="en-US" dirty="0" err="1" smtClean="0"/>
              <a:t>enums</a:t>
            </a:r>
            <a:r>
              <a:rPr lang="en-US" dirty="0" smtClean="0"/>
              <a:t> – enumerators are a set of constants </a:t>
            </a:r>
          </a:p>
          <a:p>
            <a:r>
              <a:rPr lang="en-US" dirty="0" err="1" smtClean="0"/>
              <a:t>enum</a:t>
            </a:r>
            <a:r>
              <a:rPr lang="en-US" dirty="0" smtClean="0"/>
              <a:t> types – are a set of constants with associated fields. </a:t>
            </a:r>
          </a:p>
          <a:p>
            <a:pPr lvl="1"/>
            <a:r>
              <a:rPr lang="en-US" dirty="0" smtClean="0"/>
              <a:t>They are usually in their own file</a:t>
            </a:r>
          </a:p>
          <a:p>
            <a:pPr lvl="1"/>
            <a:r>
              <a:rPr lang="en-US" dirty="0" smtClean="0"/>
              <a:t>They must have a constructor</a:t>
            </a:r>
          </a:p>
          <a:p>
            <a:pPr lvl="1"/>
            <a:r>
              <a:rPr lang="en-US" dirty="0" smtClean="0"/>
              <a:t>They must have a </a:t>
            </a:r>
            <a:r>
              <a:rPr lang="en-US" b="1" dirty="0" smtClean="0"/>
              <a:t>get</a:t>
            </a:r>
            <a:r>
              <a:rPr lang="en-US" dirty="0" smtClean="0"/>
              <a:t> for each field</a:t>
            </a:r>
          </a:p>
          <a:p>
            <a:endParaRPr lang="en-US" dirty="0" smtClean="0"/>
          </a:p>
          <a:p>
            <a:endParaRPr lang="en-US" dirty="0" smtClean="0"/>
          </a:p>
          <a:p>
            <a:pPr lvl="1"/>
            <a:endParaRPr lang="en-US" dirty="0" smtClean="0"/>
          </a:p>
          <a:p>
            <a:endParaRPr lang="en-NZ" dirty="0"/>
          </a:p>
        </p:txBody>
      </p:sp>
      <p:sp>
        <p:nvSpPr>
          <p:cNvPr id="3" name="Title 2"/>
          <p:cNvSpPr>
            <a:spLocks noGrp="1"/>
          </p:cNvSpPr>
          <p:nvPr>
            <p:ph type="title"/>
          </p:nvPr>
        </p:nvSpPr>
        <p:spPr/>
        <p:txBody>
          <a:bodyPr/>
          <a:lstStyle/>
          <a:p>
            <a:r>
              <a:rPr lang="en-US" dirty="0" smtClean="0"/>
              <a:t>What do we know</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19</a:t>
            </a:fld>
            <a:endParaRPr lang="en-US" dirty="0"/>
          </a:p>
        </p:txBody>
      </p:sp>
      <p:sp>
        <p:nvSpPr>
          <p:cNvPr id="6" name="Text Placeholder 4"/>
          <p:cNvSpPr>
            <a:spLocks noGrp="1"/>
          </p:cNvSpPr>
          <p:nvPr>
            <p:ph type="body" sz="quarter" idx="12"/>
          </p:nvPr>
        </p:nvSpPr>
        <p:spPr>
          <a:xfrm>
            <a:off x="0" y="1076243"/>
            <a:ext cx="1764000" cy="5403757"/>
          </a:xfrm>
        </p:spPr>
        <p:txBody>
          <a:bodyPr/>
          <a:lstStyle/>
          <a:p>
            <a:r>
              <a:rPr lang="en-US" dirty="0"/>
              <a:t>Composite </a:t>
            </a:r>
            <a:r>
              <a:rPr lang="en-US" dirty="0" smtClean="0"/>
              <a:t>classes</a:t>
            </a:r>
          </a:p>
          <a:p>
            <a:endParaRPr lang="en-US" dirty="0"/>
          </a:p>
          <a:p>
            <a:r>
              <a:rPr lang="en-US" dirty="0"/>
              <a:t>Constants and </a:t>
            </a:r>
            <a:r>
              <a:rPr lang="en-US" dirty="0" err="1" smtClean="0"/>
              <a:t>enums</a:t>
            </a:r>
            <a:endParaRPr lang="en-US" dirty="0" smtClean="0"/>
          </a:p>
          <a:p>
            <a:endParaRPr lang="en-US" dirty="0"/>
          </a:p>
          <a:p>
            <a:r>
              <a:rPr lang="en-US" dirty="0" smtClean="0">
                <a:solidFill>
                  <a:schemeClr val="tx2">
                    <a:lumMod val="40000"/>
                    <a:lumOff val="60000"/>
                  </a:schemeClr>
                </a:solidFill>
              </a:rPr>
              <a:t>Summary</a:t>
            </a:r>
          </a:p>
          <a:p>
            <a:endParaRPr lang="en-US" dirty="0" smtClean="0"/>
          </a:p>
        </p:txBody>
      </p:sp>
    </p:spTree>
    <p:extLst>
      <p:ext uri="{BB962C8B-B14F-4D97-AF65-F5344CB8AC3E}">
        <p14:creationId xmlns:p14="http://schemas.microsoft.com/office/powerpoint/2010/main" val="51991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65" y="1596572"/>
            <a:ext cx="8313005" cy="5113452"/>
          </a:xfrm>
        </p:spPr>
        <p:txBody>
          <a:bodyPr>
            <a:normAutofit/>
          </a:bodyPr>
          <a:lstStyle/>
          <a:p>
            <a:pPr marL="0" lvl="0" indent="0">
              <a:buNone/>
            </a:pPr>
            <a:r>
              <a:rPr lang="en-US" dirty="0" smtClean="0"/>
              <a:t>By the end of this lesson, you should</a:t>
            </a:r>
          </a:p>
          <a:p>
            <a:pPr marL="0" lvl="0" indent="0">
              <a:buNone/>
            </a:pPr>
            <a:endParaRPr lang="en-US" dirty="0" smtClean="0"/>
          </a:p>
          <a:p>
            <a:pPr lvl="0"/>
            <a:r>
              <a:rPr lang="en-US" dirty="0" smtClean="0"/>
              <a:t>Know how to make and use composite classes</a:t>
            </a:r>
          </a:p>
          <a:p>
            <a:pPr lvl="1"/>
            <a:r>
              <a:rPr lang="en-US" dirty="0" smtClean="0"/>
              <a:t>consider the functionality required to decide which </a:t>
            </a:r>
            <a:r>
              <a:rPr lang="en-US" dirty="0"/>
              <a:t>class </a:t>
            </a:r>
            <a:r>
              <a:rPr lang="en-US" dirty="0" smtClean="0"/>
              <a:t>it should go into</a:t>
            </a:r>
          </a:p>
          <a:p>
            <a:endParaRPr lang="en-US" dirty="0"/>
          </a:p>
          <a:p>
            <a:r>
              <a:rPr lang="en-US" dirty="0" smtClean="0"/>
              <a:t>Know how to implement and use constants</a:t>
            </a:r>
            <a:endParaRPr lang="en-US" dirty="0"/>
          </a:p>
          <a:p>
            <a:pPr marL="457200" lvl="1" indent="0">
              <a:buNone/>
            </a:pPr>
            <a:endParaRPr lang="en-US" dirty="0" smtClean="0"/>
          </a:p>
          <a:p>
            <a:r>
              <a:rPr lang="en-US" dirty="0" err="1" smtClean="0"/>
              <a:t>Enums</a:t>
            </a:r>
            <a:r>
              <a:rPr lang="en-US" dirty="0" smtClean="0"/>
              <a:t> (enumerators) </a:t>
            </a:r>
          </a:p>
          <a:p>
            <a:pPr lvl="1"/>
            <a:r>
              <a:rPr lang="en-US" dirty="0" smtClean="0"/>
              <a:t>Know how to declare and use a simple </a:t>
            </a:r>
            <a:r>
              <a:rPr lang="en-US" dirty="0" err="1" smtClean="0"/>
              <a:t>enum</a:t>
            </a:r>
            <a:endParaRPr lang="en-US" dirty="0" smtClean="0"/>
          </a:p>
          <a:p>
            <a:pPr lvl="1"/>
            <a:r>
              <a:rPr lang="en-US" dirty="0" smtClean="0"/>
              <a:t>Know how to declare and use a type </a:t>
            </a:r>
            <a:r>
              <a:rPr lang="en-US" dirty="0" err="1" smtClean="0"/>
              <a:t>enum</a:t>
            </a:r>
            <a:r>
              <a:rPr lang="en-US" dirty="0" smtClean="0"/>
              <a:t>.</a:t>
            </a:r>
          </a:p>
          <a:p>
            <a:pPr lvl="0"/>
            <a:endParaRPr lang="en-US" dirty="0"/>
          </a:p>
          <a:p>
            <a:pPr lvl="1"/>
            <a:endParaRPr lang="en-NZ" dirty="0"/>
          </a:p>
        </p:txBody>
      </p:sp>
      <p:sp>
        <p:nvSpPr>
          <p:cNvPr id="3" name="Title 2"/>
          <p:cNvSpPr>
            <a:spLocks noGrp="1"/>
          </p:cNvSpPr>
          <p:nvPr>
            <p:ph type="title"/>
          </p:nvPr>
        </p:nvSpPr>
        <p:spPr/>
        <p:txBody>
          <a:bodyPr/>
          <a:lstStyle/>
          <a:p>
            <a:r>
              <a:rPr lang="en-US" dirty="0" smtClean="0"/>
              <a:t>Goals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Tree>
    <p:extLst>
      <p:ext uri="{BB962C8B-B14F-4D97-AF65-F5344CB8AC3E}">
        <p14:creationId xmlns:p14="http://schemas.microsoft.com/office/powerpoint/2010/main" val="930521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1810512" y="1076243"/>
            <a:ext cx="6405738" cy="5352908"/>
          </a:xfrm>
        </p:spPr>
        <p:txBody>
          <a:bodyPr/>
          <a:lstStyle/>
          <a:p>
            <a:r>
              <a:rPr lang="en-US" dirty="0" smtClean="0"/>
              <a:t>Composite classes</a:t>
            </a:r>
          </a:p>
          <a:p>
            <a:pPr lvl="1"/>
            <a:r>
              <a:rPr lang="en-US" dirty="0" smtClean="0"/>
              <a:t>D&amp;D chapter 8</a:t>
            </a:r>
          </a:p>
          <a:p>
            <a:pPr lvl="1"/>
            <a:r>
              <a:rPr lang="en-US" dirty="0">
                <a:hlinkClick r:id="rId2"/>
              </a:rPr>
              <a:t>https://docs.oracle.com/javase/tutorial/java/javaOO</a:t>
            </a:r>
            <a:r>
              <a:rPr lang="en-US" dirty="0" smtClean="0">
                <a:hlinkClick r:id="rId2"/>
              </a:rPr>
              <a:t>/</a:t>
            </a:r>
            <a:endParaRPr lang="en-US" dirty="0" smtClean="0"/>
          </a:p>
          <a:p>
            <a:r>
              <a:rPr lang="en-US" dirty="0" err="1" smtClean="0"/>
              <a:t>enums</a:t>
            </a:r>
            <a:r>
              <a:rPr lang="en-US" dirty="0" smtClean="0"/>
              <a:t> </a:t>
            </a:r>
          </a:p>
          <a:p>
            <a:pPr lvl="1"/>
            <a:r>
              <a:rPr lang="en-US" dirty="0" smtClean="0"/>
              <a:t>D&amp;D sections 5.8 and 8.9</a:t>
            </a:r>
          </a:p>
          <a:p>
            <a:pPr lvl="1"/>
            <a:r>
              <a:rPr lang="en-NZ" dirty="0">
                <a:hlinkClick r:id="rId3"/>
              </a:rPr>
              <a:t>https://</a:t>
            </a:r>
            <a:r>
              <a:rPr lang="en-NZ" dirty="0" smtClean="0">
                <a:hlinkClick r:id="rId3"/>
              </a:rPr>
              <a:t>docs.oracle.com/javase/tutorial/java/javaOO/enum.html</a:t>
            </a:r>
            <a:r>
              <a:rPr lang="en-NZ" dirty="0" smtClean="0"/>
              <a:t> </a:t>
            </a:r>
            <a:endParaRPr lang="en-NZ" dirty="0"/>
          </a:p>
        </p:txBody>
      </p:sp>
      <p:sp>
        <p:nvSpPr>
          <p:cNvPr id="7" name="Title 6"/>
          <p:cNvSpPr>
            <a:spLocks noGrp="1"/>
          </p:cNvSpPr>
          <p:nvPr>
            <p:ph type="title"/>
          </p:nvPr>
        </p:nvSpPr>
        <p:spPr/>
        <p:txBody>
          <a:bodyPr/>
          <a:lstStyle/>
          <a:p>
            <a:r>
              <a:rPr lang="en-US" dirty="0" smtClean="0"/>
              <a:t>Resources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20</a:t>
            </a:fld>
            <a:endParaRPr lang="en-US" dirty="0"/>
          </a:p>
        </p:txBody>
      </p:sp>
      <p:sp>
        <p:nvSpPr>
          <p:cNvPr id="5" name="Text Placeholder 4"/>
          <p:cNvSpPr>
            <a:spLocks noGrp="1"/>
          </p:cNvSpPr>
          <p:nvPr>
            <p:ph type="body" sz="quarter" idx="12"/>
          </p:nvPr>
        </p:nvSpPr>
        <p:spPr>
          <a:xfrm>
            <a:off x="0" y="1076243"/>
            <a:ext cx="1764000" cy="5403757"/>
          </a:xfrm>
        </p:spPr>
        <p:txBody>
          <a:bodyPr/>
          <a:lstStyle/>
          <a:p>
            <a:r>
              <a:rPr lang="en-US" dirty="0"/>
              <a:t>Composite </a:t>
            </a:r>
            <a:r>
              <a:rPr lang="en-US" dirty="0" smtClean="0"/>
              <a:t>classes</a:t>
            </a:r>
          </a:p>
          <a:p>
            <a:endParaRPr lang="en-US" dirty="0"/>
          </a:p>
          <a:p>
            <a:r>
              <a:rPr lang="en-US" dirty="0"/>
              <a:t>Constants and </a:t>
            </a:r>
            <a:r>
              <a:rPr lang="en-US" dirty="0" err="1" smtClean="0"/>
              <a:t>enums</a:t>
            </a:r>
            <a:endParaRPr lang="en-US" dirty="0" smtClean="0"/>
          </a:p>
          <a:p>
            <a:endParaRPr lang="en-US" dirty="0"/>
          </a:p>
          <a:p>
            <a:r>
              <a:rPr lang="en-US" dirty="0" smtClean="0">
                <a:solidFill>
                  <a:schemeClr val="tx2">
                    <a:lumMod val="40000"/>
                    <a:lumOff val="60000"/>
                  </a:schemeClr>
                </a:solidFill>
              </a:rPr>
              <a:t>Summary</a:t>
            </a:r>
          </a:p>
          <a:p>
            <a:endParaRPr lang="en-US" dirty="0" smtClean="0"/>
          </a:p>
        </p:txBody>
      </p:sp>
    </p:spTree>
    <p:extLst>
      <p:ext uri="{BB962C8B-B14F-4D97-AF65-F5344CB8AC3E}">
        <p14:creationId xmlns:p14="http://schemas.microsoft.com/office/powerpoint/2010/main" val="1553283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D&amp;D Chapters 9</a:t>
            </a:r>
          </a:p>
          <a:p>
            <a:pPr marL="285750" indent="-285750">
              <a:buFontTx/>
              <a:buChar char="-"/>
            </a:pPr>
            <a:r>
              <a:rPr lang="en-US" dirty="0" smtClean="0"/>
              <a:t>Objects (3)  Inheritance</a:t>
            </a:r>
            <a:endParaRPr lang="en-US" dirty="0"/>
          </a:p>
        </p:txBody>
      </p:sp>
    </p:spTree>
    <p:extLst>
      <p:ext uri="{BB962C8B-B14F-4D97-AF65-F5344CB8AC3E}">
        <p14:creationId xmlns:p14="http://schemas.microsoft.com/office/powerpoint/2010/main" val="1812958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14793" y="3028950"/>
            <a:ext cx="4638675" cy="3829050"/>
          </a:xfrm>
          <a:prstGeom prst="rect">
            <a:avLst/>
          </a:prstGeom>
        </p:spPr>
      </p:pic>
      <p:sp>
        <p:nvSpPr>
          <p:cNvPr id="4" name="Slide Number Placeholder 3"/>
          <p:cNvSpPr>
            <a:spLocks noGrp="1"/>
          </p:cNvSpPr>
          <p:nvPr>
            <p:ph type="sldNum" sz="quarter" idx="12"/>
          </p:nvPr>
        </p:nvSpPr>
        <p:spPr/>
        <p:txBody>
          <a:bodyPr/>
          <a:lstStyle/>
          <a:p>
            <a:fld id="{218B9C4F-B695-C54C-924B-61748EE6A7C5}" type="slidenum">
              <a:rPr lang="en-US" smtClean="0"/>
              <a:pPr/>
              <a:t>3</a:t>
            </a:fld>
            <a:endParaRPr lang="en-US" dirty="0"/>
          </a:p>
        </p:txBody>
      </p:sp>
      <p:sp>
        <p:nvSpPr>
          <p:cNvPr id="6" name="Text Placeholder 5"/>
          <p:cNvSpPr>
            <a:spLocks noGrp="1"/>
          </p:cNvSpPr>
          <p:nvPr>
            <p:ph type="body" sz="quarter" idx="10"/>
          </p:nvPr>
        </p:nvSpPr>
        <p:spPr>
          <a:xfrm>
            <a:off x="2565918" y="951867"/>
            <a:ext cx="5935352" cy="5153018"/>
          </a:xfrm>
        </p:spPr>
        <p:txBody>
          <a:bodyPr/>
          <a:lstStyle/>
          <a:p>
            <a:r>
              <a:rPr lang="en-US" sz="1400" dirty="0" smtClean="0">
                <a:latin typeface="Verdana" panose="020B0604030504040204" pitchFamily="34" charset="0"/>
                <a:ea typeface="Verdana" panose="020B0604030504040204" pitchFamily="34" charset="0"/>
                <a:cs typeface="Verdana" panose="020B0604030504040204" pitchFamily="34" charset="0"/>
              </a:rPr>
              <a:t>I want to have a class of Person from which I can instantiate various person objects (</a:t>
            </a:r>
            <a:r>
              <a:rPr lang="en-US" sz="1400" dirty="0" err="1" smtClean="0">
                <a:latin typeface="Verdana" panose="020B0604030504040204" pitchFamily="34" charset="0"/>
                <a:ea typeface="Verdana" panose="020B0604030504040204" pitchFamily="34" charset="0"/>
                <a:cs typeface="Verdana" panose="020B0604030504040204" pitchFamily="34" charset="0"/>
              </a:rPr>
              <a:t>ie</a:t>
            </a:r>
            <a:r>
              <a:rPr lang="en-US" sz="1400" dirty="0" smtClean="0">
                <a:latin typeface="Verdana" panose="020B0604030504040204" pitchFamily="34" charset="0"/>
                <a:ea typeface="Verdana" panose="020B0604030504040204" pitchFamily="34" charset="0"/>
                <a:cs typeface="Verdana" panose="020B0604030504040204" pitchFamily="34" charset="0"/>
              </a:rPr>
              <a:t> different people). Each person has a number of dogs – of class type Dog.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I want these person objects to be held in a People collection </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Here’s the UML class diagram.  </a:t>
            </a:r>
            <a:endParaRPr lang="en-US" sz="1400" dirty="0">
              <a:latin typeface="Verdana" panose="020B0604030504040204" pitchFamily="34" charset="0"/>
              <a:ea typeface="Verdana" panose="020B0604030504040204" pitchFamily="34" charset="0"/>
              <a:cs typeface="Verdana" panose="020B0604030504040204" pitchFamily="34" charset="0"/>
            </a:endParaRPr>
          </a:p>
          <a:p>
            <a:endParaRPr lang="en-US" sz="1400" dirty="0" smtClean="0">
              <a:latin typeface="Verdana" panose="020B0604030504040204" pitchFamily="34" charset="0"/>
              <a:ea typeface="Verdana" panose="020B0604030504040204" pitchFamily="34" charset="0"/>
              <a:cs typeface="Verdana" panose="020B0604030504040204" pitchFamily="34" charset="0"/>
            </a:endParaRPr>
          </a:p>
          <a:p>
            <a:endParaRPr lang="en-NZ"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Class Example</a:t>
            </a:r>
            <a:endParaRPr lang="en-NZ" sz="4000" b="1" dirty="0">
              <a:solidFill>
                <a:srgbClr val="009AC7"/>
              </a:solidFill>
              <a:latin typeface="Verdana"/>
              <a:cs typeface="Verdana"/>
            </a:endParaRPr>
          </a:p>
        </p:txBody>
      </p:sp>
      <p:sp>
        <p:nvSpPr>
          <p:cNvPr id="2" name="TextBox 1"/>
          <p:cNvSpPr txBox="1"/>
          <p:nvPr/>
        </p:nvSpPr>
        <p:spPr>
          <a:xfrm>
            <a:off x="5934130" y="5159022"/>
            <a:ext cx="2825325" cy="738664"/>
          </a:xfrm>
          <a:prstGeom prst="rect">
            <a:avLst/>
          </a:prstGeom>
          <a:solidFill>
            <a:schemeClr val="accent1">
              <a:lumMod val="20000"/>
              <a:lumOff val="80000"/>
            </a:schemeClr>
          </a:solidFill>
        </p:spPr>
        <p:txBody>
          <a:bodyPr vert="horz" wrap="none" rtlCol="0">
            <a:spAutoFit/>
          </a:bodyPr>
          <a:lstStyle/>
          <a:p>
            <a:r>
              <a:rPr lang="en-US" sz="1400" dirty="0" smtClean="0"/>
              <a:t>Note: The Dog class we will use in</a:t>
            </a:r>
            <a:br>
              <a:rPr lang="en-US" sz="1400" dirty="0" smtClean="0"/>
            </a:br>
            <a:r>
              <a:rPr lang="en-US" sz="1400" dirty="0" smtClean="0"/>
              <a:t>this lecture is different from the one</a:t>
            </a:r>
            <a:br>
              <a:rPr lang="en-US" sz="1400" dirty="0" smtClean="0"/>
            </a:br>
            <a:r>
              <a:rPr lang="en-US" sz="1400" dirty="0" smtClean="0"/>
              <a:t>used in Lecture 4.</a:t>
            </a:r>
            <a:endParaRPr lang="en-NZ" sz="1400" dirty="0" smtClean="0"/>
          </a:p>
        </p:txBody>
      </p:sp>
      <p:sp>
        <p:nvSpPr>
          <p:cNvPr id="7"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tx2">
                    <a:lumMod val="40000"/>
                    <a:lumOff val="60000"/>
                  </a:schemeClr>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Constants and </a:t>
            </a:r>
            <a:r>
              <a:rPr lang="en-US" sz="1700" dirty="0" err="1">
                <a:solidFill>
                  <a:schemeClr val="bg1"/>
                </a:solidFill>
                <a:cs typeface="+mn-cs"/>
              </a:rPr>
              <a:t>enums</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60163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08717" y="928467"/>
            <a:ext cx="6895323" cy="436198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4</a:t>
            </a:fld>
            <a:endParaRPr lang="en-US" dirty="0"/>
          </a:p>
        </p:txBody>
      </p:sp>
      <p:sp>
        <p:nvSpPr>
          <p:cNvPr id="6" name="Text Placeholder 5"/>
          <p:cNvSpPr>
            <a:spLocks noGrp="1"/>
          </p:cNvSpPr>
          <p:nvPr>
            <p:ph type="body" sz="quarter" idx="10"/>
          </p:nvPr>
        </p:nvSpPr>
        <p:spPr>
          <a:xfrm>
            <a:off x="2108718" y="928468"/>
            <a:ext cx="7035282" cy="5500681"/>
          </a:xfrm>
        </p:spPr>
        <p:txBody>
          <a:bodyPr>
            <a:normAutofit fontScale="92500" lnSpcReduction="20000"/>
          </a:bodyPr>
          <a:lstStyle/>
          <a:p>
            <a:pPr>
              <a:lnSpc>
                <a:spcPct val="120000"/>
              </a:lnSpc>
            </a:pPr>
            <a:r>
              <a:rPr lang="en-NZ" sz="1600" b="1" dirty="0" smtClean="0"/>
              <a:t>public </a:t>
            </a:r>
            <a:r>
              <a:rPr lang="en-NZ" sz="1600" b="1" dirty="0"/>
              <a:t>class </a:t>
            </a:r>
            <a:r>
              <a:rPr lang="en-NZ" sz="1600" b="1" dirty="0" err="1" smtClean="0"/>
              <a:t>PeopleWithDogs</a:t>
            </a:r>
            <a:r>
              <a:rPr lang="en-NZ" sz="1600" b="1" dirty="0" smtClean="0"/>
              <a:t> </a:t>
            </a:r>
            <a:r>
              <a:rPr lang="en-NZ" sz="1600" b="1" dirty="0"/>
              <a:t>{</a:t>
            </a:r>
          </a:p>
          <a:p>
            <a:pPr>
              <a:lnSpc>
                <a:spcPct val="120000"/>
              </a:lnSpc>
            </a:pPr>
            <a:r>
              <a:rPr lang="en-NZ" sz="1600" b="1" dirty="0" smtClean="0"/>
              <a:t>	public </a:t>
            </a:r>
            <a:r>
              <a:rPr lang="en-NZ" sz="1600" b="1" dirty="0"/>
              <a:t>static void main(String[] </a:t>
            </a:r>
            <a:r>
              <a:rPr lang="en-NZ" sz="1600" b="1" dirty="0" err="1"/>
              <a:t>args</a:t>
            </a:r>
            <a:r>
              <a:rPr lang="en-NZ" sz="1600" b="1" dirty="0"/>
              <a:t>) {</a:t>
            </a:r>
          </a:p>
          <a:p>
            <a:pPr>
              <a:lnSpc>
                <a:spcPct val="120000"/>
              </a:lnSpc>
            </a:pPr>
            <a:r>
              <a:rPr lang="en-NZ" sz="1600" b="1" dirty="0" smtClean="0"/>
              <a:t>		</a:t>
            </a:r>
            <a:r>
              <a:rPr lang="en-NZ" sz="1600" b="1" dirty="0" err="1" smtClean="0"/>
              <a:t>ArrayList</a:t>
            </a:r>
            <a:r>
              <a:rPr lang="en-NZ" sz="1600" b="1" dirty="0" smtClean="0"/>
              <a:t>&lt;Person</a:t>
            </a:r>
            <a:r>
              <a:rPr lang="en-NZ" sz="1600" b="1" dirty="0"/>
              <a:t>&gt; people = new </a:t>
            </a:r>
            <a:r>
              <a:rPr lang="en-NZ" sz="1600" b="1" dirty="0" err="1"/>
              <a:t>ArrayList</a:t>
            </a:r>
            <a:r>
              <a:rPr lang="en-NZ" sz="1600" b="1" dirty="0"/>
              <a:t>&lt;Person&gt;();</a:t>
            </a:r>
          </a:p>
          <a:p>
            <a:pPr>
              <a:lnSpc>
                <a:spcPct val="120000"/>
              </a:lnSpc>
            </a:pPr>
            <a:r>
              <a:rPr lang="en-NZ" sz="1600" b="1" dirty="0" smtClean="0"/>
              <a:t>		String </a:t>
            </a:r>
            <a:r>
              <a:rPr lang="en-NZ" sz="1600" b="1" dirty="0"/>
              <a:t>name = "";</a:t>
            </a:r>
          </a:p>
          <a:p>
            <a:pPr>
              <a:lnSpc>
                <a:spcPct val="120000"/>
              </a:lnSpc>
            </a:pPr>
            <a:r>
              <a:rPr lang="en-NZ" sz="1600" b="1" dirty="0" smtClean="0"/>
              <a:t>		Scanner </a:t>
            </a:r>
            <a:r>
              <a:rPr lang="en-NZ" sz="1600" b="1" dirty="0"/>
              <a:t>input = new Scanner(System.in);</a:t>
            </a:r>
          </a:p>
          <a:p>
            <a:pPr>
              <a:lnSpc>
                <a:spcPct val="120000"/>
              </a:lnSpc>
            </a:pPr>
            <a:r>
              <a:rPr lang="en-NZ" sz="1600" b="1" dirty="0" smtClean="0"/>
              <a:t>		</a:t>
            </a:r>
            <a:r>
              <a:rPr lang="en-NZ" sz="1600" b="1" dirty="0" err="1" smtClean="0"/>
              <a:t>System.out.println</a:t>
            </a:r>
            <a:r>
              <a:rPr lang="en-NZ" sz="1600" b="1" dirty="0"/>
              <a:t>("Enter a person's name");</a:t>
            </a:r>
          </a:p>
          <a:p>
            <a:pPr>
              <a:lnSpc>
                <a:spcPct val="120000"/>
              </a:lnSpc>
            </a:pPr>
            <a:r>
              <a:rPr lang="en-NZ" sz="1600" b="1" dirty="0" smtClean="0"/>
              <a:t>		name </a:t>
            </a:r>
            <a:r>
              <a:rPr lang="en-NZ" sz="1600" b="1" dirty="0"/>
              <a:t>= </a:t>
            </a:r>
            <a:r>
              <a:rPr lang="en-NZ" sz="1600" b="1" dirty="0" err="1"/>
              <a:t>input.next</a:t>
            </a:r>
            <a:r>
              <a:rPr lang="en-NZ" sz="1600" b="1" dirty="0"/>
              <a:t>();</a:t>
            </a:r>
          </a:p>
          <a:p>
            <a:pPr>
              <a:lnSpc>
                <a:spcPct val="120000"/>
              </a:lnSpc>
            </a:pPr>
            <a:r>
              <a:rPr lang="en-NZ" sz="1600" b="1" dirty="0" smtClean="0"/>
              <a:t>		while </a:t>
            </a:r>
            <a:r>
              <a:rPr lang="en-NZ" sz="1600" b="1" dirty="0"/>
              <a:t>(! </a:t>
            </a:r>
            <a:r>
              <a:rPr lang="en-NZ" sz="1600" b="1" dirty="0" err="1"/>
              <a:t>name.toUpperCase</a:t>
            </a:r>
            <a:r>
              <a:rPr lang="en-NZ" sz="1600" b="1" dirty="0"/>
              <a:t>().equals("N")){</a:t>
            </a:r>
          </a:p>
          <a:p>
            <a:pPr>
              <a:lnSpc>
                <a:spcPct val="120000"/>
              </a:lnSpc>
            </a:pPr>
            <a:r>
              <a:rPr lang="en-NZ" sz="1600" b="1" dirty="0" smtClean="0"/>
              <a:t>			Person </a:t>
            </a:r>
            <a:r>
              <a:rPr lang="en-NZ" sz="1600" b="1" dirty="0" err="1"/>
              <a:t>person</a:t>
            </a:r>
            <a:r>
              <a:rPr lang="en-NZ" sz="1600" b="1" dirty="0"/>
              <a:t> = new Person(name);</a:t>
            </a:r>
          </a:p>
          <a:p>
            <a:pPr>
              <a:lnSpc>
                <a:spcPct val="120000"/>
              </a:lnSpc>
            </a:pPr>
            <a:r>
              <a:rPr lang="en-NZ" sz="1600" b="1" dirty="0" smtClean="0"/>
              <a:t>			</a:t>
            </a:r>
            <a:r>
              <a:rPr lang="en-NZ" sz="1600" b="1" dirty="0" err="1" smtClean="0"/>
              <a:t>people.add</a:t>
            </a:r>
            <a:r>
              <a:rPr lang="en-NZ" sz="1600" b="1" dirty="0" smtClean="0"/>
              <a:t>(person</a:t>
            </a:r>
            <a:r>
              <a:rPr lang="en-NZ" sz="1600" b="1" dirty="0"/>
              <a:t>);</a:t>
            </a:r>
          </a:p>
          <a:p>
            <a:pPr>
              <a:lnSpc>
                <a:spcPct val="120000"/>
              </a:lnSpc>
            </a:pPr>
            <a:r>
              <a:rPr lang="en-NZ" sz="1600" b="1" dirty="0" smtClean="0"/>
              <a:t>			</a:t>
            </a:r>
            <a:r>
              <a:rPr lang="en-NZ" sz="1600" b="1" dirty="0" err="1" smtClean="0"/>
              <a:t>person.addDogs</a:t>
            </a:r>
            <a:r>
              <a:rPr lang="en-NZ" sz="1600" b="1" dirty="0" smtClean="0"/>
              <a:t>(input</a:t>
            </a:r>
            <a:r>
              <a:rPr lang="en-NZ" sz="1600" b="1" dirty="0"/>
              <a:t>);</a:t>
            </a:r>
          </a:p>
          <a:p>
            <a:pPr>
              <a:lnSpc>
                <a:spcPct val="120000"/>
              </a:lnSpc>
            </a:pPr>
            <a:r>
              <a:rPr lang="en-NZ" sz="1600" b="1" dirty="0" smtClean="0"/>
              <a:t>			</a:t>
            </a:r>
            <a:endParaRPr lang="en-NZ" sz="1600" b="1" dirty="0"/>
          </a:p>
          <a:p>
            <a:pPr>
              <a:lnSpc>
                <a:spcPct val="120000"/>
              </a:lnSpc>
            </a:pPr>
            <a:r>
              <a:rPr lang="en-NZ" sz="1600" b="1" dirty="0" smtClean="0"/>
              <a:t>			</a:t>
            </a:r>
            <a:r>
              <a:rPr lang="en-NZ" sz="1600" b="1" dirty="0" err="1" smtClean="0"/>
              <a:t>System.out.println</a:t>
            </a:r>
            <a:r>
              <a:rPr lang="en-NZ" sz="1600" b="1" dirty="0"/>
              <a:t>("Enter another person, </a:t>
            </a:r>
            <a:r>
              <a:rPr lang="en-NZ" sz="1600" b="1" dirty="0" smtClean="0"/>
              <a:t/>
            </a:r>
            <a:br>
              <a:rPr lang="en-NZ" sz="1600" b="1" dirty="0" smtClean="0"/>
            </a:br>
            <a:r>
              <a:rPr lang="en-NZ" sz="1600" b="1" dirty="0" smtClean="0"/>
              <a:t>                or </a:t>
            </a:r>
            <a:r>
              <a:rPr lang="en-NZ" sz="1600" b="1" dirty="0"/>
              <a:t>N to finish");</a:t>
            </a:r>
          </a:p>
          <a:p>
            <a:pPr>
              <a:lnSpc>
                <a:spcPct val="120000"/>
              </a:lnSpc>
            </a:pPr>
            <a:r>
              <a:rPr lang="en-NZ" sz="1600" b="1" dirty="0" smtClean="0"/>
              <a:t>			name </a:t>
            </a:r>
            <a:r>
              <a:rPr lang="en-NZ" sz="1600" b="1" dirty="0"/>
              <a:t>= </a:t>
            </a:r>
            <a:r>
              <a:rPr lang="en-NZ" sz="1600" b="1" dirty="0" err="1"/>
              <a:t>input.next</a:t>
            </a:r>
            <a:r>
              <a:rPr lang="en-NZ" sz="1600" b="1" dirty="0" smtClean="0"/>
              <a:t>();</a:t>
            </a:r>
            <a:br>
              <a:rPr lang="en-NZ" sz="1600" b="1" dirty="0" smtClean="0"/>
            </a:br>
            <a:r>
              <a:rPr lang="en-NZ" sz="1600" b="1" dirty="0" smtClean="0"/>
              <a:t>        }</a:t>
            </a:r>
            <a:r>
              <a:rPr lang="en-NZ" sz="1600" dirty="0" smtClean="0"/>
              <a:t/>
            </a:r>
            <a:br>
              <a:rPr lang="en-NZ" sz="1600" dirty="0" smtClean="0"/>
            </a:br>
            <a:r>
              <a:rPr lang="en-NZ" sz="1600" dirty="0" smtClean="0"/>
              <a:t>        …</a:t>
            </a:r>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sz="1600" b="1" dirty="0" smtClean="0">
                <a:latin typeface="Verdana" panose="020B0604030504040204" pitchFamily="34" charset="0"/>
                <a:ea typeface="Verdana" panose="020B0604030504040204" pitchFamily="34" charset="0"/>
                <a:cs typeface="Verdana" panose="020B0604030504040204" pitchFamily="34" charset="0"/>
              </a:rPr>
              <a:t/>
            </a:r>
            <a:br>
              <a:rPr lang="en-US" sz="1600" b="1" dirty="0" smtClean="0">
                <a:latin typeface="Verdana" panose="020B0604030504040204" pitchFamily="34" charset="0"/>
                <a:ea typeface="Verdana" panose="020B0604030504040204" pitchFamily="34" charset="0"/>
                <a:cs typeface="Verdana" panose="020B0604030504040204" pitchFamily="34" charset="0"/>
              </a:rPr>
            </a:br>
            <a:r>
              <a:rPr lang="en-US" sz="1600" b="1" dirty="0" smtClean="0">
                <a:latin typeface="Verdana" panose="020B0604030504040204" pitchFamily="34" charset="0"/>
                <a:ea typeface="Verdana" panose="020B0604030504040204" pitchFamily="34" charset="0"/>
                <a:cs typeface="Verdana" panose="020B0604030504040204" pitchFamily="34" charset="0"/>
              </a:rPr>
              <a:t>Note: We first make the Person, add it to the </a:t>
            </a:r>
            <a:r>
              <a:rPr lang="en-US" sz="1600" b="1" dirty="0" err="1" smtClean="0">
                <a:latin typeface="Verdana" panose="020B0604030504040204" pitchFamily="34" charset="0"/>
                <a:ea typeface="Verdana" panose="020B0604030504040204" pitchFamily="34" charset="0"/>
                <a:cs typeface="Verdana" panose="020B0604030504040204" pitchFamily="34" charset="0"/>
              </a:rPr>
              <a:t>ArrayList</a:t>
            </a:r>
            <a:r>
              <a:rPr lang="en-US" sz="1600" b="1" dirty="0" smtClean="0">
                <a:latin typeface="Verdana" panose="020B0604030504040204" pitchFamily="34" charset="0"/>
                <a:ea typeface="Verdana" panose="020B0604030504040204" pitchFamily="34" charset="0"/>
                <a:cs typeface="Verdana" panose="020B0604030504040204" pitchFamily="34" charset="0"/>
              </a:rPr>
              <a:t>, then call the </a:t>
            </a:r>
            <a:r>
              <a:rPr lang="en-US" sz="1600" b="1" dirty="0" err="1" smtClean="0">
                <a:latin typeface="Verdana" panose="020B0604030504040204" pitchFamily="34" charset="0"/>
                <a:ea typeface="Verdana" panose="020B0604030504040204" pitchFamily="34" charset="0"/>
                <a:cs typeface="Verdana" panose="020B0604030504040204" pitchFamily="34" charset="0"/>
              </a:rPr>
              <a:t>person.addDogs</a:t>
            </a:r>
            <a:r>
              <a:rPr lang="en-US" sz="1600" b="1" dirty="0" smtClean="0">
                <a:latin typeface="Verdana" panose="020B0604030504040204" pitchFamily="34" charset="0"/>
                <a:ea typeface="Verdana" panose="020B0604030504040204" pitchFamily="34" charset="0"/>
                <a:cs typeface="Verdana" panose="020B0604030504040204" pitchFamily="34" charset="0"/>
              </a:rPr>
              <a:t>() method for their dogs to be added. </a:t>
            </a:r>
          </a:p>
          <a:p>
            <a:pPr>
              <a:lnSpc>
                <a:spcPct val="120000"/>
              </a:lnSpc>
            </a:pPr>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sz="1600" b="1" dirty="0" smtClean="0">
                <a:latin typeface="Verdana" panose="020B0604030504040204" pitchFamily="34" charset="0"/>
                <a:ea typeface="Verdana" panose="020B0604030504040204" pitchFamily="34" charset="0"/>
                <a:cs typeface="Verdana" panose="020B0604030504040204" pitchFamily="34" charset="0"/>
              </a:rPr>
              <a:t>Could you swap any of these statements without effect? </a:t>
            </a: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endParaRPr lang="en-US" sz="1600" b="1" dirty="0">
              <a:latin typeface="Verdana" panose="020B0604030504040204" pitchFamily="34" charset="0"/>
              <a:ea typeface="Verdana" panose="020B0604030504040204" pitchFamily="34" charset="0"/>
              <a:cs typeface="Verdana" panose="020B0604030504040204" pitchFamily="34" charset="0"/>
            </a:endParaRP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PeopleWithDogs</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tx2">
                    <a:lumMod val="40000"/>
                    <a:lumOff val="60000"/>
                  </a:schemeClr>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Constants and </a:t>
            </a:r>
            <a:r>
              <a:rPr lang="en-US" sz="1700" dirty="0" err="1">
                <a:solidFill>
                  <a:schemeClr val="bg1"/>
                </a:solidFill>
                <a:cs typeface="+mn-cs"/>
              </a:rPr>
              <a:t>enums</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2541546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50008" y="928469"/>
            <a:ext cx="6432042" cy="248653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5</a:t>
            </a:fld>
            <a:endParaRPr lang="en-US" dirty="0"/>
          </a:p>
        </p:txBody>
      </p:sp>
      <p:sp>
        <p:nvSpPr>
          <p:cNvPr id="6" name="Text Placeholder 5"/>
          <p:cNvSpPr>
            <a:spLocks noGrp="1"/>
          </p:cNvSpPr>
          <p:nvPr>
            <p:ph type="body" sz="quarter" idx="10"/>
          </p:nvPr>
        </p:nvSpPr>
        <p:spPr>
          <a:xfrm>
            <a:off x="2295331" y="928469"/>
            <a:ext cx="6486719" cy="5668274"/>
          </a:xfrm>
        </p:spPr>
        <p:txBody>
          <a:bodyPr>
            <a:normAutofit fontScale="92500"/>
          </a:bodyPr>
          <a:lstStyle/>
          <a:p>
            <a:r>
              <a:rPr lang="en-NZ" sz="1600" b="1" dirty="0" smtClean="0"/>
              <a:t>public </a:t>
            </a:r>
            <a:r>
              <a:rPr lang="en-NZ" sz="1600" b="1" dirty="0"/>
              <a:t>class </a:t>
            </a:r>
            <a:r>
              <a:rPr lang="en-NZ" sz="1600" b="1" dirty="0" err="1" smtClean="0"/>
              <a:t>PeopleWithDogs</a:t>
            </a:r>
            <a:r>
              <a:rPr lang="en-NZ" sz="1600" b="1" dirty="0" smtClean="0"/>
              <a:t> </a:t>
            </a:r>
            <a:r>
              <a:rPr lang="en-NZ" sz="1600" b="1" dirty="0"/>
              <a:t>{</a:t>
            </a:r>
          </a:p>
          <a:p>
            <a:r>
              <a:rPr lang="en-NZ" sz="1600" b="1" dirty="0" smtClean="0"/>
              <a:t>	public </a:t>
            </a:r>
            <a:r>
              <a:rPr lang="en-NZ" sz="1600" b="1" dirty="0"/>
              <a:t>static void main(String[] </a:t>
            </a:r>
            <a:r>
              <a:rPr lang="en-NZ" sz="1600" b="1" dirty="0" err="1"/>
              <a:t>args</a:t>
            </a:r>
            <a:r>
              <a:rPr lang="en-NZ" sz="1600" b="1" dirty="0"/>
              <a:t>) {</a:t>
            </a:r>
          </a:p>
          <a:p>
            <a:r>
              <a:rPr lang="en-NZ" sz="1600" dirty="0" smtClean="0"/>
              <a:t>		….</a:t>
            </a:r>
          </a:p>
          <a:p>
            <a:r>
              <a:rPr lang="en-NZ" sz="1600" dirty="0" smtClean="0"/>
              <a:t>	// </a:t>
            </a:r>
            <a:r>
              <a:rPr lang="en-NZ" sz="1600" dirty="0"/>
              <a:t>get the objects to print themselves</a:t>
            </a:r>
          </a:p>
          <a:p>
            <a:r>
              <a:rPr lang="en-NZ" sz="1600" b="1" dirty="0" smtClean="0"/>
              <a:t>	for(Person </a:t>
            </a:r>
            <a:r>
              <a:rPr lang="en-NZ" sz="1600" b="1" dirty="0"/>
              <a:t>p: people){</a:t>
            </a:r>
          </a:p>
          <a:p>
            <a:r>
              <a:rPr lang="en-NZ" sz="1600" dirty="0" smtClean="0"/>
              <a:t>		</a:t>
            </a:r>
            <a:r>
              <a:rPr lang="en-NZ" sz="1600" dirty="0" err="1" smtClean="0"/>
              <a:t>p.print</a:t>
            </a:r>
            <a:r>
              <a:rPr lang="en-NZ" sz="1600" dirty="0"/>
              <a:t>();</a:t>
            </a:r>
          </a:p>
          <a:p>
            <a:r>
              <a:rPr lang="en-NZ" sz="1600" dirty="0" smtClean="0"/>
              <a:t>	}</a:t>
            </a:r>
            <a:endParaRPr lang="en-NZ" sz="1600" dirty="0"/>
          </a:p>
          <a:p>
            <a:r>
              <a:rPr lang="en-NZ" sz="1600" dirty="0" smtClean="0"/>
              <a:t>}</a:t>
            </a:r>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r>
              <a:rPr lang="en-US" sz="1600" b="1" dirty="0" smtClean="0">
                <a:latin typeface="Verdana" panose="020B0604030504040204" pitchFamily="34" charset="0"/>
                <a:ea typeface="Verdana" panose="020B0604030504040204" pitchFamily="34" charset="0"/>
                <a:cs typeface="Verdana" panose="020B0604030504040204" pitchFamily="34" charset="0"/>
              </a:rPr>
              <a:t>Its good software engineering for objects to look after their own functionality… so the Person objects can print themselves – and as we will see, the Person objects, in turn, ask the Dog objects to print themselves. </a:t>
            </a:r>
          </a:p>
          <a:p>
            <a:endParaRPr lang="en-US" sz="1600" b="1" dirty="0">
              <a:latin typeface="Verdana" panose="020B0604030504040204" pitchFamily="34" charset="0"/>
              <a:ea typeface="Verdana" panose="020B0604030504040204" pitchFamily="34" charset="0"/>
              <a:cs typeface="Verdana" panose="020B0604030504040204" pitchFamily="34" charset="0"/>
            </a:endParaRPr>
          </a:p>
          <a:p>
            <a:r>
              <a:rPr lang="en-US" sz="1600" b="1" dirty="0" smtClean="0">
                <a:latin typeface="Verdana" panose="020B0604030504040204" pitchFamily="34" charset="0"/>
                <a:ea typeface="Verdana" panose="020B0604030504040204" pitchFamily="34" charset="0"/>
                <a:cs typeface="Verdana" panose="020B0604030504040204" pitchFamily="34" charset="0"/>
              </a:rPr>
              <a:t>In this spirit, every Java object has a </a:t>
            </a:r>
            <a:r>
              <a:rPr lang="en-US" sz="1600" b="1" dirty="0" err="1" smtClean="0">
                <a:latin typeface="Verdana" panose="020B0604030504040204" pitchFamily="34" charset="0"/>
                <a:ea typeface="Verdana" panose="020B0604030504040204" pitchFamily="34" charset="0"/>
                <a:cs typeface="Verdana" panose="020B0604030504040204" pitchFamily="34" charset="0"/>
              </a:rPr>
              <a:t>toString</a:t>
            </a:r>
            <a:r>
              <a:rPr lang="en-US" sz="1600" b="1" dirty="0" smtClean="0">
                <a:latin typeface="Verdana" panose="020B0604030504040204" pitchFamily="34" charset="0"/>
                <a:ea typeface="Verdana" panose="020B0604030504040204" pitchFamily="34" charset="0"/>
                <a:cs typeface="Verdana" panose="020B0604030504040204" pitchFamily="34" charset="0"/>
              </a:rPr>
              <a:t>() method, which returns information about the object as a String. When we write our own classes, we can either implement</a:t>
            </a:r>
            <a:r>
              <a:rPr lang="en-US" sz="1600" b="1" dirty="0">
                <a:latin typeface="Verdana" panose="020B0604030504040204" pitchFamily="34" charset="0"/>
                <a:ea typeface="Verdana" panose="020B0604030504040204" pitchFamily="34" charset="0"/>
                <a:cs typeface="Verdana" panose="020B0604030504040204" pitchFamily="34" charset="0"/>
              </a:rPr>
              <a:t> </a:t>
            </a:r>
            <a:r>
              <a:rPr lang="en-US" sz="1600" b="1" dirty="0" smtClean="0">
                <a:latin typeface="Verdana" panose="020B0604030504040204" pitchFamily="34" charset="0"/>
                <a:ea typeface="Verdana" panose="020B0604030504040204" pitchFamily="34" charset="0"/>
                <a:cs typeface="Verdana" panose="020B0604030504040204" pitchFamily="34" charset="0"/>
              </a:rPr>
              <a:t>our own version of </a:t>
            </a:r>
            <a:r>
              <a:rPr lang="en-US" sz="1600" b="1" dirty="0" err="1" smtClean="0">
                <a:latin typeface="Verdana" panose="020B0604030504040204" pitchFamily="34" charset="0"/>
                <a:ea typeface="Verdana" panose="020B0604030504040204" pitchFamily="34" charset="0"/>
                <a:cs typeface="Verdana" panose="020B0604030504040204" pitchFamily="34" charset="0"/>
              </a:rPr>
              <a:t>toString</a:t>
            </a:r>
            <a:r>
              <a:rPr lang="en-US" sz="1600" b="1" dirty="0" smtClean="0">
                <a:latin typeface="Verdana" panose="020B0604030504040204" pitchFamily="34" charset="0"/>
                <a:ea typeface="Verdana" panose="020B0604030504040204" pitchFamily="34" charset="0"/>
                <a:cs typeface="Verdana" panose="020B0604030504040204" pitchFamily="34" charset="0"/>
              </a:rPr>
              <a:t>() or make do with the one inherited from the Object class.</a:t>
            </a:r>
          </a:p>
          <a:p>
            <a:endParaRPr lang="en-US" sz="1600" b="1" dirty="0">
              <a:latin typeface="Verdana" panose="020B0604030504040204" pitchFamily="34" charset="0"/>
              <a:ea typeface="Verdana" panose="020B0604030504040204" pitchFamily="34" charset="0"/>
              <a:cs typeface="Verdana" panose="020B0604030504040204" pitchFamily="34" charset="0"/>
            </a:endParaRP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err="1" smtClean="0">
                <a:solidFill>
                  <a:srgbClr val="009AC7"/>
                </a:solidFill>
                <a:latin typeface="Verdana"/>
                <a:cs typeface="Verdana"/>
              </a:rPr>
              <a:t>PeopleWithDogs</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tx2">
                    <a:lumMod val="40000"/>
                    <a:lumOff val="60000"/>
                  </a:schemeClr>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Constants and </a:t>
            </a:r>
            <a:r>
              <a:rPr lang="en-US" sz="1700" dirty="0" err="1">
                <a:solidFill>
                  <a:schemeClr val="bg1"/>
                </a:solidFill>
                <a:cs typeface="+mn-cs"/>
              </a:rPr>
              <a:t>enums</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1107519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02378" y="1294155"/>
            <a:ext cx="6327017" cy="321253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6</a:t>
            </a:fld>
            <a:endParaRPr lang="en-US" dirty="0"/>
          </a:p>
        </p:txBody>
      </p:sp>
      <p:sp>
        <p:nvSpPr>
          <p:cNvPr id="6" name="Text Placeholder 5"/>
          <p:cNvSpPr>
            <a:spLocks noGrp="1"/>
          </p:cNvSpPr>
          <p:nvPr>
            <p:ph type="body" sz="quarter" idx="10"/>
          </p:nvPr>
        </p:nvSpPr>
        <p:spPr>
          <a:xfrm>
            <a:off x="2602379" y="928469"/>
            <a:ext cx="6401662" cy="5733588"/>
          </a:xfrm>
        </p:spPr>
        <p:txBody>
          <a:bodyPr>
            <a:normAutofit fontScale="92500" lnSpcReduction="20000"/>
          </a:bodyPr>
          <a:lstStyle/>
          <a:p>
            <a:r>
              <a:rPr lang="en-US" sz="1600" b="1" dirty="0">
                <a:latin typeface="Verdana" panose="020B0604030504040204" pitchFamily="34" charset="0"/>
                <a:ea typeface="Verdana" panose="020B0604030504040204" pitchFamily="34" charset="0"/>
                <a:cs typeface="Verdana" panose="020B0604030504040204" pitchFamily="34" charset="0"/>
              </a:rPr>
              <a:t>Note how the Person Class uses </a:t>
            </a:r>
            <a:r>
              <a:rPr lang="en-US" sz="1600" b="1" dirty="0" smtClean="0">
                <a:latin typeface="Verdana" panose="020B0604030504040204" pitchFamily="34" charset="0"/>
                <a:ea typeface="Verdana" panose="020B0604030504040204" pitchFamily="34" charset="0"/>
                <a:cs typeface="Verdana" panose="020B0604030504040204" pitchFamily="34" charset="0"/>
              </a:rPr>
              <a:t>the Dog class:</a:t>
            </a:r>
            <a:endParaRPr lang="en-NZ" sz="1600" dirty="0" smtClean="0"/>
          </a:p>
          <a:p>
            <a:pPr>
              <a:lnSpc>
                <a:spcPct val="120000"/>
              </a:lnSpc>
            </a:pPr>
            <a:r>
              <a:rPr lang="en-NZ" sz="1600" b="1" dirty="0" smtClean="0"/>
              <a:t>import </a:t>
            </a:r>
            <a:r>
              <a:rPr lang="en-NZ" sz="1600" b="1" dirty="0" err="1"/>
              <a:t>java.util.ArrayList</a:t>
            </a:r>
            <a:r>
              <a:rPr lang="en-NZ" sz="1600" b="1" dirty="0"/>
              <a:t>;</a:t>
            </a:r>
          </a:p>
          <a:p>
            <a:pPr>
              <a:lnSpc>
                <a:spcPct val="120000"/>
              </a:lnSpc>
            </a:pPr>
            <a:r>
              <a:rPr lang="en-NZ" sz="1600" b="1" dirty="0"/>
              <a:t>import </a:t>
            </a:r>
            <a:r>
              <a:rPr lang="en-NZ" sz="1600" b="1" dirty="0" err="1"/>
              <a:t>java.util.Scanner</a:t>
            </a:r>
            <a:r>
              <a:rPr lang="en-NZ" sz="1600" b="1" dirty="0"/>
              <a:t>;</a:t>
            </a:r>
          </a:p>
          <a:p>
            <a:pPr>
              <a:lnSpc>
                <a:spcPct val="120000"/>
              </a:lnSpc>
            </a:pPr>
            <a:r>
              <a:rPr lang="en-NZ" sz="1600" b="1" dirty="0" smtClean="0"/>
              <a:t/>
            </a:r>
            <a:br>
              <a:rPr lang="en-NZ" sz="1600" b="1" dirty="0" smtClean="0"/>
            </a:br>
            <a:r>
              <a:rPr lang="en-NZ" sz="1600" b="1" dirty="0" smtClean="0"/>
              <a:t>public </a:t>
            </a:r>
            <a:r>
              <a:rPr lang="en-NZ" sz="1600" b="1" dirty="0"/>
              <a:t>class Person {</a:t>
            </a:r>
          </a:p>
          <a:p>
            <a:pPr>
              <a:lnSpc>
                <a:spcPct val="120000"/>
              </a:lnSpc>
            </a:pPr>
            <a:r>
              <a:rPr lang="en-NZ" sz="1600" b="1"/>
              <a:t>	</a:t>
            </a:r>
            <a:r>
              <a:rPr lang="en-NZ" sz="1600" b="1" smtClean="0"/>
              <a:t>private ArrayList</a:t>
            </a:r>
            <a:r>
              <a:rPr lang="en-NZ" sz="1600" b="1" dirty="0" smtClean="0"/>
              <a:t>&lt;Dog</a:t>
            </a:r>
            <a:r>
              <a:rPr lang="en-NZ" sz="1600" b="1" dirty="0" smtClean="0"/>
              <a:t>&gt; </a:t>
            </a:r>
            <a:r>
              <a:rPr lang="en-NZ" sz="1600" b="1" dirty="0"/>
              <a:t>dogs;</a:t>
            </a:r>
          </a:p>
          <a:p>
            <a:pPr>
              <a:lnSpc>
                <a:spcPct val="120000"/>
              </a:lnSpc>
            </a:pPr>
            <a:r>
              <a:rPr lang="en-NZ" sz="1600" b="1" dirty="0"/>
              <a:t>	private String name;	</a:t>
            </a:r>
          </a:p>
          <a:p>
            <a:pPr>
              <a:lnSpc>
                <a:spcPct val="120000"/>
              </a:lnSpc>
            </a:pPr>
            <a:r>
              <a:rPr lang="en-NZ" sz="1600" b="1" dirty="0"/>
              <a:t>	</a:t>
            </a:r>
          </a:p>
          <a:p>
            <a:pPr>
              <a:lnSpc>
                <a:spcPct val="120000"/>
              </a:lnSpc>
            </a:pPr>
            <a:r>
              <a:rPr lang="en-NZ" sz="1600" b="1" dirty="0"/>
              <a:t>	// constructor </a:t>
            </a:r>
          </a:p>
          <a:p>
            <a:pPr>
              <a:lnSpc>
                <a:spcPct val="120000"/>
              </a:lnSpc>
            </a:pPr>
            <a:r>
              <a:rPr lang="en-NZ" sz="1600" b="1" dirty="0"/>
              <a:t>	</a:t>
            </a:r>
            <a:r>
              <a:rPr lang="en-NZ" sz="1600" b="1" dirty="0" smtClean="0"/>
              <a:t>public </a:t>
            </a:r>
            <a:r>
              <a:rPr lang="en-NZ" sz="1600" b="1" dirty="0"/>
              <a:t>Person(String name){</a:t>
            </a:r>
          </a:p>
          <a:p>
            <a:pPr>
              <a:lnSpc>
                <a:spcPct val="120000"/>
              </a:lnSpc>
            </a:pPr>
            <a:r>
              <a:rPr lang="en-NZ" sz="1600" b="1" dirty="0"/>
              <a:t>	</a:t>
            </a:r>
            <a:r>
              <a:rPr lang="en-NZ" sz="1600" b="1" dirty="0" smtClean="0"/>
              <a:t>	dogs </a:t>
            </a:r>
            <a:r>
              <a:rPr lang="en-NZ" sz="1600" b="1" dirty="0"/>
              <a:t>= new </a:t>
            </a:r>
            <a:r>
              <a:rPr lang="en-NZ" sz="1600" b="1" dirty="0" err="1" smtClean="0"/>
              <a:t>ArrayList</a:t>
            </a:r>
            <a:r>
              <a:rPr lang="en-NZ" sz="1600" b="1" dirty="0" smtClean="0"/>
              <a:t>&lt;Dog&gt;();</a:t>
            </a:r>
            <a:endParaRPr lang="en-NZ" sz="1600" b="1" dirty="0"/>
          </a:p>
          <a:p>
            <a:pPr>
              <a:lnSpc>
                <a:spcPct val="120000"/>
              </a:lnSpc>
            </a:pPr>
            <a:r>
              <a:rPr lang="en-NZ" sz="1600" b="1" dirty="0"/>
              <a:t>		this.name = name;</a:t>
            </a:r>
          </a:p>
          <a:p>
            <a:pPr>
              <a:lnSpc>
                <a:spcPct val="120000"/>
              </a:lnSpc>
            </a:pPr>
            <a:r>
              <a:rPr lang="en-NZ" sz="1600" b="1" dirty="0"/>
              <a:t>	</a:t>
            </a:r>
            <a:r>
              <a:rPr lang="en-NZ" sz="1600" b="1" dirty="0" smtClean="0"/>
              <a:t>}</a:t>
            </a:r>
          </a:p>
          <a:p>
            <a:pPr>
              <a:lnSpc>
                <a:spcPct val="120000"/>
              </a:lnSpc>
            </a:pPr>
            <a:r>
              <a:rPr lang="en-NZ" sz="1600" b="1" dirty="0">
                <a:latin typeface="Verdana" panose="020B0604030504040204" pitchFamily="34" charset="0"/>
                <a:ea typeface="Verdana" panose="020B0604030504040204" pitchFamily="34" charset="0"/>
                <a:cs typeface="Verdana" panose="020B0604030504040204" pitchFamily="34" charset="0"/>
              </a:rPr>
              <a:t>	</a:t>
            </a:r>
            <a:r>
              <a:rPr lang="en-NZ" sz="1600" b="1" dirty="0"/>
              <a:t>// </a:t>
            </a:r>
            <a:r>
              <a:rPr lang="en-NZ" sz="1600" b="1" dirty="0" smtClean="0"/>
              <a:t>getters </a:t>
            </a:r>
            <a:r>
              <a:rPr lang="en-NZ" sz="1600" b="1" dirty="0"/>
              <a:t>and </a:t>
            </a:r>
            <a:r>
              <a:rPr lang="en-NZ" sz="1600" b="1" dirty="0" smtClean="0"/>
              <a:t>setters for the name</a:t>
            </a:r>
          </a:p>
          <a:p>
            <a:pPr>
              <a:lnSpc>
                <a:spcPct val="120000"/>
              </a:lnSpc>
            </a:pPr>
            <a:r>
              <a:rPr lang="en-US" sz="1600" dirty="0" smtClean="0"/>
              <a:t>…</a:t>
            </a:r>
            <a:endParaRPr lang="en-NZ" sz="1600" dirty="0" smtClean="0"/>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r>
              <a:rPr lang="en-US" sz="1600" b="1" dirty="0" smtClean="0">
                <a:latin typeface="Verdana" panose="020B0604030504040204" pitchFamily="34" charset="0"/>
                <a:ea typeface="Verdana" panose="020B0604030504040204" pitchFamily="34" charset="0"/>
                <a:cs typeface="Verdana" panose="020B0604030504040204" pitchFamily="34" charset="0"/>
              </a:rPr>
              <a:t>The Person class has </a:t>
            </a:r>
          </a:p>
          <a:p>
            <a:r>
              <a:rPr lang="en-US" sz="1600" b="1" dirty="0">
                <a:latin typeface="Verdana" panose="020B0604030504040204" pitchFamily="34" charset="0"/>
                <a:ea typeface="Verdana" panose="020B0604030504040204" pitchFamily="34" charset="0"/>
                <a:cs typeface="Verdana" panose="020B0604030504040204" pitchFamily="34" charset="0"/>
              </a:rPr>
              <a:t>	</a:t>
            </a:r>
            <a:r>
              <a:rPr lang="en-US" sz="1600" b="1" dirty="0" smtClean="0">
                <a:latin typeface="Verdana" panose="020B0604030504040204" pitchFamily="34" charset="0"/>
                <a:ea typeface="Verdana" panose="020B0604030504040204" pitchFamily="34" charset="0"/>
                <a:cs typeface="Verdana" panose="020B0604030504040204" pitchFamily="34" charset="0"/>
              </a:rPr>
              <a:t>- two attributes: a name </a:t>
            </a:r>
            <a:r>
              <a:rPr lang="en-US" sz="1600" b="1" dirty="0">
                <a:latin typeface="Verdana" panose="020B0604030504040204" pitchFamily="34" charset="0"/>
                <a:ea typeface="Verdana" panose="020B0604030504040204" pitchFamily="34" charset="0"/>
                <a:cs typeface="Verdana" panose="020B0604030504040204" pitchFamily="34" charset="0"/>
              </a:rPr>
              <a:t>and</a:t>
            </a:r>
            <a:r>
              <a:rPr lang="en-US" sz="1600" b="1" dirty="0" smtClean="0">
                <a:latin typeface="Verdana" panose="020B0604030504040204" pitchFamily="34" charset="0"/>
                <a:ea typeface="Verdana" panose="020B0604030504040204" pitchFamily="34" charset="0"/>
                <a:cs typeface="Verdana" panose="020B0604030504040204" pitchFamily="34" charset="0"/>
              </a:rPr>
              <a:t> an </a:t>
            </a:r>
            <a:r>
              <a:rPr lang="en-US" sz="1600" b="1" dirty="0" err="1" smtClean="0">
                <a:latin typeface="Verdana" panose="020B0604030504040204" pitchFamily="34" charset="0"/>
                <a:ea typeface="Verdana" panose="020B0604030504040204" pitchFamily="34" charset="0"/>
                <a:cs typeface="Verdana" panose="020B0604030504040204" pitchFamily="34" charset="0"/>
              </a:rPr>
              <a:t>ArrayList</a:t>
            </a:r>
            <a:r>
              <a:rPr lang="en-US" sz="1600" b="1" dirty="0" smtClean="0">
                <a:latin typeface="Verdana" panose="020B0604030504040204" pitchFamily="34" charset="0"/>
                <a:ea typeface="Verdana" panose="020B0604030504040204" pitchFamily="34" charset="0"/>
                <a:cs typeface="Verdana" panose="020B0604030504040204" pitchFamily="34" charset="0"/>
              </a:rPr>
              <a:t> of type Dog. </a:t>
            </a:r>
          </a:p>
          <a:p>
            <a:r>
              <a:rPr lang="en-US" sz="1600" b="1" dirty="0" smtClean="0">
                <a:latin typeface="Verdana" panose="020B0604030504040204" pitchFamily="34" charset="0"/>
                <a:ea typeface="Verdana" panose="020B0604030504040204" pitchFamily="34" charset="0"/>
                <a:cs typeface="Verdana" panose="020B0604030504040204" pitchFamily="34" charset="0"/>
              </a:rPr>
              <a:t>	- one constructor that initializes the </a:t>
            </a:r>
            <a:r>
              <a:rPr lang="en-US" sz="1600" b="1" dirty="0" err="1" smtClean="0">
                <a:latin typeface="Verdana" panose="020B0604030504040204" pitchFamily="34" charset="0"/>
                <a:ea typeface="Verdana" panose="020B0604030504040204" pitchFamily="34" charset="0"/>
                <a:cs typeface="Verdana" panose="020B0604030504040204" pitchFamily="34" charset="0"/>
              </a:rPr>
              <a:t>ArrayList</a:t>
            </a:r>
            <a:r>
              <a:rPr lang="en-US" sz="1600" b="1" dirty="0" smtClean="0">
                <a:latin typeface="Verdana" panose="020B0604030504040204" pitchFamily="34" charset="0"/>
                <a:ea typeface="Verdana" panose="020B0604030504040204" pitchFamily="34" charset="0"/>
                <a:cs typeface="Verdana" panose="020B0604030504040204" pitchFamily="34" charset="0"/>
              </a:rPr>
              <a:t> and sets the name</a:t>
            </a: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endParaRPr lang="en-US" sz="1600" b="1" dirty="0">
              <a:latin typeface="Verdana" panose="020B0604030504040204" pitchFamily="34" charset="0"/>
              <a:ea typeface="Verdana" panose="020B0604030504040204" pitchFamily="34" charset="0"/>
              <a:cs typeface="Verdana" panose="020B0604030504040204" pitchFamily="34" charset="0"/>
            </a:endParaRP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Person (1)</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tx2">
                    <a:lumMod val="40000"/>
                    <a:lumOff val="60000"/>
                  </a:schemeClr>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Constants and </a:t>
            </a:r>
            <a:r>
              <a:rPr lang="en-US" sz="1700" dirty="0" err="1">
                <a:solidFill>
                  <a:schemeClr val="bg1"/>
                </a:solidFill>
                <a:cs typeface="+mn-cs"/>
              </a:rPr>
              <a:t>enums</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32502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58488" y="882655"/>
            <a:ext cx="6611112" cy="447311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7</a:t>
            </a:fld>
            <a:endParaRPr lang="en-US" dirty="0"/>
          </a:p>
        </p:txBody>
      </p:sp>
      <p:sp>
        <p:nvSpPr>
          <p:cNvPr id="6" name="Text Placeholder 5"/>
          <p:cNvSpPr>
            <a:spLocks noGrp="1"/>
          </p:cNvSpPr>
          <p:nvPr>
            <p:ph type="body" sz="quarter" idx="10"/>
          </p:nvPr>
        </p:nvSpPr>
        <p:spPr>
          <a:xfrm>
            <a:off x="2146040" y="928468"/>
            <a:ext cx="6636009" cy="5929531"/>
          </a:xfrm>
        </p:spPr>
        <p:txBody>
          <a:bodyPr>
            <a:normAutofit fontScale="92500" lnSpcReduction="10000"/>
          </a:bodyPr>
          <a:lstStyle/>
          <a:p>
            <a:pPr>
              <a:lnSpc>
                <a:spcPct val="110000"/>
              </a:lnSpc>
            </a:pPr>
            <a:r>
              <a:rPr lang="en-NZ" sz="1600" b="1" dirty="0" smtClean="0"/>
              <a:t>	public </a:t>
            </a:r>
            <a:r>
              <a:rPr lang="en-NZ" sz="1600" b="1" dirty="0"/>
              <a:t>void </a:t>
            </a:r>
            <a:r>
              <a:rPr lang="en-NZ" sz="1600" b="1" dirty="0" err="1"/>
              <a:t>addDogs</a:t>
            </a:r>
            <a:r>
              <a:rPr lang="en-NZ" sz="1600" b="1" dirty="0"/>
              <a:t>(Scanner input){</a:t>
            </a:r>
          </a:p>
          <a:p>
            <a:pPr>
              <a:lnSpc>
                <a:spcPct val="110000"/>
              </a:lnSpc>
            </a:pPr>
            <a:r>
              <a:rPr lang="en-NZ" sz="1600" b="1" dirty="0"/>
              <a:t>		String name;</a:t>
            </a:r>
          </a:p>
          <a:p>
            <a:pPr>
              <a:lnSpc>
                <a:spcPct val="110000"/>
              </a:lnSpc>
            </a:pPr>
            <a:r>
              <a:rPr lang="en-NZ" sz="1600" b="1" dirty="0"/>
              <a:t>		</a:t>
            </a:r>
            <a:r>
              <a:rPr lang="en-NZ" sz="1600" b="1" dirty="0" err="1"/>
              <a:t>System.out.println</a:t>
            </a:r>
            <a:r>
              <a:rPr lang="en-NZ" sz="1600" b="1" dirty="0"/>
              <a:t>("Enter their dog's name");</a:t>
            </a:r>
          </a:p>
          <a:p>
            <a:pPr>
              <a:lnSpc>
                <a:spcPct val="110000"/>
              </a:lnSpc>
            </a:pPr>
            <a:r>
              <a:rPr lang="en-NZ" sz="1600" b="1" dirty="0"/>
              <a:t>		name = </a:t>
            </a:r>
            <a:r>
              <a:rPr lang="en-NZ" sz="1600" b="1" dirty="0" err="1"/>
              <a:t>input.next</a:t>
            </a:r>
            <a:r>
              <a:rPr lang="en-NZ" sz="1600" b="1" dirty="0"/>
              <a:t>();	</a:t>
            </a:r>
          </a:p>
          <a:p>
            <a:pPr>
              <a:lnSpc>
                <a:spcPct val="110000"/>
              </a:lnSpc>
            </a:pPr>
            <a:r>
              <a:rPr lang="en-NZ" sz="1600" b="1" dirty="0"/>
              <a:t>		while (!</a:t>
            </a:r>
            <a:r>
              <a:rPr lang="en-NZ" sz="1600" b="1" dirty="0" err="1" smtClean="0"/>
              <a:t>name</a:t>
            </a:r>
            <a:r>
              <a:rPr lang="en-NZ" sz="1600" b="1" dirty="0" err="1"/>
              <a:t>.</a:t>
            </a:r>
            <a:r>
              <a:rPr lang="en-NZ" sz="1600" b="1" dirty="0" err="1" smtClean="0"/>
              <a:t>toUpperCase</a:t>
            </a:r>
            <a:r>
              <a:rPr lang="en-NZ" sz="1600" b="1" dirty="0" smtClean="0"/>
              <a:t>().equals</a:t>
            </a:r>
            <a:r>
              <a:rPr lang="en-NZ" sz="1600" b="1" dirty="0"/>
              <a:t>("N")){</a:t>
            </a:r>
          </a:p>
          <a:p>
            <a:pPr>
              <a:lnSpc>
                <a:spcPct val="110000"/>
              </a:lnSpc>
            </a:pPr>
            <a:r>
              <a:rPr lang="en-NZ" sz="1600" b="1" dirty="0"/>
              <a:t>			</a:t>
            </a:r>
            <a:r>
              <a:rPr lang="en-NZ" sz="1600" b="1" dirty="0" smtClean="0"/>
              <a:t>Dog </a:t>
            </a:r>
            <a:r>
              <a:rPr lang="en-NZ" sz="1600" b="1" dirty="0"/>
              <a:t>dog = new </a:t>
            </a:r>
            <a:r>
              <a:rPr lang="en-NZ" sz="1600" b="1" dirty="0" smtClean="0"/>
              <a:t>Dog (</a:t>
            </a:r>
            <a:r>
              <a:rPr lang="en-NZ" sz="1600" b="1" dirty="0"/>
              <a:t>name);</a:t>
            </a:r>
          </a:p>
          <a:p>
            <a:pPr>
              <a:lnSpc>
                <a:spcPct val="110000"/>
              </a:lnSpc>
            </a:pPr>
            <a:r>
              <a:rPr lang="en-NZ" sz="1600" b="1" dirty="0"/>
              <a:t>			</a:t>
            </a:r>
            <a:r>
              <a:rPr lang="en-NZ" sz="1600" b="1" dirty="0" err="1"/>
              <a:t>dogs.add</a:t>
            </a:r>
            <a:r>
              <a:rPr lang="en-NZ" sz="1600" b="1" dirty="0"/>
              <a:t>(dog);</a:t>
            </a:r>
          </a:p>
          <a:p>
            <a:pPr>
              <a:lnSpc>
                <a:spcPct val="110000"/>
              </a:lnSpc>
            </a:pPr>
            <a:r>
              <a:rPr lang="en-NZ" sz="1600" b="1" dirty="0"/>
              <a:t>			</a:t>
            </a:r>
            <a:r>
              <a:rPr lang="en-NZ" sz="1600" b="1" dirty="0" err="1"/>
              <a:t>System.out.println</a:t>
            </a:r>
            <a:r>
              <a:rPr lang="en-NZ" sz="1600" b="1" dirty="0"/>
              <a:t>("Enter another dog </a:t>
            </a:r>
            <a:r>
              <a:rPr lang="en-NZ" sz="1600" b="1" dirty="0" smtClean="0"/>
              <a:t/>
            </a:r>
            <a:br>
              <a:rPr lang="en-NZ" sz="1600" b="1" dirty="0" smtClean="0"/>
            </a:br>
            <a:r>
              <a:rPr lang="en-NZ" sz="1600" b="1" dirty="0" smtClean="0"/>
              <a:t>                or </a:t>
            </a:r>
            <a:r>
              <a:rPr lang="en-NZ" sz="1600" b="1" dirty="0"/>
              <a:t>N to stop");</a:t>
            </a:r>
          </a:p>
          <a:p>
            <a:pPr>
              <a:lnSpc>
                <a:spcPct val="110000"/>
              </a:lnSpc>
            </a:pPr>
            <a:r>
              <a:rPr lang="en-NZ" sz="1600" b="1" dirty="0"/>
              <a:t>			name = </a:t>
            </a:r>
            <a:r>
              <a:rPr lang="en-NZ" sz="1600" b="1" dirty="0" err="1"/>
              <a:t>input.next</a:t>
            </a:r>
            <a:r>
              <a:rPr lang="en-NZ" sz="1600" b="1" dirty="0"/>
              <a:t>();</a:t>
            </a:r>
          </a:p>
          <a:p>
            <a:pPr>
              <a:lnSpc>
                <a:spcPct val="110000"/>
              </a:lnSpc>
            </a:pPr>
            <a:r>
              <a:rPr lang="en-NZ" sz="1600" b="1" dirty="0"/>
              <a:t>		};</a:t>
            </a:r>
          </a:p>
          <a:p>
            <a:pPr>
              <a:lnSpc>
                <a:spcPct val="110000"/>
              </a:lnSpc>
            </a:pPr>
            <a:r>
              <a:rPr lang="en-NZ" sz="1600" b="1" dirty="0"/>
              <a:t>	}</a:t>
            </a:r>
          </a:p>
          <a:p>
            <a:pPr>
              <a:lnSpc>
                <a:spcPct val="110000"/>
              </a:lnSpc>
            </a:pPr>
            <a:r>
              <a:rPr lang="en-NZ" sz="1600" b="1" dirty="0"/>
              <a:t>	</a:t>
            </a:r>
            <a:r>
              <a:rPr lang="en-NZ" sz="1600" b="1" dirty="0" smtClean="0"/>
              <a:t>public </a:t>
            </a:r>
            <a:r>
              <a:rPr lang="en-NZ" sz="1600" b="1" dirty="0"/>
              <a:t>void </a:t>
            </a:r>
            <a:r>
              <a:rPr lang="en-NZ" sz="1600" b="1" dirty="0" smtClean="0"/>
              <a:t>print</a:t>
            </a:r>
            <a:r>
              <a:rPr lang="en-NZ" sz="1600" b="1" dirty="0"/>
              <a:t>(){</a:t>
            </a:r>
          </a:p>
          <a:p>
            <a:pPr>
              <a:lnSpc>
                <a:spcPct val="110000"/>
              </a:lnSpc>
            </a:pPr>
            <a:r>
              <a:rPr lang="en-NZ" sz="1600" b="1" dirty="0"/>
              <a:t>		</a:t>
            </a:r>
            <a:r>
              <a:rPr lang="en-NZ" sz="1600" b="1" dirty="0" err="1"/>
              <a:t>System.out.println</a:t>
            </a:r>
            <a:r>
              <a:rPr lang="en-NZ" sz="1600" b="1" dirty="0"/>
              <a:t>("Owner " + name );</a:t>
            </a:r>
          </a:p>
          <a:p>
            <a:pPr>
              <a:lnSpc>
                <a:spcPct val="110000"/>
              </a:lnSpc>
            </a:pPr>
            <a:r>
              <a:rPr lang="en-NZ" sz="1600" b="1" dirty="0"/>
              <a:t>		</a:t>
            </a:r>
            <a:r>
              <a:rPr lang="en-NZ" sz="1600" b="1" dirty="0" smtClean="0"/>
              <a:t>for(Dog </a:t>
            </a:r>
            <a:r>
              <a:rPr lang="en-NZ" sz="1600" b="1" dirty="0"/>
              <a:t>d: dogs){</a:t>
            </a:r>
          </a:p>
          <a:p>
            <a:pPr>
              <a:lnSpc>
                <a:spcPct val="110000"/>
              </a:lnSpc>
            </a:pPr>
            <a:r>
              <a:rPr lang="en-NZ" sz="1600" b="1" dirty="0"/>
              <a:t>			</a:t>
            </a:r>
            <a:r>
              <a:rPr lang="en-NZ" sz="1600" b="1" dirty="0" err="1"/>
              <a:t>d.print</a:t>
            </a:r>
            <a:r>
              <a:rPr lang="en-NZ" sz="1600" b="1" dirty="0"/>
              <a:t>();</a:t>
            </a:r>
          </a:p>
          <a:p>
            <a:pPr>
              <a:lnSpc>
                <a:spcPct val="110000"/>
              </a:lnSpc>
            </a:pPr>
            <a:r>
              <a:rPr lang="en-NZ" sz="1600" b="1" dirty="0"/>
              <a:t>		</a:t>
            </a:r>
            <a:r>
              <a:rPr lang="en-NZ" sz="1600" b="1" dirty="0" smtClean="0"/>
              <a:t>}</a:t>
            </a:r>
          </a:p>
          <a:p>
            <a:pPr>
              <a:lnSpc>
                <a:spcPct val="110000"/>
              </a:lnSpc>
            </a:pPr>
            <a:r>
              <a:rPr lang="en-NZ" sz="1600" b="1" dirty="0" smtClean="0"/>
              <a:t>	}</a:t>
            </a:r>
          </a:p>
          <a:p>
            <a:pPr>
              <a:lnSpc>
                <a:spcPct val="110000"/>
              </a:lnSpc>
            </a:pPr>
            <a:r>
              <a:rPr lang="en-US" sz="1600" dirty="0" smtClean="0"/>
              <a:t>…</a:t>
            </a:r>
            <a:endParaRPr lang="en-NZ" sz="1600" dirty="0"/>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r>
              <a:rPr lang="en-US" sz="1600" b="1" dirty="0" smtClean="0">
                <a:latin typeface="Verdana" panose="020B0604030504040204" pitchFamily="34" charset="0"/>
                <a:ea typeface="Verdana" panose="020B0604030504040204" pitchFamily="34" charset="0"/>
                <a:cs typeface="Verdana" panose="020B0604030504040204" pitchFamily="34" charset="0"/>
              </a:rPr>
              <a:t>The functionality of these methods could have been in the </a:t>
            </a:r>
            <a:r>
              <a:rPr lang="en-US" sz="1600" b="1" dirty="0" err="1" smtClean="0">
                <a:latin typeface="Verdana" panose="020B0604030504040204" pitchFamily="34" charset="0"/>
                <a:ea typeface="Verdana" panose="020B0604030504040204" pitchFamily="34" charset="0"/>
                <a:cs typeface="Verdana" panose="020B0604030504040204" pitchFamily="34" charset="0"/>
              </a:rPr>
              <a:t>PeopleWithDogs</a:t>
            </a:r>
            <a:r>
              <a:rPr lang="en-US" sz="1600" b="1" dirty="0" smtClean="0">
                <a:latin typeface="Verdana" panose="020B0604030504040204" pitchFamily="34" charset="0"/>
                <a:ea typeface="Verdana" panose="020B0604030504040204" pitchFamily="34" charset="0"/>
                <a:cs typeface="Verdana" panose="020B0604030504040204" pitchFamily="34" charset="0"/>
              </a:rPr>
              <a:t> class, but it is better for an object to look after itself</a:t>
            </a:r>
          </a:p>
        </p:txBody>
      </p:sp>
      <p:sp>
        <p:nvSpPr>
          <p:cNvPr id="5" name="Title 2"/>
          <p:cNvSpPr txBox="1">
            <a:spLocks/>
          </p:cNvSpPr>
          <p:nvPr/>
        </p:nvSpPr>
        <p:spPr>
          <a:xfrm>
            <a:off x="188265" y="128250"/>
            <a:ext cx="6517335" cy="717593"/>
          </a:xfrm>
          <a:prstGeom prst="rect">
            <a:avLst/>
          </a:prstGeom>
        </p:spPr>
        <p:txBody>
          <a:bodyPr>
            <a:normAutofit fontScale="7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Person(2) – general methods</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tx2">
                    <a:lumMod val="40000"/>
                    <a:lumOff val="60000"/>
                  </a:schemeClr>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Constants and </a:t>
            </a:r>
            <a:r>
              <a:rPr lang="en-US" sz="1700" dirty="0" err="1">
                <a:solidFill>
                  <a:schemeClr val="bg1"/>
                </a:solidFill>
                <a:cs typeface="+mn-cs"/>
              </a:rPr>
              <a:t>enums</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3853588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58488" y="882654"/>
            <a:ext cx="6611112" cy="546386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4" name="Slide Number Placeholder 3"/>
          <p:cNvSpPr>
            <a:spLocks noGrp="1"/>
          </p:cNvSpPr>
          <p:nvPr>
            <p:ph type="sldNum" sz="quarter" idx="12"/>
          </p:nvPr>
        </p:nvSpPr>
        <p:spPr/>
        <p:txBody>
          <a:bodyPr/>
          <a:lstStyle/>
          <a:p>
            <a:fld id="{218B9C4F-B695-C54C-924B-61748EE6A7C5}" type="slidenum">
              <a:rPr lang="en-US" smtClean="0"/>
              <a:pPr/>
              <a:t>8</a:t>
            </a:fld>
            <a:endParaRPr lang="en-US" dirty="0"/>
          </a:p>
        </p:txBody>
      </p:sp>
      <p:sp>
        <p:nvSpPr>
          <p:cNvPr id="6" name="Text Placeholder 5"/>
          <p:cNvSpPr>
            <a:spLocks noGrp="1"/>
          </p:cNvSpPr>
          <p:nvPr>
            <p:ph type="body" sz="quarter" idx="10"/>
          </p:nvPr>
        </p:nvSpPr>
        <p:spPr>
          <a:xfrm>
            <a:off x="2090056" y="928469"/>
            <a:ext cx="6691993" cy="5635170"/>
          </a:xfrm>
        </p:spPr>
        <p:txBody>
          <a:bodyPr>
            <a:normAutofit fontScale="92500" lnSpcReduction="20000"/>
          </a:bodyPr>
          <a:lstStyle/>
          <a:p>
            <a:pPr>
              <a:lnSpc>
                <a:spcPct val="120000"/>
              </a:lnSpc>
            </a:pPr>
            <a:r>
              <a:rPr lang="en-NZ" sz="1600" b="1" dirty="0"/>
              <a:t>import </a:t>
            </a:r>
            <a:r>
              <a:rPr lang="en-NZ" sz="1600" b="1" dirty="0" err="1"/>
              <a:t>java.time</a:t>
            </a:r>
            <a:r>
              <a:rPr lang="en-NZ" sz="1600" b="1" dirty="0"/>
              <a:t>.*;</a:t>
            </a:r>
          </a:p>
          <a:p>
            <a:pPr>
              <a:lnSpc>
                <a:spcPct val="120000"/>
              </a:lnSpc>
            </a:pPr>
            <a:endParaRPr lang="en-NZ" sz="1600" b="1" dirty="0"/>
          </a:p>
          <a:p>
            <a:pPr>
              <a:lnSpc>
                <a:spcPct val="120000"/>
              </a:lnSpc>
            </a:pPr>
            <a:r>
              <a:rPr lang="en-NZ" sz="1600" b="1" dirty="0"/>
              <a:t>public class Dog {</a:t>
            </a:r>
          </a:p>
          <a:p>
            <a:pPr>
              <a:lnSpc>
                <a:spcPct val="120000"/>
              </a:lnSpc>
            </a:pPr>
            <a:r>
              <a:rPr lang="en-NZ" sz="1600" b="1" dirty="0" smtClean="0"/>
              <a:t>    // </a:t>
            </a:r>
            <a:r>
              <a:rPr lang="en-NZ" sz="1600" b="1" dirty="0"/>
              <a:t>instance variables </a:t>
            </a:r>
          </a:p>
          <a:p>
            <a:pPr>
              <a:lnSpc>
                <a:spcPct val="120000"/>
              </a:lnSpc>
            </a:pPr>
            <a:r>
              <a:rPr lang="en-NZ" sz="1600" b="1" dirty="0" smtClean="0"/>
              <a:t>    private </a:t>
            </a:r>
            <a:r>
              <a:rPr lang="en-NZ" sz="1600" b="1" dirty="0"/>
              <a:t>String name;</a:t>
            </a:r>
          </a:p>
          <a:p>
            <a:pPr>
              <a:lnSpc>
                <a:spcPct val="120000"/>
              </a:lnSpc>
            </a:pPr>
            <a:r>
              <a:rPr lang="en-NZ" sz="1600" b="1" dirty="0" smtClean="0"/>
              <a:t>    private </a:t>
            </a:r>
            <a:r>
              <a:rPr lang="en-NZ" sz="1600" b="1" dirty="0" err="1"/>
              <a:t>int</a:t>
            </a:r>
            <a:r>
              <a:rPr lang="en-NZ" sz="1600" b="1" dirty="0"/>
              <a:t> </a:t>
            </a:r>
            <a:r>
              <a:rPr lang="en-NZ" sz="1600" b="1" dirty="0" err="1"/>
              <a:t>yearOfBirth</a:t>
            </a:r>
            <a:r>
              <a:rPr lang="en-NZ" sz="1600" b="1" dirty="0"/>
              <a:t>;</a:t>
            </a:r>
          </a:p>
          <a:p>
            <a:pPr>
              <a:lnSpc>
                <a:spcPct val="120000"/>
              </a:lnSpc>
            </a:pPr>
            <a:endParaRPr lang="en-NZ" sz="1600" b="1" dirty="0"/>
          </a:p>
          <a:p>
            <a:pPr>
              <a:lnSpc>
                <a:spcPct val="120000"/>
              </a:lnSpc>
            </a:pPr>
            <a:r>
              <a:rPr lang="en-NZ" sz="1600" b="1" dirty="0" smtClean="0"/>
              <a:t>    //getters </a:t>
            </a:r>
            <a:r>
              <a:rPr lang="en-NZ" sz="1600" b="1" dirty="0"/>
              <a:t>and </a:t>
            </a:r>
            <a:r>
              <a:rPr lang="en-NZ" sz="1600" b="1" dirty="0" smtClean="0"/>
              <a:t>setters for name and year of birth</a:t>
            </a:r>
            <a:endParaRPr lang="en-NZ" sz="1600" b="1" dirty="0"/>
          </a:p>
          <a:p>
            <a:pPr>
              <a:lnSpc>
                <a:spcPct val="120000"/>
              </a:lnSpc>
            </a:pPr>
            <a:r>
              <a:rPr lang="en-NZ" sz="1600" b="1" dirty="0" smtClean="0"/>
              <a:t>    …</a:t>
            </a:r>
            <a:endParaRPr lang="en-NZ" sz="1600" b="1" dirty="0"/>
          </a:p>
          <a:p>
            <a:pPr>
              <a:lnSpc>
                <a:spcPct val="120000"/>
              </a:lnSpc>
            </a:pPr>
            <a:endParaRPr lang="en-NZ" sz="1600" b="1" dirty="0"/>
          </a:p>
          <a:p>
            <a:pPr>
              <a:lnSpc>
                <a:spcPct val="120000"/>
              </a:lnSpc>
            </a:pPr>
            <a:r>
              <a:rPr lang="en-NZ" sz="1600" b="1" dirty="0" smtClean="0"/>
              <a:t>    // a public print() method</a:t>
            </a:r>
            <a:br>
              <a:rPr lang="en-NZ" sz="1600" b="1" dirty="0" smtClean="0"/>
            </a:br>
            <a:r>
              <a:rPr lang="en-NZ" sz="1600" b="1" dirty="0" smtClean="0"/>
              <a:t>    public </a:t>
            </a:r>
            <a:r>
              <a:rPr lang="en-NZ" sz="1600" b="1" dirty="0"/>
              <a:t>void print(){</a:t>
            </a:r>
          </a:p>
          <a:p>
            <a:pPr>
              <a:lnSpc>
                <a:spcPct val="120000"/>
              </a:lnSpc>
            </a:pPr>
            <a:r>
              <a:rPr lang="en-NZ" sz="1600" b="1" dirty="0" smtClean="0"/>
              <a:t>        </a:t>
            </a:r>
            <a:r>
              <a:rPr lang="en-NZ" sz="1600" b="1" dirty="0" err="1" smtClean="0"/>
              <a:t>System.out.println</a:t>
            </a:r>
            <a:r>
              <a:rPr lang="en-NZ" sz="1600" b="1" dirty="0"/>
              <a:t>("    Dog " + name );</a:t>
            </a:r>
          </a:p>
          <a:p>
            <a:pPr>
              <a:lnSpc>
                <a:spcPct val="120000"/>
              </a:lnSpc>
            </a:pPr>
            <a:r>
              <a:rPr lang="en-NZ" sz="1600" b="1" dirty="0" smtClean="0"/>
              <a:t>    }</a:t>
            </a:r>
            <a:endParaRPr lang="en-NZ" sz="1600" b="1" dirty="0"/>
          </a:p>
          <a:p>
            <a:pPr>
              <a:lnSpc>
                <a:spcPct val="120000"/>
              </a:lnSpc>
            </a:pPr>
            <a:endParaRPr lang="en-NZ" sz="1600" b="1" dirty="0"/>
          </a:p>
          <a:p>
            <a:pPr>
              <a:lnSpc>
                <a:spcPct val="120000"/>
              </a:lnSpc>
            </a:pPr>
            <a:r>
              <a:rPr lang="en-NZ" sz="1600" b="1" dirty="0" smtClean="0"/>
              <a:t>    // </a:t>
            </a:r>
            <a:r>
              <a:rPr lang="en-NZ" sz="1600" b="1" dirty="0"/>
              <a:t>general methods </a:t>
            </a:r>
          </a:p>
          <a:p>
            <a:pPr>
              <a:lnSpc>
                <a:spcPct val="120000"/>
              </a:lnSpc>
            </a:pPr>
            <a:r>
              <a:rPr lang="en-NZ" sz="1600" b="1" dirty="0" smtClean="0"/>
              <a:t>    public </a:t>
            </a:r>
            <a:r>
              <a:rPr lang="en-NZ" sz="1600" b="1" dirty="0" err="1"/>
              <a:t>int</a:t>
            </a:r>
            <a:r>
              <a:rPr lang="en-NZ" sz="1600" b="1" dirty="0"/>
              <a:t> age(){</a:t>
            </a:r>
          </a:p>
          <a:p>
            <a:pPr>
              <a:lnSpc>
                <a:spcPct val="120000"/>
              </a:lnSpc>
            </a:pPr>
            <a:r>
              <a:rPr lang="en-NZ" sz="1600" b="1" dirty="0" smtClean="0"/>
              <a:t>        return </a:t>
            </a:r>
            <a:r>
              <a:rPr lang="en-NZ" sz="1600" b="1" dirty="0" err="1"/>
              <a:t>LocalDate.now</a:t>
            </a:r>
            <a:r>
              <a:rPr lang="en-NZ" sz="1600" b="1" dirty="0"/>
              <a:t>().</a:t>
            </a:r>
            <a:r>
              <a:rPr lang="en-NZ" sz="1600" b="1" dirty="0" err="1"/>
              <a:t>getYear</a:t>
            </a:r>
            <a:r>
              <a:rPr lang="en-NZ" sz="1600" b="1" dirty="0"/>
              <a:t>() - </a:t>
            </a:r>
            <a:r>
              <a:rPr lang="en-NZ" sz="1600" b="1" dirty="0" err="1"/>
              <a:t>yearOfBirth</a:t>
            </a:r>
            <a:r>
              <a:rPr lang="en-NZ" sz="1600" b="1" dirty="0"/>
              <a:t>;</a:t>
            </a:r>
          </a:p>
          <a:p>
            <a:pPr>
              <a:lnSpc>
                <a:spcPct val="120000"/>
              </a:lnSpc>
            </a:pPr>
            <a:r>
              <a:rPr lang="en-NZ" sz="1600" b="1" dirty="0" smtClean="0"/>
              <a:t>    }</a:t>
            </a:r>
          </a:p>
          <a:p>
            <a:pPr>
              <a:lnSpc>
                <a:spcPct val="120000"/>
              </a:lnSpc>
            </a:pPr>
            <a:endParaRPr lang="en-NZ" sz="1600" b="1" dirty="0"/>
          </a:p>
          <a:p>
            <a:pPr>
              <a:lnSpc>
                <a:spcPct val="120000"/>
              </a:lnSpc>
            </a:pPr>
            <a:r>
              <a:rPr lang="en-NZ" sz="1600" b="1" dirty="0" smtClean="0"/>
              <a:t>    // </a:t>
            </a:r>
            <a:r>
              <a:rPr lang="en-NZ" sz="1600" b="1" dirty="0"/>
              <a:t>constructors</a:t>
            </a:r>
          </a:p>
          <a:p>
            <a:pPr>
              <a:lnSpc>
                <a:spcPct val="120000"/>
              </a:lnSpc>
            </a:pPr>
            <a:r>
              <a:rPr lang="en-US" sz="1600" b="1" dirty="0" smtClean="0"/>
              <a:t>    …</a:t>
            </a:r>
            <a:endParaRPr lang="en-NZ" sz="1600" b="1" dirty="0"/>
          </a:p>
          <a:p>
            <a:pPr>
              <a:lnSpc>
                <a:spcPct val="120000"/>
              </a:lnSpc>
            </a:pPr>
            <a:r>
              <a:rPr lang="en-NZ" sz="1600" b="1" dirty="0"/>
              <a:t>}</a:t>
            </a:r>
            <a:endParaRPr lang="en-US" sz="1600" b="1" dirty="0" smtClean="0">
              <a:latin typeface="Verdana" panose="020B0604030504040204" pitchFamily="34" charset="0"/>
              <a:ea typeface="Verdana" panose="020B0604030504040204" pitchFamily="34" charset="0"/>
              <a:cs typeface="Verdana" panose="020B0604030504040204" pitchFamily="34" charset="0"/>
            </a:endParaRPr>
          </a:p>
          <a:p>
            <a:pPr>
              <a:lnSpc>
                <a:spcPct val="120000"/>
              </a:lnSpc>
            </a:pPr>
            <a:endParaRPr lang="en-US" sz="1600" b="1" dirty="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A new Dog class</a:t>
            </a:r>
            <a:endParaRPr lang="en-NZ" sz="4000" b="1" dirty="0">
              <a:solidFill>
                <a:srgbClr val="009AC7"/>
              </a:solidFill>
              <a:latin typeface="Verdana"/>
              <a:cs typeface="Verdana"/>
            </a:endParaRPr>
          </a:p>
        </p:txBody>
      </p:sp>
      <p:sp>
        <p:nvSpPr>
          <p:cNvPr id="8"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tx2">
                    <a:lumMod val="40000"/>
                    <a:lumOff val="60000"/>
                  </a:schemeClr>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Constants and </a:t>
            </a:r>
            <a:r>
              <a:rPr lang="en-US" sz="1700" dirty="0" err="1">
                <a:solidFill>
                  <a:schemeClr val="bg1"/>
                </a:solidFill>
                <a:cs typeface="+mn-cs"/>
              </a:rPr>
              <a:t>enums</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
        <p:nvSpPr>
          <p:cNvPr id="2" name="Rectangular Callout 1"/>
          <p:cNvSpPr/>
          <p:nvPr/>
        </p:nvSpPr>
        <p:spPr>
          <a:xfrm>
            <a:off x="5065776" y="3968496"/>
            <a:ext cx="2871216" cy="640080"/>
          </a:xfrm>
          <a:prstGeom prst="wedgeRectCallout">
            <a:avLst>
              <a:gd name="adj1" fmla="val -67715"/>
              <a:gd name="adj2" fmla="val 7404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Exercise: Write some code that uses this method!</a:t>
            </a:r>
            <a:endParaRPr lang="en-NZ" dirty="0"/>
          </a:p>
        </p:txBody>
      </p:sp>
    </p:spTree>
    <p:extLst>
      <p:ext uri="{BB962C8B-B14F-4D97-AF65-F5344CB8AC3E}">
        <p14:creationId xmlns:p14="http://schemas.microsoft.com/office/powerpoint/2010/main" val="228923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8B9C4F-B695-C54C-924B-61748EE6A7C5}" type="slidenum">
              <a:rPr lang="en-US" smtClean="0"/>
              <a:pPr/>
              <a:t>9</a:t>
            </a:fld>
            <a:endParaRPr lang="en-US" dirty="0"/>
          </a:p>
        </p:txBody>
      </p:sp>
      <p:sp>
        <p:nvSpPr>
          <p:cNvPr id="6" name="Text Placeholder 5"/>
          <p:cNvSpPr>
            <a:spLocks noGrp="1"/>
          </p:cNvSpPr>
          <p:nvPr>
            <p:ph type="body" sz="quarter" idx="10"/>
          </p:nvPr>
        </p:nvSpPr>
        <p:spPr>
          <a:xfrm>
            <a:off x="2108718" y="928469"/>
            <a:ext cx="6673332" cy="5300882"/>
          </a:xfrm>
        </p:spPr>
        <p:txBody>
          <a:bodyPr>
            <a:normAutofit/>
          </a:bodyPr>
          <a:lstStyle/>
          <a:p>
            <a:r>
              <a:rPr lang="en-US" sz="1600" dirty="0" err="1" smtClean="0">
                <a:latin typeface="Verdana" panose="020B0604030504040204" pitchFamily="34" charset="0"/>
                <a:ea typeface="Verdana" panose="020B0604030504040204" pitchFamily="34" charset="0"/>
                <a:cs typeface="Verdana" panose="020B0604030504040204" pitchFamily="34" charset="0"/>
              </a:rPr>
              <a:t>PeopleWithDogs</a:t>
            </a:r>
            <a:r>
              <a:rPr lang="en-US" sz="1600" dirty="0" smtClean="0">
                <a:latin typeface="Verdana" panose="020B0604030504040204" pitchFamily="34" charset="0"/>
                <a:ea typeface="Verdana" panose="020B0604030504040204" pitchFamily="34" charset="0"/>
                <a:cs typeface="Verdana" panose="020B0604030504040204" pitchFamily="34" charset="0"/>
              </a:rPr>
              <a:t> is a composite class it consists of itself (just main()) and the </a:t>
            </a:r>
            <a:r>
              <a:rPr lang="en-US" sz="1600" dirty="0" err="1" smtClean="0">
                <a:latin typeface="Verdana" panose="020B0604030504040204" pitchFamily="34" charset="0"/>
                <a:ea typeface="Verdana" panose="020B0604030504040204" pitchFamily="34" charset="0"/>
                <a:cs typeface="Verdana" panose="020B0604030504040204" pitchFamily="34" charset="0"/>
              </a:rPr>
              <a:t>ArrayList</a:t>
            </a:r>
            <a:r>
              <a:rPr lang="en-US" sz="1600" dirty="0" smtClean="0">
                <a:latin typeface="Verdana" panose="020B0604030504040204" pitchFamily="34" charset="0"/>
                <a:ea typeface="Verdana" panose="020B0604030504040204" pitchFamily="34" charset="0"/>
                <a:cs typeface="Verdana" panose="020B0604030504040204" pitchFamily="34" charset="0"/>
              </a:rPr>
              <a:t> that contains Person objects</a:t>
            </a: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Person Class is a composite class – it is made of itself and an </a:t>
            </a:r>
            <a:r>
              <a:rPr lang="en-US" sz="1600" dirty="0" err="1" smtClean="0">
                <a:latin typeface="Verdana" panose="020B0604030504040204" pitchFamily="34" charset="0"/>
                <a:ea typeface="Verdana" panose="020B0604030504040204" pitchFamily="34" charset="0"/>
                <a:cs typeface="Verdana" panose="020B0604030504040204" pitchFamily="34" charset="0"/>
              </a:rPr>
              <a:t>ArrayList</a:t>
            </a:r>
            <a:r>
              <a:rPr lang="en-US" sz="1600" dirty="0" smtClean="0">
                <a:latin typeface="Verdana" panose="020B0604030504040204" pitchFamily="34" charset="0"/>
                <a:ea typeface="Verdana" panose="020B0604030504040204" pitchFamily="34" charset="0"/>
                <a:cs typeface="Verdana" panose="020B0604030504040204" pitchFamily="34" charset="0"/>
              </a:rPr>
              <a:t> of Dog objects</a:t>
            </a: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Easy!  </a:t>
            </a:r>
          </a:p>
          <a:p>
            <a:r>
              <a:rPr lang="en-US" sz="1600" dirty="0" smtClean="0">
                <a:latin typeface="Verdana" panose="020B0604030504040204" pitchFamily="34" charset="0"/>
                <a:ea typeface="Verdana" panose="020B0604030504040204" pitchFamily="34" charset="0"/>
                <a:cs typeface="Verdana" panose="020B0604030504040204" pitchFamily="34" charset="0"/>
              </a:rPr>
              <a:t>	write the Dog Class</a:t>
            </a:r>
          </a:p>
          <a:p>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smtClean="0">
                <a:latin typeface="Verdana" panose="020B0604030504040204" pitchFamily="34" charset="0"/>
                <a:ea typeface="Verdana" panose="020B0604030504040204" pitchFamily="34" charset="0"/>
                <a:cs typeface="Verdana" panose="020B0604030504040204" pitchFamily="34" charset="0"/>
              </a:rPr>
              <a:t>write the Person Class to include the Dogs</a:t>
            </a:r>
          </a:p>
          <a:p>
            <a:r>
              <a:rPr lang="en-US" sz="1600" dirty="0">
                <a:latin typeface="Verdana" panose="020B0604030504040204" pitchFamily="34" charset="0"/>
                <a:ea typeface="Verdana" panose="020B0604030504040204" pitchFamily="34" charset="0"/>
                <a:cs typeface="Verdana" panose="020B0604030504040204" pitchFamily="34" charset="0"/>
              </a:rPr>
              <a:t>	</a:t>
            </a:r>
            <a:r>
              <a:rPr lang="en-US" sz="1600" dirty="0" smtClean="0">
                <a:latin typeface="Verdana" panose="020B0604030504040204" pitchFamily="34" charset="0"/>
                <a:ea typeface="Verdana" panose="020B0604030504040204" pitchFamily="34" charset="0"/>
                <a:cs typeface="Verdana" panose="020B0604030504040204" pitchFamily="34" charset="0"/>
              </a:rPr>
              <a:t>write the </a:t>
            </a:r>
            <a:r>
              <a:rPr lang="en-US" sz="1600" dirty="0" err="1" smtClean="0">
                <a:latin typeface="Verdana" panose="020B0604030504040204" pitchFamily="34" charset="0"/>
                <a:ea typeface="Verdana" panose="020B0604030504040204" pitchFamily="34" charset="0"/>
                <a:cs typeface="Verdana" panose="020B0604030504040204" pitchFamily="34" charset="0"/>
              </a:rPr>
              <a:t>PeopleWithDogs</a:t>
            </a:r>
            <a:r>
              <a:rPr lang="en-US" sz="1600" dirty="0" smtClean="0">
                <a:latin typeface="Verdana" panose="020B0604030504040204" pitchFamily="34" charset="0"/>
                <a:ea typeface="Verdana" panose="020B0604030504040204" pitchFamily="34" charset="0"/>
                <a:cs typeface="Verdana" panose="020B0604030504040204" pitchFamily="34" charset="0"/>
              </a:rPr>
              <a:t> to include the Persons objects</a:t>
            </a:r>
          </a:p>
          <a:p>
            <a:endParaRPr lang="en-US" sz="1600" dirty="0">
              <a:latin typeface="Verdana" panose="020B0604030504040204" pitchFamily="34" charset="0"/>
              <a:ea typeface="Verdana" panose="020B0604030504040204" pitchFamily="34" charset="0"/>
              <a:cs typeface="Verdana" panose="020B0604030504040204" pitchFamily="34" charset="0"/>
            </a:endParaRPr>
          </a:p>
          <a:p>
            <a:r>
              <a:rPr lang="en-US" sz="1600" dirty="0" smtClean="0">
                <a:latin typeface="Verdana" panose="020B0604030504040204" pitchFamily="34" charset="0"/>
                <a:ea typeface="Verdana" panose="020B0604030504040204" pitchFamily="34" charset="0"/>
                <a:cs typeface="Verdana" panose="020B0604030504040204" pitchFamily="34" charset="0"/>
              </a:rPr>
              <a:t>If you write them in the opposite order you will get lots of ‘undefined’ compiler messages while things are not yet written – this is fine as long as you remember, ok, this will resolve itself when I have written the next bit. </a:t>
            </a:r>
            <a:endParaRPr lang="en-US" sz="1600" dirty="0">
              <a:latin typeface="Verdana" panose="020B0604030504040204" pitchFamily="34" charset="0"/>
              <a:ea typeface="Verdana" panose="020B0604030504040204" pitchFamily="34" charset="0"/>
              <a:cs typeface="Verdana" panose="020B0604030504040204" pitchFamily="34" charset="0"/>
            </a:endParaRPr>
          </a:p>
          <a:p>
            <a:endParaRPr lang="en-US" sz="16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Title 2"/>
          <p:cNvSpPr txBox="1">
            <a:spLocks/>
          </p:cNvSpPr>
          <p:nvPr/>
        </p:nvSpPr>
        <p:spPr>
          <a:xfrm>
            <a:off x="188265" y="128250"/>
            <a:ext cx="6517335" cy="717593"/>
          </a:xfrm>
          <a:prstGeom prst="rect">
            <a:avLst/>
          </a:prstGeom>
        </p:spPr>
        <p:txBody>
          <a:bodyP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b="1" dirty="0" smtClean="0">
                <a:solidFill>
                  <a:srgbClr val="009AC7"/>
                </a:solidFill>
                <a:latin typeface="Verdana"/>
                <a:cs typeface="Verdana"/>
              </a:rPr>
              <a:t>Composite Classes</a:t>
            </a:r>
            <a:endParaRPr lang="en-NZ" sz="4000" b="1" dirty="0">
              <a:solidFill>
                <a:srgbClr val="009AC7"/>
              </a:solidFill>
              <a:latin typeface="Verdana"/>
              <a:cs typeface="Verdana"/>
            </a:endParaRPr>
          </a:p>
        </p:txBody>
      </p:sp>
      <p:sp>
        <p:nvSpPr>
          <p:cNvPr id="7" name="Text Placeholder 4"/>
          <p:cNvSpPr>
            <a:spLocks noGrp="1"/>
          </p:cNvSpPr>
          <p:nvPr>
            <p:ph type="body" sz="quarter" idx="12"/>
          </p:nvPr>
        </p:nvSpPr>
        <p:spPr>
          <a:xfrm>
            <a:off x="0" y="1076243"/>
            <a:ext cx="1764000" cy="5403757"/>
          </a:xfrm>
          <a:solidFill>
            <a:srgbClr val="00467F"/>
          </a:solidFill>
        </p:spPr>
        <p:txBody>
          <a:bodyPr vert="horz"/>
          <a:lstStyle/>
          <a:p>
            <a:pPr marL="342900" indent="-342900">
              <a:lnSpc>
                <a:spcPts val="2400"/>
              </a:lnSpc>
              <a:buFontTx/>
              <a:buAutoNum type="arabicPeriod"/>
            </a:pPr>
            <a:r>
              <a:rPr lang="en-US" sz="1700" dirty="0">
                <a:solidFill>
                  <a:schemeClr val="tx2">
                    <a:lumMod val="40000"/>
                    <a:lumOff val="60000"/>
                  </a:schemeClr>
                </a:solidFill>
                <a:cs typeface="+mn-cs"/>
              </a:rPr>
              <a:t>Composite classes</a:t>
            </a: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Constants and </a:t>
            </a:r>
            <a:r>
              <a:rPr lang="en-US" sz="1700" dirty="0" err="1">
                <a:solidFill>
                  <a:schemeClr val="bg1"/>
                </a:solidFill>
                <a:cs typeface="+mn-cs"/>
              </a:rPr>
              <a:t>enums</a:t>
            </a:r>
            <a:endParaRPr lang="en-US" sz="1700" dirty="0">
              <a:solidFill>
                <a:schemeClr val="bg1"/>
              </a:solidFill>
              <a:cs typeface="+mn-cs"/>
            </a:endParaRPr>
          </a:p>
          <a:p>
            <a:pPr marL="342900" indent="-342900">
              <a:lnSpc>
                <a:spcPts val="2400"/>
              </a:lnSpc>
              <a:buFontTx/>
              <a:buAutoNum type="arabicPeriod"/>
            </a:pPr>
            <a:endParaRPr lang="en-US" sz="1700" dirty="0">
              <a:solidFill>
                <a:schemeClr val="bg1"/>
              </a:solidFill>
              <a:cs typeface="+mn-cs"/>
            </a:endParaRPr>
          </a:p>
          <a:p>
            <a:pPr marL="342900" indent="-342900">
              <a:lnSpc>
                <a:spcPts val="2400"/>
              </a:lnSpc>
              <a:buFontTx/>
              <a:buAutoNum type="arabicPeriod"/>
            </a:pPr>
            <a:r>
              <a:rPr lang="en-US" sz="1700" dirty="0">
                <a:solidFill>
                  <a:schemeClr val="bg1"/>
                </a:solidFill>
                <a:cs typeface="+mn-cs"/>
              </a:rPr>
              <a:t>Summary</a:t>
            </a:r>
          </a:p>
          <a:p>
            <a:pPr marL="342900" indent="-342900">
              <a:lnSpc>
                <a:spcPts val="2400"/>
              </a:lnSpc>
              <a:buFontTx/>
              <a:buAutoNum type="arabicPeriod"/>
            </a:pPr>
            <a:endParaRPr lang="en-US" sz="1700" dirty="0">
              <a:solidFill>
                <a:schemeClr val="bg1"/>
              </a:solidFill>
              <a:cs typeface="+mn-cs"/>
            </a:endParaRPr>
          </a:p>
        </p:txBody>
      </p:sp>
    </p:spTree>
    <p:extLst>
      <p:ext uri="{BB962C8B-B14F-4D97-AF65-F5344CB8AC3E}">
        <p14:creationId xmlns:p14="http://schemas.microsoft.com/office/powerpoint/2010/main" val="2152080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12371</TotalTime>
  <Words>961</Words>
  <Application>Microsoft Office PowerPoint</Application>
  <PresentationFormat>On-screen Show (4:3)</PresentationFormat>
  <Paragraphs>389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Verdana</vt:lpstr>
      <vt:lpstr>Custom Design</vt:lpstr>
      <vt:lpstr>Lecture 7</vt:lpstr>
      <vt:lpstr>Goals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we know</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ulrich</cp:lastModifiedBy>
  <cp:revision>254</cp:revision>
  <cp:lastPrinted>2017-01-19T21:33:28Z</cp:lastPrinted>
  <dcterms:created xsi:type="dcterms:W3CDTF">2015-05-10T23:22:16Z</dcterms:created>
  <dcterms:modified xsi:type="dcterms:W3CDTF">2017-03-25T11:38:08Z</dcterms:modified>
</cp:coreProperties>
</file>