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309" r:id="rId4"/>
    <p:sldId id="344" r:id="rId5"/>
    <p:sldId id="326" r:id="rId6"/>
    <p:sldId id="345" r:id="rId7"/>
    <p:sldId id="346" r:id="rId8"/>
    <p:sldId id="348" r:id="rId9"/>
    <p:sldId id="332" r:id="rId10"/>
    <p:sldId id="347" r:id="rId11"/>
    <p:sldId id="291" r:id="rId12"/>
    <p:sldId id="287" r:id="rId13"/>
    <p:sldId id="281" r:id="rId14"/>
    <p:sldId id="331" r:id="rId1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1">
          <p15:clr>
            <a:srgbClr val="A4A3A4"/>
          </p15:clr>
        </p15:guide>
        <p15:guide id="2" pos="4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46C"/>
    <a:srgbClr val="00467F"/>
    <a:srgbClr val="009AC7"/>
    <a:srgbClr val="00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53"/>
      </p:cViewPr>
      <p:guideLst>
        <p:guide orient="horz" pos="4021"/>
        <p:guide pos="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174E-94A8-894B-B55B-E3D1B123F7BC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EBF85-1479-E349-9262-1B6F0600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5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2B82-52D7-564A-9414-F61912D3DADE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70D6-42E6-3B4C-BC2C-154007EE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9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Opening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677866" y="2289389"/>
            <a:ext cx="8027984" cy="836561"/>
          </a:xfrm>
          <a:prstGeom prst="rect">
            <a:avLst/>
          </a:prstGeom>
        </p:spPr>
        <p:txBody>
          <a:bodyPr vert="horz"/>
          <a:lstStyle>
            <a:lvl1pPr algn="l">
              <a:defRPr sz="4000" b="1" i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AU" dirty="0" smtClean="0"/>
              <a:t>Lecture 2 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3135012"/>
            <a:ext cx="8027987" cy="105660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D&amp;D chapter 2</a:t>
            </a:r>
          </a:p>
          <a:p>
            <a:pPr lvl="0"/>
            <a:r>
              <a:rPr lang="en-AU" dirty="0" smtClean="0"/>
              <a:t>&amp; Eclipse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57116"/>
            <a:ext cx="4628271" cy="59720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aCode</a:t>
            </a:r>
            <a:r>
              <a:rPr lang="en-AU" dirty="0" smtClean="0"/>
              <a:t>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28271" y="928468"/>
            <a:ext cx="4515729" cy="550068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lang="en-AU" sz="1700" kern="1200" baseline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Text (Verdana Regular)</a:t>
            </a:r>
          </a:p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2870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B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4215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End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2281237"/>
            <a:ext cx="8027987" cy="3179763"/>
          </a:xfrm>
          <a:prstGeom prst="rect">
            <a:avLst/>
          </a:prstGeom>
        </p:spPr>
        <p:txBody>
          <a:bodyPr vert="horz" anchor="b"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Thank you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6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latin typeface="Verdana"/>
              </a:defRPr>
            </a:lvl1pPr>
            <a:lvl2pPr marL="9144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 sz="2000" baseline="0"/>
            </a:lvl2pPr>
          </a:lstStyle>
          <a:p>
            <a:pPr lvl="0"/>
            <a:r>
              <a:rPr lang="en-AU" dirty="0" err="1" smtClean="0"/>
              <a:t>javac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Compiles .class files into byte code 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/>
            </a:pPr>
            <a:r>
              <a:rPr lang="en-AU" dirty="0" smtClean="0"/>
              <a:t>Compiles .class files into executable code</a:t>
            </a:r>
          </a:p>
          <a:p>
            <a:pPr lvl="1"/>
            <a:r>
              <a:rPr lang="en-AU" dirty="0" smtClean="0"/>
              <a:t>Compiles .java programs into byte code </a:t>
            </a:r>
          </a:p>
          <a:p>
            <a:pPr lvl="1"/>
            <a:r>
              <a:rPr lang="en-AU" dirty="0" smtClean="0"/>
              <a:t>Compiles .java files into executable code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 baseline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Revision Questions 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3998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Fh</a:t>
            </a:r>
            <a:r>
              <a:rPr lang="en-AU" dirty="0" smtClean="0"/>
              <a:t> </a:t>
            </a:r>
            <a:r>
              <a:rPr lang="en-AU" dirty="0" err="1" smtClean="0"/>
              <a:t>fg</a:t>
            </a:r>
            <a:endParaRPr lang="en-AU" dirty="0" smtClean="0"/>
          </a:p>
          <a:p>
            <a:pPr lvl="1"/>
            <a:r>
              <a:rPr lang="en-AU" dirty="0" err="1" smtClean="0"/>
              <a:t>ddfdfdsd</a:t>
            </a:r>
            <a:endParaRPr lang="en-AU" dirty="0" smtClean="0"/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Code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325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42207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3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Verdana"/>
              </a:defRPr>
            </a:lvl1pPr>
            <a:lvl2pPr>
              <a:defRPr sz="1700" b="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Sdfsfd</a:t>
            </a:r>
            <a:endParaRPr lang="en-AU" dirty="0" smtClean="0"/>
          </a:p>
          <a:p>
            <a:pPr lvl="1"/>
            <a:r>
              <a:rPr lang="en-AU" dirty="0" err="1" smtClean="0"/>
              <a:t>Sdfijsdf</a:t>
            </a:r>
            <a:r>
              <a:rPr lang="en-AU" dirty="0" smtClean="0"/>
              <a:t> </a:t>
            </a:r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Mixed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253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80255" y="3896886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lang="en-AU" sz="1700" kern="1200" baseline="0" dirty="0" smtClean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>
              <a:defRPr sz="160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r>
              <a:rPr lang="en-AU" dirty="0" smtClean="0"/>
              <a:t>	</a:t>
            </a:r>
          </a:p>
          <a:p>
            <a:pPr lvl="1"/>
            <a:r>
              <a:rPr lang="en-AU" dirty="0" err="1" smtClean="0"/>
              <a:t>sfsdf</a:t>
            </a:r>
            <a:endParaRPr lang="en-AU" dirty="0" smtClean="0"/>
          </a:p>
          <a:p>
            <a:pPr lvl="0"/>
            <a:r>
              <a:rPr lang="en-A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19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77865" y="17770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Headline (Verdana Bold)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2958265"/>
            <a:ext cx="3096000" cy="389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OA-LC-RGB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29" y="271463"/>
            <a:ext cx="1851396" cy="612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919969" y="1758348"/>
            <a:ext cx="914400" cy="914400"/>
          </a:xfrm>
          <a:prstGeom prst="rect">
            <a:avLst/>
          </a:prstGeom>
        </p:spPr>
        <p:txBody>
          <a:bodyPr wrap="none" rtlCol="0" anchor="t">
            <a:normAutofit/>
          </a:bodyPr>
          <a:lstStyle/>
          <a:p>
            <a:endParaRPr lang="en-US" dirty="0" err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01270" y="6429150"/>
            <a:ext cx="642730" cy="4746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3200" y="6438106"/>
            <a:ext cx="3700800" cy="46166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2400" dirty="0" err="1" smtClean="0">
                <a:solidFill>
                  <a:srgbClr val="04346C"/>
                </a:solidFill>
              </a:rPr>
              <a:t>CompSci</a:t>
            </a:r>
            <a:r>
              <a:rPr lang="en-US" sz="2400" dirty="0" smtClean="0">
                <a:solidFill>
                  <a:srgbClr val="04346C"/>
                </a:solidFill>
              </a:rPr>
              <a:t> 230: 2017</a:t>
            </a:r>
            <a:endParaRPr lang="en-NZ" sz="2400" dirty="0" smtClean="0">
              <a:solidFill>
                <a:srgbClr val="043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5" r:id="rId10"/>
    <p:sldLayoutId id="2147483664" r:id="rId11"/>
    <p:sldLayoutId id="2147483658" r:id="rId12"/>
    <p:sldLayoutId id="2147483659" r:id="rId13"/>
    <p:sldLayoutId id="2147483660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enum.html" TargetMode="External"/><Relationship Id="rId2" Type="http://schemas.openxmlformats.org/officeDocument/2006/relationships/hyperlink" Target="https://docs.oracle.com/javase/tutorial/java/javaO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D&amp;D Chapter 9 Inheritance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660400" y="5941536"/>
            <a:ext cx="3423062" cy="441802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1263" y="915978"/>
            <a:ext cx="7112737" cy="560369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31263" y="915978"/>
            <a:ext cx="7222466" cy="54430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400" b="1" dirty="0"/>
              <a:t>public class </a:t>
            </a:r>
            <a:r>
              <a:rPr lang="en-NZ" sz="1400" b="1" dirty="0" err="1"/>
              <a:t>InheritanceTest</a:t>
            </a:r>
            <a:r>
              <a:rPr lang="en-NZ" sz="1400" b="1" dirty="0"/>
              <a:t> {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public </a:t>
            </a:r>
            <a:r>
              <a:rPr lang="en-NZ" sz="1400" b="1" dirty="0"/>
              <a:t>static void main(String[] </a:t>
            </a:r>
            <a:r>
              <a:rPr lang="en-NZ" sz="1400" b="1" dirty="0" err="1"/>
              <a:t>args</a:t>
            </a:r>
            <a:r>
              <a:rPr lang="en-NZ" sz="1400" b="1" dirty="0"/>
              <a:t>) {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Person </a:t>
            </a:r>
            <a:r>
              <a:rPr lang="en-NZ" sz="1400" b="1" dirty="0" err="1"/>
              <a:t>superWoman</a:t>
            </a:r>
            <a:r>
              <a:rPr lang="en-NZ" sz="1400" b="1" dirty="0"/>
              <a:t> = new Person();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superWoman.name </a:t>
            </a:r>
            <a:r>
              <a:rPr lang="en-NZ" sz="1400" b="1" dirty="0"/>
              <a:t>= "Test Super Name";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</a:t>
            </a:r>
            <a:r>
              <a:rPr lang="en-NZ" sz="1400" b="1" dirty="0" err="1" smtClean="0"/>
              <a:t>System.out.println</a:t>
            </a:r>
            <a:r>
              <a:rPr lang="en-NZ" sz="1400" b="1" dirty="0"/>
              <a:t>("name: " + </a:t>
            </a:r>
            <a:r>
              <a:rPr lang="en-NZ" sz="1400" b="1" dirty="0" err="1"/>
              <a:t>superWoman.getName</a:t>
            </a:r>
            <a:r>
              <a:rPr lang="en-NZ" sz="1400" b="1" dirty="0"/>
              <a:t>());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Player </a:t>
            </a:r>
            <a:r>
              <a:rPr lang="en-NZ" sz="1400" b="1" dirty="0"/>
              <a:t>player1 = new Player();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player1.name </a:t>
            </a:r>
            <a:r>
              <a:rPr lang="en-NZ" sz="1400" b="1" dirty="0"/>
              <a:t>= "Andy Murray";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player1.setSeeding(1</a:t>
            </a:r>
            <a:r>
              <a:rPr lang="en-NZ" sz="1400" b="1" dirty="0"/>
              <a:t>);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</a:t>
            </a:r>
            <a:r>
              <a:rPr lang="en-NZ" sz="1400" b="1" dirty="0" err="1" smtClean="0"/>
              <a:t>System.out.printf</a:t>
            </a:r>
            <a:r>
              <a:rPr lang="en-NZ" sz="1400" b="1" dirty="0"/>
              <a:t>("name: %s, seeding: %d chance of </a:t>
            </a:r>
            <a:r>
              <a:rPr lang="en-NZ" sz="1400" b="1" dirty="0" smtClean="0"/>
              <a:t/>
            </a:r>
            <a:br>
              <a:rPr lang="en-NZ" sz="1400" b="1" dirty="0" smtClean="0"/>
            </a:br>
            <a:r>
              <a:rPr lang="en-NZ" sz="1400" b="1" dirty="0" smtClean="0"/>
              <a:t>            win </a:t>
            </a:r>
            <a:r>
              <a:rPr lang="en-NZ" sz="1400" b="1" dirty="0"/>
              <a:t>%d %%\n", </a:t>
            </a:r>
            <a:r>
              <a:rPr lang="en-NZ" sz="1400" b="1" dirty="0" smtClean="0"/>
              <a:t>player1.getName(), </a:t>
            </a:r>
            <a:br>
              <a:rPr lang="en-NZ" sz="1400" b="1" dirty="0" smtClean="0"/>
            </a:br>
            <a:r>
              <a:rPr lang="en-NZ" sz="1400" b="1" dirty="0" smtClean="0"/>
              <a:t>            player1.getSeeding(), player1.ChanceOfWin</a:t>
            </a:r>
            <a:r>
              <a:rPr lang="en-NZ" sz="1400" b="1" dirty="0"/>
              <a:t>());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Player </a:t>
            </a:r>
            <a:r>
              <a:rPr lang="en-NZ" sz="1400" b="1" dirty="0"/>
              <a:t>player2 = new Player("Angelique Kerber",1);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</a:t>
            </a:r>
            <a:r>
              <a:rPr lang="en-NZ" sz="1400" b="1" dirty="0" err="1" smtClean="0"/>
              <a:t>System.out.printf</a:t>
            </a:r>
            <a:r>
              <a:rPr lang="en-NZ" sz="1400" b="1" dirty="0"/>
              <a:t>("name: %s, seeding: %d\n</a:t>
            </a:r>
            <a:r>
              <a:rPr lang="en-NZ" sz="1400" b="1" dirty="0" smtClean="0"/>
              <a:t>", </a:t>
            </a:r>
            <a:br>
              <a:rPr lang="en-NZ" sz="1400" b="1" dirty="0" smtClean="0"/>
            </a:br>
            <a:r>
              <a:rPr lang="en-NZ" sz="1400" b="1" dirty="0" smtClean="0"/>
              <a:t>            player2.getName(),</a:t>
            </a:r>
            <a:r>
              <a:rPr lang="en-NZ" sz="1400" b="1" dirty="0"/>
              <a:t> </a:t>
            </a:r>
            <a:r>
              <a:rPr lang="en-NZ" sz="1400" b="1" dirty="0" smtClean="0"/>
              <a:t>player2.getSeeding</a:t>
            </a:r>
            <a:r>
              <a:rPr lang="en-NZ" sz="1400" b="1" dirty="0"/>
              <a:t>());</a:t>
            </a:r>
          </a:p>
          <a:p>
            <a:pPr>
              <a:lnSpc>
                <a:spcPct val="100000"/>
              </a:lnSpc>
            </a:pP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Official </a:t>
            </a:r>
            <a:r>
              <a:rPr lang="en-NZ" sz="1400" b="1" dirty="0"/>
              <a:t>official1 = new Official("Kader </a:t>
            </a:r>
            <a:r>
              <a:rPr lang="en-NZ" sz="1400" b="1" dirty="0" err="1"/>
              <a:t>Nouni</a:t>
            </a:r>
            <a:r>
              <a:rPr lang="en-NZ" sz="1400" b="1" dirty="0"/>
              <a:t>","umpire");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</a:t>
            </a:r>
            <a:r>
              <a:rPr lang="en-NZ" sz="1400" b="1" dirty="0" err="1" smtClean="0"/>
              <a:t>System.out.printf</a:t>
            </a:r>
            <a:r>
              <a:rPr lang="en-NZ" sz="1400" b="1" dirty="0"/>
              <a:t>("name: %s, role: %s\n</a:t>
            </a:r>
            <a:r>
              <a:rPr lang="en-NZ" sz="1400" b="1" dirty="0" smtClean="0"/>
              <a:t>", </a:t>
            </a:r>
            <a:br>
              <a:rPr lang="en-NZ" sz="1400" b="1" dirty="0" smtClean="0"/>
            </a:br>
            <a:r>
              <a:rPr lang="en-NZ" sz="1400" b="1" dirty="0" smtClean="0"/>
              <a:t>            official1.getName(),</a:t>
            </a:r>
            <a:r>
              <a:rPr lang="en-NZ" sz="1400" b="1" dirty="0"/>
              <a:t> </a:t>
            </a:r>
            <a:r>
              <a:rPr lang="en-NZ" sz="1400" b="1" dirty="0" smtClean="0"/>
              <a:t>official1.getRole</a:t>
            </a:r>
            <a:r>
              <a:rPr lang="en-NZ" sz="1400" b="1" dirty="0"/>
              <a:t>());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Official </a:t>
            </a:r>
            <a:r>
              <a:rPr lang="en-NZ" sz="1400" b="1" dirty="0"/>
              <a:t>official2 = new Official("</a:t>
            </a:r>
            <a:r>
              <a:rPr lang="en-NZ" sz="1400" b="1" dirty="0" smtClean="0"/>
              <a:t>Jilly </a:t>
            </a:r>
            <a:r>
              <a:rPr lang="en-NZ" sz="1400" b="1" dirty="0" err="1" smtClean="0"/>
              <a:t>BallGirl</a:t>
            </a:r>
            <a:r>
              <a:rPr lang="en-NZ" sz="1400" b="1" dirty="0" smtClean="0"/>
              <a:t>", </a:t>
            </a:r>
            <a:br>
              <a:rPr lang="en-NZ" sz="1400" b="1" dirty="0" smtClean="0"/>
            </a:br>
            <a:r>
              <a:rPr lang="en-NZ" sz="1400" b="1" dirty="0" smtClean="0"/>
              <a:t>            "</a:t>
            </a:r>
            <a:r>
              <a:rPr lang="en-NZ" sz="1400" b="1" dirty="0" err="1"/>
              <a:t>BallGirl</a:t>
            </a:r>
            <a:r>
              <a:rPr lang="en-NZ" sz="1400" b="1" dirty="0"/>
              <a:t>");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    </a:t>
            </a:r>
            <a:r>
              <a:rPr lang="en-NZ" sz="1400" b="1" dirty="0" err="1" smtClean="0"/>
              <a:t>System.out.printf</a:t>
            </a:r>
            <a:r>
              <a:rPr lang="en-NZ" sz="1400" b="1" dirty="0"/>
              <a:t>("name: %s, role</a:t>
            </a:r>
            <a:r>
              <a:rPr lang="en-NZ" sz="1400" b="1" dirty="0" smtClean="0"/>
              <a:t>: %</a:t>
            </a:r>
            <a:r>
              <a:rPr lang="en-NZ" sz="1400" b="1" dirty="0"/>
              <a:t>s\n</a:t>
            </a:r>
            <a:r>
              <a:rPr lang="en-NZ" sz="1400" b="1" dirty="0" smtClean="0"/>
              <a:t>",</a:t>
            </a:r>
            <a:br>
              <a:rPr lang="en-NZ" sz="1400" b="1" dirty="0" smtClean="0"/>
            </a:br>
            <a:r>
              <a:rPr lang="en-NZ" sz="1400" b="1" dirty="0" smtClean="0"/>
              <a:t>            official2.getName(), official2.getRole</a:t>
            </a:r>
            <a:r>
              <a:rPr lang="en-NZ" sz="1400" b="1" dirty="0"/>
              <a:t>());</a:t>
            </a:r>
          </a:p>
          <a:p>
            <a:pPr>
              <a:lnSpc>
                <a:spcPct val="100000"/>
              </a:lnSpc>
            </a:pPr>
            <a:r>
              <a:rPr lang="en-NZ" sz="1400" b="1" dirty="0" smtClean="0"/>
              <a:t>    }</a:t>
            </a:r>
            <a:endParaRPr lang="en-NZ" sz="1400" b="1" dirty="0"/>
          </a:p>
          <a:p>
            <a:pPr>
              <a:lnSpc>
                <a:spcPct val="100000"/>
              </a:lnSpc>
            </a:pPr>
            <a:r>
              <a:rPr lang="en-NZ" sz="1400" b="1" dirty="0" smtClean="0"/>
              <a:t>}</a:t>
            </a:r>
            <a:endParaRPr lang="en-NZ" sz="1400" b="1" dirty="0"/>
          </a:p>
          <a:p>
            <a:endPara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Inheritance Test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764000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Superclass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Subclasses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Try-catch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Summary</a:t>
            </a:r>
            <a:endParaRPr lang="en-US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917" y="4461135"/>
            <a:ext cx="258813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Putting main() into a test class that runs a number of tests is a good way to try out these techniques and check they are working correctly</a:t>
            </a:r>
          </a:p>
        </p:txBody>
      </p:sp>
    </p:spTree>
    <p:extLst>
      <p:ext uri="{BB962C8B-B14F-4D97-AF65-F5344CB8AC3E}">
        <p14:creationId xmlns:p14="http://schemas.microsoft.com/office/powerpoint/2010/main" val="11149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Debug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151" y="1461897"/>
            <a:ext cx="6763484" cy="3942207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764000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Superclass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Subclasses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Try-catch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Summary</a:t>
            </a:r>
            <a:endParaRPr lang="en-US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9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20824" y="1076243"/>
            <a:ext cx="6195425" cy="549992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Inheritance is when a class is used as the </a:t>
            </a:r>
            <a:r>
              <a:rPr lang="en-US" sz="1400" i="1" dirty="0" smtClean="0"/>
              <a:t>parent </a:t>
            </a:r>
            <a:r>
              <a:rPr lang="en-US" sz="1400" dirty="0" smtClean="0"/>
              <a:t>of another class</a:t>
            </a:r>
          </a:p>
          <a:p>
            <a:r>
              <a:rPr lang="en-US" sz="1400" dirty="0" smtClean="0"/>
              <a:t>A super class is one which is used as a parent.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It can be exactly the same as any other class</a:t>
            </a:r>
          </a:p>
          <a:p>
            <a:r>
              <a:rPr lang="en-US" sz="1400" dirty="0" smtClean="0"/>
              <a:t>The sub-class </a:t>
            </a:r>
            <a:r>
              <a:rPr lang="en-US" sz="1400" b="1" dirty="0" smtClean="0"/>
              <a:t>extends </a:t>
            </a:r>
            <a:r>
              <a:rPr lang="en-US" sz="1400" dirty="0" smtClean="0"/>
              <a:t>the super class</a:t>
            </a:r>
            <a:endParaRPr lang="en-US" sz="1400" b="1" dirty="0" smtClean="0"/>
          </a:p>
          <a:p>
            <a:pPr lvl="1"/>
            <a:r>
              <a:rPr lang="en-US" sz="1600" dirty="0" smtClean="0"/>
              <a:t>Add the keyword extends and the superclass name after the subclass class </a:t>
            </a:r>
            <a:r>
              <a:rPr lang="en-US" sz="1600" dirty="0"/>
              <a:t>name. </a:t>
            </a:r>
            <a:r>
              <a:rPr lang="en-US" sz="1600" dirty="0" smtClean="0"/>
              <a:t>E.g.: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Tomato extends Vegetable{ ..} </a:t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/>
              <a:t>Subclass constructors must call the super class constructor as the first line of code. </a:t>
            </a:r>
          </a:p>
          <a:p>
            <a:pPr lvl="1"/>
            <a:r>
              <a:rPr lang="en-US" sz="1600" dirty="0" smtClean="0"/>
              <a:t>The subclass has all the attributes, methods, types of the super class plus any new ones it declares</a:t>
            </a:r>
          </a:p>
          <a:p>
            <a:r>
              <a:rPr lang="en-US" sz="1400" dirty="0" smtClean="0"/>
              <a:t>Sub-classes can also be super classes.  There is no practical limit to the depth of the inheritance hierarchy.  </a:t>
            </a:r>
          </a:p>
          <a:p>
            <a:r>
              <a:rPr lang="en-US" sz="1400" dirty="0" smtClean="0"/>
              <a:t>A class can only extend one other class.  See next lecture for how to achieve polymorphism (which lets a class inherit from multiple sources). </a:t>
            </a:r>
          </a:p>
          <a:p>
            <a:endParaRPr lang="en-US" sz="14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764000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Superclass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Subclasses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Try-catch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Summary</a:t>
            </a:r>
            <a:endParaRPr lang="en-US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034228" y="1076243"/>
            <a:ext cx="6913542" cy="5352908"/>
          </a:xfrm>
        </p:spPr>
        <p:txBody>
          <a:bodyPr/>
          <a:lstStyle/>
          <a:p>
            <a:r>
              <a:rPr lang="en-US" dirty="0" smtClean="0"/>
              <a:t>Composite classes</a:t>
            </a:r>
          </a:p>
          <a:p>
            <a:pPr lvl="1"/>
            <a:r>
              <a:rPr lang="en-US" dirty="0" smtClean="0"/>
              <a:t>D&amp;D chapter 8</a:t>
            </a:r>
          </a:p>
          <a:p>
            <a:pPr lvl="1"/>
            <a:r>
              <a:rPr lang="en-US" dirty="0">
                <a:hlinkClick r:id="rId2"/>
              </a:rPr>
              <a:t>https://docs.oracle.com/javase/tutorial/java/javaOO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enums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D&amp;D sections 5.8 and 8.9</a:t>
            </a:r>
          </a:p>
          <a:p>
            <a:pPr lvl="1"/>
            <a:r>
              <a:rPr lang="en-NZ" dirty="0">
                <a:hlinkClick r:id="rId3"/>
              </a:rPr>
              <a:t>https://</a:t>
            </a:r>
            <a:r>
              <a:rPr lang="en-NZ" dirty="0" smtClean="0">
                <a:hlinkClick r:id="rId3"/>
              </a:rPr>
              <a:t>docs.oracle.com/javase/tutorial/java/javaOO/enum.html</a:t>
            </a:r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764000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Superclass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Subclasses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Try-catch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Summary</a:t>
            </a:r>
            <a:endParaRPr lang="en-US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2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</a:p>
          <a:p>
            <a:endParaRPr lang="en-US" dirty="0"/>
          </a:p>
          <a:p>
            <a:r>
              <a:rPr lang="en-US" dirty="0" smtClean="0"/>
              <a:t>D&amp;D </a:t>
            </a:r>
            <a:r>
              <a:rPr lang="en-US" smtClean="0"/>
              <a:t>Chapters 10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Objects (4)  Polymorphism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7784" y="1596572"/>
            <a:ext cx="7943486" cy="51134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By the end of </a:t>
            </a:r>
            <a:r>
              <a:rPr lang="en-US" smtClean="0"/>
              <a:t>this </a:t>
            </a:r>
            <a:r>
              <a:rPr lang="en-US" smtClean="0"/>
              <a:t>lesson, </a:t>
            </a:r>
            <a:r>
              <a:rPr lang="en-US" dirty="0" smtClean="0"/>
              <a:t>you should</a:t>
            </a:r>
          </a:p>
          <a:p>
            <a:pPr marL="0" lvl="0" indent="0">
              <a:buNone/>
            </a:pPr>
            <a:endParaRPr lang="en-US" dirty="0" smtClean="0"/>
          </a:p>
          <a:p>
            <a:r>
              <a:rPr lang="en-US" dirty="0" smtClean="0"/>
              <a:t>Understand the notation used in class diagrams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Know how to implement and use super and sub classes</a:t>
            </a:r>
          </a:p>
          <a:p>
            <a:endParaRPr lang="en-US" dirty="0"/>
          </a:p>
          <a:p>
            <a:r>
              <a:rPr lang="en-US" dirty="0" smtClean="0"/>
              <a:t>Understand how to handle built-in exceptions with try-catch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1"/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593334"/>
            <a:ext cx="4514850" cy="3943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Tennis Tournament 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3074" name="Picture 2" descr="http://s64.emuunlim.org/?/manuals/protennistour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09" y="845843"/>
            <a:ext cx="3676414" cy="278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764000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Class 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diagrams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Superclass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Subclasses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Try-catch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16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Class Diagram Basics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96" y="1285624"/>
            <a:ext cx="5686425" cy="3781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14093" y="5403867"/>
            <a:ext cx="6183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http://creately.com/blog/diagrams/class-diagram-relationships/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764000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Class </a:t>
            </a: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diagrams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Superclass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Subclasses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Try-catch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9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76856" y="928469"/>
            <a:ext cx="5696208" cy="344245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6856" y="928469"/>
            <a:ext cx="6505194" cy="53008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200" b="1" dirty="0" smtClean="0"/>
              <a:t>// Person.java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public </a:t>
            </a:r>
            <a:r>
              <a:rPr lang="en-NZ" sz="1200" b="1" dirty="0"/>
              <a:t>class </a:t>
            </a:r>
            <a:r>
              <a:rPr lang="en-NZ" sz="1200" b="1" dirty="0" smtClean="0"/>
              <a:t>Person  </a:t>
            </a:r>
            <a:r>
              <a:rPr lang="en-NZ" sz="1200" b="1" dirty="0"/>
              <a:t>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protected </a:t>
            </a:r>
            <a:r>
              <a:rPr lang="en-NZ" sz="1200" b="1" dirty="0"/>
              <a:t>String name;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// </a:t>
            </a:r>
            <a:r>
              <a:rPr lang="en-NZ" sz="1200" b="1" dirty="0"/>
              <a:t>constructors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Person (){}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Person (</a:t>
            </a:r>
            <a:r>
              <a:rPr lang="en-NZ" sz="1200" b="1" dirty="0"/>
              <a:t>String name){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this.name </a:t>
            </a:r>
            <a:r>
              <a:rPr lang="en-NZ" sz="1200" b="1" dirty="0"/>
              <a:t>= name;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}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// </a:t>
            </a:r>
            <a:r>
              <a:rPr lang="en-NZ" sz="1200" b="1" dirty="0"/>
              <a:t>gets and sets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void </a:t>
            </a:r>
            <a:r>
              <a:rPr lang="en-NZ" sz="1200" b="1" dirty="0" err="1"/>
              <a:t>setName</a:t>
            </a:r>
            <a:r>
              <a:rPr lang="en-NZ" sz="1200" b="1" dirty="0"/>
              <a:t>(String name){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this.name </a:t>
            </a:r>
            <a:r>
              <a:rPr lang="en-NZ" sz="1200" b="1" dirty="0"/>
              <a:t>= name;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}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String </a:t>
            </a:r>
            <a:r>
              <a:rPr lang="en-NZ" sz="1200" b="1" dirty="0" err="1"/>
              <a:t>getName</a:t>
            </a:r>
            <a:r>
              <a:rPr lang="en-NZ" sz="1200" b="1" dirty="0"/>
              <a:t>(){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return </a:t>
            </a:r>
            <a:r>
              <a:rPr lang="en-NZ" sz="1200" b="1" dirty="0"/>
              <a:t>name;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}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//</a:t>
            </a:r>
            <a:r>
              <a:rPr lang="en-NZ" sz="1200" b="1" dirty="0"/>
              <a:t>general </a:t>
            </a:r>
            <a:r>
              <a:rPr lang="en-NZ" sz="1200" b="1" dirty="0" smtClean="0"/>
              <a:t>methods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 </a:t>
            </a:r>
            <a:r>
              <a:rPr lang="en-NZ" sz="1200" b="1" dirty="0" smtClean="0"/>
              <a:t>    … 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}</a:t>
            </a:r>
            <a:endParaRPr lang="en-NZ" sz="1200" b="1" dirty="0"/>
          </a:p>
          <a:p>
            <a:endParaRPr lang="en-NZ" sz="1200" dirty="0"/>
          </a:p>
          <a:p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Person superclass looks like any standard class except the variable </a:t>
            </a:r>
            <a:r>
              <a:rPr lang="en-NZ" sz="1400" dirty="0" smtClean="0">
                <a:ea typeface="Verdana" panose="020B0604030504040204" pitchFamily="34" charset="0"/>
              </a:rPr>
              <a:t>name</a:t>
            </a:r>
            <a:r>
              <a:rPr lang="en-NZ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been  declared using the keyword </a:t>
            </a:r>
            <a:r>
              <a:rPr lang="en-NZ" sz="1400" dirty="0">
                <a:ea typeface="Verdana" panose="020B0604030504040204" pitchFamily="34" charset="0"/>
              </a:rPr>
              <a:t>protected</a:t>
            </a:r>
            <a:r>
              <a:rPr lang="en-NZ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rather than </a:t>
            </a:r>
            <a:r>
              <a:rPr lang="en-NZ" sz="1400" dirty="0">
                <a:ea typeface="Verdana" panose="020B0604030504040204" pitchFamily="34" charset="0"/>
              </a:rPr>
              <a:t>private</a:t>
            </a:r>
            <a:r>
              <a:rPr lang="en-NZ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</a:t>
            </a:r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means its private to this class </a:t>
            </a:r>
            <a:r>
              <a:rPr lang="en-NZ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its subclasses</a:t>
            </a:r>
            <a:r>
              <a:rPr lang="en-NZ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en-US" sz="16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Person  - Superclass 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764000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Superclass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Subclasses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Try-catch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5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58488" y="964548"/>
            <a:ext cx="4352040" cy="53819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90751" y="964548"/>
            <a:ext cx="4514850" cy="53008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200" b="1" dirty="0"/>
              <a:t>//Player.java</a:t>
            </a:r>
          </a:p>
          <a:p>
            <a:pPr>
              <a:lnSpc>
                <a:spcPct val="100000"/>
              </a:lnSpc>
            </a:pPr>
            <a:r>
              <a:rPr lang="en-NZ" sz="1200" b="1" dirty="0"/>
              <a:t>public class Player extends Person 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private </a:t>
            </a:r>
            <a:r>
              <a:rPr lang="en-NZ" sz="1200" b="1" dirty="0" err="1"/>
              <a:t>int</a:t>
            </a:r>
            <a:r>
              <a:rPr lang="en-NZ" sz="1200" b="1" dirty="0"/>
              <a:t> seeding;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// </a:t>
            </a:r>
            <a:r>
              <a:rPr lang="en-NZ" sz="1200" b="1" dirty="0"/>
              <a:t>constructors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Player(String name) 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super(name</a:t>
            </a:r>
            <a:r>
              <a:rPr lang="en-NZ" sz="1200" b="1" dirty="0"/>
              <a:t>);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}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Player() 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super</a:t>
            </a:r>
            <a:r>
              <a:rPr lang="en-NZ" sz="1200" b="1" dirty="0"/>
              <a:t>();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}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Player(String name, </a:t>
            </a:r>
            <a:r>
              <a:rPr lang="en-NZ" sz="1200" b="1" dirty="0" err="1"/>
              <a:t>int</a:t>
            </a:r>
            <a:r>
              <a:rPr lang="en-NZ" sz="1200" b="1" dirty="0"/>
              <a:t> seeding){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super(name</a:t>
            </a:r>
            <a:r>
              <a:rPr lang="en-NZ" sz="1200" b="1" dirty="0"/>
              <a:t>);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</a:t>
            </a:r>
            <a:r>
              <a:rPr lang="en-NZ" sz="1200" b="1" dirty="0" err="1" smtClean="0"/>
              <a:t>this.seeding</a:t>
            </a:r>
            <a:r>
              <a:rPr lang="en-NZ" sz="1200" b="1" dirty="0" smtClean="0"/>
              <a:t> </a:t>
            </a:r>
            <a:r>
              <a:rPr lang="en-NZ" sz="1200" b="1" dirty="0"/>
              <a:t>= seeding;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}</a:t>
            </a:r>
            <a:endParaRPr lang="en-NZ" sz="1200" b="1" dirty="0"/>
          </a:p>
          <a:p>
            <a:pPr>
              <a:lnSpc>
                <a:spcPct val="100000"/>
              </a:lnSpc>
            </a:pP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// </a:t>
            </a:r>
            <a:r>
              <a:rPr lang="en-NZ" sz="1200" b="1" dirty="0"/>
              <a:t>this class's gets and </a:t>
            </a:r>
            <a:r>
              <a:rPr lang="en-NZ" sz="1200" b="1" dirty="0" smtClean="0"/>
              <a:t>sets    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void </a:t>
            </a:r>
            <a:r>
              <a:rPr lang="en-NZ" sz="1200" b="1" dirty="0" err="1"/>
              <a:t>setSeeding</a:t>
            </a:r>
            <a:r>
              <a:rPr lang="en-NZ" sz="1200" b="1" dirty="0"/>
              <a:t>(</a:t>
            </a:r>
            <a:r>
              <a:rPr lang="en-NZ" sz="1200" b="1" dirty="0" err="1"/>
              <a:t>int</a:t>
            </a:r>
            <a:r>
              <a:rPr lang="en-NZ" sz="1200" b="1" dirty="0"/>
              <a:t> seeding){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</a:t>
            </a:r>
            <a:r>
              <a:rPr lang="en-NZ" sz="1200" b="1" dirty="0" err="1" smtClean="0"/>
              <a:t>this.seeding</a:t>
            </a:r>
            <a:r>
              <a:rPr lang="en-NZ" sz="1200" b="1" dirty="0" smtClean="0"/>
              <a:t> </a:t>
            </a:r>
            <a:r>
              <a:rPr lang="en-NZ" sz="1200" b="1" dirty="0"/>
              <a:t>= seeding;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}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 err="1"/>
              <a:t>int</a:t>
            </a:r>
            <a:r>
              <a:rPr lang="en-NZ" sz="1200" b="1" dirty="0"/>
              <a:t> </a:t>
            </a:r>
            <a:r>
              <a:rPr lang="en-NZ" sz="1200" b="1" dirty="0" err="1"/>
              <a:t>getSeeding</a:t>
            </a:r>
            <a:r>
              <a:rPr lang="en-NZ" sz="1200" b="1" dirty="0"/>
              <a:t>(){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return </a:t>
            </a:r>
            <a:r>
              <a:rPr lang="en-NZ" sz="1200" b="1" dirty="0"/>
              <a:t>seeding;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}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//</a:t>
            </a:r>
            <a:r>
              <a:rPr lang="en-NZ" sz="1200" b="1" dirty="0"/>
              <a:t>methods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 err="1"/>
              <a:t>int</a:t>
            </a:r>
            <a:r>
              <a:rPr lang="en-NZ" sz="1200" b="1" dirty="0"/>
              <a:t> </a:t>
            </a:r>
            <a:r>
              <a:rPr lang="en-NZ" sz="1200" b="1" dirty="0" err="1"/>
              <a:t>ChanceOfWin</a:t>
            </a:r>
            <a:r>
              <a:rPr lang="en-NZ" sz="1200" b="1" dirty="0"/>
              <a:t>(){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return </a:t>
            </a:r>
            <a:r>
              <a:rPr lang="en-NZ" sz="1200" b="1" dirty="0"/>
              <a:t>(</a:t>
            </a:r>
            <a:r>
              <a:rPr lang="en-NZ" sz="1200" b="1" dirty="0" err="1"/>
              <a:t>int</a:t>
            </a:r>
            <a:r>
              <a:rPr lang="en-NZ" sz="1200" b="1" dirty="0"/>
              <a:t>) (</a:t>
            </a:r>
            <a:r>
              <a:rPr lang="en-NZ" sz="1200" b="1" dirty="0" err="1"/>
              <a:t>Math.random</a:t>
            </a:r>
            <a:r>
              <a:rPr lang="en-NZ" sz="1200" b="1" dirty="0"/>
              <a:t>() *100)+1;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}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/>
              <a:t>}</a:t>
            </a:r>
            <a:endParaRPr lang="en-NZ" sz="1200" b="1" dirty="0" smtClean="0"/>
          </a:p>
          <a:p>
            <a:endParaRPr lang="en-NZ" sz="1200" dirty="0"/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Player - </a:t>
            </a:r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SubClass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42791" y="1162206"/>
            <a:ext cx="240918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Player </a:t>
            </a:r>
            <a:r>
              <a:rPr lang="en-NZ" sz="16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extends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Person class</a:t>
            </a:r>
          </a:p>
          <a:p>
            <a:endParaRPr lang="en-NZ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constructors 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</a:t>
            </a:r>
            <a:r>
              <a:rPr lang="en-NZ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call 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superclass 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 (to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we have the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Person-specific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 the object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constructed). 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NZ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 is 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referenced by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super()</a:t>
            </a:r>
          </a:p>
          <a:p>
            <a:endParaRPr lang="en-NZ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Player has the 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superclass</a:t>
            </a:r>
            <a:r>
              <a:rPr lang="en-NZ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fields and </a:t>
            </a:r>
            <a:b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</a:t>
            </a:r>
            <a:r>
              <a:rPr lang="en-NZ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its own  </a:t>
            </a:r>
            <a:endParaRPr lang="en-US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764000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Superclass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Subclasses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Try-catch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4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98211" y="928162"/>
            <a:ext cx="6067381" cy="52185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7665" y="928162"/>
            <a:ext cx="6013450" cy="53008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200" b="1" dirty="0" smtClean="0"/>
              <a:t>public </a:t>
            </a:r>
            <a:r>
              <a:rPr lang="en-NZ" sz="1200" b="1" dirty="0"/>
              <a:t>class Official extends Person 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</a:t>
            </a:r>
            <a:r>
              <a:rPr lang="en-NZ" sz="1200" b="1" dirty="0" err="1" smtClean="0"/>
              <a:t>enum</a:t>
            </a:r>
            <a:r>
              <a:rPr lang="en-NZ" sz="1200" b="1" dirty="0" smtClean="0"/>
              <a:t> </a:t>
            </a:r>
            <a:r>
              <a:rPr lang="en-NZ" sz="1200" b="1" dirty="0"/>
              <a:t>Roles {</a:t>
            </a:r>
            <a:r>
              <a:rPr lang="en-NZ" sz="1200" b="1" i="1" dirty="0"/>
              <a:t>UMPIRE,LINEJUDGE,BALLKID,UNDEFINED};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private </a:t>
            </a:r>
            <a:r>
              <a:rPr lang="en-NZ" sz="1200" b="1" dirty="0"/>
              <a:t>Roles role;</a:t>
            </a:r>
          </a:p>
          <a:p>
            <a:pPr>
              <a:lnSpc>
                <a:spcPct val="100000"/>
              </a:lnSpc>
            </a:pPr>
            <a:r>
              <a:rPr lang="en-NZ" sz="1200" dirty="0" smtClean="0"/>
              <a:t>    // </a:t>
            </a:r>
            <a:r>
              <a:rPr lang="en-NZ" sz="1200" dirty="0"/>
              <a:t>constructors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Official(String name) 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super(name</a:t>
            </a:r>
            <a:r>
              <a:rPr lang="en-NZ" sz="1200" b="1" dirty="0"/>
              <a:t>);</a:t>
            </a:r>
          </a:p>
          <a:p>
            <a:pPr>
              <a:lnSpc>
                <a:spcPct val="100000"/>
              </a:lnSpc>
            </a:pPr>
            <a:r>
              <a:rPr lang="en-NZ" sz="1200" dirty="0" smtClean="0"/>
              <a:t>    }</a:t>
            </a:r>
            <a:endParaRPr lang="en-NZ" sz="1200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Official() 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super</a:t>
            </a:r>
            <a:r>
              <a:rPr lang="en-NZ" sz="1200" b="1" dirty="0"/>
              <a:t>();</a:t>
            </a:r>
          </a:p>
          <a:p>
            <a:pPr>
              <a:lnSpc>
                <a:spcPct val="100000"/>
              </a:lnSpc>
            </a:pPr>
            <a:r>
              <a:rPr lang="en-NZ" sz="1200" dirty="0" smtClean="0"/>
              <a:t>    }</a:t>
            </a:r>
            <a:endParaRPr lang="en-NZ" sz="1200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Official(String name, String role){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super</a:t>
            </a:r>
            <a:r>
              <a:rPr lang="en-NZ" sz="1200" b="1" dirty="0"/>
              <a:t>( name);</a:t>
            </a:r>
          </a:p>
          <a:p>
            <a:pPr>
              <a:lnSpc>
                <a:spcPct val="100000"/>
              </a:lnSpc>
            </a:pPr>
            <a:r>
              <a:rPr lang="en-NZ" sz="1200" dirty="0" smtClean="0"/>
              <a:t>        </a:t>
            </a:r>
            <a:r>
              <a:rPr lang="en-NZ" sz="1200" dirty="0" err="1" smtClean="0"/>
              <a:t>setRole</a:t>
            </a:r>
            <a:r>
              <a:rPr lang="en-NZ" sz="1200" dirty="0" smtClean="0"/>
              <a:t>(role</a:t>
            </a:r>
            <a:r>
              <a:rPr lang="en-NZ" sz="1200" dirty="0"/>
              <a:t>);</a:t>
            </a:r>
          </a:p>
          <a:p>
            <a:pPr>
              <a:lnSpc>
                <a:spcPct val="100000"/>
              </a:lnSpc>
            </a:pPr>
            <a:r>
              <a:rPr lang="en-NZ" sz="1200" dirty="0" smtClean="0"/>
              <a:t>    }</a:t>
            </a:r>
            <a:endParaRPr lang="en-NZ" sz="1200" dirty="0"/>
          </a:p>
          <a:p>
            <a:pPr>
              <a:lnSpc>
                <a:spcPct val="100000"/>
              </a:lnSpc>
            </a:pPr>
            <a:r>
              <a:rPr lang="en-NZ" sz="1200" dirty="0" smtClean="0"/>
              <a:t>    // </a:t>
            </a:r>
            <a:r>
              <a:rPr lang="en-NZ" sz="1200" dirty="0"/>
              <a:t>this class's gets and sets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void </a:t>
            </a:r>
            <a:r>
              <a:rPr lang="en-NZ" sz="1200" b="1" dirty="0" err="1"/>
              <a:t>setRole</a:t>
            </a:r>
            <a:r>
              <a:rPr lang="en-NZ" sz="1200" b="1" dirty="0"/>
              <a:t>(String role){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try {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    </a:t>
            </a:r>
            <a:r>
              <a:rPr lang="en-NZ" sz="1200" b="1" dirty="0" err="1" smtClean="0"/>
              <a:t>this.role</a:t>
            </a:r>
            <a:r>
              <a:rPr lang="en-NZ" sz="1200" b="1" dirty="0" smtClean="0"/>
              <a:t> </a:t>
            </a:r>
            <a:r>
              <a:rPr lang="en-NZ" sz="1200" b="1" dirty="0"/>
              <a:t>= </a:t>
            </a:r>
            <a:r>
              <a:rPr lang="en-NZ" sz="1200" b="1" dirty="0" err="1"/>
              <a:t>Roles.</a:t>
            </a:r>
            <a:r>
              <a:rPr lang="en-NZ" sz="1200" b="1" i="1" dirty="0" err="1"/>
              <a:t>valueOf</a:t>
            </a:r>
            <a:r>
              <a:rPr lang="en-NZ" sz="1200" b="1" i="1" dirty="0"/>
              <a:t>(</a:t>
            </a:r>
            <a:r>
              <a:rPr lang="en-NZ" sz="1200" b="1" i="1" dirty="0" err="1"/>
              <a:t>role.toUpperCase</a:t>
            </a:r>
            <a:r>
              <a:rPr lang="en-NZ" sz="1200" b="1" i="1" dirty="0"/>
              <a:t>());</a:t>
            </a:r>
          </a:p>
          <a:p>
            <a:pPr>
              <a:lnSpc>
                <a:spcPct val="100000"/>
              </a:lnSpc>
            </a:pPr>
            <a:r>
              <a:rPr lang="en-NZ" sz="1200" dirty="0" smtClean="0"/>
              <a:t>        }</a:t>
            </a:r>
            <a:endParaRPr lang="en-NZ" sz="1200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catch (</a:t>
            </a:r>
            <a:r>
              <a:rPr lang="en-NZ" sz="1200" b="1" dirty="0" err="1" smtClean="0"/>
              <a:t>IllegalArgumentException</a:t>
            </a:r>
            <a:r>
              <a:rPr lang="en-NZ" sz="1200" b="1" dirty="0" smtClean="0"/>
              <a:t> </a:t>
            </a:r>
            <a:r>
              <a:rPr lang="en-NZ" sz="1200" b="1" dirty="0"/>
              <a:t>e){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    </a:t>
            </a:r>
            <a:r>
              <a:rPr lang="en-NZ" sz="1200" b="1" dirty="0" err="1" smtClean="0"/>
              <a:t>this.role</a:t>
            </a:r>
            <a:r>
              <a:rPr lang="en-NZ" sz="1200" b="1" dirty="0" smtClean="0"/>
              <a:t> </a:t>
            </a:r>
            <a:r>
              <a:rPr lang="en-NZ" sz="1200" b="1" dirty="0"/>
              <a:t>= </a:t>
            </a:r>
            <a:r>
              <a:rPr lang="en-NZ" sz="1200" b="1" dirty="0" err="1"/>
              <a:t>Roles.</a:t>
            </a:r>
            <a:r>
              <a:rPr lang="en-NZ" sz="1200" b="1" i="1" dirty="0" err="1"/>
              <a:t>UNDEFINED</a:t>
            </a:r>
            <a:r>
              <a:rPr lang="en-NZ" sz="1200" b="1" i="1" dirty="0"/>
              <a:t>;</a:t>
            </a:r>
          </a:p>
          <a:p>
            <a:pPr>
              <a:lnSpc>
                <a:spcPct val="100000"/>
              </a:lnSpc>
            </a:pPr>
            <a:r>
              <a:rPr lang="en-NZ" sz="1200" dirty="0" smtClean="0"/>
              <a:t>        }</a:t>
            </a:r>
            <a:endParaRPr lang="en-NZ" sz="1200" dirty="0"/>
          </a:p>
          <a:p>
            <a:pPr>
              <a:lnSpc>
                <a:spcPct val="100000"/>
              </a:lnSpc>
            </a:pPr>
            <a:r>
              <a:rPr lang="en-NZ" sz="1200" dirty="0" smtClean="0"/>
              <a:t>    }</a:t>
            </a:r>
            <a:endParaRPr lang="en-NZ" sz="1200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String </a:t>
            </a:r>
            <a:r>
              <a:rPr lang="en-NZ" sz="1200" b="1" dirty="0" err="1"/>
              <a:t>getRole</a:t>
            </a:r>
            <a:r>
              <a:rPr lang="en-NZ" sz="1200" b="1" dirty="0"/>
              <a:t>(){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return </a:t>
            </a:r>
            <a:r>
              <a:rPr lang="en-NZ" sz="1200" b="1" dirty="0" err="1"/>
              <a:t>role.toString</a:t>
            </a:r>
            <a:r>
              <a:rPr lang="en-NZ" sz="1200" b="1" dirty="0"/>
              <a:t>().substring(0,1).</a:t>
            </a:r>
            <a:r>
              <a:rPr lang="en-NZ" sz="1200" b="1" dirty="0" err="1"/>
              <a:t>toUpperCase</a:t>
            </a:r>
            <a:r>
              <a:rPr lang="en-NZ" sz="1200" b="1" dirty="0"/>
              <a:t>() + </a:t>
            </a:r>
            <a:r>
              <a:rPr lang="en-NZ" sz="1200" b="1" dirty="0" smtClean="0"/>
              <a:t>        </a:t>
            </a:r>
            <a:br>
              <a:rPr lang="en-NZ" sz="1200" b="1" dirty="0" smtClean="0"/>
            </a:br>
            <a:r>
              <a:rPr lang="en-NZ" sz="1200" b="1" dirty="0" smtClean="0"/>
              <a:t>            </a:t>
            </a:r>
            <a:r>
              <a:rPr lang="en-NZ" sz="1200" b="1" dirty="0" err="1" smtClean="0"/>
              <a:t>role.toString</a:t>
            </a:r>
            <a:r>
              <a:rPr lang="en-NZ" sz="1200" b="1" dirty="0"/>
              <a:t>().substring(1).</a:t>
            </a:r>
            <a:r>
              <a:rPr lang="en-NZ" sz="1200" b="1" dirty="0" err="1"/>
              <a:t>toLowerCase</a:t>
            </a:r>
            <a:r>
              <a:rPr lang="en-NZ" sz="1200" b="1" dirty="0"/>
              <a:t>();</a:t>
            </a:r>
          </a:p>
          <a:p>
            <a:pPr>
              <a:lnSpc>
                <a:spcPct val="100000"/>
              </a:lnSpc>
            </a:pPr>
            <a:r>
              <a:rPr lang="en-NZ" sz="1200" dirty="0" smtClean="0"/>
              <a:t>    }</a:t>
            </a:r>
            <a:endParaRPr lang="en-NZ" sz="1200" dirty="0"/>
          </a:p>
          <a:p>
            <a:pPr>
              <a:lnSpc>
                <a:spcPct val="100000"/>
              </a:lnSpc>
            </a:pPr>
            <a:r>
              <a:rPr lang="en-NZ" sz="1200" dirty="0" smtClean="0"/>
              <a:t>}</a:t>
            </a:r>
            <a:endParaRPr lang="en-NZ" sz="1200" b="1" dirty="0"/>
          </a:p>
          <a:p>
            <a:endParaRPr lang="en-NZ" sz="1200" dirty="0"/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Official - </a:t>
            </a:r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SubClass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61983" y="6229044"/>
            <a:ext cx="4883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Official also  </a:t>
            </a:r>
            <a:r>
              <a:rPr lang="en-NZ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extends</a:t>
            </a:r>
            <a:r>
              <a:rPr lang="en-NZ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Person </a:t>
            </a:r>
          </a:p>
          <a:p>
            <a:endParaRPr lang="en-NZ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764000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Superclass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Subclasses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Try-catch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3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7730" y="928162"/>
            <a:ext cx="6067381" cy="31500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41661" y="969321"/>
            <a:ext cx="6013450" cy="3067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NZ" sz="1200" b="1" dirty="0" smtClean="0"/>
              <a:t>public </a:t>
            </a:r>
            <a:r>
              <a:rPr lang="en-NZ" sz="1200" b="1" dirty="0"/>
              <a:t>class Official extends Person 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</a:t>
            </a:r>
            <a:r>
              <a:rPr lang="en-NZ" sz="1200" b="1" dirty="0" err="1" smtClean="0"/>
              <a:t>enum</a:t>
            </a:r>
            <a:r>
              <a:rPr lang="en-NZ" sz="1200" b="1" dirty="0" smtClean="0"/>
              <a:t> </a:t>
            </a:r>
            <a:r>
              <a:rPr lang="en-NZ" sz="1200" b="1" dirty="0"/>
              <a:t>Roles {</a:t>
            </a:r>
            <a:r>
              <a:rPr lang="en-NZ" sz="1200" b="1" i="1" dirty="0"/>
              <a:t>UMPIRE,LINEJUDGE,BALLKID,UNDEFINED};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private </a:t>
            </a:r>
            <a:r>
              <a:rPr lang="en-NZ" sz="1200" b="1" dirty="0"/>
              <a:t>Roles role;</a:t>
            </a:r>
          </a:p>
          <a:p>
            <a:pPr>
              <a:lnSpc>
                <a:spcPct val="100000"/>
              </a:lnSpc>
            </a:pPr>
            <a:r>
              <a:rPr lang="en-NZ" sz="1200" dirty="0" smtClean="0"/>
              <a:t>    // </a:t>
            </a:r>
            <a:r>
              <a:rPr lang="en-NZ" sz="1200" dirty="0"/>
              <a:t>constructors</a:t>
            </a:r>
          </a:p>
          <a:p>
            <a:pPr>
              <a:lnSpc>
                <a:spcPct val="100000"/>
              </a:lnSpc>
            </a:pPr>
            <a:r>
              <a:rPr lang="en-US" sz="1200" b="1" dirty="0" smtClean="0"/>
              <a:t>    …</a:t>
            </a:r>
            <a:endParaRPr lang="en-NZ" sz="1200" b="1" dirty="0" smtClean="0"/>
          </a:p>
          <a:p>
            <a:pPr>
              <a:lnSpc>
                <a:spcPct val="100000"/>
              </a:lnSpc>
            </a:pPr>
            <a:r>
              <a:rPr lang="en-NZ" sz="1200" dirty="0" smtClean="0"/>
              <a:t>    // </a:t>
            </a:r>
            <a:r>
              <a:rPr lang="en-NZ" sz="1200" dirty="0"/>
              <a:t>this class's gets and sets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public </a:t>
            </a:r>
            <a:r>
              <a:rPr lang="en-NZ" sz="1200" b="1" dirty="0"/>
              <a:t>void </a:t>
            </a:r>
            <a:r>
              <a:rPr lang="en-NZ" sz="1200" b="1" dirty="0" err="1"/>
              <a:t>setRole</a:t>
            </a:r>
            <a:r>
              <a:rPr lang="en-NZ" sz="1200" b="1" dirty="0"/>
              <a:t>(String role){</a:t>
            </a:r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try {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    </a:t>
            </a:r>
            <a:r>
              <a:rPr lang="en-NZ" sz="1200" b="1" dirty="0" err="1" smtClean="0"/>
              <a:t>this.role</a:t>
            </a:r>
            <a:r>
              <a:rPr lang="en-NZ" sz="1200" b="1" dirty="0" smtClean="0"/>
              <a:t> </a:t>
            </a:r>
            <a:r>
              <a:rPr lang="en-NZ" sz="1200" b="1" dirty="0"/>
              <a:t>= </a:t>
            </a:r>
            <a:r>
              <a:rPr lang="en-NZ" sz="1200" b="1" dirty="0" err="1"/>
              <a:t>Roles.</a:t>
            </a:r>
            <a:r>
              <a:rPr lang="en-NZ" sz="1200" b="1" i="1" dirty="0" err="1"/>
              <a:t>valueOf</a:t>
            </a:r>
            <a:r>
              <a:rPr lang="en-NZ" sz="1200" b="1" i="1" dirty="0"/>
              <a:t>(</a:t>
            </a:r>
            <a:r>
              <a:rPr lang="en-NZ" sz="1200" b="1" i="1" dirty="0" err="1"/>
              <a:t>role.toUpperCase</a:t>
            </a:r>
            <a:r>
              <a:rPr lang="en-NZ" sz="1200" b="1" i="1" dirty="0"/>
              <a:t>());</a:t>
            </a:r>
          </a:p>
          <a:p>
            <a:pPr>
              <a:lnSpc>
                <a:spcPct val="100000"/>
              </a:lnSpc>
            </a:pPr>
            <a:r>
              <a:rPr lang="en-NZ" sz="1200" dirty="0" smtClean="0"/>
              <a:t>        }</a:t>
            </a:r>
            <a:endParaRPr lang="en-NZ" sz="1200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catch (</a:t>
            </a:r>
            <a:r>
              <a:rPr lang="en-NZ" sz="1200" b="1" dirty="0" err="1" smtClean="0"/>
              <a:t>IllegalArgumentException</a:t>
            </a:r>
            <a:r>
              <a:rPr lang="en-NZ" sz="1200" b="1" dirty="0" smtClean="0"/>
              <a:t> </a:t>
            </a:r>
            <a:r>
              <a:rPr lang="en-NZ" sz="1200" b="1" dirty="0"/>
              <a:t>e</a:t>
            </a:r>
            <a:r>
              <a:rPr lang="en-NZ" sz="1200" b="1" dirty="0" smtClean="0"/>
              <a:t>) {</a:t>
            </a:r>
            <a:endParaRPr lang="en-NZ" sz="1200" b="1" dirty="0"/>
          </a:p>
          <a:p>
            <a:pPr>
              <a:lnSpc>
                <a:spcPct val="100000"/>
              </a:lnSpc>
            </a:pPr>
            <a:r>
              <a:rPr lang="en-NZ" sz="1200" b="1" dirty="0" smtClean="0"/>
              <a:t>            </a:t>
            </a:r>
            <a:r>
              <a:rPr lang="en-NZ" sz="1200" b="1" dirty="0" err="1" smtClean="0"/>
              <a:t>this.role</a:t>
            </a:r>
            <a:r>
              <a:rPr lang="en-NZ" sz="1200" b="1" dirty="0" smtClean="0"/>
              <a:t> </a:t>
            </a:r>
            <a:r>
              <a:rPr lang="en-NZ" sz="1200" b="1" dirty="0"/>
              <a:t>= </a:t>
            </a:r>
            <a:r>
              <a:rPr lang="en-NZ" sz="1200" b="1" dirty="0" err="1"/>
              <a:t>Roles.</a:t>
            </a:r>
            <a:r>
              <a:rPr lang="en-NZ" sz="1200" b="1" i="1" dirty="0" err="1"/>
              <a:t>UNDEFINED</a:t>
            </a:r>
            <a:r>
              <a:rPr lang="en-NZ" sz="1200" b="1" i="1" dirty="0"/>
              <a:t>;</a:t>
            </a:r>
          </a:p>
          <a:p>
            <a:pPr>
              <a:lnSpc>
                <a:spcPct val="100000"/>
              </a:lnSpc>
            </a:pPr>
            <a:r>
              <a:rPr lang="en-NZ" sz="1200" dirty="0" smtClean="0"/>
              <a:t>        }</a:t>
            </a:r>
            <a:endParaRPr lang="en-NZ" sz="1200" dirty="0"/>
          </a:p>
          <a:p>
            <a:pPr>
              <a:lnSpc>
                <a:spcPct val="100000"/>
              </a:lnSpc>
            </a:pPr>
            <a:r>
              <a:rPr lang="en-NZ" sz="1200" dirty="0" smtClean="0"/>
              <a:t>    }</a:t>
            </a:r>
            <a:endParaRPr lang="en-NZ" sz="1200" dirty="0"/>
          </a:p>
          <a:p>
            <a:pPr>
              <a:lnSpc>
                <a:spcPct val="100000"/>
              </a:lnSpc>
            </a:pPr>
            <a:r>
              <a:rPr lang="en-US" sz="1200" b="1" dirty="0" smtClean="0"/>
              <a:t>    …</a:t>
            </a:r>
            <a:endParaRPr lang="en-NZ" sz="1200" b="1" dirty="0" smtClean="0"/>
          </a:p>
          <a:p>
            <a:pPr>
              <a:lnSpc>
                <a:spcPct val="100000"/>
              </a:lnSpc>
            </a:pPr>
            <a:r>
              <a:rPr lang="en-NZ" sz="1200" dirty="0" smtClean="0"/>
              <a:t>}</a:t>
            </a:r>
            <a:endParaRPr lang="en-NZ" sz="1200" b="1" dirty="0"/>
          </a:p>
          <a:p>
            <a:endParaRPr lang="en-NZ" sz="1200" dirty="0"/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Official - </a:t>
            </a:r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SubClass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4385" y="4160566"/>
            <a:ext cx="59808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 the use of an </a:t>
            </a:r>
            <a:r>
              <a:rPr lang="en-NZ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roles.</a:t>
            </a:r>
          </a:p>
          <a:p>
            <a:endParaRPr lang="en-NZ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also use </a:t>
            </a:r>
            <a:r>
              <a:rPr lang="en-NZ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exception handling</a:t>
            </a:r>
            <a:r>
              <a:rPr lang="en-NZ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here in the form of a try-catch block.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because the line in the try block will throw an exception (error) if the String </a:t>
            </a:r>
            <a:r>
              <a:rPr lang="en-US" sz="16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role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does not contain a valid value. The catch block allows us to take corrective action rather than letting the program crash.</a:t>
            </a:r>
            <a:endParaRPr lang="en-NZ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Z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764000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Superclass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Subclasses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Try-catch</a:t>
            </a: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6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41448" y="1100219"/>
            <a:ext cx="6356461" cy="161387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41448" y="1100219"/>
            <a:ext cx="6537960" cy="53008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NZ" sz="1600" b="1" dirty="0"/>
              <a:t>public void </a:t>
            </a:r>
            <a:r>
              <a:rPr lang="en-NZ" sz="1600" b="1" dirty="0" err="1"/>
              <a:t>setRole</a:t>
            </a:r>
            <a:r>
              <a:rPr lang="en-NZ" sz="1600" b="1" dirty="0"/>
              <a:t>(String role</a:t>
            </a:r>
            <a:r>
              <a:rPr lang="en-NZ" sz="1600" b="1" dirty="0" smtClean="0"/>
              <a:t>){</a:t>
            </a:r>
            <a:br>
              <a:rPr lang="en-NZ" sz="1600" b="1" dirty="0" smtClean="0"/>
            </a:br>
            <a:r>
              <a:rPr lang="en-NZ" sz="1600" b="1" dirty="0" smtClean="0"/>
              <a:t>    try {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 </a:t>
            </a:r>
            <a:r>
              <a:rPr lang="en-NZ" sz="1600" b="1" dirty="0" smtClean="0"/>
              <a:t>       </a:t>
            </a:r>
            <a:r>
              <a:rPr lang="en-NZ" sz="1600" b="1" dirty="0" err="1" smtClean="0"/>
              <a:t>this.role</a:t>
            </a:r>
            <a:r>
              <a:rPr lang="en-NZ" sz="1600" b="1" dirty="0" smtClean="0"/>
              <a:t> </a:t>
            </a:r>
            <a:r>
              <a:rPr lang="en-NZ" sz="1600" b="1" dirty="0"/>
              <a:t>= </a:t>
            </a:r>
            <a:r>
              <a:rPr lang="en-NZ" sz="1600" b="1" dirty="0" err="1"/>
              <a:t>Roles.</a:t>
            </a:r>
            <a:r>
              <a:rPr lang="en-NZ" sz="1600" b="1" i="1" dirty="0" err="1"/>
              <a:t>valueOf</a:t>
            </a:r>
            <a:r>
              <a:rPr lang="en-NZ" sz="1600" b="1" i="1" dirty="0"/>
              <a:t>(</a:t>
            </a:r>
            <a:r>
              <a:rPr lang="en-NZ" sz="1600" b="1" i="1" dirty="0" err="1"/>
              <a:t>role.toUpperCase</a:t>
            </a:r>
            <a:r>
              <a:rPr lang="en-NZ" sz="1600" b="1" i="1" dirty="0" smtClean="0"/>
              <a:t>());</a:t>
            </a:r>
            <a:br>
              <a:rPr lang="en-NZ" sz="1600" b="1" i="1" dirty="0" smtClean="0"/>
            </a:br>
            <a:r>
              <a:rPr lang="en-NZ" sz="1600" b="1" i="1" dirty="0" smtClean="0"/>
              <a:t>    </a:t>
            </a:r>
            <a:r>
              <a:rPr lang="en-NZ" sz="1600" b="1" dirty="0" smtClean="0"/>
              <a:t>}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/>
              <a:t> </a:t>
            </a:r>
            <a:r>
              <a:rPr lang="en-NZ" sz="1600" b="1" dirty="0" smtClean="0"/>
              <a:t>   catch (</a:t>
            </a:r>
            <a:r>
              <a:rPr lang="en-NZ" sz="1600" b="1" dirty="0" err="1" smtClean="0"/>
              <a:t>IllegalArgumentException</a:t>
            </a:r>
            <a:r>
              <a:rPr lang="en-NZ" sz="1600" b="1" dirty="0" smtClean="0"/>
              <a:t> </a:t>
            </a:r>
            <a:r>
              <a:rPr lang="en-NZ" sz="1600" b="1" dirty="0"/>
              <a:t>e</a:t>
            </a:r>
            <a:r>
              <a:rPr lang="en-NZ" sz="1600" b="1" dirty="0" smtClean="0"/>
              <a:t>) {</a:t>
            </a:r>
            <a:br>
              <a:rPr lang="en-NZ" sz="1600" b="1" dirty="0" smtClean="0"/>
            </a:br>
            <a:r>
              <a:rPr lang="en-NZ" sz="1600" b="1" dirty="0" smtClean="0"/>
              <a:t>        </a:t>
            </a:r>
            <a:r>
              <a:rPr lang="en-NZ" sz="1600" b="1" dirty="0" err="1" smtClean="0"/>
              <a:t>this.role</a:t>
            </a:r>
            <a:r>
              <a:rPr lang="en-NZ" sz="1600" b="1" dirty="0" smtClean="0"/>
              <a:t> </a:t>
            </a:r>
            <a:r>
              <a:rPr lang="en-NZ" sz="1600" b="1" dirty="0"/>
              <a:t>= </a:t>
            </a:r>
            <a:r>
              <a:rPr lang="en-NZ" sz="1600" b="1" dirty="0" err="1"/>
              <a:t>Roles.</a:t>
            </a:r>
            <a:r>
              <a:rPr lang="en-NZ" sz="1600" b="1" i="1" dirty="0" err="1"/>
              <a:t>UNDEFINED</a:t>
            </a:r>
            <a:r>
              <a:rPr lang="en-NZ" sz="1600" b="1" i="1" dirty="0" smtClean="0"/>
              <a:t>;</a:t>
            </a:r>
            <a:br>
              <a:rPr lang="en-NZ" sz="1600" b="1" i="1" dirty="0" smtClean="0"/>
            </a:br>
            <a:r>
              <a:rPr lang="en-NZ" sz="1600" b="1" i="1" dirty="0" smtClean="0"/>
              <a:t>    </a:t>
            </a:r>
            <a:r>
              <a:rPr lang="en-NZ" sz="1600" b="1" dirty="0" smtClean="0"/>
              <a:t>}</a:t>
            </a:r>
            <a:endParaRPr lang="en-NZ" sz="1600" b="1" dirty="0"/>
          </a:p>
          <a:p>
            <a:pPr>
              <a:lnSpc>
                <a:spcPct val="100000"/>
              </a:lnSpc>
            </a:pPr>
            <a:r>
              <a:rPr lang="en-NZ" sz="1600" b="1" dirty="0" smtClean="0"/>
              <a:t>}</a:t>
            </a:r>
            <a:endParaRPr lang="en-NZ" sz="1600" b="1" dirty="0"/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things can throw an exception: from a USB drive being removed in the middle of a save, to a divide-by-zero. 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Trying to assign an invalid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causes an exception. 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Putting a </a:t>
            </a:r>
            <a:r>
              <a:rPr lang="en-US" sz="1600" b="1" dirty="0" smtClean="0">
                <a:ea typeface="Verdana" panose="020B0604030504040204" pitchFamily="34" charset="0"/>
              </a:rPr>
              <a:t>try </a:t>
            </a:r>
            <a:r>
              <a:rPr lang="en-US" sz="1600" dirty="0" smtClean="0">
                <a:ea typeface="Verdana" panose="020B0604030504040204" pitchFamily="34" charset="0"/>
              </a:rPr>
              <a:t>{}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around code that may cause an exception will mean you can </a:t>
            </a:r>
            <a:r>
              <a:rPr lang="en-US" sz="1600" b="1" dirty="0" smtClean="0">
                <a:ea typeface="Verdana" panose="020B0604030504040204" pitchFamily="34" charset="0"/>
              </a:rPr>
              <a:t>catch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exception and deal with it so that the program does not crash.  (Obviously in a real program, you would have to get a valid role from the user.)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about Exceptions later!</a:t>
            </a: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Try-catch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1764000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Class diagrams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Superclass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bg1"/>
                </a:solidFill>
                <a:cs typeface="+mn-cs"/>
              </a:rPr>
              <a:t>Subclasses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Try-catch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5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19674</TotalTime>
  <Words>780</Words>
  <Application>Microsoft Office PowerPoint</Application>
  <PresentationFormat>On-screen Show (4:3)</PresentationFormat>
  <Paragraphs>301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Verdana</vt:lpstr>
      <vt:lpstr>Custom Design</vt:lpstr>
      <vt:lpstr>Lecture 8</vt:lpstr>
      <vt:lpstr>Goals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know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Tenreiro</dc:creator>
  <cp:lastModifiedBy>Ulrich Speidel</cp:lastModifiedBy>
  <cp:revision>223</cp:revision>
  <cp:lastPrinted>2017-01-19T21:33:28Z</cp:lastPrinted>
  <dcterms:created xsi:type="dcterms:W3CDTF">2015-05-10T23:22:16Z</dcterms:created>
  <dcterms:modified xsi:type="dcterms:W3CDTF">2017-03-03T04:54:46Z</dcterms:modified>
</cp:coreProperties>
</file>