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7" r:id="rId3"/>
    <p:sldId id="309" r:id="rId4"/>
    <p:sldId id="344" r:id="rId5"/>
    <p:sldId id="326" r:id="rId6"/>
    <p:sldId id="353" r:id="rId7"/>
    <p:sldId id="351" r:id="rId8"/>
    <p:sldId id="345" r:id="rId9"/>
    <p:sldId id="348" r:id="rId10"/>
    <p:sldId id="332" r:id="rId11"/>
    <p:sldId id="350" r:id="rId12"/>
    <p:sldId id="349" r:id="rId13"/>
    <p:sldId id="347" r:id="rId14"/>
    <p:sldId id="352" r:id="rId15"/>
    <p:sldId id="291" r:id="rId16"/>
    <p:sldId id="287" r:id="rId17"/>
    <p:sldId id="281" r:id="rId18"/>
    <p:sldId id="331" r:id="rId19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21">
          <p15:clr>
            <a:srgbClr val="A4A3A4"/>
          </p15:clr>
        </p15:guide>
        <p15:guide id="2" pos="4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46C"/>
    <a:srgbClr val="00467F"/>
    <a:srgbClr val="009AC7"/>
    <a:srgbClr val="002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14"/>
      </p:cViewPr>
      <p:guideLst>
        <p:guide orient="horz" pos="4021"/>
        <p:guide pos="4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-6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2174E-94A8-894B-B55B-E3D1B123F7BC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4EBF85-1479-E349-9262-1B6F0600C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553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C2B82-52D7-564A-9414-F61912D3DADE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170D6-42E6-3B4C-BC2C-154007EE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494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Opening Slide">
    <p:bg>
      <p:bgPr>
        <a:solidFill>
          <a:srgbClr val="0046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 hasCustomPrompt="1"/>
          </p:nvPr>
        </p:nvSpPr>
        <p:spPr>
          <a:xfrm>
            <a:off x="677866" y="2289389"/>
            <a:ext cx="8027984" cy="836561"/>
          </a:xfrm>
          <a:prstGeom prst="rect">
            <a:avLst/>
          </a:prstGeom>
        </p:spPr>
        <p:txBody>
          <a:bodyPr vert="horz"/>
          <a:lstStyle>
            <a:lvl1pPr algn="l">
              <a:defRPr sz="4000" b="1" i="0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AU" dirty="0" smtClean="0"/>
              <a:t>Lecture 2 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677863" y="3135012"/>
            <a:ext cx="8027987" cy="1056603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400" baseline="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en-AU" dirty="0" smtClean="0"/>
              <a:t>D&amp;D chapter 2</a:t>
            </a:r>
          </a:p>
          <a:p>
            <a:pPr lvl="0"/>
            <a:r>
              <a:rPr lang="en-AU" dirty="0" smtClean="0"/>
              <a:t>&amp; Eclipse</a:t>
            </a:r>
          </a:p>
        </p:txBody>
      </p:sp>
      <p:pic>
        <p:nvPicPr>
          <p:cNvPr id="26" name="Picture 25" descr="UOA-LR-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851" y="427038"/>
            <a:ext cx="3095999" cy="102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797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B Multipl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5767013" y="1245262"/>
            <a:ext cx="3096000" cy="26642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5767013" y="4192788"/>
            <a:ext cx="1439998" cy="12666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423015" y="4192788"/>
            <a:ext cx="1439998" cy="12666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71512" y="1245262"/>
            <a:ext cx="4379913" cy="26642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71511" y="4192788"/>
            <a:ext cx="2052000" cy="12666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2999425" y="4192788"/>
            <a:ext cx="2052000" cy="12666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35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A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-1" y="457116"/>
            <a:ext cx="4628271" cy="59720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17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AU" dirty="0" err="1" smtClean="0"/>
              <a:t>magnatet</a:t>
            </a:r>
            <a:r>
              <a:rPr lang="en-AU" dirty="0" smtClean="0"/>
              <a:t> am, </a:t>
            </a:r>
            <a:r>
              <a:rPr lang="en-AU" dirty="0" err="1" smtClean="0"/>
              <a:t>laborru</a:t>
            </a:r>
            <a:r>
              <a:rPr lang="en-AU" dirty="0" smtClean="0"/>
              <a:t> </a:t>
            </a:r>
            <a:r>
              <a:rPr lang="en-AU" dirty="0" err="1" smtClean="0"/>
              <a:t>mendips</a:t>
            </a:r>
            <a:r>
              <a:rPr lang="en-AU" dirty="0" smtClean="0"/>
              <a:t> </a:t>
            </a:r>
            <a:r>
              <a:rPr lang="en-AU" dirty="0" err="1" smtClean="0"/>
              <a:t>aCode</a:t>
            </a:r>
            <a:r>
              <a:rPr lang="en-AU" dirty="0" smtClean="0"/>
              <a:t>(Verdana Regular)</a:t>
            </a:r>
          </a:p>
          <a:p>
            <a:pPr lvl="0"/>
            <a:r>
              <a:rPr lang="en-AU" dirty="0" smtClean="0"/>
              <a:t>et </a:t>
            </a:r>
            <a:r>
              <a:rPr lang="en-AU" dirty="0" err="1" smtClean="0"/>
              <a:t>velicibus</a:t>
            </a:r>
            <a:r>
              <a:rPr lang="en-AU" dirty="0" smtClean="0"/>
              <a:t> el et </a:t>
            </a:r>
            <a:r>
              <a:rPr lang="en-AU" dirty="0" err="1" smtClean="0"/>
              <a:t>pieni</a:t>
            </a:r>
            <a:r>
              <a:rPr lang="en-AU" dirty="0" smtClean="0"/>
              <a:t> </a:t>
            </a:r>
            <a:r>
              <a:rPr lang="en-AU" dirty="0" err="1" smtClean="0"/>
              <a:t>omnimporibus</a:t>
            </a:r>
            <a:r>
              <a:rPr lang="en-AU" dirty="0" smtClean="0"/>
              <a:t> et </a:t>
            </a:r>
            <a:r>
              <a:rPr lang="en-AU" dirty="0" err="1" smtClean="0"/>
              <a:t>perepellut</a:t>
            </a:r>
            <a:r>
              <a:rPr lang="en-AU" dirty="0" smtClean="0"/>
              <a:t> </a:t>
            </a:r>
            <a:r>
              <a:rPr lang="en-AU" dirty="0" err="1" smtClean="0"/>
              <a:t>adis</a:t>
            </a:r>
            <a:r>
              <a:rPr lang="en-AU" dirty="0" smtClean="0"/>
              <a:t> </a:t>
            </a:r>
            <a:r>
              <a:rPr lang="en-AU" dirty="0" err="1" smtClean="0"/>
              <a:t>sequi</a:t>
            </a:r>
            <a:r>
              <a:rPr lang="en-AU" dirty="0" smtClean="0"/>
              <a:t> </a:t>
            </a:r>
            <a:r>
              <a:rPr lang="en-AU" dirty="0" err="1" smtClean="0"/>
              <a:t>cus</a:t>
            </a:r>
            <a:r>
              <a:rPr lang="en-AU" dirty="0" smtClean="0"/>
              <a:t> et </a:t>
            </a:r>
            <a:r>
              <a:rPr lang="en-AU" dirty="0" err="1" smtClean="0"/>
              <a:t>aliquid</a:t>
            </a:r>
            <a:r>
              <a:rPr lang="en-AU" dirty="0" smtClean="0"/>
              <a:t> </a:t>
            </a:r>
            <a:r>
              <a:rPr lang="en-AU" dirty="0" err="1" smtClean="0"/>
              <a:t>molorere</a:t>
            </a:r>
            <a:r>
              <a:rPr lang="en-AU" dirty="0" smtClean="0"/>
              <a:t>, </a:t>
            </a:r>
            <a:r>
              <a:rPr lang="en-AU" dirty="0" err="1" smtClean="0"/>
              <a:t>cullaut</a:t>
            </a:r>
            <a:r>
              <a:rPr lang="en-AU" dirty="0" smtClean="0"/>
              <a:t> </a:t>
            </a:r>
            <a:r>
              <a:rPr lang="en-AU" dirty="0" err="1" smtClean="0"/>
              <a:t>adion</a:t>
            </a:r>
            <a:r>
              <a:rPr lang="en-AU" dirty="0" smtClean="0"/>
              <a:t> </a:t>
            </a:r>
            <a:r>
              <a:rPr lang="en-AU" dirty="0" err="1" smtClean="0"/>
              <a:t>est</a:t>
            </a:r>
            <a:r>
              <a:rPr lang="en-AU" dirty="0" smtClean="0"/>
              <a:t> </a:t>
            </a:r>
            <a:r>
              <a:rPr lang="en-AU" dirty="0" err="1" smtClean="0"/>
              <a:t>magnimp</a:t>
            </a:r>
            <a:r>
              <a:rPr lang="en-AU" dirty="0" smtClean="0"/>
              <a:t> </a:t>
            </a:r>
            <a:r>
              <a:rPr lang="en-AU" dirty="0" err="1" smtClean="0"/>
              <a:t>oremporibus</a:t>
            </a:r>
            <a:r>
              <a:rPr lang="en-AU" dirty="0" smtClean="0"/>
              <a:t>, </a:t>
            </a:r>
            <a:r>
              <a:rPr lang="en-AU" dirty="0" err="1" smtClean="0"/>
              <a:t>conem</a:t>
            </a:r>
            <a:r>
              <a:rPr lang="en-AU" dirty="0" smtClean="0"/>
              <a:t> </a:t>
            </a:r>
            <a:r>
              <a:rPr lang="en-AU" dirty="0" err="1" smtClean="0"/>
              <a:t>etur</a:t>
            </a:r>
            <a:r>
              <a:rPr lang="en-AU" dirty="0" smtClean="0"/>
              <a:t> </a:t>
            </a:r>
            <a:r>
              <a:rPr lang="en-AU" dirty="0" err="1" smtClean="0"/>
              <a:t>Adit</a:t>
            </a:r>
            <a:r>
              <a:rPr lang="en-AU" dirty="0" smtClean="0"/>
              <a:t> </a:t>
            </a:r>
            <a:r>
              <a:rPr lang="en-AU" dirty="0" err="1" smtClean="0"/>
              <a:t>eatas</a:t>
            </a:r>
            <a:r>
              <a:rPr lang="en-AU" dirty="0" smtClean="0"/>
              <a:t> re </a:t>
            </a:r>
            <a:r>
              <a:rPr lang="en-AU" dirty="0" err="1" smtClean="0"/>
              <a:t>nectoruntevelictatem</a:t>
            </a:r>
            <a:r>
              <a:rPr lang="en-AU" dirty="0" smtClean="0"/>
              <a:t> </a:t>
            </a:r>
            <a:r>
              <a:rPr lang="en-AU" dirty="0" err="1" smtClean="0"/>
              <a:t>quaeperum</a:t>
            </a:r>
            <a:endParaRPr lang="en-AU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628271" y="928468"/>
            <a:ext cx="4515729" cy="550068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lang="en-AU" sz="1700" kern="1200" baseline="0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</a:lstStyle>
          <a:p>
            <a:pPr marL="0" lvl="0" indent="0" algn="l" defTabSz="457200" rtl="0" eaLnBrk="1" latinLnBrk="0" hangingPunct="1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AU" dirty="0" smtClean="0"/>
              <a:t>Text (Verdana Regular)</a:t>
            </a:r>
          </a:p>
          <a:p>
            <a:pPr marL="0" lvl="0" indent="0" algn="l" defTabSz="457200" rtl="0" eaLnBrk="1" latinLnBrk="0" hangingPunct="1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AU" dirty="0" smtClean="0"/>
              <a:t>et </a:t>
            </a:r>
            <a:r>
              <a:rPr lang="en-AU" dirty="0" err="1" smtClean="0"/>
              <a:t>velicibus</a:t>
            </a:r>
            <a:r>
              <a:rPr lang="en-AU" dirty="0" smtClean="0"/>
              <a:t> el et </a:t>
            </a:r>
            <a:r>
              <a:rPr lang="en-AU" dirty="0" err="1" smtClean="0"/>
              <a:t>magnatet</a:t>
            </a:r>
            <a:r>
              <a:rPr lang="en-AU" dirty="0" smtClean="0"/>
              <a:t> am, </a:t>
            </a:r>
            <a:r>
              <a:rPr lang="en-AU" dirty="0" err="1" smtClean="0"/>
              <a:t>laborru</a:t>
            </a:r>
            <a:r>
              <a:rPr lang="en-AU" dirty="0" smtClean="0"/>
              <a:t> </a:t>
            </a:r>
            <a:r>
              <a:rPr lang="en-AU" dirty="0" err="1" smtClean="0"/>
              <a:t>mendips</a:t>
            </a:r>
            <a:r>
              <a:rPr lang="en-AU" dirty="0" smtClean="0"/>
              <a:t> </a:t>
            </a:r>
            <a:r>
              <a:rPr lang="en-AU" dirty="0" err="1" smtClean="0"/>
              <a:t>apieni</a:t>
            </a:r>
            <a:r>
              <a:rPr lang="en-AU" dirty="0" smtClean="0"/>
              <a:t> </a:t>
            </a:r>
            <a:r>
              <a:rPr lang="en-AU" dirty="0" err="1" smtClean="0"/>
              <a:t>omnimporibus</a:t>
            </a:r>
            <a:r>
              <a:rPr lang="en-AU" dirty="0" smtClean="0"/>
              <a:t> et </a:t>
            </a:r>
            <a:r>
              <a:rPr lang="en-AU" dirty="0" err="1" smtClean="0"/>
              <a:t>perepellut</a:t>
            </a:r>
            <a:r>
              <a:rPr lang="en-AU" dirty="0" smtClean="0"/>
              <a:t> </a:t>
            </a:r>
            <a:r>
              <a:rPr lang="en-AU" dirty="0" err="1" smtClean="0"/>
              <a:t>adis</a:t>
            </a:r>
            <a:r>
              <a:rPr lang="en-AU" dirty="0" smtClean="0"/>
              <a:t> </a:t>
            </a:r>
            <a:r>
              <a:rPr lang="en-AU" dirty="0" err="1" smtClean="0"/>
              <a:t>sequi</a:t>
            </a:r>
            <a:r>
              <a:rPr lang="en-AU" dirty="0" smtClean="0"/>
              <a:t> </a:t>
            </a:r>
            <a:r>
              <a:rPr lang="en-AU" dirty="0" err="1" smtClean="0"/>
              <a:t>cus</a:t>
            </a:r>
            <a:r>
              <a:rPr lang="en-AU" dirty="0" smtClean="0"/>
              <a:t> et </a:t>
            </a:r>
            <a:r>
              <a:rPr lang="en-AU" dirty="0" err="1" smtClean="0"/>
              <a:t>aliquid</a:t>
            </a:r>
            <a:r>
              <a:rPr lang="en-AU" dirty="0" smtClean="0"/>
              <a:t> </a:t>
            </a:r>
            <a:r>
              <a:rPr lang="en-AU" dirty="0" err="1" smtClean="0"/>
              <a:t>molorere</a:t>
            </a:r>
            <a:r>
              <a:rPr lang="en-AU" dirty="0" smtClean="0"/>
              <a:t>, </a:t>
            </a:r>
            <a:r>
              <a:rPr lang="en-AU" dirty="0" err="1" smtClean="0"/>
              <a:t>cullaut</a:t>
            </a:r>
            <a:r>
              <a:rPr lang="en-AU" dirty="0" smtClean="0"/>
              <a:t> </a:t>
            </a:r>
            <a:r>
              <a:rPr lang="en-AU" dirty="0" err="1" smtClean="0"/>
              <a:t>adion</a:t>
            </a:r>
            <a:r>
              <a:rPr lang="en-AU" dirty="0" smtClean="0"/>
              <a:t> </a:t>
            </a:r>
            <a:r>
              <a:rPr lang="en-AU" dirty="0" err="1" smtClean="0"/>
              <a:t>est</a:t>
            </a:r>
            <a:r>
              <a:rPr lang="en-AU" dirty="0" smtClean="0"/>
              <a:t> </a:t>
            </a:r>
            <a:r>
              <a:rPr lang="en-AU" dirty="0" err="1" smtClean="0"/>
              <a:t>magnimp</a:t>
            </a:r>
            <a:r>
              <a:rPr lang="en-AU" dirty="0" smtClean="0"/>
              <a:t> </a:t>
            </a:r>
            <a:r>
              <a:rPr lang="en-AU" dirty="0" err="1" smtClean="0"/>
              <a:t>oremporibus</a:t>
            </a:r>
            <a:r>
              <a:rPr lang="en-AU" dirty="0" smtClean="0"/>
              <a:t>, </a:t>
            </a:r>
            <a:r>
              <a:rPr lang="en-AU" dirty="0" err="1" smtClean="0"/>
              <a:t>conem</a:t>
            </a:r>
            <a:r>
              <a:rPr lang="en-AU" dirty="0" smtClean="0"/>
              <a:t> </a:t>
            </a:r>
            <a:r>
              <a:rPr lang="en-AU" dirty="0" err="1" smtClean="0"/>
              <a:t>etur</a:t>
            </a:r>
            <a:r>
              <a:rPr lang="en-AU" dirty="0" smtClean="0"/>
              <a:t> </a:t>
            </a:r>
            <a:r>
              <a:rPr lang="en-AU" dirty="0" err="1" smtClean="0"/>
              <a:t>Adit</a:t>
            </a:r>
            <a:r>
              <a:rPr lang="en-AU" dirty="0" smtClean="0"/>
              <a:t> </a:t>
            </a:r>
            <a:r>
              <a:rPr lang="en-AU" dirty="0" err="1" smtClean="0"/>
              <a:t>eatas</a:t>
            </a:r>
            <a:r>
              <a:rPr lang="en-AU" dirty="0" smtClean="0"/>
              <a:t> re </a:t>
            </a:r>
            <a:r>
              <a:rPr lang="en-AU" dirty="0" err="1" smtClean="0"/>
              <a:t>nectoruntevelictatem</a:t>
            </a:r>
            <a:r>
              <a:rPr lang="en-AU" dirty="0" smtClean="0"/>
              <a:t> </a:t>
            </a:r>
            <a:r>
              <a:rPr lang="en-AU" dirty="0" err="1" smtClean="0"/>
              <a:t>quaeperum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628709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A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660400" y="1245262"/>
            <a:ext cx="8202613" cy="56127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058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B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660400" y="1245262"/>
            <a:ext cx="8202613" cy="42157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589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 End Slide">
    <p:bg>
      <p:bgPr>
        <a:solidFill>
          <a:srgbClr val="0046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677863" y="2281237"/>
            <a:ext cx="8027987" cy="3179763"/>
          </a:xfrm>
          <a:prstGeom prst="rect">
            <a:avLst/>
          </a:prstGeom>
        </p:spPr>
        <p:txBody>
          <a:bodyPr vert="horz" anchor="b"/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en-AU" dirty="0" smtClean="0"/>
              <a:t>Thank you</a:t>
            </a:r>
          </a:p>
        </p:txBody>
      </p:sp>
      <p:pic>
        <p:nvPicPr>
          <p:cNvPr id="26" name="Picture 25" descr="UOA-LR-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851" y="427038"/>
            <a:ext cx="3095999" cy="102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5624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880256" y="1076242"/>
            <a:ext cx="6335993" cy="5713357"/>
          </a:xfrm>
          <a:prstGeom prst="rect">
            <a:avLst/>
          </a:prstGeom>
        </p:spPr>
        <p:txBody>
          <a:bodyPr vert="horz"/>
          <a:lstStyle>
            <a:lvl1pPr marL="342900" indent="-342900">
              <a:lnSpc>
                <a:spcPts val="2400"/>
              </a:lnSpc>
              <a:spcBef>
                <a:spcPts val="0"/>
              </a:spcBef>
              <a:buFontTx/>
              <a:buAutoNum type="arabicPeriod"/>
              <a:defRPr sz="1700" baseline="0">
                <a:latin typeface="Verdana"/>
              </a:defRPr>
            </a:lvl1pPr>
            <a:lvl2pPr marL="914400" marR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AutoNum type="alphaLcPeriod"/>
              <a:tabLst/>
              <a:defRPr sz="2000" baseline="0"/>
            </a:lvl2pPr>
          </a:lstStyle>
          <a:p>
            <a:pPr lvl="0"/>
            <a:r>
              <a:rPr lang="en-AU" dirty="0" err="1" smtClean="0"/>
              <a:t>javac</a:t>
            </a:r>
            <a:r>
              <a:rPr lang="en-AU" dirty="0" smtClean="0"/>
              <a:t> </a:t>
            </a:r>
          </a:p>
          <a:p>
            <a:pPr lvl="1"/>
            <a:r>
              <a:rPr lang="en-AU" dirty="0" smtClean="0"/>
              <a:t>Compiles .class files into byte code </a:t>
            </a:r>
          </a:p>
          <a:p>
            <a:pPr marL="91440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AutoNum type="alphaLcPeriod"/>
              <a:tabLst/>
              <a:defRPr/>
            </a:pPr>
            <a:r>
              <a:rPr lang="en-AU" dirty="0" smtClean="0"/>
              <a:t>Compiles .class files into executable code</a:t>
            </a:r>
          </a:p>
          <a:p>
            <a:pPr lvl="1"/>
            <a:r>
              <a:rPr lang="en-AU" dirty="0" smtClean="0"/>
              <a:t>Compiles .java programs into byte code </a:t>
            </a:r>
          </a:p>
          <a:p>
            <a:pPr lvl="1"/>
            <a:r>
              <a:rPr lang="en-AU" dirty="0" smtClean="0"/>
              <a:t>Compiles .java files into executable code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188265" y="128250"/>
            <a:ext cx="8027985" cy="717593"/>
          </a:xfrm>
          <a:prstGeom prst="rect">
            <a:avLst/>
          </a:prstGeom>
        </p:spPr>
        <p:txBody>
          <a:bodyPr vert="horz"/>
          <a:lstStyle>
            <a:lvl1pPr algn="l">
              <a:defRPr sz="4400" b="1" i="0" baseline="0">
                <a:solidFill>
                  <a:srgbClr val="009AC7"/>
                </a:solidFill>
                <a:latin typeface="Verdana"/>
                <a:cs typeface="Verdana"/>
              </a:defRPr>
            </a:lvl1pPr>
          </a:lstStyle>
          <a:p>
            <a:r>
              <a:rPr lang="en-AU" sz="3600" dirty="0" smtClean="0">
                <a:solidFill>
                  <a:srgbClr val="009AC7"/>
                </a:solidFill>
              </a:rPr>
              <a:t>Revision Questions </a:t>
            </a:r>
            <a:endParaRPr lang="en-US" sz="3600" dirty="0">
              <a:solidFill>
                <a:srgbClr val="009AC7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076243"/>
            <a:ext cx="1764000" cy="5403757"/>
          </a:xfrm>
          <a:prstGeom prst="rect">
            <a:avLst/>
          </a:prstGeom>
          <a:solidFill>
            <a:srgbClr val="00467F"/>
          </a:solidFill>
        </p:spPr>
        <p:txBody>
          <a:bodyPr vert="horz"/>
          <a:lstStyle>
            <a:lvl1pPr marL="342900" indent="-342900">
              <a:lnSpc>
                <a:spcPts val="2400"/>
              </a:lnSpc>
              <a:spcBef>
                <a:spcPts val="0"/>
              </a:spcBef>
              <a:buFontTx/>
              <a:buAutoNum type="arabicPeriod"/>
              <a:defRPr sz="1700" baseline="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en-AU" dirty="0" smtClean="0"/>
              <a:t>Item</a:t>
            </a:r>
          </a:p>
          <a:p>
            <a:pPr lvl="0"/>
            <a:endParaRPr lang="en-AU" dirty="0" smtClean="0"/>
          </a:p>
          <a:p>
            <a:pPr lvl="0"/>
            <a:r>
              <a:rPr lang="en-AU" dirty="0" smtClean="0"/>
              <a:t>Item</a:t>
            </a:r>
          </a:p>
          <a:p>
            <a:pPr lvl="0"/>
            <a:endParaRPr lang="en-AU" dirty="0" smtClean="0"/>
          </a:p>
          <a:p>
            <a:pPr lvl="0"/>
            <a:r>
              <a:rPr lang="en-AU" dirty="0" smtClean="0"/>
              <a:t>Item</a:t>
            </a:r>
          </a:p>
          <a:p>
            <a:pPr lvl="0"/>
            <a:endParaRPr lang="en-AU" dirty="0" smtClean="0"/>
          </a:p>
          <a:p>
            <a:pPr lvl="0"/>
            <a:r>
              <a:rPr lang="en-AU" dirty="0" smtClean="0"/>
              <a:t>Item </a:t>
            </a:r>
          </a:p>
        </p:txBody>
      </p:sp>
    </p:spTree>
    <p:extLst>
      <p:ext uri="{BB962C8B-B14F-4D97-AF65-F5344CB8AC3E}">
        <p14:creationId xmlns:p14="http://schemas.microsoft.com/office/powerpoint/2010/main" val="2399810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880256" y="1076242"/>
            <a:ext cx="6335993" cy="5713357"/>
          </a:xfrm>
          <a:prstGeom prst="rect">
            <a:avLst/>
          </a:prstGeom>
        </p:spPr>
        <p:txBody>
          <a:bodyPr vert="horz"/>
          <a:lstStyle>
            <a:lvl1pPr marL="285750" indent="-285750">
              <a:lnSpc>
                <a:spcPts val="2400"/>
              </a:lnSpc>
              <a:spcBef>
                <a:spcPts val="0"/>
              </a:spcBef>
              <a:buFontTx/>
              <a:buChar char="-"/>
              <a:defRPr sz="17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</a:lstStyle>
          <a:p>
            <a:pPr lvl="0"/>
            <a:r>
              <a:rPr lang="en-AU" dirty="0" smtClean="0"/>
              <a:t>Text (Verdana Regular)</a:t>
            </a:r>
          </a:p>
          <a:p>
            <a:pPr lvl="0"/>
            <a:r>
              <a:rPr lang="en-AU" dirty="0" smtClean="0"/>
              <a:t>et </a:t>
            </a:r>
            <a:r>
              <a:rPr lang="en-AU" dirty="0" err="1" smtClean="0"/>
              <a:t>velicibus</a:t>
            </a:r>
            <a:r>
              <a:rPr lang="en-AU" dirty="0" smtClean="0"/>
              <a:t> el et </a:t>
            </a:r>
            <a:r>
              <a:rPr lang="en-AU" dirty="0" err="1" smtClean="0"/>
              <a:t>magnatet</a:t>
            </a:r>
            <a:r>
              <a:rPr lang="en-AU" dirty="0" smtClean="0"/>
              <a:t> am, </a:t>
            </a:r>
            <a:r>
              <a:rPr lang="en-AU" dirty="0" err="1" smtClean="0"/>
              <a:t>laborru</a:t>
            </a:r>
            <a:r>
              <a:rPr lang="en-AU" dirty="0" smtClean="0"/>
              <a:t> </a:t>
            </a:r>
            <a:r>
              <a:rPr lang="en-AU" dirty="0" err="1" smtClean="0"/>
              <a:t>mendips</a:t>
            </a:r>
            <a:r>
              <a:rPr lang="en-AU" dirty="0" smtClean="0"/>
              <a:t> </a:t>
            </a:r>
            <a:r>
              <a:rPr lang="en-AU" dirty="0" err="1" smtClean="0"/>
              <a:t>apieni</a:t>
            </a:r>
            <a:r>
              <a:rPr lang="en-AU" dirty="0" smtClean="0"/>
              <a:t> </a:t>
            </a:r>
            <a:r>
              <a:rPr lang="en-AU" dirty="0" err="1" smtClean="0"/>
              <a:t>omnimporibus</a:t>
            </a:r>
            <a:r>
              <a:rPr lang="en-AU" dirty="0" smtClean="0"/>
              <a:t> et </a:t>
            </a:r>
            <a:r>
              <a:rPr lang="en-AU" dirty="0" err="1" smtClean="0"/>
              <a:t>perepellut</a:t>
            </a:r>
            <a:r>
              <a:rPr lang="en-AU" dirty="0" smtClean="0"/>
              <a:t> </a:t>
            </a:r>
            <a:r>
              <a:rPr lang="en-AU" dirty="0" err="1" smtClean="0"/>
              <a:t>adis</a:t>
            </a:r>
            <a:r>
              <a:rPr lang="en-AU" dirty="0" smtClean="0"/>
              <a:t> </a:t>
            </a:r>
            <a:r>
              <a:rPr lang="en-AU" dirty="0" err="1" smtClean="0"/>
              <a:t>sequi</a:t>
            </a:r>
            <a:r>
              <a:rPr lang="en-AU" dirty="0" smtClean="0"/>
              <a:t> </a:t>
            </a:r>
            <a:r>
              <a:rPr lang="en-AU" dirty="0" err="1" smtClean="0"/>
              <a:t>cus</a:t>
            </a:r>
            <a:r>
              <a:rPr lang="en-AU" dirty="0" smtClean="0"/>
              <a:t> et </a:t>
            </a:r>
            <a:r>
              <a:rPr lang="en-AU" dirty="0" err="1" smtClean="0"/>
              <a:t>aliquid</a:t>
            </a:r>
            <a:r>
              <a:rPr lang="en-AU" dirty="0" smtClean="0"/>
              <a:t> </a:t>
            </a:r>
            <a:r>
              <a:rPr lang="en-AU" dirty="0" err="1" smtClean="0"/>
              <a:t>molorere</a:t>
            </a:r>
            <a:r>
              <a:rPr lang="en-AU" dirty="0" smtClean="0"/>
              <a:t>, </a:t>
            </a:r>
            <a:r>
              <a:rPr lang="en-AU" dirty="0" err="1" smtClean="0"/>
              <a:t>cullaut</a:t>
            </a:r>
            <a:r>
              <a:rPr lang="en-AU" dirty="0" smtClean="0"/>
              <a:t> </a:t>
            </a:r>
            <a:r>
              <a:rPr lang="en-AU" dirty="0" err="1" smtClean="0"/>
              <a:t>adion</a:t>
            </a:r>
            <a:r>
              <a:rPr lang="en-AU" dirty="0" smtClean="0"/>
              <a:t> </a:t>
            </a:r>
            <a:r>
              <a:rPr lang="en-AU" dirty="0" err="1" smtClean="0"/>
              <a:t>est</a:t>
            </a:r>
            <a:r>
              <a:rPr lang="en-AU" dirty="0" smtClean="0"/>
              <a:t> </a:t>
            </a:r>
            <a:r>
              <a:rPr lang="en-AU" dirty="0" err="1" smtClean="0"/>
              <a:t>magnimp</a:t>
            </a:r>
            <a:r>
              <a:rPr lang="en-AU" dirty="0" smtClean="0"/>
              <a:t> </a:t>
            </a:r>
            <a:r>
              <a:rPr lang="en-AU" dirty="0" err="1" smtClean="0"/>
              <a:t>oremporibus</a:t>
            </a:r>
            <a:r>
              <a:rPr lang="en-AU" dirty="0" smtClean="0"/>
              <a:t>, </a:t>
            </a:r>
            <a:r>
              <a:rPr lang="en-AU" dirty="0" err="1" smtClean="0"/>
              <a:t>conem</a:t>
            </a:r>
            <a:r>
              <a:rPr lang="en-AU" dirty="0" smtClean="0"/>
              <a:t> </a:t>
            </a:r>
            <a:r>
              <a:rPr lang="en-AU" dirty="0" err="1" smtClean="0"/>
              <a:t>etur</a:t>
            </a:r>
            <a:r>
              <a:rPr lang="en-AU" dirty="0" smtClean="0"/>
              <a:t> </a:t>
            </a:r>
            <a:r>
              <a:rPr lang="en-AU" dirty="0" err="1" smtClean="0"/>
              <a:t>Adit</a:t>
            </a:r>
            <a:r>
              <a:rPr lang="en-AU" dirty="0" smtClean="0"/>
              <a:t> </a:t>
            </a:r>
            <a:r>
              <a:rPr lang="en-AU" dirty="0" err="1" smtClean="0"/>
              <a:t>eatas</a:t>
            </a:r>
            <a:r>
              <a:rPr lang="en-AU" dirty="0" smtClean="0"/>
              <a:t> re </a:t>
            </a:r>
            <a:r>
              <a:rPr lang="en-AU" dirty="0" err="1" smtClean="0"/>
              <a:t>nectoruntevelictatem</a:t>
            </a:r>
            <a:r>
              <a:rPr lang="en-AU" dirty="0" smtClean="0"/>
              <a:t> </a:t>
            </a:r>
            <a:r>
              <a:rPr lang="en-AU" dirty="0" err="1" smtClean="0"/>
              <a:t>quaeperum</a:t>
            </a:r>
            <a:endParaRPr lang="en-AU" dirty="0" smtClean="0"/>
          </a:p>
          <a:p>
            <a:pPr lvl="0"/>
            <a:r>
              <a:rPr lang="en-AU" dirty="0" err="1" smtClean="0"/>
              <a:t>Fdjklsjdf</a:t>
            </a:r>
            <a:endParaRPr lang="en-AU" dirty="0" smtClean="0"/>
          </a:p>
          <a:p>
            <a:pPr lvl="0"/>
            <a:r>
              <a:rPr lang="en-AU" dirty="0" err="1" smtClean="0"/>
              <a:t>Kjdfjjsd</a:t>
            </a:r>
            <a:endParaRPr lang="en-AU" dirty="0" smtClean="0"/>
          </a:p>
          <a:p>
            <a:pPr lvl="0"/>
            <a:r>
              <a:rPr lang="en-AU" dirty="0" err="1" smtClean="0"/>
              <a:t>Fh</a:t>
            </a:r>
            <a:r>
              <a:rPr lang="en-AU" dirty="0" smtClean="0"/>
              <a:t> </a:t>
            </a:r>
            <a:r>
              <a:rPr lang="en-AU" dirty="0" err="1" smtClean="0"/>
              <a:t>fg</a:t>
            </a:r>
            <a:endParaRPr lang="en-AU" dirty="0" smtClean="0"/>
          </a:p>
          <a:p>
            <a:pPr lvl="1"/>
            <a:r>
              <a:rPr lang="en-AU" dirty="0" err="1" smtClean="0"/>
              <a:t>ddfdfdsd</a:t>
            </a:r>
            <a:endParaRPr lang="en-AU" dirty="0" smtClean="0"/>
          </a:p>
          <a:p>
            <a:pPr lvl="0"/>
            <a:endParaRPr lang="en-AU" dirty="0" smtClean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188265" y="128250"/>
            <a:ext cx="8027985" cy="717593"/>
          </a:xfrm>
          <a:prstGeom prst="rect">
            <a:avLst/>
          </a:prstGeom>
        </p:spPr>
        <p:txBody>
          <a:bodyPr vert="horz"/>
          <a:lstStyle>
            <a:lvl1pPr algn="l">
              <a:defRPr sz="4400" b="1" i="0">
                <a:solidFill>
                  <a:srgbClr val="009AC7"/>
                </a:solidFill>
                <a:latin typeface="Verdana"/>
                <a:cs typeface="Verdana"/>
              </a:defRPr>
            </a:lvl1pPr>
          </a:lstStyle>
          <a:p>
            <a:r>
              <a:rPr lang="en-AU" sz="3600" dirty="0" smtClean="0">
                <a:solidFill>
                  <a:srgbClr val="009AC7"/>
                </a:solidFill>
              </a:rPr>
              <a:t>Code Page</a:t>
            </a:r>
            <a:endParaRPr lang="en-US" sz="3600" dirty="0">
              <a:solidFill>
                <a:srgbClr val="009AC7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076243"/>
            <a:ext cx="1764000" cy="5432557"/>
          </a:xfrm>
          <a:prstGeom prst="rect">
            <a:avLst/>
          </a:prstGeom>
          <a:solidFill>
            <a:srgbClr val="00467F"/>
          </a:solidFill>
        </p:spPr>
        <p:txBody>
          <a:bodyPr vert="horz"/>
          <a:lstStyle>
            <a:lvl1pPr marL="342900" indent="-342900">
              <a:lnSpc>
                <a:spcPts val="2400"/>
              </a:lnSpc>
              <a:spcBef>
                <a:spcPts val="0"/>
              </a:spcBef>
              <a:buFontTx/>
              <a:buAutoNum type="arabicPeriod"/>
              <a:defRPr sz="1700" baseline="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en-AU" dirty="0" smtClean="0"/>
              <a:t>Item</a:t>
            </a:r>
          </a:p>
          <a:p>
            <a:pPr lvl="0"/>
            <a:endParaRPr lang="en-AU" dirty="0" smtClean="0"/>
          </a:p>
          <a:p>
            <a:pPr lvl="0"/>
            <a:r>
              <a:rPr lang="en-AU" dirty="0" smtClean="0"/>
              <a:t>Item</a:t>
            </a:r>
          </a:p>
          <a:p>
            <a:pPr lvl="0"/>
            <a:endParaRPr lang="en-AU" dirty="0" smtClean="0"/>
          </a:p>
          <a:p>
            <a:pPr lvl="0"/>
            <a:r>
              <a:rPr lang="en-AU" dirty="0" smtClean="0"/>
              <a:t>Item</a:t>
            </a:r>
          </a:p>
          <a:p>
            <a:pPr lvl="0"/>
            <a:endParaRPr lang="en-AU" dirty="0" smtClean="0"/>
          </a:p>
          <a:p>
            <a:pPr lvl="0"/>
            <a:r>
              <a:rPr lang="en-AU" dirty="0" smtClean="0"/>
              <a:t>Item </a:t>
            </a:r>
          </a:p>
        </p:txBody>
      </p:sp>
    </p:spTree>
    <p:extLst>
      <p:ext uri="{BB962C8B-B14F-4D97-AF65-F5344CB8AC3E}">
        <p14:creationId xmlns:p14="http://schemas.microsoft.com/office/powerpoint/2010/main" val="242207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880256" y="1076243"/>
            <a:ext cx="6335993" cy="2545358"/>
          </a:xfrm>
          <a:prstGeom prst="rect">
            <a:avLst/>
          </a:prstGeom>
        </p:spPr>
        <p:txBody>
          <a:bodyPr vert="horz"/>
          <a:lstStyle>
            <a:lvl1pPr marL="285750" indent="-285750">
              <a:lnSpc>
                <a:spcPts val="2400"/>
              </a:lnSpc>
              <a:spcBef>
                <a:spcPts val="0"/>
              </a:spcBef>
              <a:buFontTx/>
              <a:buChar char="-"/>
              <a:defRPr sz="1700" baseline="0">
                <a:latin typeface="Verdana"/>
              </a:defRPr>
            </a:lvl1pPr>
            <a:lvl2pPr>
              <a:defRPr sz="1700" b="0"/>
            </a:lvl2pPr>
          </a:lstStyle>
          <a:p>
            <a:pPr lvl="0"/>
            <a:r>
              <a:rPr lang="en-AU" dirty="0" smtClean="0"/>
              <a:t>Text (Verdana Regular)</a:t>
            </a:r>
          </a:p>
          <a:p>
            <a:pPr lvl="0"/>
            <a:r>
              <a:rPr lang="en-AU" dirty="0" smtClean="0"/>
              <a:t>et </a:t>
            </a:r>
            <a:r>
              <a:rPr lang="en-AU" dirty="0" err="1" smtClean="0"/>
              <a:t>velicibus</a:t>
            </a:r>
            <a:r>
              <a:rPr lang="en-AU" dirty="0" smtClean="0"/>
              <a:t> el et </a:t>
            </a:r>
            <a:r>
              <a:rPr lang="en-AU" dirty="0" err="1" smtClean="0"/>
              <a:t>magnatet</a:t>
            </a:r>
            <a:r>
              <a:rPr lang="en-AU" dirty="0" smtClean="0"/>
              <a:t> am, </a:t>
            </a:r>
            <a:r>
              <a:rPr lang="en-AU" dirty="0" err="1" smtClean="0"/>
              <a:t>laborru</a:t>
            </a:r>
            <a:r>
              <a:rPr lang="en-AU" dirty="0" smtClean="0"/>
              <a:t> </a:t>
            </a:r>
            <a:r>
              <a:rPr lang="en-AU" dirty="0" err="1" smtClean="0"/>
              <a:t>mendips</a:t>
            </a:r>
            <a:r>
              <a:rPr lang="en-AU" dirty="0" smtClean="0"/>
              <a:t> </a:t>
            </a:r>
            <a:r>
              <a:rPr lang="en-AU" dirty="0" err="1" smtClean="0"/>
              <a:t>Fdjklsjdf</a:t>
            </a:r>
            <a:endParaRPr lang="en-AU" dirty="0" smtClean="0"/>
          </a:p>
          <a:p>
            <a:pPr lvl="0"/>
            <a:r>
              <a:rPr lang="en-AU" dirty="0" err="1" smtClean="0"/>
              <a:t>Kjdfjjsd</a:t>
            </a:r>
            <a:endParaRPr lang="en-AU" dirty="0" smtClean="0"/>
          </a:p>
          <a:p>
            <a:pPr lvl="0"/>
            <a:r>
              <a:rPr lang="en-AU" dirty="0" err="1" smtClean="0"/>
              <a:t>Sdfsfd</a:t>
            </a:r>
            <a:endParaRPr lang="en-AU" dirty="0" smtClean="0"/>
          </a:p>
          <a:p>
            <a:pPr lvl="1"/>
            <a:r>
              <a:rPr lang="en-AU" dirty="0" err="1" smtClean="0"/>
              <a:t>Sdfijsdf</a:t>
            </a:r>
            <a:r>
              <a:rPr lang="en-AU" dirty="0" smtClean="0"/>
              <a:t> </a:t>
            </a:r>
          </a:p>
          <a:p>
            <a:pPr lvl="0"/>
            <a:endParaRPr lang="en-AU" dirty="0" smtClean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188265" y="128250"/>
            <a:ext cx="8027985" cy="717593"/>
          </a:xfrm>
          <a:prstGeom prst="rect">
            <a:avLst/>
          </a:prstGeom>
        </p:spPr>
        <p:txBody>
          <a:bodyPr vert="horz"/>
          <a:lstStyle>
            <a:lvl1pPr algn="l">
              <a:defRPr sz="4400" b="1" i="0">
                <a:solidFill>
                  <a:srgbClr val="009AC7"/>
                </a:solidFill>
                <a:latin typeface="Verdana"/>
                <a:cs typeface="Verdana"/>
              </a:defRPr>
            </a:lvl1pPr>
          </a:lstStyle>
          <a:p>
            <a:r>
              <a:rPr lang="en-AU" sz="3600" dirty="0" smtClean="0">
                <a:solidFill>
                  <a:srgbClr val="009AC7"/>
                </a:solidFill>
              </a:rPr>
              <a:t>Mixed Page</a:t>
            </a:r>
            <a:endParaRPr lang="en-US" sz="3600" dirty="0">
              <a:solidFill>
                <a:srgbClr val="009AC7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076243"/>
            <a:ext cx="1764000" cy="5425357"/>
          </a:xfrm>
          <a:prstGeom prst="rect">
            <a:avLst/>
          </a:prstGeom>
          <a:solidFill>
            <a:srgbClr val="00467F"/>
          </a:solidFill>
        </p:spPr>
        <p:txBody>
          <a:bodyPr vert="horz"/>
          <a:lstStyle>
            <a:lvl1pPr marL="342900" indent="-342900">
              <a:lnSpc>
                <a:spcPts val="2400"/>
              </a:lnSpc>
              <a:spcBef>
                <a:spcPts val="0"/>
              </a:spcBef>
              <a:buFontTx/>
              <a:buAutoNum type="arabicPeriod"/>
              <a:defRPr sz="1700" baseline="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en-AU" dirty="0" smtClean="0"/>
              <a:t>Item</a:t>
            </a:r>
          </a:p>
          <a:p>
            <a:pPr lvl="0"/>
            <a:endParaRPr lang="en-AU" dirty="0" smtClean="0"/>
          </a:p>
          <a:p>
            <a:pPr lvl="0"/>
            <a:r>
              <a:rPr lang="en-AU" dirty="0" smtClean="0"/>
              <a:t>Item</a:t>
            </a:r>
          </a:p>
          <a:p>
            <a:pPr lvl="0"/>
            <a:endParaRPr lang="en-AU" dirty="0" smtClean="0"/>
          </a:p>
          <a:p>
            <a:pPr lvl="0"/>
            <a:r>
              <a:rPr lang="en-AU" dirty="0" smtClean="0"/>
              <a:t>Item</a:t>
            </a:r>
          </a:p>
          <a:p>
            <a:pPr lvl="0"/>
            <a:endParaRPr lang="en-AU" dirty="0" smtClean="0"/>
          </a:p>
          <a:p>
            <a:pPr lvl="0"/>
            <a:r>
              <a:rPr lang="en-AU" dirty="0" smtClean="0"/>
              <a:t>Item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880255" y="3896886"/>
            <a:ext cx="6335993" cy="2545358"/>
          </a:xfrm>
          <a:prstGeom prst="rect">
            <a:avLst/>
          </a:prstGeom>
        </p:spPr>
        <p:txBody>
          <a:bodyPr vert="horz"/>
          <a:lstStyle>
            <a:lvl1pPr marL="285750" indent="-285750">
              <a:lnSpc>
                <a:spcPts val="2400"/>
              </a:lnSpc>
              <a:spcBef>
                <a:spcPts val="0"/>
              </a:spcBef>
              <a:buFontTx/>
              <a:buChar char="-"/>
              <a:defRPr lang="en-AU" sz="1700" kern="1200" baseline="0" dirty="0" smtClean="0">
                <a:solidFill>
                  <a:schemeClr val="tx1"/>
                </a:solidFill>
                <a:latin typeface="Verdana"/>
                <a:ea typeface="+mn-ea"/>
                <a:cs typeface="+mn-cs"/>
              </a:defRPr>
            </a:lvl1pPr>
            <a:lvl2pPr>
              <a:defRPr sz="1600"/>
            </a:lvl2pPr>
          </a:lstStyle>
          <a:p>
            <a:pPr lvl="0"/>
            <a:r>
              <a:rPr lang="en-AU" dirty="0" smtClean="0"/>
              <a:t>Text (Verdana Regular)</a:t>
            </a:r>
          </a:p>
          <a:p>
            <a:pPr lvl="0"/>
            <a:r>
              <a:rPr lang="en-AU" dirty="0" smtClean="0"/>
              <a:t>et </a:t>
            </a:r>
            <a:r>
              <a:rPr lang="en-AU" dirty="0" err="1" smtClean="0"/>
              <a:t>velicibus</a:t>
            </a:r>
            <a:r>
              <a:rPr lang="en-AU" dirty="0" smtClean="0"/>
              <a:t> el et </a:t>
            </a:r>
            <a:r>
              <a:rPr lang="en-AU" dirty="0" err="1" smtClean="0"/>
              <a:t>magnatet</a:t>
            </a:r>
            <a:r>
              <a:rPr lang="en-AU" dirty="0" smtClean="0"/>
              <a:t> am, </a:t>
            </a:r>
            <a:r>
              <a:rPr lang="en-AU" dirty="0" err="1" smtClean="0"/>
              <a:t>laborru</a:t>
            </a:r>
            <a:r>
              <a:rPr lang="en-AU" dirty="0" smtClean="0"/>
              <a:t> </a:t>
            </a:r>
            <a:r>
              <a:rPr lang="en-AU" dirty="0" err="1" smtClean="0"/>
              <a:t>mendips</a:t>
            </a:r>
            <a:r>
              <a:rPr lang="en-AU" dirty="0" smtClean="0"/>
              <a:t> </a:t>
            </a:r>
            <a:r>
              <a:rPr lang="en-AU" dirty="0" err="1" smtClean="0"/>
              <a:t>apieni</a:t>
            </a:r>
            <a:r>
              <a:rPr lang="en-AU" dirty="0" smtClean="0"/>
              <a:t> </a:t>
            </a:r>
            <a:r>
              <a:rPr lang="en-AU" dirty="0" err="1" smtClean="0"/>
              <a:t>omnimporibus</a:t>
            </a:r>
            <a:r>
              <a:rPr lang="en-AU" dirty="0" smtClean="0"/>
              <a:t> et </a:t>
            </a:r>
            <a:r>
              <a:rPr lang="en-AU" dirty="0" err="1" smtClean="0"/>
              <a:t>perepellut</a:t>
            </a:r>
            <a:r>
              <a:rPr lang="en-AU" dirty="0" smtClean="0"/>
              <a:t> </a:t>
            </a:r>
            <a:r>
              <a:rPr lang="en-AU" dirty="0" err="1" smtClean="0"/>
              <a:t>adis</a:t>
            </a:r>
            <a:r>
              <a:rPr lang="en-AU" dirty="0" smtClean="0"/>
              <a:t> </a:t>
            </a:r>
            <a:r>
              <a:rPr lang="en-AU" dirty="0" err="1" smtClean="0"/>
              <a:t>sequi</a:t>
            </a:r>
            <a:r>
              <a:rPr lang="en-AU" dirty="0" smtClean="0"/>
              <a:t> </a:t>
            </a:r>
            <a:r>
              <a:rPr lang="en-AU" dirty="0" err="1" smtClean="0"/>
              <a:t>cus</a:t>
            </a:r>
            <a:r>
              <a:rPr lang="en-AU" dirty="0" smtClean="0"/>
              <a:t> et </a:t>
            </a:r>
            <a:r>
              <a:rPr lang="en-AU" dirty="0" err="1" smtClean="0"/>
              <a:t>aliquid</a:t>
            </a:r>
            <a:r>
              <a:rPr lang="en-AU" dirty="0" smtClean="0"/>
              <a:t> </a:t>
            </a:r>
            <a:r>
              <a:rPr lang="en-AU" dirty="0" err="1" smtClean="0"/>
              <a:t>molorere</a:t>
            </a:r>
            <a:r>
              <a:rPr lang="en-AU" dirty="0" smtClean="0"/>
              <a:t>, </a:t>
            </a:r>
            <a:r>
              <a:rPr lang="en-AU" dirty="0" err="1" smtClean="0"/>
              <a:t>cullaut</a:t>
            </a:r>
            <a:r>
              <a:rPr lang="en-AU" dirty="0" smtClean="0"/>
              <a:t> </a:t>
            </a:r>
            <a:r>
              <a:rPr lang="en-AU" dirty="0" err="1" smtClean="0"/>
              <a:t>adion</a:t>
            </a:r>
            <a:r>
              <a:rPr lang="en-AU" dirty="0" smtClean="0"/>
              <a:t> </a:t>
            </a:r>
            <a:r>
              <a:rPr lang="en-AU" dirty="0" err="1" smtClean="0"/>
              <a:t>est</a:t>
            </a:r>
            <a:r>
              <a:rPr lang="en-AU" dirty="0" smtClean="0"/>
              <a:t> </a:t>
            </a:r>
            <a:r>
              <a:rPr lang="en-AU" dirty="0" err="1" smtClean="0"/>
              <a:t>magnimp</a:t>
            </a:r>
            <a:r>
              <a:rPr lang="en-AU" dirty="0" smtClean="0"/>
              <a:t> </a:t>
            </a:r>
            <a:r>
              <a:rPr lang="en-AU" dirty="0" err="1" smtClean="0"/>
              <a:t>oremporibus</a:t>
            </a:r>
            <a:r>
              <a:rPr lang="en-AU" dirty="0" smtClean="0"/>
              <a:t>, </a:t>
            </a:r>
            <a:r>
              <a:rPr lang="en-AU" dirty="0" err="1" smtClean="0"/>
              <a:t>conem</a:t>
            </a:r>
            <a:r>
              <a:rPr lang="en-AU" dirty="0" smtClean="0"/>
              <a:t> </a:t>
            </a:r>
            <a:r>
              <a:rPr lang="en-AU" dirty="0" err="1" smtClean="0"/>
              <a:t>etur</a:t>
            </a:r>
            <a:r>
              <a:rPr lang="en-AU" dirty="0" smtClean="0"/>
              <a:t> </a:t>
            </a:r>
            <a:r>
              <a:rPr lang="en-AU" dirty="0" err="1" smtClean="0"/>
              <a:t>Adit</a:t>
            </a:r>
            <a:r>
              <a:rPr lang="en-AU" dirty="0" smtClean="0"/>
              <a:t> </a:t>
            </a:r>
            <a:r>
              <a:rPr lang="en-AU" dirty="0" err="1" smtClean="0"/>
              <a:t>eatas</a:t>
            </a:r>
            <a:r>
              <a:rPr lang="en-AU" dirty="0" smtClean="0"/>
              <a:t> re </a:t>
            </a:r>
            <a:r>
              <a:rPr lang="en-AU" dirty="0" err="1" smtClean="0"/>
              <a:t>nectoruntevelictatem</a:t>
            </a:r>
            <a:r>
              <a:rPr lang="en-AU" dirty="0" smtClean="0"/>
              <a:t> </a:t>
            </a:r>
            <a:r>
              <a:rPr lang="en-AU" dirty="0" err="1" smtClean="0"/>
              <a:t>quaeperum</a:t>
            </a:r>
            <a:endParaRPr lang="en-AU" dirty="0" smtClean="0"/>
          </a:p>
          <a:p>
            <a:pPr lvl="0"/>
            <a:r>
              <a:rPr lang="en-AU" dirty="0" err="1" smtClean="0"/>
              <a:t>Fdjklsjdf</a:t>
            </a:r>
            <a:r>
              <a:rPr lang="en-AU" dirty="0" smtClean="0"/>
              <a:t>	</a:t>
            </a:r>
          </a:p>
          <a:p>
            <a:pPr lvl="1"/>
            <a:r>
              <a:rPr lang="en-AU" dirty="0" err="1" smtClean="0"/>
              <a:t>sfsdf</a:t>
            </a:r>
            <a:endParaRPr lang="en-AU" dirty="0" smtClean="0"/>
          </a:p>
          <a:p>
            <a:pPr lvl="0"/>
            <a:r>
              <a:rPr lang="en-AU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31941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77866" y="2958265"/>
            <a:ext cx="4370400" cy="25011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1700" baseline="0">
                <a:latin typeface="Verdana"/>
              </a:defRPr>
            </a:lvl1pPr>
          </a:lstStyle>
          <a:p>
            <a:pPr lvl="0"/>
            <a:r>
              <a:rPr lang="en-AU" dirty="0" smtClean="0"/>
              <a:t>Text (Verdana Regular)</a:t>
            </a:r>
          </a:p>
          <a:p>
            <a:pPr lvl="0"/>
            <a:r>
              <a:rPr lang="en-AU" dirty="0" smtClean="0"/>
              <a:t>et </a:t>
            </a:r>
            <a:r>
              <a:rPr lang="en-AU" dirty="0" err="1" smtClean="0"/>
              <a:t>velicibus</a:t>
            </a:r>
            <a:r>
              <a:rPr lang="en-AU" dirty="0" smtClean="0"/>
              <a:t> el et </a:t>
            </a:r>
            <a:r>
              <a:rPr lang="en-AU" dirty="0" err="1" smtClean="0"/>
              <a:t>magnatet</a:t>
            </a:r>
            <a:r>
              <a:rPr lang="en-AU" dirty="0" smtClean="0"/>
              <a:t> am, </a:t>
            </a:r>
            <a:r>
              <a:rPr lang="en-AU" dirty="0" err="1" smtClean="0"/>
              <a:t>laborru</a:t>
            </a:r>
            <a:r>
              <a:rPr lang="en-AU" dirty="0" smtClean="0"/>
              <a:t> </a:t>
            </a:r>
            <a:r>
              <a:rPr lang="en-AU" dirty="0" err="1" smtClean="0"/>
              <a:t>mendips</a:t>
            </a:r>
            <a:r>
              <a:rPr lang="en-AU" dirty="0" smtClean="0"/>
              <a:t> </a:t>
            </a:r>
            <a:r>
              <a:rPr lang="en-AU" dirty="0" err="1" smtClean="0"/>
              <a:t>apieni</a:t>
            </a:r>
            <a:r>
              <a:rPr lang="en-AU" dirty="0" smtClean="0"/>
              <a:t> </a:t>
            </a:r>
            <a:r>
              <a:rPr lang="en-AU" dirty="0" err="1" smtClean="0"/>
              <a:t>omnimporibus</a:t>
            </a:r>
            <a:r>
              <a:rPr lang="en-AU" dirty="0" smtClean="0"/>
              <a:t> et </a:t>
            </a:r>
            <a:r>
              <a:rPr lang="en-AU" dirty="0" err="1" smtClean="0"/>
              <a:t>perepellut</a:t>
            </a:r>
            <a:r>
              <a:rPr lang="en-AU" dirty="0" smtClean="0"/>
              <a:t> </a:t>
            </a:r>
            <a:r>
              <a:rPr lang="en-AU" dirty="0" err="1" smtClean="0"/>
              <a:t>adis</a:t>
            </a:r>
            <a:r>
              <a:rPr lang="en-AU" dirty="0" smtClean="0"/>
              <a:t> </a:t>
            </a:r>
            <a:r>
              <a:rPr lang="en-AU" dirty="0" err="1" smtClean="0"/>
              <a:t>sequi</a:t>
            </a:r>
            <a:r>
              <a:rPr lang="en-AU" dirty="0" smtClean="0"/>
              <a:t> </a:t>
            </a:r>
            <a:r>
              <a:rPr lang="en-AU" dirty="0" err="1" smtClean="0"/>
              <a:t>cus</a:t>
            </a:r>
            <a:r>
              <a:rPr lang="en-AU" dirty="0" smtClean="0"/>
              <a:t> et </a:t>
            </a:r>
            <a:r>
              <a:rPr lang="en-AU" dirty="0" err="1" smtClean="0"/>
              <a:t>aliquid</a:t>
            </a:r>
            <a:r>
              <a:rPr lang="en-AU" dirty="0" smtClean="0"/>
              <a:t> </a:t>
            </a:r>
            <a:r>
              <a:rPr lang="en-AU" dirty="0" err="1" smtClean="0"/>
              <a:t>molorere</a:t>
            </a:r>
            <a:r>
              <a:rPr lang="en-AU" dirty="0" smtClean="0"/>
              <a:t>, </a:t>
            </a:r>
            <a:r>
              <a:rPr lang="en-AU" dirty="0" err="1" smtClean="0"/>
              <a:t>cullaut</a:t>
            </a:r>
            <a:r>
              <a:rPr lang="en-AU" dirty="0" smtClean="0"/>
              <a:t> </a:t>
            </a:r>
            <a:r>
              <a:rPr lang="en-AU" dirty="0" err="1" smtClean="0"/>
              <a:t>adion</a:t>
            </a:r>
            <a:r>
              <a:rPr lang="en-AU" dirty="0" smtClean="0"/>
              <a:t> </a:t>
            </a:r>
            <a:r>
              <a:rPr lang="en-AU" dirty="0" err="1" smtClean="0"/>
              <a:t>est</a:t>
            </a:r>
            <a:r>
              <a:rPr lang="en-AU" dirty="0" smtClean="0"/>
              <a:t> </a:t>
            </a:r>
            <a:r>
              <a:rPr lang="en-AU" dirty="0" err="1" smtClean="0"/>
              <a:t>magnimp</a:t>
            </a:r>
            <a:r>
              <a:rPr lang="en-AU" dirty="0" smtClean="0"/>
              <a:t> </a:t>
            </a:r>
            <a:r>
              <a:rPr lang="en-AU" dirty="0" err="1" smtClean="0"/>
              <a:t>oremporibus</a:t>
            </a:r>
            <a:r>
              <a:rPr lang="en-AU" dirty="0" smtClean="0"/>
              <a:t>, </a:t>
            </a:r>
            <a:r>
              <a:rPr lang="en-AU" dirty="0" err="1" smtClean="0"/>
              <a:t>conem</a:t>
            </a:r>
            <a:r>
              <a:rPr lang="en-AU" dirty="0" smtClean="0"/>
              <a:t> </a:t>
            </a:r>
            <a:r>
              <a:rPr lang="en-AU" dirty="0" err="1" smtClean="0"/>
              <a:t>etur</a:t>
            </a:r>
            <a:r>
              <a:rPr lang="en-AU" dirty="0" smtClean="0"/>
              <a:t> </a:t>
            </a:r>
            <a:r>
              <a:rPr lang="en-AU" dirty="0" err="1" smtClean="0"/>
              <a:t>Adit</a:t>
            </a:r>
            <a:r>
              <a:rPr lang="en-AU" dirty="0" smtClean="0"/>
              <a:t> </a:t>
            </a:r>
            <a:r>
              <a:rPr lang="en-AU" dirty="0" err="1" smtClean="0"/>
              <a:t>eatas</a:t>
            </a:r>
            <a:r>
              <a:rPr lang="en-AU" dirty="0" smtClean="0"/>
              <a:t> re </a:t>
            </a:r>
            <a:r>
              <a:rPr lang="en-AU" dirty="0" err="1" smtClean="0"/>
              <a:t>nectoruntevelictatem</a:t>
            </a:r>
            <a:r>
              <a:rPr lang="en-AU" dirty="0" smtClean="0"/>
              <a:t> </a:t>
            </a:r>
            <a:r>
              <a:rPr lang="en-AU" dirty="0" err="1" smtClean="0"/>
              <a:t>quaeperum</a:t>
            </a:r>
            <a:endParaRPr lang="en-AU" dirty="0" smtClean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77865" y="1777050"/>
            <a:ext cx="8027985" cy="717593"/>
          </a:xfrm>
          <a:prstGeom prst="rect">
            <a:avLst/>
          </a:prstGeom>
        </p:spPr>
        <p:txBody>
          <a:bodyPr vert="horz"/>
          <a:lstStyle>
            <a:lvl1pPr algn="l">
              <a:defRPr sz="4400" b="1" i="0">
                <a:solidFill>
                  <a:srgbClr val="009AC7"/>
                </a:solidFill>
                <a:latin typeface="Verdana"/>
                <a:cs typeface="Verdana"/>
              </a:defRPr>
            </a:lvl1pPr>
          </a:lstStyle>
          <a:p>
            <a:r>
              <a:rPr lang="en-AU" sz="3600" dirty="0" smtClean="0">
                <a:solidFill>
                  <a:srgbClr val="009AC7"/>
                </a:solidFill>
              </a:rPr>
              <a:t>Headline (Verdana Bold)</a:t>
            </a:r>
            <a:endParaRPr lang="en-US" sz="3600" dirty="0">
              <a:solidFill>
                <a:srgbClr val="009AC7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272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77866" y="2958265"/>
            <a:ext cx="4370400" cy="25011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1700" baseline="0">
                <a:latin typeface="Verdana"/>
              </a:defRPr>
            </a:lvl1pPr>
          </a:lstStyle>
          <a:p>
            <a:pPr lvl="0"/>
            <a:r>
              <a:rPr lang="en-AU" dirty="0" smtClean="0"/>
              <a:t>Text (Verdana Regular)</a:t>
            </a:r>
          </a:p>
          <a:p>
            <a:pPr lvl="0"/>
            <a:r>
              <a:rPr lang="en-AU" dirty="0" smtClean="0"/>
              <a:t>et </a:t>
            </a:r>
            <a:r>
              <a:rPr lang="en-AU" dirty="0" err="1" smtClean="0"/>
              <a:t>velicibus</a:t>
            </a:r>
            <a:r>
              <a:rPr lang="en-AU" dirty="0" smtClean="0"/>
              <a:t> el et </a:t>
            </a:r>
            <a:r>
              <a:rPr lang="en-AU" dirty="0" err="1" smtClean="0"/>
              <a:t>magnatet</a:t>
            </a:r>
            <a:r>
              <a:rPr lang="en-AU" dirty="0" smtClean="0"/>
              <a:t> am, </a:t>
            </a:r>
            <a:r>
              <a:rPr lang="en-AU" dirty="0" err="1" smtClean="0"/>
              <a:t>laborru</a:t>
            </a:r>
            <a:r>
              <a:rPr lang="en-AU" dirty="0" smtClean="0"/>
              <a:t> </a:t>
            </a:r>
            <a:r>
              <a:rPr lang="en-AU" dirty="0" err="1" smtClean="0"/>
              <a:t>mendips</a:t>
            </a:r>
            <a:r>
              <a:rPr lang="en-AU" dirty="0" smtClean="0"/>
              <a:t> </a:t>
            </a:r>
            <a:r>
              <a:rPr lang="en-AU" dirty="0" err="1" smtClean="0"/>
              <a:t>apieni</a:t>
            </a:r>
            <a:r>
              <a:rPr lang="en-AU" dirty="0" smtClean="0"/>
              <a:t> </a:t>
            </a:r>
            <a:r>
              <a:rPr lang="en-AU" dirty="0" err="1" smtClean="0"/>
              <a:t>omnimporibus</a:t>
            </a:r>
            <a:r>
              <a:rPr lang="en-AU" dirty="0" smtClean="0"/>
              <a:t> et </a:t>
            </a:r>
            <a:r>
              <a:rPr lang="en-AU" dirty="0" err="1" smtClean="0"/>
              <a:t>perepellut</a:t>
            </a:r>
            <a:r>
              <a:rPr lang="en-AU" dirty="0" smtClean="0"/>
              <a:t> </a:t>
            </a:r>
            <a:r>
              <a:rPr lang="en-AU" dirty="0" err="1" smtClean="0"/>
              <a:t>adis</a:t>
            </a:r>
            <a:r>
              <a:rPr lang="en-AU" dirty="0" smtClean="0"/>
              <a:t> </a:t>
            </a:r>
            <a:r>
              <a:rPr lang="en-AU" dirty="0" err="1" smtClean="0"/>
              <a:t>sequi</a:t>
            </a:r>
            <a:r>
              <a:rPr lang="en-AU" dirty="0" smtClean="0"/>
              <a:t> </a:t>
            </a:r>
            <a:r>
              <a:rPr lang="en-AU" dirty="0" err="1" smtClean="0"/>
              <a:t>cus</a:t>
            </a:r>
            <a:r>
              <a:rPr lang="en-AU" dirty="0" smtClean="0"/>
              <a:t> et </a:t>
            </a:r>
            <a:r>
              <a:rPr lang="en-AU" dirty="0" err="1" smtClean="0"/>
              <a:t>aliquid</a:t>
            </a:r>
            <a:r>
              <a:rPr lang="en-AU" dirty="0" smtClean="0"/>
              <a:t> </a:t>
            </a:r>
            <a:r>
              <a:rPr lang="en-AU" dirty="0" err="1" smtClean="0"/>
              <a:t>molorere</a:t>
            </a:r>
            <a:r>
              <a:rPr lang="en-AU" dirty="0" smtClean="0"/>
              <a:t>, </a:t>
            </a:r>
            <a:r>
              <a:rPr lang="en-AU" dirty="0" err="1" smtClean="0"/>
              <a:t>cullaut</a:t>
            </a:r>
            <a:r>
              <a:rPr lang="en-AU" dirty="0" smtClean="0"/>
              <a:t> </a:t>
            </a:r>
            <a:r>
              <a:rPr lang="en-AU" dirty="0" err="1" smtClean="0"/>
              <a:t>adion</a:t>
            </a:r>
            <a:r>
              <a:rPr lang="en-AU" dirty="0" smtClean="0"/>
              <a:t> </a:t>
            </a:r>
            <a:r>
              <a:rPr lang="en-AU" dirty="0" err="1" smtClean="0"/>
              <a:t>est</a:t>
            </a:r>
            <a:r>
              <a:rPr lang="en-AU" dirty="0" smtClean="0"/>
              <a:t> </a:t>
            </a:r>
            <a:r>
              <a:rPr lang="en-AU" dirty="0" err="1" smtClean="0"/>
              <a:t>magnimp</a:t>
            </a:r>
            <a:r>
              <a:rPr lang="en-AU" dirty="0" smtClean="0"/>
              <a:t> </a:t>
            </a:r>
            <a:r>
              <a:rPr lang="en-AU" dirty="0" err="1" smtClean="0"/>
              <a:t>oremporibus</a:t>
            </a:r>
            <a:r>
              <a:rPr lang="en-AU" dirty="0" smtClean="0"/>
              <a:t>, </a:t>
            </a:r>
            <a:r>
              <a:rPr lang="en-AU" dirty="0" err="1" smtClean="0"/>
              <a:t>conem</a:t>
            </a:r>
            <a:r>
              <a:rPr lang="en-AU" dirty="0" smtClean="0"/>
              <a:t> </a:t>
            </a:r>
            <a:r>
              <a:rPr lang="en-AU" dirty="0" err="1" smtClean="0"/>
              <a:t>etur</a:t>
            </a:r>
            <a:r>
              <a:rPr lang="en-AU" dirty="0" smtClean="0"/>
              <a:t> </a:t>
            </a:r>
            <a:r>
              <a:rPr lang="en-AU" dirty="0" err="1" smtClean="0"/>
              <a:t>Adit</a:t>
            </a:r>
            <a:r>
              <a:rPr lang="en-AU" dirty="0" smtClean="0"/>
              <a:t> </a:t>
            </a:r>
            <a:r>
              <a:rPr lang="en-AU" dirty="0" err="1" smtClean="0"/>
              <a:t>eatas</a:t>
            </a:r>
            <a:r>
              <a:rPr lang="en-AU" dirty="0" smtClean="0"/>
              <a:t> re </a:t>
            </a:r>
            <a:r>
              <a:rPr lang="en-AU" dirty="0" err="1" smtClean="0"/>
              <a:t>nectoruntevelictatem</a:t>
            </a:r>
            <a:r>
              <a:rPr lang="en-AU" dirty="0" smtClean="0"/>
              <a:t> </a:t>
            </a:r>
            <a:r>
              <a:rPr lang="en-AU" dirty="0" err="1" smtClean="0"/>
              <a:t>quaeperum</a:t>
            </a:r>
            <a:endParaRPr lang="en-AU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77866" y="1245262"/>
            <a:ext cx="4370400" cy="1177781"/>
          </a:xfrm>
          <a:prstGeom prst="rect">
            <a:avLst/>
          </a:prstGeom>
        </p:spPr>
        <p:txBody>
          <a:bodyPr vert="horz"/>
          <a:lstStyle>
            <a:lvl1pPr algn="l">
              <a:defRPr sz="3600" b="1" i="0">
                <a:solidFill>
                  <a:srgbClr val="009AC7"/>
                </a:solidFill>
                <a:latin typeface="Verdana"/>
                <a:cs typeface="Verdana"/>
              </a:defRPr>
            </a:lvl1pPr>
          </a:lstStyle>
          <a:p>
            <a:r>
              <a:rPr lang="en-AU" sz="3600" dirty="0" smtClean="0"/>
              <a:t>Headline </a:t>
            </a:r>
            <a:br>
              <a:rPr lang="en-AU" sz="3600" dirty="0" smtClean="0"/>
            </a:br>
            <a:r>
              <a:rPr lang="en-AU" sz="3600" dirty="0" smtClean="0"/>
              <a:t>(Verdana Bold)</a:t>
            </a:r>
            <a:endParaRPr lang="en-US" sz="3600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5767013" y="1245262"/>
            <a:ext cx="3096000" cy="56127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343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A Text and multipl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77866" y="2958265"/>
            <a:ext cx="4370400" cy="25011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1700" baseline="0">
                <a:latin typeface="Verdana"/>
              </a:defRPr>
            </a:lvl1pPr>
          </a:lstStyle>
          <a:p>
            <a:pPr lvl="0"/>
            <a:r>
              <a:rPr lang="en-AU" dirty="0" smtClean="0"/>
              <a:t>Text (Verdana Regular)</a:t>
            </a:r>
          </a:p>
          <a:p>
            <a:pPr lvl="0"/>
            <a:r>
              <a:rPr lang="en-AU" dirty="0" smtClean="0"/>
              <a:t>et </a:t>
            </a:r>
            <a:r>
              <a:rPr lang="en-AU" dirty="0" err="1" smtClean="0"/>
              <a:t>velicibus</a:t>
            </a:r>
            <a:r>
              <a:rPr lang="en-AU" dirty="0" smtClean="0"/>
              <a:t> el et </a:t>
            </a:r>
            <a:r>
              <a:rPr lang="en-AU" dirty="0" err="1" smtClean="0"/>
              <a:t>magnatet</a:t>
            </a:r>
            <a:r>
              <a:rPr lang="en-AU" dirty="0" smtClean="0"/>
              <a:t> am, </a:t>
            </a:r>
            <a:r>
              <a:rPr lang="en-AU" dirty="0" err="1" smtClean="0"/>
              <a:t>laborru</a:t>
            </a:r>
            <a:r>
              <a:rPr lang="en-AU" dirty="0" smtClean="0"/>
              <a:t> </a:t>
            </a:r>
            <a:r>
              <a:rPr lang="en-AU" dirty="0" err="1" smtClean="0"/>
              <a:t>mendips</a:t>
            </a:r>
            <a:r>
              <a:rPr lang="en-AU" dirty="0" smtClean="0"/>
              <a:t> </a:t>
            </a:r>
            <a:r>
              <a:rPr lang="en-AU" dirty="0" err="1" smtClean="0"/>
              <a:t>apieni</a:t>
            </a:r>
            <a:r>
              <a:rPr lang="en-AU" dirty="0" smtClean="0"/>
              <a:t> </a:t>
            </a:r>
            <a:r>
              <a:rPr lang="en-AU" dirty="0" err="1" smtClean="0"/>
              <a:t>omnimporibus</a:t>
            </a:r>
            <a:r>
              <a:rPr lang="en-AU" dirty="0" smtClean="0"/>
              <a:t> et </a:t>
            </a:r>
            <a:r>
              <a:rPr lang="en-AU" dirty="0" err="1" smtClean="0"/>
              <a:t>perepellut</a:t>
            </a:r>
            <a:r>
              <a:rPr lang="en-AU" dirty="0" smtClean="0"/>
              <a:t> </a:t>
            </a:r>
            <a:r>
              <a:rPr lang="en-AU" dirty="0" err="1" smtClean="0"/>
              <a:t>adis</a:t>
            </a:r>
            <a:r>
              <a:rPr lang="en-AU" dirty="0" smtClean="0"/>
              <a:t> </a:t>
            </a:r>
            <a:r>
              <a:rPr lang="en-AU" dirty="0" err="1" smtClean="0"/>
              <a:t>sequi</a:t>
            </a:r>
            <a:r>
              <a:rPr lang="en-AU" dirty="0" smtClean="0"/>
              <a:t> </a:t>
            </a:r>
            <a:r>
              <a:rPr lang="en-AU" dirty="0" err="1" smtClean="0"/>
              <a:t>cus</a:t>
            </a:r>
            <a:r>
              <a:rPr lang="en-AU" dirty="0" smtClean="0"/>
              <a:t> et </a:t>
            </a:r>
            <a:r>
              <a:rPr lang="en-AU" dirty="0" err="1" smtClean="0"/>
              <a:t>aliquid</a:t>
            </a:r>
            <a:r>
              <a:rPr lang="en-AU" dirty="0" smtClean="0"/>
              <a:t> </a:t>
            </a:r>
            <a:r>
              <a:rPr lang="en-AU" dirty="0" err="1" smtClean="0"/>
              <a:t>molorere</a:t>
            </a:r>
            <a:r>
              <a:rPr lang="en-AU" dirty="0" smtClean="0"/>
              <a:t>, </a:t>
            </a:r>
            <a:r>
              <a:rPr lang="en-AU" dirty="0" err="1" smtClean="0"/>
              <a:t>cullaut</a:t>
            </a:r>
            <a:r>
              <a:rPr lang="en-AU" dirty="0" smtClean="0"/>
              <a:t> </a:t>
            </a:r>
            <a:r>
              <a:rPr lang="en-AU" dirty="0" err="1" smtClean="0"/>
              <a:t>adion</a:t>
            </a:r>
            <a:r>
              <a:rPr lang="en-AU" dirty="0" smtClean="0"/>
              <a:t> </a:t>
            </a:r>
            <a:r>
              <a:rPr lang="en-AU" dirty="0" err="1" smtClean="0"/>
              <a:t>est</a:t>
            </a:r>
            <a:r>
              <a:rPr lang="en-AU" dirty="0" smtClean="0"/>
              <a:t> </a:t>
            </a:r>
            <a:r>
              <a:rPr lang="en-AU" dirty="0" err="1" smtClean="0"/>
              <a:t>magnimp</a:t>
            </a:r>
            <a:r>
              <a:rPr lang="en-AU" dirty="0" smtClean="0"/>
              <a:t> </a:t>
            </a:r>
            <a:r>
              <a:rPr lang="en-AU" dirty="0" err="1" smtClean="0"/>
              <a:t>oremporibus</a:t>
            </a:r>
            <a:r>
              <a:rPr lang="en-AU" dirty="0" smtClean="0"/>
              <a:t>, </a:t>
            </a:r>
            <a:r>
              <a:rPr lang="en-AU" dirty="0" err="1" smtClean="0"/>
              <a:t>conem</a:t>
            </a:r>
            <a:r>
              <a:rPr lang="en-AU" dirty="0" smtClean="0"/>
              <a:t> </a:t>
            </a:r>
            <a:r>
              <a:rPr lang="en-AU" dirty="0" err="1" smtClean="0"/>
              <a:t>etur</a:t>
            </a:r>
            <a:r>
              <a:rPr lang="en-AU" dirty="0" smtClean="0"/>
              <a:t> </a:t>
            </a:r>
            <a:r>
              <a:rPr lang="en-AU" dirty="0" err="1" smtClean="0"/>
              <a:t>Adit</a:t>
            </a:r>
            <a:r>
              <a:rPr lang="en-AU" dirty="0" smtClean="0"/>
              <a:t> </a:t>
            </a:r>
            <a:r>
              <a:rPr lang="en-AU" dirty="0" err="1" smtClean="0"/>
              <a:t>eatas</a:t>
            </a:r>
            <a:r>
              <a:rPr lang="en-AU" dirty="0" smtClean="0"/>
              <a:t> re </a:t>
            </a:r>
            <a:r>
              <a:rPr lang="en-AU" dirty="0" err="1" smtClean="0"/>
              <a:t>nectoruntevelictatem</a:t>
            </a:r>
            <a:r>
              <a:rPr lang="en-AU" dirty="0" smtClean="0"/>
              <a:t> </a:t>
            </a:r>
            <a:r>
              <a:rPr lang="en-AU" dirty="0" err="1" smtClean="0"/>
              <a:t>quaeperum</a:t>
            </a:r>
            <a:endParaRPr lang="en-AU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77866" y="1245262"/>
            <a:ext cx="4370400" cy="1177781"/>
          </a:xfrm>
          <a:prstGeom prst="rect">
            <a:avLst/>
          </a:prstGeom>
        </p:spPr>
        <p:txBody>
          <a:bodyPr vert="horz"/>
          <a:lstStyle>
            <a:lvl1pPr algn="l">
              <a:defRPr sz="3600" b="1" i="0">
                <a:solidFill>
                  <a:srgbClr val="009AC7"/>
                </a:solidFill>
                <a:latin typeface="Verdana"/>
                <a:cs typeface="Verdana"/>
              </a:defRPr>
            </a:lvl1pPr>
          </a:lstStyle>
          <a:p>
            <a:r>
              <a:rPr lang="en-AU" sz="3600" dirty="0" smtClean="0"/>
              <a:t>Headline </a:t>
            </a:r>
            <a:br>
              <a:rPr lang="en-AU" sz="3600" dirty="0" smtClean="0"/>
            </a:br>
            <a:r>
              <a:rPr lang="en-AU" sz="3600" dirty="0" smtClean="0"/>
              <a:t>(Verdana Bold)</a:t>
            </a:r>
            <a:endParaRPr lang="en-US" sz="3600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5767013" y="2958265"/>
            <a:ext cx="3096000" cy="3899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5767013" y="1156417"/>
            <a:ext cx="1439998" cy="12666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423015" y="1156417"/>
            <a:ext cx="1439998" cy="12666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515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B Text and multipl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77866" y="2958265"/>
            <a:ext cx="4370400" cy="25011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1700" baseline="0">
                <a:latin typeface="Verdana"/>
              </a:defRPr>
            </a:lvl1pPr>
          </a:lstStyle>
          <a:p>
            <a:pPr lvl="0"/>
            <a:r>
              <a:rPr lang="en-AU" dirty="0" smtClean="0"/>
              <a:t>Text (Verdana Regular)</a:t>
            </a:r>
          </a:p>
          <a:p>
            <a:pPr lvl="0"/>
            <a:r>
              <a:rPr lang="en-AU" dirty="0" smtClean="0"/>
              <a:t>et </a:t>
            </a:r>
            <a:r>
              <a:rPr lang="en-AU" dirty="0" err="1" smtClean="0"/>
              <a:t>velicibus</a:t>
            </a:r>
            <a:r>
              <a:rPr lang="en-AU" dirty="0" smtClean="0"/>
              <a:t> el et </a:t>
            </a:r>
            <a:r>
              <a:rPr lang="en-AU" dirty="0" err="1" smtClean="0"/>
              <a:t>magnatet</a:t>
            </a:r>
            <a:r>
              <a:rPr lang="en-AU" dirty="0" smtClean="0"/>
              <a:t> am, </a:t>
            </a:r>
            <a:r>
              <a:rPr lang="en-AU" dirty="0" err="1" smtClean="0"/>
              <a:t>laborru</a:t>
            </a:r>
            <a:r>
              <a:rPr lang="en-AU" dirty="0" smtClean="0"/>
              <a:t> </a:t>
            </a:r>
            <a:r>
              <a:rPr lang="en-AU" dirty="0" err="1" smtClean="0"/>
              <a:t>mendips</a:t>
            </a:r>
            <a:r>
              <a:rPr lang="en-AU" dirty="0" smtClean="0"/>
              <a:t> </a:t>
            </a:r>
            <a:r>
              <a:rPr lang="en-AU" dirty="0" err="1" smtClean="0"/>
              <a:t>apieni</a:t>
            </a:r>
            <a:r>
              <a:rPr lang="en-AU" dirty="0" smtClean="0"/>
              <a:t> </a:t>
            </a:r>
            <a:r>
              <a:rPr lang="en-AU" dirty="0" err="1" smtClean="0"/>
              <a:t>omnimporibus</a:t>
            </a:r>
            <a:r>
              <a:rPr lang="en-AU" dirty="0" smtClean="0"/>
              <a:t> et </a:t>
            </a:r>
            <a:r>
              <a:rPr lang="en-AU" dirty="0" err="1" smtClean="0"/>
              <a:t>perepellut</a:t>
            </a:r>
            <a:r>
              <a:rPr lang="en-AU" dirty="0" smtClean="0"/>
              <a:t> </a:t>
            </a:r>
            <a:r>
              <a:rPr lang="en-AU" dirty="0" err="1" smtClean="0"/>
              <a:t>adis</a:t>
            </a:r>
            <a:r>
              <a:rPr lang="en-AU" dirty="0" smtClean="0"/>
              <a:t> </a:t>
            </a:r>
            <a:r>
              <a:rPr lang="en-AU" dirty="0" err="1" smtClean="0"/>
              <a:t>sequi</a:t>
            </a:r>
            <a:r>
              <a:rPr lang="en-AU" dirty="0" smtClean="0"/>
              <a:t> </a:t>
            </a:r>
            <a:r>
              <a:rPr lang="en-AU" dirty="0" err="1" smtClean="0"/>
              <a:t>cus</a:t>
            </a:r>
            <a:r>
              <a:rPr lang="en-AU" dirty="0" smtClean="0"/>
              <a:t> et </a:t>
            </a:r>
            <a:r>
              <a:rPr lang="en-AU" dirty="0" err="1" smtClean="0"/>
              <a:t>aliquid</a:t>
            </a:r>
            <a:r>
              <a:rPr lang="en-AU" dirty="0" smtClean="0"/>
              <a:t> </a:t>
            </a:r>
            <a:r>
              <a:rPr lang="en-AU" dirty="0" err="1" smtClean="0"/>
              <a:t>molorere</a:t>
            </a:r>
            <a:r>
              <a:rPr lang="en-AU" dirty="0" smtClean="0"/>
              <a:t>, </a:t>
            </a:r>
            <a:r>
              <a:rPr lang="en-AU" dirty="0" err="1" smtClean="0"/>
              <a:t>cullaut</a:t>
            </a:r>
            <a:r>
              <a:rPr lang="en-AU" dirty="0" smtClean="0"/>
              <a:t> </a:t>
            </a:r>
            <a:r>
              <a:rPr lang="en-AU" dirty="0" err="1" smtClean="0"/>
              <a:t>adion</a:t>
            </a:r>
            <a:r>
              <a:rPr lang="en-AU" dirty="0" smtClean="0"/>
              <a:t> </a:t>
            </a:r>
            <a:r>
              <a:rPr lang="en-AU" dirty="0" err="1" smtClean="0"/>
              <a:t>est</a:t>
            </a:r>
            <a:r>
              <a:rPr lang="en-AU" dirty="0" smtClean="0"/>
              <a:t> </a:t>
            </a:r>
            <a:r>
              <a:rPr lang="en-AU" dirty="0" err="1" smtClean="0"/>
              <a:t>magnimp</a:t>
            </a:r>
            <a:r>
              <a:rPr lang="en-AU" dirty="0" smtClean="0"/>
              <a:t> </a:t>
            </a:r>
            <a:r>
              <a:rPr lang="en-AU" dirty="0" err="1" smtClean="0"/>
              <a:t>oremporibus</a:t>
            </a:r>
            <a:r>
              <a:rPr lang="en-AU" dirty="0" smtClean="0"/>
              <a:t>, </a:t>
            </a:r>
            <a:r>
              <a:rPr lang="en-AU" dirty="0" err="1" smtClean="0"/>
              <a:t>conem</a:t>
            </a:r>
            <a:r>
              <a:rPr lang="en-AU" dirty="0" smtClean="0"/>
              <a:t> </a:t>
            </a:r>
            <a:r>
              <a:rPr lang="en-AU" dirty="0" err="1" smtClean="0"/>
              <a:t>etur</a:t>
            </a:r>
            <a:r>
              <a:rPr lang="en-AU" dirty="0" smtClean="0"/>
              <a:t> </a:t>
            </a:r>
            <a:r>
              <a:rPr lang="en-AU" dirty="0" err="1" smtClean="0"/>
              <a:t>Adit</a:t>
            </a:r>
            <a:r>
              <a:rPr lang="en-AU" dirty="0" smtClean="0"/>
              <a:t> </a:t>
            </a:r>
            <a:r>
              <a:rPr lang="en-AU" dirty="0" err="1" smtClean="0"/>
              <a:t>eatas</a:t>
            </a:r>
            <a:r>
              <a:rPr lang="en-AU" dirty="0" smtClean="0"/>
              <a:t> re </a:t>
            </a:r>
            <a:r>
              <a:rPr lang="en-AU" dirty="0" err="1" smtClean="0"/>
              <a:t>nectoruntevelictatem</a:t>
            </a:r>
            <a:r>
              <a:rPr lang="en-AU" dirty="0" smtClean="0"/>
              <a:t> </a:t>
            </a:r>
            <a:r>
              <a:rPr lang="en-AU" dirty="0" err="1" smtClean="0"/>
              <a:t>quaeperum</a:t>
            </a:r>
            <a:endParaRPr lang="en-AU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77866" y="1245262"/>
            <a:ext cx="4370400" cy="1177781"/>
          </a:xfrm>
          <a:prstGeom prst="rect">
            <a:avLst/>
          </a:prstGeom>
        </p:spPr>
        <p:txBody>
          <a:bodyPr vert="horz"/>
          <a:lstStyle>
            <a:lvl1pPr algn="l">
              <a:defRPr sz="3600" b="1" i="0">
                <a:solidFill>
                  <a:srgbClr val="009AC7"/>
                </a:solidFill>
                <a:latin typeface="Verdana"/>
                <a:cs typeface="Verdana"/>
              </a:defRPr>
            </a:lvl1pPr>
          </a:lstStyle>
          <a:p>
            <a:r>
              <a:rPr lang="en-AU" sz="3600" dirty="0" smtClean="0"/>
              <a:t>Headline </a:t>
            </a:r>
            <a:br>
              <a:rPr lang="en-AU" sz="3600" dirty="0" smtClean="0"/>
            </a:br>
            <a:r>
              <a:rPr lang="en-AU" sz="3600" dirty="0" smtClean="0"/>
              <a:t>(Verdana Bold)</a:t>
            </a:r>
            <a:endParaRPr lang="en-US" sz="3600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5767013" y="1245262"/>
            <a:ext cx="3096000" cy="26642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5767013" y="4192788"/>
            <a:ext cx="1439998" cy="12666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423015" y="4192788"/>
            <a:ext cx="1439998" cy="12666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01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A Multipl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71512" y="1245262"/>
            <a:ext cx="4379913" cy="26642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71511" y="4192788"/>
            <a:ext cx="2052000" cy="12666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2999425" y="4192788"/>
            <a:ext cx="2052000" cy="12666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5767013" y="1245262"/>
            <a:ext cx="3096000" cy="56127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803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UOA-LC-RGB.pn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029" y="271463"/>
            <a:ext cx="1851396" cy="6120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9919969" y="1758348"/>
            <a:ext cx="914400" cy="914400"/>
          </a:xfrm>
          <a:prstGeom prst="rect">
            <a:avLst/>
          </a:prstGeom>
        </p:spPr>
        <p:txBody>
          <a:bodyPr wrap="none" rtlCol="0" anchor="t">
            <a:normAutofit/>
          </a:bodyPr>
          <a:lstStyle/>
          <a:p>
            <a:endParaRPr lang="en-US" dirty="0" err="1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01270" y="6429150"/>
            <a:ext cx="642730" cy="474662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rgbClr val="009AC7"/>
                </a:solidFill>
                <a:latin typeface="Verdana"/>
                <a:cs typeface="Verdana"/>
              </a:defRPr>
            </a:lvl1pPr>
          </a:lstStyle>
          <a:p>
            <a:fld id="{218B9C4F-B695-C54C-924B-61748EE6A7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3200" y="6438106"/>
            <a:ext cx="3700800" cy="461665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r>
              <a:rPr lang="en-US" sz="2400" dirty="0" err="1" smtClean="0">
                <a:solidFill>
                  <a:srgbClr val="04346C"/>
                </a:solidFill>
              </a:rPr>
              <a:t>CompSci</a:t>
            </a:r>
            <a:r>
              <a:rPr lang="en-US" sz="2400" dirty="0" smtClean="0">
                <a:solidFill>
                  <a:srgbClr val="04346C"/>
                </a:solidFill>
              </a:rPr>
              <a:t> 230: 2017</a:t>
            </a:r>
            <a:endParaRPr lang="en-NZ" sz="2400" dirty="0" smtClean="0">
              <a:solidFill>
                <a:srgbClr val="0434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00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3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5" r:id="rId10"/>
    <p:sldLayoutId id="2147483664" r:id="rId11"/>
    <p:sldLayoutId id="2147483658" r:id="rId12"/>
    <p:sldLayoutId id="2147483659" r:id="rId13"/>
    <p:sldLayoutId id="2147483660" r:id="rId14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java/IandI/createinterface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D&amp;D Chapter 10 Polymorphism and Interfaces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4294967295"/>
          </p:nvPr>
        </p:nvSpPr>
        <p:spPr>
          <a:xfrm>
            <a:off x="660400" y="5941536"/>
            <a:ext cx="3423062" cy="441802"/>
          </a:xfrm>
          <a:prstGeom prst="rect">
            <a:avLst/>
          </a:prstGeom>
        </p:spPr>
        <p:txBody>
          <a:bodyPr/>
          <a:lstStyle/>
          <a:p>
            <a:r>
              <a:rPr lang="en-NZ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73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59152" y="903487"/>
            <a:ext cx="6579575" cy="5325864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405805" y="928469"/>
            <a:ext cx="6617348" cy="530088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NZ" sz="1600" b="1" dirty="0"/>
              <a:t>// Match.java</a:t>
            </a:r>
          </a:p>
          <a:p>
            <a:pPr>
              <a:lnSpc>
                <a:spcPct val="100000"/>
              </a:lnSpc>
            </a:pPr>
            <a:endParaRPr lang="en-NZ" sz="1600" b="1" dirty="0"/>
          </a:p>
          <a:p>
            <a:pPr>
              <a:lnSpc>
                <a:spcPct val="100000"/>
              </a:lnSpc>
            </a:pPr>
            <a:r>
              <a:rPr lang="en-NZ" sz="1600" b="1" dirty="0"/>
              <a:t>import </a:t>
            </a:r>
            <a:r>
              <a:rPr lang="en-NZ" sz="1600" b="1" dirty="0" err="1"/>
              <a:t>java.util.ArrayList</a:t>
            </a:r>
            <a:r>
              <a:rPr lang="en-NZ" sz="1600" b="1" dirty="0"/>
              <a:t>;</a:t>
            </a:r>
          </a:p>
          <a:p>
            <a:pPr>
              <a:lnSpc>
                <a:spcPct val="100000"/>
              </a:lnSpc>
            </a:pPr>
            <a:endParaRPr lang="en-NZ" sz="1600" b="1" dirty="0"/>
          </a:p>
          <a:p>
            <a:pPr>
              <a:lnSpc>
                <a:spcPct val="100000"/>
              </a:lnSpc>
            </a:pPr>
            <a:r>
              <a:rPr lang="en-NZ" sz="1600" b="1" dirty="0"/>
              <a:t>public class Match implements </a:t>
            </a:r>
            <a:r>
              <a:rPr lang="en-NZ" sz="1600" b="1" dirty="0" smtClean="0"/>
              <a:t>Payment {</a:t>
            </a:r>
            <a:endParaRPr lang="en-NZ" sz="1600" b="1" dirty="0"/>
          </a:p>
          <a:p>
            <a:pPr>
              <a:lnSpc>
                <a:spcPct val="100000"/>
              </a:lnSpc>
            </a:pPr>
            <a:r>
              <a:rPr lang="en-NZ" sz="1600" b="1" dirty="0"/>
              <a:t>	</a:t>
            </a:r>
            <a:r>
              <a:rPr lang="en-NZ" sz="1600" b="1" dirty="0" err="1"/>
              <a:t>ArrayList</a:t>
            </a:r>
            <a:r>
              <a:rPr lang="en-NZ" sz="1600" b="1" dirty="0"/>
              <a:t> &lt;</a:t>
            </a:r>
            <a:r>
              <a:rPr lang="en-NZ" sz="1600" b="1" dirty="0" smtClean="0"/>
              <a:t>Person&gt; </a:t>
            </a:r>
            <a:r>
              <a:rPr lang="en-NZ" sz="1600" b="1" dirty="0"/>
              <a:t>participants = new </a:t>
            </a:r>
            <a:r>
              <a:rPr lang="en-NZ" sz="1600" b="1" dirty="0" smtClean="0"/>
              <a:t/>
            </a:r>
            <a:br>
              <a:rPr lang="en-NZ" sz="1600" b="1" dirty="0" smtClean="0"/>
            </a:br>
            <a:r>
              <a:rPr lang="en-NZ" sz="1600" b="1" dirty="0" smtClean="0"/>
              <a:t>			</a:t>
            </a:r>
            <a:r>
              <a:rPr lang="en-NZ" sz="1600" b="1" dirty="0" err="1" smtClean="0"/>
              <a:t>ArrayList</a:t>
            </a:r>
            <a:r>
              <a:rPr lang="en-NZ" sz="1600" b="1" dirty="0" smtClean="0"/>
              <a:t>&lt;Person&gt;();</a:t>
            </a:r>
          </a:p>
          <a:p>
            <a:pPr>
              <a:lnSpc>
                <a:spcPct val="100000"/>
              </a:lnSpc>
            </a:pPr>
            <a:r>
              <a:rPr lang="en-NZ" sz="1600" b="1" dirty="0"/>
              <a:t>	</a:t>
            </a:r>
            <a:r>
              <a:rPr lang="en-NZ" sz="1600" b="1" dirty="0" smtClean="0"/>
              <a:t>//constructors</a:t>
            </a:r>
            <a:r>
              <a:rPr lang="en-NZ" sz="1600" b="1" dirty="0"/>
              <a:t>	</a:t>
            </a:r>
          </a:p>
          <a:p>
            <a:pPr>
              <a:lnSpc>
                <a:spcPct val="100000"/>
              </a:lnSpc>
            </a:pPr>
            <a:r>
              <a:rPr lang="en-NZ" sz="1600" b="1" dirty="0"/>
              <a:t>	public </a:t>
            </a:r>
            <a:r>
              <a:rPr lang="en-NZ" sz="1600" b="1" dirty="0" smtClean="0"/>
              <a:t>Match() {}</a:t>
            </a:r>
            <a:endParaRPr lang="en-NZ" sz="1600" b="1" dirty="0"/>
          </a:p>
          <a:p>
            <a:pPr>
              <a:lnSpc>
                <a:spcPct val="100000"/>
              </a:lnSpc>
            </a:pPr>
            <a:r>
              <a:rPr lang="en-NZ" sz="1600" b="1" dirty="0"/>
              <a:t>	public </a:t>
            </a:r>
            <a:r>
              <a:rPr lang="en-NZ" sz="1600" b="1" smtClean="0"/>
              <a:t>Match(Person </a:t>
            </a:r>
            <a:r>
              <a:rPr lang="en-NZ" sz="1600" b="1" smtClean="0"/>
              <a:t>... people</a:t>
            </a:r>
            <a:r>
              <a:rPr lang="en-NZ" sz="1600" b="1" dirty="0" smtClean="0"/>
              <a:t>) {</a:t>
            </a:r>
            <a:endParaRPr lang="en-NZ" sz="1600" b="1" dirty="0"/>
          </a:p>
          <a:p>
            <a:pPr>
              <a:lnSpc>
                <a:spcPct val="100000"/>
              </a:lnSpc>
            </a:pPr>
            <a:r>
              <a:rPr lang="en-NZ" sz="1600" b="1" dirty="0"/>
              <a:t>	</a:t>
            </a:r>
            <a:r>
              <a:rPr lang="en-NZ" sz="1600" b="1" dirty="0" smtClean="0"/>
              <a:t>    … </a:t>
            </a:r>
            <a:r>
              <a:rPr lang="en-NZ" sz="1600" b="1" dirty="0" smtClean="0">
                <a:solidFill>
                  <a:srgbClr val="FF0000"/>
                </a:solidFill>
              </a:rPr>
              <a:t>see next slide</a:t>
            </a:r>
            <a:endParaRPr lang="en-NZ" sz="1600" b="1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NZ" sz="1600" b="1" dirty="0"/>
              <a:t>	}</a:t>
            </a:r>
          </a:p>
          <a:p>
            <a:pPr>
              <a:lnSpc>
                <a:spcPct val="100000"/>
              </a:lnSpc>
            </a:pPr>
            <a:r>
              <a:rPr lang="en-NZ" sz="1600" b="1" dirty="0"/>
              <a:t>	</a:t>
            </a:r>
            <a:r>
              <a:rPr lang="en-NZ" sz="1600" b="1" dirty="0" smtClean="0"/>
              <a:t>//methods</a:t>
            </a:r>
            <a:endParaRPr lang="en-NZ" sz="1600" b="1" dirty="0"/>
          </a:p>
          <a:p>
            <a:pPr>
              <a:lnSpc>
                <a:spcPct val="100000"/>
              </a:lnSpc>
            </a:pPr>
            <a:r>
              <a:rPr lang="en-NZ" sz="1600" b="1" dirty="0"/>
              <a:t>	public String </a:t>
            </a:r>
            <a:r>
              <a:rPr lang="en-NZ" sz="1600" b="1" dirty="0" err="1"/>
              <a:t>toString</a:t>
            </a:r>
            <a:r>
              <a:rPr lang="en-NZ" sz="1600" b="1" dirty="0" smtClean="0"/>
              <a:t>() {</a:t>
            </a:r>
            <a:endParaRPr lang="en-NZ" sz="1600" b="1" dirty="0"/>
          </a:p>
          <a:p>
            <a:pPr>
              <a:lnSpc>
                <a:spcPct val="100000"/>
              </a:lnSpc>
            </a:pPr>
            <a:r>
              <a:rPr lang="en-NZ" sz="1600" b="1" dirty="0"/>
              <a:t>		</a:t>
            </a:r>
            <a:r>
              <a:rPr lang="en-NZ" sz="1600" b="1" dirty="0" smtClean="0">
                <a:solidFill>
                  <a:srgbClr val="FF0000"/>
                </a:solidFill>
              </a:rPr>
              <a:t>…… see following slide</a:t>
            </a:r>
            <a:endParaRPr lang="en-NZ" sz="1600" b="1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NZ" sz="1600" b="1" dirty="0"/>
              <a:t>	}</a:t>
            </a:r>
          </a:p>
          <a:p>
            <a:pPr>
              <a:lnSpc>
                <a:spcPct val="100000"/>
              </a:lnSpc>
            </a:pPr>
            <a:r>
              <a:rPr lang="en-NZ" sz="1600" b="1" dirty="0"/>
              <a:t>	public double </a:t>
            </a:r>
            <a:r>
              <a:rPr lang="en-NZ" sz="1600" b="1" dirty="0" err="1"/>
              <a:t>getPayment</a:t>
            </a:r>
            <a:r>
              <a:rPr lang="en-NZ" sz="1600" b="1" dirty="0" smtClean="0"/>
              <a:t>() {</a:t>
            </a:r>
            <a:endParaRPr lang="en-NZ" sz="1600" b="1" dirty="0"/>
          </a:p>
          <a:p>
            <a:pPr>
              <a:lnSpc>
                <a:spcPct val="100000"/>
              </a:lnSpc>
            </a:pPr>
            <a:r>
              <a:rPr lang="en-NZ" sz="1600" b="1" dirty="0"/>
              <a:t>		return 1000;</a:t>
            </a:r>
          </a:p>
          <a:p>
            <a:pPr>
              <a:lnSpc>
                <a:spcPct val="100000"/>
              </a:lnSpc>
            </a:pPr>
            <a:r>
              <a:rPr lang="en-NZ" sz="1600" b="1" dirty="0"/>
              <a:t>	}</a:t>
            </a:r>
          </a:p>
          <a:p>
            <a:pPr>
              <a:lnSpc>
                <a:spcPct val="100000"/>
              </a:lnSpc>
            </a:pPr>
            <a:r>
              <a:rPr lang="en-NZ" sz="1600" b="1" dirty="0"/>
              <a:t>	</a:t>
            </a:r>
          </a:p>
          <a:p>
            <a:pPr>
              <a:lnSpc>
                <a:spcPct val="100000"/>
              </a:lnSpc>
            </a:pPr>
            <a:r>
              <a:rPr lang="en-NZ" sz="1600" b="1" dirty="0"/>
              <a:t>}</a:t>
            </a:r>
          </a:p>
          <a:p>
            <a:endParaRPr lang="en-US" sz="16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6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6517335" cy="71759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Match – new class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0" y="1076243"/>
            <a:ext cx="2313992" cy="5403757"/>
          </a:xfrm>
          <a:solidFill>
            <a:srgbClr val="00467F"/>
          </a:solidFill>
        </p:spPr>
        <p:txBody>
          <a:bodyPr vert="horz"/>
          <a:lstStyle/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Class diagram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tx2">
                  <a:lumMod val="40000"/>
                  <a:lumOff val="60000"/>
                </a:schemeClr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Interfaces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Abstract classes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tx2">
                    <a:lumMod val="40000"/>
                    <a:lumOff val="60000"/>
                  </a:schemeClr>
                </a:solidFill>
                <a:cs typeface="+mn-cs"/>
              </a:rPr>
              <a:t>Implementation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smtClean="0">
                <a:solidFill>
                  <a:schemeClr val="bg1"/>
                </a:solidFill>
                <a:cs typeface="+mn-cs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10751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59152" y="903488"/>
            <a:ext cx="6369603" cy="1541132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13992" y="928468"/>
            <a:ext cx="6680718" cy="561229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NZ" sz="1600" b="1" dirty="0"/>
              <a:t>// Match.java</a:t>
            </a:r>
          </a:p>
          <a:p>
            <a:pPr>
              <a:lnSpc>
                <a:spcPct val="100000"/>
              </a:lnSpc>
            </a:pPr>
            <a:endParaRPr lang="en-NZ" sz="1600" b="1" dirty="0"/>
          </a:p>
          <a:p>
            <a:pPr>
              <a:lnSpc>
                <a:spcPct val="100000"/>
              </a:lnSpc>
            </a:pPr>
            <a:r>
              <a:rPr lang="en-NZ" sz="1600" b="1" dirty="0" smtClean="0"/>
              <a:t>public Match(Person ... people) {</a:t>
            </a:r>
            <a:endParaRPr lang="en-NZ" sz="1600" b="1" dirty="0"/>
          </a:p>
          <a:p>
            <a:pPr>
              <a:lnSpc>
                <a:spcPct val="100000"/>
              </a:lnSpc>
            </a:pPr>
            <a:r>
              <a:rPr lang="en-NZ" sz="1600" b="1" dirty="0" smtClean="0"/>
              <a:t>    for </a:t>
            </a:r>
            <a:r>
              <a:rPr lang="en-NZ" sz="1600" b="1" dirty="0"/>
              <a:t>(</a:t>
            </a:r>
            <a:r>
              <a:rPr lang="en-NZ" sz="1600" b="1" dirty="0" smtClean="0"/>
              <a:t>Person </a:t>
            </a:r>
            <a:r>
              <a:rPr lang="en-NZ" sz="1600" b="1" dirty="0"/>
              <a:t>p: people</a:t>
            </a:r>
            <a:r>
              <a:rPr lang="en-NZ" sz="1600" b="1" dirty="0" smtClean="0"/>
              <a:t>) {</a:t>
            </a:r>
            <a:r>
              <a:rPr lang="en-NZ" sz="1600" b="1" dirty="0"/>
              <a:t>	</a:t>
            </a:r>
            <a:endParaRPr lang="en-NZ" sz="1600" b="1" dirty="0" smtClean="0"/>
          </a:p>
          <a:p>
            <a:pPr>
              <a:lnSpc>
                <a:spcPct val="100000"/>
              </a:lnSpc>
            </a:pPr>
            <a:r>
              <a:rPr lang="en-NZ" sz="1600" b="1" dirty="0" smtClean="0"/>
              <a:t>        </a:t>
            </a:r>
            <a:r>
              <a:rPr lang="en-NZ" sz="1600" b="1" dirty="0" err="1" smtClean="0"/>
              <a:t>participants.add</a:t>
            </a:r>
            <a:r>
              <a:rPr lang="en-NZ" sz="1600" b="1" dirty="0" smtClean="0"/>
              <a:t>(p</a:t>
            </a:r>
            <a:r>
              <a:rPr lang="en-NZ" sz="1600" b="1" dirty="0"/>
              <a:t>);</a:t>
            </a:r>
          </a:p>
          <a:p>
            <a:pPr>
              <a:lnSpc>
                <a:spcPct val="100000"/>
              </a:lnSpc>
            </a:pPr>
            <a:r>
              <a:rPr lang="en-NZ" sz="1600" b="1" dirty="0" smtClean="0"/>
              <a:t>    }</a:t>
            </a:r>
            <a:endParaRPr lang="en-NZ" sz="1600" b="1" dirty="0"/>
          </a:p>
          <a:p>
            <a:pPr>
              <a:lnSpc>
                <a:spcPct val="100000"/>
              </a:lnSpc>
            </a:pPr>
            <a:r>
              <a:rPr lang="en-NZ" sz="1600" b="1" dirty="0" smtClean="0"/>
              <a:t>}</a:t>
            </a:r>
            <a:endParaRPr lang="en-NZ" sz="1600" b="1" dirty="0"/>
          </a:p>
          <a:p>
            <a:pPr>
              <a:lnSpc>
                <a:spcPct val="120000"/>
              </a:lnSpc>
            </a:pPr>
            <a:endPara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constructor takes an arbitrary number of </a:t>
            </a:r>
            <a:r>
              <a:rPr lang="en-US" sz="1600" b="1" dirty="0" smtClean="0">
                <a:ea typeface="Verdana" panose="020B0604030504040204" pitchFamily="34" charset="0"/>
              </a:rPr>
              <a:t>Person 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objects – the </a:t>
            </a:r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means we don’t have to specify how many. This is known as a </a:t>
            </a:r>
            <a:r>
              <a:rPr lang="en-US" sz="16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 arity parameter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>
              <a:lnSpc>
                <a:spcPct val="120000"/>
              </a:lnSpc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They can be of type </a:t>
            </a:r>
            <a:r>
              <a:rPr lang="en-US" b="1" dirty="0">
                <a:ea typeface="Verdana" panose="020B0604030504040204" pitchFamily="34" charset="0"/>
              </a:rPr>
              <a:t>Player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or </a:t>
            </a:r>
            <a:r>
              <a:rPr lang="en-US" b="1" dirty="0">
                <a:ea typeface="Verdana" panose="020B0604030504040204" pitchFamily="34" charset="0"/>
              </a:rPr>
              <a:t>Official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as these are both inherited types of </a:t>
            </a:r>
            <a:r>
              <a:rPr lang="en-US" b="1" dirty="0" smtClean="0">
                <a:ea typeface="Verdana" panose="020B0604030504040204" pitchFamily="34" charset="0"/>
              </a:rPr>
              <a:t>Person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the parameter can handle them. </a:t>
            </a:r>
          </a:p>
          <a:p>
            <a:pPr>
              <a:lnSpc>
                <a:spcPct val="120000"/>
              </a:lnSpc>
            </a:pPr>
            <a:endPara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the method, </a:t>
            </a:r>
            <a:r>
              <a:rPr lang="en-US" sz="1600" b="1" dirty="0">
                <a:ea typeface="Verdana" panose="020B0604030504040204" pitchFamily="34" charset="0"/>
              </a:rPr>
              <a:t>people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an array of the type specified with the name specified (as if we had written </a:t>
            </a:r>
            <a:r>
              <a:rPr lang="en-US" b="1" dirty="0" smtClean="0">
                <a:ea typeface="Verdana" panose="020B0604030504040204" pitchFamily="34" charset="0"/>
              </a:rPr>
              <a:t>Person</a:t>
            </a:r>
            <a:r>
              <a:rPr lang="en-US" b="1" dirty="0">
                <a:ea typeface="Verdana" panose="020B0604030504040204" pitchFamily="34" charset="0"/>
              </a:rPr>
              <a:t>[] people = </a:t>
            </a:r>
            <a:r>
              <a:rPr lang="en-US" b="1" dirty="0" smtClean="0">
                <a:ea typeface="Verdana" panose="020B0604030504040204" pitchFamily="34" charset="0"/>
              </a:rPr>
              <a:t>{…,…}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>
              <a:lnSpc>
                <a:spcPct val="120000"/>
              </a:lnSpc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US" b="1" dirty="0">
                <a:ea typeface="Verdana" panose="020B0604030504040204" pitchFamily="34" charset="0"/>
              </a:rPr>
              <a:t>for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adds them all to the </a:t>
            </a:r>
            <a:r>
              <a:rPr lang="en-US" b="1" dirty="0" err="1">
                <a:ea typeface="Verdana" panose="020B0604030504040204" pitchFamily="34" charset="0"/>
              </a:rPr>
              <a:t>ArrayList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again the </a:t>
            </a:r>
            <a:r>
              <a:rPr lang="en-US" b="1" dirty="0" err="1">
                <a:ea typeface="Verdana" panose="020B0604030504040204" pitchFamily="34" charset="0"/>
              </a:rPr>
              <a:t>ArrayList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can handle either type of derived class. </a:t>
            </a:r>
          </a:p>
          <a:p>
            <a:pPr>
              <a:lnSpc>
                <a:spcPct val="120000"/>
              </a:lnSpc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Note: We’ve already used a method with a variable arity parameter: </a:t>
            </a:r>
            <a:r>
              <a:rPr lang="en-US" b="1" dirty="0" err="1">
                <a:ea typeface="Verdana" panose="020B0604030504040204" pitchFamily="34" charset="0"/>
              </a:rPr>
              <a:t>System.out.printf</a:t>
            </a:r>
            <a:r>
              <a:rPr lang="en-US" b="1" dirty="0">
                <a:ea typeface="Verdana" panose="020B0604030504040204" pitchFamily="34" charset="0"/>
              </a:rPr>
              <a:t>()</a:t>
            </a:r>
          </a:p>
          <a:p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6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6517335" cy="71759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Match – constructor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0" y="1076243"/>
            <a:ext cx="2313992" cy="5403757"/>
          </a:xfrm>
          <a:solidFill>
            <a:srgbClr val="00467F"/>
          </a:solidFill>
        </p:spPr>
        <p:txBody>
          <a:bodyPr vert="horz"/>
          <a:lstStyle/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Class diagram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tx2">
                  <a:lumMod val="40000"/>
                  <a:lumOff val="60000"/>
                </a:schemeClr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Interfaces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Abstract classes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tx2">
                    <a:lumMod val="40000"/>
                    <a:lumOff val="60000"/>
                  </a:schemeClr>
                </a:solidFill>
                <a:cs typeface="+mn-cs"/>
              </a:rPr>
              <a:t>Implementation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smtClean="0">
                <a:solidFill>
                  <a:schemeClr val="bg1"/>
                </a:solidFill>
                <a:cs typeface="+mn-cs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72804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453032" y="4488024"/>
            <a:ext cx="6369603" cy="1586205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Rectangle 6"/>
          <p:cNvSpPr/>
          <p:nvPr/>
        </p:nvSpPr>
        <p:spPr>
          <a:xfrm>
            <a:off x="2473838" y="933207"/>
            <a:ext cx="6369603" cy="196101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97966" y="928469"/>
            <a:ext cx="6664001" cy="530088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NZ" sz="1600" b="1" dirty="0"/>
              <a:t>// Match.java</a:t>
            </a:r>
          </a:p>
          <a:p>
            <a:pPr>
              <a:lnSpc>
                <a:spcPct val="100000"/>
              </a:lnSpc>
            </a:pPr>
            <a:endParaRPr lang="en-NZ" sz="1600" b="1" dirty="0" smtClean="0"/>
          </a:p>
          <a:p>
            <a:pPr>
              <a:lnSpc>
                <a:spcPct val="100000"/>
              </a:lnSpc>
            </a:pPr>
            <a:r>
              <a:rPr lang="en-NZ" sz="1600" b="1" dirty="0"/>
              <a:t>	public String </a:t>
            </a:r>
            <a:r>
              <a:rPr lang="en-NZ" sz="1600" b="1" dirty="0" err="1"/>
              <a:t>toString</a:t>
            </a:r>
            <a:r>
              <a:rPr lang="en-NZ" sz="1600" b="1" dirty="0" smtClean="0"/>
              <a:t>() {</a:t>
            </a:r>
            <a:endParaRPr lang="en-NZ" sz="1600" b="1" dirty="0"/>
          </a:p>
          <a:p>
            <a:pPr>
              <a:lnSpc>
                <a:spcPct val="100000"/>
              </a:lnSpc>
            </a:pPr>
            <a:r>
              <a:rPr lang="en-NZ" sz="1600" b="1" dirty="0"/>
              <a:t>		String </a:t>
            </a:r>
            <a:r>
              <a:rPr lang="en-NZ" sz="1600" dirty="0" err="1" smtClean="0"/>
              <a:t>concatenator</a:t>
            </a:r>
            <a:r>
              <a:rPr lang="en-NZ" sz="1600" dirty="0" smtClean="0"/>
              <a:t> </a:t>
            </a:r>
            <a:r>
              <a:rPr lang="en-NZ" sz="1600" b="1" dirty="0" smtClean="0"/>
              <a:t>= </a:t>
            </a:r>
            <a:r>
              <a:rPr lang="en-NZ" sz="1600" b="1" dirty="0"/>
              <a:t>"Match \n";</a:t>
            </a:r>
          </a:p>
          <a:p>
            <a:pPr>
              <a:lnSpc>
                <a:spcPct val="100000"/>
              </a:lnSpc>
            </a:pPr>
            <a:r>
              <a:rPr lang="en-NZ" sz="1600" b="1" dirty="0"/>
              <a:t>		</a:t>
            </a:r>
            <a:r>
              <a:rPr lang="en-NZ" sz="1600" b="1" dirty="0" smtClean="0"/>
              <a:t>for (Person </a:t>
            </a:r>
            <a:r>
              <a:rPr lang="en-NZ" sz="1600" b="1" dirty="0"/>
              <a:t>p: participants</a:t>
            </a:r>
            <a:r>
              <a:rPr lang="en-NZ" sz="1600" b="1" dirty="0" smtClean="0"/>
              <a:t>) {</a:t>
            </a:r>
            <a:endParaRPr lang="en-NZ" sz="1600" b="1" dirty="0"/>
          </a:p>
          <a:p>
            <a:pPr>
              <a:lnSpc>
                <a:spcPct val="100000"/>
              </a:lnSpc>
            </a:pPr>
            <a:r>
              <a:rPr lang="en-NZ" sz="1600" b="1" dirty="0"/>
              <a:t>			</a:t>
            </a:r>
            <a:r>
              <a:rPr lang="en-NZ" sz="1600" b="1" dirty="0" err="1" smtClean="0"/>
              <a:t>concatenator</a:t>
            </a:r>
            <a:r>
              <a:rPr lang="en-NZ" sz="1600" b="1" dirty="0" smtClean="0"/>
              <a:t> </a:t>
            </a:r>
            <a:r>
              <a:rPr lang="en-NZ" sz="1600" b="1" dirty="0"/>
              <a:t>+= "    " + </a:t>
            </a:r>
            <a:r>
              <a:rPr lang="en-NZ" sz="1600" b="1" dirty="0" err="1"/>
              <a:t>p.toString</a:t>
            </a:r>
            <a:r>
              <a:rPr lang="en-NZ" sz="1600" b="1" dirty="0"/>
              <a:t>() + </a:t>
            </a:r>
            <a:r>
              <a:rPr lang="en-NZ" sz="1600" b="1" dirty="0" smtClean="0"/>
              <a:t/>
            </a:r>
            <a:br>
              <a:rPr lang="en-NZ" sz="1600" b="1" dirty="0" smtClean="0"/>
            </a:br>
            <a:r>
              <a:rPr lang="en-NZ" sz="1600" b="1" dirty="0" smtClean="0"/>
              <a:t>                 " Payment </a:t>
            </a:r>
            <a:r>
              <a:rPr lang="en-NZ" sz="1600" b="1" dirty="0"/>
              <a:t>" + </a:t>
            </a:r>
            <a:r>
              <a:rPr lang="en-NZ" sz="1600" b="1" dirty="0" err="1" smtClean="0"/>
              <a:t>getPayment</a:t>
            </a:r>
            <a:r>
              <a:rPr lang="en-NZ" sz="1600" b="1" dirty="0"/>
              <a:t>() + "\n";</a:t>
            </a:r>
          </a:p>
          <a:p>
            <a:pPr>
              <a:lnSpc>
                <a:spcPct val="100000"/>
              </a:lnSpc>
            </a:pPr>
            <a:r>
              <a:rPr lang="en-NZ" sz="1600" b="1" dirty="0"/>
              <a:t>		}</a:t>
            </a:r>
          </a:p>
          <a:p>
            <a:pPr>
              <a:lnSpc>
                <a:spcPct val="100000"/>
              </a:lnSpc>
            </a:pPr>
            <a:r>
              <a:rPr lang="en-NZ" sz="1600" b="1" dirty="0"/>
              <a:t>		return </a:t>
            </a:r>
            <a:r>
              <a:rPr lang="en-NZ" sz="1600" b="1" dirty="0" err="1" smtClean="0"/>
              <a:t>concatenator</a:t>
            </a:r>
            <a:r>
              <a:rPr lang="en-NZ" sz="1600" b="1" dirty="0"/>
              <a:t>;</a:t>
            </a:r>
          </a:p>
          <a:p>
            <a:pPr>
              <a:lnSpc>
                <a:spcPct val="100000"/>
              </a:lnSpc>
            </a:pPr>
            <a:r>
              <a:rPr lang="en-NZ" sz="1600" b="1" dirty="0"/>
              <a:t>	}</a:t>
            </a:r>
          </a:p>
          <a:p>
            <a:pPr>
              <a:lnSpc>
                <a:spcPct val="100000"/>
              </a:lnSpc>
            </a:pPr>
            <a:r>
              <a:rPr lang="en-NZ" sz="1600" b="1" dirty="0"/>
              <a:t>		</a:t>
            </a:r>
            <a:endParaRPr lang="en-US" sz="16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method demonstrates the power of inheritance. The objects of type </a:t>
            </a:r>
            <a:r>
              <a:rPr lang="en-US" sz="1600" b="1" dirty="0"/>
              <a:t>Player</a:t>
            </a:r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 </a:t>
            </a:r>
            <a:r>
              <a:rPr lang="en-US" sz="1600" b="1" dirty="0"/>
              <a:t>Official</a:t>
            </a:r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 be held in an </a:t>
            </a:r>
            <a:r>
              <a:rPr lang="en-US" sz="1600" b="1" dirty="0" err="1"/>
              <a:t>ArrayList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collection together and processed together.  </a:t>
            </a:r>
          </a:p>
          <a:p>
            <a:pPr>
              <a:lnSpc>
                <a:spcPct val="120000"/>
              </a:lnSpc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necessary, you can find out the type of a particular object in two different ways:</a:t>
            </a:r>
          </a:p>
          <a:p>
            <a:pPr>
              <a:lnSpc>
                <a:spcPct val="120000"/>
              </a:lnSpc>
            </a:pPr>
            <a:endPara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20000"/>
              </a:lnSpc>
            </a:pPr>
            <a:r>
              <a:rPr lang="en-NZ" sz="1600" b="1" dirty="0"/>
              <a:t>if (</a:t>
            </a:r>
            <a:r>
              <a:rPr lang="en-NZ" sz="1600" b="1" dirty="0" err="1"/>
              <a:t>myObjects.get</a:t>
            </a:r>
            <a:r>
              <a:rPr lang="en-NZ" sz="1600" b="1" dirty="0"/>
              <a:t>(0) </a:t>
            </a:r>
            <a:r>
              <a:rPr lang="en-NZ" sz="1600" b="1" dirty="0" err="1"/>
              <a:t>instanceof</a:t>
            </a:r>
            <a:r>
              <a:rPr lang="en-NZ" sz="1600" b="1" dirty="0"/>
              <a:t> Player)</a:t>
            </a:r>
          </a:p>
          <a:p>
            <a:pPr>
              <a:lnSpc>
                <a:spcPct val="120000"/>
              </a:lnSpc>
            </a:pPr>
            <a:r>
              <a:rPr lang="en-NZ" sz="1600" b="1" dirty="0" smtClean="0"/>
              <a:t>	</a:t>
            </a:r>
            <a:r>
              <a:rPr lang="en-NZ" sz="1600" b="1" dirty="0" err="1" smtClean="0"/>
              <a:t>System.out.println</a:t>
            </a:r>
            <a:r>
              <a:rPr lang="en-NZ" sz="1600" b="1" dirty="0" smtClean="0"/>
              <a:t>("The object is a Player");</a:t>
            </a:r>
          </a:p>
          <a:p>
            <a:pPr>
              <a:lnSpc>
                <a:spcPct val="120000"/>
              </a:lnSpc>
            </a:pPr>
            <a:endParaRPr lang="en-NZ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20000"/>
              </a:lnSpc>
            </a:pPr>
            <a:r>
              <a:rPr lang="en-NZ" sz="1600" b="1" dirty="0"/>
              <a:t>if (</a:t>
            </a:r>
            <a:r>
              <a:rPr lang="en-NZ" sz="1600" b="1" dirty="0" err="1"/>
              <a:t>myObjects.get</a:t>
            </a:r>
            <a:r>
              <a:rPr lang="en-NZ" sz="1600" b="1" dirty="0"/>
              <a:t>(0).</a:t>
            </a:r>
            <a:r>
              <a:rPr lang="en-NZ" sz="1600" b="1" dirty="0" err="1"/>
              <a:t>getClass</a:t>
            </a:r>
            <a:r>
              <a:rPr lang="en-NZ" sz="1600" b="1" dirty="0"/>
              <a:t>() == </a:t>
            </a:r>
            <a:r>
              <a:rPr lang="en-NZ" sz="1600" b="1" dirty="0" err="1"/>
              <a:t>Player.class</a:t>
            </a:r>
            <a:r>
              <a:rPr lang="en-NZ" sz="1600" b="1" dirty="0"/>
              <a:t>)</a:t>
            </a:r>
          </a:p>
          <a:p>
            <a:pPr>
              <a:lnSpc>
                <a:spcPct val="120000"/>
              </a:lnSpc>
            </a:pPr>
            <a:r>
              <a:rPr lang="en-NZ" sz="1600" b="1" dirty="0" smtClean="0"/>
              <a:t>		</a:t>
            </a:r>
            <a:r>
              <a:rPr lang="en-NZ" sz="1600" b="1" dirty="0" err="1" smtClean="0"/>
              <a:t>System.out.println</a:t>
            </a:r>
            <a:r>
              <a:rPr lang="en-NZ" sz="1600" b="1" dirty="0" smtClean="0"/>
              <a:t>("The </a:t>
            </a:r>
            <a:r>
              <a:rPr lang="en-NZ" sz="1600" b="1" dirty="0"/>
              <a:t>object is a </a:t>
            </a:r>
            <a:r>
              <a:rPr lang="en-NZ" sz="1600" b="1" dirty="0" smtClean="0"/>
              <a:t>Player");</a:t>
            </a:r>
            <a:endParaRPr lang="en-US" sz="16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6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6517335" cy="71759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Match – </a:t>
            </a:r>
            <a:r>
              <a:rPr lang="en-US" sz="4000" b="1" dirty="0" err="1" smtClean="0">
                <a:solidFill>
                  <a:srgbClr val="009AC7"/>
                </a:solidFill>
                <a:latin typeface="Verdana"/>
                <a:cs typeface="Verdana"/>
              </a:rPr>
              <a:t>toString</a:t>
            </a:r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()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0" y="1076243"/>
            <a:ext cx="2313992" cy="5403757"/>
          </a:xfrm>
          <a:solidFill>
            <a:srgbClr val="00467F"/>
          </a:solidFill>
        </p:spPr>
        <p:txBody>
          <a:bodyPr vert="horz"/>
          <a:lstStyle/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Class diagram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tx2">
                  <a:lumMod val="40000"/>
                  <a:lumOff val="60000"/>
                </a:schemeClr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Interfaces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Abstract classes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tx2">
                    <a:lumMod val="40000"/>
                    <a:lumOff val="60000"/>
                  </a:schemeClr>
                </a:solidFill>
                <a:cs typeface="+mn-cs"/>
              </a:rPr>
              <a:t>Implementation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smtClean="0">
                <a:solidFill>
                  <a:schemeClr val="bg1"/>
                </a:solidFill>
                <a:cs typeface="+mn-cs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44502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25959" y="1029232"/>
            <a:ext cx="6369603" cy="4640915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425959" y="1076243"/>
            <a:ext cx="6979298" cy="4516732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NZ" sz="1400" b="1" dirty="0"/>
              <a:t>import </a:t>
            </a:r>
            <a:r>
              <a:rPr lang="en-NZ" sz="1400" b="1" dirty="0" err="1"/>
              <a:t>java.util.ArrayList</a:t>
            </a:r>
            <a:r>
              <a:rPr lang="en-NZ" sz="1400" b="1" dirty="0"/>
              <a:t>;</a:t>
            </a:r>
          </a:p>
          <a:p>
            <a:pPr>
              <a:lnSpc>
                <a:spcPct val="100000"/>
              </a:lnSpc>
            </a:pPr>
            <a:endParaRPr lang="en-NZ" sz="1400" b="1" dirty="0"/>
          </a:p>
          <a:p>
            <a:pPr>
              <a:lnSpc>
                <a:spcPct val="100000"/>
              </a:lnSpc>
            </a:pPr>
            <a:r>
              <a:rPr lang="en-NZ" sz="1400" b="1" dirty="0"/>
              <a:t>public class </a:t>
            </a:r>
            <a:r>
              <a:rPr lang="en-NZ" sz="1400" b="1" dirty="0" err="1"/>
              <a:t>PolymorphismTest</a:t>
            </a:r>
            <a:r>
              <a:rPr lang="en-NZ" sz="1400" b="1" dirty="0"/>
              <a:t> {</a:t>
            </a:r>
          </a:p>
          <a:p>
            <a:pPr>
              <a:lnSpc>
                <a:spcPct val="100000"/>
              </a:lnSpc>
            </a:pPr>
            <a:endParaRPr lang="en-NZ" sz="1400" b="1" dirty="0"/>
          </a:p>
          <a:p>
            <a:pPr>
              <a:lnSpc>
                <a:spcPct val="100000"/>
              </a:lnSpc>
            </a:pPr>
            <a:r>
              <a:rPr lang="en-NZ" sz="1400" b="1" dirty="0"/>
              <a:t>	public static void main(String[] </a:t>
            </a:r>
            <a:r>
              <a:rPr lang="en-NZ" sz="1400" b="1" dirty="0" err="1"/>
              <a:t>args</a:t>
            </a:r>
            <a:r>
              <a:rPr lang="en-NZ" sz="1400" b="1" dirty="0"/>
              <a:t>) {</a:t>
            </a:r>
          </a:p>
          <a:p>
            <a:pPr>
              <a:lnSpc>
                <a:spcPct val="100000"/>
              </a:lnSpc>
            </a:pPr>
            <a:r>
              <a:rPr lang="en-NZ" sz="1400" b="1" dirty="0"/>
              <a:t>		</a:t>
            </a:r>
            <a:r>
              <a:rPr lang="en-NZ" sz="1400" b="1" dirty="0" err="1"/>
              <a:t>ArrayList</a:t>
            </a:r>
            <a:r>
              <a:rPr lang="en-NZ" sz="1400" b="1" dirty="0"/>
              <a:t>&lt;Payment&gt; </a:t>
            </a:r>
            <a:r>
              <a:rPr lang="en-NZ" sz="1400" b="1" dirty="0" err="1"/>
              <a:t>myObjects</a:t>
            </a:r>
            <a:r>
              <a:rPr lang="en-NZ" sz="1400" b="1" dirty="0"/>
              <a:t> = </a:t>
            </a:r>
            <a:r>
              <a:rPr lang="en-NZ" sz="1400" b="1" dirty="0" smtClean="0"/>
              <a:t/>
            </a:r>
            <a:br>
              <a:rPr lang="en-NZ" sz="1400" b="1" dirty="0" smtClean="0"/>
            </a:br>
            <a:r>
              <a:rPr lang="en-NZ" sz="1400" b="1" dirty="0" smtClean="0"/>
              <a:t>			new </a:t>
            </a:r>
            <a:r>
              <a:rPr lang="en-NZ" sz="1400" b="1" dirty="0" err="1"/>
              <a:t>ArrayList</a:t>
            </a:r>
            <a:r>
              <a:rPr lang="en-NZ" sz="1400" b="1" dirty="0"/>
              <a:t>&lt;Payment&gt;();		</a:t>
            </a:r>
          </a:p>
          <a:p>
            <a:pPr>
              <a:lnSpc>
                <a:spcPct val="100000"/>
              </a:lnSpc>
            </a:pPr>
            <a:r>
              <a:rPr lang="en-NZ" sz="1400" b="1" dirty="0"/>
              <a:t>		Player player1 = new Player();</a:t>
            </a:r>
          </a:p>
          <a:p>
            <a:pPr>
              <a:lnSpc>
                <a:spcPct val="100000"/>
              </a:lnSpc>
            </a:pPr>
            <a:r>
              <a:rPr lang="en-NZ" sz="1400" b="1" dirty="0"/>
              <a:t>		player1.name = "Serena Williams";</a:t>
            </a:r>
          </a:p>
          <a:p>
            <a:pPr>
              <a:lnSpc>
                <a:spcPct val="100000"/>
              </a:lnSpc>
            </a:pPr>
            <a:r>
              <a:rPr lang="en-NZ" sz="1400" b="1" dirty="0"/>
              <a:t>		player1.setSeeding(2);</a:t>
            </a:r>
          </a:p>
          <a:p>
            <a:pPr>
              <a:lnSpc>
                <a:spcPct val="100000"/>
              </a:lnSpc>
            </a:pPr>
            <a:r>
              <a:rPr lang="en-NZ" sz="1400" b="1" dirty="0"/>
              <a:t>		</a:t>
            </a:r>
            <a:r>
              <a:rPr lang="en-NZ" sz="1400" b="1" dirty="0" smtClean="0"/>
              <a:t>Player </a:t>
            </a:r>
            <a:r>
              <a:rPr lang="en-NZ" sz="1400" b="1" dirty="0"/>
              <a:t>player2 = new Player("Roger </a:t>
            </a:r>
            <a:r>
              <a:rPr lang="en-NZ" sz="1400" b="1" dirty="0" smtClean="0"/>
              <a:t>Federer",</a:t>
            </a:r>
            <a:r>
              <a:rPr lang="en-NZ" sz="1400" b="1" dirty="0"/>
              <a:t>17);</a:t>
            </a:r>
          </a:p>
          <a:p>
            <a:pPr>
              <a:lnSpc>
                <a:spcPct val="100000"/>
              </a:lnSpc>
            </a:pPr>
            <a:r>
              <a:rPr lang="en-NZ" sz="1400" b="1" dirty="0"/>
              <a:t>		Official official1 = new Official("Kader </a:t>
            </a:r>
            <a:r>
              <a:rPr lang="en-NZ" sz="1400" b="1" dirty="0" err="1" smtClean="0"/>
              <a:t>Nouni</a:t>
            </a:r>
            <a:r>
              <a:rPr lang="en-NZ" sz="1400" b="1" dirty="0" smtClean="0"/>
              <a:t>", </a:t>
            </a:r>
            <a:br>
              <a:rPr lang="en-NZ" sz="1400" b="1" dirty="0" smtClean="0"/>
            </a:br>
            <a:r>
              <a:rPr lang="en-NZ" sz="1400" b="1" dirty="0" smtClean="0"/>
              <a:t>			"</a:t>
            </a:r>
            <a:r>
              <a:rPr lang="en-NZ" sz="1400" b="1" dirty="0"/>
              <a:t>umpire");</a:t>
            </a:r>
          </a:p>
          <a:p>
            <a:pPr>
              <a:lnSpc>
                <a:spcPct val="100000"/>
              </a:lnSpc>
            </a:pPr>
            <a:r>
              <a:rPr lang="en-NZ" sz="1400" b="1" dirty="0"/>
              <a:t>		Official official2 = new Official("Jilly </a:t>
            </a:r>
            <a:r>
              <a:rPr lang="en-NZ" sz="1400" b="1" dirty="0" err="1"/>
              <a:t>BallGirl</a:t>
            </a:r>
            <a:r>
              <a:rPr lang="en-NZ" sz="1400" b="1" dirty="0" smtClean="0"/>
              <a:t>", </a:t>
            </a:r>
            <a:br>
              <a:rPr lang="en-NZ" sz="1400" b="1" dirty="0" smtClean="0"/>
            </a:br>
            <a:r>
              <a:rPr lang="en-NZ" sz="1400" b="1" dirty="0" smtClean="0"/>
              <a:t>			"</a:t>
            </a:r>
            <a:r>
              <a:rPr lang="en-NZ" sz="1400" b="1" dirty="0" err="1"/>
              <a:t>BallGirl</a:t>
            </a:r>
            <a:r>
              <a:rPr lang="en-NZ" sz="1400" b="1" dirty="0" smtClean="0"/>
              <a:t>");</a:t>
            </a:r>
            <a:endParaRPr lang="en-NZ" sz="1400" b="1" dirty="0"/>
          </a:p>
          <a:p>
            <a:pPr>
              <a:lnSpc>
                <a:spcPct val="100000"/>
              </a:lnSpc>
            </a:pPr>
            <a:r>
              <a:rPr lang="en-NZ" sz="1400" b="1" dirty="0"/>
              <a:t>		Match </a:t>
            </a:r>
            <a:r>
              <a:rPr lang="en-NZ" sz="1400" b="1" dirty="0" err="1"/>
              <a:t>match</a:t>
            </a:r>
            <a:r>
              <a:rPr lang="en-NZ" sz="1400" b="1" dirty="0"/>
              <a:t> = new Match(player1</a:t>
            </a:r>
            <a:r>
              <a:rPr lang="en-NZ" sz="1400" b="1" dirty="0" smtClean="0"/>
              <a:t>, player2</a:t>
            </a:r>
            <a:r>
              <a:rPr lang="en-NZ" sz="1400" b="1" dirty="0"/>
              <a:t>, </a:t>
            </a:r>
            <a:r>
              <a:rPr lang="en-NZ" sz="1400" b="1" dirty="0" smtClean="0"/>
              <a:t/>
            </a:r>
            <a:br>
              <a:rPr lang="en-NZ" sz="1400" b="1" dirty="0" smtClean="0"/>
            </a:br>
            <a:r>
              <a:rPr lang="en-NZ" sz="1400" b="1" dirty="0" smtClean="0"/>
              <a:t>			official1</a:t>
            </a:r>
            <a:r>
              <a:rPr lang="en-NZ" sz="1400" b="1" dirty="0"/>
              <a:t>, official2</a:t>
            </a:r>
            <a:r>
              <a:rPr lang="en-NZ" sz="1400" b="1" dirty="0" smtClean="0"/>
              <a:t>);</a:t>
            </a:r>
          </a:p>
          <a:p>
            <a:pPr>
              <a:lnSpc>
                <a:spcPct val="100000"/>
              </a:lnSpc>
            </a:pPr>
            <a:endParaRPr lang="en-NZ" sz="1400" b="1" dirty="0"/>
          </a:p>
          <a:p>
            <a:pPr>
              <a:lnSpc>
                <a:spcPct val="100000"/>
              </a:lnSpc>
            </a:pPr>
            <a:r>
              <a:rPr lang="en-NZ" sz="1400" b="1" dirty="0" smtClean="0"/>
              <a:t>		</a:t>
            </a:r>
            <a:r>
              <a:rPr lang="en-NZ" sz="1400" b="1" dirty="0"/>
              <a:t>// </a:t>
            </a:r>
            <a:r>
              <a:rPr lang="en-NZ" sz="1400" b="1" dirty="0" smtClean="0"/>
              <a:t>demonstrate polymorphism </a:t>
            </a:r>
            <a:r>
              <a:rPr lang="en-NZ" sz="1400" b="1" dirty="0"/>
              <a:t>with an interface </a:t>
            </a:r>
          </a:p>
          <a:p>
            <a:pPr>
              <a:lnSpc>
                <a:spcPct val="100000"/>
              </a:lnSpc>
            </a:pPr>
            <a:r>
              <a:rPr lang="en-NZ" sz="1400" b="1" dirty="0"/>
              <a:t>		</a:t>
            </a:r>
            <a:r>
              <a:rPr lang="en-NZ" sz="1400" b="1" dirty="0" smtClean="0"/>
              <a:t>…  </a:t>
            </a:r>
            <a:r>
              <a:rPr lang="en-NZ" sz="1400" b="1" dirty="0" smtClean="0">
                <a:solidFill>
                  <a:srgbClr val="FF0000"/>
                </a:solidFill>
              </a:rPr>
              <a:t>see next slide </a:t>
            </a:r>
            <a:endParaRPr lang="en-NZ" sz="1400" b="1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NZ" sz="1400" b="1" dirty="0"/>
              <a:t>		</a:t>
            </a:r>
          </a:p>
          <a:p>
            <a:pPr>
              <a:lnSpc>
                <a:spcPct val="100000"/>
              </a:lnSpc>
            </a:pPr>
            <a:r>
              <a:rPr lang="en-NZ" sz="1400" b="1" dirty="0"/>
              <a:t>	}</a:t>
            </a:r>
          </a:p>
          <a:p>
            <a:pPr>
              <a:lnSpc>
                <a:spcPct val="100000"/>
              </a:lnSpc>
            </a:pPr>
            <a:r>
              <a:rPr lang="en-NZ" sz="1400" b="1" dirty="0"/>
              <a:t>}</a:t>
            </a:r>
            <a:endParaRPr lang="en-US" sz="14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6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6517335" cy="71759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Polymorphism test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0" y="1076243"/>
            <a:ext cx="2313992" cy="5403757"/>
          </a:xfrm>
          <a:solidFill>
            <a:srgbClr val="00467F"/>
          </a:solidFill>
        </p:spPr>
        <p:txBody>
          <a:bodyPr vert="horz"/>
          <a:lstStyle/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Class diagram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tx2">
                  <a:lumMod val="40000"/>
                  <a:lumOff val="60000"/>
                </a:schemeClr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Interfaces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Abstract classes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tx2">
                    <a:lumMod val="40000"/>
                    <a:lumOff val="60000"/>
                  </a:schemeClr>
                </a:solidFill>
                <a:cs typeface="+mn-cs"/>
              </a:rPr>
              <a:t>Implementation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smtClean="0">
                <a:solidFill>
                  <a:schemeClr val="bg1"/>
                </a:solidFill>
                <a:cs typeface="+mn-cs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11495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15874" y="877057"/>
            <a:ext cx="6369603" cy="393143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27610" y="877056"/>
            <a:ext cx="6904653" cy="393143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NZ" sz="1400" dirty="0"/>
              <a:t>import </a:t>
            </a:r>
            <a:r>
              <a:rPr lang="en-NZ" sz="1400" dirty="0" err="1"/>
              <a:t>java.util.ArrayList</a:t>
            </a:r>
            <a:r>
              <a:rPr lang="en-NZ" sz="1400" dirty="0"/>
              <a:t>;</a:t>
            </a:r>
          </a:p>
          <a:p>
            <a:pPr>
              <a:lnSpc>
                <a:spcPct val="100000"/>
              </a:lnSpc>
            </a:pPr>
            <a:endParaRPr lang="en-NZ" sz="1400" dirty="0"/>
          </a:p>
          <a:p>
            <a:pPr>
              <a:lnSpc>
                <a:spcPct val="100000"/>
              </a:lnSpc>
            </a:pPr>
            <a:r>
              <a:rPr lang="en-NZ" sz="1400" dirty="0"/>
              <a:t>public class </a:t>
            </a:r>
            <a:r>
              <a:rPr lang="en-NZ" sz="1400" dirty="0" err="1"/>
              <a:t>PolymorphismTest</a:t>
            </a:r>
            <a:r>
              <a:rPr lang="en-NZ" sz="1400" dirty="0"/>
              <a:t> {</a:t>
            </a:r>
          </a:p>
          <a:p>
            <a:pPr>
              <a:lnSpc>
                <a:spcPct val="100000"/>
              </a:lnSpc>
            </a:pPr>
            <a:endParaRPr lang="en-NZ" sz="1400" dirty="0"/>
          </a:p>
          <a:p>
            <a:pPr>
              <a:lnSpc>
                <a:spcPct val="100000"/>
              </a:lnSpc>
            </a:pPr>
            <a:r>
              <a:rPr lang="en-NZ" sz="1400" dirty="0" smtClean="0"/>
              <a:t>    public </a:t>
            </a:r>
            <a:r>
              <a:rPr lang="en-NZ" sz="1400" dirty="0"/>
              <a:t>static void main(String[] </a:t>
            </a:r>
            <a:r>
              <a:rPr lang="en-NZ" sz="1400" dirty="0" err="1"/>
              <a:t>args</a:t>
            </a:r>
            <a:r>
              <a:rPr lang="en-NZ" sz="1400" dirty="0"/>
              <a:t>) {</a:t>
            </a:r>
          </a:p>
          <a:p>
            <a:pPr>
              <a:lnSpc>
                <a:spcPct val="100000"/>
              </a:lnSpc>
            </a:pPr>
            <a:r>
              <a:rPr lang="en-NZ" sz="1400" dirty="0" smtClean="0"/>
              <a:t>    	 </a:t>
            </a:r>
            <a:r>
              <a:rPr lang="en-NZ" sz="1400" dirty="0" err="1" smtClean="0"/>
              <a:t>ArrayList</a:t>
            </a:r>
            <a:r>
              <a:rPr lang="en-NZ" sz="1400" dirty="0" smtClean="0"/>
              <a:t>&lt;Payment</a:t>
            </a:r>
            <a:r>
              <a:rPr lang="en-NZ" sz="1400" dirty="0"/>
              <a:t>&gt; </a:t>
            </a:r>
            <a:r>
              <a:rPr lang="en-NZ" sz="1400" dirty="0" err="1"/>
              <a:t>myObjects</a:t>
            </a:r>
            <a:r>
              <a:rPr lang="en-NZ" sz="1400" dirty="0"/>
              <a:t> </a:t>
            </a:r>
            <a:r>
              <a:rPr lang="en-NZ" sz="1400" dirty="0" smtClean="0"/>
              <a:t>=</a:t>
            </a:r>
          </a:p>
          <a:p>
            <a:pPr>
              <a:lnSpc>
                <a:spcPct val="100000"/>
              </a:lnSpc>
            </a:pPr>
            <a:r>
              <a:rPr lang="en-NZ" sz="1400" dirty="0"/>
              <a:t> </a:t>
            </a:r>
            <a:r>
              <a:rPr lang="en-NZ" sz="1400" dirty="0" smtClean="0"/>
              <a:t>           new </a:t>
            </a:r>
            <a:r>
              <a:rPr lang="en-NZ" sz="1400" dirty="0" err="1"/>
              <a:t>ArrayList</a:t>
            </a:r>
            <a:r>
              <a:rPr lang="en-NZ" sz="1400" dirty="0"/>
              <a:t>&lt;Payment&gt;();</a:t>
            </a:r>
            <a:r>
              <a:rPr lang="en-NZ" sz="1400" dirty="0" smtClean="0"/>
              <a:t>				</a:t>
            </a:r>
            <a:br>
              <a:rPr lang="en-NZ" sz="1400" dirty="0" smtClean="0"/>
            </a:br>
            <a:endParaRPr lang="en-NZ" sz="1400" dirty="0" smtClean="0"/>
          </a:p>
          <a:p>
            <a:pPr>
              <a:lnSpc>
                <a:spcPct val="100000"/>
              </a:lnSpc>
            </a:pPr>
            <a:r>
              <a:rPr lang="en-NZ" sz="1400" dirty="0"/>
              <a:t> </a:t>
            </a:r>
            <a:r>
              <a:rPr lang="en-NZ" sz="1400" dirty="0" smtClean="0"/>
              <a:t>       …..</a:t>
            </a:r>
            <a:endParaRPr lang="en-NZ" sz="1400" dirty="0"/>
          </a:p>
          <a:p>
            <a:pPr>
              <a:lnSpc>
                <a:spcPct val="100000"/>
              </a:lnSpc>
            </a:pPr>
            <a:r>
              <a:rPr lang="en-NZ" sz="1400" dirty="0" smtClean="0"/>
              <a:t>        // demonstrate polymorphism </a:t>
            </a:r>
            <a:r>
              <a:rPr lang="en-NZ" sz="1400" dirty="0"/>
              <a:t>with an interface </a:t>
            </a:r>
          </a:p>
          <a:p>
            <a:pPr>
              <a:lnSpc>
                <a:spcPct val="100000"/>
              </a:lnSpc>
            </a:pPr>
            <a:r>
              <a:rPr lang="en-NZ" sz="1400" dirty="0" smtClean="0"/>
              <a:t>        </a:t>
            </a:r>
            <a:r>
              <a:rPr lang="en-NZ" sz="1400" dirty="0" err="1" smtClean="0"/>
              <a:t>myObjects.add</a:t>
            </a:r>
            <a:r>
              <a:rPr lang="en-NZ" sz="1400" dirty="0" smtClean="0"/>
              <a:t>(player1);</a:t>
            </a:r>
          </a:p>
          <a:p>
            <a:pPr lvl="0">
              <a:lnSpc>
                <a:spcPct val="100000"/>
              </a:lnSpc>
            </a:pPr>
            <a:r>
              <a:rPr lang="en-NZ" sz="1400" dirty="0" smtClean="0"/>
              <a:t>        </a:t>
            </a:r>
            <a:r>
              <a:rPr lang="en-NZ" sz="1400" dirty="0" err="1" smtClean="0"/>
              <a:t>myObjects.add</a:t>
            </a:r>
            <a:r>
              <a:rPr lang="en-NZ" sz="1400" dirty="0" smtClean="0"/>
              <a:t>(player2);</a:t>
            </a:r>
            <a:endParaRPr lang="en-NZ" sz="1400" dirty="0">
              <a:solidFill>
                <a:prstClr val="black"/>
              </a:solidFill>
            </a:endParaRPr>
          </a:p>
          <a:p>
            <a:pPr lvl="0">
              <a:lnSpc>
                <a:spcPct val="100000"/>
              </a:lnSpc>
            </a:pPr>
            <a:r>
              <a:rPr lang="en-NZ" sz="1400" dirty="0">
                <a:solidFill>
                  <a:prstClr val="black"/>
                </a:solidFill>
              </a:rPr>
              <a:t> </a:t>
            </a:r>
            <a:r>
              <a:rPr lang="en-NZ" sz="1400" dirty="0" smtClean="0">
                <a:solidFill>
                  <a:prstClr val="black"/>
                </a:solidFill>
              </a:rPr>
              <a:t>       </a:t>
            </a:r>
            <a:r>
              <a:rPr lang="en-NZ" sz="1400" dirty="0" err="1" smtClean="0"/>
              <a:t>myObjects.add</a:t>
            </a:r>
            <a:r>
              <a:rPr lang="en-NZ" sz="1400" dirty="0" smtClean="0"/>
              <a:t>(official1);</a:t>
            </a:r>
          </a:p>
          <a:p>
            <a:pPr>
              <a:lnSpc>
                <a:spcPct val="100000"/>
              </a:lnSpc>
            </a:pPr>
            <a:r>
              <a:rPr lang="en-NZ" sz="1400" dirty="0"/>
              <a:t> </a:t>
            </a:r>
            <a:r>
              <a:rPr lang="en-NZ" sz="1400" dirty="0" smtClean="0"/>
              <a:t>       </a:t>
            </a:r>
            <a:r>
              <a:rPr lang="en-NZ" sz="1400" dirty="0" err="1" smtClean="0"/>
              <a:t>myObjects.add</a:t>
            </a:r>
            <a:r>
              <a:rPr lang="en-NZ" sz="1400" dirty="0" smtClean="0"/>
              <a:t>(official2</a:t>
            </a:r>
            <a:r>
              <a:rPr lang="en-NZ" sz="1400" dirty="0"/>
              <a:t>);</a:t>
            </a:r>
          </a:p>
          <a:p>
            <a:pPr>
              <a:lnSpc>
                <a:spcPct val="100000"/>
              </a:lnSpc>
            </a:pPr>
            <a:r>
              <a:rPr lang="en-NZ" sz="1400" dirty="0" smtClean="0"/>
              <a:t>        </a:t>
            </a:r>
            <a:r>
              <a:rPr lang="en-NZ" sz="1400" dirty="0" err="1" smtClean="0"/>
              <a:t>myObjects.add</a:t>
            </a:r>
            <a:r>
              <a:rPr lang="en-NZ" sz="1400" dirty="0" smtClean="0"/>
              <a:t>(match</a:t>
            </a:r>
            <a:r>
              <a:rPr lang="en-NZ" sz="1400" dirty="0"/>
              <a:t>);</a:t>
            </a:r>
          </a:p>
          <a:p>
            <a:pPr>
              <a:lnSpc>
                <a:spcPct val="100000"/>
              </a:lnSpc>
            </a:pPr>
            <a:r>
              <a:rPr lang="en-NZ" sz="1400" dirty="0"/>
              <a:t> </a:t>
            </a:r>
            <a:r>
              <a:rPr lang="en-NZ" sz="1400" dirty="0" smtClean="0"/>
              <a:t>       for </a:t>
            </a:r>
            <a:r>
              <a:rPr lang="en-NZ" sz="1400" dirty="0"/>
              <a:t>(Object o: </a:t>
            </a:r>
            <a:r>
              <a:rPr lang="en-NZ" sz="1400" dirty="0" err="1"/>
              <a:t>myObjects</a:t>
            </a:r>
            <a:r>
              <a:rPr lang="en-NZ" sz="1400" dirty="0" smtClean="0"/>
              <a:t>) {</a:t>
            </a:r>
            <a:endParaRPr lang="en-NZ" sz="1400" dirty="0"/>
          </a:p>
          <a:p>
            <a:pPr>
              <a:lnSpc>
                <a:spcPct val="100000"/>
              </a:lnSpc>
            </a:pPr>
            <a:r>
              <a:rPr lang="en-NZ" sz="1400" dirty="0" smtClean="0"/>
              <a:t>            </a:t>
            </a:r>
            <a:r>
              <a:rPr lang="en-NZ" sz="1400" dirty="0" err="1" smtClean="0"/>
              <a:t>System.out.println</a:t>
            </a:r>
            <a:r>
              <a:rPr lang="en-NZ" sz="1400" dirty="0" smtClean="0"/>
              <a:t>(</a:t>
            </a:r>
            <a:r>
              <a:rPr lang="en-NZ" sz="1400" dirty="0" err="1" smtClean="0"/>
              <a:t>o.toString</a:t>
            </a:r>
            <a:r>
              <a:rPr lang="en-NZ" sz="1400" dirty="0"/>
              <a:t>());</a:t>
            </a:r>
          </a:p>
          <a:p>
            <a:pPr>
              <a:lnSpc>
                <a:spcPct val="100000"/>
              </a:lnSpc>
            </a:pPr>
            <a:r>
              <a:rPr lang="en-NZ" sz="1400" dirty="0" smtClean="0"/>
              <a:t>        }</a:t>
            </a:r>
            <a:endParaRPr lang="en-NZ" sz="1400" dirty="0"/>
          </a:p>
          <a:p>
            <a:endParaRPr lang="en-US" sz="14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6517335" cy="71759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Polymorphism test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15874" y="4850599"/>
            <a:ext cx="653143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</a:t>
            </a:r>
            <a:r>
              <a:rPr lang="en-NZ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NZ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holds objects of type </a:t>
            </a:r>
            <a:r>
              <a:rPr lang="en-NZ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Payment</a:t>
            </a:r>
            <a:r>
              <a:rPr lang="en-NZ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NZ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our interface.</a:t>
            </a:r>
          </a:p>
          <a:p>
            <a:endParaRPr lang="en-NZ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NZ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Any objects whose classes implement the interface can be added to the </a:t>
            </a:r>
            <a:r>
              <a:rPr lang="en-NZ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NZ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This means that they must implement the required methods, so the methods can be accessed.  </a:t>
            </a:r>
          </a:p>
          <a:p>
            <a:endParaRPr lang="en-NZ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0" y="1076243"/>
            <a:ext cx="2313992" cy="5403757"/>
          </a:xfrm>
          <a:solidFill>
            <a:srgbClr val="00467F"/>
          </a:solidFill>
        </p:spPr>
        <p:txBody>
          <a:bodyPr vert="horz"/>
          <a:lstStyle/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Class diagram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tx2">
                  <a:lumMod val="40000"/>
                  <a:lumOff val="60000"/>
                </a:schemeClr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Interfaces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Abstract classes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tx2">
                    <a:lumMod val="40000"/>
                    <a:lumOff val="60000"/>
                  </a:schemeClr>
                </a:solidFill>
                <a:cs typeface="+mn-cs"/>
              </a:rPr>
              <a:t>Implementation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smtClean="0">
                <a:solidFill>
                  <a:schemeClr val="bg1"/>
                </a:solidFill>
                <a:cs typeface="+mn-cs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48133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6517335" cy="71759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Debug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086" y="128250"/>
            <a:ext cx="6306457" cy="6557900"/>
          </a:xfrm>
          <a:prstGeom prst="rect">
            <a:avLst/>
          </a:prstGeom>
        </p:spPr>
      </p:pic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0" y="1076243"/>
            <a:ext cx="2313992" cy="5403757"/>
          </a:xfrm>
          <a:solidFill>
            <a:srgbClr val="00467F"/>
          </a:solidFill>
        </p:spPr>
        <p:txBody>
          <a:bodyPr vert="horz"/>
          <a:lstStyle/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Class diagram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tx2">
                  <a:lumMod val="40000"/>
                  <a:lumOff val="60000"/>
                </a:schemeClr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Interfaces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Abstract classes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tx2">
                    <a:lumMod val="40000"/>
                    <a:lumOff val="60000"/>
                  </a:schemeClr>
                </a:solidFill>
                <a:cs typeface="+mn-cs"/>
              </a:rPr>
              <a:t>Implementation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smtClean="0">
                <a:solidFill>
                  <a:schemeClr val="bg1"/>
                </a:solidFill>
                <a:cs typeface="+mn-cs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02590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425958" y="1076243"/>
            <a:ext cx="6596743" cy="559514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The use of interfaces is one way of achieving polymorphism in Java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We define each interface in a separate file, similar to a class declaration (the file even has a .java extension)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It declares the method signatures of the methods that a class with the interface must implement, but does not specify how they are implemented. 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Interfaces don’t contain variables or any other code.</a:t>
            </a:r>
            <a:br>
              <a:rPr lang="en-US" dirty="0" smtClean="0"/>
            </a:b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The interface is now another type available to the program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A class can </a:t>
            </a:r>
            <a:r>
              <a:rPr lang="en-US" b="1" dirty="0" smtClean="0"/>
              <a:t>implement </a:t>
            </a:r>
            <a:r>
              <a:rPr lang="en-US" dirty="0" smtClean="0"/>
              <a:t>more than one interface. When implementing the interface, it must implement all methods specified in the interface.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Variables or collections (</a:t>
            </a:r>
            <a:r>
              <a:rPr lang="en-US" dirty="0" err="1" smtClean="0"/>
              <a:t>ArrayLists</a:t>
            </a:r>
            <a:r>
              <a:rPr lang="en-US" dirty="0" smtClean="0"/>
              <a:t>) can be created for any interface type.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Such a collection can then be iterated over etc.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OO stuff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The type of an object can be determined at runtime using the </a:t>
            </a:r>
            <a:r>
              <a:rPr lang="en-US" dirty="0" err="1" smtClean="0"/>
              <a:t>instanceof</a:t>
            </a:r>
            <a:r>
              <a:rPr lang="en-US" dirty="0" smtClean="0"/>
              <a:t> keyword or </a:t>
            </a:r>
            <a:r>
              <a:rPr lang="en-US" dirty="0" err="1" smtClean="0"/>
              <a:t>object.getClass</a:t>
            </a:r>
            <a:r>
              <a:rPr lang="en-US" dirty="0" smtClean="0"/>
              <a:t>() == </a:t>
            </a:r>
            <a:r>
              <a:rPr lang="en-US" dirty="0" err="1" smtClean="0"/>
              <a:t>classname.class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A class can be declared as </a:t>
            </a:r>
            <a:r>
              <a:rPr lang="en-US" b="1" dirty="0" smtClean="0"/>
              <a:t>abstract.</a:t>
            </a:r>
            <a:r>
              <a:rPr lang="en-US" dirty="0" smtClean="0"/>
              <a:t> This means it cannot be instantiated itself, but used as a superclass only. Like interfaces, abstract classes can declare methods without implementing them. Non-abstract subclasses must then implement these methods.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endParaRPr lang="en-US" dirty="0" smtClean="0"/>
          </a:p>
          <a:p>
            <a:pPr marL="457200" lvl="1" indent="0">
              <a:lnSpc>
                <a:spcPct val="110000"/>
              </a:lnSpc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know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0" y="1076243"/>
            <a:ext cx="2313992" cy="5403757"/>
          </a:xfrm>
          <a:solidFill>
            <a:srgbClr val="00467F"/>
          </a:solidFill>
        </p:spPr>
        <p:txBody>
          <a:bodyPr vert="horz"/>
          <a:lstStyle/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Class diagram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tx2">
                  <a:lumMod val="40000"/>
                  <a:lumOff val="60000"/>
                </a:schemeClr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Interfaces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Abstract classes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dirty="0"/>
              <a:t>Implementation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5199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105036" y="1076242"/>
            <a:ext cx="6913542" cy="5352908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 smtClean="0"/>
              <a:t>D&amp;D chapter 10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docs.oracle.com/javase/tutorial/java/IandI/createinterface.html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Homework </a:t>
            </a:r>
          </a:p>
          <a:p>
            <a:pPr marL="457200" lvl="1" indent="0">
              <a:buNone/>
            </a:pPr>
            <a:r>
              <a:rPr lang="en-US" dirty="0" smtClean="0"/>
              <a:t>D&amp;D chapter 10 </a:t>
            </a:r>
          </a:p>
          <a:p>
            <a:pPr marL="457200" lvl="1" indent="0">
              <a:buNone/>
            </a:pPr>
            <a:r>
              <a:rPr lang="en-US" dirty="0" smtClean="0"/>
              <a:t>Play with the sample program.  Add </a:t>
            </a:r>
            <a:r>
              <a:rPr lang="en-US" dirty="0" err="1" smtClean="0"/>
              <a:t>toString</a:t>
            </a:r>
            <a:r>
              <a:rPr lang="en-US" dirty="0" smtClean="0"/>
              <a:t>() to the interface</a:t>
            </a:r>
          </a:p>
          <a:p>
            <a:pPr marL="457200" lvl="1" indent="0">
              <a:buNone/>
            </a:pPr>
            <a:r>
              <a:rPr lang="en-US" dirty="0" smtClean="0"/>
              <a:t>Call the Match() constructor with different numbers of arguments.</a:t>
            </a:r>
            <a:endParaRPr lang="en-US" dirty="0"/>
          </a:p>
          <a:p>
            <a:pPr lvl="1"/>
            <a:endParaRPr lang="en-NZ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0" y="1076243"/>
            <a:ext cx="2313992" cy="5403757"/>
          </a:xfrm>
          <a:solidFill>
            <a:srgbClr val="00467F"/>
          </a:solidFill>
        </p:spPr>
        <p:txBody>
          <a:bodyPr vert="horz"/>
          <a:lstStyle/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Class diagram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tx2">
                  <a:lumMod val="40000"/>
                  <a:lumOff val="60000"/>
                </a:schemeClr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Interfaces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Abstract classes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dirty="0"/>
              <a:t>Implementation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55328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Next Lecture</a:t>
            </a:r>
          </a:p>
          <a:p>
            <a:endParaRPr lang="en-US" dirty="0"/>
          </a:p>
          <a:p>
            <a:r>
              <a:rPr lang="en-US" dirty="0" smtClean="0"/>
              <a:t>Graphics (subsections in chapters 1-10)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95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8265" y="1596572"/>
            <a:ext cx="8313005" cy="511345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/>
              <a:t>By the end of </a:t>
            </a:r>
            <a:r>
              <a:rPr lang="en-US" smtClean="0"/>
              <a:t>this lesson, </a:t>
            </a:r>
            <a:r>
              <a:rPr lang="en-US" dirty="0" smtClean="0"/>
              <a:t>you should</a:t>
            </a:r>
          </a:p>
          <a:p>
            <a:pPr marL="0" lvl="0" indent="0">
              <a:buNone/>
            </a:pPr>
            <a:endParaRPr lang="en-US" dirty="0" smtClean="0"/>
          </a:p>
          <a:p>
            <a:pPr lvl="0"/>
            <a:r>
              <a:rPr lang="en-US" dirty="0" smtClean="0"/>
              <a:t>Know how to implement and use interfaces to achieve polymorphism</a:t>
            </a:r>
          </a:p>
          <a:p>
            <a:pPr lvl="0"/>
            <a:endParaRPr lang="en-US" dirty="0"/>
          </a:p>
          <a:p>
            <a:pPr lvl="1"/>
            <a:r>
              <a:rPr lang="en-NZ" dirty="0" smtClean="0"/>
              <a:t>Interface: definition ‘the point where two things meet and interact’</a:t>
            </a:r>
          </a:p>
          <a:p>
            <a:pPr lvl="2"/>
            <a:r>
              <a:rPr lang="en-NZ" sz="2000" dirty="0" smtClean="0"/>
              <a:t>In programming, an interface defines a set of methods and in some cases data that an object will provide such that other objects can interact with it. </a:t>
            </a:r>
          </a:p>
          <a:p>
            <a:pPr lvl="1"/>
            <a:r>
              <a:rPr lang="en-NZ" dirty="0" smtClean="0"/>
              <a:t>Polymorphism:  definition ‘many forms’ </a:t>
            </a:r>
          </a:p>
          <a:p>
            <a:pPr lvl="2"/>
            <a:r>
              <a:rPr lang="en-US" sz="2000" dirty="0" smtClean="0"/>
              <a:t>In programming, polymorphism means that the same method call may do different things depending on the exact class of the object on which the call is made</a:t>
            </a:r>
            <a:endParaRPr lang="en-NZ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52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6517335" cy="71759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Tennis Tournament 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363" y="1309765"/>
            <a:ext cx="5740907" cy="5119385"/>
          </a:xfrm>
          <a:prstGeom prst="rect">
            <a:avLst/>
          </a:prstGeom>
        </p:spPr>
      </p:pic>
      <p:pic>
        <p:nvPicPr>
          <p:cNvPr id="3074" name="Picture 2" descr="http://s64.emuunlim.org/?/manuals/protennistour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362" y="1026730"/>
            <a:ext cx="2477273" cy="1878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0" y="1076243"/>
            <a:ext cx="2313992" cy="5403757"/>
          </a:xfrm>
          <a:solidFill>
            <a:srgbClr val="00467F"/>
          </a:solidFill>
        </p:spPr>
        <p:txBody>
          <a:bodyPr vert="horz"/>
          <a:lstStyle/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tx2">
                    <a:lumMod val="40000"/>
                    <a:lumOff val="60000"/>
                  </a:schemeClr>
                </a:solidFill>
                <a:cs typeface="+mn-cs"/>
              </a:rPr>
              <a:t>Class </a:t>
            </a:r>
            <a:r>
              <a:rPr lang="en-NZ" sz="1700" dirty="0" smtClean="0">
                <a:solidFill>
                  <a:schemeClr val="tx2">
                    <a:lumMod val="40000"/>
                    <a:lumOff val="60000"/>
                  </a:schemeClr>
                </a:solidFill>
                <a:cs typeface="+mn-cs"/>
              </a:rPr>
              <a:t>diagram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tx2">
                  <a:lumMod val="40000"/>
                  <a:lumOff val="60000"/>
                </a:schemeClr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smtClean="0">
                <a:solidFill>
                  <a:schemeClr val="bg1"/>
                </a:solidFill>
                <a:cs typeface="+mn-cs"/>
              </a:rPr>
              <a:t>Interfaces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Abstract </a:t>
            </a:r>
            <a:r>
              <a:rPr lang="en-NZ" sz="1700" dirty="0" smtClean="0">
                <a:solidFill>
                  <a:schemeClr val="bg1"/>
                </a:solidFill>
                <a:cs typeface="+mn-cs"/>
              </a:rPr>
              <a:t>classes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smtClean="0">
                <a:solidFill>
                  <a:schemeClr val="bg1"/>
                </a:solidFill>
                <a:cs typeface="+mn-cs"/>
              </a:rPr>
              <a:t>Implementation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smtClean="0">
                <a:solidFill>
                  <a:schemeClr val="bg1"/>
                </a:solidFill>
                <a:cs typeface="+mn-cs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60163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350008" y="1076242"/>
            <a:ext cx="6377133" cy="5713357"/>
          </a:xfrm>
        </p:spPr>
        <p:txBody>
          <a:bodyPr/>
          <a:lstStyle/>
          <a:p>
            <a:pPr marL="0" indent="0">
              <a:buNone/>
            </a:pPr>
            <a:r>
              <a:rPr lang="en-NZ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now have a class for a match.  </a:t>
            </a:r>
            <a:endParaRPr lang="en-NZ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NZ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Match</a:t>
            </a:r>
            <a:r>
              <a:rPr lang="en-NZ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not a super or subclass. </a:t>
            </a:r>
          </a:p>
          <a:p>
            <a:r>
              <a:rPr lang="en-NZ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relationship between match and players and officials is </a:t>
            </a:r>
            <a:r>
              <a:rPr lang="en-NZ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has-a</a:t>
            </a:r>
            <a:r>
              <a:rPr lang="en-NZ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 </a:t>
            </a:r>
          </a:p>
          <a:p>
            <a:pPr lvl="1"/>
            <a:r>
              <a:rPr lang="en-NZ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match </a:t>
            </a:r>
            <a:r>
              <a:rPr lang="en-NZ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has-a</a:t>
            </a:r>
            <a:r>
              <a:rPr lang="en-NZ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players (cardinality is 2, 4)</a:t>
            </a:r>
          </a:p>
          <a:p>
            <a:pPr lvl="1"/>
            <a:r>
              <a:rPr lang="en-NZ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match </a:t>
            </a:r>
            <a:r>
              <a:rPr lang="en-NZ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has-a</a:t>
            </a:r>
            <a:r>
              <a:rPr lang="en-NZ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official(s) </a:t>
            </a:r>
          </a:p>
          <a:p>
            <a:pPr lvl="1"/>
            <a:endParaRPr lang="en-NZ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NZ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also have an interface called </a:t>
            </a:r>
            <a:r>
              <a:rPr lang="en-NZ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Payment</a:t>
            </a:r>
            <a:r>
              <a:rPr lang="en-NZ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 </a:t>
            </a:r>
          </a:p>
          <a:p>
            <a:r>
              <a:rPr lang="en-NZ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Player, Official and Match all must implement the method(s) in this interface.  </a:t>
            </a:r>
          </a:p>
          <a:p>
            <a:r>
              <a:rPr lang="en-NZ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Currently there is just one method, </a:t>
            </a:r>
            <a:r>
              <a:rPr lang="en-NZ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getPayment</a:t>
            </a:r>
            <a:r>
              <a:rPr lang="en-NZ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().</a:t>
            </a:r>
          </a:p>
          <a:p>
            <a:pPr marL="0" indent="0">
              <a:buNone/>
            </a:pPr>
            <a:endParaRPr lang="en-NZ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NZ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class can implement multiple interfaces. </a:t>
            </a:r>
            <a:r>
              <a:rPr lang="en-NZ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 </a:t>
            </a:r>
            <a:r>
              <a:rPr lang="en-NZ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</a:t>
            </a:r>
            <a:r>
              <a:rPr lang="en-NZ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multiple inheritance</a:t>
            </a:r>
            <a:r>
              <a:rPr lang="en-NZ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 is one of Java’s ways to achieve polymorphism.  </a:t>
            </a:r>
            <a:endParaRPr lang="en-NZ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6517335" cy="71759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Tennis tournament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0" y="1076243"/>
            <a:ext cx="2313992" cy="5403757"/>
          </a:xfrm>
          <a:solidFill>
            <a:srgbClr val="00467F"/>
          </a:solidFill>
        </p:spPr>
        <p:txBody>
          <a:bodyPr vert="horz"/>
          <a:lstStyle/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tx2">
                    <a:lumMod val="40000"/>
                    <a:lumOff val="60000"/>
                  </a:schemeClr>
                </a:solidFill>
                <a:cs typeface="+mn-cs"/>
              </a:rPr>
              <a:t>Class </a:t>
            </a:r>
            <a:r>
              <a:rPr lang="en-NZ" sz="1700" dirty="0" smtClean="0">
                <a:solidFill>
                  <a:schemeClr val="tx2">
                    <a:lumMod val="40000"/>
                    <a:lumOff val="60000"/>
                  </a:schemeClr>
                </a:solidFill>
                <a:cs typeface="+mn-cs"/>
              </a:rPr>
              <a:t>diagram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tx2">
                  <a:lumMod val="40000"/>
                  <a:lumOff val="60000"/>
                </a:schemeClr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smtClean="0">
                <a:solidFill>
                  <a:schemeClr val="bg1"/>
                </a:solidFill>
                <a:cs typeface="+mn-cs"/>
              </a:rPr>
              <a:t>Interfaces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Abstract </a:t>
            </a:r>
            <a:r>
              <a:rPr lang="en-NZ" sz="1700" dirty="0" smtClean="0">
                <a:solidFill>
                  <a:schemeClr val="bg1"/>
                </a:solidFill>
                <a:cs typeface="+mn-cs"/>
              </a:rPr>
              <a:t>classes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smtClean="0">
                <a:solidFill>
                  <a:schemeClr val="bg1"/>
                </a:solidFill>
                <a:cs typeface="+mn-cs"/>
              </a:rPr>
              <a:t>Implementation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smtClean="0">
                <a:solidFill>
                  <a:schemeClr val="bg1"/>
                </a:solidFill>
                <a:cs typeface="+mn-cs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5498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432304" y="3044952"/>
            <a:ext cx="6181344" cy="1362456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432304" y="928469"/>
            <a:ext cx="6349746" cy="530088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NZ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 a file of type Interface to your project with name Payment.</a:t>
            </a:r>
          </a:p>
          <a:p>
            <a:pPr>
              <a:lnSpc>
                <a:spcPct val="100000"/>
              </a:lnSpc>
            </a:pPr>
            <a:endParaRPr lang="en-NZ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NZ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interface starts with a declaration a bit like a class declaration except in has the keyword </a:t>
            </a:r>
            <a:r>
              <a:rPr lang="en-NZ" sz="1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interface </a:t>
            </a:r>
            <a:r>
              <a:rPr lang="en-NZ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after the public (in place of class)</a:t>
            </a:r>
          </a:p>
          <a:p>
            <a:pPr>
              <a:lnSpc>
                <a:spcPct val="100000"/>
              </a:lnSpc>
            </a:pPr>
            <a:endParaRPr lang="en-NZ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lang="en-US" sz="14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NZ" sz="1600" b="1" dirty="0"/>
              <a:t>//Payment.java (interface) </a:t>
            </a:r>
          </a:p>
          <a:p>
            <a:pPr>
              <a:lnSpc>
                <a:spcPct val="100000"/>
              </a:lnSpc>
            </a:pPr>
            <a:endParaRPr lang="en-NZ" sz="1600" b="1" dirty="0"/>
          </a:p>
          <a:p>
            <a:pPr>
              <a:lnSpc>
                <a:spcPct val="100000"/>
              </a:lnSpc>
            </a:pPr>
            <a:r>
              <a:rPr lang="en-NZ" sz="1600" b="1" dirty="0"/>
              <a:t>public interface Payment {</a:t>
            </a:r>
          </a:p>
          <a:p>
            <a:pPr>
              <a:lnSpc>
                <a:spcPct val="100000"/>
              </a:lnSpc>
            </a:pPr>
            <a:r>
              <a:rPr lang="en-NZ" sz="1600" b="1" dirty="0"/>
              <a:t>	double </a:t>
            </a:r>
            <a:r>
              <a:rPr lang="en-NZ" sz="1600" b="1" dirty="0" err="1"/>
              <a:t>getPayment</a:t>
            </a:r>
            <a:r>
              <a:rPr lang="en-NZ" sz="1600" b="1" dirty="0"/>
              <a:t>();</a:t>
            </a:r>
          </a:p>
          <a:p>
            <a:pPr>
              <a:lnSpc>
                <a:spcPct val="100000"/>
              </a:lnSpc>
            </a:pPr>
            <a:r>
              <a:rPr lang="en-NZ" sz="1600" b="1" dirty="0"/>
              <a:t>}</a:t>
            </a:r>
          </a:p>
          <a:p>
            <a:endParaRPr lang="en-NZ" sz="1200" dirty="0"/>
          </a:p>
          <a:p>
            <a:r>
              <a:rPr lang="en-NZ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the body of the interface it has the signatures of the methods the interface contains – note methods can be overloaded </a:t>
            </a:r>
            <a:r>
              <a:rPr lang="en-NZ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etc</a:t>
            </a:r>
            <a:r>
              <a:rPr lang="en-NZ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 But </a:t>
            </a:r>
            <a:r>
              <a:rPr lang="en-NZ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remember that </a:t>
            </a:r>
            <a:r>
              <a:rPr lang="en-NZ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 the methods in the interface must be implemented by any class that implements the interface (sometimes they can be empty) </a:t>
            </a:r>
          </a:p>
          <a:p>
            <a:endParaRPr lang="en-US" sz="16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6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6517335" cy="71759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Payment interface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5532120" y="3977640"/>
            <a:ext cx="1444752" cy="6492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0" y="1076243"/>
            <a:ext cx="2313992" cy="5403757"/>
          </a:xfrm>
          <a:solidFill>
            <a:srgbClr val="00467F"/>
          </a:solidFill>
        </p:spPr>
        <p:txBody>
          <a:bodyPr vert="horz"/>
          <a:lstStyle/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Class diagram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tx2">
                  <a:lumMod val="40000"/>
                  <a:lumOff val="60000"/>
                </a:schemeClr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tx2">
                    <a:lumMod val="40000"/>
                    <a:lumOff val="60000"/>
                  </a:schemeClr>
                </a:solidFill>
                <a:cs typeface="+mn-cs"/>
              </a:rPr>
              <a:t>Interfaces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Abstract </a:t>
            </a:r>
            <a:r>
              <a:rPr lang="en-NZ" sz="1700" dirty="0" smtClean="0">
                <a:solidFill>
                  <a:schemeClr val="bg1"/>
                </a:solidFill>
                <a:cs typeface="+mn-cs"/>
              </a:rPr>
              <a:t>classes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smtClean="0">
                <a:solidFill>
                  <a:schemeClr val="bg1"/>
                </a:solidFill>
                <a:cs typeface="+mn-cs"/>
              </a:rPr>
              <a:t>Implementation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smtClean="0">
                <a:solidFill>
                  <a:schemeClr val="bg1"/>
                </a:solidFill>
                <a:cs typeface="+mn-cs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54154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302" y="5563486"/>
            <a:ext cx="6181344" cy="67056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Rectangle 8"/>
          <p:cNvSpPr/>
          <p:nvPr/>
        </p:nvSpPr>
        <p:spPr>
          <a:xfrm>
            <a:off x="2441758" y="3388255"/>
            <a:ext cx="6181344" cy="67056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Rectangle 7"/>
          <p:cNvSpPr/>
          <p:nvPr/>
        </p:nvSpPr>
        <p:spPr>
          <a:xfrm>
            <a:off x="2432304" y="1635125"/>
            <a:ext cx="6181344" cy="716189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432302" y="905044"/>
            <a:ext cx="6879647" cy="578024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NZ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Interfaces can only contain method declarations, and only with the method signature. No method bodies!</a:t>
            </a:r>
            <a:endParaRPr lang="en-NZ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lang="en-US" sz="14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NZ" sz="1400" b="1" dirty="0" smtClean="0"/>
              <a:t>public </a:t>
            </a:r>
            <a:r>
              <a:rPr lang="en-NZ" sz="1400" b="1" dirty="0"/>
              <a:t>interface Payment {</a:t>
            </a:r>
          </a:p>
          <a:p>
            <a:pPr>
              <a:lnSpc>
                <a:spcPct val="100000"/>
              </a:lnSpc>
            </a:pPr>
            <a:r>
              <a:rPr lang="en-NZ" sz="1400" b="1" dirty="0"/>
              <a:t>	double </a:t>
            </a:r>
            <a:r>
              <a:rPr lang="en-NZ" sz="1400" b="1" dirty="0" err="1"/>
              <a:t>getPayment</a:t>
            </a:r>
            <a:r>
              <a:rPr lang="en-NZ" sz="1400" b="1" dirty="0"/>
              <a:t>();</a:t>
            </a:r>
          </a:p>
          <a:p>
            <a:pPr>
              <a:lnSpc>
                <a:spcPct val="100000"/>
              </a:lnSpc>
            </a:pPr>
            <a:r>
              <a:rPr lang="en-NZ" sz="1400" b="1" dirty="0"/>
              <a:t>}</a:t>
            </a:r>
          </a:p>
          <a:p>
            <a:endParaRPr lang="en-NZ" sz="1200" dirty="0"/>
          </a:p>
          <a:p>
            <a:pPr>
              <a:lnSpc>
                <a:spcPct val="100000"/>
              </a:lnSpc>
            </a:pPr>
            <a:r>
              <a:rPr lang="en-NZ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the methods of the interface are to have parameters, then these must be declared, too: </a:t>
            </a:r>
          </a:p>
          <a:p>
            <a:endParaRPr lang="en-NZ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NZ" sz="1400" b="1" dirty="0"/>
              <a:t>public interface </a:t>
            </a:r>
            <a:r>
              <a:rPr lang="en-NZ" sz="1400" b="1" dirty="0" err="1" smtClean="0"/>
              <a:t>IEat</a:t>
            </a:r>
            <a:r>
              <a:rPr lang="en-NZ" sz="1400" b="1" dirty="0" smtClean="0"/>
              <a:t> {</a:t>
            </a:r>
            <a:endParaRPr lang="en-NZ" sz="1400" b="1" dirty="0"/>
          </a:p>
          <a:p>
            <a:pPr>
              <a:lnSpc>
                <a:spcPct val="100000"/>
              </a:lnSpc>
            </a:pPr>
            <a:r>
              <a:rPr lang="en-NZ" sz="1400" b="1" dirty="0"/>
              <a:t>	</a:t>
            </a:r>
            <a:r>
              <a:rPr lang="en-NZ" sz="1400" b="1" dirty="0" smtClean="0"/>
              <a:t>void eat(Food kai);</a:t>
            </a:r>
            <a:endParaRPr lang="en-NZ" sz="1400" b="1" dirty="0"/>
          </a:p>
          <a:p>
            <a:pPr>
              <a:lnSpc>
                <a:spcPct val="100000"/>
              </a:lnSpc>
            </a:pPr>
            <a:r>
              <a:rPr lang="en-NZ" sz="1400" b="1" dirty="0"/>
              <a:t>}</a:t>
            </a:r>
          </a:p>
          <a:p>
            <a:endParaRPr lang="en-NZ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NZ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name of the parameters does not matter, only the type does – the implementations can choose different names.</a:t>
            </a:r>
          </a:p>
          <a:p>
            <a:pPr>
              <a:lnSpc>
                <a:spcPct val="100000"/>
              </a:lnSpc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Interfaces can inherit from multiple other interfaces:</a:t>
            </a:r>
          </a:p>
          <a:p>
            <a:pPr>
              <a:lnSpc>
                <a:spcPct val="100000"/>
              </a:lnSpc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NZ" sz="1400" b="1" dirty="0"/>
              <a:t>public interface </a:t>
            </a:r>
            <a:r>
              <a:rPr lang="en-NZ" sz="1400" b="1" dirty="0" err="1" smtClean="0"/>
              <a:t>IParty</a:t>
            </a:r>
            <a:r>
              <a:rPr lang="en-NZ" sz="1400" b="1" dirty="0" smtClean="0"/>
              <a:t> extends </a:t>
            </a:r>
            <a:r>
              <a:rPr lang="en-NZ" sz="1400" b="1" dirty="0" err="1" smtClean="0"/>
              <a:t>IEat</a:t>
            </a:r>
            <a:r>
              <a:rPr lang="en-NZ" sz="1400" b="1" dirty="0" smtClean="0"/>
              <a:t>, </a:t>
            </a:r>
            <a:r>
              <a:rPr lang="en-NZ" sz="1400" b="1" dirty="0" err="1" smtClean="0"/>
              <a:t>IDrink</a:t>
            </a:r>
            <a:r>
              <a:rPr lang="en-NZ" sz="1400" b="1" dirty="0" smtClean="0"/>
              <a:t> </a:t>
            </a:r>
            <a:r>
              <a:rPr lang="en-NZ" sz="1400" b="1" dirty="0"/>
              <a:t>{</a:t>
            </a:r>
          </a:p>
          <a:p>
            <a:pPr>
              <a:lnSpc>
                <a:spcPct val="100000"/>
              </a:lnSpc>
            </a:pPr>
            <a:r>
              <a:rPr lang="en-NZ" sz="1400" b="1" dirty="0"/>
              <a:t>	void </a:t>
            </a:r>
            <a:r>
              <a:rPr lang="en-NZ" sz="1400" b="1" dirty="0" smtClean="0"/>
              <a:t>cheer();</a:t>
            </a:r>
            <a:endParaRPr lang="en-NZ" sz="1400" b="1" dirty="0"/>
          </a:p>
          <a:p>
            <a:pPr>
              <a:lnSpc>
                <a:spcPct val="100000"/>
              </a:lnSpc>
            </a:pPr>
            <a:r>
              <a:rPr lang="en-NZ" sz="1400" b="1" dirty="0"/>
              <a:t>}</a:t>
            </a:r>
            <a:endParaRPr lang="en-NZ" sz="1600" b="1" dirty="0"/>
          </a:p>
          <a:p>
            <a:pPr>
              <a:lnSpc>
                <a:spcPct val="100000"/>
              </a:lnSpc>
            </a:pPr>
            <a:endParaRPr lang="en-NZ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Any class implementing </a:t>
            </a:r>
            <a:r>
              <a:rPr lang="en-US" sz="1600" b="1" dirty="0" err="1"/>
              <a:t>IParty</a:t>
            </a: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must implement </a:t>
            </a:r>
            <a:r>
              <a:rPr lang="en-US" sz="1600" b="1" dirty="0"/>
              <a:t>eat()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!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NZ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6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6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6517335" cy="71759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More on interfaces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0" y="1076243"/>
            <a:ext cx="2313992" cy="5403757"/>
          </a:xfrm>
          <a:solidFill>
            <a:srgbClr val="00467F"/>
          </a:solidFill>
        </p:spPr>
        <p:txBody>
          <a:bodyPr vert="horz"/>
          <a:lstStyle/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Class diagram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tx2">
                  <a:lumMod val="40000"/>
                  <a:lumOff val="60000"/>
                </a:schemeClr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tx2">
                    <a:lumMod val="40000"/>
                    <a:lumOff val="60000"/>
                  </a:schemeClr>
                </a:solidFill>
                <a:cs typeface="+mn-cs"/>
              </a:rPr>
              <a:t>Interfaces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Abstract </a:t>
            </a:r>
            <a:r>
              <a:rPr lang="en-NZ" sz="1700" dirty="0" smtClean="0">
                <a:solidFill>
                  <a:schemeClr val="bg1"/>
                </a:solidFill>
                <a:cs typeface="+mn-cs"/>
              </a:rPr>
              <a:t>classes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smtClean="0">
                <a:solidFill>
                  <a:schemeClr val="bg1"/>
                </a:solidFill>
                <a:cs typeface="+mn-cs"/>
              </a:rPr>
              <a:t>Implementation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smtClean="0">
                <a:solidFill>
                  <a:schemeClr val="bg1"/>
                </a:solidFill>
                <a:cs typeface="+mn-cs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0368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55928" y="915978"/>
            <a:ext cx="6240204" cy="4175346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70963" y="996288"/>
            <a:ext cx="6620300" cy="410798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NZ" sz="1600" b="1" dirty="0"/>
              <a:t>// </a:t>
            </a:r>
            <a:r>
              <a:rPr lang="en-NZ" sz="1600" b="1" dirty="0" smtClean="0"/>
              <a:t>Person.java</a:t>
            </a:r>
            <a:endParaRPr lang="en-NZ" sz="1600" b="1" dirty="0"/>
          </a:p>
          <a:p>
            <a:pPr>
              <a:lnSpc>
                <a:spcPct val="100000"/>
              </a:lnSpc>
            </a:pPr>
            <a:r>
              <a:rPr lang="en-NZ" sz="1600" b="1" dirty="0"/>
              <a:t>public abstract class </a:t>
            </a:r>
            <a:r>
              <a:rPr lang="en-NZ" sz="1600" b="1" dirty="0" smtClean="0"/>
              <a:t>Person </a:t>
            </a:r>
            <a:r>
              <a:rPr lang="en-NZ" sz="1600" b="1" dirty="0"/>
              <a:t>{</a:t>
            </a:r>
          </a:p>
          <a:p>
            <a:pPr>
              <a:lnSpc>
                <a:spcPct val="100000"/>
              </a:lnSpc>
            </a:pPr>
            <a:r>
              <a:rPr lang="en-NZ" sz="1600" b="1" dirty="0"/>
              <a:t>	protected String name;	</a:t>
            </a:r>
          </a:p>
          <a:p>
            <a:pPr>
              <a:lnSpc>
                <a:spcPct val="100000"/>
              </a:lnSpc>
            </a:pPr>
            <a:r>
              <a:rPr lang="en-NZ" sz="1600" b="1" dirty="0"/>
              <a:t>	// constructors</a:t>
            </a:r>
          </a:p>
          <a:p>
            <a:pPr>
              <a:lnSpc>
                <a:spcPct val="100000"/>
              </a:lnSpc>
            </a:pPr>
            <a:r>
              <a:rPr lang="en-NZ" sz="1600" b="1" dirty="0"/>
              <a:t>	protected </a:t>
            </a:r>
            <a:r>
              <a:rPr lang="en-NZ" sz="1600" b="1" dirty="0" smtClean="0"/>
              <a:t>Person () {}</a:t>
            </a:r>
            <a:endParaRPr lang="en-NZ" sz="1600" b="1" dirty="0"/>
          </a:p>
          <a:p>
            <a:pPr>
              <a:lnSpc>
                <a:spcPct val="100000"/>
              </a:lnSpc>
            </a:pPr>
            <a:r>
              <a:rPr lang="en-NZ" sz="1600" b="1" dirty="0"/>
              <a:t>	protected </a:t>
            </a:r>
            <a:r>
              <a:rPr lang="en-NZ" sz="1600" b="1" dirty="0" smtClean="0"/>
              <a:t>Person (</a:t>
            </a:r>
            <a:r>
              <a:rPr lang="en-NZ" sz="1600" b="1" dirty="0"/>
              <a:t>String name){</a:t>
            </a:r>
          </a:p>
          <a:p>
            <a:pPr>
              <a:lnSpc>
                <a:spcPct val="100000"/>
              </a:lnSpc>
            </a:pPr>
            <a:r>
              <a:rPr lang="en-NZ" sz="1600" b="1" dirty="0"/>
              <a:t>		this.name = name;</a:t>
            </a:r>
          </a:p>
          <a:p>
            <a:pPr>
              <a:lnSpc>
                <a:spcPct val="100000"/>
              </a:lnSpc>
            </a:pPr>
            <a:r>
              <a:rPr lang="en-NZ" sz="1600" b="1" dirty="0"/>
              <a:t>	}		</a:t>
            </a:r>
          </a:p>
          <a:p>
            <a:pPr>
              <a:lnSpc>
                <a:spcPct val="100000"/>
              </a:lnSpc>
            </a:pPr>
            <a:r>
              <a:rPr lang="en-NZ" sz="1600" b="1" dirty="0"/>
              <a:t>	// gets and sets</a:t>
            </a:r>
          </a:p>
          <a:p>
            <a:pPr>
              <a:lnSpc>
                <a:spcPct val="100000"/>
              </a:lnSpc>
            </a:pPr>
            <a:r>
              <a:rPr lang="en-NZ" sz="1600" b="1" dirty="0"/>
              <a:t>	public void </a:t>
            </a:r>
            <a:r>
              <a:rPr lang="en-NZ" sz="1600" b="1" dirty="0" err="1"/>
              <a:t>setName</a:t>
            </a:r>
            <a:r>
              <a:rPr lang="en-NZ" sz="1600" b="1" dirty="0"/>
              <a:t>(String name){</a:t>
            </a:r>
          </a:p>
          <a:p>
            <a:pPr>
              <a:lnSpc>
                <a:spcPct val="100000"/>
              </a:lnSpc>
            </a:pPr>
            <a:r>
              <a:rPr lang="en-NZ" sz="1600" b="1" dirty="0"/>
              <a:t>		this.name = name;</a:t>
            </a:r>
          </a:p>
          <a:p>
            <a:pPr>
              <a:lnSpc>
                <a:spcPct val="100000"/>
              </a:lnSpc>
            </a:pPr>
            <a:r>
              <a:rPr lang="en-NZ" sz="1600" b="1" dirty="0"/>
              <a:t>	}</a:t>
            </a:r>
          </a:p>
          <a:p>
            <a:pPr>
              <a:lnSpc>
                <a:spcPct val="100000"/>
              </a:lnSpc>
            </a:pPr>
            <a:r>
              <a:rPr lang="en-NZ" sz="1600" b="1" dirty="0"/>
              <a:t>	public String </a:t>
            </a:r>
            <a:r>
              <a:rPr lang="en-NZ" sz="1600" b="1" dirty="0" err="1"/>
              <a:t>getName</a:t>
            </a:r>
            <a:r>
              <a:rPr lang="en-NZ" sz="1600" b="1" dirty="0"/>
              <a:t>(){</a:t>
            </a:r>
          </a:p>
          <a:p>
            <a:pPr>
              <a:lnSpc>
                <a:spcPct val="100000"/>
              </a:lnSpc>
            </a:pPr>
            <a:r>
              <a:rPr lang="en-NZ" sz="1600" b="1" dirty="0"/>
              <a:t>		return name;</a:t>
            </a:r>
          </a:p>
          <a:p>
            <a:pPr>
              <a:lnSpc>
                <a:spcPct val="100000"/>
              </a:lnSpc>
            </a:pPr>
            <a:r>
              <a:rPr lang="en-NZ" sz="1600" b="1" dirty="0"/>
              <a:t>	}</a:t>
            </a:r>
          </a:p>
          <a:p>
            <a:pPr>
              <a:lnSpc>
                <a:spcPct val="100000"/>
              </a:lnSpc>
            </a:pPr>
            <a:r>
              <a:rPr lang="en-NZ" sz="1600" b="1" dirty="0"/>
              <a:t>	</a:t>
            </a:r>
          </a:p>
          <a:p>
            <a:pPr>
              <a:lnSpc>
                <a:spcPct val="100000"/>
              </a:lnSpc>
            </a:pPr>
            <a:r>
              <a:rPr lang="en-NZ" sz="1600" b="1" dirty="0"/>
              <a:t>	//general methods. </a:t>
            </a:r>
          </a:p>
          <a:p>
            <a:pPr>
              <a:lnSpc>
                <a:spcPct val="100000"/>
              </a:lnSpc>
            </a:pPr>
            <a:r>
              <a:rPr lang="en-NZ" sz="1600" b="1" dirty="0" smtClean="0"/>
              <a:t>}</a:t>
            </a:r>
          </a:p>
          <a:p>
            <a:endParaRPr lang="en-US" sz="16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6517335" cy="717593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Person (abstract class)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87168" y="5228817"/>
            <a:ext cx="638789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class declaration has </a:t>
            </a:r>
            <a:r>
              <a:rPr lang="en-NZ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abstract </a:t>
            </a:r>
            <a:r>
              <a:rPr lang="en-NZ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added to it – this means you cannot instantiate objects of type Person.  It’s a good idea to make a class abstract if it is simply a building block. Or, more fashionable, make it an interface.</a:t>
            </a:r>
          </a:p>
          <a:p>
            <a:r>
              <a:rPr lang="en-NZ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n-NZ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0" y="1076243"/>
            <a:ext cx="2313992" cy="5403757"/>
          </a:xfrm>
          <a:solidFill>
            <a:srgbClr val="00467F"/>
          </a:solidFill>
        </p:spPr>
        <p:txBody>
          <a:bodyPr vert="horz"/>
          <a:lstStyle/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Class diagram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tx2">
                  <a:lumMod val="40000"/>
                  <a:lumOff val="60000"/>
                </a:schemeClr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Interfaces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tx2">
                    <a:lumMod val="40000"/>
                    <a:lumOff val="60000"/>
                  </a:schemeClr>
                </a:solidFill>
                <a:cs typeface="+mn-cs"/>
              </a:rPr>
              <a:t>Abstract classes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smtClean="0">
                <a:solidFill>
                  <a:schemeClr val="bg1"/>
                </a:solidFill>
                <a:cs typeface="+mn-cs"/>
              </a:rPr>
              <a:t>Implementation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smtClean="0">
                <a:solidFill>
                  <a:schemeClr val="bg1"/>
                </a:solidFill>
                <a:cs typeface="+mn-cs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77046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96313" y="939191"/>
            <a:ext cx="6254496" cy="3212185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496312" y="928469"/>
            <a:ext cx="6378747" cy="387114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NZ" sz="1200" b="1" dirty="0"/>
              <a:t>//Player.java</a:t>
            </a:r>
          </a:p>
          <a:p>
            <a:pPr>
              <a:lnSpc>
                <a:spcPct val="100000"/>
              </a:lnSpc>
            </a:pPr>
            <a:r>
              <a:rPr lang="en-NZ" sz="1200" b="1" dirty="0"/>
              <a:t> </a:t>
            </a:r>
          </a:p>
          <a:p>
            <a:pPr>
              <a:lnSpc>
                <a:spcPct val="100000"/>
              </a:lnSpc>
            </a:pPr>
            <a:r>
              <a:rPr lang="en-NZ" sz="1200" b="1" dirty="0"/>
              <a:t>public class Player extends </a:t>
            </a:r>
            <a:r>
              <a:rPr lang="en-NZ" sz="1200" b="1" dirty="0" smtClean="0"/>
              <a:t>Person </a:t>
            </a:r>
            <a:r>
              <a:rPr lang="en-NZ" sz="1200" b="1" dirty="0"/>
              <a:t>implements Payment {</a:t>
            </a:r>
          </a:p>
          <a:p>
            <a:pPr>
              <a:lnSpc>
                <a:spcPct val="100000"/>
              </a:lnSpc>
            </a:pPr>
            <a:r>
              <a:rPr lang="en-NZ" sz="1200" b="1" dirty="0"/>
              <a:t>	</a:t>
            </a:r>
            <a:r>
              <a:rPr lang="en-NZ" sz="1200" b="1" dirty="0" smtClean="0"/>
              <a:t>……..</a:t>
            </a:r>
            <a:endParaRPr lang="en-NZ" sz="1200" b="1" dirty="0"/>
          </a:p>
          <a:p>
            <a:pPr>
              <a:lnSpc>
                <a:spcPct val="100000"/>
              </a:lnSpc>
            </a:pPr>
            <a:r>
              <a:rPr lang="en-NZ" sz="1200" b="1" dirty="0"/>
              <a:t>	//methods</a:t>
            </a:r>
          </a:p>
          <a:p>
            <a:pPr>
              <a:lnSpc>
                <a:spcPct val="100000"/>
              </a:lnSpc>
            </a:pPr>
            <a:r>
              <a:rPr lang="en-NZ" sz="1200" b="1" dirty="0"/>
              <a:t>	@Override</a:t>
            </a:r>
          </a:p>
          <a:p>
            <a:pPr>
              <a:lnSpc>
                <a:spcPct val="100000"/>
              </a:lnSpc>
            </a:pPr>
            <a:r>
              <a:rPr lang="en-NZ" sz="1200" b="1" dirty="0"/>
              <a:t>	public String </a:t>
            </a:r>
            <a:r>
              <a:rPr lang="en-NZ" sz="1200" b="1" dirty="0" err="1"/>
              <a:t>toString</a:t>
            </a:r>
            <a:r>
              <a:rPr lang="en-NZ" sz="1200" b="1" dirty="0" smtClean="0"/>
              <a:t>() {</a:t>
            </a:r>
            <a:endParaRPr lang="en-NZ" sz="1200" b="1" dirty="0"/>
          </a:p>
          <a:p>
            <a:pPr>
              <a:lnSpc>
                <a:spcPct val="100000"/>
              </a:lnSpc>
            </a:pPr>
            <a:r>
              <a:rPr lang="en-NZ" sz="1200" b="1" dirty="0"/>
              <a:t>		return "Player: " + name + ", Seeding " + </a:t>
            </a:r>
            <a:r>
              <a:rPr lang="en-NZ" sz="1200" b="1" dirty="0" smtClean="0"/>
              <a:t/>
            </a:r>
            <a:br>
              <a:rPr lang="en-NZ" sz="1200" b="1" dirty="0" smtClean="0"/>
            </a:br>
            <a:r>
              <a:rPr lang="en-NZ" sz="1200" b="1" dirty="0" smtClean="0"/>
              <a:t>		    seeding </a:t>
            </a:r>
            <a:r>
              <a:rPr lang="en-NZ" sz="1200" b="1" dirty="0"/>
              <a:t>+ " Payment " + </a:t>
            </a:r>
            <a:r>
              <a:rPr lang="en-NZ" sz="1200" b="1" dirty="0" err="1" smtClean="0"/>
              <a:t>getPayment</a:t>
            </a:r>
            <a:r>
              <a:rPr lang="en-NZ" sz="1200" b="1" dirty="0"/>
              <a:t>();</a:t>
            </a:r>
          </a:p>
          <a:p>
            <a:pPr>
              <a:lnSpc>
                <a:spcPct val="100000"/>
              </a:lnSpc>
            </a:pPr>
            <a:r>
              <a:rPr lang="en-NZ" sz="1200" b="1" dirty="0"/>
              <a:t>	}</a:t>
            </a:r>
          </a:p>
          <a:p>
            <a:pPr>
              <a:lnSpc>
                <a:spcPct val="100000"/>
              </a:lnSpc>
            </a:pPr>
            <a:r>
              <a:rPr lang="en-NZ" sz="1200" b="1" dirty="0"/>
              <a:t>	</a:t>
            </a:r>
          </a:p>
          <a:p>
            <a:pPr>
              <a:lnSpc>
                <a:spcPct val="100000"/>
              </a:lnSpc>
            </a:pPr>
            <a:r>
              <a:rPr lang="en-NZ" sz="1200" b="1" dirty="0"/>
              <a:t>	public double </a:t>
            </a:r>
            <a:r>
              <a:rPr lang="en-NZ" sz="1200" b="1" dirty="0" err="1"/>
              <a:t>getPayment</a:t>
            </a:r>
            <a:r>
              <a:rPr lang="en-NZ" sz="1200" b="1" dirty="0" smtClean="0"/>
              <a:t>() {</a:t>
            </a:r>
            <a:endParaRPr lang="en-NZ" sz="1200" b="1" dirty="0"/>
          </a:p>
          <a:p>
            <a:pPr>
              <a:lnSpc>
                <a:spcPct val="100000"/>
              </a:lnSpc>
            </a:pPr>
            <a:r>
              <a:rPr lang="en-NZ" sz="1200" b="1" dirty="0"/>
              <a:t>		double payment;</a:t>
            </a:r>
          </a:p>
          <a:p>
            <a:pPr>
              <a:lnSpc>
                <a:spcPct val="100000"/>
              </a:lnSpc>
            </a:pPr>
            <a:r>
              <a:rPr lang="en-NZ" sz="1200" b="1" dirty="0"/>
              <a:t>		</a:t>
            </a:r>
            <a:r>
              <a:rPr lang="en-NZ" sz="1200" b="1" dirty="0" smtClean="0"/>
              <a:t>payment </a:t>
            </a:r>
            <a:r>
              <a:rPr lang="en-NZ" sz="1200" b="1" dirty="0"/>
              <a:t>= (1010 - seeding * 10) * 500;</a:t>
            </a:r>
          </a:p>
          <a:p>
            <a:pPr>
              <a:lnSpc>
                <a:spcPct val="100000"/>
              </a:lnSpc>
            </a:pPr>
            <a:r>
              <a:rPr lang="en-NZ" sz="1200" b="1" dirty="0"/>
              <a:t>		return payment;</a:t>
            </a:r>
          </a:p>
          <a:p>
            <a:pPr>
              <a:lnSpc>
                <a:spcPct val="100000"/>
              </a:lnSpc>
            </a:pPr>
            <a:r>
              <a:rPr lang="en-NZ" sz="1200" b="1" dirty="0"/>
              <a:t>	}</a:t>
            </a:r>
          </a:p>
          <a:p>
            <a:pPr>
              <a:lnSpc>
                <a:spcPct val="100000"/>
              </a:lnSpc>
            </a:pPr>
            <a:r>
              <a:rPr lang="en-NZ" sz="1200" b="1" dirty="0"/>
              <a:t>}</a:t>
            </a:r>
          </a:p>
          <a:p>
            <a:endParaRPr lang="en-NZ" sz="1200" dirty="0"/>
          </a:p>
          <a:p>
            <a:endParaRPr lang="en-US" sz="16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6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6517335" cy="71759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Player – with payment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96313" y="4162098"/>
            <a:ext cx="651706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Player </a:t>
            </a:r>
            <a:r>
              <a:rPr lang="en-NZ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extends</a:t>
            </a:r>
            <a:r>
              <a:rPr lang="en-NZ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NZ" sz="1600" b="1" dirty="0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Person</a:t>
            </a:r>
            <a:r>
              <a:rPr lang="en-NZ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</a:t>
            </a:r>
            <a:r>
              <a:rPr lang="en-NZ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implements </a:t>
            </a:r>
            <a:r>
              <a:rPr lang="en-NZ" sz="16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Payment</a:t>
            </a:r>
          </a:p>
          <a:p>
            <a:r>
              <a:rPr lang="en-NZ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has two new methods: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6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toString</a:t>
            </a:r>
            <a:r>
              <a:rPr lang="en-NZ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</a:t>
            </a:r>
            <a:r>
              <a:rPr lang="en-NZ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NZ" sz="16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overrides</a:t>
            </a:r>
            <a:r>
              <a:rPr lang="en-NZ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NZ" sz="1600" b="1" dirty="0" err="1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Object.toString</a:t>
            </a:r>
            <a:r>
              <a:rPr lang="en-NZ" sz="1600" b="1" dirty="0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()</a:t>
            </a:r>
            <a:r>
              <a:rPr lang="en-NZ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All classes are automatically subclasses of </a:t>
            </a:r>
            <a:r>
              <a:rPr lang="en-NZ" sz="16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Object</a:t>
            </a:r>
            <a:r>
              <a:rPr lang="en-NZ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therefore have </a:t>
            </a:r>
            <a:r>
              <a:rPr lang="en-NZ" sz="16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Object.toString</a:t>
            </a:r>
            <a:r>
              <a:rPr lang="en-NZ" sz="16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() </a:t>
            </a:r>
            <a:r>
              <a:rPr lang="en-NZ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</a:t>
            </a:r>
            <a:r>
              <a:rPr lang="en-NZ" sz="16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@Overrides </a:t>
            </a:r>
            <a:r>
              <a:rPr lang="en-NZ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a directive to the compiler so it can check you have the declaration matching – many classes have a </a:t>
            </a:r>
            <a:r>
              <a:rPr lang="en-NZ" sz="16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toString</a:t>
            </a:r>
            <a:r>
              <a:rPr lang="en-NZ" sz="16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() </a:t>
            </a:r>
            <a:r>
              <a:rPr lang="en-NZ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that returns the basic status of the object.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6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getPayment</a:t>
            </a:r>
            <a:r>
              <a:rPr lang="en-NZ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</a:t>
            </a:r>
            <a:r>
              <a:rPr lang="en-NZ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implements the </a:t>
            </a:r>
            <a:r>
              <a:rPr lang="en-NZ" sz="1600" b="1" dirty="0" err="1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getPayment</a:t>
            </a:r>
            <a:r>
              <a:rPr lang="en-NZ" sz="1600" b="1" dirty="0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()</a:t>
            </a:r>
            <a:r>
              <a:rPr lang="en-NZ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method required by the interface</a:t>
            </a:r>
            <a:endParaRPr lang="en-NZ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0" y="1076243"/>
            <a:ext cx="2313992" cy="5403757"/>
          </a:xfrm>
          <a:solidFill>
            <a:srgbClr val="00467F"/>
          </a:solidFill>
        </p:spPr>
        <p:txBody>
          <a:bodyPr vert="horz"/>
          <a:lstStyle/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Class diagram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tx2">
                  <a:lumMod val="40000"/>
                  <a:lumOff val="60000"/>
                </a:schemeClr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Interfaces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Abstract classes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tx2">
                    <a:lumMod val="40000"/>
                    <a:lumOff val="60000"/>
                  </a:schemeClr>
                </a:solidFill>
                <a:cs typeface="+mn-cs"/>
              </a:rPr>
              <a:t>Implementation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smtClean="0">
                <a:solidFill>
                  <a:schemeClr val="bg1"/>
                </a:solidFill>
                <a:cs typeface="+mn-cs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47140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59152" y="903487"/>
            <a:ext cx="6369603" cy="4045745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59152" y="915978"/>
            <a:ext cx="6369603" cy="390478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NZ" sz="1200" b="1" dirty="0"/>
              <a:t>public class Official extends </a:t>
            </a:r>
            <a:r>
              <a:rPr lang="en-NZ" sz="1200" b="1" dirty="0" smtClean="0"/>
              <a:t>Person </a:t>
            </a:r>
            <a:r>
              <a:rPr lang="en-NZ" sz="1200" b="1" dirty="0"/>
              <a:t>implements Payment</a:t>
            </a:r>
            <a:r>
              <a:rPr lang="en-NZ" sz="1200" b="1" dirty="0" smtClean="0"/>
              <a:t>{</a:t>
            </a:r>
          </a:p>
          <a:p>
            <a:pPr>
              <a:lnSpc>
                <a:spcPct val="100000"/>
              </a:lnSpc>
            </a:pPr>
            <a:r>
              <a:rPr lang="en-NZ" sz="1200" b="1" dirty="0"/>
              <a:t>	……..</a:t>
            </a:r>
          </a:p>
          <a:p>
            <a:pPr>
              <a:lnSpc>
                <a:spcPct val="100000"/>
              </a:lnSpc>
            </a:pPr>
            <a:r>
              <a:rPr lang="en-NZ" sz="1200" b="1" dirty="0"/>
              <a:t>	</a:t>
            </a:r>
            <a:r>
              <a:rPr lang="en-NZ" sz="1200" b="1" dirty="0" smtClean="0"/>
              <a:t>//</a:t>
            </a:r>
            <a:r>
              <a:rPr lang="en-NZ" sz="1200" b="1" dirty="0"/>
              <a:t>methods</a:t>
            </a:r>
          </a:p>
          <a:p>
            <a:pPr>
              <a:lnSpc>
                <a:spcPct val="100000"/>
              </a:lnSpc>
            </a:pPr>
            <a:r>
              <a:rPr lang="en-NZ" sz="1200" b="1" dirty="0"/>
              <a:t>	</a:t>
            </a:r>
            <a:r>
              <a:rPr lang="en-NZ" sz="1200" b="1" dirty="0" smtClean="0"/>
              <a:t>@</a:t>
            </a:r>
            <a:r>
              <a:rPr lang="en-NZ" sz="1200" b="1" dirty="0"/>
              <a:t>Override</a:t>
            </a:r>
          </a:p>
          <a:p>
            <a:pPr>
              <a:lnSpc>
                <a:spcPct val="100000"/>
              </a:lnSpc>
            </a:pPr>
            <a:r>
              <a:rPr lang="en-NZ" sz="1200" b="1" dirty="0"/>
              <a:t>	</a:t>
            </a:r>
            <a:r>
              <a:rPr lang="en-NZ" sz="1200" b="1" dirty="0" smtClean="0"/>
              <a:t>public </a:t>
            </a:r>
            <a:r>
              <a:rPr lang="en-NZ" sz="1200" b="1" dirty="0"/>
              <a:t>String </a:t>
            </a:r>
            <a:r>
              <a:rPr lang="en-NZ" sz="1200" b="1" dirty="0" err="1"/>
              <a:t>toString</a:t>
            </a:r>
            <a:r>
              <a:rPr lang="en-NZ" sz="1200" b="1" dirty="0" smtClean="0"/>
              <a:t>() {</a:t>
            </a:r>
            <a:endParaRPr lang="en-NZ" sz="1200" b="1" dirty="0"/>
          </a:p>
          <a:p>
            <a:pPr>
              <a:lnSpc>
                <a:spcPct val="100000"/>
              </a:lnSpc>
            </a:pPr>
            <a:r>
              <a:rPr lang="en-NZ" sz="1200" b="1" dirty="0"/>
              <a:t>		return "Official: " + name + ", Role: " + </a:t>
            </a:r>
            <a:r>
              <a:rPr lang="en-NZ" sz="1200" b="1" dirty="0" err="1"/>
              <a:t>getRole</a:t>
            </a:r>
            <a:r>
              <a:rPr lang="en-NZ" sz="1200" b="1" dirty="0"/>
              <a:t>() + </a:t>
            </a:r>
            <a:r>
              <a:rPr lang="en-NZ" sz="1200" b="1" dirty="0" smtClean="0"/>
              <a:t/>
            </a:r>
            <a:br>
              <a:rPr lang="en-NZ" sz="1200" b="1" dirty="0" smtClean="0"/>
            </a:br>
            <a:r>
              <a:rPr lang="en-NZ" sz="1200" b="1" dirty="0" smtClean="0"/>
              <a:t>		" </a:t>
            </a:r>
            <a:r>
              <a:rPr lang="en-NZ" sz="1200" b="1" dirty="0"/>
              <a:t>Payment " + </a:t>
            </a:r>
            <a:r>
              <a:rPr lang="en-NZ" sz="1200" b="1" dirty="0" err="1" smtClean="0"/>
              <a:t>getPayment</a:t>
            </a:r>
            <a:r>
              <a:rPr lang="en-NZ" sz="1200" b="1" dirty="0" smtClean="0"/>
              <a:t>();</a:t>
            </a:r>
            <a:endParaRPr lang="en-NZ" sz="1200" b="1" dirty="0"/>
          </a:p>
          <a:p>
            <a:pPr>
              <a:lnSpc>
                <a:spcPct val="100000"/>
              </a:lnSpc>
            </a:pPr>
            <a:r>
              <a:rPr lang="en-NZ" sz="1200" b="1" dirty="0"/>
              <a:t>	</a:t>
            </a:r>
            <a:r>
              <a:rPr lang="en-NZ" sz="1200" b="1" dirty="0" smtClean="0"/>
              <a:t>}</a:t>
            </a:r>
            <a:endParaRPr lang="en-NZ" sz="1200" b="1" dirty="0"/>
          </a:p>
          <a:p>
            <a:pPr>
              <a:lnSpc>
                <a:spcPct val="100000"/>
              </a:lnSpc>
            </a:pPr>
            <a:r>
              <a:rPr lang="en-NZ" sz="1200" b="1" dirty="0"/>
              <a:t>		</a:t>
            </a:r>
          </a:p>
          <a:p>
            <a:pPr>
              <a:lnSpc>
                <a:spcPct val="100000"/>
              </a:lnSpc>
            </a:pPr>
            <a:r>
              <a:rPr lang="en-NZ" sz="1200" b="1" dirty="0"/>
              <a:t>	</a:t>
            </a:r>
            <a:r>
              <a:rPr lang="en-NZ" sz="1200" b="1" dirty="0" smtClean="0"/>
              <a:t>public </a:t>
            </a:r>
            <a:r>
              <a:rPr lang="en-NZ" sz="1200" b="1" dirty="0"/>
              <a:t>double </a:t>
            </a:r>
            <a:r>
              <a:rPr lang="en-NZ" sz="1200" b="1" dirty="0" err="1"/>
              <a:t>getPayment</a:t>
            </a:r>
            <a:r>
              <a:rPr lang="en-NZ" sz="1200" b="1" dirty="0" smtClean="0"/>
              <a:t>() {</a:t>
            </a:r>
            <a:endParaRPr lang="en-NZ" sz="1200" b="1" dirty="0"/>
          </a:p>
          <a:p>
            <a:pPr>
              <a:lnSpc>
                <a:spcPct val="100000"/>
              </a:lnSpc>
            </a:pPr>
            <a:r>
              <a:rPr lang="en-NZ" sz="1200" b="1" dirty="0"/>
              <a:t>		double payment;</a:t>
            </a:r>
          </a:p>
          <a:p>
            <a:pPr>
              <a:lnSpc>
                <a:spcPct val="100000"/>
              </a:lnSpc>
            </a:pPr>
            <a:r>
              <a:rPr lang="en-NZ" sz="1200" b="1" dirty="0"/>
              <a:t>		if (role == </a:t>
            </a:r>
            <a:r>
              <a:rPr lang="en-NZ" sz="1200" b="1" dirty="0" err="1"/>
              <a:t>Roles.UMPIRE</a:t>
            </a:r>
            <a:r>
              <a:rPr lang="en-NZ" sz="1200" b="1" dirty="0"/>
              <a:t>)</a:t>
            </a:r>
          </a:p>
          <a:p>
            <a:pPr>
              <a:lnSpc>
                <a:spcPct val="100000"/>
              </a:lnSpc>
            </a:pPr>
            <a:r>
              <a:rPr lang="en-NZ" sz="1200" b="1" dirty="0"/>
              <a:t>			payment = 10000;</a:t>
            </a:r>
          </a:p>
          <a:p>
            <a:pPr>
              <a:lnSpc>
                <a:spcPct val="100000"/>
              </a:lnSpc>
            </a:pPr>
            <a:r>
              <a:rPr lang="en-NZ" sz="1200" b="1" dirty="0"/>
              <a:t>		else if (role == </a:t>
            </a:r>
            <a:r>
              <a:rPr lang="en-NZ" sz="1200" b="1" dirty="0" err="1"/>
              <a:t>Roles.LINEJUDGE</a:t>
            </a:r>
            <a:r>
              <a:rPr lang="en-NZ" sz="1200" b="1" dirty="0"/>
              <a:t>)</a:t>
            </a:r>
          </a:p>
          <a:p>
            <a:pPr>
              <a:lnSpc>
                <a:spcPct val="100000"/>
              </a:lnSpc>
            </a:pPr>
            <a:r>
              <a:rPr lang="en-NZ" sz="1200" b="1" dirty="0"/>
              <a:t>			payment = 2000;</a:t>
            </a:r>
          </a:p>
          <a:p>
            <a:pPr>
              <a:lnSpc>
                <a:spcPct val="100000"/>
              </a:lnSpc>
            </a:pPr>
            <a:r>
              <a:rPr lang="en-NZ" sz="1200" b="1" dirty="0"/>
              <a:t>		else if (role == </a:t>
            </a:r>
            <a:r>
              <a:rPr lang="en-NZ" sz="1200" b="1" dirty="0" err="1"/>
              <a:t>Roles.BALLKID</a:t>
            </a:r>
            <a:r>
              <a:rPr lang="en-NZ" sz="1200" b="1" dirty="0"/>
              <a:t>)</a:t>
            </a:r>
          </a:p>
          <a:p>
            <a:pPr>
              <a:lnSpc>
                <a:spcPct val="100000"/>
              </a:lnSpc>
            </a:pPr>
            <a:r>
              <a:rPr lang="en-NZ" sz="1200" b="1" dirty="0"/>
              <a:t>			payment = 200;</a:t>
            </a:r>
          </a:p>
          <a:p>
            <a:pPr>
              <a:lnSpc>
                <a:spcPct val="100000"/>
              </a:lnSpc>
            </a:pPr>
            <a:r>
              <a:rPr lang="en-NZ" sz="1200" b="1" dirty="0"/>
              <a:t>		else</a:t>
            </a:r>
          </a:p>
          <a:p>
            <a:pPr>
              <a:lnSpc>
                <a:spcPct val="100000"/>
              </a:lnSpc>
            </a:pPr>
            <a:r>
              <a:rPr lang="en-NZ" sz="1200" b="1" dirty="0"/>
              <a:t>			payment = 0;</a:t>
            </a:r>
          </a:p>
          <a:p>
            <a:pPr>
              <a:lnSpc>
                <a:spcPct val="100000"/>
              </a:lnSpc>
            </a:pPr>
            <a:r>
              <a:rPr lang="en-NZ" sz="1200" b="1" dirty="0"/>
              <a:t>		return payment;</a:t>
            </a:r>
          </a:p>
          <a:p>
            <a:pPr>
              <a:lnSpc>
                <a:spcPct val="100000"/>
              </a:lnSpc>
            </a:pPr>
            <a:r>
              <a:rPr lang="en-NZ" sz="1200" b="1" dirty="0"/>
              <a:t>	</a:t>
            </a:r>
            <a:r>
              <a:rPr lang="en-NZ" sz="1200" b="1" dirty="0" smtClean="0"/>
              <a:t>}</a:t>
            </a:r>
            <a:endParaRPr lang="en-NZ" sz="1200" b="1" dirty="0"/>
          </a:p>
          <a:p>
            <a:endParaRPr lang="en-NZ" sz="1200" dirty="0"/>
          </a:p>
          <a:p>
            <a:endParaRPr lang="en-US" sz="16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6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6517335" cy="717593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Official – with payment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0" y="4961723"/>
            <a:ext cx="6858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Official </a:t>
            </a:r>
            <a:r>
              <a:rPr lang="en-NZ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extends</a:t>
            </a:r>
            <a:r>
              <a:rPr lang="en-NZ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NZ" b="1" dirty="0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Person</a:t>
            </a:r>
            <a:r>
              <a:rPr lang="en-NZ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</a:t>
            </a:r>
            <a:r>
              <a:rPr lang="en-NZ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implements </a:t>
            </a:r>
            <a:r>
              <a:rPr lang="en-NZ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Payment</a:t>
            </a:r>
          </a:p>
          <a:p>
            <a:r>
              <a:rPr lang="en-NZ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has two new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toString</a:t>
            </a:r>
            <a:r>
              <a:rPr lang="en-NZ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getPayment</a:t>
            </a:r>
            <a:r>
              <a:rPr lang="en-NZ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() </a:t>
            </a:r>
            <a:r>
              <a:rPr lang="en-NZ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implements the </a:t>
            </a:r>
            <a:r>
              <a:rPr lang="en-NZ" b="1" dirty="0" err="1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getPayment</a:t>
            </a:r>
            <a:r>
              <a:rPr lang="en-NZ" b="1" dirty="0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() </a:t>
            </a:r>
            <a:r>
              <a:rPr lang="en-NZ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 required by the interface – payments vary by role. </a:t>
            </a:r>
            <a:endParaRPr lang="en-NZ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0" y="1076243"/>
            <a:ext cx="2313992" cy="5403757"/>
          </a:xfrm>
          <a:solidFill>
            <a:srgbClr val="00467F"/>
          </a:solidFill>
        </p:spPr>
        <p:txBody>
          <a:bodyPr vert="horz"/>
          <a:lstStyle/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Class diagram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tx2">
                  <a:lumMod val="40000"/>
                  <a:lumOff val="60000"/>
                </a:schemeClr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Interfaces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Abstract classes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tx2">
                    <a:lumMod val="40000"/>
                    <a:lumOff val="60000"/>
                  </a:schemeClr>
                </a:solidFill>
                <a:cs typeface="+mn-cs"/>
              </a:rPr>
              <a:t>Implementation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smtClean="0">
                <a:solidFill>
                  <a:schemeClr val="bg1"/>
                </a:solidFill>
                <a:cs typeface="+mn-cs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23268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/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18260</TotalTime>
  <Words>824</Words>
  <Application>Microsoft Office PowerPoint</Application>
  <PresentationFormat>On-screen Show (4:3)</PresentationFormat>
  <Paragraphs>416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Courier New</vt:lpstr>
      <vt:lpstr>Verdana</vt:lpstr>
      <vt:lpstr>Custom Design</vt:lpstr>
      <vt:lpstr>Lecture 9</vt:lpstr>
      <vt:lpstr>Goals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do we know</vt:lpstr>
      <vt:lpstr>Resources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Sonia Tenreiro</dc:creator>
  <cp:lastModifiedBy>Ulrich Speidel</cp:lastModifiedBy>
  <cp:revision>297</cp:revision>
  <cp:lastPrinted>2017-01-19T21:33:28Z</cp:lastPrinted>
  <dcterms:created xsi:type="dcterms:W3CDTF">2015-05-10T23:22:16Z</dcterms:created>
  <dcterms:modified xsi:type="dcterms:W3CDTF">2017-04-05T23:39:09Z</dcterms:modified>
</cp:coreProperties>
</file>