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63" r:id="rId4"/>
    <p:sldId id="257" r:id="rId5"/>
    <p:sldId id="258" r:id="rId6"/>
    <p:sldId id="259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/>
    <p:restoredTop sz="97465"/>
  </p:normalViewPr>
  <p:slideViewPr>
    <p:cSldViewPr snapToGrid="0" snapToObjects="1">
      <p:cViewPr varScale="1">
        <p:scale>
          <a:sx n="83" d="100"/>
          <a:sy n="8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earnerprivacy.org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Up FRONT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I am not a privacy expert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smtClean="0"/>
              <a:t>A lot of what I am talking about </a:t>
            </a:r>
            <a:br>
              <a:rPr lang="en-US" dirty="0" smtClean="0"/>
            </a:br>
            <a:r>
              <a:rPr lang="en-US" dirty="0" smtClean="0"/>
              <a:t>is my own fault</a:t>
            </a: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A95B94-C8AE-CB4B-8D48-EFC2DB404F8C}"/>
              </a:ext>
            </a:extLst>
          </p:cNvPr>
          <p:cNvSpPr/>
          <p:nvPr/>
        </p:nvSpPr>
        <p:spPr>
          <a:xfrm>
            <a:off x="2031633" y="580279"/>
            <a:ext cx="8458901" cy="44329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6EC491-E31B-214D-9AF0-31785471E610}"/>
              </a:ext>
            </a:extLst>
          </p:cNvPr>
          <p:cNvSpPr txBox="1"/>
          <p:nvPr/>
        </p:nvSpPr>
        <p:spPr>
          <a:xfrm rot="16200000">
            <a:off x="-67458" y="2616285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99A699-02E2-AF4C-AD87-7C73F35FDAE7}"/>
              </a:ext>
            </a:extLst>
          </p:cNvPr>
          <p:cNvSpPr txBox="1"/>
          <p:nvPr/>
        </p:nvSpPr>
        <p:spPr>
          <a:xfrm>
            <a:off x="783929" y="4469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88B1C5-2338-664A-BA5E-F0C7DEA09A4A}"/>
              </a:ext>
            </a:extLst>
          </p:cNvPr>
          <p:cNvSpPr txBox="1"/>
          <p:nvPr/>
        </p:nvSpPr>
        <p:spPr>
          <a:xfrm>
            <a:off x="4185074" y="5224292"/>
            <a:ext cx="39077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Flexibility and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AB4500-89B6-6747-A36F-0A2896272B5C}"/>
              </a:ext>
            </a:extLst>
          </p:cNvPr>
          <p:cNvSpPr txBox="1"/>
          <p:nvPr/>
        </p:nvSpPr>
        <p:spPr>
          <a:xfrm>
            <a:off x="711794" y="74427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C5ADF-3A7D-6E40-A221-E4B31384BAA6}"/>
              </a:ext>
            </a:extLst>
          </p:cNvPr>
          <p:cNvSpPr txBox="1"/>
          <p:nvPr/>
        </p:nvSpPr>
        <p:spPr>
          <a:xfrm>
            <a:off x="9091998" y="5279417"/>
            <a:ext cx="1223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CE2C659-97DD-B346-B8FE-16675DCE9B53}"/>
              </a:ext>
            </a:extLst>
          </p:cNvPr>
          <p:cNvSpPr txBox="1"/>
          <p:nvPr/>
        </p:nvSpPr>
        <p:spPr>
          <a:xfrm>
            <a:off x="2212889" y="735512"/>
            <a:ext cx="1323318" cy="1021556"/>
          </a:xfrm>
          <a:prstGeom prst="roundRect">
            <a:avLst/>
          </a:prstGeom>
          <a:gradFill>
            <a:gsLst>
              <a:gs pos="29000">
                <a:schemeClr val="bg2">
                  <a:lumMod val="35000"/>
                </a:schemeClr>
              </a:gs>
              <a:gs pos="86000">
                <a:schemeClr val="tx1"/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2000</a:t>
            </a:r>
          </a:p>
          <a:p>
            <a:pPr algn="ctr"/>
            <a:r>
              <a:rPr lang="en-US" dirty="0"/>
              <a:t>Blackboard</a:t>
            </a:r>
          </a:p>
          <a:p>
            <a:pPr algn="ctr"/>
            <a:r>
              <a:rPr lang="en-US" dirty="0"/>
              <a:t>WebCT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BE0299-C434-AC43-A86F-FA273171FFF0}"/>
              </a:ext>
            </a:extLst>
          </p:cNvPr>
          <p:cNvSpPr txBox="1"/>
          <p:nvPr/>
        </p:nvSpPr>
        <p:spPr>
          <a:xfrm>
            <a:off x="7422780" y="3879860"/>
            <a:ext cx="1479099" cy="1021556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2020</a:t>
            </a:r>
          </a:p>
          <a:p>
            <a:pPr algn="ctr"/>
            <a:r>
              <a:rPr lang="en-US" dirty="0" smtClean="0"/>
              <a:t>Lock-in LMS</a:t>
            </a:r>
            <a:endParaRPr lang="en-US" dirty="0"/>
          </a:p>
          <a:p>
            <a:pPr algn="ctr"/>
            <a:r>
              <a:rPr lang="en-US" dirty="0" smtClean="0"/>
              <a:t>Leaking Data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265089-F362-1942-98C9-1A8FD62BD40F}"/>
              </a:ext>
            </a:extLst>
          </p:cNvPr>
          <p:cNvSpPr txBox="1"/>
          <p:nvPr/>
        </p:nvSpPr>
        <p:spPr>
          <a:xfrm>
            <a:off x="9674305" y="735512"/>
            <a:ext cx="690620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43000">
                <a:schemeClr val="accent5">
                  <a:lumMod val="75000"/>
                </a:schemeClr>
              </a:gs>
              <a:gs pos="99000">
                <a:schemeClr val="tx1">
                  <a:lumMod val="65000"/>
                  <a:lumOff val="35000"/>
                </a:schemeClr>
              </a:gs>
              <a:gs pos="73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32360EB-7071-504D-A990-42A823921E52}"/>
              </a:ext>
            </a:extLst>
          </p:cNvPr>
          <p:cNvCxnSpPr/>
          <p:nvPr/>
        </p:nvCxnSpPr>
        <p:spPr>
          <a:xfrm flipV="1">
            <a:off x="3536207" y="1246290"/>
            <a:ext cx="55606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1634D3C-9079-224E-88AA-3B9E15F18C46}"/>
              </a:ext>
            </a:extLst>
          </p:cNvPr>
          <p:cNvCxnSpPr>
            <a:cxnSpLocks/>
          </p:cNvCxnSpPr>
          <p:nvPr/>
        </p:nvCxnSpPr>
        <p:spPr>
          <a:xfrm flipV="1">
            <a:off x="8467723" y="1144136"/>
            <a:ext cx="1581388" cy="273572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>
            <a:stCxn id="23" idx="3"/>
          </p:cNvCxnSpPr>
          <p:nvPr/>
        </p:nvCxnSpPr>
        <p:spPr>
          <a:xfrm>
            <a:off x="5244636" y="1246290"/>
            <a:ext cx="602928" cy="6564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8BA603-F2CC-B045-BB3F-A02A4325BD72}"/>
              </a:ext>
            </a:extLst>
          </p:cNvPr>
          <p:cNvSpPr txBox="1"/>
          <p:nvPr/>
        </p:nvSpPr>
        <p:spPr>
          <a:xfrm rot="16200000">
            <a:off x="9989716" y="2675599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D653BEC-31DF-014D-A04E-1355A308100E}"/>
              </a:ext>
            </a:extLst>
          </p:cNvPr>
          <p:cNvSpPr txBox="1"/>
          <p:nvPr/>
        </p:nvSpPr>
        <p:spPr>
          <a:xfrm>
            <a:off x="5847387" y="1902734"/>
            <a:ext cx="927346" cy="1003697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2010</a:t>
            </a:r>
          </a:p>
          <a:p>
            <a:pPr algn="ctr"/>
            <a:r>
              <a:rPr lang="en-US" dirty="0" smtClean="0"/>
              <a:t>Canvas</a:t>
            </a:r>
            <a:endParaRPr lang="en-US" dirty="0"/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CD65E01-6084-6D40-8843-74CD2D612B3C}"/>
              </a:ext>
            </a:extLst>
          </p:cNvPr>
          <p:cNvSpPr/>
          <p:nvPr/>
        </p:nvSpPr>
        <p:spPr>
          <a:xfrm>
            <a:off x="1959499" y="571336"/>
            <a:ext cx="104233" cy="4485436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A88776-EFC4-CD41-8619-7E25137ACB7C}"/>
              </a:ext>
            </a:extLst>
          </p:cNvPr>
          <p:cNvSpPr/>
          <p:nvPr/>
        </p:nvSpPr>
        <p:spPr>
          <a:xfrm>
            <a:off x="10450225" y="561747"/>
            <a:ext cx="89380" cy="4504613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6591196-E1B6-5142-BEBC-4715EC4CFA29}"/>
              </a:ext>
            </a:extLst>
          </p:cNvPr>
          <p:cNvSpPr/>
          <p:nvPr/>
        </p:nvSpPr>
        <p:spPr>
          <a:xfrm>
            <a:off x="1959499" y="4964206"/>
            <a:ext cx="8494106" cy="100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="" xmlns:a16="http://schemas.microsoft.com/office/drawing/2014/main" id="{1DED8084-65A3-CF41-8BF5-0FD7D40E96EF}"/>
              </a:ext>
            </a:extLst>
          </p:cNvPr>
          <p:cNvSpPr/>
          <p:nvPr/>
        </p:nvSpPr>
        <p:spPr>
          <a:xfrm>
            <a:off x="4092274" y="735512"/>
            <a:ext cx="1152362" cy="10215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97000">
                <a:schemeClr val="tx1"/>
              </a:gs>
              <a:gs pos="67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2004</a:t>
            </a:r>
          </a:p>
          <a:p>
            <a:pPr algn="ctr"/>
            <a:r>
              <a:rPr lang="en-US" dirty="0"/>
              <a:t>Sakai</a:t>
            </a:r>
          </a:p>
          <a:p>
            <a:pPr algn="ctr"/>
            <a:r>
              <a:rPr lang="en-US" dirty="0"/>
              <a:t>Moodle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6D56AC-0DA0-1F42-9047-2AD300535805}"/>
              </a:ext>
            </a:extLst>
          </p:cNvPr>
          <p:cNvSpPr txBox="1"/>
          <p:nvPr/>
        </p:nvSpPr>
        <p:spPr>
          <a:xfrm>
            <a:off x="2114759" y="522429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pic>
        <p:nvPicPr>
          <p:cNvPr id="25" name="Picture 24">
            <a:hlinkClick r:id="rId2"/>
            <a:extLst>
              <a:ext uri="{FF2B5EF4-FFF2-40B4-BE49-F238E27FC236}">
                <a16:creationId xmlns="" xmlns:a16="http://schemas.microsoft.com/office/drawing/2014/main" id="{9A4E23A6-3A44-384F-BBDB-49AD4C50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/>
          <p:nvPr/>
        </p:nvCxnSpPr>
        <p:spPr>
          <a:xfrm>
            <a:off x="6774556" y="2906432"/>
            <a:ext cx="960774" cy="9734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/>
              <a:t>A History of </a:t>
            </a:r>
            <a:r>
              <a:rPr lang="en-US" dirty="0" err="1"/>
              <a:t>EdTech</a:t>
            </a:r>
            <a:r>
              <a:rPr lang="en-US" dirty="0"/>
              <a:t> Standards</a:t>
            </a:r>
          </a:p>
          <a:p>
            <a:pPr>
              <a:buClr>
                <a:srgbClr val="FF0000"/>
              </a:buClr>
            </a:pPr>
            <a:r>
              <a:rPr lang="en-US" dirty="0"/>
              <a:t>The </a:t>
            </a:r>
            <a:r>
              <a:rPr lang="en-US" dirty="0" smtClean="0"/>
              <a:t>Fallacy </a:t>
            </a:r>
            <a:r>
              <a:rPr lang="en-US" dirty="0"/>
              <a:t>of FERPA</a:t>
            </a:r>
          </a:p>
          <a:p>
            <a:pPr>
              <a:buClr>
                <a:srgbClr val="FF0000"/>
              </a:buClr>
            </a:pPr>
            <a:r>
              <a:rPr lang="en-US" dirty="0"/>
              <a:t>How </a:t>
            </a:r>
            <a:r>
              <a:rPr lang="en-US" dirty="0" smtClean="0"/>
              <a:t>Going to </a:t>
            </a:r>
            <a:r>
              <a:rPr lang="en-US" dirty="0"/>
              <a:t>the Cloud Took a Wrong Turn</a:t>
            </a:r>
          </a:p>
          <a:p>
            <a:pPr>
              <a:buClr>
                <a:srgbClr val="FF0000"/>
              </a:buClr>
            </a:pPr>
            <a:r>
              <a:rPr lang="en-US" dirty="0"/>
              <a:t>The Foundations of Privacy in </a:t>
            </a:r>
            <a:r>
              <a:rPr lang="en-US" dirty="0" smtClean="0"/>
              <a:t>LTI</a:t>
            </a:r>
          </a:p>
          <a:p>
            <a:pPr>
              <a:buClr>
                <a:srgbClr val="FF0000"/>
              </a:buClr>
            </a:pPr>
            <a:r>
              <a:rPr lang="en-US" dirty="0"/>
              <a:t>GDPR Success and </a:t>
            </a:r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How Open </a:t>
            </a:r>
            <a:r>
              <a:rPr lang="en-US" dirty="0"/>
              <a:t>Source </a:t>
            </a:r>
            <a:r>
              <a:rPr lang="en-US" dirty="0" smtClean="0"/>
              <a:t>Can Lead the Way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Your First Privacy Steps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The Financial Circle of </a:t>
            </a:r>
            <a:r>
              <a:rPr lang="en-US" dirty="0" err="1"/>
              <a:t>EdTech</a:t>
            </a:r>
            <a:r>
              <a:rPr lang="en-US" dirty="0"/>
              <a:t> Life</a:t>
            </a:r>
          </a:p>
          <a:p>
            <a:pPr>
              <a:buClr>
                <a:srgbClr val="FF0000"/>
              </a:buClr>
            </a:pPr>
            <a:r>
              <a:rPr lang="en-US" dirty="0"/>
              <a:t>Preparing your Faculty and Students for Privacy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Learner Privacy is achievable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/>
              <a:t>Planning your Escape from your SASS Vendor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Pressuring your </a:t>
            </a:r>
            <a:r>
              <a:rPr lang="en-US" dirty="0"/>
              <a:t>LTI Vendor(s)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Reclaiming </a:t>
            </a:r>
            <a:r>
              <a:rPr lang="en-US" dirty="0"/>
              <a:t>your Learner Data</a:t>
            </a:r>
          </a:p>
          <a:p>
            <a:pPr>
              <a:buClr>
                <a:srgbClr val="FF0000"/>
              </a:buClr>
            </a:pPr>
            <a:r>
              <a:rPr lang="en-US" dirty="0" err="1"/>
              <a:t>EdTech's</a:t>
            </a:r>
            <a:r>
              <a:rPr lang="en-US" dirty="0"/>
              <a:t> Cambridge </a:t>
            </a:r>
            <a:r>
              <a:rPr lang="en-US" dirty="0" err="1" smtClean="0"/>
              <a:t>Analytica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ALSO...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Conversations online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Guests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Interviews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Consulting </a:t>
            </a:r>
            <a:r>
              <a:rPr lang="mr-IN" dirty="0" smtClean="0"/>
              <a:t>–</a:t>
            </a:r>
            <a:r>
              <a:rPr lang="en-US" dirty="0" smtClean="0"/>
              <a:t> companies / universities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Apologize</a:t>
            </a:r>
            <a:r>
              <a:rPr lang="en-US" dirty="0"/>
              <a:t> </a:t>
            </a:r>
            <a:r>
              <a:rPr lang="en-US" dirty="0" smtClean="0"/>
              <a:t>(again)...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140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PowerPoint Presentation</vt:lpstr>
      <vt:lpstr>Up FRONT</vt:lpstr>
      <vt:lpstr>PowerPoint Presentation</vt:lpstr>
      <vt:lpstr>UPCOMING PODCASTS</vt:lpstr>
      <vt:lpstr>UPCOMING PODCASTS</vt:lpstr>
      <vt:lpstr>UPCOMING PODCASTS</vt:lpstr>
      <vt:lpstr>ALSO...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53</cp:revision>
  <dcterms:created xsi:type="dcterms:W3CDTF">2020-04-23T17:50:28Z</dcterms:created>
  <dcterms:modified xsi:type="dcterms:W3CDTF">2020-06-09T04:13:10Z</dcterms:modified>
</cp:coreProperties>
</file>