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2" r:id="rId2"/>
    <p:sldId id="265" r:id="rId3"/>
    <p:sldId id="267" r:id="rId4"/>
    <p:sldId id="268" r:id="rId5"/>
    <p:sldId id="270" r:id="rId6"/>
    <p:sldId id="281" r:id="rId7"/>
    <p:sldId id="271" r:id="rId8"/>
    <p:sldId id="272" r:id="rId9"/>
    <p:sldId id="273" r:id="rId10"/>
    <p:sldId id="264" r:id="rId11"/>
    <p:sldId id="274" r:id="rId12"/>
    <p:sldId id="275" r:id="rId13"/>
    <p:sldId id="276" r:id="rId14"/>
    <p:sldId id="278" r:id="rId15"/>
    <p:sldId id="27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27"/>
    <p:restoredTop sz="97465"/>
  </p:normalViewPr>
  <p:slideViewPr>
    <p:cSldViewPr snapToGrid="0" snapToObjects="1">
      <p:cViewPr varScale="1">
        <p:scale>
          <a:sx n="104" d="100"/>
          <a:sy n="104" d="100"/>
        </p:scale>
        <p:origin x="6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8075CA-E4BE-BA46-A08D-1D2A53775B0A}" type="datetimeFigureOut">
              <a:rPr lang="en-US" smtClean="0"/>
              <a:t>6/11/20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F73E5-6195-3240-A710-6E6AEEA4BB2D}" type="slidenum">
              <a:rPr lang="en-US" smtClean="0"/>
              <a:t>‹#›</a:t>
            </a:fld>
            <a:endParaRPr lang="en-US"/>
          </a:p>
        </p:txBody>
      </p:sp>
    </p:spTree>
    <p:extLst>
      <p:ext uri="{BB962C8B-B14F-4D97-AF65-F5344CB8AC3E}">
        <p14:creationId xmlns:p14="http://schemas.microsoft.com/office/powerpoint/2010/main" val="96143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637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30174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200989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204406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34421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75170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30311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69667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01272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203024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0045023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hyperlink" Target="https://www.learnerprivacy.org/" TargetMode="Externa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35980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hlinkClick r:id="rId13"/>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66240" y="5961728"/>
            <a:ext cx="2308459" cy="644060"/>
          </a:xfrm>
          <a:prstGeom prst="rect">
            <a:avLst/>
          </a:prstGeom>
        </p:spPr>
      </p:pic>
    </p:spTree>
    <p:extLst>
      <p:ext uri="{BB962C8B-B14F-4D97-AF65-F5344CB8AC3E}">
        <p14:creationId xmlns:p14="http://schemas.microsoft.com/office/powerpoint/2010/main" val="1580312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08" y="1208768"/>
            <a:ext cx="5304069" cy="4243255"/>
          </a:xfrm>
          <a:prstGeom prst="rect">
            <a:avLst/>
          </a:prstGeom>
        </p:spPr>
      </p:pic>
      <p:pic>
        <p:nvPicPr>
          <p:cNvPr id="3" name="Picture 2">
            <a:extLst>
              <a:ext uri="{FF2B5EF4-FFF2-40B4-BE49-F238E27FC236}">
                <a16:creationId xmlns:a16="http://schemas.microsoft.com/office/drawing/2014/main" xmlns="" id="{EDD31862-E10B-274C-9571-3BE694A2173A}"/>
              </a:ext>
            </a:extLst>
          </p:cNvPr>
          <p:cNvPicPr>
            <a:picLocks noChangeAspect="1"/>
          </p:cNvPicPr>
          <p:nvPr/>
        </p:nvPicPr>
        <p:blipFill rotWithShape="1">
          <a:blip r:embed="rId3"/>
          <a:srcRect l="8187" t="9040" r="14778" b="17170"/>
          <a:stretch/>
        </p:blipFill>
        <p:spPr>
          <a:xfrm>
            <a:off x="6824133" y="-1"/>
            <a:ext cx="5367867" cy="6858002"/>
          </a:xfrm>
          <a:prstGeom prst="rect">
            <a:avLst/>
          </a:prstGeom>
        </p:spPr>
      </p:pic>
    </p:spTree>
    <p:extLst>
      <p:ext uri="{BB962C8B-B14F-4D97-AF65-F5344CB8AC3E}">
        <p14:creationId xmlns:p14="http://schemas.microsoft.com/office/powerpoint/2010/main" val="716780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FERPA Today</a:t>
            </a:r>
            <a:endParaRPr lang="en-US" b="1" dirty="0">
              <a:latin typeface="+mn-lt"/>
            </a:endParaRPr>
          </a:p>
        </p:txBody>
      </p:sp>
      <p:sp>
        <p:nvSpPr>
          <p:cNvPr id="3" name="Content Placeholder 2"/>
          <p:cNvSpPr>
            <a:spLocks noGrp="1"/>
          </p:cNvSpPr>
          <p:nvPr>
            <p:ph idx="1"/>
          </p:nvPr>
        </p:nvSpPr>
        <p:spPr>
          <a:xfrm>
            <a:off x="838200" y="1825625"/>
            <a:ext cx="9220200" cy="3598099"/>
          </a:xfrm>
        </p:spPr>
        <p:txBody>
          <a:bodyPr>
            <a:normAutofit fontScale="92500"/>
          </a:bodyPr>
          <a:lstStyle/>
          <a:p>
            <a:pPr>
              <a:buClr>
                <a:srgbClr val="C00000"/>
              </a:buClr>
            </a:pPr>
            <a:r>
              <a:rPr lang="en-US" dirty="0" smtClean="0"/>
              <a:t>Necessary but not sufficient</a:t>
            </a:r>
          </a:p>
          <a:p>
            <a:pPr>
              <a:buClr>
                <a:srgbClr val="C00000"/>
              </a:buClr>
            </a:pPr>
            <a:r>
              <a:rPr lang="en-US" dirty="0" smtClean="0"/>
              <a:t>When the university counsel reads the law</a:t>
            </a:r>
          </a:p>
          <a:p>
            <a:pPr lvl="1">
              <a:buClr>
                <a:srgbClr val="C00000"/>
              </a:buClr>
            </a:pPr>
            <a:r>
              <a:rPr lang="en-US" dirty="0" smtClean="0"/>
              <a:t>Protect federal funding</a:t>
            </a:r>
          </a:p>
          <a:p>
            <a:pPr lvl="1">
              <a:buClr>
                <a:srgbClr val="C00000"/>
              </a:buClr>
            </a:pPr>
            <a:r>
              <a:rPr lang="en-US" dirty="0" smtClean="0"/>
              <a:t>If you hand student data to a third party make sure you can sue them</a:t>
            </a:r>
          </a:p>
          <a:p>
            <a:pPr>
              <a:buClr>
                <a:srgbClr val="C00000"/>
              </a:buClr>
            </a:pPr>
            <a:r>
              <a:rPr lang="en-US" dirty="0" smtClean="0"/>
              <a:t>File cabinets full of "I agree to follow FERPA" contracts followed by handing over all the student data the vendor needs</a:t>
            </a:r>
          </a:p>
          <a:p>
            <a:pPr>
              <a:buClr>
                <a:srgbClr val="C00000"/>
              </a:buClr>
            </a:pPr>
            <a:r>
              <a:rPr lang="en-US" dirty="0" smtClean="0"/>
              <a:t>No real concern for student privacy </a:t>
            </a:r>
            <a:r>
              <a:rPr lang="mr-IN" dirty="0" smtClean="0"/>
              <a:t>–</a:t>
            </a:r>
            <a:r>
              <a:rPr lang="en-US" dirty="0" smtClean="0"/>
              <a:t> just protects the school</a:t>
            </a:r>
          </a:p>
          <a:p>
            <a:pPr>
              <a:buClr>
                <a:srgbClr val="C00000"/>
              </a:buClr>
            </a:pPr>
            <a:r>
              <a:rPr lang="en-US" dirty="0" smtClean="0"/>
              <a:t>No assessment of the long term risk of actually losing data</a:t>
            </a:r>
            <a:endParaRPr lang="en-US" dirty="0"/>
          </a:p>
        </p:txBody>
      </p:sp>
    </p:spTree>
    <p:extLst>
      <p:ext uri="{BB962C8B-B14F-4D97-AF65-F5344CB8AC3E}">
        <p14:creationId xmlns:p14="http://schemas.microsoft.com/office/powerpoint/2010/main" val="240360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If we cared about Learner Privacy</a:t>
            </a:r>
            <a:endParaRPr lang="en-US" b="1" dirty="0">
              <a:latin typeface="+mn-lt"/>
            </a:endParaRPr>
          </a:p>
        </p:txBody>
      </p:sp>
      <p:sp>
        <p:nvSpPr>
          <p:cNvPr id="3" name="Content Placeholder 2"/>
          <p:cNvSpPr>
            <a:spLocks noGrp="1"/>
          </p:cNvSpPr>
          <p:nvPr>
            <p:ph idx="1"/>
          </p:nvPr>
        </p:nvSpPr>
        <p:spPr>
          <a:xfrm>
            <a:off x="838200" y="1825625"/>
            <a:ext cx="9948620" cy="3598099"/>
          </a:xfrm>
        </p:spPr>
        <p:txBody>
          <a:bodyPr>
            <a:normAutofit lnSpcReduction="10000"/>
          </a:bodyPr>
          <a:lstStyle/>
          <a:p>
            <a:pPr>
              <a:buClr>
                <a:srgbClr val="A60000"/>
              </a:buClr>
            </a:pPr>
            <a:r>
              <a:rPr lang="en-US" dirty="0" smtClean="0"/>
              <a:t>If we outsource our LMS to a third party we must understand risks</a:t>
            </a:r>
          </a:p>
          <a:p>
            <a:pPr lvl="1">
              <a:buClr>
                <a:srgbClr val="A60000"/>
              </a:buClr>
            </a:pPr>
            <a:r>
              <a:rPr lang="en-US" dirty="0"/>
              <a:t>D</a:t>
            </a:r>
            <a:r>
              <a:rPr lang="en-US" dirty="0" smtClean="0"/>
              <a:t>ata breach</a:t>
            </a:r>
          </a:p>
          <a:p>
            <a:pPr lvl="1">
              <a:buClr>
                <a:srgbClr val="A60000"/>
              </a:buClr>
            </a:pPr>
            <a:r>
              <a:rPr lang="en-US" dirty="0" smtClean="0"/>
              <a:t>What about the private sale of the company or data?</a:t>
            </a:r>
          </a:p>
          <a:p>
            <a:pPr lvl="1">
              <a:buClr>
                <a:srgbClr val="A60000"/>
              </a:buClr>
            </a:pPr>
            <a:r>
              <a:rPr lang="en-US" dirty="0" smtClean="0"/>
              <a:t>What about machine analysis of our student's data for commercial gain?</a:t>
            </a:r>
          </a:p>
          <a:p>
            <a:pPr lvl="1">
              <a:buClr>
                <a:srgbClr val="A60000"/>
              </a:buClr>
            </a:pPr>
            <a:r>
              <a:rPr lang="en-US" dirty="0" smtClean="0"/>
              <a:t>What about sharing with vendors / contractors</a:t>
            </a:r>
          </a:p>
          <a:p>
            <a:pPr>
              <a:buClr>
                <a:srgbClr val="A60000"/>
              </a:buClr>
            </a:pPr>
            <a:r>
              <a:rPr lang="en-US" dirty="0" smtClean="0"/>
              <a:t>If we use a learning tool...</a:t>
            </a:r>
          </a:p>
          <a:p>
            <a:pPr lvl="1">
              <a:buClr>
                <a:srgbClr val="A60000"/>
              </a:buClr>
            </a:pPr>
            <a:r>
              <a:rPr lang="en-US" dirty="0" smtClean="0"/>
              <a:t>Does it </a:t>
            </a:r>
            <a:r>
              <a:rPr lang="en-US" i="1" dirty="0" smtClean="0"/>
              <a:t>need</a:t>
            </a:r>
            <a:r>
              <a:rPr lang="en-US" dirty="0" smtClean="0"/>
              <a:t> Personally Identifiable Information (PII)</a:t>
            </a:r>
          </a:p>
          <a:p>
            <a:pPr lvl="1">
              <a:buClr>
                <a:srgbClr val="A60000"/>
              </a:buClr>
            </a:pPr>
            <a:r>
              <a:rPr lang="en-US" dirty="0" smtClean="0"/>
              <a:t>How long will it retain the PII?</a:t>
            </a:r>
          </a:p>
        </p:txBody>
      </p:sp>
    </p:spTree>
    <p:extLst>
      <p:ext uri="{BB962C8B-B14F-4D97-AF65-F5344CB8AC3E}">
        <p14:creationId xmlns:p14="http://schemas.microsoft.com/office/powerpoint/2010/main" val="71555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What Worries Me</a:t>
            </a:r>
            <a:endParaRPr lang="en-US" b="1" dirty="0">
              <a:latin typeface="+mn-lt"/>
            </a:endParaRPr>
          </a:p>
        </p:txBody>
      </p:sp>
      <p:sp>
        <p:nvSpPr>
          <p:cNvPr id="3" name="Content Placeholder 2"/>
          <p:cNvSpPr>
            <a:spLocks noGrp="1"/>
          </p:cNvSpPr>
          <p:nvPr>
            <p:ph idx="1"/>
          </p:nvPr>
        </p:nvSpPr>
        <p:spPr/>
        <p:txBody>
          <a:bodyPr/>
          <a:lstStyle/>
          <a:p>
            <a:pPr>
              <a:buClr>
                <a:srgbClr val="C00000"/>
              </a:buClr>
            </a:pPr>
            <a:r>
              <a:rPr lang="en-US" dirty="0" smtClean="0"/>
              <a:t>For some early adopters, Canvas possesses almost a decade of  every bit of most critical and private student activity data</a:t>
            </a:r>
          </a:p>
          <a:p>
            <a:pPr>
              <a:buClr>
                <a:srgbClr val="C00000"/>
              </a:buClr>
            </a:pPr>
            <a:r>
              <a:rPr lang="en-US" dirty="0" smtClean="0"/>
              <a:t> Blackboard and D2L have forced their clients into the Cloud more recently </a:t>
            </a:r>
            <a:r>
              <a:rPr lang="mr-IN" dirty="0" smtClean="0"/>
              <a:t>–</a:t>
            </a:r>
            <a:r>
              <a:rPr lang="en-US" dirty="0" smtClean="0"/>
              <a:t> but from this point forward their retained data will grow</a:t>
            </a:r>
          </a:p>
          <a:p>
            <a:pPr>
              <a:buClr>
                <a:srgbClr val="C00000"/>
              </a:buClr>
            </a:pPr>
            <a:r>
              <a:rPr lang="en-US" dirty="0" smtClean="0"/>
              <a:t>Very few LTI Tool Vendors need to hold PII at all and most could hold it for &lt;90 days </a:t>
            </a:r>
            <a:r>
              <a:rPr lang="mr-IN" dirty="0" smtClean="0"/>
              <a:t>–</a:t>
            </a:r>
            <a:r>
              <a:rPr lang="en-US" dirty="0" smtClean="0"/>
              <a:t> but they just take it all and keep it forever </a:t>
            </a:r>
            <a:r>
              <a:rPr lang="mr-IN" dirty="0" smtClean="0"/>
              <a:t>–</a:t>
            </a:r>
            <a:r>
              <a:rPr lang="en-US" dirty="0" smtClean="0"/>
              <a:t> it is easier and builds future company value</a:t>
            </a:r>
            <a:endParaRPr lang="en-US" dirty="0"/>
          </a:p>
        </p:txBody>
      </p:sp>
    </p:spTree>
    <p:extLst>
      <p:ext uri="{BB962C8B-B14F-4D97-AF65-F5344CB8AC3E}">
        <p14:creationId xmlns:p14="http://schemas.microsoft.com/office/powerpoint/2010/main" val="86066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A "Beyond FERPA" Conversation</a:t>
            </a:r>
            <a:endParaRPr lang="en-US" b="1" dirty="0">
              <a:latin typeface="+mn-lt"/>
            </a:endParaRPr>
          </a:p>
        </p:txBody>
      </p:sp>
      <p:sp>
        <p:nvSpPr>
          <p:cNvPr id="3" name="Content Placeholder 2"/>
          <p:cNvSpPr>
            <a:spLocks noGrp="1"/>
          </p:cNvSpPr>
          <p:nvPr>
            <p:ph idx="1"/>
          </p:nvPr>
        </p:nvSpPr>
        <p:spPr/>
        <p:txBody>
          <a:bodyPr/>
          <a:lstStyle/>
          <a:p>
            <a:pPr>
              <a:buClr>
                <a:srgbClr val="C00000"/>
              </a:buClr>
              <a:buFont typeface="Arial" charset="0"/>
              <a:buChar char="•"/>
            </a:pPr>
            <a:r>
              <a:rPr lang="en-US" dirty="0" smtClean="0"/>
              <a:t>Things can get scary quickly </a:t>
            </a:r>
            <a:r>
              <a:rPr lang="mr-IN" dirty="0" smtClean="0"/>
              <a:t>–</a:t>
            </a:r>
            <a:r>
              <a:rPr lang="en-US" dirty="0" smtClean="0"/>
              <a:t> it is nice to work up a plan when we are not in a panic</a:t>
            </a:r>
          </a:p>
          <a:p>
            <a:pPr>
              <a:buClr>
                <a:srgbClr val="C00000"/>
              </a:buClr>
              <a:buFont typeface="Arial" charset="0"/>
              <a:buChar char="•"/>
            </a:pPr>
            <a:r>
              <a:rPr lang="en-US" dirty="0" smtClean="0"/>
              <a:t>Lets get an inventory or all the places that have our data, what data they have, and how long we think they should keep the data</a:t>
            </a:r>
          </a:p>
          <a:p>
            <a:pPr>
              <a:buClr>
                <a:srgbClr val="C00000"/>
              </a:buClr>
              <a:buFont typeface="Arial" charset="0"/>
              <a:buChar char="•"/>
            </a:pPr>
            <a:r>
              <a:rPr lang="en-US" dirty="0" smtClean="0"/>
              <a:t>Lets come up with a common set of questions to ask our vendors about privacy</a:t>
            </a:r>
          </a:p>
          <a:p>
            <a:pPr>
              <a:buClr>
                <a:srgbClr val="C00000"/>
              </a:buClr>
              <a:buFont typeface="Arial" charset="0"/>
              <a:buChar char="•"/>
            </a:pPr>
            <a:r>
              <a:rPr lang="en-US" dirty="0" smtClean="0"/>
              <a:t>Lets start working improving learner privacy into our strategic plans</a:t>
            </a:r>
          </a:p>
          <a:p>
            <a:pPr>
              <a:buClr>
                <a:srgbClr val="C00000"/>
              </a:buClr>
              <a:buFont typeface="Arial" charset="0"/>
              <a:buChar char="•"/>
            </a:pPr>
            <a:endParaRPr lang="en-US" dirty="0"/>
          </a:p>
        </p:txBody>
      </p:sp>
    </p:spTree>
    <p:extLst>
      <p:ext uri="{BB962C8B-B14F-4D97-AF65-F5344CB8AC3E}">
        <p14:creationId xmlns:p14="http://schemas.microsoft.com/office/powerpoint/2010/main" val="1121840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Hey, we could make a privacy law</a:t>
            </a:r>
            <a:endParaRPr lang="en-US" b="1" dirty="0">
              <a:latin typeface="+mn-lt"/>
            </a:endParaRPr>
          </a:p>
        </p:txBody>
      </p:sp>
      <p:sp>
        <p:nvSpPr>
          <p:cNvPr id="3" name="Content Placeholder 2"/>
          <p:cNvSpPr>
            <a:spLocks noGrp="1"/>
          </p:cNvSpPr>
          <p:nvPr>
            <p:ph idx="1"/>
          </p:nvPr>
        </p:nvSpPr>
        <p:spPr>
          <a:xfrm>
            <a:off x="838200" y="1825625"/>
            <a:ext cx="9220200" cy="3598099"/>
          </a:xfrm>
        </p:spPr>
        <p:txBody>
          <a:bodyPr>
            <a:normAutofit lnSpcReduction="10000"/>
          </a:bodyPr>
          <a:lstStyle/>
          <a:p>
            <a:pPr>
              <a:buClr>
                <a:srgbClr val="C00000"/>
              </a:buClr>
            </a:pPr>
            <a:r>
              <a:rPr lang="en-US" dirty="0"/>
              <a:t>Like Europe's General Data Protection </a:t>
            </a:r>
            <a:r>
              <a:rPr lang="en-US" dirty="0" smtClean="0"/>
              <a:t>Regulation (</a:t>
            </a:r>
            <a:r>
              <a:rPr lang="en-US" dirty="0"/>
              <a:t>GDPR) or The California Consumer Privacy Act (CCPA)</a:t>
            </a:r>
            <a:endParaRPr lang="en-US" dirty="0" smtClean="0"/>
          </a:p>
          <a:p>
            <a:pPr lvl="1">
              <a:buClr>
                <a:srgbClr val="C00000"/>
              </a:buClr>
            </a:pPr>
            <a:r>
              <a:rPr lang="en-US" dirty="0" smtClean="0"/>
              <a:t>A modern law about privacy</a:t>
            </a:r>
          </a:p>
          <a:p>
            <a:pPr lvl="1">
              <a:buClr>
                <a:srgbClr val="C00000"/>
              </a:buClr>
            </a:pPr>
            <a:r>
              <a:rPr lang="en-US" dirty="0" smtClean="0"/>
              <a:t>Detailed guidance</a:t>
            </a:r>
          </a:p>
          <a:p>
            <a:pPr lvl="1">
              <a:buClr>
                <a:srgbClr val="C00000"/>
              </a:buClr>
            </a:pPr>
            <a:r>
              <a:rPr lang="en-US" dirty="0" smtClean="0"/>
              <a:t>Has fines and legal consequences</a:t>
            </a:r>
          </a:p>
          <a:p>
            <a:pPr lvl="1">
              <a:buClr>
                <a:srgbClr val="C00000"/>
              </a:buClr>
            </a:pPr>
            <a:endParaRPr lang="en-US" dirty="0"/>
          </a:p>
          <a:p>
            <a:pPr>
              <a:buClr>
                <a:srgbClr val="C00000"/>
              </a:buClr>
            </a:pPr>
            <a:r>
              <a:rPr lang="en-US" dirty="0" smtClean="0"/>
              <a:t>Sounds great.....</a:t>
            </a:r>
          </a:p>
          <a:p>
            <a:pPr>
              <a:buClr>
                <a:srgbClr val="C00000"/>
              </a:buClr>
            </a:pPr>
            <a:r>
              <a:rPr lang="en-US" dirty="0" smtClean="0"/>
              <a:t>But it has one *massive* flaw </a:t>
            </a:r>
            <a:r>
              <a:rPr lang="mr-IN" dirty="0" smtClean="0"/>
              <a:t>–</a:t>
            </a:r>
            <a:r>
              <a:rPr lang="en-US" dirty="0" smtClean="0"/>
              <a:t> that is the topic of another podcast</a:t>
            </a:r>
          </a:p>
          <a:p>
            <a:pPr lvl="1">
              <a:buClr>
                <a:srgbClr val="C00000"/>
              </a:buClr>
            </a:pPr>
            <a:endParaRPr lang="en-US" dirty="0"/>
          </a:p>
        </p:txBody>
      </p:sp>
    </p:spTree>
    <p:extLst>
      <p:ext uri="{BB962C8B-B14F-4D97-AF65-F5344CB8AC3E}">
        <p14:creationId xmlns:p14="http://schemas.microsoft.com/office/powerpoint/2010/main" val="1179016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Summary</a:t>
            </a:r>
            <a:endParaRPr lang="en-US" b="1" dirty="0">
              <a:latin typeface="+mn-lt"/>
            </a:endParaRPr>
          </a:p>
        </p:txBody>
      </p:sp>
      <p:sp>
        <p:nvSpPr>
          <p:cNvPr id="3" name="Content Placeholder 2"/>
          <p:cNvSpPr>
            <a:spLocks noGrp="1"/>
          </p:cNvSpPr>
          <p:nvPr>
            <p:ph idx="1"/>
          </p:nvPr>
        </p:nvSpPr>
        <p:spPr>
          <a:xfrm>
            <a:off x="838200" y="1825625"/>
            <a:ext cx="9220200" cy="3598099"/>
          </a:xfrm>
        </p:spPr>
        <p:txBody>
          <a:bodyPr>
            <a:normAutofit/>
          </a:bodyPr>
          <a:lstStyle/>
          <a:p>
            <a:pPr>
              <a:buClr>
                <a:srgbClr val="C00000"/>
              </a:buClr>
            </a:pPr>
            <a:r>
              <a:rPr lang="en-US" dirty="0" smtClean="0"/>
              <a:t>FERPA is not a law about privacy of Cloud </a:t>
            </a:r>
            <a:r>
              <a:rPr lang="en-US" dirty="0" err="1" smtClean="0"/>
              <a:t>edTech</a:t>
            </a:r>
            <a:r>
              <a:rPr lang="en-US" dirty="0" smtClean="0"/>
              <a:t> services</a:t>
            </a:r>
          </a:p>
          <a:p>
            <a:pPr>
              <a:buClr>
                <a:srgbClr val="C00000"/>
              </a:buClr>
            </a:pPr>
            <a:r>
              <a:rPr lang="en-US" dirty="0" smtClean="0"/>
              <a:t>Universities are more interested in a file cabinet full of signed contracts than they are about actual learner activity data privacy</a:t>
            </a:r>
          </a:p>
          <a:p>
            <a:pPr>
              <a:buClr>
                <a:srgbClr val="C00000"/>
              </a:buClr>
            </a:pPr>
            <a:endParaRPr lang="en-US" dirty="0"/>
          </a:p>
          <a:p>
            <a:pPr>
              <a:buClr>
                <a:srgbClr val="C00000"/>
              </a:buClr>
            </a:pPr>
            <a:r>
              <a:rPr lang="en-US" dirty="0" smtClean="0"/>
              <a:t>Lets get the conversation from meeting compliance requirements to actually protecting learner privacy</a:t>
            </a:r>
          </a:p>
          <a:p>
            <a:pPr lvl="1">
              <a:buClr>
                <a:srgbClr val="C00000"/>
              </a:buClr>
            </a:pPr>
            <a:endParaRPr lang="en-US" dirty="0"/>
          </a:p>
        </p:txBody>
      </p:sp>
    </p:spTree>
    <p:extLst>
      <p:ext uri="{BB962C8B-B14F-4D97-AF65-F5344CB8AC3E}">
        <p14:creationId xmlns:p14="http://schemas.microsoft.com/office/powerpoint/2010/main" val="1093646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08" y="1208768"/>
            <a:ext cx="5304069" cy="4243255"/>
          </a:xfrm>
          <a:prstGeom prst="rect">
            <a:avLst/>
          </a:prstGeom>
        </p:spPr>
      </p:pic>
      <p:pic>
        <p:nvPicPr>
          <p:cNvPr id="3" name="Picture 2">
            <a:extLst>
              <a:ext uri="{FF2B5EF4-FFF2-40B4-BE49-F238E27FC236}">
                <a16:creationId xmlns:a16="http://schemas.microsoft.com/office/drawing/2014/main" xmlns="" id="{EDD31862-E10B-274C-9571-3BE694A2173A}"/>
              </a:ext>
            </a:extLst>
          </p:cNvPr>
          <p:cNvPicPr>
            <a:picLocks noChangeAspect="1"/>
          </p:cNvPicPr>
          <p:nvPr/>
        </p:nvPicPr>
        <p:blipFill rotWithShape="1">
          <a:blip r:embed="rId3"/>
          <a:srcRect l="8187" t="9040" r="14778" b="17170"/>
          <a:stretch/>
        </p:blipFill>
        <p:spPr>
          <a:xfrm>
            <a:off x="6824133" y="-1"/>
            <a:ext cx="5367867" cy="6858002"/>
          </a:xfrm>
          <a:prstGeom prst="rect">
            <a:avLst/>
          </a:prstGeom>
        </p:spPr>
      </p:pic>
    </p:spTree>
    <p:extLst>
      <p:ext uri="{BB962C8B-B14F-4D97-AF65-F5344CB8AC3E}">
        <p14:creationId xmlns:p14="http://schemas.microsoft.com/office/powerpoint/2010/main" val="1194588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The Fallacy of FERPA</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9034220" cy="3598099"/>
          </a:xfrm>
        </p:spPr>
        <p:txBody>
          <a:bodyPr>
            <a:normAutofit/>
          </a:bodyPr>
          <a:lstStyle/>
          <a:p>
            <a:pPr>
              <a:buClr>
                <a:srgbClr val="FF0000"/>
              </a:buClr>
            </a:pPr>
            <a:r>
              <a:rPr lang="en-US" dirty="0" smtClean="0"/>
              <a:t>FERPA is Privacy Theatre</a:t>
            </a:r>
          </a:p>
          <a:p>
            <a:pPr>
              <a:buClr>
                <a:srgbClr val="FF0000"/>
              </a:buClr>
            </a:pPr>
            <a:r>
              <a:rPr lang="en-US" dirty="0" smtClean="0"/>
              <a:t>Talking about </a:t>
            </a:r>
            <a:r>
              <a:rPr lang="en-US" dirty="0" err="1" smtClean="0"/>
              <a:t>edTech</a:t>
            </a:r>
            <a:r>
              <a:rPr lang="en-US" dirty="0" smtClean="0"/>
              <a:t> on campus is always about FERPA</a:t>
            </a:r>
          </a:p>
          <a:p>
            <a:pPr>
              <a:buClr>
                <a:srgbClr val="FF0000"/>
              </a:buClr>
            </a:pPr>
            <a:r>
              <a:rPr lang="en-US" dirty="0" smtClean="0"/>
              <a:t>Three privacy laws</a:t>
            </a:r>
          </a:p>
          <a:p>
            <a:pPr lvl="1">
              <a:buClr>
                <a:srgbClr val="FF0000"/>
              </a:buClr>
            </a:pPr>
            <a:r>
              <a:rPr lang="en-US" dirty="0" smtClean="0"/>
              <a:t>Freedom of Information Act (FOIA)</a:t>
            </a:r>
          </a:p>
          <a:p>
            <a:pPr lvl="1">
              <a:buClr>
                <a:srgbClr val="FF0000"/>
              </a:buClr>
            </a:pPr>
            <a:r>
              <a:rPr lang="en-US" dirty="0"/>
              <a:t>Healthcare Insurance Portability and Accountability </a:t>
            </a:r>
            <a:r>
              <a:rPr lang="en-US" dirty="0" smtClean="0"/>
              <a:t>Act (HIPAA)</a:t>
            </a:r>
          </a:p>
          <a:p>
            <a:pPr lvl="1">
              <a:buClr>
                <a:srgbClr val="FF0000"/>
              </a:buClr>
            </a:pPr>
            <a:r>
              <a:rPr lang="en-US" dirty="0" smtClean="0"/>
              <a:t>Health Information for Economic and Clinical Health Act (HITECH)</a:t>
            </a:r>
          </a:p>
          <a:p>
            <a:pPr lvl="1">
              <a:buClr>
                <a:srgbClr val="FF0000"/>
              </a:buClr>
            </a:pPr>
            <a:r>
              <a:rPr lang="en-US" dirty="0" smtClean="0"/>
              <a:t>Federal Educational Records Privacy Act (FERPA)</a:t>
            </a:r>
          </a:p>
          <a:p>
            <a:pPr>
              <a:buClr>
                <a:srgbClr val="FF0000"/>
              </a:buClr>
            </a:pPr>
            <a:endParaRPr lang="en-US" dirty="0" smtClean="0"/>
          </a:p>
          <a:p>
            <a:pPr>
              <a:buClr>
                <a:srgbClr val="FF0000"/>
              </a:buClr>
            </a:pPr>
            <a:endParaRPr lang="en-US" dirty="0"/>
          </a:p>
          <a:p>
            <a:pPr>
              <a:buClr>
                <a:srgbClr val="FF0000"/>
              </a:buClr>
            </a:pPr>
            <a:endParaRPr lang="en-US" dirty="0"/>
          </a:p>
        </p:txBody>
      </p:sp>
    </p:spTree>
    <p:extLst>
      <p:ext uri="{BB962C8B-B14F-4D97-AF65-F5344CB8AC3E}">
        <p14:creationId xmlns:p14="http://schemas.microsoft.com/office/powerpoint/2010/main" val="1325381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Before FERPA - FOIA</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8046308" cy="1634267"/>
          </a:xfrm>
        </p:spPr>
        <p:txBody>
          <a:bodyPr>
            <a:normAutofit fontScale="92500"/>
          </a:bodyPr>
          <a:lstStyle/>
          <a:p>
            <a:pPr>
              <a:buClr>
                <a:srgbClr val="FF0000"/>
              </a:buClr>
            </a:pPr>
            <a:r>
              <a:rPr lang="en-US" dirty="0" smtClean="0"/>
              <a:t>Please go read the Wikipedia article on FOIA</a:t>
            </a:r>
          </a:p>
          <a:p>
            <a:pPr>
              <a:buClr>
                <a:srgbClr val="FF0000"/>
              </a:buClr>
            </a:pPr>
            <a:r>
              <a:rPr lang="en-US" dirty="0" smtClean="0"/>
              <a:t>Laws around government transparency started in 1946</a:t>
            </a:r>
          </a:p>
          <a:p>
            <a:pPr>
              <a:buClr>
                <a:srgbClr val="FF0000"/>
              </a:buClr>
            </a:pPr>
            <a:r>
              <a:rPr lang="en-US" dirty="0" smtClean="0"/>
              <a:t>FOIA as a stand alone act went into effect July 4, 1967</a:t>
            </a:r>
          </a:p>
          <a:p>
            <a:pPr>
              <a:buClr>
                <a:srgbClr val="FF0000"/>
              </a:buClr>
            </a:pPr>
            <a:endParaRPr lang="en-US" dirty="0"/>
          </a:p>
        </p:txBody>
      </p:sp>
      <p:sp>
        <p:nvSpPr>
          <p:cNvPr id="4" name="TextBox 3"/>
          <p:cNvSpPr txBox="1"/>
          <p:nvPr/>
        </p:nvSpPr>
        <p:spPr>
          <a:xfrm>
            <a:off x="1493108" y="3459892"/>
            <a:ext cx="7613822" cy="1938992"/>
          </a:xfrm>
          <a:prstGeom prst="rect">
            <a:avLst/>
          </a:prstGeom>
          <a:noFill/>
        </p:spPr>
        <p:txBody>
          <a:bodyPr wrap="square" rtlCol="0">
            <a:spAutoFit/>
          </a:bodyPr>
          <a:lstStyle/>
          <a:p>
            <a:r>
              <a:rPr lang="en-US" sz="2000" dirty="0" smtClean="0">
                <a:solidFill>
                  <a:schemeClr val="bg1"/>
                </a:solidFill>
              </a:rPr>
              <a:t>According to one federal court describing FOIA,  one of the premises of is the belief that "an informed electorate is vital to the proper operation of a democracy."  It is important to give citizens access to the information on the basis of which government agencies make their decisions, thereby equipping the populace to evaluate and criticize those decisions</a:t>
            </a:r>
            <a:endParaRPr lang="en-US" sz="2000" dirty="0">
              <a:solidFill>
                <a:schemeClr val="bg1"/>
              </a:solidFill>
            </a:endParaRPr>
          </a:p>
        </p:txBody>
      </p:sp>
      <p:sp>
        <p:nvSpPr>
          <p:cNvPr id="5" name="Rectangle 4"/>
          <p:cNvSpPr/>
          <p:nvPr/>
        </p:nvSpPr>
        <p:spPr>
          <a:xfrm>
            <a:off x="838200" y="5907049"/>
            <a:ext cx="7529384" cy="369332"/>
          </a:xfrm>
          <a:prstGeom prst="rect">
            <a:avLst/>
          </a:prstGeom>
        </p:spPr>
        <p:txBody>
          <a:bodyPr wrap="square">
            <a:spAutoFit/>
          </a:bodyPr>
          <a:lstStyle/>
          <a:p>
            <a:r>
              <a:rPr lang="en-US" dirty="0">
                <a:solidFill>
                  <a:schemeClr val="bg1"/>
                </a:solidFill>
              </a:rPr>
              <a:t>https://</a:t>
            </a:r>
            <a:r>
              <a:rPr lang="en-US" dirty="0" err="1">
                <a:solidFill>
                  <a:schemeClr val="bg1"/>
                </a:solidFill>
              </a:rPr>
              <a:t>en.wikipedia.org</a:t>
            </a:r>
            <a:r>
              <a:rPr lang="en-US" dirty="0">
                <a:solidFill>
                  <a:schemeClr val="bg1"/>
                </a:solidFill>
              </a:rPr>
              <a:t>/wiki/</a:t>
            </a:r>
            <a:r>
              <a:rPr lang="en-US" dirty="0" err="1">
                <a:solidFill>
                  <a:schemeClr val="bg1"/>
                </a:solidFill>
              </a:rPr>
              <a:t>Freedom_of_Information_Act</a:t>
            </a:r>
            <a:r>
              <a:rPr lang="en-US" dirty="0">
                <a:solidFill>
                  <a:schemeClr val="bg1"/>
                </a:solidFill>
              </a:rPr>
              <a:t>_(</a:t>
            </a:r>
            <a:r>
              <a:rPr lang="en-US" dirty="0" err="1">
                <a:solidFill>
                  <a:schemeClr val="bg1"/>
                </a:solidFill>
              </a:rPr>
              <a:t>United_States</a:t>
            </a:r>
            <a:r>
              <a:rPr lang="en-US" dirty="0">
                <a:solidFill>
                  <a:schemeClr val="bg1"/>
                </a:solidFill>
              </a:rPr>
              <a:t>)</a:t>
            </a:r>
          </a:p>
        </p:txBody>
      </p:sp>
    </p:spTree>
    <p:extLst>
      <p:ext uri="{BB962C8B-B14F-4D97-AF65-F5344CB8AC3E}">
        <p14:creationId xmlns:p14="http://schemas.microsoft.com/office/powerpoint/2010/main" val="733310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Fun with FOIA</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8046308" cy="2598094"/>
          </a:xfrm>
        </p:spPr>
        <p:txBody>
          <a:bodyPr>
            <a:normAutofit/>
          </a:bodyPr>
          <a:lstStyle/>
          <a:p>
            <a:pPr>
              <a:buClr>
                <a:srgbClr val="FF0000"/>
              </a:buClr>
            </a:pPr>
            <a:r>
              <a:rPr lang="en-US" dirty="0" smtClean="0"/>
              <a:t>Public Universities are an extension of the government </a:t>
            </a:r>
            <a:r>
              <a:rPr lang="mr-IN" dirty="0" smtClean="0"/>
              <a:t>–</a:t>
            </a:r>
            <a:r>
              <a:rPr lang="en-US" dirty="0" smtClean="0"/>
              <a:t> so FOIA applies</a:t>
            </a:r>
          </a:p>
          <a:p>
            <a:pPr>
              <a:buClr>
                <a:srgbClr val="FF0000"/>
              </a:buClr>
            </a:pPr>
            <a:r>
              <a:rPr lang="en-US" dirty="0" smtClean="0"/>
              <a:t>Fun Example </a:t>
            </a:r>
            <a:r>
              <a:rPr lang="mr-IN" dirty="0" smtClean="0"/>
              <a:t>–</a:t>
            </a:r>
            <a:r>
              <a:rPr lang="en-US" dirty="0" smtClean="0"/>
              <a:t> U Michigan / Coursera contract</a:t>
            </a:r>
          </a:p>
          <a:p>
            <a:pPr>
              <a:buClr>
                <a:srgbClr val="FF0000"/>
              </a:buClr>
            </a:pPr>
            <a:r>
              <a:rPr lang="en-US" dirty="0" smtClean="0"/>
              <a:t>Classic fun example </a:t>
            </a:r>
            <a:r>
              <a:rPr lang="mr-IN" dirty="0" smtClean="0"/>
              <a:t>–</a:t>
            </a:r>
            <a:r>
              <a:rPr lang="en-US" dirty="0" smtClean="0"/>
              <a:t> FOIA college grades of a politician</a:t>
            </a:r>
            <a:endParaRPr lang="en-US" dirty="0"/>
          </a:p>
          <a:p>
            <a:pPr>
              <a:buClr>
                <a:srgbClr val="FF0000"/>
              </a:buClr>
            </a:pPr>
            <a:endParaRPr lang="en-US" dirty="0"/>
          </a:p>
        </p:txBody>
      </p:sp>
    </p:spTree>
    <p:extLst>
      <p:ext uri="{BB962C8B-B14F-4D97-AF65-F5344CB8AC3E}">
        <p14:creationId xmlns:p14="http://schemas.microsoft.com/office/powerpoint/2010/main" val="1407009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Medical Privacy - HIPAA</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8441724" cy="1928735"/>
          </a:xfrm>
        </p:spPr>
        <p:txBody>
          <a:bodyPr>
            <a:normAutofit/>
          </a:bodyPr>
          <a:lstStyle/>
          <a:p>
            <a:pPr>
              <a:buClr>
                <a:srgbClr val="FF0000"/>
              </a:buClr>
            </a:pPr>
            <a:r>
              <a:rPr lang="en-US" dirty="0" smtClean="0"/>
              <a:t>Passed in 1996</a:t>
            </a:r>
          </a:p>
          <a:p>
            <a:pPr>
              <a:buClr>
                <a:srgbClr val="FF0000"/>
              </a:buClr>
            </a:pPr>
            <a:r>
              <a:rPr lang="en-US" dirty="0" smtClean="0"/>
              <a:t>Criminal </a:t>
            </a:r>
            <a:r>
              <a:rPr lang="en-US" dirty="0" smtClean="0"/>
              <a:t>consequences, prison terms fines (e.g. $1.5M)</a:t>
            </a:r>
          </a:p>
          <a:p>
            <a:pPr>
              <a:buClr>
                <a:srgbClr val="FF0000"/>
              </a:buClr>
            </a:pPr>
            <a:r>
              <a:rPr lang="en-US" dirty="0" smtClean="0"/>
              <a:t>Created with </a:t>
            </a:r>
            <a:r>
              <a:rPr lang="en-US" dirty="0" smtClean="0"/>
              <a:t>input </a:t>
            </a:r>
            <a:r>
              <a:rPr lang="en-US" dirty="0" smtClean="0"/>
              <a:t>from those affected</a:t>
            </a:r>
          </a:p>
          <a:p>
            <a:pPr>
              <a:buClr>
                <a:srgbClr val="FF0000"/>
              </a:buClr>
            </a:pPr>
            <a:endParaRPr lang="en-US" dirty="0"/>
          </a:p>
        </p:txBody>
      </p:sp>
      <p:sp>
        <p:nvSpPr>
          <p:cNvPr id="4" name="TextBox 3"/>
          <p:cNvSpPr txBox="1"/>
          <p:nvPr/>
        </p:nvSpPr>
        <p:spPr>
          <a:xfrm>
            <a:off x="838200" y="3525872"/>
            <a:ext cx="10351576" cy="1938992"/>
          </a:xfrm>
          <a:prstGeom prst="rect">
            <a:avLst/>
          </a:prstGeom>
          <a:noFill/>
        </p:spPr>
        <p:txBody>
          <a:bodyPr wrap="square" rtlCol="0">
            <a:spAutoFit/>
          </a:bodyPr>
          <a:lstStyle/>
          <a:p>
            <a:r>
              <a:rPr lang="en-US" sz="2400" dirty="0" smtClean="0">
                <a:solidFill>
                  <a:schemeClr val="bg1"/>
                </a:solidFill>
              </a:rPr>
              <a:t>HIPAA </a:t>
            </a:r>
            <a:r>
              <a:rPr lang="en-US" sz="2400" dirty="0">
                <a:solidFill>
                  <a:schemeClr val="bg1"/>
                </a:solidFill>
              </a:rPr>
              <a:t>was created to “improve the portability and accountability of health insurance coverage” for </a:t>
            </a:r>
            <a:r>
              <a:rPr lang="en-US" sz="2400" dirty="0" smtClean="0">
                <a:solidFill>
                  <a:schemeClr val="bg1"/>
                </a:solidFill>
              </a:rPr>
              <a:t>employees moving </a:t>
            </a:r>
            <a:r>
              <a:rPr lang="en-US" sz="2400" dirty="0">
                <a:solidFill>
                  <a:schemeClr val="bg1"/>
                </a:solidFill>
              </a:rPr>
              <a:t>between jobs</a:t>
            </a:r>
            <a:r>
              <a:rPr lang="en-US" sz="2400" dirty="0" smtClean="0">
                <a:solidFill>
                  <a:schemeClr val="bg1"/>
                </a:solidFill>
              </a:rPr>
              <a:t>.  It modernized the </a:t>
            </a:r>
            <a:r>
              <a:rPr lang="en-US" sz="2400" dirty="0">
                <a:solidFill>
                  <a:schemeClr val="bg1"/>
                </a:solidFill>
              </a:rPr>
              <a:t>flow of healthcare information, </a:t>
            </a:r>
            <a:r>
              <a:rPr lang="en-US" sz="2400" dirty="0" smtClean="0">
                <a:solidFill>
                  <a:schemeClr val="bg1"/>
                </a:solidFill>
              </a:rPr>
              <a:t>stipulated how </a:t>
            </a:r>
            <a:r>
              <a:rPr lang="en-US" sz="2400" dirty="0">
                <a:solidFill>
                  <a:schemeClr val="bg1"/>
                </a:solidFill>
              </a:rPr>
              <a:t>Personally Identifiable Information maintained by the healthcare and healthcare insurance industries should be protected from fraud and </a:t>
            </a:r>
            <a:r>
              <a:rPr lang="en-US" sz="2400" dirty="0" smtClean="0">
                <a:solidFill>
                  <a:schemeClr val="bg1"/>
                </a:solidFill>
              </a:rPr>
              <a:t>theft.</a:t>
            </a:r>
            <a:endParaRPr lang="en-US" sz="2400" dirty="0">
              <a:solidFill>
                <a:schemeClr val="bg1"/>
              </a:solidFill>
            </a:endParaRPr>
          </a:p>
        </p:txBody>
      </p:sp>
      <p:sp>
        <p:nvSpPr>
          <p:cNvPr id="5" name="Rectangle 4"/>
          <p:cNvSpPr/>
          <p:nvPr/>
        </p:nvSpPr>
        <p:spPr>
          <a:xfrm>
            <a:off x="838200" y="5907049"/>
            <a:ext cx="8046308" cy="369332"/>
          </a:xfrm>
          <a:prstGeom prst="rect">
            <a:avLst/>
          </a:prstGeom>
        </p:spPr>
        <p:txBody>
          <a:bodyPr wrap="square">
            <a:spAutoFit/>
          </a:bodyPr>
          <a:lstStyle/>
          <a:p>
            <a:r>
              <a:rPr lang="en-US" dirty="0">
                <a:solidFill>
                  <a:schemeClr val="bg1"/>
                </a:solidFill>
              </a:rPr>
              <a:t>https://</a:t>
            </a:r>
            <a:r>
              <a:rPr lang="en-US" dirty="0" err="1">
                <a:solidFill>
                  <a:schemeClr val="bg1"/>
                </a:solidFill>
              </a:rPr>
              <a:t>en.wikipedia.org</a:t>
            </a:r>
            <a:r>
              <a:rPr lang="en-US" dirty="0">
                <a:solidFill>
                  <a:schemeClr val="bg1"/>
                </a:solidFill>
              </a:rPr>
              <a:t>/wiki/</a:t>
            </a:r>
            <a:r>
              <a:rPr lang="en-US" dirty="0" err="1">
                <a:solidFill>
                  <a:schemeClr val="bg1"/>
                </a:solidFill>
              </a:rPr>
              <a:t>Health_Insurance_Portability_and_Accountability_Act</a:t>
            </a:r>
            <a:endParaRPr lang="en-US" dirty="0">
              <a:solidFill>
                <a:schemeClr val="bg1"/>
              </a:solidFill>
            </a:endParaRPr>
          </a:p>
        </p:txBody>
      </p:sp>
    </p:spTree>
    <p:extLst>
      <p:ext uri="{BB962C8B-B14F-4D97-AF65-F5344CB8AC3E}">
        <p14:creationId xmlns:p14="http://schemas.microsoft.com/office/powerpoint/2010/main" val="1829012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Medical Technology Privacy </a:t>
            </a:r>
            <a:r>
              <a:rPr lang="mr-IN" b="1" dirty="0" smtClean="0">
                <a:latin typeface="Calibri" panose="020F0502020204030204" pitchFamily="34" charset="0"/>
                <a:cs typeface="Calibri" panose="020F0502020204030204" pitchFamily="34" charset="0"/>
              </a:rPr>
              <a:t>–</a:t>
            </a:r>
            <a:r>
              <a:rPr lang="en-US" b="1" dirty="0" smtClean="0">
                <a:latin typeface="Calibri" panose="020F0502020204030204" pitchFamily="34" charset="0"/>
                <a:cs typeface="Calibri" panose="020F0502020204030204" pitchFamily="34" charset="0"/>
              </a:rPr>
              <a:t> HITECH Act</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8046308" cy="1928735"/>
          </a:xfrm>
        </p:spPr>
        <p:txBody>
          <a:bodyPr>
            <a:normAutofit fontScale="92500"/>
          </a:bodyPr>
          <a:lstStyle/>
          <a:p>
            <a:pPr>
              <a:buClr>
                <a:srgbClr val="FF0000"/>
              </a:buClr>
            </a:pPr>
            <a:r>
              <a:rPr lang="en-US" dirty="0" smtClean="0"/>
              <a:t>Beyond HIPAA </a:t>
            </a:r>
            <a:r>
              <a:rPr lang="mr-IN" dirty="0" smtClean="0"/>
              <a:t>–</a:t>
            </a:r>
            <a:r>
              <a:rPr lang="en-US" dirty="0" smtClean="0"/>
              <a:t> Passed in 2008</a:t>
            </a:r>
          </a:p>
          <a:p>
            <a:pPr>
              <a:buClr>
                <a:srgbClr val="FF0000"/>
              </a:buClr>
            </a:pPr>
            <a:r>
              <a:rPr lang="en-US" dirty="0" smtClean="0"/>
              <a:t>Defined compliance/accountability metrics</a:t>
            </a:r>
          </a:p>
          <a:p>
            <a:pPr>
              <a:buClr>
                <a:srgbClr val="FF0000"/>
              </a:buClr>
            </a:pPr>
            <a:r>
              <a:rPr lang="en-US" dirty="0" smtClean="0"/>
              <a:t>All kinds of technical details - log of who accessed what</a:t>
            </a:r>
          </a:p>
          <a:p>
            <a:pPr>
              <a:buClr>
                <a:srgbClr val="FF0000"/>
              </a:buClr>
            </a:pPr>
            <a:r>
              <a:rPr lang="en-US" dirty="0" smtClean="0"/>
              <a:t>Revised penalties</a:t>
            </a:r>
          </a:p>
          <a:p>
            <a:pPr>
              <a:buClr>
                <a:srgbClr val="FF0000"/>
              </a:buClr>
            </a:pPr>
            <a:endParaRPr lang="en-US" dirty="0"/>
          </a:p>
        </p:txBody>
      </p:sp>
      <p:sp>
        <p:nvSpPr>
          <p:cNvPr id="4" name="TextBox 3"/>
          <p:cNvSpPr txBox="1"/>
          <p:nvPr/>
        </p:nvSpPr>
        <p:spPr>
          <a:xfrm>
            <a:off x="838200" y="4012064"/>
            <a:ext cx="9133703" cy="1200329"/>
          </a:xfrm>
          <a:prstGeom prst="rect">
            <a:avLst/>
          </a:prstGeom>
          <a:noFill/>
        </p:spPr>
        <p:txBody>
          <a:bodyPr wrap="square" rtlCol="0">
            <a:spAutoFit/>
          </a:bodyPr>
          <a:lstStyle/>
          <a:p>
            <a:r>
              <a:rPr lang="en-US" sz="2400" dirty="0">
                <a:solidFill>
                  <a:schemeClr val="bg1"/>
                </a:solidFill>
              </a:rPr>
              <a:t>The HITECH Act encouraged healthcare providers to adopt electronic health records and improved privacy and security protections for healthcare data.</a:t>
            </a:r>
          </a:p>
        </p:txBody>
      </p:sp>
      <p:sp>
        <p:nvSpPr>
          <p:cNvPr id="5" name="Rectangle 4"/>
          <p:cNvSpPr/>
          <p:nvPr/>
        </p:nvSpPr>
        <p:spPr>
          <a:xfrm>
            <a:off x="838200" y="5907049"/>
            <a:ext cx="8046308" cy="369332"/>
          </a:xfrm>
          <a:prstGeom prst="rect">
            <a:avLst/>
          </a:prstGeom>
        </p:spPr>
        <p:txBody>
          <a:bodyPr wrap="square">
            <a:spAutoFit/>
          </a:bodyPr>
          <a:lstStyle/>
          <a:p>
            <a:r>
              <a:rPr lang="en-US" dirty="0">
                <a:solidFill>
                  <a:schemeClr val="bg1"/>
                </a:solidFill>
              </a:rPr>
              <a:t>https://</a:t>
            </a:r>
            <a:r>
              <a:rPr lang="en-US" dirty="0" err="1">
                <a:solidFill>
                  <a:schemeClr val="bg1"/>
                </a:solidFill>
              </a:rPr>
              <a:t>en.wikipedia.org</a:t>
            </a:r>
            <a:r>
              <a:rPr lang="en-US" dirty="0">
                <a:solidFill>
                  <a:schemeClr val="bg1"/>
                </a:solidFill>
              </a:rPr>
              <a:t>/wiki/</a:t>
            </a:r>
            <a:r>
              <a:rPr lang="en-US" dirty="0" err="1">
                <a:solidFill>
                  <a:schemeClr val="bg1"/>
                </a:solidFill>
              </a:rPr>
              <a:t>Health_Insurance_Portability_and_Accountability_Act</a:t>
            </a:r>
            <a:endParaRPr lang="en-US" dirty="0">
              <a:solidFill>
                <a:schemeClr val="bg1"/>
              </a:solidFill>
            </a:endParaRPr>
          </a:p>
        </p:txBody>
      </p:sp>
    </p:spTree>
    <p:extLst>
      <p:ext uri="{BB962C8B-B14F-4D97-AF65-F5344CB8AC3E}">
        <p14:creationId xmlns:p14="http://schemas.microsoft.com/office/powerpoint/2010/main" val="1999401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FERPA</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8046308" cy="1928735"/>
          </a:xfrm>
        </p:spPr>
        <p:txBody>
          <a:bodyPr>
            <a:normAutofit/>
          </a:bodyPr>
          <a:lstStyle/>
          <a:p>
            <a:pPr>
              <a:buClr>
                <a:srgbClr val="FF0000"/>
              </a:buClr>
            </a:pPr>
            <a:r>
              <a:rPr lang="en-US" dirty="0" smtClean="0"/>
              <a:t>Passed in 1974 </a:t>
            </a:r>
            <a:r>
              <a:rPr lang="mr-IN" dirty="0" smtClean="0"/>
              <a:t>–</a:t>
            </a:r>
            <a:r>
              <a:rPr lang="en-US" dirty="0" smtClean="0"/>
              <a:t> </a:t>
            </a:r>
            <a:r>
              <a:rPr lang="en-US" dirty="0" err="1" smtClean="0"/>
              <a:t>a.k.a</a:t>
            </a:r>
            <a:r>
              <a:rPr lang="en-US" dirty="0" smtClean="0"/>
              <a:t> the Buckley Act</a:t>
            </a:r>
          </a:p>
          <a:p>
            <a:pPr>
              <a:buClr>
                <a:srgbClr val="FF0000"/>
              </a:buClr>
            </a:pPr>
            <a:endParaRPr lang="en-US" dirty="0"/>
          </a:p>
        </p:txBody>
      </p:sp>
      <p:sp>
        <p:nvSpPr>
          <p:cNvPr id="4" name="TextBox 3"/>
          <p:cNvSpPr txBox="1"/>
          <p:nvPr/>
        </p:nvSpPr>
        <p:spPr>
          <a:xfrm>
            <a:off x="838200" y="2638482"/>
            <a:ext cx="10894017" cy="2677656"/>
          </a:xfrm>
          <a:prstGeom prst="rect">
            <a:avLst/>
          </a:prstGeom>
          <a:noFill/>
        </p:spPr>
        <p:txBody>
          <a:bodyPr wrap="square" rtlCol="0">
            <a:spAutoFit/>
          </a:bodyPr>
          <a:lstStyle/>
          <a:p>
            <a:r>
              <a:rPr lang="en-US" sz="2800" dirty="0" smtClean="0">
                <a:solidFill>
                  <a:schemeClr val="bg1"/>
                </a:solidFill>
              </a:rPr>
              <a:t>First, it </a:t>
            </a:r>
            <a:r>
              <a:rPr lang="en-US" sz="2800" dirty="0">
                <a:solidFill>
                  <a:schemeClr val="bg1"/>
                </a:solidFill>
              </a:rPr>
              <a:t>gives students the right to inspect and review their own education records, request corrections, halt the release of personally identifiable information. Second, it prohibits educational institutions from disclosing "personally identifiable information in education records" without the written consent of the student, or if the student is a minor, the student's </a:t>
            </a:r>
            <a:r>
              <a:rPr lang="en-US" sz="2800" dirty="0" smtClean="0">
                <a:solidFill>
                  <a:schemeClr val="bg1"/>
                </a:solidFill>
              </a:rPr>
              <a:t>parents Schools </a:t>
            </a:r>
            <a:r>
              <a:rPr lang="en-US" sz="2800" dirty="0">
                <a:solidFill>
                  <a:schemeClr val="bg1"/>
                </a:solidFill>
              </a:rPr>
              <a:t>that fail to comply with FERPA risk losing federal funding.</a:t>
            </a:r>
          </a:p>
        </p:txBody>
      </p:sp>
      <p:sp>
        <p:nvSpPr>
          <p:cNvPr id="5" name="Rectangle 4"/>
          <p:cNvSpPr/>
          <p:nvPr/>
        </p:nvSpPr>
        <p:spPr>
          <a:xfrm>
            <a:off x="838200" y="5907049"/>
            <a:ext cx="8046308" cy="369332"/>
          </a:xfrm>
          <a:prstGeom prst="rect">
            <a:avLst/>
          </a:prstGeom>
        </p:spPr>
        <p:txBody>
          <a:bodyPr wrap="square">
            <a:spAutoFit/>
          </a:bodyPr>
          <a:lstStyle/>
          <a:p>
            <a:r>
              <a:rPr lang="en-US" dirty="0">
                <a:solidFill>
                  <a:schemeClr val="bg1"/>
                </a:solidFill>
              </a:rPr>
              <a:t>https://</a:t>
            </a:r>
            <a:r>
              <a:rPr lang="en-US" dirty="0" err="1">
                <a:solidFill>
                  <a:schemeClr val="bg1"/>
                </a:solidFill>
              </a:rPr>
              <a:t>www.epic.org</a:t>
            </a:r>
            <a:r>
              <a:rPr lang="en-US" dirty="0">
                <a:solidFill>
                  <a:schemeClr val="bg1"/>
                </a:solidFill>
              </a:rPr>
              <a:t>/privacy/student/</a:t>
            </a:r>
            <a:r>
              <a:rPr lang="en-US" dirty="0" err="1">
                <a:solidFill>
                  <a:schemeClr val="bg1"/>
                </a:solidFill>
              </a:rPr>
              <a:t>ferpa</a:t>
            </a:r>
            <a:r>
              <a:rPr lang="en-US" dirty="0">
                <a:solidFill>
                  <a:schemeClr val="bg1"/>
                </a:solidFill>
              </a:rPr>
              <a:t>/</a:t>
            </a:r>
          </a:p>
        </p:txBody>
      </p:sp>
    </p:spTree>
    <p:extLst>
      <p:ext uri="{BB962C8B-B14F-4D97-AF65-F5344CB8AC3E}">
        <p14:creationId xmlns:p14="http://schemas.microsoft.com/office/powerpoint/2010/main" val="1798981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FERPA</a:t>
            </a:r>
            <a:endParaRPr lang="en-US" b="1" dirty="0">
              <a:latin typeface="Calibri" panose="020F0502020204030204" pitchFamily="34" charset="0"/>
              <a:cs typeface="Calibri" panose="020F0502020204030204" pitchFamily="34" charset="0"/>
            </a:endParaRPr>
          </a:p>
        </p:txBody>
      </p:sp>
      <p:sp>
        <p:nvSpPr>
          <p:cNvPr id="4" name="TextBox 3"/>
          <p:cNvSpPr txBox="1"/>
          <p:nvPr/>
        </p:nvSpPr>
        <p:spPr>
          <a:xfrm>
            <a:off x="838201" y="1832570"/>
            <a:ext cx="8046307" cy="3231654"/>
          </a:xfrm>
          <a:prstGeom prst="rect">
            <a:avLst/>
          </a:prstGeom>
          <a:noFill/>
        </p:spPr>
        <p:txBody>
          <a:bodyPr wrap="square" rtlCol="0">
            <a:spAutoFit/>
          </a:bodyPr>
          <a:lstStyle/>
          <a:p>
            <a:r>
              <a:rPr lang="en-US" sz="2000" dirty="0">
                <a:solidFill>
                  <a:schemeClr val="bg1"/>
                </a:solidFill>
              </a:rPr>
              <a:t>Traditional legislative history for FERPA as it was first enacted is unavailable because the Act was offered as an amendment on the Senate floor to a bill extending the Elementary and Secondary Education Act of </a:t>
            </a:r>
            <a:r>
              <a:rPr lang="en-US" sz="2000" dirty="0" smtClean="0">
                <a:solidFill>
                  <a:schemeClr val="bg1"/>
                </a:solidFill>
              </a:rPr>
              <a:t>1975 </a:t>
            </a:r>
            <a:r>
              <a:rPr lang="en-US" sz="2000" dirty="0">
                <a:solidFill>
                  <a:schemeClr val="bg1"/>
                </a:solidFill>
              </a:rPr>
              <a:t>and was not the subject of committee consideration. Congress offered no opportunity to those affected by FERPA to be heard prior to its enactment. There was no legislative committee study and review nor any public hearings to receive testimony from institutions or individuals. However, in a speech explaining the Act to the Legislative Conference of Parents and Teachers, Senator Buckley said FERPA was adopted in response to "the growing evidence of </a:t>
            </a:r>
            <a:r>
              <a:rPr lang="en-US" sz="2400" u="sng" dirty="0">
                <a:solidFill>
                  <a:schemeClr val="bg1"/>
                </a:solidFill>
              </a:rPr>
              <a:t>the abuse of student records </a:t>
            </a:r>
            <a:r>
              <a:rPr lang="en-US" sz="2000" dirty="0">
                <a:solidFill>
                  <a:schemeClr val="bg1"/>
                </a:solidFill>
              </a:rPr>
              <a:t>across the nation."</a:t>
            </a:r>
          </a:p>
        </p:txBody>
      </p:sp>
      <p:sp>
        <p:nvSpPr>
          <p:cNvPr id="5" name="Rectangle 4"/>
          <p:cNvSpPr/>
          <p:nvPr/>
        </p:nvSpPr>
        <p:spPr>
          <a:xfrm>
            <a:off x="838200" y="5907049"/>
            <a:ext cx="8046308" cy="369332"/>
          </a:xfrm>
          <a:prstGeom prst="rect">
            <a:avLst/>
          </a:prstGeom>
        </p:spPr>
        <p:txBody>
          <a:bodyPr wrap="square">
            <a:spAutoFit/>
          </a:bodyPr>
          <a:lstStyle/>
          <a:p>
            <a:r>
              <a:rPr lang="en-US" dirty="0">
                <a:solidFill>
                  <a:schemeClr val="bg1"/>
                </a:solidFill>
              </a:rPr>
              <a:t>https://</a:t>
            </a:r>
            <a:r>
              <a:rPr lang="en-US" dirty="0" err="1">
                <a:solidFill>
                  <a:schemeClr val="bg1"/>
                </a:solidFill>
              </a:rPr>
              <a:t>www.epic.org</a:t>
            </a:r>
            <a:r>
              <a:rPr lang="en-US" dirty="0">
                <a:solidFill>
                  <a:schemeClr val="bg1"/>
                </a:solidFill>
              </a:rPr>
              <a:t>/privacy/student/</a:t>
            </a:r>
            <a:r>
              <a:rPr lang="en-US" dirty="0" err="1">
                <a:solidFill>
                  <a:schemeClr val="bg1"/>
                </a:solidFill>
              </a:rPr>
              <a:t>ferpa</a:t>
            </a:r>
            <a:r>
              <a:rPr lang="en-US" dirty="0">
                <a:solidFill>
                  <a:schemeClr val="bg1"/>
                </a:solidFill>
              </a:rPr>
              <a:t>/</a:t>
            </a:r>
          </a:p>
        </p:txBody>
      </p:sp>
    </p:spTree>
    <p:extLst>
      <p:ext uri="{BB962C8B-B14F-4D97-AF65-F5344CB8AC3E}">
        <p14:creationId xmlns:p14="http://schemas.microsoft.com/office/powerpoint/2010/main" val="1685546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MOAR FERPA</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8046308" cy="3738267"/>
          </a:xfrm>
        </p:spPr>
        <p:txBody>
          <a:bodyPr>
            <a:normAutofit lnSpcReduction="10000"/>
          </a:bodyPr>
          <a:lstStyle/>
          <a:p>
            <a:pPr>
              <a:buClr>
                <a:srgbClr val="FF0000"/>
              </a:buClr>
            </a:pPr>
            <a:r>
              <a:rPr lang="en-US" dirty="0" smtClean="0"/>
              <a:t>Penalty: "school </a:t>
            </a:r>
            <a:r>
              <a:rPr lang="en-US" dirty="0"/>
              <a:t>might lose federal funding"</a:t>
            </a:r>
          </a:p>
          <a:p>
            <a:pPr>
              <a:buClr>
                <a:srgbClr val="FF0000"/>
              </a:buClr>
            </a:pPr>
            <a:r>
              <a:rPr lang="en-US" dirty="0" smtClean="0"/>
              <a:t>No criminal penalties </a:t>
            </a:r>
            <a:r>
              <a:rPr lang="mr-IN" dirty="0" smtClean="0"/>
              <a:t>–</a:t>
            </a:r>
            <a:r>
              <a:rPr lang="en-US" dirty="0" smtClean="0"/>
              <a:t> might get "pain and suffering"</a:t>
            </a:r>
            <a:endParaRPr lang="en-US" dirty="0"/>
          </a:p>
          <a:p>
            <a:pPr>
              <a:buClr>
                <a:srgbClr val="FF0000"/>
              </a:buClr>
            </a:pPr>
            <a:r>
              <a:rPr lang="en-US" dirty="0"/>
              <a:t>Patched through amendments 1974-2011</a:t>
            </a:r>
          </a:p>
          <a:p>
            <a:pPr lvl="1">
              <a:buClr>
                <a:srgbClr val="FF0000"/>
              </a:buClr>
            </a:pPr>
            <a:r>
              <a:rPr lang="en-US" dirty="0"/>
              <a:t>Fine tuned the exceptions and restrictions between schools and public</a:t>
            </a:r>
          </a:p>
          <a:p>
            <a:pPr>
              <a:buClr>
                <a:srgbClr val="FF0000"/>
              </a:buClr>
            </a:pPr>
            <a:r>
              <a:rPr lang="en-US" dirty="0"/>
              <a:t>Nothing about cloud vendors or wholesale transfer of student data to third parties</a:t>
            </a:r>
          </a:p>
          <a:p>
            <a:pPr>
              <a:buClr>
                <a:srgbClr val="FF0000"/>
              </a:buClr>
            </a:pPr>
            <a:r>
              <a:rPr lang="en-US" dirty="0"/>
              <a:t>Compare to HIPAA</a:t>
            </a:r>
          </a:p>
          <a:p>
            <a:pPr>
              <a:buClr>
                <a:srgbClr val="FF0000"/>
              </a:buClr>
            </a:pPr>
            <a:endParaRPr lang="en-US" dirty="0"/>
          </a:p>
        </p:txBody>
      </p:sp>
      <p:sp>
        <p:nvSpPr>
          <p:cNvPr id="5" name="Rectangle 4"/>
          <p:cNvSpPr/>
          <p:nvPr/>
        </p:nvSpPr>
        <p:spPr>
          <a:xfrm>
            <a:off x="838200" y="5907049"/>
            <a:ext cx="8046308" cy="369332"/>
          </a:xfrm>
          <a:prstGeom prst="rect">
            <a:avLst/>
          </a:prstGeom>
        </p:spPr>
        <p:txBody>
          <a:bodyPr wrap="square">
            <a:spAutoFit/>
          </a:bodyPr>
          <a:lstStyle/>
          <a:p>
            <a:r>
              <a:rPr lang="en-US" dirty="0">
                <a:solidFill>
                  <a:schemeClr val="bg1"/>
                </a:solidFill>
              </a:rPr>
              <a:t>https://</a:t>
            </a:r>
            <a:r>
              <a:rPr lang="en-US" dirty="0" err="1">
                <a:solidFill>
                  <a:schemeClr val="bg1"/>
                </a:solidFill>
              </a:rPr>
              <a:t>en.wikipedia.org</a:t>
            </a:r>
            <a:r>
              <a:rPr lang="en-US" dirty="0">
                <a:solidFill>
                  <a:schemeClr val="bg1"/>
                </a:solidFill>
              </a:rPr>
              <a:t>/wiki/</a:t>
            </a:r>
            <a:r>
              <a:rPr lang="en-US" dirty="0" err="1">
                <a:solidFill>
                  <a:schemeClr val="bg1"/>
                </a:solidFill>
              </a:rPr>
              <a:t>Health_Insurance_Portability_and_Accountability_Act</a:t>
            </a:r>
            <a:endParaRPr lang="en-US" dirty="0">
              <a:solidFill>
                <a:schemeClr val="bg1"/>
              </a:solidFill>
            </a:endParaRPr>
          </a:p>
        </p:txBody>
      </p:sp>
    </p:spTree>
    <p:extLst>
      <p:ext uri="{BB962C8B-B14F-4D97-AF65-F5344CB8AC3E}">
        <p14:creationId xmlns:p14="http://schemas.microsoft.com/office/powerpoint/2010/main" val="1920879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1009</Words>
  <Application>Microsoft Macintosh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Mangal</vt:lpstr>
      <vt:lpstr>Arial</vt:lpstr>
      <vt:lpstr>Office Theme</vt:lpstr>
      <vt:lpstr>PowerPoint Presentation</vt:lpstr>
      <vt:lpstr>The Fallacy of FERPA</vt:lpstr>
      <vt:lpstr>Before FERPA - FOIA</vt:lpstr>
      <vt:lpstr>Fun with FOIA</vt:lpstr>
      <vt:lpstr>Medical Privacy - HIPAA</vt:lpstr>
      <vt:lpstr>Medical Technology Privacy – HITECH Act</vt:lpstr>
      <vt:lpstr>FERPA</vt:lpstr>
      <vt:lpstr>FERPA</vt:lpstr>
      <vt:lpstr>MOAR FERPA</vt:lpstr>
      <vt:lpstr>FERPA Today</vt:lpstr>
      <vt:lpstr>If we cared about Learner Privacy</vt:lpstr>
      <vt:lpstr>What Worries Me</vt:lpstr>
      <vt:lpstr>A "Beyond FERPA" Conversation</vt:lpstr>
      <vt:lpstr>Hey, we could make a privacy law</vt:lpstr>
      <vt:lpstr>Summary</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Severance, Charles</dc:creator>
  <cp:lastModifiedBy>Severance, Charles</cp:lastModifiedBy>
  <cp:revision>73</cp:revision>
  <dcterms:created xsi:type="dcterms:W3CDTF">2020-04-23T17:50:28Z</dcterms:created>
  <dcterms:modified xsi:type="dcterms:W3CDTF">2020-06-11T12:46:41Z</dcterms:modified>
</cp:coreProperties>
</file>