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2" r:id="rId2"/>
    <p:sldId id="265" r:id="rId3"/>
    <p:sldId id="279" r:id="rId4"/>
    <p:sldId id="280" r:id="rId5"/>
    <p:sldId id="281" r:id="rId6"/>
    <p:sldId id="282" r:id="rId7"/>
    <p:sldId id="283" r:id="rId8"/>
    <p:sldId id="284" r:id="rId9"/>
    <p:sldId id="285" r:id="rId10"/>
    <p:sldId id="286" r:id="rId11"/>
    <p:sldId id="293" r:id="rId12"/>
    <p:sldId id="288" r:id="rId13"/>
    <p:sldId id="289" r:id="rId14"/>
    <p:sldId id="294" r:id="rId15"/>
    <p:sldId id="287" r:id="rId16"/>
    <p:sldId id="290" r:id="rId17"/>
    <p:sldId id="278" r:id="rId18"/>
    <p:sldId id="291" r:id="rId19"/>
    <p:sldId id="29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8"/>
    <p:restoredTop sz="97465"/>
  </p:normalViewPr>
  <p:slideViewPr>
    <p:cSldViewPr snapToGrid="0" snapToObjects="1">
      <p:cViewPr>
        <p:scale>
          <a:sx n="105" d="100"/>
          <a:sy n="105"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075CA-E4BE-BA46-A08D-1D2A53775B0A}" type="datetimeFigureOut">
              <a:rPr lang="en-US" smtClean="0"/>
              <a:t>6/21/20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F73E5-6195-3240-A710-6E6AEEA4BB2D}" type="slidenum">
              <a:rPr lang="en-US" smtClean="0"/>
              <a:t>‹#›</a:t>
            </a:fld>
            <a:endParaRPr lang="en-US"/>
          </a:p>
        </p:txBody>
      </p:sp>
    </p:spTree>
    <p:extLst>
      <p:ext uri="{BB962C8B-B14F-4D97-AF65-F5344CB8AC3E}">
        <p14:creationId xmlns:p14="http://schemas.microsoft.com/office/powerpoint/2010/main" val="9614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3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01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098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440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4421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75170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3031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69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1272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302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6/21/20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0450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learnerprivacy.org/" TargetMode="Externa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5980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6240" y="5961728"/>
            <a:ext cx="2308459" cy="644060"/>
          </a:xfrm>
          <a:prstGeom prst="rect">
            <a:avLst/>
          </a:prstGeom>
        </p:spPr>
      </p:pic>
    </p:spTree>
    <p:extLst>
      <p:ext uri="{BB962C8B-B14F-4D97-AF65-F5344CB8AC3E}">
        <p14:creationId xmlns:p14="http://schemas.microsoft.com/office/powerpoint/2010/main" val="158031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privacy" TargetMode="External"/><Relationship Id="rId4" Type="http://schemas.openxmlformats.org/officeDocument/2006/relationships/hyperlink" Target="https://en.wikipedia.org/wiki/OECD" TargetMode="External"/><Relationship Id="rId1" Type="http://schemas.openxmlformats.org/officeDocument/2006/relationships/slideLayout" Target="../slideLayouts/slideLayout6.xml"/><Relationship Id="rId2" Type="http://schemas.openxmlformats.org/officeDocument/2006/relationships/hyperlink" Target="https://en.wikipedia.org/wiki/Organisation_for_Economic_Co-operation_and_Develop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2042556" y="5712032"/>
            <a:ext cx="2210862" cy="584775"/>
          </a:xfrm>
          <a:prstGeom prst="rect">
            <a:avLst/>
          </a:prstGeom>
          <a:noFill/>
        </p:spPr>
        <p:txBody>
          <a:bodyPr wrap="none" rtlCol="0">
            <a:spAutoFit/>
          </a:bodyPr>
          <a:lstStyle/>
          <a:p>
            <a:r>
              <a:rPr lang="en-US" sz="3200" dirty="0" smtClean="0">
                <a:solidFill>
                  <a:schemeClr val="bg1"/>
                </a:solidFill>
              </a:rPr>
              <a:t>Episode 004</a:t>
            </a:r>
            <a:endParaRPr lang="en-US" sz="3200" dirty="0">
              <a:solidFill>
                <a:schemeClr val="bg1"/>
              </a:solidFill>
            </a:endParaRPr>
          </a:p>
        </p:txBody>
      </p:sp>
    </p:spTree>
    <p:extLst>
      <p:ext uri="{BB962C8B-B14F-4D97-AF65-F5344CB8AC3E}">
        <p14:creationId xmlns:p14="http://schemas.microsoft.com/office/powerpoint/2010/main" val="71678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Fines</a:t>
            </a:r>
            <a:endParaRPr lang="en-US" dirty="0"/>
          </a:p>
        </p:txBody>
      </p:sp>
      <p:sp>
        <p:nvSpPr>
          <p:cNvPr id="3" name="Content Placeholder 2"/>
          <p:cNvSpPr>
            <a:spLocks noGrp="1"/>
          </p:cNvSpPr>
          <p:nvPr>
            <p:ph idx="1"/>
          </p:nvPr>
        </p:nvSpPr>
        <p:spPr/>
        <p:txBody>
          <a:bodyPr/>
          <a:lstStyle/>
          <a:p>
            <a:r>
              <a:rPr lang="en-US" dirty="0" smtClean="0"/>
              <a:t>Focused on the company</a:t>
            </a:r>
          </a:p>
          <a:p>
            <a:r>
              <a:rPr lang="en-US" dirty="0" smtClean="0"/>
              <a:t>Severe: Up to 20 Million Euros or 4% of company revenue</a:t>
            </a:r>
          </a:p>
          <a:p>
            <a:r>
              <a:rPr lang="en-US" dirty="0" smtClean="0"/>
              <a:t>Less Severe</a:t>
            </a:r>
            <a:r>
              <a:rPr lang="en-US" dirty="0"/>
              <a:t>: Up to </a:t>
            </a:r>
            <a:r>
              <a:rPr lang="en-US" dirty="0" smtClean="0"/>
              <a:t>10 </a:t>
            </a:r>
            <a:r>
              <a:rPr lang="en-US" dirty="0"/>
              <a:t>Million Euros or </a:t>
            </a:r>
            <a:r>
              <a:rPr lang="en-US" dirty="0" smtClean="0"/>
              <a:t>2% </a:t>
            </a:r>
            <a:r>
              <a:rPr lang="en-US" dirty="0"/>
              <a:t>of company revenue</a:t>
            </a:r>
          </a:p>
          <a:p>
            <a:endParaRPr lang="en-US" dirty="0"/>
          </a:p>
        </p:txBody>
      </p:sp>
      <p:sp>
        <p:nvSpPr>
          <p:cNvPr id="4" name="Rectangle 3"/>
          <p:cNvSpPr/>
          <p:nvPr/>
        </p:nvSpPr>
        <p:spPr>
          <a:xfrm>
            <a:off x="7434613" y="6000060"/>
            <a:ext cx="4262192" cy="369332"/>
          </a:xfrm>
          <a:prstGeom prst="rect">
            <a:avLst/>
          </a:prstGeom>
        </p:spPr>
        <p:txBody>
          <a:bodyPr wrap="none">
            <a:spAutoFit/>
          </a:bodyPr>
          <a:lstStyle/>
          <a:p>
            <a:r>
              <a:rPr lang="en-US" dirty="0">
                <a:solidFill>
                  <a:schemeClr val="bg1"/>
                </a:solidFill>
              </a:rPr>
              <a:t>https://</a:t>
            </a:r>
            <a:r>
              <a:rPr lang="en-US" dirty="0" err="1">
                <a:solidFill>
                  <a:schemeClr val="bg1"/>
                </a:solidFill>
              </a:rPr>
              <a:t>gdpr-info.eu</a:t>
            </a:r>
            <a:r>
              <a:rPr lang="en-US" dirty="0">
                <a:solidFill>
                  <a:schemeClr val="bg1"/>
                </a:solidFill>
              </a:rPr>
              <a:t>/issues/fines-penalties/</a:t>
            </a:r>
          </a:p>
        </p:txBody>
      </p:sp>
    </p:spTree>
    <p:extLst>
      <p:ext uri="{BB962C8B-B14F-4D97-AF65-F5344CB8AC3E}">
        <p14:creationId xmlns:p14="http://schemas.microsoft.com/office/powerpoint/2010/main" val="14317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a:t>
            </a:r>
            <a:r>
              <a:rPr lang="mr-IN" dirty="0" smtClean="0"/>
              <a:t>–</a:t>
            </a:r>
            <a:r>
              <a:rPr lang="en-US" dirty="0" smtClean="0"/>
              <a:t> Cliff Notes</a:t>
            </a:r>
            <a:endParaRPr lang="en-US" dirty="0"/>
          </a:p>
        </p:txBody>
      </p:sp>
      <p:sp>
        <p:nvSpPr>
          <p:cNvPr id="3" name="Content Placeholder 2"/>
          <p:cNvSpPr>
            <a:spLocks noGrp="1"/>
          </p:cNvSpPr>
          <p:nvPr>
            <p:ph idx="1"/>
          </p:nvPr>
        </p:nvSpPr>
        <p:spPr/>
        <p:txBody>
          <a:bodyPr>
            <a:normAutofit lnSpcReduction="10000"/>
          </a:bodyPr>
          <a:lstStyle/>
          <a:p>
            <a:r>
              <a:rPr lang="en-US" dirty="0" smtClean="0"/>
              <a:t>Articles 5 </a:t>
            </a:r>
            <a:r>
              <a:rPr lang="mr-IN" dirty="0" smtClean="0"/>
              <a:t>–</a:t>
            </a:r>
            <a:r>
              <a:rPr lang="en-US" dirty="0" smtClean="0"/>
              <a:t> 7 </a:t>
            </a:r>
            <a:r>
              <a:rPr lang="mr-IN" dirty="0" smtClean="0"/>
              <a:t>–</a:t>
            </a:r>
            <a:r>
              <a:rPr lang="en-US" dirty="0" smtClean="0"/>
              <a:t> Principles</a:t>
            </a:r>
          </a:p>
          <a:p>
            <a:r>
              <a:rPr lang="en-US" dirty="0" smtClean="0"/>
              <a:t>Article 17 </a:t>
            </a:r>
            <a:r>
              <a:rPr lang="mr-IN" dirty="0" smtClean="0"/>
              <a:t>–</a:t>
            </a:r>
            <a:r>
              <a:rPr lang="en-US" dirty="0" smtClean="0"/>
              <a:t> The right to be forgotten</a:t>
            </a:r>
          </a:p>
          <a:p>
            <a:r>
              <a:rPr lang="en-US" dirty="0" smtClean="0"/>
              <a:t>Article 21 </a:t>
            </a:r>
            <a:r>
              <a:rPr lang="mr-IN" dirty="0" smtClean="0"/>
              <a:t>–</a:t>
            </a:r>
            <a:r>
              <a:rPr lang="en-US" dirty="0" smtClean="0"/>
              <a:t> The right to object (i.e. processing)</a:t>
            </a:r>
          </a:p>
          <a:p>
            <a:r>
              <a:rPr lang="en-US" dirty="0" smtClean="0"/>
              <a:t>Article 24 </a:t>
            </a:r>
            <a:r>
              <a:rPr lang="mr-IN" dirty="0" smtClean="0"/>
              <a:t>–</a:t>
            </a:r>
            <a:r>
              <a:rPr lang="en-US" dirty="0" smtClean="0"/>
              <a:t> Responsibility of the Controller</a:t>
            </a:r>
          </a:p>
          <a:p>
            <a:r>
              <a:rPr lang="en-US" dirty="0" smtClean="0"/>
              <a:t>Article 28 </a:t>
            </a:r>
            <a:r>
              <a:rPr lang="mr-IN" dirty="0" smtClean="0"/>
              <a:t>–</a:t>
            </a:r>
            <a:r>
              <a:rPr lang="en-US" dirty="0" smtClean="0"/>
              <a:t> The Processor</a:t>
            </a:r>
          </a:p>
          <a:p>
            <a:endParaRPr lang="en-US" dirty="0"/>
          </a:p>
          <a:p>
            <a:r>
              <a:rPr lang="en-US" dirty="0" smtClean="0"/>
              <a:t>It is not difficult to read </a:t>
            </a:r>
            <a:r>
              <a:rPr lang="mr-IN" dirty="0" smtClean="0"/>
              <a:t>–</a:t>
            </a:r>
            <a:r>
              <a:rPr lang="en-US" dirty="0" smtClean="0"/>
              <a:t> perhaps we will do some deep dives with experts in future episodes</a:t>
            </a:r>
            <a:endParaRPr lang="en-US" dirty="0"/>
          </a:p>
        </p:txBody>
      </p:sp>
      <p:sp>
        <p:nvSpPr>
          <p:cNvPr id="4" name="Rectangle 3"/>
          <p:cNvSpPr/>
          <p:nvPr/>
        </p:nvSpPr>
        <p:spPr>
          <a:xfrm>
            <a:off x="4414087" y="5558661"/>
            <a:ext cx="2144626" cy="369332"/>
          </a:xfrm>
          <a:prstGeom prst="rect">
            <a:avLst/>
          </a:prstGeom>
        </p:spPr>
        <p:txBody>
          <a:bodyPr wrap="none">
            <a:spAutoFit/>
          </a:bodyPr>
          <a:lstStyle/>
          <a:p>
            <a:r>
              <a:rPr lang="en-US" dirty="0">
                <a:solidFill>
                  <a:schemeClr val="bg1"/>
                </a:solidFill>
              </a:rPr>
              <a:t>https://</a:t>
            </a:r>
            <a:r>
              <a:rPr lang="en-US" dirty="0" err="1">
                <a:solidFill>
                  <a:schemeClr val="bg1"/>
                </a:solidFill>
              </a:rPr>
              <a:t>gdpr-info.eu</a:t>
            </a:r>
            <a:r>
              <a:rPr lang="en-US" dirty="0">
                <a:solidFill>
                  <a:schemeClr val="bg1"/>
                </a:solidFill>
              </a:rPr>
              <a:t>/</a:t>
            </a:r>
          </a:p>
        </p:txBody>
      </p:sp>
    </p:spTree>
    <p:extLst>
      <p:ext uri="{BB962C8B-B14F-4D97-AF65-F5344CB8AC3E}">
        <p14:creationId xmlns:p14="http://schemas.microsoft.com/office/powerpoint/2010/main" val="159058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GDPR - Are you a controller or processor?</a:t>
            </a:r>
            <a:endParaRPr lang="en-US" dirty="0"/>
          </a:p>
        </p:txBody>
      </p:sp>
      <p:sp>
        <p:nvSpPr>
          <p:cNvPr id="3" name="Content Placeholder 2"/>
          <p:cNvSpPr>
            <a:spLocks noGrp="1"/>
          </p:cNvSpPr>
          <p:nvPr>
            <p:ph idx="1"/>
          </p:nvPr>
        </p:nvSpPr>
        <p:spPr/>
        <p:txBody>
          <a:bodyPr/>
          <a:lstStyle/>
          <a:p>
            <a:r>
              <a:rPr lang="en-US" dirty="0" smtClean="0"/>
              <a:t>Data Controller </a:t>
            </a:r>
            <a:r>
              <a:rPr lang="mr-IN" dirty="0" smtClean="0"/>
              <a:t>–</a:t>
            </a:r>
            <a:r>
              <a:rPr lang="en-US" dirty="0" smtClean="0"/>
              <a:t> Responsible to the end-user for all things GDPR</a:t>
            </a:r>
          </a:p>
          <a:p>
            <a:r>
              <a:rPr lang="en-US" dirty="0" smtClean="0"/>
              <a:t>Data Processor </a:t>
            </a:r>
            <a:r>
              <a:rPr lang="mr-IN" dirty="0" smtClean="0"/>
              <a:t>–</a:t>
            </a:r>
            <a:r>
              <a:rPr lang="en-US" dirty="0" smtClean="0"/>
              <a:t> Far less responsibility </a:t>
            </a:r>
            <a:r>
              <a:rPr lang="mr-IN" dirty="0" smtClean="0"/>
              <a:t>–</a:t>
            </a:r>
            <a:r>
              <a:rPr lang="en-US" dirty="0" smtClean="0"/>
              <a:t> mostly make sure the controller can meet their responsibilities</a:t>
            </a:r>
          </a:p>
          <a:p>
            <a:endParaRPr lang="en-US" dirty="0"/>
          </a:p>
          <a:p>
            <a:r>
              <a:rPr lang="en-US" dirty="0" smtClean="0"/>
              <a:t>Proper Example </a:t>
            </a:r>
            <a:r>
              <a:rPr lang="mr-IN" dirty="0" smtClean="0"/>
              <a:t>–</a:t>
            </a:r>
            <a:r>
              <a:rPr lang="en-US" dirty="0" smtClean="0"/>
              <a:t> </a:t>
            </a:r>
            <a:r>
              <a:rPr lang="en-US" dirty="0" err="1" smtClean="0"/>
              <a:t>AirBnB</a:t>
            </a:r>
            <a:r>
              <a:rPr lang="en-US" dirty="0" smtClean="0"/>
              <a:t>/ Amazon AWS</a:t>
            </a:r>
          </a:p>
          <a:p>
            <a:endParaRPr lang="en-US" dirty="0"/>
          </a:p>
          <a:p>
            <a:r>
              <a:rPr lang="en-US" dirty="0" smtClean="0"/>
              <a:t>Google "</a:t>
            </a:r>
            <a:r>
              <a:rPr lang="en-US" dirty="0" err="1" smtClean="0"/>
              <a:t>AirBnB</a:t>
            </a:r>
            <a:r>
              <a:rPr lang="en-US" dirty="0" smtClean="0"/>
              <a:t> Privacy Policy" and "</a:t>
            </a:r>
            <a:r>
              <a:rPr lang="en-US" dirty="0" err="1" smtClean="0"/>
              <a:t>AirBnB</a:t>
            </a:r>
            <a:r>
              <a:rPr lang="en-US" dirty="0" smtClean="0"/>
              <a:t> Right to Be Forgotten"</a:t>
            </a:r>
            <a:endParaRPr lang="en-US" dirty="0"/>
          </a:p>
        </p:txBody>
      </p:sp>
      <p:sp>
        <p:nvSpPr>
          <p:cNvPr id="4" name="Rectangle 3"/>
          <p:cNvSpPr/>
          <p:nvPr/>
        </p:nvSpPr>
        <p:spPr>
          <a:xfrm>
            <a:off x="2682240" y="5423724"/>
            <a:ext cx="9509760" cy="584775"/>
          </a:xfrm>
          <a:prstGeom prst="rect">
            <a:avLst/>
          </a:prstGeom>
        </p:spPr>
        <p:txBody>
          <a:bodyPr wrap="square">
            <a:spAutoFit/>
          </a:bodyPr>
          <a:lstStyle/>
          <a:p>
            <a:r>
              <a:rPr lang="en-US" sz="1600" dirty="0">
                <a:solidFill>
                  <a:schemeClr val="bg1"/>
                </a:solidFill>
                <a:latin typeface="Helvetica" charset="0"/>
              </a:rPr>
              <a:t>https://</a:t>
            </a:r>
            <a:r>
              <a:rPr lang="en-US" sz="1600" dirty="0" err="1" smtClean="0">
                <a:solidFill>
                  <a:schemeClr val="bg1"/>
                </a:solidFill>
                <a:latin typeface="Helvetica" charset="0"/>
              </a:rPr>
              <a:t>www.airbnb.com</a:t>
            </a:r>
            <a:r>
              <a:rPr lang="en-US" sz="1600" dirty="0" smtClean="0">
                <a:solidFill>
                  <a:schemeClr val="bg1"/>
                </a:solidFill>
                <a:latin typeface="Helvetica" charset="0"/>
              </a:rPr>
              <a:t>/terms/</a:t>
            </a:r>
            <a:r>
              <a:rPr lang="en-US" sz="1600" dirty="0" err="1" smtClean="0">
                <a:solidFill>
                  <a:schemeClr val="bg1"/>
                </a:solidFill>
                <a:latin typeface="Helvetica" charset="0"/>
              </a:rPr>
              <a:t>privacy_policy</a:t>
            </a:r>
            <a:endParaRPr lang="en-US" sz="1600" dirty="0" smtClean="0">
              <a:solidFill>
                <a:schemeClr val="bg1"/>
              </a:solidFill>
              <a:latin typeface="Helvetica" charset="0"/>
            </a:endParaRPr>
          </a:p>
          <a:p>
            <a:r>
              <a:rPr lang="en-US" sz="1600" dirty="0" smtClean="0">
                <a:solidFill>
                  <a:schemeClr val="bg1"/>
                </a:solidFill>
                <a:latin typeface="Helvetica" charset="0"/>
              </a:rPr>
              <a:t>https</a:t>
            </a:r>
            <a:r>
              <a:rPr lang="en-US" sz="1600" dirty="0">
                <a:solidFill>
                  <a:schemeClr val="bg1"/>
                </a:solidFill>
                <a:latin typeface="Helvetica" charset="0"/>
              </a:rPr>
              <a:t>://</a:t>
            </a:r>
            <a:r>
              <a:rPr lang="en-US" sz="1600" dirty="0" err="1" smtClean="0">
                <a:solidFill>
                  <a:schemeClr val="bg1"/>
                </a:solidFill>
                <a:latin typeface="Helvetica" charset="0"/>
              </a:rPr>
              <a:t>www.airbnb.com</a:t>
            </a:r>
            <a:r>
              <a:rPr lang="en-US" sz="1600" dirty="0" smtClean="0">
                <a:solidFill>
                  <a:schemeClr val="bg1"/>
                </a:solidFill>
                <a:latin typeface="Helvetica" charset="0"/>
              </a:rPr>
              <a:t>/help/article/2273/</a:t>
            </a:r>
            <a:r>
              <a:rPr lang="en-US" sz="1600" dirty="0" err="1" smtClean="0">
                <a:solidFill>
                  <a:schemeClr val="bg1"/>
                </a:solidFill>
                <a:latin typeface="Helvetica" charset="0"/>
              </a:rPr>
              <a:t>im</a:t>
            </a:r>
            <a:r>
              <a:rPr lang="en-US" sz="1600" dirty="0" smtClean="0">
                <a:solidFill>
                  <a:schemeClr val="bg1"/>
                </a:solidFill>
                <a:latin typeface="Helvetica" charset="0"/>
              </a:rPr>
              <a:t>-an-</a:t>
            </a:r>
            <a:r>
              <a:rPr lang="en-US" sz="1600" dirty="0" err="1" smtClean="0">
                <a:solidFill>
                  <a:schemeClr val="bg1"/>
                </a:solidFill>
                <a:latin typeface="Helvetica" charset="0"/>
              </a:rPr>
              <a:t>airbnb</a:t>
            </a:r>
            <a:r>
              <a:rPr lang="en-US" sz="1600" dirty="0" smtClean="0">
                <a:solidFill>
                  <a:schemeClr val="bg1"/>
                </a:solidFill>
                <a:latin typeface="Helvetica" charset="0"/>
              </a:rPr>
              <a:t>-user-how-do-</a:t>
            </a:r>
            <a:r>
              <a:rPr lang="en-US" sz="1600" dirty="0" err="1" smtClean="0">
                <a:solidFill>
                  <a:schemeClr val="bg1"/>
                </a:solidFill>
                <a:latin typeface="Helvetica" charset="0"/>
              </a:rPr>
              <a:t>i</a:t>
            </a:r>
            <a:r>
              <a:rPr lang="en-US" sz="1600" dirty="0" smtClean="0">
                <a:solidFill>
                  <a:schemeClr val="bg1"/>
                </a:solidFill>
                <a:latin typeface="Helvetica" charset="0"/>
              </a:rPr>
              <a:t>-exercise-my-data-subject-rights</a:t>
            </a:r>
            <a:endParaRPr lang="en-US" sz="1600" dirty="0">
              <a:solidFill>
                <a:schemeClr val="bg1"/>
              </a:solidFill>
              <a:latin typeface="Helvetica" charset="0"/>
            </a:endParaRPr>
          </a:p>
        </p:txBody>
      </p:sp>
    </p:spTree>
    <p:extLst>
      <p:ext uri="{BB962C8B-B14F-4D97-AF65-F5344CB8AC3E}">
        <p14:creationId xmlns:p14="http://schemas.microsoft.com/office/powerpoint/2010/main" val="193709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LMS a Processor or Controller?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If a university uses a commercial cloud based LMS that runs on Amazon, who gets what role?</a:t>
            </a:r>
          </a:p>
          <a:p>
            <a:r>
              <a:rPr lang="en-US" dirty="0" smtClean="0"/>
              <a:t>The University is clearly the controller </a:t>
            </a:r>
            <a:r>
              <a:rPr lang="mr-IN" dirty="0" smtClean="0"/>
              <a:t>–</a:t>
            </a:r>
            <a:r>
              <a:rPr lang="en-US" dirty="0" smtClean="0"/>
              <a:t> full responsibility</a:t>
            </a:r>
          </a:p>
          <a:p>
            <a:r>
              <a:rPr lang="en-US" dirty="0" smtClean="0"/>
              <a:t>Amazon is clearly a processor</a:t>
            </a:r>
          </a:p>
          <a:p>
            <a:r>
              <a:rPr lang="en-US" dirty="0" smtClean="0"/>
              <a:t>The LMS</a:t>
            </a:r>
          </a:p>
          <a:p>
            <a:pPr lvl="1"/>
            <a:r>
              <a:rPr lang="en-US" dirty="0" smtClean="0"/>
              <a:t>If the LMS were a processor...</a:t>
            </a:r>
          </a:p>
          <a:p>
            <a:pPr lvl="1"/>
            <a:r>
              <a:rPr lang="en-US" dirty="0" smtClean="0"/>
              <a:t>If the LMS were a controller...</a:t>
            </a:r>
          </a:p>
          <a:p>
            <a:r>
              <a:rPr lang="en-US" dirty="0" smtClean="0"/>
              <a:t>Coursera (the MOOC provider) ...</a:t>
            </a:r>
          </a:p>
        </p:txBody>
      </p:sp>
    </p:spTree>
    <p:extLst>
      <p:ext uri="{BB962C8B-B14F-4D97-AF65-F5344CB8AC3E}">
        <p14:creationId xmlns:p14="http://schemas.microsoft.com/office/powerpoint/2010/main" val="182466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a:t>
            </a:r>
            <a:r>
              <a:rPr lang="mr-IN" dirty="0" smtClean="0"/>
              <a:t>–</a:t>
            </a:r>
            <a:r>
              <a:rPr lang="en-US" dirty="0" smtClean="0"/>
              <a:t> Who sues who?</a:t>
            </a:r>
            <a:endParaRPr lang="en-US" dirty="0"/>
          </a:p>
        </p:txBody>
      </p:sp>
      <p:sp>
        <p:nvSpPr>
          <p:cNvPr id="3" name="Content Placeholder 2"/>
          <p:cNvSpPr>
            <a:spLocks noGrp="1"/>
          </p:cNvSpPr>
          <p:nvPr>
            <p:ph idx="1"/>
          </p:nvPr>
        </p:nvSpPr>
        <p:spPr/>
        <p:txBody>
          <a:bodyPr/>
          <a:lstStyle/>
          <a:p>
            <a:r>
              <a:rPr lang="en-US" dirty="0" smtClean="0"/>
              <a:t>A "country regulator" decides which violations merit attention kind of like a prosecutor</a:t>
            </a:r>
          </a:p>
          <a:p>
            <a:r>
              <a:rPr lang="en-US" dirty="0" smtClean="0"/>
              <a:t>Kind of like calling the police when your credit card info was stolen by someone from the Ukraine</a:t>
            </a:r>
          </a:p>
          <a:p>
            <a:r>
              <a:rPr lang="en-US" dirty="0" smtClean="0"/>
              <a:t>According to one reviewer, "</a:t>
            </a:r>
            <a:r>
              <a:rPr lang="en-US" dirty="0"/>
              <a:t>The intention of GDPR is to go after the big tech companies - Google, Facebook, </a:t>
            </a:r>
            <a:r>
              <a:rPr lang="en-US" dirty="0" smtClean="0"/>
              <a:t>etc. </a:t>
            </a:r>
            <a:r>
              <a:rPr lang="en-US" dirty="0"/>
              <a:t>- and </a:t>
            </a:r>
            <a:r>
              <a:rPr lang="en-US" dirty="0" smtClean="0"/>
              <a:t>smaller learning companies may </a:t>
            </a:r>
            <a:r>
              <a:rPr lang="en-US" dirty="0"/>
              <a:t>be too low-profile to warrant close attention</a:t>
            </a:r>
            <a:r>
              <a:rPr lang="en-US" dirty="0" smtClean="0"/>
              <a:t>."</a:t>
            </a:r>
            <a:endParaRPr lang="en-US" dirty="0"/>
          </a:p>
        </p:txBody>
      </p:sp>
    </p:spTree>
    <p:extLst>
      <p:ext uri="{BB962C8B-B14F-4D97-AF65-F5344CB8AC3E}">
        <p14:creationId xmlns:p14="http://schemas.microsoft.com/office/powerpoint/2010/main" val="976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Enforcement Tracker</a:t>
            </a:r>
            <a:endParaRPr lang="en-US" dirty="0"/>
          </a:p>
        </p:txBody>
      </p:sp>
      <p:sp>
        <p:nvSpPr>
          <p:cNvPr id="3" name="Content Placeholder 2"/>
          <p:cNvSpPr>
            <a:spLocks noGrp="1"/>
          </p:cNvSpPr>
          <p:nvPr>
            <p:ph idx="1"/>
          </p:nvPr>
        </p:nvSpPr>
        <p:spPr>
          <a:xfrm>
            <a:off x="838200" y="1825625"/>
            <a:ext cx="10515600" cy="2558485"/>
          </a:xfrm>
        </p:spPr>
        <p:txBody>
          <a:bodyPr>
            <a:normAutofit lnSpcReduction="10000"/>
          </a:bodyPr>
          <a:lstStyle/>
          <a:p>
            <a:r>
              <a:rPr lang="en-US" dirty="0" smtClean="0"/>
              <a:t>Search for University(1 Italy protestor), LMS (0) , learn(1 </a:t>
            </a:r>
            <a:r>
              <a:rPr lang="mr-IN" dirty="0" smtClean="0"/>
              <a:t>–</a:t>
            </a:r>
            <a:r>
              <a:rPr lang="en-US" dirty="0" smtClean="0"/>
              <a:t> Norway medical)</a:t>
            </a:r>
          </a:p>
          <a:p>
            <a:r>
              <a:rPr lang="en-US" dirty="0" smtClean="0"/>
              <a:t>Search for all the LMS vendors by name </a:t>
            </a:r>
            <a:r>
              <a:rPr lang="mr-IN" dirty="0" smtClean="0"/>
              <a:t>–</a:t>
            </a:r>
            <a:r>
              <a:rPr lang="en-US" dirty="0" smtClean="0"/>
              <a:t> no hits </a:t>
            </a:r>
            <a:r>
              <a:rPr lang="mr-IN" dirty="0" smtClean="0"/>
              <a:t>–</a:t>
            </a:r>
            <a:r>
              <a:rPr lang="en-US" dirty="0" smtClean="0"/>
              <a:t> WOOT!</a:t>
            </a:r>
          </a:p>
          <a:p>
            <a:r>
              <a:rPr lang="en-US" dirty="0" smtClean="0"/>
              <a:t>Look by country </a:t>
            </a:r>
            <a:r>
              <a:rPr lang="mr-IN" dirty="0" smtClean="0"/>
              <a:t>–</a:t>
            </a:r>
            <a:r>
              <a:rPr lang="en-US" dirty="0" smtClean="0"/>
              <a:t> UK / Spain are in the lead!  </a:t>
            </a:r>
            <a:r>
              <a:rPr lang="en-US" dirty="0" smtClean="0">
                <a:sym typeface="Wingdings"/>
              </a:rPr>
              <a:t></a:t>
            </a:r>
          </a:p>
          <a:p>
            <a:r>
              <a:rPr lang="en-US" dirty="0" smtClean="0">
                <a:sym typeface="Wingdings"/>
              </a:rPr>
              <a:t>Then just scan the issues </a:t>
            </a:r>
            <a:r>
              <a:rPr lang="mr-IN" dirty="0" smtClean="0">
                <a:sym typeface="Wingdings"/>
              </a:rPr>
              <a:t>–</a:t>
            </a:r>
            <a:r>
              <a:rPr lang="en-US" dirty="0" smtClean="0">
                <a:sym typeface="Wingdings"/>
              </a:rPr>
              <a:t> recall that the focus on companies making mistakes</a:t>
            </a:r>
            <a:endParaRPr lang="en-US" dirty="0"/>
          </a:p>
        </p:txBody>
      </p:sp>
      <p:sp>
        <p:nvSpPr>
          <p:cNvPr id="4" name="Rectangle 3"/>
          <p:cNvSpPr/>
          <p:nvPr/>
        </p:nvSpPr>
        <p:spPr>
          <a:xfrm>
            <a:off x="7272546" y="5887326"/>
            <a:ext cx="3834768" cy="369332"/>
          </a:xfrm>
          <a:prstGeom prst="rect">
            <a:avLst/>
          </a:prstGeom>
        </p:spPr>
        <p:txBody>
          <a:bodyPr wrap="none">
            <a:spAutoFit/>
          </a:bodyPr>
          <a:lstStyle/>
          <a:p>
            <a:r>
              <a:rPr lang="en-US" dirty="0">
                <a:solidFill>
                  <a:schemeClr val="bg1"/>
                </a:solidFill>
              </a:rPr>
              <a:t>https://</a:t>
            </a:r>
            <a:r>
              <a:rPr lang="en-US" dirty="0" err="1">
                <a:solidFill>
                  <a:schemeClr val="bg1"/>
                </a:solidFill>
              </a:rPr>
              <a:t>www.enforcementtracker.com</a:t>
            </a:r>
            <a:r>
              <a:rPr lang="en-US" dirty="0">
                <a:solidFill>
                  <a:schemeClr val="bg1"/>
                </a:solidFill>
              </a:rPr>
              <a:t>/</a:t>
            </a:r>
          </a:p>
        </p:txBody>
      </p:sp>
      <p:sp>
        <p:nvSpPr>
          <p:cNvPr id="5" name="TextBox 4"/>
          <p:cNvSpPr txBox="1"/>
          <p:nvPr/>
        </p:nvSpPr>
        <p:spPr>
          <a:xfrm>
            <a:off x="838200" y="4522867"/>
            <a:ext cx="10026042" cy="954107"/>
          </a:xfrm>
          <a:prstGeom prst="rect">
            <a:avLst/>
          </a:prstGeom>
          <a:noFill/>
        </p:spPr>
        <p:txBody>
          <a:bodyPr wrap="square" rtlCol="0">
            <a:spAutoFit/>
          </a:bodyPr>
          <a:lstStyle/>
          <a:p>
            <a:r>
              <a:rPr lang="en-US" sz="2800" dirty="0">
                <a:solidFill>
                  <a:srgbClr val="FFFF00"/>
                </a:solidFill>
              </a:rPr>
              <a:t>Usage of CCTV camera which also captured the public roads outside in a violation of the so called principle of data </a:t>
            </a:r>
            <a:r>
              <a:rPr lang="en-US" sz="2800" dirty="0" err="1">
                <a:solidFill>
                  <a:srgbClr val="FFFF00"/>
                </a:solidFill>
              </a:rPr>
              <a:t>minimisation</a:t>
            </a:r>
            <a:r>
              <a:rPr lang="en-US" sz="2800" dirty="0">
                <a:solidFill>
                  <a:srgbClr val="FFFF00"/>
                </a:solidFill>
              </a:rPr>
              <a:t>.</a:t>
            </a:r>
          </a:p>
        </p:txBody>
      </p:sp>
    </p:spTree>
    <p:extLst>
      <p:ext uri="{BB962C8B-B14F-4D97-AF65-F5344CB8AC3E}">
        <p14:creationId xmlns:p14="http://schemas.microsoft.com/office/powerpoint/2010/main" val="144592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GDPR Story..</a:t>
            </a:r>
            <a:endParaRPr lang="en-US" dirty="0"/>
          </a:p>
        </p:txBody>
      </p:sp>
      <p:sp>
        <p:nvSpPr>
          <p:cNvPr id="3" name="Content Placeholder 2"/>
          <p:cNvSpPr>
            <a:spLocks noGrp="1"/>
          </p:cNvSpPr>
          <p:nvPr>
            <p:ph idx="1"/>
          </p:nvPr>
        </p:nvSpPr>
        <p:spPr/>
        <p:txBody>
          <a:bodyPr>
            <a:normAutofit/>
          </a:bodyPr>
          <a:lstStyle/>
          <a:p>
            <a:r>
              <a:rPr lang="en-US" dirty="0" smtClean="0"/>
              <a:t>A university asked their LMS vendor if the vendor had GDPR covered</a:t>
            </a:r>
          </a:p>
          <a:p>
            <a:r>
              <a:rPr lang="en-US" dirty="0" smtClean="0"/>
              <a:t>The vendor said 'yes - we have it all under control'</a:t>
            </a:r>
          </a:p>
          <a:p>
            <a:r>
              <a:rPr lang="en-US" dirty="0" smtClean="0"/>
              <a:t>The university said 'great </a:t>
            </a:r>
            <a:r>
              <a:rPr lang="mr-IN" dirty="0" smtClean="0"/>
              <a:t>–</a:t>
            </a:r>
            <a:r>
              <a:rPr lang="en-US" dirty="0" smtClean="0"/>
              <a:t> we love your product' </a:t>
            </a:r>
          </a:p>
          <a:p>
            <a:r>
              <a:rPr lang="en-US" dirty="0" smtClean="0"/>
              <a:t>If the controller does not even try, being a processor is pretty easy </a:t>
            </a:r>
          </a:p>
          <a:p>
            <a:r>
              <a:rPr lang="en-US" dirty="0" smtClean="0"/>
              <a:t> Student's don't report universities that violate GDPR</a:t>
            </a:r>
            <a:endParaRPr lang="en-US" dirty="0"/>
          </a:p>
        </p:txBody>
      </p:sp>
    </p:spTree>
    <p:extLst>
      <p:ext uri="{BB962C8B-B14F-4D97-AF65-F5344CB8AC3E}">
        <p14:creationId xmlns:p14="http://schemas.microsoft.com/office/powerpoint/2010/main" val="4660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e Last of the Spirits-John Leech, 1843.jpg"/>
          <p:cNvPicPr>
            <a:picLocks noChangeAspect="1" noChangeArrowheads="1"/>
          </p:cNvPicPr>
          <p:nvPr/>
        </p:nvPicPr>
        <p:blipFill rotWithShape="1">
          <a:blip r:embed="rId2">
            <a:extLst>
              <a:ext uri="{28A0092B-C50C-407E-A947-70E740481C1C}">
                <a14:useLocalDpi xmlns:a14="http://schemas.microsoft.com/office/drawing/2010/main" val="0"/>
              </a:ext>
            </a:extLst>
          </a:blip>
          <a:srcRect b="4268"/>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682" y="6411993"/>
            <a:ext cx="7273447" cy="338554"/>
          </a:xfrm>
          <a:prstGeom prst="rect">
            <a:avLst/>
          </a:prstGeom>
          <a:solidFill>
            <a:schemeClr val="bg1"/>
          </a:solidFill>
        </p:spPr>
        <p:txBody>
          <a:bodyPr wrap="square">
            <a:spAutoFit/>
          </a:bodyPr>
          <a:lstStyle/>
          <a:p>
            <a:r>
              <a:rPr lang="en-US" sz="1600" dirty="0"/>
              <a:t>http://</a:t>
            </a:r>
            <a:r>
              <a:rPr lang="en-US" sz="1600" dirty="0" err="1"/>
              <a:t>www.open-bks.com</a:t>
            </a:r>
            <a:r>
              <a:rPr lang="en-US" sz="1600" dirty="0"/>
              <a:t>/library/classics/</a:t>
            </a:r>
            <a:r>
              <a:rPr lang="en-US" sz="1600" dirty="0" err="1"/>
              <a:t>dickens_charles_carol</a:t>
            </a:r>
            <a:r>
              <a:rPr lang="en-US" sz="1600" dirty="0"/>
              <a:t>/carol-127-128.html</a:t>
            </a:r>
          </a:p>
        </p:txBody>
      </p:sp>
      <p:sp>
        <p:nvSpPr>
          <p:cNvPr id="5" name="TextBox 4"/>
          <p:cNvSpPr txBox="1"/>
          <p:nvPr/>
        </p:nvSpPr>
        <p:spPr>
          <a:xfrm>
            <a:off x="459284" y="726184"/>
            <a:ext cx="6638795" cy="4893647"/>
          </a:xfrm>
          <a:prstGeom prst="rect">
            <a:avLst/>
          </a:prstGeom>
          <a:noFill/>
        </p:spPr>
        <p:txBody>
          <a:bodyPr wrap="square" rtlCol="0">
            <a:spAutoFit/>
          </a:bodyPr>
          <a:lstStyle/>
          <a:p>
            <a:r>
              <a:rPr lang="en-US" sz="2400" dirty="0"/>
              <a:t>"Before I draw nearer to that stone to which you point," said Scrooge, "answer me one question. </a:t>
            </a:r>
            <a:r>
              <a:rPr lang="en-US" sz="2400" dirty="0" smtClean="0"/>
              <a:t> Are </a:t>
            </a:r>
            <a:r>
              <a:rPr lang="en-US" sz="2400" dirty="0"/>
              <a:t>these the shadows of the things that Will be, or are they shadows of the things that May be only?" </a:t>
            </a:r>
            <a:endParaRPr lang="en-US" sz="2400" dirty="0" smtClean="0"/>
          </a:p>
          <a:p>
            <a:r>
              <a:rPr lang="en-US" sz="2400" dirty="0" smtClean="0"/>
              <a:t> </a:t>
            </a:r>
          </a:p>
          <a:p>
            <a:r>
              <a:rPr lang="en-US" sz="2400" dirty="0" smtClean="0"/>
              <a:t>Still </a:t>
            </a:r>
            <a:r>
              <a:rPr lang="en-US" sz="2400" dirty="0"/>
              <a:t>the Ghost pointed downward to the grave by which it stood</a:t>
            </a:r>
            <a:r>
              <a:rPr lang="en-US" sz="2400" dirty="0" smtClean="0"/>
              <a:t>.</a:t>
            </a:r>
          </a:p>
          <a:p>
            <a:endParaRPr lang="en-US" sz="2400" dirty="0" smtClean="0"/>
          </a:p>
          <a:p>
            <a:r>
              <a:rPr lang="en-US" sz="2400" dirty="0"/>
              <a:t>"Men's courses will foreshadow certain ends, to which, if persevered in, they must lead," said Scrooge. "But if the courses be departed from, the ends will change. Say it is thus with what you show me</a:t>
            </a:r>
            <a:r>
              <a:rPr lang="en-US" sz="2400" dirty="0" smtClean="0"/>
              <a:t>!"  The </a:t>
            </a:r>
            <a:r>
              <a:rPr lang="en-US" sz="2400" dirty="0"/>
              <a:t>Spirit was immovable as ever.</a:t>
            </a:r>
          </a:p>
        </p:txBody>
      </p:sp>
    </p:spTree>
    <p:extLst>
      <p:ext uri="{BB962C8B-B14F-4D97-AF65-F5344CB8AC3E}">
        <p14:creationId xmlns:p14="http://schemas.microsoft.com/office/powerpoint/2010/main" val="252404687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Christmas Carol and Redemption </a:t>
            </a:r>
            <a:endParaRPr lang="en-US" dirty="0"/>
          </a:p>
        </p:txBody>
      </p:sp>
      <p:sp>
        <p:nvSpPr>
          <p:cNvPr id="3" name="Content Placeholder 2"/>
          <p:cNvSpPr>
            <a:spLocks noGrp="1"/>
          </p:cNvSpPr>
          <p:nvPr>
            <p:ph idx="1"/>
          </p:nvPr>
        </p:nvSpPr>
        <p:spPr/>
        <p:txBody>
          <a:bodyPr/>
          <a:lstStyle/>
          <a:p>
            <a:r>
              <a:rPr lang="en-US" dirty="0" smtClean="0"/>
              <a:t>Culturally, France and Germany actually care about learner privacy They use GDPR as a framework to interact with their vendors</a:t>
            </a:r>
          </a:p>
          <a:p>
            <a:r>
              <a:rPr lang="en-US" dirty="0" smtClean="0"/>
              <a:t>While British and Spanish universities see GDPR as a barrier to bypass</a:t>
            </a:r>
          </a:p>
          <a:p>
            <a:r>
              <a:rPr lang="en-US" dirty="0" smtClean="0"/>
              <a:t>French / German Universities are the "enforcers" of GDPR</a:t>
            </a:r>
          </a:p>
          <a:p>
            <a:r>
              <a:rPr lang="en-US" dirty="0" smtClean="0"/>
              <a:t>They are helpful and friendly but also unyielding</a:t>
            </a:r>
          </a:p>
          <a:p>
            <a:r>
              <a:rPr lang="en-US" dirty="0" smtClean="0"/>
              <a:t>They use and invest in open source </a:t>
            </a:r>
            <a:r>
              <a:rPr lang="mr-IN" dirty="0" smtClean="0"/>
              <a:t>–</a:t>
            </a:r>
            <a:r>
              <a:rPr lang="en-US" dirty="0" smtClean="0"/>
              <a:t> even if it is not as slick as the "big US companies"</a:t>
            </a:r>
            <a:endParaRPr lang="en-US" dirty="0"/>
          </a:p>
        </p:txBody>
      </p:sp>
    </p:spTree>
    <p:extLst>
      <p:ext uri="{BB962C8B-B14F-4D97-AF65-F5344CB8AC3E}">
        <p14:creationId xmlns:p14="http://schemas.microsoft.com/office/powerpoint/2010/main" val="156961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European privacy efforts are great for intent and expression</a:t>
            </a:r>
          </a:p>
          <a:p>
            <a:r>
              <a:rPr lang="en-US" dirty="0" smtClean="0"/>
              <a:t>Twenty-five years later they still are mighty leaky</a:t>
            </a:r>
          </a:p>
          <a:p>
            <a:r>
              <a:rPr lang="en-US" dirty="0" smtClean="0"/>
              <a:t>They are a great platform to build on </a:t>
            </a:r>
            <a:r>
              <a:rPr lang="mr-IN" dirty="0" smtClean="0"/>
              <a:t>–</a:t>
            </a:r>
            <a:r>
              <a:rPr lang="en-US" dirty="0" smtClean="0"/>
              <a:t> but sadly it depends on the customers</a:t>
            </a:r>
          </a:p>
          <a:p>
            <a:r>
              <a:rPr lang="en-US" dirty="0" smtClean="0"/>
              <a:t>They need adoption, implementation, and most importantly iteration in a learning context.</a:t>
            </a:r>
          </a:p>
          <a:p>
            <a:r>
              <a:rPr lang="en-US" dirty="0" smtClean="0"/>
              <a:t>One reviewer said to take a look at the "</a:t>
            </a:r>
            <a:r>
              <a:rPr lang="en-US" b="1" dirty="0"/>
              <a:t>California Consumer Privacy Act of </a:t>
            </a:r>
            <a:r>
              <a:rPr lang="en-US" b="1" dirty="0" smtClean="0"/>
              <a:t>2018</a:t>
            </a:r>
            <a:r>
              <a:rPr lang="en-US" dirty="0" smtClean="0"/>
              <a:t>" </a:t>
            </a:r>
            <a:r>
              <a:rPr lang="mr-IN" dirty="0" smtClean="0"/>
              <a:t>–</a:t>
            </a:r>
            <a:r>
              <a:rPr lang="en-US" dirty="0" smtClean="0"/>
              <a:t> I agree </a:t>
            </a:r>
            <a:r>
              <a:rPr lang="mr-IN" dirty="0" smtClean="0"/>
              <a:t>–</a:t>
            </a:r>
            <a:r>
              <a:rPr lang="en-US" dirty="0" smtClean="0"/>
              <a:t> it is very interesting and warrants its own episode</a:t>
            </a:r>
            <a:endParaRPr lang="en-US" b="1" dirty="0"/>
          </a:p>
        </p:txBody>
      </p:sp>
    </p:spTree>
    <p:extLst>
      <p:ext uri="{BB962C8B-B14F-4D97-AF65-F5344CB8AC3E}">
        <p14:creationId xmlns:p14="http://schemas.microsoft.com/office/powerpoint/2010/main" val="36498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General Data Privacy Regulation (GDPR)</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9034220" cy="3598099"/>
          </a:xfrm>
        </p:spPr>
        <p:txBody>
          <a:bodyPr>
            <a:normAutofit/>
          </a:bodyPr>
          <a:lstStyle/>
          <a:p>
            <a:pPr>
              <a:buClr>
                <a:srgbClr val="FF0000"/>
              </a:buClr>
            </a:pPr>
            <a:r>
              <a:rPr lang="en-US" sz="4400" dirty="0" smtClean="0"/>
              <a:t>EU Law in 2016 </a:t>
            </a:r>
            <a:r>
              <a:rPr lang="mr-IN" sz="4400" dirty="0" smtClean="0"/>
              <a:t>–</a:t>
            </a:r>
            <a:r>
              <a:rPr lang="en-US" sz="4400" dirty="0" smtClean="0"/>
              <a:t> in effect 2018</a:t>
            </a:r>
          </a:p>
          <a:p>
            <a:pPr>
              <a:buClr>
                <a:srgbClr val="FF0000"/>
              </a:buClr>
            </a:pPr>
            <a:r>
              <a:rPr lang="en-US" sz="4000" b="1" dirty="0"/>
              <a:t>International Safe Harbor Privacy </a:t>
            </a:r>
            <a:r>
              <a:rPr lang="en-US" sz="4000" b="1" dirty="0" smtClean="0"/>
              <a:t>Principles</a:t>
            </a:r>
            <a:r>
              <a:rPr lang="en-US" sz="4000" dirty="0"/>
              <a:t> </a:t>
            </a:r>
            <a:r>
              <a:rPr lang="en-US" sz="4000" dirty="0" smtClean="0"/>
              <a:t>(2000) </a:t>
            </a:r>
          </a:p>
          <a:p>
            <a:pPr>
              <a:buClr>
                <a:srgbClr val="FF0000"/>
              </a:buClr>
            </a:pPr>
            <a:r>
              <a:rPr lang="en-US" sz="4000" b="1" dirty="0" smtClean="0"/>
              <a:t>EU Data Protection Directive (1995)</a:t>
            </a:r>
            <a:endParaRPr lang="en-US" sz="4000" b="1" dirty="0"/>
          </a:p>
        </p:txBody>
      </p:sp>
    </p:spTree>
    <p:extLst>
      <p:ext uri="{BB962C8B-B14F-4D97-AF65-F5344CB8AC3E}">
        <p14:creationId xmlns:p14="http://schemas.microsoft.com/office/powerpoint/2010/main" val="1325381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2042556" y="5712032"/>
            <a:ext cx="2210862" cy="584775"/>
          </a:xfrm>
          <a:prstGeom prst="rect">
            <a:avLst/>
          </a:prstGeom>
          <a:noFill/>
        </p:spPr>
        <p:txBody>
          <a:bodyPr wrap="none" rtlCol="0">
            <a:spAutoFit/>
          </a:bodyPr>
          <a:lstStyle/>
          <a:p>
            <a:r>
              <a:rPr lang="en-US" sz="3200" smtClean="0">
                <a:solidFill>
                  <a:schemeClr val="bg1"/>
                </a:solidFill>
              </a:rPr>
              <a:t>Episode 003</a:t>
            </a:r>
            <a:endParaRPr lang="en-US" sz="3200" dirty="0">
              <a:solidFill>
                <a:schemeClr val="bg1"/>
              </a:solidFill>
            </a:endParaRPr>
          </a:p>
        </p:txBody>
      </p:sp>
    </p:spTree>
    <p:extLst>
      <p:ext uri="{BB962C8B-B14F-4D97-AF65-F5344CB8AC3E}">
        <p14:creationId xmlns:p14="http://schemas.microsoft.com/office/powerpoint/2010/main" val="1194588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 Data Protection Directive (1995</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Notice—data subjects should be given notice when their data is being </a:t>
            </a:r>
            <a:r>
              <a:rPr lang="en-US" dirty="0" smtClean="0"/>
              <a:t>collected</a:t>
            </a:r>
          </a:p>
          <a:p>
            <a:r>
              <a:rPr lang="en-US" dirty="0" smtClean="0"/>
              <a:t>Purpose—data </a:t>
            </a:r>
            <a:r>
              <a:rPr lang="en-US" dirty="0"/>
              <a:t>should only be used for the purpose stated and not for any other </a:t>
            </a:r>
            <a:r>
              <a:rPr lang="en-US" dirty="0" smtClean="0"/>
              <a:t>purposes</a:t>
            </a:r>
          </a:p>
          <a:p>
            <a:r>
              <a:rPr lang="en-US" dirty="0" smtClean="0"/>
              <a:t>Consent—data </a:t>
            </a:r>
            <a:r>
              <a:rPr lang="en-US" dirty="0"/>
              <a:t>should not be disclosed without the data subject’s </a:t>
            </a:r>
            <a:r>
              <a:rPr lang="en-US" dirty="0" smtClean="0"/>
              <a:t>consent</a:t>
            </a:r>
          </a:p>
          <a:p>
            <a:r>
              <a:rPr lang="en-US" dirty="0" smtClean="0"/>
              <a:t>Security—collected </a:t>
            </a:r>
            <a:r>
              <a:rPr lang="en-US" dirty="0"/>
              <a:t>data should be kept secure from any potential </a:t>
            </a:r>
            <a:r>
              <a:rPr lang="en-US" dirty="0" smtClean="0"/>
              <a:t>abuses</a:t>
            </a:r>
          </a:p>
        </p:txBody>
      </p:sp>
    </p:spTree>
    <p:extLst>
      <p:ext uri="{BB962C8B-B14F-4D97-AF65-F5344CB8AC3E}">
        <p14:creationId xmlns:p14="http://schemas.microsoft.com/office/powerpoint/2010/main" val="106190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EU Data Protection Directive (1995</a:t>
            </a:r>
            <a:r>
              <a:rPr lang="en-US" smtClean="0"/>
              <a:t>)</a:t>
            </a:r>
            <a:endParaRPr lang="en-US" dirty="0"/>
          </a:p>
        </p:txBody>
      </p:sp>
      <p:sp>
        <p:nvSpPr>
          <p:cNvPr id="3" name="Content Placeholder 2"/>
          <p:cNvSpPr>
            <a:spLocks noGrp="1"/>
          </p:cNvSpPr>
          <p:nvPr>
            <p:ph idx="1"/>
          </p:nvPr>
        </p:nvSpPr>
        <p:spPr/>
        <p:txBody>
          <a:bodyPr>
            <a:normAutofit/>
          </a:bodyPr>
          <a:lstStyle/>
          <a:p>
            <a:r>
              <a:rPr lang="en-US" dirty="0" smtClean="0"/>
              <a:t>Disclosure—data </a:t>
            </a:r>
            <a:r>
              <a:rPr lang="en-US" dirty="0"/>
              <a:t>subjects should be informed as to who is collecting their </a:t>
            </a:r>
            <a:r>
              <a:rPr lang="en-US" dirty="0" smtClean="0"/>
              <a:t>data</a:t>
            </a:r>
          </a:p>
          <a:p>
            <a:r>
              <a:rPr lang="en-US" dirty="0" smtClean="0"/>
              <a:t>Access—data </a:t>
            </a:r>
            <a:r>
              <a:rPr lang="en-US" dirty="0"/>
              <a:t>subjects should be allowed to access their data and make corrections to any inaccurate </a:t>
            </a:r>
            <a:r>
              <a:rPr lang="en-US" dirty="0" smtClean="0"/>
              <a:t>data</a:t>
            </a:r>
          </a:p>
          <a:p>
            <a:r>
              <a:rPr lang="en-US" dirty="0" smtClean="0"/>
              <a:t>Accountability—data </a:t>
            </a:r>
            <a:r>
              <a:rPr lang="en-US" dirty="0"/>
              <a:t>subjects should have a method available to them to hold data collectors accountable for not following the above principles</a:t>
            </a:r>
          </a:p>
        </p:txBody>
      </p:sp>
    </p:spTree>
    <p:extLst>
      <p:ext uri="{BB962C8B-B14F-4D97-AF65-F5344CB8AC3E}">
        <p14:creationId xmlns:p14="http://schemas.microsoft.com/office/powerpoint/2010/main" val="33245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could possibly go wrong?</a:t>
            </a:r>
            <a:endParaRPr lang="en-US" dirty="0"/>
          </a:p>
        </p:txBody>
      </p:sp>
      <p:sp>
        <p:nvSpPr>
          <p:cNvPr id="5" name="TextBox 4"/>
          <p:cNvSpPr txBox="1"/>
          <p:nvPr/>
        </p:nvSpPr>
        <p:spPr>
          <a:xfrm>
            <a:off x="1025610" y="1690688"/>
            <a:ext cx="9796849" cy="3046988"/>
          </a:xfrm>
          <a:prstGeom prst="rect">
            <a:avLst/>
          </a:prstGeom>
          <a:noFill/>
        </p:spPr>
        <p:txBody>
          <a:bodyPr wrap="square" rtlCol="0">
            <a:spAutoFit/>
          </a:bodyPr>
          <a:lstStyle/>
          <a:p>
            <a:r>
              <a:rPr lang="en-US" sz="3200" dirty="0">
                <a:solidFill>
                  <a:schemeClr val="bg1"/>
                </a:solidFill>
              </a:rPr>
              <a:t>The </a:t>
            </a:r>
            <a:r>
              <a:rPr lang="en-US" sz="3200" dirty="0">
                <a:hlinkClick r:id="rId2" tooltip="Organisation for Economic Co-operation and Development"/>
              </a:rPr>
              <a:t>Organisation for Economic Co-operation and Development</a:t>
            </a:r>
            <a:r>
              <a:rPr lang="en-US" sz="3200" dirty="0"/>
              <a:t> </a:t>
            </a:r>
            <a:r>
              <a:rPr lang="en-US" sz="3200" dirty="0">
                <a:solidFill>
                  <a:schemeClr val="bg1"/>
                </a:solidFill>
              </a:rPr>
              <a:t>(OECD</a:t>
            </a:r>
            <a:r>
              <a:rPr lang="en-US" sz="3200" dirty="0" smtClean="0">
                <a:solidFill>
                  <a:schemeClr val="bg1"/>
                </a:solidFill>
              </a:rPr>
              <a:t>) guidelines</a:t>
            </a:r>
            <a:r>
              <a:rPr lang="en-US" sz="3200" dirty="0">
                <a:solidFill>
                  <a:schemeClr val="bg1"/>
                </a:solidFill>
              </a:rPr>
              <a:t>, however, were non-binding, and </a:t>
            </a:r>
            <a:r>
              <a:rPr lang="en-US" sz="3200" dirty="0">
                <a:solidFill>
                  <a:schemeClr val="bg1"/>
                </a:solidFill>
                <a:hlinkClick r:id="rId3" tooltip="Data privacy"/>
              </a:rPr>
              <a:t>data privacy</a:t>
            </a:r>
            <a:r>
              <a:rPr lang="en-US" sz="3200" dirty="0">
                <a:solidFill>
                  <a:schemeClr val="bg1"/>
                </a:solidFill>
              </a:rPr>
              <a:t> laws still varied widely across Europe. The United States, meanwhile, while endorsing the </a:t>
            </a:r>
            <a:r>
              <a:rPr lang="en-US" sz="3200" dirty="0">
                <a:solidFill>
                  <a:schemeClr val="bg1"/>
                </a:solidFill>
                <a:hlinkClick r:id="rId4" tooltip="OECD"/>
              </a:rPr>
              <a:t>OECD</a:t>
            </a:r>
            <a:r>
              <a:rPr lang="en-US" sz="3200" dirty="0">
                <a:solidFill>
                  <a:schemeClr val="bg1"/>
                </a:solidFill>
              </a:rPr>
              <a:t>'s recommendations, did nothing to implement them within the United </a:t>
            </a:r>
            <a:r>
              <a:rPr lang="en-US" sz="3200" dirty="0" smtClean="0">
                <a:solidFill>
                  <a:schemeClr val="bg1"/>
                </a:solidFill>
              </a:rPr>
              <a:t>States.</a:t>
            </a:r>
            <a:endParaRPr lang="en-US" sz="3200" dirty="0">
              <a:solidFill>
                <a:schemeClr val="bg1"/>
              </a:solidFill>
            </a:endParaRPr>
          </a:p>
        </p:txBody>
      </p:sp>
      <p:sp>
        <p:nvSpPr>
          <p:cNvPr id="6" name="Rectangle 5"/>
          <p:cNvSpPr/>
          <p:nvPr/>
        </p:nvSpPr>
        <p:spPr>
          <a:xfrm>
            <a:off x="4336801" y="6086388"/>
            <a:ext cx="5495479" cy="369332"/>
          </a:xfrm>
          <a:prstGeom prst="rect">
            <a:avLst/>
          </a:prstGeom>
        </p:spPr>
        <p:txBody>
          <a:bodyPr wrap="non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Data_Protection_Directive</a:t>
            </a:r>
            <a:endParaRPr lang="en-US" dirty="0">
              <a:solidFill>
                <a:schemeClr val="bg1"/>
              </a:solidFill>
            </a:endParaRPr>
          </a:p>
        </p:txBody>
      </p:sp>
    </p:spTree>
    <p:extLst>
      <p:ext uri="{BB962C8B-B14F-4D97-AF65-F5344CB8AC3E}">
        <p14:creationId xmlns:p14="http://schemas.microsoft.com/office/powerpoint/2010/main" val="8979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Safe Harbor Privacy Principles</a:t>
            </a:r>
            <a:endParaRPr lang="en-US" dirty="0"/>
          </a:p>
        </p:txBody>
      </p:sp>
      <p:sp>
        <p:nvSpPr>
          <p:cNvPr id="3" name="Content Placeholder 2"/>
          <p:cNvSpPr>
            <a:spLocks noGrp="1"/>
          </p:cNvSpPr>
          <p:nvPr>
            <p:ph idx="1"/>
          </p:nvPr>
        </p:nvSpPr>
        <p:spPr/>
        <p:txBody>
          <a:bodyPr/>
          <a:lstStyle/>
          <a:p>
            <a:r>
              <a:rPr lang="en-US" dirty="0" smtClean="0"/>
              <a:t>Around 2000</a:t>
            </a:r>
          </a:p>
          <a:p>
            <a:r>
              <a:rPr lang="en-US" dirty="0" smtClean="0"/>
              <a:t>Addressed issues surrounding US companies holding private data of EU citizens</a:t>
            </a:r>
          </a:p>
          <a:p>
            <a:r>
              <a:rPr lang="en-US" dirty="0" smtClean="0"/>
              <a:t>Not just learning data </a:t>
            </a:r>
            <a:r>
              <a:rPr lang="mr-IN" dirty="0" smtClean="0"/>
              <a:t>–</a:t>
            </a:r>
            <a:r>
              <a:rPr lang="en-US" dirty="0" smtClean="0"/>
              <a:t> Facebook, Twitter, Google, etc.</a:t>
            </a:r>
          </a:p>
          <a:p>
            <a:r>
              <a:rPr lang="en-US" dirty="0" smtClean="0"/>
              <a:t>They twisted the EU into legal knots and it was overturned in 2015</a:t>
            </a:r>
          </a:p>
          <a:p>
            <a:r>
              <a:rPr lang="en-US" dirty="0" smtClean="0"/>
              <a:t>Ironically </a:t>
            </a:r>
            <a:r>
              <a:rPr lang="mr-IN" dirty="0" smtClean="0"/>
              <a:t>–</a:t>
            </a:r>
            <a:r>
              <a:rPr lang="en-US" dirty="0" smtClean="0"/>
              <a:t> 20 years after the OECD Privacy Directive (LMAO)</a:t>
            </a:r>
            <a:endParaRPr lang="en-US" dirty="0"/>
          </a:p>
        </p:txBody>
      </p:sp>
      <p:sp>
        <p:nvSpPr>
          <p:cNvPr id="4" name="Rectangle 3"/>
          <p:cNvSpPr/>
          <p:nvPr/>
        </p:nvSpPr>
        <p:spPr>
          <a:xfrm>
            <a:off x="3663778" y="5873749"/>
            <a:ext cx="7690022"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International_Safe_Harbor_Privacy_Principles</a:t>
            </a:r>
            <a:endParaRPr lang="en-US" dirty="0">
              <a:solidFill>
                <a:schemeClr val="bg1"/>
              </a:solidFill>
            </a:endParaRPr>
          </a:p>
        </p:txBody>
      </p:sp>
    </p:spTree>
    <p:extLst>
      <p:ext uri="{BB962C8B-B14F-4D97-AF65-F5344CB8AC3E}">
        <p14:creationId xmlns:p14="http://schemas.microsoft.com/office/powerpoint/2010/main" val="60208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EU–US Privacy Shield</a:t>
            </a:r>
          </a:p>
        </p:txBody>
      </p:sp>
      <p:sp>
        <p:nvSpPr>
          <p:cNvPr id="3" name="Content Placeholder 2"/>
          <p:cNvSpPr>
            <a:spLocks noGrp="1"/>
          </p:cNvSpPr>
          <p:nvPr>
            <p:ph idx="1"/>
          </p:nvPr>
        </p:nvSpPr>
        <p:spPr/>
        <p:txBody>
          <a:bodyPr/>
          <a:lstStyle/>
          <a:p>
            <a:r>
              <a:rPr lang="en-US" dirty="0" smtClean="0"/>
              <a:t>EU and US State Department negotiated </a:t>
            </a:r>
            <a:r>
              <a:rPr lang="mr-IN" dirty="0" smtClean="0"/>
              <a:t>–</a:t>
            </a:r>
            <a:r>
              <a:rPr lang="en-US" dirty="0" smtClean="0"/>
              <a:t> 2016</a:t>
            </a:r>
          </a:p>
          <a:p>
            <a:r>
              <a:rPr lang="en-US" dirty="0" smtClean="0"/>
              <a:t>The European Commission "blessed" the agreement by publishing a document they ironically call the "adequacy decision"</a:t>
            </a:r>
          </a:p>
          <a:p>
            <a:r>
              <a:rPr lang="en-US" dirty="0" smtClean="0"/>
              <a:t>What it really meant was that Privacy Shield was the governing law, not any EU laws</a:t>
            </a:r>
          </a:p>
          <a:p>
            <a:r>
              <a:rPr lang="en-US" dirty="0" smtClean="0"/>
              <a:t>If you look at the "privacy shield documents" </a:t>
            </a:r>
            <a:r>
              <a:rPr lang="mr-IN" dirty="0" smtClean="0"/>
              <a:t>–</a:t>
            </a:r>
            <a:r>
              <a:rPr lang="en-US" dirty="0" smtClean="0"/>
              <a:t> they were just web pages </a:t>
            </a:r>
            <a:r>
              <a:rPr lang="mr-IN" dirty="0" smtClean="0"/>
              <a:t>–</a:t>
            </a:r>
            <a:r>
              <a:rPr lang="en-US" dirty="0" smtClean="0"/>
              <a:t> and they kept being edited</a:t>
            </a:r>
            <a:endParaRPr lang="en-US" dirty="0"/>
          </a:p>
        </p:txBody>
      </p:sp>
      <p:sp>
        <p:nvSpPr>
          <p:cNvPr id="4" name="Rectangle 3"/>
          <p:cNvSpPr/>
          <p:nvPr/>
        </p:nvSpPr>
        <p:spPr>
          <a:xfrm>
            <a:off x="4234249" y="5836678"/>
            <a:ext cx="7368746" cy="369332"/>
          </a:xfrm>
          <a:prstGeom prst="rect">
            <a:avLst/>
          </a:prstGeom>
        </p:spPr>
        <p:txBody>
          <a:bodyPr wrap="square">
            <a:spAutoFit/>
          </a:bodyPr>
          <a:lstStyle/>
          <a:p>
            <a:r>
              <a:rPr lang="en-US" dirty="0">
                <a:solidFill>
                  <a:schemeClr val="bg1"/>
                </a:solidFill>
              </a:rPr>
              <a:t>https://</a:t>
            </a:r>
            <a:r>
              <a:rPr lang="en-US" dirty="0" err="1" smtClean="0">
                <a:solidFill>
                  <a:schemeClr val="bg1"/>
                </a:solidFill>
              </a:rPr>
              <a:t>en.wikipedia.org</a:t>
            </a:r>
            <a:r>
              <a:rPr lang="en-US" dirty="0" smtClean="0">
                <a:solidFill>
                  <a:schemeClr val="bg1"/>
                </a:solidFill>
              </a:rPr>
              <a:t>/wiki/EU-</a:t>
            </a:r>
            <a:r>
              <a:rPr lang="en-US" dirty="0" err="1" smtClean="0">
                <a:solidFill>
                  <a:schemeClr val="bg1"/>
                </a:solidFill>
              </a:rPr>
              <a:t>US_Privacy_Shield</a:t>
            </a:r>
            <a:endParaRPr lang="en-US" dirty="0">
              <a:solidFill>
                <a:schemeClr val="bg1"/>
              </a:solidFill>
            </a:endParaRPr>
          </a:p>
        </p:txBody>
      </p:sp>
    </p:spTree>
    <p:extLst>
      <p:ext uri="{BB962C8B-B14F-4D97-AF65-F5344CB8AC3E}">
        <p14:creationId xmlns:p14="http://schemas.microsoft.com/office/powerpoint/2010/main" val="100916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Years of Privacy Efforts in the EU</a:t>
            </a:r>
            <a:endParaRPr lang="en-US" dirty="0"/>
          </a:p>
        </p:txBody>
      </p:sp>
      <p:sp>
        <p:nvSpPr>
          <p:cNvPr id="3" name="Content Placeholder 2"/>
          <p:cNvSpPr>
            <a:spLocks noGrp="1"/>
          </p:cNvSpPr>
          <p:nvPr>
            <p:ph idx="1"/>
          </p:nvPr>
        </p:nvSpPr>
        <p:spPr>
          <a:xfrm>
            <a:off x="838200" y="1825626"/>
            <a:ext cx="10515600" cy="1646624"/>
          </a:xfrm>
        </p:spPr>
        <p:txBody>
          <a:bodyPr>
            <a:normAutofit/>
          </a:bodyPr>
          <a:lstStyle/>
          <a:p>
            <a:r>
              <a:rPr lang="en-US" dirty="0" smtClean="0"/>
              <a:t>I went to a Spanish University about 3 years ago (pre-GDPR) to talk about Sakai and they showed me how they solved privacy issues with their business school using a US-based LMS</a:t>
            </a:r>
            <a:endParaRPr lang="en-US" dirty="0"/>
          </a:p>
        </p:txBody>
      </p:sp>
      <p:sp>
        <p:nvSpPr>
          <p:cNvPr id="4" name="TextBox 3"/>
          <p:cNvSpPr txBox="1"/>
          <p:nvPr/>
        </p:nvSpPr>
        <p:spPr>
          <a:xfrm>
            <a:off x="1396314" y="3187060"/>
            <a:ext cx="9759777" cy="1384995"/>
          </a:xfrm>
          <a:prstGeom prst="rect">
            <a:avLst/>
          </a:prstGeom>
          <a:noFill/>
        </p:spPr>
        <p:txBody>
          <a:bodyPr wrap="square" rtlCol="0">
            <a:spAutoFit/>
          </a:bodyPr>
          <a:lstStyle/>
          <a:p>
            <a:r>
              <a:rPr lang="en-US" sz="2800" dirty="0" smtClean="0">
                <a:solidFill>
                  <a:srgbClr val="FFFF00"/>
                </a:solidFill>
              </a:rPr>
              <a:t>The </a:t>
            </a:r>
            <a:r>
              <a:rPr lang="en-US" sz="2800" i="1" u="sng" dirty="0" smtClean="0">
                <a:solidFill>
                  <a:srgbClr val="FFFF00"/>
                </a:solidFill>
              </a:rPr>
              <a:t>first time</a:t>
            </a:r>
            <a:r>
              <a:rPr lang="en-US" sz="2800" dirty="0" smtClean="0">
                <a:solidFill>
                  <a:srgbClr val="FFFF00"/>
                </a:solidFill>
              </a:rPr>
              <a:t> you log into their LMS there is a popup that says in effect, we use a US-Based LMS, by checking below, you are OK with this. </a:t>
            </a:r>
            <a:endParaRPr lang="en-US" sz="2800" dirty="0">
              <a:solidFill>
                <a:srgbClr val="FFFF00"/>
              </a:solidFill>
            </a:endParaRPr>
          </a:p>
        </p:txBody>
      </p:sp>
      <p:sp>
        <p:nvSpPr>
          <p:cNvPr id="5" name="Rectangle 4"/>
          <p:cNvSpPr/>
          <p:nvPr/>
        </p:nvSpPr>
        <p:spPr>
          <a:xfrm>
            <a:off x="630195" y="4759543"/>
            <a:ext cx="10972800" cy="954107"/>
          </a:xfrm>
          <a:prstGeom prst="rect">
            <a:avLst/>
          </a:prstGeom>
        </p:spPr>
        <p:txBody>
          <a:bodyPr wrap="square">
            <a:spAutoFit/>
          </a:bodyPr>
          <a:lstStyle/>
          <a:p>
            <a:r>
              <a:rPr lang="en-US" sz="2800" dirty="0" smtClean="0">
                <a:solidFill>
                  <a:schemeClr val="bg1"/>
                </a:solidFill>
              </a:rPr>
              <a:t>For two decades, Google and Facebook  pummel the EU and once the EU is lying on the ground bleeding, the US LMS companies put up a popup.</a:t>
            </a:r>
            <a:endParaRPr lang="en-US" sz="2800" dirty="0">
              <a:solidFill>
                <a:schemeClr val="bg1"/>
              </a:solidFill>
            </a:endParaRPr>
          </a:p>
        </p:txBody>
      </p:sp>
    </p:spTree>
    <p:extLst>
      <p:ext uri="{BB962C8B-B14F-4D97-AF65-F5344CB8AC3E}">
        <p14:creationId xmlns:p14="http://schemas.microsoft.com/office/powerpoint/2010/main" val="145979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Principles </a:t>
            </a:r>
            <a:r>
              <a:rPr lang="mr-IN" dirty="0" smtClean="0"/>
              <a:t>–</a:t>
            </a:r>
            <a:r>
              <a:rPr lang="en-US" dirty="0" smtClean="0"/>
              <a:t> 2016 / 2018</a:t>
            </a:r>
            <a:endParaRPr lang="en-US" dirty="0"/>
          </a:p>
        </p:txBody>
      </p:sp>
      <p:sp>
        <p:nvSpPr>
          <p:cNvPr id="3" name="Content Placeholder 2"/>
          <p:cNvSpPr>
            <a:spLocks noGrp="1"/>
          </p:cNvSpPr>
          <p:nvPr>
            <p:ph idx="1"/>
          </p:nvPr>
        </p:nvSpPr>
        <p:spPr/>
        <p:txBody>
          <a:bodyPr>
            <a:normAutofit/>
          </a:bodyPr>
          <a:lstStyle/>
          <a:p>
            <a:r>
              <a:rPr lang="en-US" dirty="0" smtClean="0"/>
              <a:t>Lawfulness</a:t>
            </a:r>
            <a:r>
              <a:rPr lang="en-US" dirty="0"/>
              <a:t>, fairness and </a:t>
            </a:r>
            <a:r>
              <a:rPr lang="en-US" dirty="0" smtClean="0"/>
              <a:t>transparency</a:t>
            </a:r>
          </a:p>
          <a:p>
            <a:r>
              <a:rPr lang="en-US" dirty="0" smtClean="0"/>
              <a:t>Purpose limitation</a:t>
            </a:r>
          </a:p>
          <a:p>
            <a:r>
              <a:rPr lang="en-US" dirty="0" smtClean="0"/>
              <a:t>Data </a:t>
            </a:r>
            <a:r>
              <a:rPr lang="en-US" dirty="0" err="1" smtClean="0"/>
              <a:t>minimisation</a:t>
            </a:r>
            <a:endParaRPr lang="en-US" dirty="0" smtClean="0"/>
          </a:p>
          <a:p>
            <a:r>
              <a:rPr lang="en-US" dirty="0" smtClean="0"/>
              <a:t>Accuracy</a:t>
            </a:r>
          </a:p>
          <a:p>
            <a:r>
              <a:rPr lang="en-US" dirty="0" smtClean="0"/>
              <a:t>Storage limitation</a:t>
            </a:r>
          </a:p>
          <a:p>
            <a:r>
              <a:rPr lang="en-US" dirty="0" smtClean="0"/>
              <a:t>Integrity </a:t>
            </a:r>
            <a:r>
              <a:rPr lang="en-US" dirty="0"/>
              <a:t>and confidentiality (</a:t>
            </a:r>
            <a:r>
              <a:rPr lang="en-US" dirty="0" smtClean="0"/>
              <a:t>security)</a:t>
            </a:r>
          </a:p>
          <a:p>
            <a:r>
              <a:rPr lang="en-US" dirty="0" smtClean="0"/>
              <a:t>Accountability</a:t>
            </a:r>
            <a:endParaRPr lang="en-US" dirty="0"/>
          </a:p>
        </p:txBody>
      </p:sp>
    </p:spTree>
    <p:extLst>
      <p:ext uri="{BB962C8B-B14F-4D97-AF65-F5344CB8AC3E}">
        <p14:creationId xmlns:p14="http://schemas.microsoft.com/office/powerpoint/2010/main" val="882650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1190</Words>
  <Application>Microsoft Macintosh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Calibri Light</vt:lpstr>
      <vt:lpstr>Helvetica</vt:lpstr>
      <vt:lpstr>Mangal</vt:lpstr>
      <vt:lpstr>Wingdings</vt:lpstr>
      <vt:lpstr>Arial</vt:lpstr>
      <vt:lpstr>Office Theme</vt:lpstr>
      <vt:lpstr>PowerPoint Presentation</vt:lpstr>
      <vt:lpstr>General Data Privacy Regulation (GDPR)</vt:lpstr>
      <vt:lpstr>EU Data Protection Directive (1995)</vt:lpstr>
      <vt:lpstr>EU Data Protection Directive (1995)</vt:lpstr>
      <vt:lpstr>What could possibly go wrong?</vt:lpstr>
      <vt:lpstr>International Safe Harbor Privacy Principles</vt:lpstr>
      <vt:lpstr>EU–US Privacy Shield</vt:lpstr>
      <vt:lpstr>20 Years of Privacy Efforts in the EU</vt:lpstr>
      <vt:lpstr>GDPR Principles – 2016 / 2018</vt:lpstr>
      <vt:lpstr>GDPR Fines</vt:lpstr>
      <vt:lpstr>GDPR – Cliff Notes</vt:lpstr>
      <vt:lpstr>In GDPR - Are you a controller or processor?</vt:lpstr>
      <vt:lpstr>Is the LMS a Processor or Controller?</vt:lpstr>
      <vt:lpstr>GDPR – Who sues who?</vt:lpstr>
      <vt:lpstr>GDPR Enforcement Tracker</vt:lpstr>
      <vt:lpstr>A GDPR Story..</vt:lpstr>
      <vt:lpstr>PowerPoint Presentation</vt:lpstr>
      <vt:lpstr>Christmas Carol and Redemption </vt:lpstr>
      <vt:lpstr>Summary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112</cp:revision>
  <dcterms:created xsi:type="dcterms:W3CDTF">2020-04-23T17:50:28Z</dcterms:created>
  <dcterms:modified xsi:type="dcterms:W3CDTF">2020-06-22T03:35:26Z</dcterms:modified>
</cp:coreProperties>
</file>