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2" r:id="rId2"/>
    <p:sldId id="265" r:id="rId3"/>
    <p:sldId id="270" r:id="rId4"/>
    <p:sldId id="281" r:id="rId5"/>
    <p:sldId id="283" r:id="rId6"/>
    <p:sldId id="284" r:id="rId7"/>
    <p:sldId id="285" r:id="rId8"/>
    <p:sldId id="272" r:id="rId9"/>
    <p:sldId id="273" r:id="rId10"/>
    <p:sldId id="264" r:id="rId11"/>
    <p:sldId id="276" r:id="rId12"/>
    <p:sldId id="27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/>
    <p:restoredTop sz="97465"/>
  </p:normalViewPr>
  <p:slideViewPr>
    <p:cSldViewPr snapToGrid="0" snapToObjects="1">
      <p:cViewPr varScale="1">
        <p:scale>
          <a:sx n="108" d="100"/>
          <a:sy n="10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Episode 002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FERPA Today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3598099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Necessary but not sufficient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Release </a:t>
            </a:r>
            <a:r>
              <a:rPr lang="mr-IN" dirty="0" smtClean="0"/>
              <a:t>–</a:t>
            </a:r>
            <a:r>
              <a:rPr lang="en-US" dirty="0" smtClean="0"/>
              <a:t> sure.  What about </a:t>
            </a:r>
            <a:r>
              <a:rPr lang="en-US" dirty="0"/>
              <a:t>handling, retention, </a:t>
            </a:r>
            <a:r>
              <a:rPr lang="en-US" dirty="0" smtClean="0"/>
              <a:t>consent</a:t>
            </a:r>
            <a:r>
              <a:rPr lang="mr-IN" dirty="0" smtClean="0"/>
              <a:t>…</a:t>
            </a:r>
            <a:r>
              <a:rPr lang="en-US" dirty="0"/>
              <a:t>?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When the university counsel reads the law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Protect federal funding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If you hand student data to a third party make sure you can sue them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File cabinets full of "I agree to follow FERPA" contracts 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Compliance strategy is not</a:t>
            </a:r>
            <a:r>
              <a:rPr lang="en-US" dirty="0"/>
              <a:t> </a:t>
            </a:r>
            <a:r>
              <a:rPr lang="en-US" dirty="0" smtClean="0"/>
              <a:t>a privacy strategy</a:t>
            </a:r>
          </a:p>
        </p:txBody>
      </p:sp>
    </p:spTree>
    <p:extLst>
      <p:ext uri="{BB962C8B-B14F-4D97-AF65-F5344CB8AC3E}">
        <p14:creationId xmlns:p14="http://schemas.microsoft.com/office/powerpoint/2010/main" val="2403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+mn-lt"/>
              </a:rPr>
              <a:t>Steps </a:t>
            </a:r>
            <a:r>
              <a:rPr lang="en-US" b="1" dirty="0" smtClean="0">
                <a:latin typeface="+mn-lt"/>
              </a:rPr>
              <a:t>to Protect Learner Privacy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C00000"/>
              </a:buClr>
              <a:buFont typeface="Arial" charset="0"/>
              <a:buChar char="•"/>
            </a:pPr>
            <a:r>
              <a:rPr lang="en-US" dirty="0" smtClean="0"/>
              <a:t>Lets get an inventory or all the places that have our learners data, what data they have, and how long we think they should keep the data</a:t>
            </a:r>
          </a:p>
          <a:p>
            <a:pPr>
              <a:buClr>
                <a:srgbClr val="C00000"/>
              </a:buClr>
              <a:buFont typeface="Arial" charset="0"/>
              <a:buChar char="•"/>
            </a:pPr>
            <a:r>
              <a:rPr lang="en-US" dirty="0" smtClean="0"/>
              <a:t>Lets come up with a common set of questions to ask our vendors about privacy</a:t>
            </a:r>
          </a:p>
          <a:p>
            <a:pPr>
              <a:buClr>
                <a:srgbClr val="C00000"/>
              </a:buClr>
              <a:buFont typeface="Arial" charset="0"/>
              <a:buChar char="•"/>
            </a:pPr>
            <a:r>
              <a:rPr lang="en-US" dirty="0" smtClean="0"/>
              <a:t>Lets add examination of learner privacy into our campus strategic plans</a:t>
            </a:r>
          </a:p>
          <a:p>
            <a:pPr>
              <a:buClr>
                <a:srgbClr val="C00000"/>
              </a:buClr>
              <a:buFont typeface="Arial" charset="0"/>
              <a:buChar char="•"/>
            </a:pPr>
            <a:endParaRPr lang="en-US" dirty="0"/>
          </a:p>
          <a:p>
            <a:pPr>
              <a:buClr>
                <a:srgbClr val="C00000"/>
              </a:buClr>
              <a:buFont typeface="Arial" charset="0"/>
              <a:buChar char="•"/>
            </a:pPr>
            <a:r>
              <a:rPr lang="en-US" dirty="0" smtClean="0"/>
              <a:t>IMS </a:t>
            </a:r>
            <a:r>
              <a:rPr lang="en-US" dirty="0" smtClean="0"/>
              <a:t>GLC has </a:t>
            </a:r>
            <a:r>
              <a:rPr lang="en-US" dirty="0" smtClean="0"/>
              <a:t>been working and will continue to work in this area </a:t>
            </a:r>
            <a:r>
              <a:rPr lang="mr-IN" dirty="0" smtClean="0"/>
              <a:t>–</a:t>
            </a:r>
            <a:r>
              <a:rPr lang="en-US" dirty="0" smtClean="0"/>
              <a:t> it is time to give this and other efforts more attention</a:t>
            </a:r>
          </a:p>
          <a:p>
            <a:pPr>
              <a:buClr>
                <a:srgbClr val="C00000"/>
              </a:buCl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4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Summary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3598099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FERPA is not a law about privacy of Cloud </a:t>
            </a:r>
            <a:r>
              <a:rPr lang="en-US" dirty="0" err="1" smtClean="0"/>
              <a:t>edTech</a:t>
            </a:r>
            <a:r>
              <a:rPr lang="en-US" dirty="0" smtClean="0"/>
              <a:t> services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Lets </a:t>
            </a:r>
            <a:r>
              <a:rPr lang="en-US" dirty="0" smtClean="0"/>
              <a:t>start to look at the </a:t>
            </a:r>
            <a:r>
              <a:rPr lang="en-US" dirty="0" smtClean="0"/>
              <a:t>real risks </a:t>
            </a:r>
            <a:r>
              <a:rPr lang="en-US" smtClean="0"/>
              <a:t>of schools losing control </a:t>
            </a:r>
            <a:r>
              <a:rPr lang="en-US" dirty="0" smtClean="0"/>
              <a:t>of private student data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Together, </a:t>
            </a:r>
            <a:r>
              <a:rPr lang="en-US" dirty="0"/>
              <a:t>l</a:t>
            </a:r>
            <a:r>
              <a:rPr lang="en-US" dirty="0" smtClean="0"/>
              <a:t>ets move from checking the FERPA compliance box to actively protecting the learner privacy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 lvl="1">
              <a:buClr>
                <a:srgbClr val="C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FERPA Fig Leaf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34220" cy="359809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Most campuses have no privacy strategy beyond FERPA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FERPA </a:t>
            </a:r>
            <a:r>
              <a:rPr lang="en-US" dirty="0"/>
              <a:t>is </a:t>
            </a:r>
            <a:r>
              <a:rPr lang="en-US" dirty="0" smtClean="0"/>
              <a:t>Privacy Theatre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Lets look Medical Privacy and then compare it</a:t>
            </a:r>
            <a:endParaRPr lang="en-US" dirty="0"/>
          </a:p>
          <a:p>
            <a:pPr>
              <a:buClr>
                <a:srgbClr val="FF0000"/>
              </a:buClr>
            </a:pPr>
            <a:endParaRPr lang="en-US" dirty="0" smtClean="0"/>
          </a:p>
          <a:p>
            <a:pPr>
              <a:buClr>
                <a:srgbClr val="FF0000"/>
              </a:buClr>
            </a:pPr>
            <a:endParaRPr lang="en-US" dirty="0" smtClean="0"/>
          </a:p>
          <a:p>
            <a:pPr>
              <a:buClr>
                <a:srgbClr val="FF0000"/>
              </a:buClr>
            </a:pPr>
            <a:endParaRPr lang="en-US" dirty="0"/>
          </a:p>
          <a:p>
            <a:pPr>
              <a:buClr>
                <a:srgbClr val="FF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Medical Privacy </a:t>
            </a:r>
            <a:r>
              <a:rPr lang="mr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HIPAA and HITECH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10205" cy="333949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Medical Record Privacy is a core value of the medical profession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A long time ago, most people had one doctor their whole life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HIPAA </a:t>
            </a:r>
            <a:r>
              <a:rPr lang="mr-IN" dirty="0" smtClean="0"/>
              <a:t>–</a:t>
            </a:r>
            <a:r>
              <a:rPr lang="en-US" dirty="0" smtClean="0"/>
              <a:t> 1996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HITECH </a:t>
            </a:r>
            <a:r>
              <a:rPr lang="mr-IN" dirty="0" smtClean="0"/>
              <a:t>–</a:t>
            </a:r>
            <a:r>
              <a:rPr lang="en-US" dirty="0" smtClean="0"/>
              <a:t> Medical Privacy in the electronic record era 2008</a:t>
            </a:r>
            <a:endParaRPr lang="en-US" dirty="0"/>
          </a:p>
          <a:p>
            <a:pPr>
              <a:buClr>
                <a:srgbClr val="FF0000"/>
              </a:buClr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907049"/>
            <a:ext cx="1009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en.wikipedia.org</a:t>
            </a:r>
            <a:r>
              <a:rPr lang="en-US" dirty="0" smtClean="0">
                <a:solidFill>
                  <a:schemeClr val="bg1"/>
                </a:solidFill>
              </a:rPr>
              <a:t>/wiki/</a:t>
            </a:r>
            <a:r>
              <a:rPr lang="en-US" dirty="0" err="1" smtClean="0">
                <a:solidFill>
                  <a:schemeClr val="bg1"/>
                </a:solidFill>
              </a:rPr>
              <a:t>Health_Insurance_Portability_and_Accountability_Act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/wiki/Health_Information_Technology_for_Economic_and_Clinical_Health_Act</a:t>
            </a:r>
          </a:p>
        </p:txBody>
      </p:sp>
    </p:spTree>
    <p:extLst>
      <p:ext uri="{BB962C8B-B14F-4D97-AF65-F5344CB8AC3E}">
        <p14:creationId xmlns:p14="http://schemas.microsoft.com/office/powerpoint/2010/main" val="1829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HITECH Act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096767"/>
            <a:ext cx="9133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The HITECH Act </a:t>
            </a:r>
            <a:r>
              <a:rPr lang="en-US" sz="3600" dirty="0" smtClean="0">
                <a:solidFill>
                  <a:srgbClr val="FFFF00"/>
                </a:solidFill>
              </a:rPr>
              <a:t>(2008) encouraged </a:t>
            </a:r>
            <a:r>
              <a:rPr lang="en-US" sz="3600" dirty="0">
                <a:solidFill>
                  <a:srgbClr val="FFFF00"/>
                </a:solidFill>
              </a:rPr>
              <a:t>healthcare providers to adopt electronic health records and improved privacy and security protections for healthcare data.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90704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en.wikipedia.org</a:t>
            </a:r>
            <a:r>
              <a:rPr lang="en-US" dirty="0" smtClean="0">
                <a:solidFill>
                  <a:schemeClr val="bg1"/>
                </a:solidFill>
              </a:rPr>
              <a:t>/wiki/</a:t>
            </a:r>
            <a:r>
              <a:rPr lang="en-US" dirty="0" err="1" smtClean="0">
                <a:solidFill>
                  <a:schemeClr val="bg1"/>
                </a:solidFill>
              </a:rPr>
              <a:t>Health_Insurance_Portability_and_Accountability_Act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/wiki/Health_Information_Technology_for_Economic_and_Clinical_Health_Act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Medical Privacy </a:t>
            </a:r>
            <a:r>
              <a:rPr lang="mr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HIPAA and HITECH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9282193" cy="386225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If you  build software </a:t>
            </a:r>
            <a:r>
              <a:rPr lang="mr-IN" dirty="0" smtClean="0"/>
              <a:t>–</a:t>
            </a:r>
            <a:r>
              <a:rPr lang="en-US" dirty="0" smtClean="0"/>
              <a:t> you get practical guidance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It is not just "best practice" </a:t>
            </a:r>
            <a:r>
              <a:rPr lang="mr-IN" dirty="0" smtClean="0"/>
              <a:t>–</a:t>
            </a:r>
            <a:r>
              <a:rPr lang="en-US" dirty="0" smtClean="0"/>
              <a:t> it is the law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 smtClean="0"/>
              <a:t>Criminal consequences, prison terms fines (e.g. $1.5M)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HIPAA Summit (29</a:t>
            </a:r>
            <a:r>
              <a:rPr lang="en-US" baseline="30000" dirty="0" smtClean="0"/>
              <a:t>th</a:t>
            </a:r>
            <a:r>
              <a:rPr lang="en-US" dirty="0" smtClean="0"/>
              <a:t> Annual)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The legal structure for Medical record privacy is a pretty impressive bit of legislation and impressive in its </a:t>
            </a:r>
            <a:r>
              <a:rPr lang="en-US" dirty="0" smtClean="0"/>
              <a:t>implementation </a:t>
            </a:r>
            <a:r>
              <a:rPr lang="mr-IN" dirty="0" smtClean="0"/>
              <a:t>…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907049"/>
            <a:ext cx="1009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en.wikipedia.org</a:t>
            </a:r>
            <a:r>
              <a:rPr lang="en-US" dirty="0" smtClean="0">
                <a:solidFill>
                  <a:schemeClr val="bg1"/>
                </a:solidFill>
              </a:rPr>
              <a:t>/wiki/</a:t>
            </a:r>
            <a:r>
              <a:rPr lang="en-US" dirty="0" err="1" smtClean="0">
                <a:solidFill>
                  <a:schemeClr val="bg1"/>
                </a:solidFill>
              </a:rPr>
              <a:t>Health_Insurance_Portability_and_Accountability_Act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/wiki/Health_Information_Technology_for_Economic_and_Clinical_Health_Act</a:t>
            </a:r>
          </a:p>
        </p:txBody>
      </p:sp>
    </p:spTree>
    <p:extLst>
      <p:ext uri="{BB962C8B-B14F-4D97-AF65-F5344CB8AC3E}">
        <p14:creationId xmlns:p14="http://schemas.microsoft.com/office/powerpoint/2010/main" val="15102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FERPA Basics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9282193" cy="127814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Passed in 1975, latest revision 2011 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Not about handing learner data to third party cloud servers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1956" y="3103767"/>
            <a:ext cx="9912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FERPA prohibits </a:t>
            </a:r>
            <a:r>
              <a:rPr lang="en-US" sz="2800" dirty="0">
                <a:solidFill>
                  <a:srgbClr val="FFFF00"/>
                </a:solidFill>
              </a:rPr>
              <a:t>educational institutions from disclosing "personally identifiable information in education records" without the written consent of the </a:t>
            </a:r>
            <a:r>
              <a:rPr lang="en-US" sz="2800" dirty="0" smtClean="0">
                <a:solidFill>
                  <a:srgbClr val="FFFF00"/>
                </a:solidFill>
              </a:rPr>
              <a:t>student or the </a:t>
            </a:r>
            <a:r>
              <a:rPr lang="en-US" sz="2800" dirty="0">
                <a:solidFill>
                  <a:srgbClr val="FFFF00"/>
                </a:solidFill>
              </a:rPr>
              <a:t>student's </a:t>
            </a:r>
            <a:r>
              <a:rPr lang="en-US" sz="2800" dirty="0" smtClean="0">
                <a:solidFill>
                  <a:srgbClr val="FFFF00"/>
                </a:solidFill>
              </a:rPr>
              <a:t>parents.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Schools </a:t>
            </a:r>
            <a:r>
              <a:rPr lang="en-US" sz="2800" dirty="0">
                <a:solidFill>
                  <a:srgbClr val="FFFF00"/>
                </a:solidFill>
              </a:rPr>
              <a:t>that fail to comply with FERPA risk losing </a:t>
            </a:r>
            <a:r>
              <a:rPr lang="en-US" sz="2800" dirty="0" smtClean="0">
                <a:solidFill>
                  <a:srgbClr val="FFFF00"/>
                </a:solidFill>
              </a:rPr>
              <a:t>federal funding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907049"/>
            <a:ext cx="804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www.epic.org</a:t>
            </a:r>
            <a:r>
              <a:rPr lang="en-US" dirty="0">
                <a:solidFill>
                  <a:schemeClr val="bg1"/>
                </a:solidFill>
              </a:rPr>
              <a:t>/privacy/student/</a:t>
            </a:r>
            <a:r>
              <a:rPr lang="en-US" dirty="0" err="1">
                <a:solidFill>
                  <a:schemeClr val="bg1"/>
                </a:solidFill>
              </a:rPr>
              <a:t>ferpa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27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FERPA in </a:t>
            </a:r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the Context of FOIA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564585" cy="380327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FOIA as a stand alone act went into effect July 4, 1967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Government transparency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Most universities - the salary book stuffed way back in the library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Great for journalists 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Get a copy of vendor contract and skewer it</a:t>
            </a:r>
            <a:endParaRPr lang="en-US" dirty="0"/>
          </a:p>
          <a:p>
            <a:pPr lvl="1">
              <a:buClr>
                <a:srgbClr val="FF0000"/>
              </a:buClr>
            </a:pPr>
            <a:r>
              <a:rPr lang="en-US" dirty="0" smtClean="0"/>
              <a:t>Get the grades of a person and skewer them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907049"/>
            <a:ext cx="7529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Freedom_of_Information_Act</a:t>
            </a:r>
            <a:r>
              <a:rPr lang="en-US" dirty="0">
                <a:solidFill>
                  <a:schemeClr val="bg1"/>
                </a:solidFill>
              </a:rPr>
              <a:t>_(</a:t>
            </a:r>
            <a:r>
              <a:rPr lang="en-US" dirty="0" err="1">
                <a:solidFill>
                  <a:schemeClr val="bg1"/>
                </a:solidFill>
              </a:rPr>
              <a:t>United_States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2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FERPA </a:t>
            </a:r>
            <a:r>
              <a:rPr lang="mr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Shady Beginnings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07105"/>
            <a:ext cx="10692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FERPA was </a:t>
            </a:r>
            <a:r>
              <a:rPr lang="en-US" sz="2800" dirty="0">
                <a:solidFill>
                  <a:srgbClr val="FFFF00"/>
                </a:solidFill>
              </a:rPr>
              <a:t>offered as an amendment on the Senate floor to a bill extending the Elementary and Secondary Education Act of </a:t>
            </a:r>
            <a:r>
              <a:rPr lang="en-US" sz="2800" dirty="0" smtClean="0">
                <a:solidFill>
                  <a:srgbClr val="FFFF00"/>
                </a:solidFill>
              </a:rPr>
              <a:t>1975.  FERPA was </a:t>
            </a:r>
            <a:r>
              <a:rPr lang="en-US" sz="2800" dirty="0">
                <a:solidFill>
                  <a:srgbClr val="FFFF00"/>
                </a:solidFill>
              </a:rPr>
              <a:t>not the subject of committee </a:t>
            </a:r>
            <a:r>
              <a:rPr lang="en-US" sz="2800" dirty="0" smtClean="0">
                <a:solidFill>
                  <a:srgbClr val="FFFF00"/>
                </a:solidFill>
              </a:rPr>
              <a:t>consideration, there were no public hearings, and there was no testimony </a:t>
            </a:r>
            <a:r>
              <a:rPr lang="en-US" sz="2800" dirty="0">
                <a:solidFill>
                  <a:srgbClr val="FFFF00"/>
                </a:solidFill>
              </a:rPr>
              <a:t>from institutions or </a:t>
            </a:r>
            <a:r>
              <a:rPr lang="en-US" sz="2800" dirty="0" smtClean="0">
                <a:solidFill>
                  <a:srgbClr val="FFFF00"/>
                </a:solidFill>
              </a:rPr>
              <a:t>individuals before FERPA was enacted. 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In a later speech, </a:t>
            </a:r>
            <a:r>
              <a:rPr lang="en-US" sz="2800" dirty="0">
                <a:solidFill>
                  <a:srgbClr val="FFFF00"/>
                </a:solidFill>
              </a:rPr>
              <a:t>Senator Buckley said FERPA was adopted in response to "the growing evidence of </a:t>
            </a:r>
            <a:r>
              <a:rPr lang="en-US" sz="2800" u="sng" dirty="0">
                <a:solidFill>
                  <a:srgbClr val="FFFF00"/>
                </a:solidFill>
              </a:rPr>
              <a:t>the abuse of student records </a:t>
            </a:r>
            <a:r>
              <a:rPr lang="en-US" sz="2800" dirty="0">
                <a:solidFill>
                  <a:srgbClr val="FFFF00"/>
                </a:solidFill>
              </a:rPr>
              <a:t>across the nation."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907049"/>
            <a:ext cx="804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www.epic.org</a:t>
            </a:r>
            <a:r>
              <a:rPr lang="en-US" dirty="0">
                <a:solidFill>
                  <a:schemeClr val="bg1"/>
                </a:solidFill>
              </a:rPr>
              <a:t>/privacy/student/</a:t>
            </a:r>
            <a:r>
              <a:rPr lang="en-US" dirty="0" err="1">
                <a:solidFill>
                  <a:schemeClr val="bg1"/>
                </a:solidFill>
              </a:rPr>
              <a:t>ferpa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855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MOAR FERPA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986319" cy="373826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Penalty: "school </a:t>
            </a:r>
            <a:r>
              <a:rPr lang="en-US" dirty="0"/>
              <a:t>might lose federal funding"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No criminal penalties </a:t>
            </a:r>
            <a:r>
              <a:rPr lang="mr-IN" dirty="0" smtClean="0"/>
              <a:t>–</a:t>
            </a:r>
            <a:r>
              <a:rPr lang="en-US" dirty="0" smtClean="0"/>
              <a:t> might get "pain and suffering"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Patched through amendments 1974-2011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Fine tuned the exceptions and restrictions between schools and public</a:t>
            </a:r>
          </a:p>
          <a:p>
            <a:pPr>
              <a:buClr>
                <a:srgbClr val="FF0000"/>
              </a:buClr>
            </a:pPr>
            <a:r>
              <a:rPr lang="en-US" dirty="0"/>
              <a:t>Nothing about cloud vendors or wholesale transfer of </a:t>
            </a:r>
            <a:r>
              <a:rPr lang="en-US" dirty="0" smtClean="0"/>
              <a:t>student learning activity data </a:t>
            </a:r>
            <a:r>
              <a:rPr lang="en-US" dirty="0"/>
              <a:t>to third parties</a:t>
            </a:r>
          </a:p>
          <a:p>
            <a:pPr>
              <a:buClr>
                <a:srgbClr val="FF0000"/>
              </a:buClr>
            </a:pPr>
            <a:r>
              <a:rPr lang="en-US" dirty="0"/>
              <a:t>Compare to HIPAA</a:t>
            </a:r>
          </a:p>
          <a:p>
            <a:pPr>
              <a:buClr>
                <a:srgbClr val="FF0000"/>
              </a:buClr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907049"/>
            <a:ext cx="804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Health_Insurance_Portability_and_Accountability_Act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638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PowerPoint Presentation</vt:lpstr>
      <vt:lpstr>The FERPA Fig Leaf</vt:lpstr>
      <vt:lpstr>Medical Privacy – HIPAA and HITECH</vt:lpstr>
      <vt:lpstr>HITECH Act</vt:lpstr>
      <vt:lpstr>Medical Privacy – HIPAA and HITECH</vt:lpstr>
      <vt:lpstr>FERPA Basics</vt:lpstr>
      <vt:lpstr>FERPA in the Context of FOIA</vt:lpstr>
      <vt:lpstr>FERPA – Shady Beginnings</vt:lpstr>
      <vt:lpstr>MOAR FERPA</vt:lpstr>
      <vt:lpstr>FERPA Today</vt:lpstr>
      <vt:lpstr>Steps to Protect Learner Privacy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102</cp:revision>
  <dcterms:created xsi:type="dcterms:W3CDTF">2020-04-23T17:50:28Z</dcterms:created>
  <dcterms:modified xsi:type="dcterms:W3CDTF">2020-06-16T03:41:52Z</dcterms:modified>
</cp:coreProperties>
</file>