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95" r:id="rId3"/>
    <p:sldId id="265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93" r:id="rId13"/>
    <p:sldId id="288" r:id="rId14"/>
    <p:sldId id="289" r:id="rId15"/>
    <p:sldId id="294" r:id="rId16"/>
    <p:sldId id="287" r:id="rId17"/>
    <p:sldId id="290" r:id="rId18"/>
    <p:sldId id="29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2"/>
    <p:restoredTop sz="97465"/>
  </p:normalViewPr>
  <p:slideViewPr>
    <p:cSldViewPr snapToGrid="0" snapToObjects="1">
      <p:cViewPr>
        <p:scale>
          <a:sx n="110" d="100"/>
          <a:sy n="110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Data_privac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Episode 004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Principles </a:t>
            </a:r>
            <a:r>
              <a:rPr lang="mr-IN" dirty="0" smtClean="0"/>
              <a:t>–</a:t>
            </a:r>
            <a:r>
              <a:rPr lang="en-US" dirty="0" smtClean="0"/>
              <a:t> 2016 /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Lawfulness</a:t>
            </a:r>
            <a:r>
              <a:rPr lang="en-US" dirty="0"/>
              <a:t>, fairness and </a:t>
            </a:r>
            <a:r>
              <a:rPr lang="en-US" dirty="0" smtClean="0"/>
              <a:t>transparency</a:t>
            </a:r>
          </a:p>
          <a:p>
            <a:r>
              <a:rPr lang="en-US" dirty="0" smtClean="0"/>
              <a:t>Purpose limitation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minimisation</a:t>
            </a:r>
            <a:endParaRPr lang="en-US" dirty="0" smtClean="0"/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Storage limitation</a:t>
            </a:r>
          </a:p>
          <a:p>
            <a:r>
              <a:rPr lang="en-US" dirty="0" smtClean="0"/>
              <a:t>Integrity </a:t>
            </a:r>
            <a:r>
              <a:rPr lang="en-US" dirty="0"/>
              <a:t>and confidentiality (</a:t>
            </a:r>
            <a:r>
              <a:rPr lang="en-US" dirty="0" smtClean="0"/>
              <a:t>security)</a:t>
            </a:r>
          </a:p>
          <a:p>
            <a:r>
              <a:rPr lang="en-US" dirty="0" smtClean="0"/>
              <a:t>Accountability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finally win up against US-based world scale companies</a:t>
            </a:r>
          </a:p>
          <a:p>
            <a:r>
              <a:rPr lang="en-US" dirty="0" smtClean="0"/>
              <a:t>Or at least make a bunch of money losing...</a:t>
            </a:r>
            <a:endParaRPr lang="en-US" dirty="0" smtClean="0"/>
          </a:p>
          <a:p>
            <a:r>
              <a:rPr lang="en-US" dirty="0" smtClean="0"/>
              <a:t>Severe: Up to 20 Million Euros or 4% of </a:t>
            </a:r>
            <a:r>
              <a:rPr lang="en-US" dirty="0" smtClean="0"/>
              <a:t>worldwide company </a:t>
            </a:r>
            <a:r>
              <a:rPr lang="en-US" dirty="0" smtClean="0"/>
              <a:t>revenue</a:t>
            </a:r>
          </a:p>
          <a:p>
            <a:r>
              <a:rPr lang="en-US" dirty="0" smtClean="0"/>
              <a:t>Less Severe</a:t>
            </a:r>
            <a:r>
              <a:rPr lang="en-US" dirty="0"/>
              <a:t>: Up to </a:t>
            </a:r>
            <a:r>
              <a:rPr lang="en-US" dirty="0" smtClean="0"/>
              <a:t>10 </a:t>
            </a:r>
            <a:r>
              <a:rPr lang="en-US" dirty="0"/>
              <a:t>Million Euros or </a:t>
            </a:r>
            <a:r>
              <a:rPr lang="en-US" dirty="0" smtClean="0"/>
              <a:t>2% </a:t>
            </a:r>
            <a:r>
              <a:rPr lang="en-US" dirty="0"/>
              <a:t>of company revenue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34613" y="6000060"/>
            <a:ext cx="4262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gdpr-info.eu</a:t>
            </a:r>
            <a:r>
              <a:rPr lang="en-US" dirty="0">
                <a:solidFill>
                  <a:schemeClr val="bg1"/>
                </a:solidFill>
              </a:rPr>
              <a:t>/issues/fines-penalties/</a:t>
            </a:r>
          </a:p>
        </p:txBody>
      </p:sp>
    </p:spTree>
    <p:extLst>
      <p:ext uri="{BB962C8B-B14F-4D97-AF65-F5344CB8AC3E}">
        <p14:creationId xmlns:p14="http://schemas.microsoft.com/office/powerpoint/2010/main" val="143174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</a:t>
            </a:r>
            <a:r>
              <a:rPr lang="mr-IN" dirty="0" smtClean="0"/>
              <a:t>–</a:t>
            </a:r>
            <a:r>
              <a:rPr lang="en-US" dirty="0" smtClean="0"/>
              <a:t> Cliff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Articles 5 </a:t>
            </a:r>
            <a:r>
              <a:rPr lang="mr-IN" dirty="0" smtClean="0"/>
              <a:t>–</a:t>
            </a:r>
            <a:r>
              <a:rPr lang="en-US" dirty="0" smtClean="0"/>
              <a:t> 7 </a:t>
            </a:r>
            <a:r>
              <a:rPr lang="mr-IN" dirty="0" smtClean="0"/>
              <a:t>–</a:t>
            </a:r>
            <a:r>
              <a:rPr lang="en-US" dirty="0" smtClean="0"/>
              <a:t> Principles</a:t>
            </a:r>
          </a:p>
          <a:p>
            <a:r>
              <a:rPr lang="en-US" dirty="0" smtClean="0"/>
              <a:t>Article 17 </a:t>
            </a:r>
            <a:r>
              <a:rPr lang="mr-IN" dirty="0" smtClean="0"/>
              <a:t>–</a:t>
            </a:r>
            <a:r>
              <a:rPr lang="en-US" dirty="0" smtClean="0"/>
              <a:t> The right to be forgotten</a:t>
            </a:r>
          </a:p>
          <a:p>
            <a:r>
              <a:rPr lang="en-US" dirty="0" smtClean="0"/>
              <a:t>Article 21 </a:t>
            </a:r>
            <a:r>
              <a:rPr lang="mr-IN" dirty="0" smtClean="0"/>
              <a:t>–</a:t>
            </a:r>
            <a:r>
              <a:rPr lang="en-US" dirty="0" smtClean="0"/>
              <a:t> The right to object (i.e. processing)</a:t>
            </a:r>
          </a:p>
          <a:p>
            <a:r>
              <a:rPr lang="en-US" dirty="0" smtClean="0"/>
              <a:t>Article 24 </a:t>
            </a:r>
            <a:r>
              <a:rPr lang="mr-IN" dirty="0" smtClean="0"/>
              <a:t>–</a:t>
            </a:r>
            <a:r>
              <a:rPr lang="en-US" dirty="0" smtClean="0"/>
              <a:t> Responsibility of the Controller</a:t>
            </a:r>
          </a:p>
          <a:p>
            <a:r>
              <a:rPr lang="en-US" dirty="0" smtClean="0"/>
              <a:t>Article 28 </a:t>
            </a:r>
            <a:r>
              <a:rPr lang="mr-IN" dirty="0" smtClean="0"/>
              <a:t>–</a:t>
            </a:r>
            <a:r>
              <a:rPr lang="en-US" dirty="0" smtClean="0"/>
              <a:t> The Processor</a:t>
            </a:r>
          </a:p>
          <a:p>
            <a:endParaRPr lang="en-US" dirty="0"/>
          </a:p>
          <a:p>
            <a:r>
              <a:rPr lang="en-US" dirty="0" smtClean="0"/>
              <a:t>It is not difficult to read </a:t>
            </a:r>
            <a:r>
              <a:rPr lang="mr-IN" dirty="0" smtClean="0"/>
              <a:t>–</a:t>
            </a:r>
            <a:r>
              <a:rPr lang="en-US" dirty="0" smtClean="0"/>
              <a:t> we will </a:t>
            </a:r>
            <a:r>
              <a:rPr lang="en-US" dirty="0" smtClean="0"/>
              <a:t>talk more about this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4087" y="5558661"/>
            <a:ext cx="21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gdpr-info.eu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058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GDPR - Are you a controller or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Controller </a:t>
            </a:r>
            <a:r>
              <a:rPr lang="mr-IN" dirty="0" smtClean="0"/>
              <a:t>–</a:t>
            </a:r>
            <a:r>
              <a:rPr lang="en-US" dirty="0" smtClean="0"/>
              <a:t> Responsible to the end-user for all things GDPR</a:t>
            </a:r>
          </a:p>
          <a:p>
            <a:r>
              <a:rPr lang="en-US" dirty="0" smtClean="0"/>
              <a:t>Data Processor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en-US" dirty="0" smtClean="0"/>
              <a:t>ess </a:t>
            </a:r>
            <a:r>
              <a:rPr lang="en-US" dirty="0" smtClean="0"/>
              <a:t>responsibility </a:t>
            </a:r>
            <a:r>
              <a:rPr lang="mr-IN" dirty="0" smtClean="0"/>
              <a:t>–</a:t>
            </a:r>
            <a:r>
              <a:rPr lang="en-US" dirty="0" smtClean="0"/>
              <a:t> mostly make sure the controller can meet their responsibilities</a:t>
            </a:r>
          </a:p>
          <a:p>
            <a:endParaRPr lang="en-US" dirty="0"/>
          </a:p>
          <a:p>
            <a:r>
              <a:rPr lang="en-US" dirty="0" smtClean="0"/>
              <a:t>Proper Example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AirBnB</a:t>
            </a:r>
            <a:r>
              <a:rPr lang="en-US" dirty="0" smtClean="0"/>
              <a:t>/ Amazon AWS</a:t>
            </a:r>
          </a:p>
          <a:p>
            <a:endParaRPr lang="en-US" dirty="0"/>
          </a:p>
          <a:p>
            <a:r>
              <a:rPr lang="en-US" dirty="0" smtClean="0"/>
              <a:t>Google "Zillow Privacy Policy" and "Zillow Right to Be Forgotten"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2240" y="5423724"/>
            <a:ext cx="9509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charset="0"/>
              </a:rPr>
              <a:t>https://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www.airbnb.com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/terms/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privacy_policy</a:t>
            </a:r>
            <a:endParaRPr lang="en-US" sz="1600" dirty="0" smtClean="0">
              <a:solidFill>
                <a:schemeClr val="bg1"/>
              </a:solidFill>
              <a:latin typeface="Helvetica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https</a:t>
            </a:r>
            <a:r>
              <a:rPr lang="en-US" sz="1600" dirty="0">
                <a:solidFill>
                  <a:schemeClr val="bg1"/>
                </a:solidFill>
                <a:latin typeface="Helvetica" charset="0"/>
              </a:rPr>
              <a:t>://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www.airbnb.com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/help/article/2273/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im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-an-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airbnb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-user-how-do-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</a:rPr>
              <a:t>-exercise-my-data-subject-rights</a:t>
            </a:r>
            <a:endParaRPr lang="en-US" sz="1600" dirty="0">
              <a:solidFill>
                <a:schemeClr val="bg1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9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LMS a Processor or 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university outsources to a commercial cloud based LMS that runs on Amazon, who gets what role?</a:t>
            </a:r>
          </a:p>
          <a:p>
            <a:r>
              <a:rPr lang="en-US" dirty="0" smtClean="0"/>
              <a:t>The University is clearly the controller </a:t>
            </a:r>
            <a:r>
              <a:rPr lang="mr-IN" dirty="0" smtClean="0"/>
              <a:t>–</a:t>
            </a:r>
            <a:r>
              <a:rPr lang="en-US" dirty="0" smtClean="0"/>
              <a:t> full responsibility</a:t>
            </a:r>
          </a:p>
          <a:p>
            <a:r>
              <a:rPr lang="en-US" dirty="0" smtClean="0"/>
              <a:t>Amazon is clearly a processor or sub-processor (not controller)</a:t>
            </a:r>
          </a:p>
          <a:p>
            <a:r>
              <a:rPr lang="en-US" dirty="0" smtClean="0"/>
              <a:t>The LMS</a:t>
            </a:r>
          </a:p>
          <a:p>
            <a:pPr lvl="1"/>
            <a:r>
              <a:rPr lang="en-US" dirty="0" smtClean="0"/>
              <a:t>If the LMS were a processor...</a:t>
            </a:r>
          </a:p>
          <a:p>
            <a:pPr lvl="1"/>
            <a:r>
              <a:rPr lang="en-US" dirty="0" smtClean="0"/>
              <a:t>If the LMS were a controller...</a:t>
            </a:r>
          </a:p>
        </p:txBody>
      </p:sp>
    </p:spTree>
    <p:extLst>
      <p:ext uri="{BB962C8B-B14F-4D97-AF65-F5344CB8AC3E}">
        <p14:creationId xmlns:p14="http://schemas.microsoft.com/office/powerpoint/2010/main" val="182466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Enforcement / Prosecution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"country regulator" decides which violations merit attention kind of like a prosecutor</a:t>
            </a:r>
          </a:p>
          <a:p>
            <a:r>
              <a:rPr lang="en-US" dirty="0" smtClean="0"/>
              <a:t>Kind of like calling the police when your credit card info was stolen by someone from the Ukraine</a:t>
            </a:r>
          </a:p>
          <a:p>
            <a:r>
              <a:rPr lang="en-US" dirty="0" smtClean="0"/>
              <a:t>According to one reviewer, "</a:t>
            </a:r>
            <a:r>
              <a:rPr lang="en-US" dirty="0"/>
              <a:t>The intention of GDPR is to go after the big tech companies - Google, Facebook, </a:t>
            </a:r>
            <a:r>
              <a:rPr lang="en-US" dirty="0" smtClean="0"/>
              <a:t>etc. </a:t>
            </a:r>
            <a:r>
              <a:rPr lang="en-US" dirty="0"/>
              <a:t>- and </a:t>
            </a:r>
            <a:r>
              <a:rPr lang="en-US" dirty="0" smtClean="0"/>
              <a:t>smaller learning companies may </a:t>
            </a:r>
            <a:r>
              <a:rPr lang="en-US" dirty="0"/>
              <a:t>be too low-profile to warrant close attention</a:t>
            </a:r>
            <a:r>
              <a:rPr lang="en-US" dirty="0" smtClean="0"/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Enforcement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8485"/>
          </a:xfrm>
        </p:spPr>
        <p:txBody>
          <a:bodyPr>
            <a:normAutofit/>
          </a:bodyPr>
          <a:lstStyle/>
          <a:p>
            <a:r>
              <a:rPr lang="en-US" dirty="0" smtClean="0"/>
              <a:t>Search for University(1 Italy protestor), LMS (0) , </a:t>
            </a:r>
            <a:r>
              <a:rPr lang="en-US" dirty="0" smtClean="0"/>
              <a:t>learn(1)</a:t>
            </a:r>
            <a:endParaRPr lang="en-US" dirty="0" smtClean="0"/>
          </a:p>
          <a:p>
            <a:r>
              <a:rPr lang="en-US" dirty="0" smtClean="0"/>
              <a:t>Search for all the LMS vendors by name </a:t>
            </a:r>
            <a:r>
              <a:rPr lang="mr-IN" dirty="0" smtClean="0"/>
              <a:t>–</a:t>
            </a:r>
            <a:r>
              <a:rPr lang="en-US" dirty="0" smtClean="0"/>
              <a:t> no hits </a:t>
            </a:r>
            <a:r>
              <a:rPr lang="mr-IN" dirty="0" smtClean="0"/>
              <a:t>–</a:t>
            </a:r>
            <a:r>
              <a:rPr lang="en-US" dirty="0" smtClean="0"/>
              <a:t> WOOT!</a:t>
            </a:r>
          </a:p>
          <a:p>
            <a:r>
              <a:rPr lang="en-US" dirty="0" smtClean="0"/>
              <a:t>Look by country </a:t>
            </a:r>
            <a:r>
              <a:rPr lang="mr-IN" dirty="0" smtClean="0"/>
              <a:t>–</a:t>
            </a:r>
            <a:r>
              <a:rPr lang="en-US" dirty="0" smtClean="0"/>
              <a:t> UK / Spain are in the lead! 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Then just scan the issues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recall that the focus on companies making mistakes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2546" y="5887326"/>
            <a:ext cx="383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www.enforcementtracker.com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22867"/>
            <a:ext cx="10026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Usage of CCTV camera which also captured the public roads outside in a violation of the so called principle of data </a:t>
            </a:r>
            <a:r>
              <a:rPr lang="en-US" sz="2800" dirty="0" err="1">
                <a:solidFill>
                  <a:srgbClr val="FFFF00"/>
                </a:solidFill>
              </a:rPr>
              <a:t>minimisation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92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GDPR Story..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university asked their LMS vendor if the vendor had GDPR covered</a:t>
            </a:r>
          </a:p>
          <a:p>
            <a:r>
              <a:rPr lang="en-US" sz="3200" dirty="0" smtClean="0"/>
              <a:t>The vendor said 'yes - we have it all under control'</a:t>
            </a:r>
          </a:p>
          <a:p>
            <a:r>
              <a:rPr lang="en-US" sz="3200" dirty="0" smtClean="0"/>
              <a:t>The university said 'great </a:t>
            </a:r>
            <a:r>
              <a:rPr lang="mr-IN" sz="3200" dirty="0" smtClean="0"/>
              <a:t>–</a:t>
            </a:r>
            <a:r>
              <a:rPr lang="en-US" sz="3200" dirty="0" smtClean="0"/>
              <a:t> we love your product' </a:t>
            </a:r>
          </a:p>
          <a:p>
            <a:r>
              <a:rPr lang="en-US" sz="3200" dirty="0" smtClean="0"/>
              <a:t>There is no auditor.  No prosecutor.  No student marches.</a:t>
            </a:r>
          </a:p>
          <a:p>
            <a:r>
              <a:rPr lang="en-US" sz="3200" dirty="0"/>
              <a:t>If a </a:t>
            </a:r>
            <a:r>
              <a:rPr lang="en-US" sz="3200" dirty="0" smtClean="0"/>
              <a:t>University </a:t>
            </a:r>
            <a:r>
              <a:rPr lang="en-US" sz="3200" dirty="0"/>
              <a:t>pretends GDPR is not a problem </a:t>
            </a:r>
            <a:r>
              <a:rPr lang="mr-IN" sz="3200" dirty="0"/>
              <a:t>–</a:t>
            </a:r>
            <a:r>
              <a:rPr lang="en-US" sz="3200" dirty="0"/>
              <a:t> it is not </a:t>
            </a:r>
          </a:p>
        </p:txBody>
      </p:sp>
    </p:spTree>
    <p:extLst>
      <p:ext uri="{BB962C8B-B14F-4D97-AF65-F5344CB8AC3E}">
        <p14:creationId xmlns:p14="http://schemas.microsoft.com/office/powerpoint/2010/main" val="46607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European privacy efforts are great for intent and expression</a:t>
            </a:r>
          </a:p>
          <a:p>
            <a:r>
              <a:rPr lang="en-US" dirty="0" smtClean="0"/>
              <a:t>Twenty-five years later they still are mighty leaky</a:t>
            </a:r>
          </a:p>
          <a:p>
            <a:r>
              <a:rPr lang="en-US" dirty="0" smtClean="0"/>
              <a:t>They are a great platform to build on </a:t>
            </a:r>
            <a:r>
              <a:rPr lang="mr-IN" dirty="0" smtClean="0"/>
              <a:t>–</a:t>
            </a:r>
            <a:r>
              <a:rPr lang="en-US" dirty="0" smtClean="0"/>
              <a:t> but sadly </a:t>
            </a:r>
            <a:r>
              <a:rPr lang="en-US" dirty="0" smtClean="0"/>
              <a:t>the standard of care is set by the university itself</a:t>
            </a:r>
            <a:endParaRPr lang="en-US" dirty="0" smtClean="0"/>
          </a:p>
          <a:p>
            <a:r>
              <a:rPr lang="en-US" dirty="0" smtClean="0"/>
              <a:t>They need adoption, implementation, and most importantly iteration in a learning context.</a:t>
            </a:r>
          </a:p>
          <a:p>
            <a:r>
              <a:rPr lang="en-US" smtClean="0"/>
              <a:t>Coming up - </a:t>
            </a:r>
            <a:r>
              <a:rPr lang="en-US" smtClean="0"/>
              <a:t>California </a:t>
            </a:r>
            <a:r>
              <a:rPr lang="en-US" dirty="0"/>
              <a:t>Consumer Privacy Act of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Episode 003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Podcasts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Highly critical of how </a:t>
            </a:r>
            <a:r>
              <a:rPr lang="en-US" sz="4000" dirty="0" smtClean="0"/>
              <a:t>GDPR </a:t>
            </a:r>
            <a:r>
              <a:rPr lang="en-US" sz="4000" dirty="0"/>
              <a:t>is </a:t>
            </a:r>
            <a:r>
              <a:rPr lang="en-US" sz="4000" dirty="0" smtClean="0"/>
              <a:t>used</a:t>
            </a:r>
          </a:p>
          <a:p>
            <a:r>
              <a:rPr lang="en-US" sz="4000" dirty="0" smtClean="0"/>
              <a:t>Complimentary </a:t>
            </a:r>
            <a:r>
              <a:rPr lang="en-US" sz="4000" dirty="0"/>
              <a:t>about </a:t>
            </a:r>
            <a:r>
              <a:rPr lang="en-US" sz="4000" dirty="0" smtClean="0"/>
              <a:t>what GDPR intends to be</a:t>
            </a: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5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 Data Privacy Regulation (GDPR)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4220" cy="35980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4400" dirty="0" smtClean="0"/>
              <a:t>EU Law in 2016 </a:t>
            </a:r>
            <a:r>
              <a:rPr lang="mr-IN" sz="4400" dirty="0" smtClean="0"/>
              <a:t>–</a:t>
            </a:r>
            <a:r>
              <a:rPr lang="en-US" sz="4400" dirty="0" smtClean="0"/>
              <a:t> in effect 2018</a:t>
            </a:r>
          </a:p>
          <a:p>
            <a:pPr>
              <a:buClr>
                <a:srgbClr val="FF0000"/>
              </a:buClr>
            </a:pPr>
            <a:r>
              <a:rPr lang="en-US" sz="4000" b="1" dirty="0"/>
              <a:t>International Safe Harbor Privacy </a:t>
            </a:r>
            <a:r>
              <a:rPr lang="en-US" sz="4000" b="1" dirty="0" smtClean="0"/>
              <a:t>Principles</a:t>
            </a:r>
            <a:r>
              <a:rPr lang="en-US" sz="4000" dirty="0"/>
              <a:t> </a:t>
            </a:r>
            <a:r>
              <a:rPr lang="en-US" sz="4000" dirty="0" smtClean="0"/>
              <a:t>(2000) </a:t>
            </a:r>
          </a:p>
          <a:p>
            <a:pPr>
              <a:buClr>
                <a:srgbClr val="FF0000"/>
              </a:buClr>
            </a:pPr>
            <a:r>
              <a:rPr lang="en-US" sz="4000" b="1" dirty="0" smtClean="0"/>
              <a:t>EU Data Protection Directive (1995)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5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Data Protection Directive (1995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Notice—data subjects should be given notice when their data is being </a:t>
            </a:r>
            <a:r>
              <a:rPr lang="en-US" dirty="0" smtClean="0"/>
              <a:t>collected</a:t>
            </a:r>
          </a:p>
          <a:p>
            <a:r>
              <a:rPr lang="en-US" dirty="0" smtClean="0"/>
              <a:t>Purpose—data </a:t>
            </a:r>
            <a:r>
              <a:rPr lang="en-US" dirty="0"/>
              <a:t>should only be used for the purpose stated and not for any other </a:t>
            </a:r>
            <a:r>
              <a:rPr lang="en-US" dirty="0" smtClean="0"/>
              <a:t>purposes</a:t>
            </a:r>
          </a:p>
          <a:p>
            <a:r>
              <a:rPr lang="en-US" dirty="0" smtClean="0"/>
              <a:t>Consent—data </a:t>
            </a:r>
            <a:r>
              <a:rPr lang="en-US" dirty="0"/>
              <a:t>should not be disclosed without the data subject’s </a:t>
            </a:r>
            <a:r>
              <a:rPr lang="en-US" dirty="0" smtClean="0"/>
              <a:t>consent</a:t>
            </a:r>
          </a:p>
          <a:p>
            <a:r>
              <a:rPr lang="en-US" dirty="0" smtClean="0"/>
              <a:t>Security—collected </a:t>
            </a:r>
            <a:r>
              <a:rPr lang="en-US" dirty="0"/>
              <a:t>data should be kept secure from any potential </a:t>
            </a:r>
            <a:r>
              <a:rPr lang="en-US" dirty="0" smtClean="0"/>
              <a:t>abuses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12101" y="63197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(1/2)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 Data Protection Directive (1995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Disclosure—data </a:t>
            </a:r>
            <a:r>
              <a:rPr lang="en-US" dirty="0"/>
              <a:t>subjects should be informed as to who is collecting their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Access—data </a:t>
            </a:r>
            <a:r>
              <a:rPr lang="en-US" dirty="0"/>
              <a:t>subjects should be allowed to access their data and make corrections to any inaccurate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Accountability—data </a:t>
            </a:r>
            <a:r>
              <a:rPr lang="en-US" dirty="0"/>
              <a:t>subjects should have a method available to them to hold data collectors accountable for not following the above principles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12101" y="63197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(2/2)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Records Were in Filing Cabinets!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5610" y="1690688"/>
            <a:ext cx="9796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These were non-binding guidelines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smtClean="0">
                <a:solidFill>
                  <a:schemeClr val="bg1"/>
                </a:solidFill>
              </a:rPr>
              <a:t>and </a:t>
            </a:r>
            <a:r>
              <a:rPr lang="en-US" sz="3200" dirty="0">
                <a:solidFill>
                  <a:schemeClr val="bg1"/>
                </a:solidFill>
                <a:hlinkClick r:id="rId2" tooltip="Data privacy"/>
              </a:rPr>
              <a:t>data privacy</a:t>
            </a:r>
            <a:r>
              <a:rPr lang="en-US" sz="3200" dirty="0">
                <a:solidFill>
                  <a:schemeClr val="bg1"/>
                </a:solidFill>
              </a:rPr>
              <a:t> laws still varied widely across Europe. The United </a:t>
            </a:r>
            <a:r>
              <a:rPr lang="en-US" sz="3200" dirty="0" smtClean="0">
                <a:solidFill>
                  <a:schemeClr val="bg1"/>
                </a:solidFill>
              </a:rPr>
              <a:t>States applied the principles to government-held data on individuals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but there were no cloud vendors in 1995.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6801" y="6086388"/>
            <a:ext cx="549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Data_Protection_Directive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Safe Harbor Privacy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</a:t>
            </a:r>
            <a:r>
              <a:rPr lang="en-US" dirty="0" smtClean="0"/>
              <a:t>2000 </a:t>
            </a:r>
            <a:r>
              <a:rPr lang="mr-IN" dirty="0" smtClean="0"/>
              <a:t>–</a:t>
            </a:r>
            <a:r>
              <a:rPr lang="en-US" dirty="0" smtClean="0"/>
              <a:t> The Reacting to the rise of the Internet</a:t>
            </a:r>
            <a:endParaRPr lang="en-US" dirty="0" smtClean="0"/>
          </a:p>
          <a:p>
            <a:r>
              <a:rPr lang="en-US" dirty="0" smtClean="0"/>
              <a:t>Addressed issues surrounding US companies holding private data of EU citizens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about learning </a:t>
            </a:r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gmail</a:t>
            </a:r>
            <a:r>
              <a:rPr lang="en-US" dirty="0" smtClean="0"/>
              <a:t> did not exist until 2004</a:t>
            </a:r>
          </a:p>
          <a:p>
            <a:r>
              <a:rPr lang="en-US" dirty="0" smtClean="0"/>
              <a:t>Increasingly applied to world-scale vendors = Google, Twitter, Facebook </a:t>
            </a:r>
            <a:r>
              <a:rPr lang="mr-IN" dirty="0" smtClean="0"/>
              <a:t>–</a:t>
            </a:r>
            <a:r>
              <a:rPr lang="en-US" dirty="0" smtClean="0"/>
              <a:t> who felt it was an annoyance</a:t>
            </a:r>
            <a:endParaRPr lang="en-US" dirty="0" smtClean="0"/>
          </a:p>
          <a:p>
            <a:r>
              <a:rPr lang="en-US" dirty="0" smtClean="0"/>
              <a:t>They twisted the EU into legal knots and it was overturned in </a:t>
            </a:r>
            <a:r>
              <a:rPr lang="en-US" dirty="0" smtClean="0"/>
              <a:t>2015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63778" y="5873749"/>
            <a:ext cx="7690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International_Safe_Harbor_Privacy_Principles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EU–US Privacy 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 and US State Department negotiated </a:t>
            </a:r>
            <a:r>
              <a:rPr lang="mr-IN" dirty="0" smtClean="0"/>
              <a:t>–</a:t>
            </a:r>
            <a:r>
              <a:rPr lang="en-US" dirty="0" smtClean="0"/>
              <a:t> 2016</a:t>
            </a:r>
          </a:p>
          <a:p>
            <a:r>
              <a:rPr lang="en-US" dirty="0" smtClean="0"/>
              <a:t>I am guessing the idea was that working through the US State Department might make world-scale vendors "toe the line" </a:t>
            </a:r>
            <a:endParaRPr lang="en-US" dirty="0" smtClean="0"/>
          </a:p>
          <a:p>
            <a:r>
              <a:rPr lang="en-US" dirty="0" smtClean="0"/>
              <a:t>I researched this during that time period </a:t>
            </a:r>
            <a:r>
              <a:rPr lang="mr-IN" dirty="0" smtClean="0"/>
              <a:t>–</a:t>
            </a:r>
            <a:r>
              <a:rPr lang="en-US" dirty="0" smtClean="0"/>
              <a:t> I found web </a:t>
            </a:r>
            <a:r>
              <a:rPr lang="en-US" dirty="0" smtClean="0"/>
              <a:t>pages </a:t>
            </a:r>
            <a:r>
              <a:rPr lang="mr-IN" dirty="0" smtClean="0"/>
              <a:t>–</a:t>
            </a:r>
            <a:r>
              <a:rPr lang="en-US" dirty="0" smtClean="0"/>
              <a:t> and they kept being </a:t>
            </a:r>
            <a:r>
              <a:rPr lang="en-US" dirty="0" smtClean="0"/>
              <a:t>edited</a:t>
            </a:r>
          </a:p>
          <a:p>
            <a:r>
              <a:rPr lang="en-US" dirty="0" smtClean="0"/>
              <a:t>Kind of a stop gap until GDPR </a:t>
            </a:r>
            <a:r>
              <a:rPr lang="mr-IN" dirty="0" smtClean="0"/>
              <a:t>–</a:t>
            </a:r>
            <a:r>
              <a:rPr lang="en-US" dirty="0" smtClean="0"/>
              <a:t> but pretty leaky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4249" y="5836678"/>
            <a:ext cx="7368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en.wikipedia.org</a:t>
            </a:r>
            <a:r>
              <a:rPr lang="en-US" dirty="0" smtClean="0">
                <a:solidFill>
                  <a:schemeClr val="bg1"/>
                </a:solidFill>
              </a:rPr>
              <a:t>/wiki/EU-</a:t>
            </a:r>
            <a:r>
              <a:rPr lang="en-US" dirty="0" err="1" smtClean="0">
                <a:solidFill>
                  <a:schemeClr val="bg1"/>
                </a:solidFill>
              </a:rPr>
              <a:t>US_Privacy_Shield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Years of Privacy Efforts in the EU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46624"/>
          </a:xfrm>
        </p:spPr>
        <p:txBody>
          <a:bodyPr>
            <a:normAutofit/>
          </a:bodyPr>
          <a:lstStyle/>
          <a:p>
            <a:r>
              <a:rPr lang="en-US" dirty="0" smtClean="0"/>
              <a:t>I went to a Spanish University about </a:t>
            </a:r>
            <a:r>
              <a:rPr lang="en-US" dirty="0" smtClean="0"/>
              <a:t>2016 (</a:t>
            </a:r>
            <a:r>
              <a:rPr lang="en-US" dirty="0" smtClean="0"/>
              <a:t>pre-GDPR) to talk about my LMS and they showed me how they solved privacy issues with their business school using a US-based LMS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314" y="3187060"/>
            <a:ext cx="9759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The </a:t>
            </a:r>
            <a:r>
              <a:rPr lang="en-US" sz="2800" i="1" u="sng" dirty="0" smtClean="0">
                <a:solidFill>
                  <a:srgbClr val="FFFF00"/>
                </a:solidFill>
              </a:rPr>
              <a:t>first time</a:t>
            </a:r>
            <a:r>
              <a:rPr lang="en-US" sz="2800" dirty="0" smtClean="0">
                <a:solidFill>
                  <a:srgbClr val="FFFF00"/>
                </a:solidFill>
              </a:rPr>
              <a:t> you log into their LMS there is a popup that says in effect, we use a US-Based LMS, by checking below, you are OK with this.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195" y="4759543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US-based world-scale companies were undefeated.  With EU on defense all the time, the </a:t>
            </a:r>
            <a:r>
              <a:rPr lang="en-US" sz="2800" dirty="0" smtClean="0">
                <a:solidFill>
                  <a:schemeClr val="bg1"/>
                </a:solidFill>
              </a:rPr>
              <a:t>US LMS companies </a:t>
            </a:r>
            <a:r>
              <a:rPr lang="en-US" sz="2800" dirty="0" smtClean="0">
                <a:solidFill>
                  <a:schemeClr val="bg1"/>
                </a:solidFill>
              </a:rPr>
              <a:t>just put up </a:t>
            </a:r>
            <a:r>
              <a:rPr lang="en-US" sz="2800" dirty="0" smtClean="0">
                <a:solidFill>
                  <a:schemeClr val="bg1"/>
                </a:solidFill>
              </a:rPr>
              <a:t>a popup.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9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998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Helvetica</vt:lpstr>
      <vt:lpstr>Mangal</vt:lpstr>
      <vt:lpstr>Wingdings</vt:lpstr>
      <vt:lpstr>Arial</vt:lpstr>
      <vt:lpstr>Office Theme</vt:lpstr>
      <vt:lpstr>PowerPoint Presentation</vt:lpstr>
      <vt:lpstr>Two Podcasts </vt:lpstr>
      <vt:lpstr>General Data Privacy Regulation (GDPR)</vt:lpstr>
      <vt:lpstr>EU Data Protection Directive (1995)</vt:lpstr>
      <vt:lpstr>EU Data Protection Directive (1995)</vt:lpstr>
      <vt:lpstr>Most Records Were in Filing Cabinets!</vt:lpstr>
      <vt:lpstr>International Safe Harbor Privacy Principles</vt:lpstr>
      <vt:lpstr>EU–US Privacy Shield</vt:lpstr>
      <vt:lpstr>20 Years of Privacy Efforts in the EU</vt:lpstr>
      <vt:lpstr>GDPR Principles – 2016 / 2018</vt:lpstr>
      <vt:lpstr>GDPR Approach</vt:lpstr>
      <vt:lpstr>GDPR – Cliff Notes</vt:lpstr>
      <vt:lpstr>In GDPR - Are you a controller or processor?</vt:lpstr>
      <vt:lpstr>Is the LMS a Processor or Controller?</vt:lpstr>
      <vt:lpstr>GDPR – Enforcement / Prosecution</vt:lpstr>
      <vt:lpstr>GDPR Enforcement Tracker</vt:lpstr>
      <vt:lpstr>A GDPR Story..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125</cp:revision>
  <dcterms:created xsi:type="dcterms:W3CDTF">2020-04-23T17:50:28Z</dcterms:created>
  <dcterms:modified xsi:type="dcterms:W3CDTF">2020-07-09T23:33:10Z</dcterms:modified>
</cp:coreProperties>
</file>