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2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7"/>
    <p:restoredTop sz="97465"/>
  </p:normalViewPr>
  <p:slideViewPr>
    <p:cSldViewPr snapToGrid="0" snapToObjects="1">
      <p:cViewPr varScale="1">
        <p:scale>
          <a:sx n="108" d="100"/>
          <a:sy n="10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6/16/20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Episode </a:t>
            </a:r>
            <a:r>
              <a:rPr lang="en-US" sz="3200" smtClean="0">
                <a:solidFill>
                  <a:schemeClr val="bg1"/>
                </a:solidFill>
              </a:rPr>
              <a:t>003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else changed in 2015-2020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Amazon got better fast</a:t>
            </a:r>
          </a:p>
          <a:p>
            <a:pPr lvl="1"/>
            <a:r>
              <a:rPr lang="en-US" dirty="0" smtClean="0"/>
              <a:t>Solid State Disks / Super flexible virtualization</a:t>
            </a:r>
          </a:p>
          <a:p>
            <a:pPr lvl="2"/>
            <a:r>
              <a:rPr lang="en-US" dirty="0" smtClean="0"/>
              <a:t>m5dn.24xlarge </a:t>
            </a:r>
            <a:r>
              <a:rPr lang="mr-IN" dirty="0" smtClean="0"/>
              <a:t>–</a:t>
            </a:r>
            <a:r>
              <a:rPr lang="en-US" dirty="0" smtClean="0"/>
              <a:t> 96CPUs / 384GB RAM / SSD - $4.12 per hour</a:t>
            </a:r>
          </a:p>
          <a:p>
            <a:pPr lvl="1"/>
            <a:r>
              <a:rPr lang="en-US" dirty="0" smtClean="0"/>
              <a:t>Amazon Aurora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MySQL and </a:t>
            </a:r>
            <a:r>
              <a:rPr lang="en-US" dirty="0" err="1" smtClean="0"/>
              <a:t>PostgeSQL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Amazon loves PostgreSQL </a:t>
            </a:r>
            <a:r>
              <a:rPr lang="mr-IN" dirty="0" smtClean="0"/>
              <a:t>–</a:t>
            </a:r>
            <a:r>
              <a:rPr lang="en-US" dirty="0" smtClean="0"/>
              <a:t> Amazing instant scale </a:t>
            </a:r>
            <a:r>
              <a:rPr lang="mr-IN" dirty="0" smtClean="0"/>
              <a:t>–</a:t>
            </a:r>
            <a:r>
              <a:rPr lang="en-US" dirty="0" smtClean="0"/>
              <a:t> zero effort</a:t>
            </a:r>
          </a:p>
          <a:p>
            <a:r>
              <a:rPr lang="en-US" dirty="0" smtClean="0"/>
              <a:t>Digital Ocean Linux Box under your desk</a:t>
            </a:r>
          </a:p>
          <a:p>
            <a:pPr lvl="1"/>
            <a:r>
              <a:rPr lang="en-US" dirty="0" smtClean="0"/>
              <a:t>4CPUs / 32GB RAM / 300GB SSD - $0.32 per hour</a:t>
            </a:r>
          </a:p>
          <a:p>
            <a:r>
              <a:rPr lang="en-US" dirty="0" smtClean="0"/>
              <a:t>And Campus IT teams use AWS all the time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1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Hakuna</a:t>
            </a:r>
            <a:r>
              <a:rPr lang="en-US" dirty="0" smtClean="0"/>
              <a:t> </a:t>
            </a:r>
            <a:r>
              <a:rPr lang="en-US" dirty="0" err="1" smtClean="0"/>
              <a:t>Matata</a:t>
            </a:r>
            <a:r>
              <a:rPr lang="en-US" dirty="0" smtClean="0"/>
              <a:t> is temporary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did not even last to the end of the song in the movie!</a:t>
            </a:r>
          </a:p>
          <a:p>
            <a:r>
              <a:rPr lang="en-US" dirty="0" smtClean="0"/>
              <a:t>Shirking responsibility has consequences</a:t>
            </a:r>
          </a:p>
          <a:p>
            <a:r>
              <a:rPr lang="en-US" dirty="0" smtClean="0"/>
              <a:t>Permanently handing vendors all of our learners for now and forever should, cannot, and if I have any say about it </a:t>
            </a:r>
            <a:r>
              <a:rPr lang="mr-IN" dirty="0" smtClean="0"/>
              <a:t>–</a:t>
            </a:r>
            <a:r>
              <a:rPr lang="en-US" dirty="0" smtClean="0"/>
              <a:t> will not stand</a:t>
            </a:r>
          </a:p>
          <a:p>
            <a:endParaRPr lang="en-US" dirty="0"/>
          </a:p>
          <a:p>
            <a:r>
              <a:rPr lang="en-US" dirty="0" smtClean="0"/>
              <a:t>While Campus IT has been on vacation singing songs with </a:t>
            </a:r>
            <a:r>
              <a:rPr lang="en-US" dirty="0" err="1" smtClean="0"/>
              <a:t>Timon</a:t>
            </a:r>
            <a:r>
              <a:rPr lang="en-US" dirty="0" smtClean="0"/>
              <a:t> and </a:t>
            </a:r>
            <a:r>
              <a:rPr lang="en-US" dirty="0" err="1" smtClean="0"/>
              <a:t>Pumba</a:t>
            </a:r>
            <a:r>
              <a:rPr lang="en-US" dirty="0" smtClean="0"/>
              <a:t>, Scar and the hyenas were enjoying the good life while lining the pockets of private equity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25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is time for Campus IT to Lead (again)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Think critically and develop a strategy</a:t>
            </a:r>
          </a:p>
          <a:p>
            <a:pPr lvl="1"/>
            <a:r>
              <a:rPr lang="en-US" sz="3200" dirty="0" smtClean="0"/>
              <a:t>Long term protection and curation of private learner activity data</a:t>
            </a:r>
          </a:p>
          <a:p>
            <a:pPr lvl="1"/>
            <a:r>
              <a:rPr lang="en-US" sz="3200" dirty="0" smtClean="0"/>
              <a:t>Think about user consent, data locality, data server ownership, data retention, and data transfer</a:t>
            </a:r>
          </a:p>
          <a:p>
            <a:pPr lvl="1"/>
            <a:r>
              <a:rPr lang="en-US" sz="3200" dirty="0" smtClean="0"/>
              <a:t>We are smart </a:t>
            </a:r>
            <a:r>
              <a:rPr lang="mr-IN" sz="3200" dirty="0" smtClean="0"/>
              <a:t>–</a:t>
            </a:r>
            <a:r>
              <a:rPr lang="en-US" sz="3200" dirty="0" smtClean="0"/>
              <a:t> we can do it </a:t>
            </a:r>
            <a:r>
              <a:rPr lang="mr-IN" sz="3200" dirty="0" smtClean="0"/>
              <a:t>–</a:t>
            </a:r>
            <a:r>
              <a:rPr lang="en-US" sz="3200" dirty="0" smtClean="0"/>
              <a:t> if we accept the responsivity that has always been the remit of Campus IT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894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	to my amazing peer reviewers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LearnerPrivacy.org</a:t>
            </a:r>
            <a:r>
              <a:rPr lang="en-US" sz="3200" dirty="0" smtClean="0"/>
              <a:t> is a peer-reviewed podcast</a:t>
            </a:r>
          </a:p>
          <a:p>
            <a:pPr lvl="1"/>
            <a:r>
              <a:rPr lang="en-US" sz="2800" dirty="0" smtClean="0"/>
              <a:t>Don’t blame my peers for my mistakes of omission and commission</a:t>
            </a:r>
          </a:p>
          <a:p>
            <a:pPr lvl="1"/>
            <a:r>
              <a:rPr lang="en-US" sz="2800" dirty="0" smtClean="0"/>
              <a:t>I have an anonymous advisory board of &gt; 40 people who look through the outlines and drafts of the podcasts</a:t>
            </a:r>
          </a:p>
          <a:p>
            <a:pPr lvl="1"/>
            <a:r>
              <a:rPr lang="en-US" sz="2800" dirty="0" smtClean="0"/>
              <a:t>They have contributed so much to my podcast already and I owe them a debt of gratitude.</a:t>
            </a:r>
          </a:p>
          <a:p>
            <a:pPr lvl="1"/>
            <a:r>
              <a:rPr lang="en-US" sz="2800" dirty="0" smtClean="0"/>
              <a:t>I would thank them by name, but then they would neither be anonymous nor secret which kind of defeats the purpose</a:t>
            </a:r>
            <a:r>
              <a:rPr lang="mr-IN" sz="2800" dirty="0" smtClean="0"/>
              <a:t>…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4108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Upcoming topics</a:t>
            </a:r>
          </a:p>
          <a:p>
            <a:pPr lvl="1"/>
            <a:r>
              <a:rPr lang="en-US" sz="2800" dirty="0" smtClean="0"/>
              <a:t>A history of </a:t>
            </a:r>
            <a:r>
              <a:rPr lang="en-US" sz="2800" dirty="0" err="1" smtClean="0"/>
              <a:t>EdTech</a:t>
            </a:r>
            <a:r>
              <a:rPr lang="en-US" sz="2800" dirty="0" smtClean="0"/>
              <a:t> standards plus a look ahead at ways to improve</a:t>
            </a:r>
          </a:p>
          <a:p>
            <a:pPr lvl="1"/>
            <a:r>
              <a:rPr lang="en-US" sz="2800" dirty="0" smtClean="0"/>
              <a:t>A look at Europe’s General Data Privacy Regulation (GDPR)</a:t>
            </a:r>
          </a:p>
          <a:p>
            <a:r>
              <a:rPr lang="en-US" sz="3200" dirty="0" smtClean="0"/>
              <a:t>I hope you enjoyed this podcast </a:t>
            </a:r>
            <a:r>
              <a:rPr lang="mr-IN" sz="3200" dirty="0" smtClean="0"/>
              <a:t>–</a:t>
            </a:r>
            <a:r>
              <a:rPr lang="en-US" sz="3200" dirty="0" smtClean="0"/>
              <a:t> and I look forward to hearing your comments.</a:t>
            </a:r>
          </a:p>
        </p:txBody>
      </p:sp>
    </p:spTree>
    <p:extLst>
      <p:ext uri="{BB962C8B-B14F-4D97-AF65-F5344CB8AC3E}">
        <p14:creationId xmlns:p14="http://schemas.microsoft.com/office/powerpoint/2010/main" val="153073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2556" y="571203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solidFill>
                  <a:schemeClr val="bg1"/>
                </a:solidFill>
              </a:rPr>
              <a:t>Episode </a:t>
            </a:r>
            <a:r>
              <a:rPr lang="en-US" sz="3200" smtClean="0">
                <a:solidFill>
                  <a:schemeClr val="bg1"/>
                </a:solidFill>
              </a:rPr>
              <a:t>003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Getting Lost on the way to the Cloud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034220" cy="359809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4400" dirty="0" smtClean="0"/>
              <a:t>First Podcast (review)</a:t>
            </a:r>
          </a:p>
          <a:p>
            <a:pPr lvl="1">
              <a:buClr>
                <a:srgbClr val="FF0000"/>
              </a:buClr>
            </a:pPr>
            <a:r>
              <a:rPr lang="en-US" sz="4000" dirty="0" smtClean="0"/>
              <a:t>2000 Learner Data local </a:t>
            </a:r>
          </a:p>
          <a:p>
            <a:pPr lvl="1">
              <a:buClr>
                <a:srgbClr val="FF0000"/>
              </a:buClr>
            </a:pPr>
            <a:r>
              <a:rPr lang="en-US" sz="4000" dirty="0" smtClean="0"/>
              <a:t>2010 All aboard the trip to the cloud</a:t>
            </a:r>
            <a:endParaRPr lang="en-US" sz="4000" dirty="0" smtClean="0"/>
          </a:p>
          <a:p>
            <a:pPr lvl="1">
              <a:buClr>
                <a:srgbClr val="FF0000"/>
              </a:buClr>
            </a:pPr>
            <a:r>
              <a:rPr lang="en-US" sz="4000" dirty="0" smtClean="0"/>
              <a:t>2020 Learner Data out of our control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53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Running an LMS Locally Was So Painful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3598099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sz="4400" dirty="0" smtClean="0"/>
              <a:t>Hardware planning / upgrade / expense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Servers </a:t>
            </a:r>
            <a:r>
              <a:rPr lang="mr-IN" sz="3600" dirty="0" smtClean="0"/>
              <a:t>–</a:t>
            </a:r>
            <a:r>
              <a:rPr lang="en-US" sz="3600" dirty="0" smtClean="0"/>
              <a:t> What operating system?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Load balancers</a:t>
            </a:r>
          </a:p>
          <a:p>
            <a:pPr lvl="1">
              <a:buClr>
                <a:srgbClr val="FF0000"/>
              </a:buClr>
            </a:pPr>
            <a:r>
              <a:rPr lang="en-US" sz="3600" dirty="0" err="1" smtClean="0"/>
              <a:t>NetApps</a:t>
            </a:r>
            <a:r>
              <a:rPr lang="en-US" sz="3600" dirty="0" smtClean="0"/>
              <a:t> for storage </a:t>
            </a:r>
            <a:r>
              <a:rPr lang="mr-IN" sz="3600" dirty="0" smtClean="0"/>
              <a:t>–</a:t>
            </a:r>
            <a:r>
              <a:rPr lang="en-US" sz="3600" dirty="0" smtClean="0"/>
              <a:t> Upgrade / Cost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Database </a:t>
            </a:r>
            <a:r>
              <a:rPr lang="mr-IN" sz="3600" dirty="0" smtClean="0"/>
              <a:t>–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Oracle</a:t>
            </a:r>
            <a:r>
              <a:rPr lang="en-US" sz="3600" dirty="0" smtClean="0"/>
              <a:t> </a:t>
            </a:r>
            <a:r>
              <a:rPr lang="mr-IN" sz="3600" dirty="0" smtClean="0"/>
              <a:t>–</a:t>
            </a:r>
            <a:r>
              <a:rPr lang="en-US" sz="3600" dirty="0" smtClean="0"/>
              <a:t> Upgrade  / Cost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Backup </a:t>
            </a:r>
            <a:r>
              <a:rPr lang="mr-IN" sz="3600" dirty="0" smtClean="0"/>
              <a:t>–</a:t>
            </a:r>
            <a:r>
              <a:rPr lang="en-US" sz="3600" dirty="0" smtClean="0"/>
              <a:t> Hardware / Software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41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Running an LMS Locally Was So Painful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359809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0000"/>
              </a:buClr>
            </a:pPr>
            <a:r>
              <a:rPr lang="en-US" sz="4400" dirty="0" smtClean="0"/>
              <a:t>LMS upgrade </a:t>
            </a:r>
            <a:r>
              <a:rPr lang="mr-IN" sz="4400" dirty="0" smtClean="0"/>
              <a:t>–</a:t>
            </a:r>
            <a:r>
              <a:rPr lang="en-US" sz="4400" dirty="0" smtClean="0"/>
              <a:t> once per year (maybe)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September (north) was never fun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If you skipped a year the next year was more than 2X worse</a:t>
            </a:r>
          </a:p>
          <a:p>
            <a:pPr lvl="1">
              <a:buClr>
                <a:srgbClr val="FF0000"/>
              </a:buClr>
            </a:pPr>
            <a:r>
              <a:rPr lang="en-US" sz="3600" dirty="0" smtClean="0"/>
              <a:t>If you did local customizations </a:t>
            </a:r>
            <a:r>
              <a:rPr lang="mr-IN" sz="3600" dirty="0" smtClean="0"/>
              <a:t>–</a:t>
            </a:r>
            <a:r>
              <a:rPr lang="en-US" sz="3600" dirty="0" smtClean="0"/>
              <a:t> wave goodbye to upgrades</a:t>
            </a:r>
          </a:p>
          <a:p>
            <a:pPr>
              <a:buClr>
                <a:srgbClr val="FF0000"/>
              </a:buClr>
            </a:pPr>
            <a:r>
              <a:rPr lang="en-US" sz="4000" dirty="0" smtClean="0"/>
              <a:t>Major upgrade </a:t>
            </a:r>
            <a:r>
              <a:rPr lang="mr-IN" sz="4000" dirty="0" smtClean="0"/>
              <a:t>–</a:t>
            </a:r>
            <a:r>
              <a:rPr lang="en-US" sz="4000" dirty="0" smtClean="0"/>
              <a:t> Basic -&gt; Learn / WebCT Vista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961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2000’s were a time of great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Blackboard founded in 1997</a:t>
            </a:r>
          </a:p>
          <a:p>
            <a:r>
              <a:rPr lang="en-US" dirty="0" smtClean="0"/>
              <a:t>Facebook founded in 2004</a:t>
            </a:r>
          </a:p>
          <a:p>
            <a:r>
              <a:rPr lang="en-US" dirty="0"/>
              <a:t>YouTube was founded in </a:t>
            </a:r>
            <a:r>
              <a:rPr lang="en-US" dirty="0" smtClean="0"/>
              <a:t>2005</a:t>
            </a:r>
          </a:p>
          <a:p>
            <a:r>
              <a:rPr lang="en-US" dirty="0" smtClean="0"/>
              <a:t>When was Rackspace founded? 1998</a:t>
            </a:r>
          </a:p>
          <a:p>
            <a:r>
              <a:rPr lang="en-US" dirty="0" smtClean="0"/>
              <a:t>Amazon AWS was founded in 2006</a:t>
            </a:r>
          </a:p>
          <a:p>
            <a:pPr lvl="1"/>
            <a:r>
              <a:rPr lang="en-US" dirty="0" smtClean="0"/>
              <a:t>Early AWS was pretty crude</a:t>
            </a:r>
          </a:p>
          <a:p>
            <a:r>
              <a:rPr lang="en-US" dirty="0" smtClean="0"/>
              <a:t>Canvas founded in 2008</a:t>
            </a:r>
          </a:p>
        </p:txBody>
      </p:sp>
    </p:spTree>
    <p:extLst>
      <p:ext uri="{BB962C8B-B14F-4D97-AF65-F5344CB8AC3E}">
        <p14:creationId xmlns:p14="http://schemas.microsoft.com/office/powerpoint/2010/main" val="133146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Amazon Milestones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Amazon EC2 </a:t>
            </a:r>
            <a:r>
              <a:rPr lang="mr-IN" dirty="0" smtClean="0"/>
              <a:t>–</a:t>
            </a:r>
            <a:r>
              <a:rPr lang="en-US" dirty="0" smtClean="0"/>
              <a:t> Linux servers </a:t>
            </a:r>
            <a:r>
              <a:rPr lang="mr-IN" dirty="0" smtClean="0"/>
              <a:t>–</a:t>
            </a:r>
            <a:r>
              <a:rPr lang="en-US" dirty="0" smtClean="0"/>
              <a:t> 2006</a:t>
            </a:r>
          </a:p>
          <a:p>
            <a:r>
              <a:rPr lang="en-US" dirty="0" smtClean="0"/>
              <a:t>Amazon S3 </a:t>
            </a:r>
            <a:r>
              <a:rPr lang="mr-IN" dirty="0" smtClean="0"/>
              <a:t>–</a:t>
            </a:r>
            <a:r>
              <a:rPr lang="en-US" dirty="0" smtClean="0"/>
              <a:t> Object Storage </a:t>
            </a:r>
            <a:r>
              <a:rPr lang="mr-IN" dirty="0" smtClean="0"/>
              <a:t>–</a:t>
            </a:r>
            <a:r>
              <a:rPr lang="en-US" dirty="0" smtClean="0"/>
              <a:t> 2006</a:t>
            </a:r>
          </a:p>
          <a:p>
            <a:r>
              <a:rPr lang="en-US" dirty="0" smtClean="0"/>
              <a:t>Amazon </a:t>
            </a:r>
            <a:r>
              <a:rPr lang="en-US" dirty="0" err="1" smtClean="0"/>
              <a:t>Elasticache</a:t>
            </a:r>
            <a:r>
              <a:rPr lang="en-US" dirty="0" smtClean="0"/>
              <a:t> - 2011</a:t>
            </a:r>
          </a:p>
          <a:p>
            <a:r>
              <a:rPr lang="en-US" dirty="0" smtClean="0"/>
              <a:t>Amazon Aurora </a:t>
            </a:r>
            <a:r>
              <a:rPr lang="en-US" dirty="0" err="1" smtClean="0"/>
              <a:t>Serverless</a:t>
            </a:r>
            <a:r>
              <a:rPr lang="en-US" dirty="0" smtClean="0"/>
              <a:t> Database </a:t>
            </a:r>
            <a:r>
              <a:rPr lang="mr-IN" dirty="0" smtClean="0"/>
              <a:t>–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Amazon EFS (like a </a:t>
            </a:r>
            <a:r>
              <a:rPr lang="en-US" dirty="0" err="1" smtClean="0"/>
              <a:t>netApp</a:t>
            </a:r>
            <a:r>
              <a:rPr lang="en-US" dirty="0" smtClean="0"/>
              <a:t>) </a:t>
            </a:r>
            <a:r>
              <a:rPr lang="mr-IN" dirty="0" smtClean="0"/>
              <a:t>–</a:t>
            </a:r>
            <a:r>
              <a:rPr lang="en-US" dirty="0" smtClean="0"/>
              <a:t> 2019</a:t>
            </a:r>
          </a:p>
          <a:p>
            <a:endParaRPr lang="en-US" dirty="0"/>
          </a:p>
          <a:p>
            <a:r>
              <a:rPr lang="en-US" dirty="0" smtClean="0"/>
              <a:t>Using Amazon at scale pre-2017 required a “A very particular set of skills acquired over a very long career.”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9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Between an LMS rock and a hard place - 2015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1407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Keep Your LMS Local</a:t>
            </a:r>
          </a:p>
          <a:p>
            <a:pPr lvl="1"/>
            <a:r>
              <a:rPr lang="en-US" dirty="0"/>
              <a:t>Buying / upgrading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Scary software upgrades</a:t>
            </a:r>
          </a:p>
          <a:p>
            <a:pPr lvl="1"/>
            <a:r>
              <a:rPr lang="en-US" dirty="0" smtClean="0"/>
              <a:t>Oracle licenses and </a:t>
            </a:r>
            <a:r>
              <a:rPr lang="en-US" dirty="0" err="1" smtClean="0"/>
              <a:t>DBAa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407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Move LMS to AWS</a:t>
            </a:r>
          </a:p>
          <a:p>
            <a:pPr lvl="1"/>
            <a:r>
              <a:rPr lang="en-US" dirty="0" smtClean="0"/>
              <a:t>AWS is complex, expensive and inflexible</a:t>
            </a:r>
          </a:p>
          <a:p>
            <a:pPr lvl="1"/>
            <a:r>
              <a:rPr lang="en-US" dirty="0" smtClean="0"/>
              <a:t>Scary software upgrades</a:t>
            </a:r>
          </a:p>
          <a:p>
            <a:pPr lvl="1"/>
            <a:r>
              <a:rPr lang="en-US" dirty="0" smtClean="0"/>
              <a:t>Oracle licenses and DBAs </a:t>
            </a:r>
            <a:r>
              <a:rPr lang="mr-IN" dirty="0" smtClean="0"/>
              <a:t>–</a:t>
            </a:r>
            <a:r>
              <a:rPr lang="en-US" dirty="0" smtClean="0"/>
              <a:t> more expensive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14787" y="4500748"/>
            <a:ext cx="8814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In Canvas offered </a:t>
            </a:r>
            <a:r>
              <a:rPr lang="en-US" sz="3200" dirty="0" err="1" smtClean="0">
                <a:solidFill>
                  <a:schemeClr val="bg1"/>
                </a:solidFill>
              </a:rPr>
              <a:t>Hakuna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Matata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mr-IN" sz="3200" dirty="0" smtClean="0">
                <a:solidFill>
                  <a:schemeClr val="bg1"/>
                </a:solidFill>
              </a:rPr>
              <a:t>–</a:t>
            </a:r>
            <a:r>
              <a:rPr lang="en-US" sz="3200" dirty="0" smtClean="0">
                <a:solidFill>
                  <a:schemeClr val="bg1"/>
                </a:solidFill>
              </a:rPr>
              <a:t> It means “no worries for the rest of your days”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29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Hakuna</a:t>
            </a:r>
            <a:r>
              <a:rPr lang="en-US" b="1" dirty="0" smtClean="0"/>
              <a:t> </a:t>
            </a:r>
            <a:r>
              <a:rPr lang="en-US" b="1" dirty="0" err="1" smtClean="0"/>
              <a:t>Matata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of IT developer talent?</a:t>
            </a:r>
          </a:p>
          <a:p>
            <a:r>
              <a:rPr lang="en-US" dirty="0" smtClean="0"/>
              <a:t>Loss of ability to directly adjust the core LMS to meet faculty needs?</a:t>
            </a:r>
          </a:p>
          <a:p>
            <a:r>
              <a:rPr lang="en-US" dirty="0" smtClean="0"/>
              <a:t>All we got for a million dollars is a forum to up-vote feature requests?</a:t>
            </a:r>
          </a:p>
          <a:p>
            <a:r>
              <a:rPr lang="en-US" dirty="0" smtClean="0"/>
              <a:t>Loss of the possession of all private learner activity data?</a:t>
            </a:r>
          </a:p>
        </p:txBody>
      </p:sp>
    </p:spTree>
    <p:extLst>
      <p:ext uri="{BB962C8B-B14F-4D97-AF65-F5344CB8AC3E}">
        <p14:creationId xmlns:p14="http://schemas.microsoft.com/office/powerpoint/2010/main" val="874055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All Your Friends Jumped off a Cliff..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D2L and Blackboard followed Canvas into the SASS / AWS</a:t>
            </a:r>
          </a:p>
          <a:p>
            <a:pPr lvl="1"/>
            <a:r>
              <a:rPr lang="en-US" dirty="0" smtClean="0"/>
              <a:t>Competitive necessity</a:t>
            </a:r>
          </a:p>
          <a:p>
            <a:pPr lvl="1"/>
            <a:r>
              <a:rPr lang="en-US" dirty="0" smtClean="0"/>
              <a:t>Force upgrading SASS is </a:t>
            </a:r>
            <a:r>
              <a:rPr lang="en-US" dirty="0" err="1" smtClean="0"/>
              <a:t>soo</a:t>
            </a:r>
            <a:r>
              <a:rPr lang="en-US" dirty="0" smtClean="0"/>
              <a:t> much easier</a:t>
            </a:r>
          </a:p>
          <a:p>
            <a:pPr lvl="1"/>
            <a:r>
              <a:rPr lang="en-US" dirty="0" smtClean="0"/>
              <a:t>Much later </a:t>
            </a:r>
            <a:r>
              <a:rPr lang="mr-IN" dirty="0" smtClean="0"/>
              <a:t>–</a:t>
            </a:r>
            <a:r>
              <a:rPr lang="en-US" dirty="0" smtClean="0"/>
              <a:t> and it was far easier in 2018 / 2019</a:t>
            </a:r>
          </a:p>
          <a:p>
            <a:pPr lvl="1"/>
            <a:r>
              <a:rPr lang="en-US" dirty="0" smtClean="0"/>
              <a:t>Blackboard said “goodbye” to Oracle </a:t>
            </a:r>
            <a:r>
              <a:rPr lang="mr-IN" dirty="0" smtClean="0"/>
              <a:t>–</a:t>
            </a:r>
            <a:r>
              <a:rPr lang="en-US" dirty="0" smtClean="0"/>
              <a:t> Yay!</a:t>
            </a:r>
          </a:p>
          <a:p>
            <a:r>
              <a:rPr lang="en-US" dirty="0" smtClean="0"/>
              <a:t>Was pure SASS the best model or is there a “middle ground”?  </a:t>
            </a:r>
            <a:r>
              <a:rPr lang="en-US" dirty="0" err="1" smtClean="0"/>
              <a:t>Hakuna</a:t>
            </a:r>
            <a:r>
              <a:rPr lang="en-US" dirty="0" smtClean="0"/>
              <a:t> </a:t>
            </a:r>
            <a:r>
              <a:rPr lang="en-US" dirty="0" err="1" smtClean="0"/>
              <a:t>Matata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8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753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PowerPoint Presentation</vt:lpstr>
      <vt:lpstr>Getting Lost on the way to the Cloud</vt:lpstr>
      <vt:lpstr>Why Running an LMS Locally Was So Painful</vt:lpstr>
      <vt:lpstr>Why Running an LMS Locally Was So Painful</vt:lpstr>
      <vt:lpstr>The 2000’s were a time of great change</vt:lpstr>
      <vt:lpstr>Amazon Milestones</vt:lpstr>
      <vt:lpstr>Between an LMS rock and a hard place - 2015</vt:lpstr>
      <vt:lpstr>Hakuna Matata</vt:lpstr>
      <vt:lpstr>If All Your Friends Jumped off a Cliff..</vt:lpstr>
      <vt:lpstr>Something else changed in 2015-2020</vt:lpstr>
      <vt:lpstr>Hakuna Matata is temporary</vt:lpstr>
      <vt:lpstr>It is time for Campus IT to Lead (again)</vt:lpstr>
      <vt:lpstr>Thanks to my amazing peer reviewers</vt:lpstr>
      <vt:lpstr>Thanks 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92</cp:revision>
  <dcterms:created xsi:type="dcterms:W3CDTF">2020-04-23T17:50:28Z</dcterms:created>
  <dcterms:modified xsi:type="dcterms:W3CDTF">2020-06-16T21:02:12Z</dcterms:modified>
</cp:coreProperties>
</file>