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2" r:id="rId2"/>
    <p:sldId id="297" r:id="rId3"/>
    <p:sldId id="318" r:id="rId4"/>
    <p:sldId id="311" r:id="rId5"/>
    <p:sldId id="317" r:id="rId6"/>
    <p:sldId id="315" r:id="rId7"/>
    <p:sldId id="298" r:id="rId8"/>
    <p:sldId id="312" r:id="rId9"/>
    <p:sldId id="313" r:id="rId10"/>
    <p:sldId id="316" r:id="rId11"/>
    <p:sldId id="299" r:id="rId12"/>
    <p:sldId id="314" r:id="rId13"/>
    <p:sldId id="31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06"/>
    <p:restoredTop sz="97465"/>
  </p:normalViewPr>
  <p:slideViewPr>
    <p:cSldViewPr snapToGrid="0" snapToObjects="1">
      <p:cViewPr>
        <p:scale>
          <a:sx n="75" d="100"/>
          <a:sy n="75" d="100"/>
        </p:scale>
        <p:origin x="1952" y="1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075CA-E4BE-BA46-A08D-1D2A53775B0A}" type="datetimeFigureOut">
              <a:rPr lang="en-US" smtClean="0"/>
              <a:t>9/22/20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F73E5-6195-3240-A710-6E6AEEA4BB2D}" type="slidenum">
              <a:rPr lang="en-US" smtClean="0"/>
              <a:t>‹#›</a:t>
            </a:fld>
            <a:endParaRPr lang="en-US"/>
          </a:p>
        </p:txBody>
      </p:sp>
    </p:spTree>
    <p:extLst>
      <p:ext uri="{BB962C8B-B14F-4D97-AF65-F5344CB8AC3E}">
        <p14:creationId xmlns:p14="http://schemas.microsoft.com/office/powerpoint/2010/main" val="96143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637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9/22/20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30174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9/22/20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0989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9/22/20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4406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9/22/20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34421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9/22/20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75170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9/22/20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30311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9/22/20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69667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9/22/20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01272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9/22/20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3024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9/22/20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0045023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hyperlink" Target="https://www.learnerprivacy.org/" TargetMode="Externa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35980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hlinkClick r:id="rId13"/>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6240" y="5961728"/>
            <a:ext cx="2308459" cy="644060"/>
          </a:xfrm>
          <a:prstGeom prst="rect">
            <a:avLst/>
          </a:prstGeom>
        </p:spPr>
      </p:pic>
    </p:spTree>
    <p:extLst>
      <p:ext uri="{BB962C8B-B14F-4D97-AF65-F5344CB8AC3E}">
        <p14:creationId xmlns:p14="http://schemas.microsoft.com/office/powerpoint/2010/main" val="1580312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vdh.virginia.gov/covidwise/media-toolkit-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08" y="1208768"/>
            <a:ext cx="5304069" cy="4243255"/>
          </a:xfrm>
          <a:prstGeom prst="rect">
            <a:avLst/>
          </a:prstGeom>
        </p:spPr>
      </p:pic>
      <p:pic>
        <p:nvPicPr>
          <p:cNvPr id="3" name="Picture 2">
            <a:extLst>
              <a:ext uri="{FF2B5EF4-FFF2-40B4-BE49-F238E27FC236}">
                <a16:creationId xmlns="" xmlns:a16="http://schemas.microsoft.com/office/drawing/2014/main" id="{EDD31862-E10B-274C-9571-3BE694A2173A}"/>
              </a:ext>
            </a:extLst>
          </p:cNvPr>
          <p:cNvPicPr>
            <a:picLocks noChangeAspect="1"/>
          </p:cNvPicPr>
          <p:nvPr/>
        </p:nvPicPr>
        <p:blipFill rotWithShape="1">
          <a:blip r:embed="rId3"/>
          <a:srcRect l="8187" t="9040" r="14778" b="17170"/>
          <a:stretch/>
        </p:blipFill>
        <p:spPr>
          <a:xfrm>
            <a:off x="6824133" y="-1"/>
            <a:ext cx="5367867" cy="6858002"/>
          </a:xfrm>
          <a:prstGeom prst="rect">
            <a:avLst/>
          </a:prstGeom>
        </p:spPr>
      </p:pic>
      <p:sp>
        <p:nvSpPr>
          <p:cNvPr id="4" name="TextBox 3"/>
          <p:cNvSpPr txBox="1"/>
          <p:nvPr/>
        </p:nvSpPr>
        <p:spPr>
          <a:xfrm>
            <a:off x="1536545" y="5695099"/>
            <a:ext cx="4537332" cy="584775"/>
          </a:xfrm>
          <a:prstGeom prst="rect">
            <a:avLst/>
          </a:prstGeom>
          <a:noFill/>
        </p:spPr>
        <p:txBody>
          <a:bodyPr wrap="none" rtlCol="0">
            <a:spAutoFit/>
          </a:bodyPr>
          <a:lstStyle/>
          <a:p>
            <a:r>
              <a:rPr lang="en-US" sz="3200" dirty="0" smtClean="0">
                <a:solidFill>
                  <a:schemeClr val="bg1"/>
                </a:solidFill>
              </a:rPr>
              <a:t>Episode 006 - Surveillance</a:t>
            </a:r>
            <a:endParaRPr lang="en-US" sz="3200" dirty="0">
              <a:solidFill>
                <a:schemeClr val="bg1"/>
              </a:solidFill>
            </a:endParaRPr>
          </a:p>
        </p:txBody>
      </p:sp>
    </p:spTree>
    <p:extLst>
      <p:ext uri="{BB962C8B-B14F-4D97-AF65-F5344CB8AC3E}">
        <p14:creationId xmlns:p14="http://schemas.microsoft.com/office/powerpoint/2010/main" val="716780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WeChat</a:t>
            </a:r>
            <a:endParaRPr lang="en-US" dirty="0"/>
          </a:p>
        </p:txBody>
      </p:sp>
      <p:sp>
        <p:nvSpPr>
          <p:cNvPr id="3" name="Content Placeholder 2"/>
          <p:cNvSpPr>
            <a:spLocks noGrp="1"/>
          </p:cNvSpPr>
          <p:nvPr>
            <p:ph idx="1"/>
          </p:nvPr>
        </p:nvSpPr>
        <p:spPr>
          <a:xfrm>
            <a:off x="838200" y="1597307"/>
            <a:ext cx="10515600" cy="4109226"/>
          </a:xfrm>
        </p:spPr>
        <p:txBody>
          <a:bodyPr>
            <a:normAutofit/>
          </a:bodyPr>
          <a:lstStyle/>
          <a:p>
            <a:r>
              <a:rPr lang="en-US" dirty="0" smtClean="0"/>
              <a:t>Wow </a:t>
            </a:r>
            <a:r>
              <a:rPr lang="mr-IN" dirty="0" smtClean="0"/>
              <a:t>–</a:t>
            </a:r>
            <a:r>
              <a:rPr lang="en-US" dirty="0" smtClean="0"/>
              <a:t> how did that happen?</a:t>
            </a:r>
            <a:endParaRPr lang="en-US" dirty="0" smtClean="0"/>
          </a:p>
          <a:p>
            <a:r>
              <a:rPr lang="en-US" dirty="0" smtClean="0"/>
              <a:t>Used for business</a:t>
            </a:r>
            <a:endParaRPr lang="en-US" dirty="0"/>
          </a:p>
          <a:p>
            <a:r>
              <a:rPr lang="en-US" dirty="0" smtClean="0"/>
              <a:t>Chinese </a:t>
            </a:r>
            <a:r>
              <a:rPr lang="en-US" dirty="0" smtClean="0"/>
              <a:t>ownership</a:t>
            </a:r>
          </a:p>
          <a:p>
            <a:endParaRPr lang="en-US" dirty="0"/>
          </a:p>
          <a:p>
            <a:r>
              <a:rPr lang="en-US" dirty="0" smtClean="0"/>
              <a:t>Some folks *want* to hide their tracks within the US so badly they are willing to reveal themselves in China</a:t>
            </a:r>
            <a:endParaRPr lang="en-US" dirty="0" smtClean="0"/>
          </a:p>
        </p:txBody>
      </p:sp>
    </p:spTree>
    <p:extLst>
      <p:ext uri="{BB962C8B-B14F-4D97-AF65-F5344CB8AC3E}">
        <p14:creationId xmlns:p14="http://schemas.microsoft.com/office/powerpoint/2010/main" val="9444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Covid</a:t>
            </a:r>
            <a:r>
              <a:rPr lang="en-US" dirty="0" smtClean="0"/>
              <a:t> Tracking </a:t>
            </a:r>
            <a:r>
              <a:rPr lang="mr-IN" dirty="0" smtClean="0"/>
              <a:t>–</a:t>
            </a:r>
            <a:r>
              <a:rPr lang="en-US" dirty="0" smtClean="0"/>
              <a:t> Google and Apple</a:t>
            </a:r>
            <a:endParaRPr lang="en-US" dirty="0"/>
          </a:p>
        </p:txBody>
      </p:sp>
      <p:sp>
        <p:nvSpPr>
          <p:cNvPr id="3" name="Content Placeholder 2"/>
          <p:cNvSpPr>
            <a:spLocks noGrp="1"/>
          </p:cNvSpPr>
          <p:nvPr>
            <p:ph idx="1"/>
          </p:nvPr>
        </p:nvSpPr>
        <p:spPr>
          <a:xfrm>
            <a:off x="838200" y="1825625"/>
            <a:ext cx="10515600" cy="2132917"/>
          </a:xfrm>
        </p:spPr>
        <p:txBody>
          <a:bodyPr>
            <a:normAutofit/>
          </a:bodyPr>
          <a:lstStyle/>
          <a:p>
            <a:r>
              <a:rPr lang="en-US" dirty="0" smtClean="0"/>
              <a:t>Decentralized </a:t>
            </a:r>
            <a:r>
              <a:rPr lang="mr-IN" dirty="0" smtClean="0"/>
              <a:t>–</a:t>
            </a:r>
            <a:r>
              <a:rPr lang="en-US" dirty="0" smtClean="0"/>
              <a:t> stays in each phone</a:t>
            </a:r>
          </a:p>
        </p:txBody>
      </p:sp>
      <p:sp>
        <p:nvSpPr>
          <p:cNvPr id="4" name="Rectangle 3"/>
          <p:cNvSpPr/>
          <p:nvPr/>
        </p:nvSpPr>
        <p:spPr>
          <a:xfrm>
            <a:off x="838200" y="5080482"/>
            <a:ext cx="10922643" cy="646331"/>
          </a:xfrm>
          <a:prstGeom prst="rect">
            <a:avLst/>
          </a:prstGeom>
        </p:spPr>
        <p:txBody>
          <a:bodyPr wrap="square">
            <a:spAutoFit/>
          </a:bodyPr>
          <a:lstStyle/>
          <a:p>
            <a:r>
              <a:rPr lang="en-US" dirty="0">
                <a:solidFill>
                  <a:schemeClr val="bg1"/>
                </a:solidFill>
              </a:rPr>
              <a:t>https://9to5mac.com/2020/08/20/covid-19-exposure-notification-api-states</a:t>
            </a:r>
            <a:r>
              <a:rPr lang="en-US" dirty="0" smtClean="0">
                <a:solidFill>
                  <a:schemeClr val="bg1"/>
                </a:solidFill>
              </a:rPr>
              <a:t>/</a:t>
            </a:r>
          </a:p>
          <a:p>
            <a:r>
              <a:rPr lang="en-US" dirty="0">
                <a:solidFill>
                  <a:schemeClr val="bg1"/>
                </a:solidFill>
              </a:rPr>
              <a:t>https://</a:t>
            </a:r>
            <a:r>
              <a:rPr lang="en-US" dirty="0" err="1">
                <a:solidFill>
                  <a:schemeClr val="bg1"/>
                </a:solidFill>
              </a:rPr>
              <a:t>www.theverge.com</a:t>
            </a:r>
            <a:r>
              <a:rPr lang="en-US" dirty="0">
                <a:solidFill>
                  <a:schemeClr val="bg1"/>
                </a:solidFill>
              </a:rPr>
              <a:t>/2020/8/5/21355500/</a:t>
            </a:r>
            <a:r>
              <a:rPr lang="en-US" dirty="0" err="1">
                <a:solidFill>
                  <a:schemeClr val="bg1"/>
                </a:solidFill>
              </a:rPr>
              <a:t>virginia</a:t>
            </a:r>
            <a:r>
              <a:rPr lang="en-US" dirty="0">
                <a:solidFill>
                  <a:schemeClr val="bg1"/>
                </a:solidFill>
              </a:rPr>
              <a:t>-apple-google-contact-tracing-app-</a:t>
            </a:r>
            <a:r>
              <a:rPr lang="en-US" dirty="0" err="1">
                <a:solidFill>
                  <a:schemeClr val="bg1"/>
                </a:solidFill>
              </a:rPr>
              <a:t>covid</a:t>
            </a:r>
            <a:r>
              <a:rPr lang="en-US" dirty="0">
                <a:solidFill>
                  <a:schemeClr val="bg1"/>
                </a:solidFill>
              </a:rPr>
              <a:t>-</a:t>
            </a:r>
            <a:r>
              <a:rPr lang="en-US" dirty="0" err="1">
                <a:solidFill>
                  <a:schemeClr val="bg1"/>
                </a:solidFill>
              </a:rPr>
              <a:t>alabama</a:t>
            </a:r>
            <a:endParaRPr lang="en-US" dirty="0">
              <a:solidFill>
                <a:schemeClr val="bg1"/>
              </a:solidFill>
            </a:endParaRPr>
          </a:p>
        </p:txBody>
      </p:sp>
      <p:sp>
        <p:nvSpPr>
          <p:cNvPr id="5" name="TextBox 4"/>
          <p:cNvSpPr txBox="1"/>
          <p:nvPr/>
        </p:nvSpPr>
        <p:spPr>
          <a:xfrm>
            <a:off x="1261641" y="2437391"/>
            <a:ext cx="9444942" cy="2246769"/>
          </a:xfrm>
          <a:prstGeom prst="rect">
            <a:avLst/>
          </a:prstGeom>
          <a:noFill/>
        </p:spPr>
        <p:txBody>
          <a:bodyPr wrap="square" rtlCol="0">
            <a:spAutoFit/>
          </a:bodyPr>
          <a:lstStyle/>
          <a:p>
            <a:r>
              <a:rPr lang="en-US" sz="2000" dirty="0">
                <a:solidFill>
                  <a:srgbClr val="FFFF00"/>
                </a:solidFill>
              </a:rPr>
              <a:t>Each public health authority in each country or region must first agree to adopt Apple and Google’s Exposure Notification API. Next, the health authority must create an iOS and Android app for their region dedicated to supporting Exposure Notifications</a:t>
            </a:r>
            <a:r>
              <a:rPr lang="en-US" sz="2000" dirty="0" smtClean="0">
                <a:solidFill>
                  <a:srgbClr val="FFFF00"/>
                </a:solidFill>
              </a:rPr>
              <a:t>.</a:t>
            </a:r>
          </a:p>
          <a:p>
            <a:endParaRPr lang="en-US" sz="2000" dirty="0" smtClean="0">
              <a:solidFill>
                <a:srgbClr val="FFFF00"/>
              </a:solidFill>
            </a:endParaRPr>
          </a:p>
          <a:p>
            <a:r>
              <a:rPr lang="en-US" sz="2000" dirty="0">
                <a:solidFill>
                  <a:srgbClr val="FFFF00"/>
                </a:solidFill>
              </a:rPr>
              <a:t>Apple and Google’s system relies on Bluetooth Low Energy (BLE) and does not track physical location through GPS. Instead, it collects and stores signals from nearby phones. Phones trade anonymous keys, which change every 15 minutes.</a:t>
            </a:r>
          </a:p>
        </p:txBody>
      </p:sp>
    </p:spTree>
    <p:extLst>
      <p:ext uri="{BB962C8B-B14F-4D97-AF65-F5344CB8AC3E}">
        <p14:creationId xmlns:p14="http://schemas.microsoft.com/office/powerpoint/2010/main" val="612591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Virginia (US) </a:t>
            </a:r>
            <a:r>
              <a:rPr lang="en-US" dirty="0" err="1" smtClean="0"/>
              <a:t>Covid</a:t>
            </a:r>
            <a:r>
              <a:rPr lang="en-US" dirty="0" smtClean="0"/>
              <a:t> App (The Verge Article)</a:t>
            </a:r>
            <a:endParaRPr lang="en-US" dirty="0"/>
          </a:p>
        </p:txBody>
      </p:sp>
      <p:sp>
        <p:nvSpPr>
          <p:cNvPr id="5" name="TextBox 4"/>
          <p:cNvSpPr txBox="1"/>
          <p:nvPr/>
        </p:nvSpPr>
        <p:spPr>
          <a:xfrm>
            <a:off x="838200" y="1690688"/>
            <a:ext cx="10389243" cy="3170099"/>
          </a:xfrm>
          <a:prstGeom prst="rect">
            <a:avLst/>
          </a:prstGeom>
          <a:noFill/>
        </p:spPr>
        <p:txBody>
          <a:bodyPr wrap="square" rtlCol="0">
            <a:spAutoFit/>
          </a:bodyPr>
          <a:lstStyle/>
          <a:p>
            <a:r>
              <a:rPr lang="en-US" sz="2000" dirty="0">
                <a:solidFill>
                  <a:srgbClr val="FFFF00"/>
                </a:solidFill>
              </a:rPr>
              <a:t>“No location data or personal information is ever collected, stored or transmitted to VDH as part of the app,” </a:t>
            </a:r>
            <a:r>
              <a:rPr lang="en-US" sz="2000" dirty="0" smtClean="0">
                <a:solidFill>
                  <a:srgbClr val="FFFF00"/>
                </a:solidFill>
              </a:rPr>
              <a:t>according to </a:t>
            </a:r>
            <a:r>
              <a:rPr lang="en-US" sz="2000" dirty="0">
                <a:solidFill>
                  <a:srgbClr val="FFFF00"/>
                </a:solidFill>
              </a:rPr>
              <a:t>health department </a:t>
            </a:r>
            <a:r>
              <a:rPr lang="en-US" sz="2000" dirty="0" smtClean="0">
                <a:solidFill>
                  <a:srgbClr val="FFFF00"/>
                </a:solidFill>
              </a:rPr>
              <a:t>official. </a:t>
            </a:r>
            <a:r>
              <a:rPr lang="en-US" sz="2000" dirty="0">
                <a:solidFill>
                  <a:srgbClr val="FFFF00"/>
                </a:solidFill>
              </a:rPr>
              <a:t>“You can delete the app or turn off exposure notifications at any time</a:t>
            </a:r>
            <a:r>
              <a:rPr lang="en-US" sz="2000" dirty="0" smtClean="0">
                <a:solidFill>
                  <a:srgbClr val="FFFF00"/>
                </a:solidFill>
              </a:rPr>
              <a:t>.”</a:t>
            </a:r>
          </a:p>
          <a:p>
            <a:endParaRPr lang="en-US" sz="2000" dirty="0">
              <a:solidFill>
                <a:srgbClr val="FFFF00"/>
              </a:solidFill>
            </a:endParaRPr>
          </a:p>
          <a:p>
            <a:r>
              <a:rPr lang="en-US" sz="2000" dirty="0" smtClean="0">
                <a:solidFill>
                  <a:srgbClr val="FFFF00"/>
                </a:solidFill>
              </a:rPr>
              <a:t>If someone tests positive for the coronavirus, the Virginia Department of Health will give them a PIN number that they can choose to use to report that result within the app. Then, other users of the app should get a notification if their phones were near the sick person at some point in the past 14 days. However, those notifications will only go out to phones when the exposure </a:t>
            </a:r>
            <a:r>
              <a:rPr lang="en-US" sz="2000" dirty="0" smtClean="0">
                <a:solidFill>
                  <a:srgbClr val="FFFF00"/>
                </a:solidFill>
                <a:hlinkClick r:id="rId2"/>
              </a:rPr>
              <a:t>met a threshold</a:t>
            </a:r>
            <a:r>
              <a:rPr lang="en-US" sz="2000" dirty="0" smtClean="0">
                <a:solidFill>
                  <a:srgbClr val="FFFF00"/>
                </a:solidFill>
              </a:rPr>
              <a:t> for a strength and duration of the Bluetooth signal that can be estimated as a user being within six feet of the other user for 15 minutes </a:t>
            </a:r>
            <a:endParaRPr lang="en-US" sz="2000" dirty="0">
              <a:solidFill>
                <a:srgbClr val="FFFF00"/>
              </a:solidFill>
            </a:endParaRPr>
          </a:p>
        </p:txBody>
      </p:sp>
      <p:sp>
        <p:nvSpPr>
          <p:cNvPr id="6" name="Rectangle 5"/>
          <p:cNvSpPr/>
          <p:nvPr/>
        </p:nvSpPr>
        <p:spPr>
          <a:xfrm>
            <a:off x="838200" y="5002335"/>
            <a:ext cx="12172709" cy="369332"/>
          </a:xfrm>
          <a:prstGeom prst="rect">
            <a:avLst/>
          </a:prstGeom>
        </p:spPr>
        <p:txBody>
          <a:bodyPr wrap="square">
            <a:spAutoFit/>
          </a:bodyPr>
          <a:lstStyle/>
          <a:p>
            <a:r>
              <a:rPr lang="en-US" dirty="0">
                <a:solidFill>
                  <a:schemeClr val="bg1"/>
                </a:solidFill>
              </a:rPr>
              <a:t>https://</a:t>
            </a:r>
            <a:r>
              <a:rPr lang="en-US" dirty="0" err="1">
                <a:solidFill>
                  <a:schemeClr val="bg1"/>
                </a:solidFill>
              </a:rPr>
              <a:t>www.theverge.com</a:t>
            </a:r>
            <a:r>
              <a:rPr lang="en-US" dirty="0">
                <a:solidFill>
                  <a:schemeClr val="bg1"/>
                </a:solidFill>
              </a:rPr>
              <a:t>/2020/8/5/21355500/</a:t>
            </a:r>
            <a:r>
              <a:rPr lang="en-US" dirty="0" err="1">
                <a:solidFill>
                  <a:schemeClr val="bg1"/>
                </a:solidFill>
              </a:rPr>
              <a:t>virginia</a:t>
            </a:r>
            <a:r>
              <a:rPr lang="en-US" dirty="0">
                <a:solidFill>
                  <a:schemeClr val="bg1"/>
                </a:solidFill>
              </a:rPr>
              <a:t>-apple-google-contact-tracing-app-</a:t>
            </a:r>
            <a:r>
              <a:rPr lang="en-US" dirty="0" err="1">
                <a:solidFill>
                  <a:schemeClr val="bg1"/>
                </a:solidFill>
              </a:rPr>
              <a:t>covid</a:t>
            </a:r>
            <a:r>
              <a:rPr lang="en-US" dirty="0">
                <a:solidFill>
                  <a:schemeClr val="bg1"/>
                </a:solidFill>
              </a:rPr>
              <a:t>-</a:t>
            </a:r>
            <a:r>
              <a:rPr lang="en-US" dirty="0" err="1">
                <a:solidFill>
                  <a:schemeClr val="bg1"/>
                </a:solidFill>
              </a:rPr>
              <a:t>alabama</a:t>
            </a:r>
            <a:endParaRPr lang="en-US" dirty="0">
              <a:solidFill>
                <a:schemeClr val="bg1"/>
              </a:solidFill>
            </a:endParaRPr>
          </a:p>
        </p:txBody>
      </p:sp>
    </p:spTree>
    <p:extLst>
      <p:ext uri="{BB962C8B-B14F-4D97-AF65-F5344CB8AC3E}">
        <p14:creationId xmlns:p14="http://schemas.microsoft.com/office/powerpoint/2010/main" val="33954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worst effect happens *long after* the data is gathered</a:t>
            </a:r>
          </a:p>
          <a:p>
            <a:r>
              <a:rPr lang="en-US" dirty="0" smtClean="0"/>
              <a:t>Data gathered when you are 15 years old </a:t>
            </a:r>
            <a:r>
              <a:rPr lang="mr-IN" dirty="0" smtClean="0"/>
              <a:t>–</a:t>
            </a:r>
            <a:r>
              <a:rPr lang="en-US" dirty="0" smtClean="0"/>
              <a:t> might be used when you are 30 years old</a:t>
            </a:r>
          </a:p>
          <a:p>
            <a:endParaRPr lang="en-US" dirty="0"/>
          </a:p>
        </p:txBody>
      </p:sp>
    </p:spTree>
    <p:extLst>
      <p:ext uri="{BB962C8B-B14F-4D97-AF65-F5344CB8AC3E}">
        <p14:creationId xmlns:p14="http://schemas.microsoft.com/office/powerpoint/2010/main" val="119524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08" y="1208768"/>
            <a:ext cx="5304069" cy="4243255"/>
          </a:xfrm>
          <a:prstGeom prst="rect">
            <a:avLst/>
          </a:prstGeom>
        </p:spPr>
      </p:pic>
      <p:pic>
        <p:nvPicPr>
          <p:cNvPr id="3" name="Picture 2">
            <a:extLst>
              <a:ext uri="{FF2B5EF4-FFF2-40B4-BE49-F238E27FC236}">
                <a16:creationId xmlns="" xmlns:a16="http://schemas.microsoft.com/office/drawing/2014/main" id="{EDD31862-E10B-274C-9571-3BE694A2173A}"/>
              </a:ext>
            </a:extLst>
          </p:cNvPr>
          <p:cNvPicPr>
            <a:picLocks noChangeAspect="1"/>
          </p:cNvPicPr>
          <p:nvPr/>
        </p:nvPicPr>
        <p:blipFill rotWithShape="1">
          <a:blip r:embed="rId3"/>
          <a:srcRect l="8187" t="9040" r="14778" b="17170"/>
          <a:stretch/>
        </p:blipFill>
        <p:spPr>
          <a:xfrm>
            <a:off x="6824133" y="-1"/>
            <a:ext cx="5367867" cy="6858002"/>
          </a:xfrm>
          <a:prstGeom prst="rect">
            <a:avLst/>
          </a:prstGeom>
        </p:spPr>
      </p:pic>
      <p:sp>
        <p:nvSpPr>
          <p:cNvPr id="4" name="TextBox 3"/>
          <p:cNvSpPr txBox="1"/>
          <p:nvPr/>
        </p:nvSpPr>
        <p:spPr>
          <a:xfrm>
            <a:off x="2042556" y="5712032"/>
            <a:ext cx="2210862" cy="584775"/>
          </a:xfrm>
          <a:prstGeom prst="rect">
            <a:avLst/>
          </a:prstGeom>
          <a:noFill/>
        </p:spPr>
        <p:txBody>
          <a:bodyPr wrap="none" rtlCol="0">
            <a:spAutoFit/>
          </a:bodyPr>
          <a:lstStyle/>
          <a:p>
            <a:r>
              <a:rPr lang="en-US" sz="3200" smtClean="0">
                <a:solidFill>
                  <a:schemeClr val="bg1"/>
                </a:solidFill>
              </a:rPr>
              <a:t>Episode 003</a:t>
            </a:r>
            <a:endParaRPr lang="en-US" sz="3200" dirty="0">
              <a:solidFill>
                <a:schemeClr val="bg1"/>
              </a:solidFill>
            </a:endParaRPr>
          </a:p>
        </p:txBody>
      </p:sp>
    </p:spTree>
    <p:extLst>
      <p:ext uri="{BB962C8B-B14F-4D97-AF65-F5344CB8AC3E}">
        <p14:creationId xmlns:p14="http://schemas.microsoft.com/office/powerpoint/2010/main" val="1194588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You In...</a:t>
            </a:r>
            <a:endParaRPr lang="en-US" dirty="0"/>
          </a:p>
        </p:txBody>
      </p:sp>
      <p:sp>
        <p:nvSpPr>
          <p:cNvPr id="3" name="Content Placeholder 2"/>
          <p:cNvSpPr>
            <a:spLocks noGrp="1"/>
          </p:cNvSpPr>
          <p:nvPr>
            <p:ph idx="1"/>
          </p:nvPr>
        </p:nvSpPr>
        <p:spPr/>
        <p:txBody>
          <a:bodyPr>
            <a:normAutofit/>
          </a:bodyPr>
          <a:lstStyle/>
          <a:p>
            <a:r>
              <a:rPr lang="en-US" dirty="0" smtClean="0"/>
              <a:t>It's a luxury!  Be like all the cool people!</a:t>
            </a:r>
          </a:p>
          <a:p>
            <a:r>
              <a:rPr lang="en-US" dirty="0" smtClean="0"/>
              <a:t>Solves </a:t>
            </a:r>
            <a:r>
              <a:rPr lang="en-US" dirty="0" smtClean="0"/>
              <a:t>my own problem </a:t>
            </a:r>
            <a:r>
              <a:rPr lang="mr-IN" dirty="0" smtClean="0"/>
              <a:t>–</a:t>
            </a:r>
            <a:r>
              <a:rPr lang="en-US" dirty="0" smtClean="0"/>
              <a:t> invited in</a:t>
            </a:r>
          </a:p>
          <a:p>
            <a:r>
              <a:rPr lang="en-US" dirty="0" smtClean="0"/>
              <a:t>Solves organization problem </a:t>
            </a:r>
            <a:r>
              <a:rPr lang="mr-IN" dirty="0" smtClean="0"/>
              <a:t>–</a:t>
            </a:r>
            <a:r>
              <a:rPr lang="en-US" dirty="0" smtClean="0"/>
              <a:t> forced use </a:t>
            </a:r>
            <a:r>
              <a:rPr lang="mr-IN" dirty="0" smtClean="0"/>
              <a:t>–</a:t>
            </a:r>
            <a:r>
              <a:rPr lang="en-US" dirty="0" smtClean="0"/>
              <a:t> greater </a:t>
            </a:r>
            <a:r>
              <a:rPr lang="en-US" dirty="0" smtClean="0"/>
              <a:t>good</a:t>
            </a:r>
            <a:endParaRPr lang="en-US" dirty="0" smtClean="0"/>
          </a:p>
        </p:txBody>
      </p:sp>
    </p:spTree>
    <p:extLst>
      <p:ext uri="{BB962C8B-B14F-4D97-AF65-F5344CB8AC3E}">
        <p14:creationId xmlns:p14="http://schemas.microsoft.com/office/powerpoint/2010/main" val="702663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Upping the game...</a:t>
            </a:r>
            <a:endParaRPr lang="en-US" dirty="0"/>
          </a:p>
        </p:txBody>
      </p:sp>
      <p:sp>
        <p:nvSpPr>
          <p:cNvPr id="3" name="Content Placeholder 2"/>
          <p:cNvSpPr>
            <a:spLocks noGrp="1"/>
          </p:cNvSpPr>
          <p:nvPr>
            <p:ph idx="1"/>
          </p:nvPr>
        </p:nvSpPr>
        <p:spPr/>
        <p:txBody>
          <a:bodyPr>
            <a:normAutofit lnSpcReduction="10000"/>
          </a:bodyPr>
          <a:lstStyle/>
          <a:p>
            <a:r>
              <a:rPr lang="en-US" dirty="0" smtClean="0"/>
              <a:t>Aggregation </a:t>
            </a:r>
          </a:p>
          <a:p>
            <a:pPr lvl="1"/>
            <a:r>
              <a:rPr lang="en-US" dirty="0" smtClean="0"/>
              <a:t>Maps traffic</a:t>
            </a:r>
          </a:p>
          <a:p>
            <a:pPr lvl="1"/>
            <a:r>
              <a:rPr lang="en-US" dirty="0" smtClean="0"/>
              <a:t>Amazon ranking</a:t>
            </a:r>
          </a:p>
          <a:p>
            <a:pPr lvl="1"/>
            <a:r>
              <a:rPr lang="en-US" dirty="0" smtClean="0"/>
              <a:t>Most played songs</a:t>
            </a:r>
            <a:endParaRPr lang="en-US" dirty="0" smtClean="0"/>
          </a:p>
          <a:p>
            <a:r>
              <a:rPr lang="en-US" dirty="0" smtClean="0"/>
              <a:t>Prediction </a:t>
            </a:r>
            <a:r>
              <a:rPr lang="mr-IN" dirty="0" smtClean="0"/>
              <a:t>–</a:t>
            </a:r>
            <a:r>
              <a:rPr lang="en-US" dirty="0" smtClean="0"/>
              <a:t> It looks like you are going home from work...</a:t>
            </a:r>
          </a:p>
          <a:p>
            <a:r>
              <a:rPr lang="en-US" dirty="0" smtClean="0"/>
              <a:t>Correlation across users </a:t>
            </a:r>
            <a:r>
              <a:rPr lang="mr-IN" dirty="0" smtClean="0"/>
              <a:t>–</a:t>
            </a:r>
            <a:r>
              <a:rPr lang="en-US" dirty="0" smtClean="0"/>
              <a:t> Might be a friend?</a:t>
            </a:r>
          </a:p>
          <a:p>
            <a:r>
              <a:rPr lang="en-US" dirty="0" smtClean="0"/>
              <a:t>Eventually it always comes down to "How to increase revenue</a:t>
            </a:r>
            <a:r>
              <a:rPr lang="en-US" dirty="0" smtClean="0"/>
              <a:t>?"</a:t>
            </a:r>
          </a:p>
          <a:p>
            <a:r>
              <a:rPr lang="en-US" dirty="0" smtClean="0"/>
              <a:t>This slippery slope is inevitable</a:t>
            </a:r>
            <a:endParaRPr lang="en-US" dirty="0" smtClean="0"/>
          </a:p>
          <a:p>
            <a:endParaRPr lang="en-US" dirty="0"/>
          </a:p>
        </p:txBody>
      </p:sp>
    </p:spTree>
    <p:extLst>
      <p:ext uri="{BB962C8B-B14F-4D97-AF65-F5344CB8AC3E}">
        <p14:creationId xmlns:p14="http://schemas.microsoft.com/office/powerpoint/2010/main" val="863667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a:t>
            </a:r>
            <a:endParaRPr lang="en-US" dirty="0"/>
          </a:p>
        </p:txBody>
      </p:sp>
      <p:sp>
        <p:nvSpPr>
          <p:cNvPr id="3" name="Content Placeholder 2"/>
          <p:cNvSpPr>
            <a:spLocks noGrp="1"/>
          </p:cNvSpPr>
          <p:nvPr>
            <p:ph idx="1"/>
          </p:nvPr>
        </p:nvSpPr>
        <p:spPr/>
        <p:txBody>
          <a:bodyPr>
            <a:normAutofit fontScale="92500"/>
          </a:bodyPr>
          <a:lstStyle/>
          <a:p>
            <a:r>
              <a:rPr lang="en-US" dirty="0" smtClean="0"/>
              <a:t>I want a Ring </a:t>
            </a:r>
            <a:r>
              <a:rPr lang="mr-IN" dirty="0" smtClean="0"/>
              <a:t>–</a:t>
            </a:r>
            <a:r>
              <a:rPr lang="en-US" dirty="0" smtClean="0"/>
              <a:t> reminds me of England</a:t>
            </a:r>
          </a:p>
          <a:p>
            <a:r>
              <a:rPr lang="en-US" dirty="0" smtClean="0"/>
              <a:t>I think Ring has great potential to keep us all safer </a:t>
            </a:r>
            <a:r>
              <a:rPr lang="mr-IN" dirty="0" smtClean="0"/>
              <a:t>–</a:t>
            </a:r>
            <a:r>
              <a:rPr lang="en-US" dirty="0" smtClean="0"/>
              <a:t> need laws about notice</a:t>
            </a:r>
          </a:p>
          <a:p>
            <a:pPr lvl="1"/>
            <a:r>
              <a:rPr lang="en-US" dirty="0" smtClean="0"/>
              <a:t>Packages</a:t>
            </a:r>
          </a:p>
          <a:p>
            <a:pPr lvl="1"/>
            <a:r>
              <a:rPr lang="en-US" dirty="0" smtClean="0"/>
              <a:t>Away on vacation </a:t>
            </a:r>
            <a:r>
              <a:rPr lang="mr-IN" dirty="0" smtClean="0"/>
              <a:t>–</a:t>
            </a:r>
            <a:r>
              <a:rPr lang="en-US" dirty="0" smtClean="0"/>
              <a:t> gone for the weekend</a:t>
            </a:r>
          </a:p>
          <a:p>
            <a:r>
              <a:rPr lang="en-US" dirty="0" smtClean="0"/>
              <a:t>I am not willing to surveil my neighbors walking their dog</a:t>
            </a:r>
          </a:p>
          <a:p>
            <a:r>
              <a:rPr lang="en-US" dirty="0" smtClean="0"/>
              <a:t>The local police is not my fear</a:t>
            </a:r>
          </a:p>
          <a:p>
            <a:r>
              <a:rPr lang="en-US" dirty="0" smtClean="0"/>
              <a:t>Moderate fear </a:t>
            </a:r>
            <a:r>
              <a:rPr lang="mr-IN" dirty="0" smtClean="0"/>
              <a:t>–</a:t>
            </a:r>
            <a:r>
              <a:rPr lang="en-US" dirty="0" smtClean="0"/>
              <a:t> retaining the data for a long time </a:t>
            </a:r>
            <a:r>
              <a:rPr lang="mr-IN" dirty="0" smtClean="0"/>
              <a:t>–</a:t>
            </a:r>
            <a:r>
              <a:rPr lang="en-US" dirty="0" smtClean="0"/>
              <a:t> just because</a:t>
            </a:r>
          </a:p>
          <a:p>
            <a:r>
              <a:rPr lang="en-US" dirty="0" smtClean="0"/>
              <a:t>My greatest fear is their auto-upgrading software on my home network</a:t>
            </a:r>
            <a:endParaRPr lang="en-US" dirty="0"/>
          </a:p>
        </p:txBody>
      </p:sp>
    </p:spTree>
    <p:extLst>
      <p:ext uri="{BB962C8B-B14F-4D97-AF65-F5344CB8AC3E}">
        <p14:creationId xmlns:p14="http://schemas.microsoft.com/office/powerpoint/2010/main" val="86383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GDPR Has a Dream...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Why are you gathering the data?</a:t>
            </a:r>
          </a:p>
          <a:p>
            <a:r>
              <a:rPr lang="en-US" dirty="0" smtClean="0"/>
              <a:t>Only gather the data that is needed and no more</a:t>
            </a:r>
            <a:r>
              <a:rPr lang="en-US" dirty="0" smtClean="0"/>
              <a:t>.</a:t>
            </a:r>
          </a:p>
          <a:p>
            <a:r>
              <a:rPr lang="en-US" dirty="0" smtClean="0"/>
              <a:t>"Purpose limitation"</a:t>
            </a:r>
          </a:p>
          <a:p>
            <a:r>
              <a:rPr lang="en-US" dirty="0" smtClean="0"/>
              <a:t>Use it to perform the function needed and then discard</a:t>
            </a:r>
            <a:endParaRPr lang="en-US" dirty="0"/>
          </a:p>
          <a:p>
            <a:endParaRPr lang="en-US" dirty="0"/>
          </a:p>
          <a:p>
            <a:r>
              <a:rPr lang="en-US" dirty="0" smtClean="0"/>
              <a:t>Who are you trusting and how can that change?</a:t>
            </a:r>
          </a:p>
          <a:p>
            <a:endParaRPr lang="en-US" dirty="0"/>
          </a:p>
          <a:p>
            <a:r>
              <a:rPr lang="en-US" dirty="0" smtClean="0"/>
              <a:t>Yeah right</a:t>
            </a:r>
            <a:endParaRPr lang="en-US" dirty="0"/>
          </a:p>
        </p:txBody>
      </p:sp>
    </p:spTree>
    <p:extLst>
      <p:ext uri="{BB962C8B-B14F-4D97-AF65-F5344CB8AC3E}">
        <p14:creationId xmlns:p14="http://schemas.microsoft.com/office/powerpoint/2010/main" val="74799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Ring - </a:t>
            </a:r>
            <a:r>
              <a:rPr lang="en-US" dirty="0" err="1" smtClean="0"/>
              <a:t>BRing</a:t>
            </a:r>
            <a:endParaRPr lang="en-US" dirty="0"/>
          </a:p>
        </p:txBody>
      </p:sp>
      <p:sp>
        <p:nvSpPr>
          <p:cNvPr id="3" name="Content Placeholder 2"/>
          <p:cNvSpPr>
            <a:spLocks noGrp="1"/>
          </p:cNvSpPr>
          <p:nvPr>
            <p:ph idx="1"/>
          </p:nvPr>
        </p:nvSpPr>
        <p:spPr/>
        <p:txBody>
          <a:bodyPr>
            <a:normAutofit lnSpcReduction="10000"/>
          </a:bodyPr>
          <a:lstStyle/>
          <a:p>
            <a:r>
              <a:rPr lang="en-US" dirty="0" smtClean="0"/>
              <a:t>Open source software</a:t>
            </a:r>
          </a:p>
          <a:p>
            <a:r>
              <a:rPr lang="en-US" dirty="0" smtClean="0"/>
              <a:t>Notifications encrypted in the "</a:t>
            </a:r>
            <a:r>
              <a:rPr lang="en-US" dirty="0" err="1" smtClean="0"/>
              <a:t>BRing</a:t>
            </a:r>
            <a:r>
              <a:rPr lang="en-US" dirty="0" smtClean="0"/>
              <a:t>" and sent to my app and decrypted there</a:t>
            </a:r>
          </a:p>
          <a:p>
            <a:r>
              <a:rPr lang="en-US" dirty="0" smtClean="0"/>
              <a:t>I register with the local police and tell them the location and direction of my </a:t>
            </a:r>
            <a:r>
              <a:rPr lang="en-US" dirty="0" err="1" smtClean="0"/>
              <a:t>BRing</a:t>
            </a:r>
            <a:endParaRPr lang="en-US" dirty="0" smtClean="0"/>
          </a:p>
          <a:p>
            <a:r>
              <a:rPr lang="en-US" dirty="0" smtClean="0"/>
              <a:t>Something happens </a:t>
            </a:r>
            <a:r>
              <a:rPr lang="mr-IN" dirty="0" smtClean="0"/>
              <a:t>–</a:t>
            </a:r>
            <a:r>
              <a:rPr lang="en-US" dirty="0" smtClean="0"/>
              <a:t> they ask for video </a:t>
            </a:r>
            <a:r>
              <a:rPr lang="en-US" dirty="0" smtClean="0"/>
              <a:t>from </a:t>
            </a:r>
            <a:r>
              <a:rPr lang="en-US" dirty="0" smtClean="0"/>
              <a:t>a time range </a:t>
            </a:r>
            <a:r>
              <a:rPr lang="mr-IN" dirty="0" smtClean="0"/>
              <a:t>–</a:t>
            </a:r>
            <a:r>
              <a:rPr lang="en-US" dirty="0" smtClean="0"/>
              <a:t> I get a notification and approve it and the </a:t>
            </a:r>
            <a:r>
              <a:rPr lang="en-US" dirty="0" err="1" smtClean="0"/>
              <a:t>BRing</a:t>
            </a:r>
            <a:r>
              <a:rPr lang="en-US" dirty="0" smtClean="0"/>
              <a:t> sends them the video</a:t>
            </a:r>
          </a:p>
          <a:p>
            <a:r>
              <a:rPr lang="en-US" dirty="0" smtClean="0"/>
              <a:t>Nah </a:t>
            </a:r>
            <a:r>
              <a:rPr lang="mr-IN" dirty="0" smtClean="0"/>
              <a:t>–</a:t>
            </a:r>
            <a:r>
              <a:rPr lang="en-US" dirty="0" smtClean="0"/>
              <a:t> </a:t>
            </a:r>
            <a:r>
              <a:rPr lang="en-US" dirty="0" smtClean="0"/>
              <a:t>Sadly this approach limits future clever ways to make money</a:t>
            </a:r>
            <a:endParaRPr lang="en-US" dirty="0" smtClean="0"/>
          </a:p>
          <a:p>
            <a:endParaRPr lang="en-US" dirty="0"/>
          </a:p>
        </p:txBody>
      </p:sp>
    </p:spTree>
    <p:extLst>
      <p:ext uri="{BB962C8B-B14F-4D97-AF65-F5344CB8AC3E}">
        <p14:creationId xmlns:p14="http://schemas.microsoft.com/office/powerpoint/2010/main" val="112791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does </a:t>
            </a:r>
            <a:r>
              <a:rPr lang="en-US" u="sng" dirty="0" smtClean="0"/>
              <a:t>Dr. Chuck </a:t>
            </a:r>
            <a:r>
              <a:rPr lang="en-US" dirty="0" smtClean="0"/>
              <a:t>trust in the cloud?</a:t>
            </a:r>
            <a:endParaRPr lang="en-US" dirty="0"/>
          </a:p>
        </p:txBody>
      </p:sp>
      <p:sp>
        <p:nvSpPr>
          <p:cNvPr id="3" name="Content Placeholder 2"/>
          <p:cNvSpPr>
            <a:spLocks noGrp="1"/>
          </p:cNvSpPr>
          <p:nvPr>
            <p:ph idx="1"/>
          </p:nvPr>
        </p:nvSpPr>
        <p:spPr/>
        <p:txBody>
          <a:bodyPr/>
          <a:lstStyle/>
          <a:p>
            <a:r>
              <a:rPr lang="en-US" dirty="0" smtClean="0"/>
              <a:t>This is not for law breakers </a:t>
            </a:r>
            <a:r>
              <a:rPr lang="mr-IN" dirty="0" smtClean="0"/>
              <a:t>–</a:t>
            </a:r>
            <a:r>
              <a:rPr lang="en-US" dirty="0" smtClean="0"/>
              <a:t> just privacy protectors</a:t>
            </a:r>
          </a:p>
          <a:p>
            <a:r>
              <a:rPr lang="en-US" dirty="0" smtClean="0"/>
              <a:t>AWS / Digital Ocean / Google Cloud </a:t>
            </a:r>
          </a:p>
          <a:p>
            <a:pPr lvl="1"/>
            <a:r>
              <a:rPr lang="en-US" dirty="0" smtClean="0"/>
              <a:t>Own your servers </a:t>
            </a:r>
            <a:r>
              <a:rPr lang="mr-IN" dirty="0" smtClean="0"/>
              <a:t>–</a:t>
            </a:r>
            <a:r>
              <a:rPr lang="en-US" dirty="0" smtClean="0"/>
              <a:t> own your data</a:t>
            </a:r>
          </a:p>
          <a:p>
            <a:pPr lvl="1"/>
            <a:r>
              <a:rPr lang="en-US" dirty="0" smtClean="0"/>
              <a:t>Data </a:t>
            </a:r>
            <a:r>
              <a:rPr lang="mr-IN" dirty="0" smtClean="0"/>
              <a:t>–</a:t>
            </a:r>
            <a:r>
              <a:rPr lang="en-US" dirty="0" smtClean="0"/>
              <a:t> not information</a:t>
            </a:r>
          </a:p>
          <a:p>
            <a:r>
              <a:rPr lang="en-US" dirty="0" smtClean="0"/>
              <a:t>Cloud services - Apple / Google / Microsoft</a:t>
            </a:r>
          </a:p>
          <a:p>
            <a:pPr lvl="1"/>
            <a:r>
              <a:rPr lang="en-US" dirty="0" smtClean="0"/>
              <a:t>Stable financially</a:t>
            </a:r>
          </a:p>
          <a:p>
            <a:pPr lvl="1"/>
            <a:r>
              <a:rPr lang="en-US" dirty="0" smtClean="0"/>
              <a:t>Pubic companies</a:t>
            </a:r>
          </a:p>
          <a:p>
            <a:pPr lvl="1"/>
            <a:r>
              <a:rPr lang="en-US" dirty="0"/>
              <a:t>N</a:t>
            </a:r>
            <a:r>
              <a:rPr lang="en-US" dirty="0" smtClean="0"/>
              <a:t>ot going to sell to Chinese investors when things get tough</a:t>
            </a:r>
            <a:endParaRPr lang="en-US" dirty="0"/>
          </a:p>
        </p:txBody>
      </p:sp>
    </p:spTree>
    <p:extLst>
      <p:ext uri="{BB962C8B-B14F-4D97-AF65-F5344CB8AC3E}">
        <p14:creationId xmlns:p14="http://schemas.microsoft.com/office/powerpoint/2010/main" val="1471725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Largest Risk</a:t>
            </a:r>
            <a:endParaRPr lang="en-US" dirty="0"/>
          </a:p>
        </p:txBody>
      </p:sp>
      <p:sp>
        <p:nvSpPr>
          <p:cNvPr id="3" name="Content Placeholder 2"/>
          <p:cNvSpPr>
            <a:spLocks noGrp="1"/>
          </p:cNvSpPr>
          <p:nvPr>
            <p:ph idx="1"/>
          </p:nvPr>
        </p:nvSpPr>
        <p:spPr/>
        <p:txBody>
          <a:bodyPr/>
          <a:lstStyle/>
          <a:p>
            <a:r>
              <a:rPr lang="en-US" dirty="0" smtClean="0"/>
              <a:t>Small, hungry startup</a:t>
            </a:r>
          </a:p>
          <a:p>
            <a:r>
              <a:rPr lang="en-US" dirty="0" smtClean="0"/>
              <a:t>Medium sized startup that is past its prime</a:t>
            </a:r>
          </a:p>
          <a:p>
            <a:r>
              <a:rPr lang="en-US" dirty="0" smtClean="0"/>
              <a:t>Or worse a product founded with an intent to surveil</a:t>
            </a:r>
            <a:endParaRPr lang="en-US" dirty="0"/>
          </a:p>
        </p:txBody>
      </p:sp>
    </p:spTree>
    <p:extLst>
      <p:ext uri="{BB962C8B-B14F-4D97-AF65-F5344CB8AC3E}">
        <p14:creationId xmlns:p14="http://schemas.microsoft.com/office/powerpoint/2010/main" val="166721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TikTok</a:t>
            </a:r>
            <a:r>
              <a:rPr lang="en-US" dirty="0" smtClean="0"/>
              <a:t> </a:t>
            </a:r>
            <a:endParaRPr lang="en-US" dirty="0"/>
          </a:p>
        </p:txBody>
      </p:sp>
      <p:sp>
        <p:nvSpPr>
          <p:cNvPr id="3" name="Content Placeholder 2"/>
          <p:cNvSpPr>
            <a:spLocks noGrp="1"/>
          </p:cNvSpPr>
          <p:nvPr>
            <p:ph idx="1"/>
          </p:nvPr>
        </p:nvSpPr>
        <p:spPr>
          <a:xfrm>
            <a:off x="838200" y="1597307"/>
            <a:ext cx="10515600" cy="3973760"/>
          </a:xfrm>
        </p:spPr>
        <p:txBody>
          <a:bodyPr>
            <a:normAutofit/>
          </a:bodyPr>
          <a:lstStyle/>
          <a:p>
            <a:r>
              <a:rPr lang="en-US" dirty="0" smtClean="0"/>
              <a:t>China ownership</a:t>
            </a:r>
          </a:p>
          <a:p>
            <a:r>
              <a:rPr lang="en-US" dirty="0" smtClean="0"/>
              <a:t>Not about the dancing</a:t>
            </a:r>
          </a:p>
          <a:p>
            <a:r>
              <a:rPr lang="en-US" dirty="0" smtClean="0"/>
              <a:t>About the tracking</a:t>
            </a:r>
          </a:p>
          <a:p>
            <a:r>
              <a:rPr lang="en-US" dirty="0" smtClean="0"/>
              <a:t>Geo tracking</a:t>
            </a:r>
          </a:p>
          <a:p>
            <a:r>
              <a:rPr lang="en-US" dirty="0" smtClean="0"/>
              <a:t>Installed on your handheld device </a:t>
            </a:r>
            <a:r>
              <a:rPr lang="mr-IN" dirty="0" smtClean="0"/>
              <a:t>–</a:t>
            </a:r>
            <a:r>
              <a:rPr lang="en-US" dirty="0" smtClean="0"/>
              <a:t> and can be </a:t>
            </a:r>
            <a:r>
              <a:rPr lang="en-US" dirty="0" smtClean="0"/>
              <a:t>upgraded</a:t>
            </a:r>
          </a:p>
          <a:p>
            <a:endParaRPr lang="en-US" dirty="0"/>
          </a:p>
          <a:p>
            <a:r>
              <a:rPr lang="en-US" dirty="0" smtClean="0"/>
              <a:t>Do </a:t>
            </a:r>
            <a:r>
              <a:rPr lang="en-US" dirty="0"/>
              <a:t>we want global companies that cannot be controlled by U.S. laws to have tracking data about your minor </a:t>
            </a:r>
            <a:r>
              <a:rPr lang="en-US" dirty="0" smtClean="0"/>
              <a:t>child?</a:t>
            </a:r>
            <a:endParaRPr lang="en-US" dirty="0"/>
          </a:p>
        </p:txBody>
      </p:sp>
    </p:spTree>
    <p:extLst>
      <p:ext uri="{BB962C8B-B14F-4D97-AF65-F5344CB8AC3E}">
        <p14:creationId xmlns:p14="http://schemas.microsoft.com/office/powerpoint/2010/main" val="51117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2743</TotalTime>
  <Words>750</Words>
  <Application>Microsoft Macintosh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Mangal</vt:lpstr>
      <vt:lpstr>Arial</vt:lpstr>
      <vt:lpstr>Office Theme</vt:lpstr>
      <vt:lpstr>PowerPoint Presentation</vt:lpstr>
      <vt:lpstr>Drawing You In...</vt:lpstr>
      <vt:lpstr>Upping the game...</vt:lpstr>
      <vt:lpstr>Ring</vt:lpstr>
      <vt:lpstr>GDPR Has a Dream...</vt:lpstr>
      <vt:lpstr>A Better Ring - BRing</vt:lpstr>
      <vt:lpstr>Who does Dr. Chuck trust in the cloud?</vt:lpstr>
      <vt:lpstr>Largest Risk</vt:lpstr>
      <vt:lpstr>TikTok </vt:lpstr>
      <vt:lpstr>WeChat</vt:lpstr>
      <vt:lpstr>Covid Tracking – Google and Apple</vt:lpstr>
      <vt:lpstr>Virginia (US) Covid App (The Verge Article)</vt:lpstr>
      <vt:lpstr>Summary</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Severance, Charles</dc:creator>
  <cp:lastModifiedBy>Severance, Charles</cp:lastModifiedBy>
  <cp:revision>160</cp:revision>
  <dcterms:created xsi:type="dcterms:W3CDTF">2020-04-23T17:50:28Z</dcterms:created>
  <dcterms:modified xsi:type="dcterms:W3CDTF">2020-09-22T14:12:21Z</dcterms:modified>
</cp:coreProperties>
</file>