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95" r:id="rId3"/>
    <p:sldId id="296" r:id="rId4"/>
    <p:sldId id="312" r:id="rId5"/>
    <p:sldId id="311" r:id="rId6"/>
    <p:sldId id="314" r:id="rId7"/>
    <p:sldId id="315" r:id="rId8"/>
    <p:sldId id="317" r:id="rId9"/>
    <p:sldId id="316" r:id="rId10"/>
    <p:sldId id="318" r:id="rId11"/>
    <p:sldId id="31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7465"/>
  </p:normalViewPr>
  <p:slideViewPr>
    <p:cSldViewPr snapToGrid="0" snapToObjects="1">
      <p:cViewPr>
        <p:scale>
          <a:sx n="110" d="100"/>
          <a:sy n="110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Episode 006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is to begin to have conversations about ethics and learner privacy</a:t>
            </a:r>
          </a:p>
          <a:p>
            <a:r>
              <a:rPr lang="en-US" dirty="0" smtClean="0"/>
              <a:t>Schools need to develop their own internal pro ethics and privacy lens</a:t>
            </a:r>
          </a:p>
          <a:p>
            <a:r>
              <a:rPr lang="en-US" dirty="0" smtClean="0"/>
              <a:t>Schools need to get to the point where they are willing to take small but material steps to get to a better place in ethics and privacy around learning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are in a golden age of educational technology</a:t>
            </a:r>
          </a:p>
          <a:p>
            <a:r>
              <a:rPr lang="en-US" dirty="0" smtClean="0"/>
              <a:t>Lots of investment </a:t>
            </a:r>
            <a:r>
              <a:rPr lang="mr-IN" dirty="0" smtClean="0"/>
              <a:t>–</a:t>
            </a:r>
            <a:r>
              <a:rPr lang="en-US" dirty="0" smtClean="0"/>
              <a:t> lots of </a:t>
            </a:r>
            <a:r>
              <a:rPr lang="en-US" dirty="0" smtClean="0"/>
              <a:t>innovation</a:t>
            </a:r>
          </a:p>
          <a:p>
            <a:r>
              <a:rPr lang="en-US" dirty="0" smtClean="0"/>
              <a:t>The market does not reward "better privacy"</a:t>
            </a:r>
            <a:endParaRPr lang="en-US" dirty="0" smtClean="0"/>
          </a:p>
          <a:p>
            <a:r>
              <a:rPr lang="en-US" dirty="0" smtClean="0"/>
              <a:t>If we don't ask for solutions that improve privacy of learner data we won't get improved solutions </a:t>
            </a:r>
            <a:r>
              <a:rPr lang="mr-IN" dirty="0" smtClean="0"/>
              <a:t>–</a:t>
            </a:r>
            <a:r>
              <a:rPr lang="en-US" dirty="0" smtClean="0"/>
              <a:t> we need to look at our solutions and </a:t>
            </a:r>
            <a:r>
              <a:rPr lang="en-US" smtClean="0"/>
              <a:t>decisions though a new lens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am reminded of the security versus convenience tradeoffs we faced in the early 1990s as we began to connect everything to the global Internet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4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Episode 006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</a:t>
            </a:r>
            <a:r>
              <a:rPr lang="en-US" dirty="0"/>
              <a:t>framework for Learning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Association for Learning Technology</a:t>
            </a:r>
          </a:p>
          <a:p>
            <a:r>
              <a:rPr lang="en-US" sz="4000" dirty="0" err="1"/>
              <a:t>www.alt.ac.uk</a:t>
            </a:r>
            <a:endParaRPr lang="en-US" sz="4000" dirty="0" smtClean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5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Apereo</a:t>
            </a:r>
            <a:r>
              <a:rPr lang="en-US" dirty="0" smtClean="0"/>
              <a:t> 2021 Panel Plenary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 </a:t>
            </a:r>
            <a:r>
              <a:rPr lang="en-US" sz="4000" dirty="0" err="1" smtClean="0"/>
              <a:t>Apereo</a:t>
            </a:r>
            <a:r>
              <a:rPr lang="en-US" sz="4000" dirty="0" smtClean="0"/>
              <a:t> 2021 June 7-9, </a:t>
            </a:r>
          </a:p>
          <a:p>
            <a:r>
              <a:rPr lang="en-US" sz="4000" dirty="0" smtClean="0"/>
              <a:t>This session is on Tuesday June 8, 2021 at 11AM</a:t>
            </a:r>
          </a:p>
          <a:p>
            <a:r>
              <a:rPr lang="en-US" sz="4000" i="1" dirty="0" smtClean="0"/>
              <a:t>ALT </a:t>
            </a:r>
            <a:r>
              <a:rPr lang="en-US" sz="4000" i="1" dirty="0"/>
              <a:t>&amp; </a:t>
            </a:r>
            <a:r>
              <a:rPr lang="en-US" sz="4000" i="1" dirty="0" err="1"/>
              <a:t>Apereo</a:t>
            </a:r>
            <a:r>
              <a:rPr lang="en-US" sz="4000" i="1" dirty="0"/>
              <a:t> </a:t>
            </a:r>
            <a:r>
              <a:rPr lang="en-US" sz="4000" i="1" dirty="0" err="1"/>
              <a:t>Screenside</a:t>
            </a:r>
            <a:r>
              <a:rPr lang="en-US" sz="4000" i="1" dirty="0"/>
              <a:t> Chat. Ethics &amp; Learning Technology. Perspectives from the Pandemic.</a:t>
            </a:r>
          </a:p>
          <a:p>
            <a:r>
              <a:rPr lang="en-US" sz="4000" dirty="0" smtClean="0"/>
              <a:t>Several panelists with different perspectives</a:t>
            </a:r>
          </a:p>
        </p:txBody>
      </p:sp>
    </p:spTree>
    <p:extLst>
      <p:ext uri="{BB962C8B-B14F-4D97-AF65-F5344CB8AC3E}">
        <p14:creationId xmlns:p14="http://schemas.microsoft.com/office/powerpoint/2010/main" val="6303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DELICATE Checklist for Learning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Determination</a:t>
            </a:r>
            <a:r>
              <a:rPr lang="en-US" sz="3600" dirty="0"/>
              <a:t> - Why do you want to implement this Learning Technology</a:t>
            </a:r>
            <a:r>
              <a:rPr lang="en-US" sz="3600" dirty="0" smtClean="0"/>
              <a:t>?</a:t>
            </a:r>
          </a:p>
          <a:p>
            <a:r>
              <a:rPr lang="en-US" sz="3600" u="sng" dirty="0"/>
              <a:t>Explain</a:t>
            </a:r>
            <a:r>
              <a:rPr lang="en-US" sz="3600" dirty="0"/>
              <a:t> - Be open about your intentions and </a:t>
            </a:r>
            <a:r>
              <a:rPr lang="en-US" sz="3600" dirty="0" smtClean="0"/>
              <a:t>objectives</a:t>
            </a:r>
          </a:p>
          <a:p>
            <a:r>
              <a:rPr lang="en-US" sz="3600" u="sng" dirty="0"/>
              <a:t>Legitimate</a:t>
            </a:r>
            <a:r>
              <a:rPr lang="en-US" sz="3600" dirty="0"/>
              <a:t> - why are you implementing your Learning Technology</a:t>
            </a:r>
            <a:r>
              <a:rPr lang="en-US" sz="3600" dirty="0" smtClean="0"/>
              <a:t>?</a:t>
            </a:r>
          </a:p>
          <a:p>
            <a:r>
              <a:rPr lang="en-US" sz="3600" u="sng" dirty="0"/>
              <a:t>Involve</a:t>
            </a:r>
            <a:r>
              <a:rPr lang="en-US" sz="3600" dirty="0"/>
              <a:t> - Involve all stakeholders and users</a:t>
            </a:r>
          </a:p>
        </p:txBody>
      </p:sp>
    </p:spTree>
    <p:extLst>
      <p:ext uri="{BB962C8B-B14F-4D97-AF65-F5344CB8AC3E}">
        <p14:creationId xmlns:p14="http://schemas.microsoft.com/office/powerpoint/2010/main" val="16519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DELICATE Checklist for Learning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u="sng" dirty="0"/>
              <a:t>Care and </a:t>
            </a:r>
            <a:r>
              <a:rPr lang="en-US" sz="4000" u="sng" dirty="0" smtClean="0"/>
              <a:t>Consent </a:t>
            </a:r>
            <a:r>
              <a:rPr lang="en-US" sz="4000" dirty="0"/>
              <a:t>- make a contract with the </a:t>
            </a:r>
            <a:r>
              <a:rPr lang="en-US" sz="4000" dirty="0" smtClean="0"/>
              <a:t>users</a:t>
            </a:r>
          </a:p>
          <a:p>
            <a:r>
              <a:rPr lang="en-US" sz="4000" u="sng" dirty="0" smtClean="0"/>
              <a:t>Appropriate</a:t>
            </a:r>
            <a:r>
              <a:rPr lang="en-US" sz="4000" dirty="0" smtClean="0"/>
              <a:t> - </a:t>
            </a:r>
            <a:r>
              <a:rPr lang="en-US" sz="4000" dirty="0"/>
              <a:t>is the use of Learning Technology suitable in your situation</a:t>
            </a:r>
            <a:r>
              <a:rPr lang="en-US" sz="4000" dirty="0" smtClean="0"/>
              <a:t>?</a:t>
            </a:r>
            <a:endParaRPr lang="en-US" sz="4000" dirty="0"/>
          </a:p>
          <a:p>
            <a:r>
              <a:rPr lang="en-US" sz="4000" u="sng" dirty="0"/>
              <a:t>Technical</a:t>
            </a:r>
            <a:r>
              <a:rPr lang="en-US" sz="4000" dirty="0"/>
              <a:t> - procedures to protect the </a:t>
            </a:r>
            <a:r>
              <a:rPr lang="en-US" sz="4000" dirty="0" smtClean="0"/>
              <a:t>learner</a:t>
            </a:r>
          </a:p>
          <a:p>
            <a:r>
              <a:rPr lang="en-US" sz="4000" u="sng" dirty="0"/>
              <a:t>External</a:t>
            </a:r>
            <a:r>
              <a:rPr lang="en-US" sz="4000" dirty="0"/>
              <a:t> - If you work with external providers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351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Efforts - Improving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we evolve a standard like LTI we look at it with a lens of improving learner privacy</a:t>
            </a:r>
          </a:p>
          <a:p>
            <a:r>
              <a:rPr lang="en-US" dirty="0" smtClean="0"/>
              <a:t>Using things like the GDPR as a continuous lens - previous podcasts</a:t>
            </a:r>
          </a:p>
          <a:p>
            <a:r>
              <a:rPr lang="en-US" dirty="0" smtClean="0"/>
              <a:t>Evolving software certification to put privacy support harder to skirt </a:t>
            </a:r>
          </a:p>
          <a:p>
            <a:r>
              <a:rPr lang="en-US" dirty="0" smtClean="0"/>
              <a:t>Working groups developing privacy policies and </a:t>
            </a:r>
            <a:r>
              <a:rPr lang="en-US" dirty="0" smtClean="0"/>
              <a:t>rubrics</a:t>
            </a:r>
          </a:p>
          <a:p>
            <a:endParaRPr lang="en-US" dirty="0"/>
          </a:p>
          <a:p>
            <a:r>
              <a:rPr lang="en-US" dirty="0" smtClean="0"/>
              <a:t>Privacy efforts in IMS are no long "not yet" </a:t>
            </a:r>
            <a:r>
              <a:rPr lang="mr-IN" dirty="0" smtClean="0"/>
              <a:t>–</a:t>
            </a:r>
            <a:r>
              <a:rPr lang="en-US" dirty="0" smtClean="0"/>
              <a:t> real advocates /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6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1.1 Can Be Done In A Private Manner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example </a:t>
            </a:r>
            <a:r>
              <a:rPr lang="mr-IN" dirty="0" smtClean="0"/>
              <a:t>–</a:t>
            </a:r>
            <a:r>
              <a:rPr lang="en-US" dirty="0" smtClean="0"/>
              <a:t> many LTI 1.1 tools cannot function without the user's e-mail address in launches</a:t>
            </a:r>
          </a:p>
          <a:p>
            <a:r>
              <a:rPr lang="en-US" dirty="0" smtClean="0"/>
              <a:t>But few tool vendors make learner privacy a priority</a:t>
            </a:r>
          </a:p>
          <a:p>
            <a:r>
              <a:rPr lang="en-US" dirty="0" smtClean="0"/>
              <a:t>LTI is not how a tool is constructed </a:t>
            </a:r>
            <a:r>
              <a:rPr lang="mr-IN" dirty="0" smtClean="0"/>
              <a:t>–</a:t>
            </a:r>
            <a:r>
              <a:rPr lang="en-US" dirty="0" smtClean="0"/>
              <a:t> it is one of many ways to log into the tool </a:t>
            </a:r>
            <a:r>
              <a:rPr lang="mr-IN" dirty="0" smtClean="0"/>
              <a:t>–</a:t>
            </a:r>
            <a:r>
              <a:rPr lang="en-US" dirty="0" smtClean="0"/>
              <a:t> and most of the other ways use email address</a:t>
            </a:r>
          </a:p>
          <a:p>
            <a:r>
              <a:rPr lang="en-US" dirty="0"/>
              <a:t>They </a:t>
            </a:r>
            <a:r>
              <a:rPr lang="en-US" dirty="0" smtClean="0"/>
              <a:t>built have software </a:t>
            </a:r>
            <a:r>
              <a:rPr lang="en-US" dirty="0"/>
              <a:t>that uses email as </a:t>
            </a:r>
            <a:r>
              <a:rPr lang="en-US" dirty="0" smtClean="0"/>
              <a:t>primary key</a:t>
            </a:r>
          </a:p>
          <a:p>
            <a:r>
              <a:rPr lang="en-US" dirty="0" smtClean="0"/>
              <a:t>They want it to connect user data across clients for data mining purposes</a:t>
            </a:r>
          </a:p>
        </p:txBody>
      </p:sp>
    </p:spTree>
    <p:extLst>
      <p:ext uri="{BB962C8B-B14F-4D97-AF65-F5344CB8AC3E}">
        <p14:creationId xmlns:p14="http://schemas.microsoft.com/office/powerpoint/2010/main" val="101423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efforts are great </a:t>
            </a:r>
            <a:r>
              <a:rPr lang="mr-IN" dirty="0" smtClean="0"/>
              <a:t>–</a:t>
            </a:r>
            <a:r>
              <a:rPr lang="en-US" dirty="0" smtClean="0"/>
              <a:t> but face uphill battle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quo </a:t>
            </a:r>
            <a:r>
              <a:rPr lang="mr-IN" dirty="0" smtClean="0"/>
              <a:t>–</a:t>
            </a:r>
            <a:r>
              <a:rPr lang="en-US" dirty="0" smtClean="0"/>
              <a:t> We are in a bad place</a:t>
            </a:r>
          </a:p>
          <a:p>
            <a:pPr lvl="1"/>
            <a:r>
              <a:rPr lang="en-US" dirty="0" smtClean="0"/>
              <a:t>Increasingly schools adopt LMS's that are cloud hosted by privately owned US-based vendors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convenience over data control</a:t>
            </a:r>
          </a:p>
          <a:p>
            <a:pPr lvl="1"/>
            <a:r>
              <a:rPr lang="en-US" dirty="0" smtClean="0"/>
              <a:t>LTI Tools are rich, innovative, meet faculty needs </a:t>
            </a:r>
            <a:r>
              <a:rPr lang="mr-IN" dirty="0" smtClean="0"/>
              <a:t>–</a:t>
            </a:r>
            <a:r>
              <a:rPr lang="en-US" dirty="0" smtClean="0"/>
              <a:t> learner privacy is pushed to the back in the name of paying for well developed off-the-shelf solutions</a:t>
            </a:r>
            <a:endParaRPr lang="en-US" dirty="0"/>
          </a:p>
          <a:p>
            <a:r>
              <a:rPr lang="en-US" dirty="0" smtClean="0"/>
              <a:t>For a large fraction of higher education </a:t>
            </a:r>
            <a:r>
              <a:rPr lang="mr-IN" dirty="0" smtClean="0"/>
              <a:t>–</a:t>
            </a:r>
            <a:r>
              <a:rPr lang="en-US" dirty="0" smtClean="0"/>
              <a:t> they have given up control of data and delegated learner privacy to their vendors </a:t>
            </a:r>
            <a:r>
              <a:rPr lang="mr-IN" dirty="0" smtClean="0"/>
              <a:t>–</a:t>
            </a:r>
            <a:r>
              <a:rPr lang="en-US" dirty="0" smtClean="0"/>
              <a:t> it is a golden age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unless you care about learner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Interact with Three Kinds of Universities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Deeply committed to protecting the privacy of learner data and willing to spend time, money, and inconvenience to achieve learner privacy </a:t>
            </a:r>
            <a:r>
              <a:rPr lang="en-US" dirty="0" smtClean="0">
                <a:solidFill>
                  <a:srgbClr val="FFFF00"/>
                </a:solidFill>
              </a:rPr>
              <a:t>A+ 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Want to </a:t>
            </a:r>
            <a:r>
              <a:rPr lang="en-US" dirty="0" smtClean="0"/>
              <a:t>pick a "more private" product </a:t>
            </a:r>
            <a:r>
              <a:rPr lang="en-US" dirty="0" smtClean="0"/>
              <a:t>but only if </a:t>
            </a:r>
            <a:r>
              <a:rPr lang="en-US" dirty="0" smtClean="0"/>
              <a:t>they have two equivalent choices </a:t>
            </a:r>
            <a:r>
              <a:rPr lang="mr-IN" dirty="0" smtClean="0"/>
              <a:t>–</a:t>
            </a:r>
            <a:r>
              <a:rPr lang="en-US" dirty="0" smtClean="0"/>
              <a:t> want </a:t>
            </a:r>
            <a:r>
              <a:rPr lang="en-US" dirty="0" smtClean="0"/>
              <a:t>the market to develop "more </a:t>
            </a:r>
            <a:r>
              <a:rPr lang="en-US" dirty="0" smtClean="0"/>
              <a:t>private" </a:t>
            </a:r>
            <a:r>
              <a:rPr lang="en-US" dirty="0" smtClean="0">
                <a:solidFill>
                  <a:srgbClr val="FFFF00"/>
                </a:solidFill>
              </a:rPr>
              <a:t>B-</a:t>
            </a:r>
          </a:p>
          <a:p>
            <a:r>
              <a:rPr lang="en-US" dirty="0" smtClean="0"/>
              <a:t>Want to do </a:t>
            </a:r>
            <a:r>
              <a:rPr lang="en-US" dirty="0" smtClean="0"/>
              <a:t>maintain the status quo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want to collect "badges" that indicate that whatever they choose to do is "best practice"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4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629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Ethical framework for Learning Technology</vt:lpstr>
      <vt:lpstr>Open Apereo 2021 Panel Plenary Preview</vt:lpstr>
      <vt:lpstr>The DELICATE Checklist for Learning Technology</vt:lpstr>
      <vt:lpstr>The DELICATE Checklist for Learning Technology</vt:lpstr>
      <vt:lpstr>IMS Efforts - Improving</vt:lpstr>
      <vt:lpstr>LTI 1.1 Can Be Done In A Private Manner</vt:lpstr>
      <vt:lpstr>These efforts are great – but face uphill battle</vt:lpstr>
      <vt:lpstr>I Interact with Three Kinds of Universities</vt:lpstr>
      <vt:lpstr>A Long Process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Microsoft Office User</cp:lastModifiedBy>
  <cp:revision>157</cp:revision>
  <dcterms:created xsi:type="dcterms:W3CDTF">2020-04-23T17:50:28Z</dcterms:created>
  <dcterms:modified xsi:type="dcterms:W3CDTF">2021-05-20T12:17:51Z</dcterms:modified>
</cp:coreProperties>
</file>