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handoutMasterIdLst>
    <p:handoutMasterId r:id="rId29"/>
  </p:handoutMasterIdLst>
  <p:sldIdLst>
    <p:sldId id="256" r:id="rId2"/>
    <p:sldId id="257" r:id="rId3"/>
    <p:sldId id="291" r:id="rId4"/>
    <p:sldId id="258" r:id="rId5"/>
    <p:sldId id="259" r:id="rId6"/>
    <p:sldId id="260" r:id="rId7"/>
    <p:sldId id="262" r:id="rId8"/>
    <p:sldId id="297" r:id="rId9"/>
    <p:sldId id="296" r:id="rId10"/>
    <p:sldId id="313" r:id="rId11"/>
    <p:sldId id="301" r:id="rId12"/>
    <p:sldId id="294" r:id="rId13"/>
    <p:sldId id="298" r:id="rId14"/>
    <p:sldId id="266" r:id="rId15"/>
    <p:sldId id="290" r:id="rId16"/>
    <p:sldId id="308" r:id="rId17"/>
    <p:sldId id="303" r:id="rId18"/>
    <p:sldId id="264" r:id="rId19"/>
    <p:sldId id="302" r:id="rId20"/>
    <p:sldId id="286" r:id="rId21"/>
    <p:sldId id="295" r:id="rId22"/>
    <p:sldId id="304" r:id="rId23"/>
    <p:sldId id="299" r:id="rId24"/>
    <p:sldId id="310" r:id="rId25"/>
    <p:sldId id="306" r:id="rId26"/>
    <p:sldId id="293" r:id="rId27"/>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46" autoAdjust="0"/>
    <p:restoredTop sz="90873"/>
  </p:normalViewPr>
  <p:slideViewPr>
    <p:cSldViewPr>
      <p:cViewPr varScale="1">
        <p:scale>
          <a:sx n="77" d="100"/>
          <a:sy n="77" d="100"/>
        </p:scale>
        <p:origin x="17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charset="0"/>
              </a:rPr>
              <a:t>&lt;Course name&gt; &lt;Lesson number&gt;</a:t>
            </a:r>
            <a:r>
              <a:rPr lang="en-US" sz="1000" b="1"/>
              <a:t>-</a:t>
            </a:r>
            <a:fld id="{8DCDC35A-2F22-4FC2-B1DA-26E202D6BB32}" type="slidenum">
              <a:rPr lang="en-US" sz="1000" b="1">
                <a:latin typeface="Arial" charset="0"/>
              </a:rPr>
              <a:pPr algn="ctr" defTabSz="941388">
                <a:spcBef>
                  <a:spcPct val="50000"/>
                </a:spcBef>
              </a:pPr>
              <a:t>‹#›</a:t>
            </a:fld>
            <a:endParaRPr lang="en-US" sz="1000" b="1">
              <a:latin typeface="Arial" charset="0"/>
            </a:endParaRPr>
          </a:p>
        </p:txBody>
      </p:sp>
    </p:spTree>
    <p:extLst>
      <p:ext uri="{BB962C8B-B14F-4D97-AF65-F5344CB8AC3E}">
        <p14:creationId xmlns:p14="http://schemas.microsoft.com/office/powerpoint/2010/main" val="211689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charset="0"/>
              </a:rPr>
              <a:t>Introduction to Oracle: SQL and PL/SQL  1</a:t>
            </a:r>
            <a:r>
              <a:rPr lang="en-US" sz="1000" b="1"/>
              <a:t>-</a:t>
            </a:r>
            <a:fld id="{350297F0-C74D-4317-86C0-B56676742038}" type="slidenum">
              <a:rPr lang="en-US" sz="1000" b="1">
                <a:latin typeface="Arial" charset="0"/>
              </a:rPr>
              <a:pPr algn="ctr" defTabSz="941388">
                <a:spcBef>
                  <a:spcPct val="50000"/>
                </a:spcBef>
              </a:pPr>
              <a:t>‹#›</a:t>
            </a:fld>
            <a:endParaRPr lang="en-US" sz="1000" b="1">
              <a:latin typeface="Arial" charset="0"/>
            </a:endParaRPr>
          </a:p>
        </p:txBody>
      </p:sp>
    </p:spTree>
    <p:extLst>
      <p:ext uri="{BB962C8B-B14F-4D97-AF65-F5344CB8AC3E}">
        <p14:creationId xmlns:p14="http://schemas.microsoft.com/office/powerpoint/2010/main" val="757948617"/>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40 minutes	Lecture</a:t>
            </a:r>
          </a:p>
          <a:p>
            <a:pPr lvl="1">
              <a:tabLst>
                <a:tab pos="1095375" algn="l"/>
                <a:tab pos="2192338" algn="l"/>
              </a:tabLst>
            </a:pPr>
            <a:r>
              <a:rPr lang="en-US">
                <a:solidFill>
                  <a:schemeClr val="accent2"/>
                </a:solidFill>
              </a:rPr>
              <a:t>	25 minutes	Practice</a:t>
            </a:r>
          </a:p>
          <a:p>
            <a:pPr lvl="1">
              <a:tabLst>
                <a:tab pos="1095375" algn="l"/>
                <a:tab pos="2192338" algn="l"/>
              </a:tabLst>
            </a:pPr>
            <a:r>
              <a:rPr lang="en-US">
                <a:solidFill>
                  <a:schemeClr val="accent2"/>
                </a:solidFill>
              </a:rPr>
              <a:t>	65 minutes	Total</a:t>
            </a:r>
          </a:p>
        </p:txBody>
      </p:sp>
      <p:sp>
        <p:nvSpPr>
          <p:cNvPr id="6147" name="Rectangle 3"/>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1302130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Arithmetic Operators</a:t>
            </a:r>
          </a:p>
          <a:p>
            <a:pPr lvl="1">
              <a:tabLst/>
            </a:pPr>
            <a:r>
              <a:rPr lang="en-US">
                <a:solidFill>
                  <a:srgbClr val="000000"/>
                </a:solidFill>
              </a:rPr>
              <a:t>The example in the slide uses the addition operator to calculate a salary increase of $300 for all employees and displays a new SAL+300 column in the output. </a:t>
            </a:r>
          </a:p>
          <a:p>
            <a:pPr lvl="1">
              <a:tabLst/>
            </a:pPr>
            <a:r>
              <a:rPr lang="en-US">
                <a:solidFill>
                  <a:srgbClr val="000000"/>
                </a:solidFill>
              </a:rPr>
              <a:t>Note that the resultant calculated column SAL+300 is not a new column in the EMP table; it is for display only. By default, the name of a new column comes from the calculation that generated it</a:t>
            </a:r>
            <a:r>
              <a:rPr lang="en-US"/>
              <a:t>—</a:t>
            </a:r>
            <a:r>
              <a:rPr lang="en-US">
                <a:solidFill>
                  <a:srgbClr val="000000"/>
                </a:solidFill>
              </a:rPr>
              <a:t>in this case, sal+300.</a:t>
            </a:r>
          </a:p>
          <a:p>
            <a:pPr lvl="1">
              <a:tabLst/>
            </a:pPr>
            <a:r>
              <a:rPr lang="en-US" b="1"/>
              <a:t>Note:</a:t>
            </a:r>
            <a:r>
              <a:rPr lang="en-US"/>
              <a:t> SQL*Plus ignores blank spaces before and after the arithmetic operator.</a:t>
            </a:r>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537012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pPr>
              <a:tabLst/>
            </a:pPr>
            <a:r>
              <a:rPr lang="en-US"/>
              <a:t>Operator Precedence</a:t>
            </a:r>
          </a:p>
          <a:p>
            <a:pPr lvl="1">
              <a:tabLst/>
            </a:pPr>
            <a:r>
              <a:rPr lang="en-US"/>
              <a:t>If an arithmetic expression contains more than one operator, multiplication and division are evaluated first. If operators within an expression are of same priority, then evaluation is done from left to right.</a:t>
            </a:r>
          </a:p>
          <a:p>
            <a:pPr lvl="1">
              <a:tabLst/>
            </a:pPr>
            <a:r>
              <a:rPr lang="en-US"/>
              <a:t>You can use parentheses to force the expression within parentheses to be evaluated first.</a:t>
            </a:r>
          </a:p>
          <a:p>
            <a:pPr lvl="1">
              <a:tabLst/>
            </a:pPr>
            <a:r>
              <a:rPr lang="en-US"/>
              <a:t> </a:t>
            </a:r>
          </a:p>
        </p:txBody>
      </p:sp>
      <p:sp>
        <p:nvSpPr>
          <p:cNvPr id="26627" name="Rectangle 3"/>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1838382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68313" y="152400"/>
            <a:ext cx="5876925" cy="4406900"/>
          </a:xfrm>
          <a:ln cap="flat"/>
        </p:spPr>
      </p:sp>
      <p:sp>
        <p:nvSpPr>
          <p:cNvPr id="28675" name="Rectangle 3"/>
          <p:cNvSpPr>
            <a:spLocks noGrp="1" noChangeArrowheads="1"/>
          </p:cNvSpPr>
          <p:nvPr>
            <p:ph type="body" idx="1"/>
          </p:nvPr>
        </p:nvSpPr>
        <p:spPr>
          <a:noFill/>
          <a:ln/>
        </p:spPr>
        <p:txBody>
          <a:bodyPr/>
          <a:lstStyle/>
          <a:p>
            <a:r>
              <a:rPr lang="en-US"/>
              <a:t>Operator Precedence (continued)</a:t>
            </a:r>
          </a:p>
          <a:p>
            <a:pPr lvl="1"/>
            <a:r>
              <a:rPr lang="en-US"/>
              <a:t>The example on the slide displays the name, salary, and annual compensation of employees. It calculates the annual compensation as 12 multiplied by the monthly salary, plus a one-time bonus of $100. Notice that multiplication is performed before addition.</a:t>
            </a:r>
          </a:p>
          <a:p>
            <a:pPr lvl="1"/>
            <a:r>
              <a:rPr lang="en-US" b="1"/>
              <a:t>Note:</a:t>
            </a:r>
            <a:r>
              <a:rPr lang="en-US"/>
              <a:t> Use parentheses to reinforce the standard order of precedence and to improve clarity. For example, the expression above can be written as (12*sal)+100 with no change in the result.</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Demo:</a:t>
            </a:r>
            <a:r>
              <a:rPr lang="en-US" i="1">
                <a:solidFill>
                  <a:schemeClr val="accent2"/>
                </a:solidFill>
              </a:rPr>
              <a:t> l1prec1.sql, l1prec2.sql</a:t>
            </a:r>
          </a:p>
          <a:p>
            <a:pPr lvl="1"/>
            <a:r>
              <a:rPr lang="en-US">
                <a:solidFill>
                  <a:schemeClr val="accent2"/>
                </a:solidFill>
              </a:rPr>
              <a:t>Purpose:</a:t>
            </a:r>
            <a:r>
              <a:rPr lang="en-US" i="1">
                <a:solidFill>
                  <a:schemeClr val="accent2"/>
                </a:solidFill>
              </a:rPr>
              <a:t> </a:t>
            </a:r>
            <a:r>
              <a:rPr lang="en-US">
                <a:solidFill>
                  <a:schemeClr val="accent2"/>
                </a:solidFill>
              </a:rPr>
              <a:t>To illustrate viewing a query containing no parentheses and executing a query with parentheses to override rules of precedence.</a:t>
            </a:r>
          </a:p>
          <a:p>
            <a:endParaRPr lang="en-US" b="0">
              <a:solidFill>
                <a:schemeClr val="accent2"/>
              </a:solidFill>
              <a:latin typeface="Times New Roman" pitchFamily="18" charset="0"/>
            </a:endParaRPr>
          </a:p>
        </p:txBody>
      </p:sp>
    </p:spTree>
    <p:extLst>
      <p:ext uri="{BB962C8B-B14F-4D97-AF65-F5344CB8AC3E}">
        <p14:creationId xmlns:p14="http://schemas.microsoft.com/office/powerpoint/2010/main" val="1848540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68313" y="152400"/>
            <a:ext cx="5876925" cy="4406900"/>
          </a:xfrm>
          <a:ln cap="flat"/>
        </p:spPr>
      </p:sp>
      <p:sp>
        <p:nvSpPr>
          <p:cNvPr id="30723" name="Rectangle 3"/>
          <p:cNvSpPr>
            <a:spLocks noGrp="1" noChangeArrowheads="1"/>
          </p:cNvSpPr>
          <p:nvPr>
            <p:ph type="body" idx="1"/>
          </p:nvPr>
        </p:nvSpPr>
        <p:spPr>
          <a:noFill/>
          <a:ln/>
        </p:spPr>
        <p:txBody>
          <a:bodyPr/>
          <a:lstStyle/>
          <a:p>
            <a:r>
              <a:rPr lang="en-US"/>
              <a:t>Using Parentheses</a:t>
            </a:r>
          </a:p>
          <a:p>
            <a:pPr lvl="1"/>
            <a:r>
              <a:rPr lang="en-US"/>
              <a:t>You can override the rules of precedence by using </a:t>
            </a:r>
            <a:r>
              <a:rPr lang="en-US" i="1"/>
              <a:t>parentheses </a:t>
            </a:r>
            <a:r>
              <a:rPr lang="en-US"/>
              <a:t>to specify the order in which operators are executed.</a:t>
            </a:r>
          </a:p>
          <a:p>
            <a:pPr lvl="1"/>
            <a:r>
              <a:rPr lang="en-US"/>
              <a:t>The example on the slide displays the name, salary, and annual compensation of employees. It calculates the annual compensation as monthly salary plus a monthly bonus of $100, multiplied by 12. Because of the parentheses, addition takes priority over multiplication.</a:t>
            </a:r>
          </a:p>
          <a:p>
            <a:endParaRPr lang="en-US" b="0">
              <a:latin typeface="Times New Roman" pitchFamily="18" charset="0"/>
            </a:endParaRPr>
          </a:p>
        </p:txBody>
      </p:sp>
    </p:spTree>
    <p:extLst>
      <p:ext uri="{BB962C8B-B14F-4D97-AF65-F5344CB8AC3E}">
        <p14:creationId xmlns:p14="http://schemas.microsoft.com/office/powerpoint/2010/main" val="775371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2771"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2772" name="Rectangle 4"/>
          <p:cNvSpPr>
            <a:spLocks noGrp="1" noChangeArrowheads="1"/>
          </p:cNvSpPr>
          <p:nvPr>
            <p:ph type="body" idx="1"/>
          </p:nvPr>
        </p:nvSpPr>
        <p:spPr>
          <a:noFill/>
          <a:ln/>
        </p:spPr>
        <p:txBody>
          <a:bodyPr/>
          <a:lstStyle/>
          <a:p>
            <a:pPr>
              <a:tabLst/>
            </a:pPr>
            <a:r>
              <a:rPr lang="en-US"/>
              <a:t>Null Values</a:t>
            </a:r>
          </a:p>
          <a:p>
            <a:pPr lvl="1">
              <a:tabLst/>
            </a:pPr>
            <a:r>
              <a:rPr lang="en-US"/>
              <a:t>If a row lacks the data value for a particular column, that value is said to be </a:t>
            </a:r>
            <a:r>
              <a:rPr lang="en-US" i="1">
                <a:solidFill>
                  <a:srgbClr val="FC0128"/>
                </a:solidFill>
              </a:rPr>
              <a:t>null</a:t>
            </a:r>
            <a:r>
              <a:rPr lang="en-US">
                <a:solidFill>
                  <a:srgbClr val="FC0128"/>
                </a:solidFill>
              </a:rPr>
              <a:t>,</a:t>
            </a:r>
            <a:r>
              <a:rPr lang="en-US"/>
              <a:t> or to contain null. </a:t>
            </a:r>
          </a:p>
          <a:p>
            <a:pPr lvl="1">
              <a:tabLst/>
            </a:pPr>
            <a:r>
              <a:rPr lang="en-US"/>
              <a:t>A null value is a value that is unavailable, unassigned, unknown, or inapplicable. A null value is not the same as zero or a space. Zero is a number, and a space is a character. </a:t>
            </a:r>
          </a:p>
          <a:p>
            <a:pPr lvl="1">
              <a:tabLst/>
            </a:pPr>
            <a:r>
              <a:rPr lang="en-US"/>
              <a:t>Columns of any datatype can contain null values, unless the column was defined as NOT NULL or as PRIMARY KEY when the column was created. </a:t>
            </a:r>
          </a:p>
          <a:p>
            <a:pPr lvl="1">
              <a:tabLst/>
            </a:pPr>
            <a:r>
              <a:rPr lang="en-US"/>
              <a:t>In the COMM column in the EMP table, you notice that only a SALESMAN can earn commission. Other employees are not entitled to earn commission. A null value represents that fact. Turner, who is a salesman, does not earn any commission. Notice that his commission is zero and not null.</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Demo: </a:t>
            </a:r>
            <a:r>
              <a:rPr lang="en-US" i="1">
                <a:solidFill>
                  <a:schemeClr val="accent2"/>
                </a:solidFill>
              </a:rPr>
              <a:t>l1null.sql</a:t>
            </a:r>
          </a:p>
          <a:p>
            <a:pPr lvl="1">
              <a:tabLst/>
            </a:pPr>
            <a:r>
              <a:rPr lang="en-US">
                <a:solidFill>
                  <a:schemeClr val="accent2"/>
                </a:solidFill>
              </a:rPr>
              <a:t>Purpose:</a:t>
            </a:r>
            <a:r>
              <a:rPr lang="en-US" i="1">
                <a:solidFill>
                  <a:schemeClr val="accent2"/>
                </a:solidFill>
              </a:rPr>
              <a:t> </a:t>
            </a:r>
            <a:r>
              <a:rPr lang="en-US">
                <a:solidFill>
                  <a:schemeClr val="accent2"/>
                </a:solidFill>
              </a:rPr>
              <a:t>To illustrate calculating with null values.</a:t>
            </a:r>
          </a:p>
        </p:txBody>
      </p:sp>
      <p:sp>
        <p:nvSpPr>
          <p:cNvPr id="32773" name="Rectangle 5"/>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73992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68313" y="152400"/>
            <a:ext cx="5876925" cy="4406900"/>
          </a:xfrm>
          <a:ln cap="flat"/>
        </p:spPr>
      </p:sp>
      <p:sp>
        <p:nvSpPr>
          <p:cNvPr id="34819" name="Rectangle 3"/>
          <p:cNvSpPr>
            <a:spLocks noGrp="1" noChangeArrowheads="1"/>
          </p:cNvSpPr>
          <p:nvPr>
            <p:ph type="body" idx="1"/>
          </p:nvPr>
        </p:nvSpPr>
        <p:spPr>
          <a:noFill/>
          <a:ln/>
        </p:spPr>
        <p:txBody>
          <a:bodyPr/>
          <a:lstStyle/>
          <a:p>
            <a:r>
              <a:rPr lang="en-US"/>
              <a:t>Null Values (continued)</a:t>
            </a:r>
          </a:p>
          <a:p>
            <a:pPr lvl="1"/>
            <a:r>
              <a:rPr lang="en-US"/>
              <a:t>If any column value in an arithmetic expression is null, the result is null. For example, if you attempt to perform division with zero, you get an error. However, if you divide a number by null, the result is a null or unknown. </a:t>
            </a:r>
          </a:p>
          <a:p>
            <a:pPr lvl="1"/>
            <a:r>
              <a:rPr lang="en-US"/>
              <a:t>In the example on the slide, employee KING is not in SALESMAN and does not get any commission. Because the COMM column in the arithmetic expression is null, the result is null. </a:t>
            </a:r>
          </a:p>
          <a:p>
            <a:pPr lvl="1"/>
            <a:r>
              <a:rPr lang="en-US"/>
              <a:t>For more information, see </a:t>
            </a:r>
            <a:br>
              <a:rPr lang="en-US"/>
            </a:br>
            <a:r>
              <a:rPr lang="en-US" i="1"/>
              <a:t>Oracle Server SQL Reference, </a:t>
            </a:r>
            <a:r>
              <a:rPr lang="en-US"/>
              <a:t>Release 8, “Elements of SQL.”</a:t>
            </a:r>
          </a:p>
        </p:txBody>
      </p:sp>
      <p:grpSp>
        <p:nvGrpSpPr>
          <p:cNvPr id="34833" name="Group 17"/>
          <p:cNvGrpSpPr>
            <a:grpSpLocks/>
          </p:cNvGrpSpPr>
          <p:nvPr/>
        </p:nvGrpSpPr>
        <p:grpSpPr bwMode="auto">
          <a:xfrm>
            <a:off x="201613" y="6016625"/>
            <a:ext cx="298450" cy="292100"/>
            <a:chOff x="127" y="3790"/>
            <a:chExt cx="188" cy="184"/>
          </a:xfrm>
        </p:grpSpPr>
        <p:sp>
          <p:nvSpPr>
            <p:cNvPr id="34820" name="Freeform 4"/>
            <p:cNvSpPr>
              <a:spLocks/>
            </p:cNvSpPr>
            <p:nvPr/>
          </p:nvSpPr>
          <p:spPr bwMode="auto">
            <a:xfrm>
              <a:off x="127" y="3790"/>
              <a:ext cx="178" cy="178"/>
            </a:xfrm>
            <a:custGeom>
              <a:avLst/>
              <a:gdLst/>
              <a:ahLst/>
              <a:cxnLst>
                <a:cxn ang="0">
                  <a:pos x="177" y="177"/>
                </a:cxn>
                <a:cxn ang="0">
                  <a:pos x="177" y="0"/>
                </a:cxn>
                <a:cxn ang="0">
                  <a:pos x="0" y="0"/>
                </a:cxn>
                <a:cxn ang="0">
                  <a:pos x="0" y="177"/>
                </a:cxn>
                <a:cxn ang="0">
                  <a:pos x="177" y="177"/>
                </a:cxn>
              </a:cxnLst>
              <a:rect l="0" t="0" r="r" b="b"/>
              <a:pathLst>
                <a:path w="178" h="178">
                  <a:moveTo>
                    <a:pt x="177" y="177"/>
                  </a:moveTo>
                  <a:lnTo>
                    <a:pt x="177" y="0"/>
                  </a:lnTo>
                  <a:lnTo>
                    <a:pt x="0" y="0"/>
                  </a:lnTo>
                  <a:lnTo>
                    <a:pt x="0" y="177"/>
                  </a:lnTo>
                  <a:lnTo>
                    <a:pt x="177" y="177"/>
                  </a:lnTo>
                </a:path>
              </a:pathLst>
            </a:custGeom>
            <a:solidFill>
              <a:srgbClr val="000000"/>
            </a:solidFill>
            <a:ln w="9525" cap="rnd">
              <a:noFill/>
              <a:round/>
              <a:headEnd type="none" w="sm" len="sm"/>
              <a:tailEnd type="none" w="sm" len="sm"/>
            </a:ln>
            <a:effectLst/>
          </p:spPr>
          <p:txBody>
            <a:bodyPr/>
            <a:lstStyle/>
            <a:p>
              <a:endParaRPr lang="en-US"/>
            </a:p>
          </p:txBody>
        </p:sp>
        <p:sp>
          <p:nvSpPr>
            <p:cNvPr id="34821" name="Freeform 5"/>
            <p:cNvSpPr>
              <a:spLocks/>
            </p:cNvSpPr>
            <p:nvPr/>
          </p:nvSpPr>
          <p:spPr bwMode="auto">
            <a:xfrm>
              <a:off x="189" y="3856"/>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type="none" w="sm" len="sm"/>
              <a:tailEnd type="none" w="sm" len="sm"/>
            </a:ln>
            <a:effectLst/>
          </p:spPr>
          <p:txBody>
            <a:bodyPr/>
            <a:lstStyle/>
            <a:p>
              <a:endParaRPr lang="en-US"/>
            </a:p>
          </p:txBody>
        </p:sp>
        <p:sp>
          <p:nvSpPr>
            <p:cNvPr id="34822" name="Freeform 6"/>
            <p:cNvSpPr>
              <a:spLocks/>
            </p:cNvSpPr>
            <p:nvPr/>
          </p:nvSpPr>
          <p:spPr bwMode="auto">
            <a:xfrm>
              <a:off x="198" y="3872"/>
              <a:ext cx="68" cy="38"/>
            </a:xfrm>
            <a:custGeom>
              <a:avLst/>
              <a:gdLst/>
              <a:ahLst/>
              <a:cxnLst>
                <a:cxn ang="0">
                  <a:pos x="67" y="7"/>
                </a:cxn>
                <a:cxn ang="0">
                  <a:pos x="64" y="0"/>
                </a:cxn>
                <a:cxn ang="0">
                  <a:pos x="0" y="29"/>
                </a:cxn>
                <a:cxn ang="0">
                  <a:pos x="2" y="37"/>
                </a:cxn>
                <a:cxn ang="0">
                  <a:pos x="67" y="7"/>
                </a:cxn>
              </a:cxnLst>
              <a:rect l="0" t="0" r="r" b="b"/>
              <a:pathLst>
                <a:path w="68" h="38">
                  <a:moveTo>
                    <a:pt x="67" y="7"/>
                  </a:moveTo>
                  <a:lnTo>
                    <a:pt x="64" y="0"/>
                  </a:lnTo>
                  <a:lnTo>
                    <a:pt x="0" y="29"/>
                  </a:lnTo>
                  <a:lnTo>
                    <a:pt x="2" y="37"/>
                  </a:lnTo>
                  <a:lnTo>
                    <a:pt x="67" y="7"/>
                  </a:lnTo>
                </a:path>
              </a:pathLst>
            </a:custGeom>
            <a:solidFill>
              <a:srgbClr val="FFFFFF"/>
            </a:solidFill>
            <a:ln w="9525" cap="rnd">
              <a:noFill/>
              <a:round/>
              <a:headEnd type="none" w="sm" len="sm"/>
              <a:tailEnd type="none" w="sm" len="sm"/>
            </a:ln>
            <a:effectLst/>
          </p:spPr>
          <p:txBody>
            <a:bodyPr/>
            <a:lstStyle/>
            <a:p>
              <a:endParaRPr lang="en-US"/>
            </a:p>
          </p:txBody>
        </p:sp>
        <p:sp>
          <p:nvSpPr>
            <p:cNvPr id="34823" name="Freeform 7"/>
            <p:cNvSpPr>
              <a:spLocks/>
            </p:cNvSpPr>
            <p:nvPr/>
          </p:nvSpPr>
          <p:spPr bwMode="auto">
            <a:xfrm>
              <a:off x="203" y="3888"/>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type="none" w="sm" len="sm"/>
              <a:tailEnd type="none" w="sm" len="sm"/>
            </a:ln>
            <a:effectLst/>
          </p:spPr>
          <p:txBody>
            <a:bodyPr/>
            <a:lstStyle/>
            <a:p>
              <a:endParaRPr lang="en-US"/>
            </a:p>
          </p:txBody>
        </p:sp>
        <p:sp>
          <p:nvSpPr>
            <p:cNvPr id="34824" name="Freeform 8"/>
            <p:cNvSpPr>
              <a:spLocks/>
            </p:cNvSpPr>
            <p:nvPr/>
          </p:nvSpPr>
          <p:spPr bwMode="auto">
            <a:xfrm>
              <a:off x="210" y="3906"/>
              <a:ext cx="71" cy="34"/>
            </a:xfrm>
            <a:custGeom>
              <a:avLst/>
              <a:gdLst/>
              <a:ahLst/>
              <a:cxnLst>
                <a:cxn ang="0">
                  <a:pos x="70" y="6"/>
                </a:cxn>
                <a:cxn ang="0">
                  <a:pos x="66" y="0"/>
                </a:cxn>
                <a:cxn ang="0">
                  <a:pos x="0" y="26"/>
                </a:cxn>
                <a:cxn ang="0">
                  <a:pos x="3" y="33"/>
                </a:cxn>
                <a:cxn ang="0">
                  <a:pos x="70" y="6"/>
                </a:cxn>
              </a:cxnLst>
              <a:rect l="0" t="0" r="r" b="b"/>
              <a:pathLst>
                <a:path w="71" h="34">
                  <a:moveTo>
                    <a:pt x="70" y="6"/>
                  </a:moveTo>
                  <a:lnTo>
                    <a:pt x="66" y="0"/>
                  </a:lnTo>
                  <a:lnTo>
                    <a:pt x="0" y="26"/>
                  </a:lnTo>
                  <a:lnTo>
                    <a:pt x="3" y="33"/>
                  </a:lnTo>
                  <a:lnTo>
                    <a:pt x="70" y="6"/>
                  </a:lnTo>
                </a:path>
              </a:pathLst>
            </a:custGeom>
            <a:solidFill>
              <a:srgbClr val="FFFFFF"/>
            </a:solidFill>
            <a:ln w="9525" cap="rnd">
              <a:noFill/>
              <a:round/>
              <a:headEnd type="none" w="sm" len="sm"/>
              <a:tailEnd type="none" w="sm" len="sm"/>
            </a:ln>
            <a:effectLst/>
          </p:spPr>
          <p:txBody>
            <a:bodyPr/>
            <a:lstStyle/>
            <a:p>
              <a:endParaRPr lang="en-US"/>
            </a:p>
          </p:txBody>
        </p:sp>
        <p:sp>
          <p:nvSpPr>
            <p:cNvPr id="34825" name="Freeform 9"/>
            <p:cNvSpPr>
              <a:spLocks/>
            </p:cNvSpPr>
            <p:nvPr/>
          </p:nvSpPr>
          <p:spPr bwMode="auto">
            <a:xfrm>
              <a:off x="219" y="3920"/>
              <a:ext cx="68" cy="38"/>
            </a:xfrm>
            <a:custGeom>
              <a:avLst/>
              <a:gdLst/>
              <a:ahLst/>
              <a:cxnLst>
                <a:cxn ang="0">
                  <a:pos x="67" y="7"/>
                </a:cxn>
                <a:cxn ang="0">
                  <a:pos x="64" y="0"/>
                </a:cxn>
                <a:cxn ang="0">
                  <a:pos x="0" y="29"/>
                </a:cxn>
                <a:cxn ang="0">
                  <a:pos x="2" y="37"/>
                </a:cxn>
                <a:cxn ang="0">
                  <a:pos x="67" y="7"/>
                </a:cxn>
              </a:cxnLst>
              <a:rect l="0" t="0" r="r" b="b"/>
              <a:pathLst>
                <a:path w="68" h="38">
                  <a:moveTo>
                    <a:pt x="67" y="7"/>
                  </a:moveTo>
                  <a:lnTo>
                    <a:pt x="64" y="0"/>
                  </a:lnTo>
                  <a:lnTo>
                    <a:pt x="0" y="29"/>
                  </a:lnTo>
                  <a:lnTo>
                    <a:pt x="2" y="37"/>
                  </a:lnTo>
                  <a:lnTo>
                    <a:pt x="67" y="7"/>
                  </a:lnTo>
                </a:path>
              </a:pathLst>
            </a:custGeom>
            <a:solidFill>
              <a:srgbClr val="FFFFFF"/>
            </a:solidFill>
            <a:ln w="9525" cap="rnd">
              <a:noFill/>
              <a:round/>
              <a:headEnd type="none" w="sm" len="sm"/>
              <a:tailEnd type="none" w="sm" len="sm"/>
            </a:ln>
            <a:effectLst/>
          </p:spPr>
          <p:txBody>
            <a:bodyPr/>
            <a:lstStyle/>
            <a:p>
              <a:endParaRPr lang="en-US"/>
            </a:p>
          </p:txBody>
        </p:sp>
        <p:sp>
          <p:nvSpPr>
            <p:cNvPr id="34826" name="Freeform 10"/>
            <p:cNvSpPr>
              <a:spLocks/>
            </p:cNvSpPr>
            <p:nvPr/>
          </p:nvSpPr>
          <p:spPr bwMode="auto">
            <a:xfrm>
              <a:off x="149" y="3819"/>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type="none" w="sm" len="sm"/>
              <a:tailEnd type="none" w="sm" len="sm"/>
            </a:ln>
            <a:effectLst/>
          </p:spPr>
          <p:txBody>
            <a:bodyPr/>
            <a:lstStyle/>
            <a:p>
              <a:endParaRPr lang="en-US"/>
            </a:p>
          </p:txBody>
        </p:sp>
        <p:sp>
          <p:nvSpPr>
            <p:cNvPr id="34827" name="Freeform 11"/>
            <p:cNvSpPr>
              <a:spLocks/>
            </p:cNvSpPr>
            <p:nvPr/>
          </p:nvSpPr>
          <p:spPr bwMode="auto">
            <a:xfrm>
              <a:off x="131" y="3808"/>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type="none" w="sm" len="sm"/>
              <a:tailEnd type="none" w="sm" len="sm"/>
            </a:ln>
            <a:effectLst/>
          </p:spPr>
          <p:txBody>
            <a:bodyPr/>
            <a:lstStyle/>
            <a:p>
              <a:endParaRPr lang="en-US"/>
            </a:p>
          </p:txBody>
        </p:sp>
        <p:sp>
          <p:nvSpPr>
            <p:cNvPr id="34828" name="Freeform 12"/>
            <p:cNvSpPr>
              <a:spLocks/>
            </p:cNvSpPr>
            <p:nvPr/>
          </p:nvSpPr>
          <p:spPr bwMode="auto">
            <a:xfrm>
              <a:off x="258" y="3821"/>
              <a:ext cx="57" cy="104"/>
            </a:xfrm>
            <a:custGeom>
              <a:avLst/>
              <a:gdLst/>
              <a:ahLst/>
              <a:cxnLst>
                <a:cxn ang="0">
                  <a:pos x="48" y="103"/>
                </a:cxn>
                <a:cxn ang="0">
                  <a:pos x="56" y="100"/>
                </a:cxn>
                <a:cxn ang="0">
                  <a:pos x="7" y="0"/>
                </a:cxn>
                <a:cxn ang="0">
                  <a:pos x="0" y="2"/>
                </a:cxn>
                <a:cxn ang="0">
                  <a:pos x="48" y="103"/>
                </a:cxn>
              </a:cxnLst>
              <a:rect l="0" t="0" r="r" b="b"/>
              <a:pathLst>
                <a:path w="57" h="104">
                  <a:moveTo>
                    <a:pt x="48" y="103"/>
                  </a:moveTo>
                  <a:lnTo>
                    <a:pt x="56" y="100"/>
                  </a:lnTo>
                  <a:lnTo>
                    <a:pt x="7" y="0"/>
                  </a:lnTo>
                  <a:lnTo>
                    <a:pt x="0" y="2"/>
                  </a:lnTo>
                  <a:lnTo>
                    <a:pt x="48" y="103"/>
                  </a:lnTo>
                </a:path>
              </a:pathLst>
            </a:custGeom>
            <a:solidFill>
              <a:srgbClr val="FFFFFF"/>
            </a:solidFill>
            <a:ln w="9525" cap="rnd">
              <a:noFill/>
              <a:round/>
              <a:headEnd type="none" w="sm" len="sm"/>
              <a:tailEnd type="none" w="sm" len="sm"/>
            </a:ln>
            <a:effectLst/>
          </p:spPr>
          <p:txBody>
            <a:bodyPr/>
            <a:lstStyle/>
            <a:p>
              <a:endParaRPr lang="en-US"/>
            </a:p>
          </p:txBody>
        </p:sp>
        <p:sp>
          <p:nvSpPr>
            <p:cNvPr id="34829" name="Freeform 13"/>
            <p:cNvSpPr>
              <a:spLocks/>
            </p:cNvSpPr>
            <p:nvPr/>
          </p:nvSpPr>
          <p:spPr bwMode="auto">
            <a:xfrm>
              <a:off x="149" y="386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type="none" w="sm" len="sm"/>
              <a:tailEnd type="none" w="sm" len="sm"/>
            </a:ln>
            <a:effectLst/>
          </p:spPr>
          <p:txBody>
            <a:bodyPr/>
            <a:lstStyle/>
            <a:p>
              <a:endParaRPr lang="en-US"/>
            </a:p>
          </p:txBody>
        </p:sp>
        <p:sp>
          <p:nvSpPr>
            <p:cNvPr id="34830" name="Freeform 14"/>
            <p:cNvSpPr>
              <a:spLocks/>
            </p:cNvSpPr>
            <p:nvPr/>
          </p:nvSpPr>
          <p:spPr bwMode="auto">
            <a:xfrm>
              <a:off x="127" y="3858"/>
              <a:ext cx="59" cy="116"/>
            </a:xfrm>
            <a:custGeom>
              <a:avLst/>
              <a:gdLst/>
              <a:ahLst/>
              <a:cxnLst>
                <a:cxn ang="0">
                  <a:pos x="51" y="115"/>
                </a:cxn>
                <a:cxn ang="0">
                  <a:pos x="58" y="112"/>
                </a:cxn>
                <a:cxn ang="0">
                  <a:pos x="6" y="0"/>
                </a:cxn>
                <a:cxn ang="0">
                  <a:pos x="0" y="2"/>
                </a:cxn>
                <a:cxn ang="0">
                  <a:pos x="51" y="115"/>
                </a:cxn>
              </a:cxnLst>
              <a:rect l="0" t="0" r="r" b="b"/>
              <a:pathLst>
                <a:path w="59" h="116">
                  <a:moveTo>
                    <a:pt x="51" y="115"/>
                  </a:moveTo>
                  <a:lnTo>
                    <a:pt x="58" y="112"/>
                  </a:lnTo>
                  <a:lnTo>
                    <a:pt x="6" y="0"/>
                  </a:lnTo>
                  <a:lnTo>
                    <a:pt x="0" y="2"/>
                  </a:lnTo>
                  <a:lnTo>
                    <a:pt x="51" y="115"/>
                  </a:lnTo>
                </a:path>
              </a:pathLst>
            </a:custGeom>
            <a:solidFill>
              <a:srgbClr val="FFFFFF"/>
            </a:solidFill>
            <a:ln w="9525" cap="rnd">
              <a:noFill/>
              <a:round/>
              <a:headEnd type="none" w="sm" len="sm"/>
              <a:tailEnd type="none" w="sm" len="sm"/>
            </a:ln>
            <a:effectLst/>
          </p:spPr>
          <p:txBody>
            <a:bodyPr/>
            <a:lstStyle/>
            <a:p>
              <a:endParaRPr lang="en-US"/>
            </a:p>
          </p:txBody>
        </p:sp>
        <p:sp>
          <p:nvSpPr>
            <p:cNvPr id="34831" name="Freeform 15"/>
            <p:cNvSpPr>
              <a:spLocks/>
            </p:cNvSpPr>
            <p:nvPr/>
          </p:nvSpPr>
          <p:spPr bwMode="auto">
            <a:xfrm>
              <a:off x="130" y="3858"/>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type="none" w="sm" len="sm"/>
              <a:tailEnd type="none" w="sm" len="sm"/>
            </a:ln>
            <a:effectLst/>
          </p:spPr>
          <p:txBody>
            <a:bodyPr/>
            <a:lstStyle/>
            <a:p>
              <a:endParaRPr lang="en-US"/>
            </a:p>
          </p:txBody>
        </p:sp>
        <p:sp>
          <p:nvSpPr>
            <p:cNvPr id="34832" name="Freeform 16"/>
            <p:cNvSpPr>
              <a:spLocks/>
            </p:cNvSpPr>
            <p:nvPr/>
          </p:nvSpPr>
          <p:spPr bwMode="auto">
            <a:xfrm>
              <a:off x="237" y="3814"/>
              <a:ext cx="29" cy="18"/>
            </a:xfrm>
            <a:custGeom>
              <a:avLst/>
              <a:gdLst/>
              <a:ahLst/>
              <a:cxnLst>
                <a:cxn ang="0">
                  <a:pos x="24" y="17"/>
                </a:cxn>
                <a:cxn ang="0">
                  <a:pos x="28" y="10"/>
                </a:cxn>
                <a:cxn ang="0">
                  <a:pos x="4" y="0"/>
                </a:cxn>
                <a:cxn ang="0">
                  <a:pos x="0" y="5"/>
                </a:cxn>
                <a:cxn ang="0">
                  <a:pos x="24" y="17"/>
                </a:cxn>
              </a:cxnLst>
              <a:rect l="0" t="0" r="r" b="b"/>
              <a:pathLst>
                <a:path w="29" h="18">
                  <a:moveTo>
                    <a:pt x="24" y="17"/>
                  </a:moveTo>
                  <a:lnTo>
                    <a:pt x="28" y="10"/>
                  </a:lnTo>
                  <a:lnTo>
                    <a:pt x="4" y="0"/>
                  </a:lnTo>
                  <a:lnTo>
                    <a:pt x="0" y="5"/>
                  </a:lnTo>
                  <a:lnTo>
                    <a:pt x="24" y="17"/>
                  </a:lnTo>
                </a:path>
              </a:pathLst>
            </a:custGeom>
            <a:solidFill>
              <a:srgbClr val="FFFFFF"/>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206806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68313" y="152400"/>
            <a:ext cx="5876925" cy="4406900"/>
          </a:xfrm>
          <a:ln cap="flat"/>
        </p:spPr>
      </p:sp>
      <p:sp>
        <p:nvSpPr>
          <p:cNvPr id="36867" name="Rectangle 3"/>
          <p:cNvSpPr>
            <a:spLocks noGrp="1" noChangeArrowheads="1"/>
          </p:cNvSpPr>
          <p:nvPr>
            <p:ph type="body" idx="1"/>
          </p:nvPr>
        </p:nvSpPr>
        <p:spPr>
          <a:noFill/>
          <a:ln/>
        </p:spPr>
        <p:txBody>
          <a:bodyPr/>
          <a:lstStyle/>
          <a:p>
            <a:pPr>
              <a:lnSpc>
                <a:spcPct val="112000"/>
              </a:lnSpc>
              <a:spcBef>
                <a:spcPct val="0"/>
              </a:spcBef>
              <a:spcAft>
                <a:spcPct val="24000"/>
              </a:spcAft>
            </a:pPr>
            <a:r>
              <a:rPr lang="en-US"/>
              <a:t>Column Aliases</a:t>
            </a:r>
            <a:endParaRPr lang="en-US" b="0">
              <a:latin typeface="Times" pitchFamily="18" charset="0"/>
            </a:endParaRPr>
          </a:p>
          <a:p>
            <a:pPr lvl="1"/>
            <a:r>
              <a:rPr lang="en-US"/>
              <a:t>When displaying the result of a query, SQL*Plus normally uses the name of the selected column as the column heading. In many cases, this heading may not be descriptive and hence is difficult to understand. You can change a column heading by using a column alias.</a:t>
            </a:r>
          </a:p>
          <a:p>
            <a:pPr lvl="1"/>
            <a:r>
              <a:rPr lang="en-US"/>
              <a:t>Specify the </a:t>
            </a:r>
            <a:r>
              <a:rPr lang="en-US">
                <a:solidFill>
                  <a:srgbClr val="FC0128"/>
                </a:solidFill>
              </a:rPr>
              <a:t>alias </a:t>
            </a:r>
            <a:r>
              <a:rPr lang="en-US"/>
              <a:t>after the column in the SELECT list using a space as a separator. By default, alias headings appear in uppercase. If the alias contains spaces, special characters (such as # or $), or is case sensitive, enclose the alias in double quotation marks (" ").</a:t>
            </a:r>
          </a:p>
          <a:p>
            <a:endParaRPr lang="en-US"/>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Within a SQL statement, a column alias can be used in both the SELECT clause and the ORDER BY clause. You cannot use column aliases in the WHERE clause. Both alias features comply with the ANSI SQL 92 standard.</a:t>
            </a:r>
          </a:p>
          <a:p>
            <a:pPr lvl="1"/>
            <a:r>
              <a:rPr lang="en-US">
                <a:solidFill>
                  <a:schemeClr val="accent2"/>
                </a:solidFill>
              </a:rPr>
              <a:t>Demo: </a:t>
            </a:r>
            <a:r>
              <a:rPr lang="en-US" i="1">
                <a:solidFill>
                  <a:schemeClr val="accent2"/>
                </a:solidFill>
              </a:rPr>
              <a:t>l1alias.sql</a:t>
            </a:r>
          </a:p>
          <a:p>
            <a:pPr lvl="1"/>
            <a:r>
              <a:rPr lang="en-US">
                <a:solidFill>
                  <a:schemeClr val="accent2"/>
                </a:solidFill>
              </a:rPr>
              <a:t>Purpose:</a:t>
            </a:r>
            <a:r>
              <a:rPr lang="en-US" i="1">
                <a:solidFill>
                  <a:schemeClr val="accent2"/>
                </a:solidFill>
              </a:rPr>
              <a:t> </a:t>
            </a:r>
            <a:r>
              <a:rPr lang="en-US">
                <a:solidFill>
                  <a:schemeClr val="accent2"/>
                </a:solidFill>
              </a:rPr>
              <a:t>To illustrate the use of aliases in expressions.</a:t>
            </a:r>
          </a:p>
        </p:txBody>
      </p:sp>
    </p:spTree>
    <p:extLst>
      <p:ext uri="{BB962C8B-B14F-4D97-AF65-F5344CB8AC3E}">
        <p14:creationId xmlns:p14="http://schemas.microsoft.com/office/powerpoint/2010/main" val="991595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noFill/>
          <a:ln/>
        </p:spPr>
        <p:txBody>
          <a:bodyPr/>
          <a:lstStyle/>
          <a:p>
            <a:pPr>
              <a:tabLst/>
            </a:pPr>
            <a:r>
              <a:rPr lang="en-US"/>
              <a:t>Column Aliases (continued)</a:t>
            </a:r>
          </a:p>
          <a:p>
            <a:pPr lvl="1">
              <a:tabLst/>
            </a:pPr>
            <a:r>
              <a:rPr lang="en-US"/>
              <a:t>The first example displays the name and the monthly salary of all the employees. Notice that the optional AS keyword has been used before the column alias name. The result of the query would be the same whether the AS keyword is used or not. Also notice that the SQL statement has the column aliases, name and salary, in lowercase, whereas the result of the query displays the column headings in uppercase. As mentioned in the last slide, column headings appear in uppercase by default. </a:t>
            </a:r>
          </a:p>
          <a:p>
            <a:pPr lvl="1">
              <a:tabLst/>
            </a:pPr>
            <a:r>
              <a:rPr lang="en-US"/>
              <a:t>The second example displays the name and annual salary of all the employees. Because Annual Salary contains spaces, it has been enclosed in double quotation marks. Notice that the column heading in the output is exactly the same as the column alias.</a:t>
            </a:r>
          </a:p>
          <a:p>
            <a:pPr>
              <a:tabLst/>
            </a:pPr>
            <a:endParaRPr lang="en-US" b="0">
              <a:latin typeface="Times New Roman" pitchFamily="18" charset="0"/>
            </a:endParaRPr>
          </a:p>
          <a:p>
            <a:pPr>
              <a:tabLst/>
            </a:pPr>
            <a:endParaRPr lang="en-US" b="0">
              <a:latin typeface="Times New Roman" pitchFamily="18" charset="0"/>
            </a:endParaRPr>
          </a:p>
          <a:p>
            <a:pPr>
              <a:tabLst/>
            </a:pPr>
            <a:endParaRPr lang="en-US" b="0">
              <a:latin typeface="Times New Roman" pitchFamily="18" charset="0"/>
            </a:endParaRPr>
          </a:p>
          <a:p>
            <a:pPr>
              <a:tabLst/>
            </a:pPr>
            <a:endParaRPr lang="en-US" b="0">
              <a:latin typeface="Times New Roman" pitchFamily="18" charset="0"/>
            </a:endParaRPr>
          </a:p>
          <a:p>
            <a:pPr>
              <a:tabLst/>
            </a:pPr>
            <a:endParaRPr lang="en-US" b="0">
              <a:latin typeface="Times New Roman" pitchFamily="18" charset="0"/>
            </a:endParaRPr>
          </a:p>
          <a:p>
            <a:pPr>
              <a:tabLst/>
            </a:pPr>
            <a:r>
              <a:rPr lang="en-US">
                <a:solidFill>
                  <a:schemeClr val="accent2"/>
                </a:solidFill>
              </a:rPr>
              <a:t>Class Management Note</a:t>
            </a:r>
            <a:r>
              <a:rPr lang="en-US"/>
              <a:t> </a:t>
            </a:r>
          </a:p>
          <a:p>
            <a:pPr lvl="1">
              <a:tabLst/>
            </a:pPr>
            <a:r>
              <a:rPr lang="en-US">
                <a:solidFill>
                  <a:schemeClr val="accent2"/>
                </a:solidFill>
              </a:rPr>
              <a:t>Point out the optional AS keyword in the first example and the double quotation marks in the second example. Also show that the aliases always appear in uppercase, unless enclosed within double quotation marks.</a:t>
            </a:r>
            <a:r>
              <a:rPr lang="en-US"/>
              <a:t>  </a:t>
            </a:r>
          </a:p>
        </p:txBody>
      </p:sp>
      <p:sp>
        <p:nvSpPr>
          <p:cNvPr id="38915" name="Rectangle 3"/>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1271627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40963"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40964" name="Rectangle 4"/>
          <p:cNvSpPr>
            <a:spLocks noGrp="1" noChangeArrowheads="1"/>
          </p:cNvSpPr>
          <p:nvPr>
            <p:ph type="body" idx="1"/>
          </p:nvPr>
        </p:nvSpPr>
        <p:spPr>
          <a:noFill/>
          <a:ln/>
        </p:spPr>
        <p:txBody>
          <a:bodyPr/>
          <a:lstStyle/>
          <a:p>
            <a:pPr>
              <a:tabLst/>
            </a:pPr>
            <a:r>
              <a:rPr lang="en-US"/>
              <a:t>Concatenation Operator</a:t>
            </a:r>
          </a:p>
          <a:p>
            <a:pPr lvl="1">
              <a:tabLst/>
            </a:pPr>
            <a:r>
              <a:rPr lang="en-US"/>
              <a:t>You can link columns to other columns, arithmetic expressions, or constant values to create a character expression by using the </a:t>
            </a:r>
            <a:r>
              <a:rPr lang="en-US">
                <a:solidFill>
                  <a:srgbClr val="FC0128"/>
                </a:solidFill>
              </a:rPr>
              <a:t>concatenation operator </a:t>
            </a:r>
            <a:r>
              <a:rPr lang="en-US"/>
              <a:t>(|</a:t>
            </a:r>
            <a:r>
              <a:rPr lang="en-US">
                <a:solidFill>
                  <a:srgbClr val="FC0128"/>
                </a:solidFill>
              </a:rPr>
              <a:t>|)</a:t>
            </a:r>
            <a:r>
              <a:rPr lang="en-US"/>
              <a:t>. Columns on either side of the operator are combined to make a single output column.</a:t>
            </a:r>
          </a:p>
          <a:p>
            <a:pPr>
              <a:tabLst/>
            </a:pPr>
            <a:endParaRPr lang="en-US"/>
          </a:p>
          <a:p>
            <a:pPr>
              <a:tabLst/>
            </a:pPr>
            <a:endParaRPr lang="en-US"/>
          </a:p>
        </p:txBody>
      </p:sp>
      <p:sp>
        <p:nvSpPr>
          <p:cNvPr id="40965" name="Rectangle 5"/>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48496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68313" y="152400"/>
            <a:ext cx="5876925" cy="4406900"/>
          </a:xfrm>
          <a:ln cap="flat"/>
        </p:spPr>
      </p:sp>
      <p:sp>
        <p:nvSpPr>
          <p:cNvPr id="43011" name="Rectangle 3"/>
          <p:cNvSpPr>
            <a:spLocks noGrp="1" noChangeArrowheads="1"/>
          </p:cNvSpPr>
          <p:nvPr>
            <p:ph type="body" idx="1"/>
          </p:nvPr>
        </p:nvSpPr>
        <p:spPr>
          <a:noFill/>
          <a:ln/>
        </p:spPr>
        <p:txBody>
          <a:bodyPr/>
          <a:lstStyle/>
          <a:p>
            <a:r>
              <a:rPr lang="en-US"/>
              <a:t>Concatenation Operator (continued)</a:t>
            </a:r>
          </a:p>
          <a:p>
            <a:pPr lvl="1"/>
            <a:r>
              <a:rPr lang="en-US"/>
              <a:t>In the example, ENAME and JOB are concatenated, and they are given the alias Employees. Notice that the employee number and job are combined to make a single output column.</a:t>
            </a:r>
          </a:p>
          <a:p>
            <a:pPr lvl="1"/>
            <a:r>
              <a:rPr lang="en-US"/>
              <a:t>The AS keyword before the alias name makes the SELECT clause easier to read.</a:t>
            </a:r>
          </a:p>
        </p:txBody>
      </p:sp>
      <p:grpSp>
        <p:nvGrpSpPr>
          <p:cNvPr id="43023" name="Group 15"/>
          <p:cNvGrpSpPr>
            <a:grpSpLocks/>
          </p:cNvGrpSpPr>
          <p:nvPr/>
        </p:nvGrpSpPr>
        <p:grpSpPr bwMode="auto">
          <a:xfrm>
            <a:off x="177800" y="5424488"/>
            <a:ext cx="284163" cy="304800"/>
            <a:chOff x="112" y="3417"/>
            <a:chExt cx="179" cy="192"/>
          </a:xfrm>
        </p:grpSpPr>
        <p:sp>
          <p:nvSpPr>
            <p:cNvPr id="43012" name="Freeform 4"/>
            <p:cNvSpPr>
              <a:spLocks/>
            </p:cNvSpPr>
            <p:nvPr/>
          </p:nvSpPr>
          <p:spPr bwMode="auto">
            <a:xfrm>
              <a:off x="112" y="3417"/>
              <a:ext cx="179" cy="184"/>
            </a:xfrm>
            <a:custGeom>
              <a:avLst/>
              <a:gdLst/>
              <a:ahLst/>
              <a:cxnLst>
                <a:cxn ang="0">
                  <a:pos x="178" y="183"/>
                </a:cxn>
                <a:cxn ang="0">
                  <a:pos x="178" y="0"/>
                </a:cxn>
                <a:cxn ang="0">
                  <a:pos x="0" y="0"/>
                </a:cxn>
                <a:cxn ang="0">
                  <a:pos x="0" y="183"/>
                </a:cxn>
                <a:cxn ang="0">
                  <a:pos x="178" y="183"/>
                </a:cxn>
              </a:cxnLst>
              <a:rect l="0" t="0" r="r" b="b"/>
              <a:pathLst>
                <a:path w="179" h="184">
                  <a:moveTo>
                    <a:pt x="178" y="183"/>
                  </a:moveTo>
                  <a:lnTo>
                    <a:pt x="178" y="0"/>
                  </a:lnTo>
                  <a:lnTo>
                    <a:pt x="0" y="0"/>
                  </a:lnTo>
                  <a:lnTo>
                    <a:pt x="0" y="183"/>
                  </a:lnTo>
                  <a:lnTo>
                    <a:pt x="178" y="183"/>
                  </a:lnTo>
                </a:path>
              </a:pathLst>
            </a:custGeom>
            <a:solidFill>
              <a:srgbClr val="000000"/>
            </a:solidFill>
            <a:ln w="9525" cap="rnd">
              <a:noFill/>
              <a:round/>
              <a:headEnd type="none" w="sm" len="sm"/>
              <a:tailEnd type="none" w="sm" len="sm"/>
            </a:ln>
            <a:effectLst/>
          </p:spPr>
          <p:txBody>
            <a:bodyPr/>
            <a:lstStyle/>
            <a:p>
              <a:endParaRPr lang="en-US"/>
            </a:p>
          </p:txBody>
        </p:sp>
        <p:sp>
          <p:nvSpPr>
            <p:cNvPr id="43013" name="Freeform 5"/>
            <p:cNvSpPr>
              <a:spLocks/>
            </p:cNvSpPr>
            <p:nvPr/>
          </p:nvSpPr>
          <p:spPr bwMode="auto">
            <a:xfrm>
              <a:off x="194" y="3591"/>
              <a:ext cx="25" cy="18"/>
            </a:xfrm>
            <a:custGeom>
              <a:avLst/>
              <a:gdLst/>
              <a:ahLst/>
              <a:cxnLst>
                <a:cxn ang="0">
                  <a:pos x="24" y="17"/>
                </a:cxn>
                <a:cxn ang="0">
                  <a:pos x="24" y="0"/>
                </a:cxn>
                <a:cxn ang="0">
                  <a:pos x="0" y="0"/>
                </a:cxn>
                <a:cxn ang="0">
                  <a:pos x="0" y="17"/>
                </a:cxn>
                <a:cxn ang="0">
                  <a:pos x="24" y="17"/>
                </a:cxn>
              </a:cxnLst>
              <a:rect l="0" t="0" r="r" b="b"/>
              <a:pathLst>
                <a:path w="25" h="18">
                  <a:moveTo>
                    <a:pt x="24" y="17"/>
                  </a:moveTo>
                  <a:lnTo>
                    <a:pt x="24" y="0"/>
                  </a:lnTo>
                  <a:lnTo>
                    <a:pt x="0" y="0"/>
                  </a:lnTo>
                  <a:lnTo>
                    <a:pt x="0" y="17"/>
                  </a:lnTo>
                  <a:lnTo>
                    <a:pt x="24" y="17"/>
                  </a:lnTo>
                </a:path>
              </a:pathLst>
            </a:custGeom>
            <a:solidFill>
              <a:srgbClr val="FFFFFF"/>
            </a:solidFill>
            <a:ln w="9525" cap="rnd">
              <a:noFill/>
              <a:round/>
              <a:headEnd type="none" w="sm" len="sm"/>
              <a:tailEnd type="none" w="sm" len="sm"/>
            </a:ln>
            <a:effectLst/>
          </p:spPr>
          <p:txBody>
            <a:bodyPr/>
            <a:lstStyle/>
            <a:p>
              <a:endParaRPr lang="en-US"/>
            </a:p>
          </p:txBody>
        </p:sp>
        <p:sp>
          <p:nvSpPr>
            <p:cNvPr id="43014" name="Freeform 6"/>
            <p:cNvSpPr>
              <a:spLocks/>
            </p:cNvSpPr>
            <p:nvPr/>
          </p:nvSpPr>
          <p:spPr bwMode="auto">
            <a:xfrm>
              <a:off x="134" y="3470"/>
              <a:ext cx="31" cy="21"/>
            </a:xfrm>
            <a:custGeom>
              <a:avLst/>
              <a:gdLst/>
              <a:ahLst/>
              <a:cxnLst>
                <a:cxn ang="0">
                  <a:pos x="0" y="0"/>
                </a:cxn>
                <a:cxn ang="0">
                  <a:pos x="24" y="20"/>
                </a:cxn>
                <a:cxn ang="0">
                  <a:pos x="30" y="9"/>
                </a:cxn>
                <a:cxn ang="0">
                  <a:pos x="0" y="0"/>
                </a:cxn>
              </a:cxnLst>
              <a:rect l="0" t="0" r="r" b="b"/>
              <a:pathLst>
                <a:path w="31" h="21">
                  <a:moveTo>
                    <a:pt x="0" y="0"/>
                  </a:moveTo>
                  <a:lnTo>
                    <a:pt x="24" y="20"/>
                  </a:lnTo>
                  <a:lnTo>
                    <a:pt x="30" y="9"/>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43015" name="Freeform 7"/>
            <p:cNvSpPr>
              <a:spLocks/>
            </p:cNvSpPr>
            <p:nvPr/>
          </p:nvSpPr>
          <p:spPr bwMode="auto">
            <a:xfrm>
              <a:off x="245" y="3470"/>
              <a:ext cx="33" cy="21"/>
            </a:xfrm>
            <a:custGeom>
              <a:avLst/>
              <a:gdLst/>
              <a:ahLst/>
              <a:cxnLst>
                <a:cxn ang="0">
                  <a:pos x="32" y="0"/>
                </a:cxn>
                <a:cxn ang="0">
                  <a:pos x="5" y="20"/>
                </a:cxn>
                <a:cxn ang="0">
                  <a:pos x="0" y="9"/>
                </a:cxn>
                <a:cxn ang="0">
                  <a:pos x="32" y="0"/>
                </a:cxn>
              </a:cxnLst>
              <a:rect l="0" t="0" r="r" b="b"/>
              <a:pathLst>
                <a:path w="33" h="21">
                  <a:moveTo>
                    <a:pt x="32" y="0"/>
                  </a:moveTo>
                  <a:lnTo>
                    <a:pt x="5" y="20"/>
                  </a:lnTo>
                  <a:lnTo>
                    <a:pt x="0" y="9"/>
                  </a:lnTo>
                  <a:lnTo>
                    <a:pt x="32" y="0"/>
                  </a:lnTo>
                </a:path>
              </a:pathLst>
            </a:custGeom>
            <a:solidFill>
              <a:srgbClr val="FFFFFF"/>
            </a:solidFill>
            <a:ln w="9525" cap="rnd">
              <a:noFill/>
              <a:round/>
              <a:headEnd type="none" w="sm" len="sm"/>
              <a:tailEnd type="none" w="sm" len="sm"/>
            </a:ln>
            <a:effectLst/>
          </p:spPr>
          <p:txBody>
            <a:bodyPr/>
            <a:lstStyle/>
            <a:p>
              <a:endParaRPr lang="en-US"/>
            </a:p>
          </p:txBody>
        </p:sp>
        <p:sp>
          <p:nvSpPr>
            <p:cNvPr id="43016" name="Freeform 8"/>
            <p:cNvSpPr>
              <a:spLocks/>
            </p:cNvSpPr>
            <p:nvPr/>
          </p:nvSpPr>
          <p:spPr bwMode="auto">
            <a:xfrm>
              <a:off x="131" y="350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type="none" w="sm" len="sm"/>
              <a:tailEnd type="none" w="sm" len="sm"/>
            </a:ln>
            <a:effectLst/>
          </p:spPr>
          <p:txBody>
            <a:bodyPr/>
            <a:lstStyle/>
            <a:p>
              <a:endParaRPr lang="en-US"/>
            </a:p>
          </p:txBody>
        </p:sp>
        <p:sp>
          <p:nvSpPr>
            <p:cNvPr id="43017" name="Freeform 9"/>
            <p:cNvSpPr>
              <a:spLocks/>
            </p:cNvSpPr>
            <p:nvPr/>
          </p:nvSpPr>
          <p:spPr bwMode="auto">
            <a:xfrm>
              <a:off x="247" y="350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type="none" w="sm" len="sm"/>
              <a:tailEnd type="none" w="sm" len="sm"/>
            </a:ln>
            <a:effectLst/>
          </p:spPr>
          <p:txBody>
            <a:bodyPr/>
            <a:lstStyle/>
            <a:p>
              <a:endParaRPr lang="en-US"/>
            </a:p>
          </p:txBody>
        </p:sp>
        <p:sp>
          <p:nvSpPr>
            <p:cNvPr id="43018" name="Freeform 10"/>
            <p:cNvSpPr>
              <a:spLocks/>
            </p:cNvSpPr>
            <p:nvPr/>
          </p:nvSpPr>
          <p:spPr bwMode="auto">
            <a:xfrm>
              <a:off x="157" y="3433"/>
              <a:ext cx="26" cy="28"/>
            </a:xfrm>
            <a:custGeom>
              <a:avLst/>
              <a:gdLst/>
              <a:ahLst/>
              <a:cxnLst>
                <a:cxn ang="0">
                  <a:pos x="0" y="0"/>
                </a:cxn>
                <a:cxn ang="0">
                  <a:pos x="15" y="27"/>
                </a:cxn>
                <a:cxn ang="0">
                  <a:pos x="25" y="20"/>
                </a:cxn>
                <a:cxn ang="0">
                  <a:pos x="0" y="0"/>
                </a:cxn>
              </a:cxnLst>
              <a:rect l="0" t="0" r="r" b="b"/>
              <a:pathLst>
                <a:path w="26" h="28">
                  <a:moveTo>
                    <a:pt x="0" y="0"/>
                  </a:moveTo>
                  <a:lnTo>
                    <a:pt x="15" y="27"/>
                  </a:lnTo>
                  <a:lnTo>
                    <a:pt x="25" y="20"/>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43019" name="Freeform 11"/>
            <p:cNvSpPr>
              <a:spLocks/>
            </p:cNvSpPr>
            <p:nvPr/>
          </p:nvSpPr>
          <p:spPr bwMode="auto">
            <a:xfrm>
              <a:off x="222" y="3435"/>
              <a:ext cx="28" cy="30"/>
            </a:xfrm>
            <a:custGeom>
              <a:avLst/>
              <a:gdLst/>
              <a:ahLst/>
              <a:cxnLst>
                <a:cxn ang="0">
                  <a:pos x="27" y="0"/>
                </a:cxn>
                <a:cxn ang="0">
                  <a:pos x="11" y="29"/>
                </a:cxn>
                <a:cxn ang="0">
                  <a:pos x="0" y="21"/>
                </a:cxn>
                <a:cxn ang="0">
                  <a:pos x="27" y="0"/>
                </a:cxn>
              </a:cxnLst>
              <a:rect l="0" t="0" r="r" b="b"/>
              <a:pathLst>
                <a:path w="28" h="30">
                  <a:moveTo>
                    <a:pt x="27" y="0"/>
                  </a:moveTo>
                  <a:lnTo>
                    <a:pt x="11" y="29"/>
                  </a:lnTo>
                  <a:lnTo>
                    <a:pt x="0" y="21"/>
                  </a:lnTo>
                  <a:lnTo>
                    <a:pt x="27" y="0"/>
                  </a:lnTo>
                </a:path>
              </a:pathLst>
            </a:custGeom>
            <a:solidFill>
              <a:srgbClr val="FFFFFF"/>
            </a:solidFill>
            <a:ln w="9525" cap="rnd">
              <a:noFill/>
              <a:round/>
              <a:headEnd type="none" w="sm" len="sm"/>
              <a:tailEnd type="none" w="sm" len="sm"/>
            </a:ln>
            <a:effectLst/>
          </p:spPr>
          <p:txBody>
            <a:bodyPr/>
            <a:lstStyle/>
            <a:p>
              <a:endParaRPr lang="en-US"/>
            </a:p>
          </p:txBody>
        </p:sp>
        <p:sp>
          <p:nvSpPr>
            <p:cNvPr id="43020" name="Freeform 12"/>
            <p:cNvSpPr>
              <a:spLocks/>
            </p:cNvSpPr>
            <p:nvPr/>
          </p:nvSpPr>
          <p:spPr bwMode="auto">
            <a:xfrm>
              <a:off x="198" y="3423"/>
              <a:ext cx="17" cy="29"/>
            </a:xfrm>
            <a:custGeom>
              <a:avLst/>
              <a:gdLst/>
              <a:ahLst/>
              <a:cxnLst>
                <a:cxn ang="0">
                  <a:pos x="7" y="0"/>
                </a:cxn>
                <a:cxn ang="0">
                  <a:pos x="0" y="28"/>
                </a:cxn>
                <a:cxn ang="0">
                  <a:pos x="16" y="27"/>
                </a:cxn>
                <a:cxn ang="0">
                  <a:pos x="7" y="0"/>
                </a:cxn>
              </a:cxnLst>
              <a:rect l="0" t="0" r="r" b="b"/>
              <a:pathLst>
                <a:path w="17" h="29">
                  <a:moveTo>
                    <a:pt x="7" y="0"/>
                  </a:moveTo>
                  <a:lnTo>
                    <a:pt x="0" y="28"/>
                  </a:lnTo>
                  <a:lnTo>
                    <a:pt x="16" y="27"/>
                  </a:lnTo>
                  <a:lnTo>
                    <a:pt x="7" y="0"/>
                  </a:lnTo>
                </a:path>
              </a:pathLst>
            </a:custGeom>
            <a:solidFill>
              <a:srgbClr val="FFFFFF"/>
            </a:solidFill>
            <a:ln w="9525" cap="rnd">
              <a:noFill/>
              <a:round/>
              <a:headEnd type="none" w="sm" len="sm"/>
              <a:tailEnd type="none" w="sm" len="sm"/>
            </a:ln>
            <a:effectLst/>
          </p:spPr>
          <p:txBody>
            <a:bodyPr/>
            <a:lstStyle/>
            <a:p>
              <a:endParaRPr lang="en-US"/>
            </a:p>
          </p:txBody>
        </p:sp>
        <p:sp>
          <p:nvSpPr>
            <p:cNvPr id="43021" name="Freeform 13"/>
            <p:cNvSpPr>
              <a:spLocks/>
            </p:cNvSpPr>
            <p:nvPr/>
          </p:nvSpPr>
          <p:spPr bwMode="auto">
            <a:xfrm>
              <a:off x="171" y="3469"/>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type="none" w="sm" len="sm"/>
              <a:tailEnd type="none" w="sm" len="sm"/>
            </a:ln>
            <a:effectLst/>
          </p:spPr>
          <p:txBody>
            <a:bodyPr/>
            <a:lstStyle/>
            <a:p>
              <a:endParaRPr lang="en-US"/>
            </a:p>
          </p:txBody>
        </p:sp>
        <p:sp>
          <p:nvSpPr>
            <p:cNvPr id="43022" name="Freeform 14"/>
            <p:cNvSpPr>
              <a:spLocks/>
            </p:cNvSpPr>
            <p:nvPr/>
          </p:nvSpPr>
          <p:spPr bwMode="auto">
            <a:xfrm>
              <a:off x="199" y="3491"/>
              <a:ext cx="17" cy="86"/>
            </a:xfrm>
            <a:custGeom>
              <a:avLst/>
              <a:gdLst/>
              <a:ahLst/>
              <a:cxnLst>
                <a:cxn ang="0">
                  <a:pos x="4" y="0"/>
                </a:cxn>
                <a:cxn ang="0">
                  <a:pos x="6" y="5"/>
                </a:cxn>
                <a:cxn ang="0">
                  <a:pos x="2" y="6"/>
                </a:cxn>
                <a:cxn ang="0">
                  <a:pos x="2" y="77"/>
                </a:cxn>
                <a:cxn ang="0">
                  <a:pos x="0" y="78"/>
                </a:cxn>
                <a:cxn ang="0">
                  <a:pos x="0" y="85"/>
                </a:cxn>
                <a:cxn ang="0">
                  <a:pos x="2" y="85"/>
                </a:cxn>
                <a:cxn ang="0">
                  <a:pos x="4" y="85"/>
                </a:cxn>
                <a:cxn ang="0">
                  <a:pos x="6" y="85"/>
                </a:cxn>
                <a:cxn ang="0">
                  <a:pos x="9" y="84"/>
                </a:cxn>
                <a:cxn ang="0">
                  <a:pos x="13" y="84"/>
                </a:cxn>
                <a:cxn ang="0">
                  <a:pos x="16" y="83"/>
                </a:cxn>
                <a:cxn ang="0">
                  <a:pos x="16" y="81"/>
                </a:cxn>
                <a:cxn ang="0">
                  <a:pos x="16" y="78"/>
                </a:cxn>
                <a:cxn ang="0">
                  <a:pos x="16" y="47"/>
                </a:cxn>
                <a:cxn ang="0">
                  <a:pos x="13" y="46"/>
                </a:cxn>
                <a:cxn ang="0">
                  <a:pos x="13" y="38"/>
                </a:cxn>
                <a:cxn ang="0">
                  <a:pos x="13" y="4"/>
                </a:cxn>
                <a:cxn ang="0">
                  <a:pos x="4" y="0"/>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040195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To extract data from the database, you need to use the structured query language (SQL) SELECT statement. You may need to restrict the columns that are displayed. This lesson describes all the SQL statements that you need to perform these actions.</a:t>
            </a:r>
            <a:br>
              <a:rPr lang="en-US"/>
            </a:br>
            <a:r>
              <a:rPr lang="en-US"/>
              <a:t>You may want to create SELECT statements that can be used time and time again. This lesson also covers the use of SQL*Plus commands to execute SQL statements.</a:t>
            </a:r>
          </a:p>
          <a:p>
            <a:pPr>
              <a:tabLst/>
            </a:pPr>
            <a:endParaRPr lang="en-US" b="0">
              <a:latin typeface="Times New Roman" pitchFamily="18" charset="0"/>
            </a:endParaRPr>
          </a:p>
        </p:txBody>
      </p:sp>
      <p:sp>
        <p:nvSpPr>
          <p:cNvPr id="8197" name="Rectangle 5"/>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2052059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r>
              <a:rPr lang="en-US"/>
              <a:t>Literal Character Strings</a:t>
            </a:r>
          </a:p>
          <a:p>
            <a:pPr lvl="1">
              <a:tabLst/>
            </a:pPr>
            <a:r>
              <a:rPr lang="en-US"/>
              <a:t>A literal is any character, expression, or number included in the SELECT list that is not a column name or a column alias. It is printed for each row returned. Literal strings of free-format text can be included in the query result and are treated the same as a column in the SELECT list.</a:t>
            </a:r>
            <a:r>
              <a:rPr lang="en-US" b="1"/>
              <a:t> </a:t>
            </a:r>
            <a:endParaRPr lang="en-US"/>
          </a:p>
          <a:p>
            <a:pPr lvl="1">
              <a:tabLst/>
            </a:pPr>
            <a:r>
              <a:rPr lang="en-US"/>
              <a:t>Date and character literals </a:t>
            </a:r>
            <a:r>
              <a:rPr lang="en-US" i="1"/>
              <a:t>must </a:t>
            </a:r>
            <a:r>
              <a:rPr lang="en-US"/>
              <a:t>be enclosed within single quotation marks (</a:t>
            </a:r>
            <a:r>
              <a:rPr lang="en-US">
                <a:latin typeface="Courier New" pitchFamily="49" charset="0"/>
              </a:rPr>
              <a:t>'</a:t>
            </a:r>
            <a:r>
              <a:rPr lang="en-US"/>
              <a:t> </a:t>
            </a:r>
            <a:r>
              <a:rPr lang="en-US">
                <a:latin typeface="Courier New" pitchFamily="49" charset="0"/>
              </a:rPr>
              <a:t>'</a:t>
            </a:r>
            <a:r>
              <a:rPr lang="en-US"/>
              <a:t>); number literals must not.</a:t>
            </a:r>
            <a:endParaRPr lang="en-US" i="1"/>
          </a:p>
          <a:p>
            <a:pPr>
              <a:tabLst/>
            </a:pPr>
            <a:endParaRPr lang="en-US" b="0" i="1">
              <a:latin typeface="Times New Roman" pitchFamily="18" charset="0"/>
            </a:endParaRPr>
          </a:p>
        </p:txBody>
      </p:sp>
      <p:sp>
        <p:nvSpPr>
          <p:cNvPr id="45061" name="Rectangle 5"/>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2055554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p:spPr>
        <p:txBody>
          <a:bodyPr/>
          <a:lstStyle/>
          <a:p>
            <a:pPr>
              <a:tabLst/>
            </a:pPr>
            <a:r>
              <a:rPr lang="en-US"/>
              <a:t>Literal Character Strings (continued)</a:t>
            </a:r>
          </a:p>
          <a:p>
            <a:pPr lvl="1">
              <a:tabLst/>
            </a:pPr>
            <a:r>
              <a:rPr lang="en-US"/>
              <a:t>The example on the slide displays names and jobs of all employees. The column has the heading Employee Details. Notice the spaces between the single quotation marks in the SELECT statement. The spaces improve the readability of the output. </a:t>
            </a:r>
          </a:p>
          <a:p>
            <a:pPr lvl="1">
              <a:tabLst/>
            </a:pPr>
            <a:r>
              <a:rPr lang="en-US"/>
              <a:t>In the following example, the name and salary for each employee is concatenated with a literal to give the returned rows more meaning.</a:t>
            </a:r>
          </a:p>
          <a:p>
            <a:pPr>
              <a:tabLst/>
            </a:pPr>
            <a:endParaRPr lang="en-US" b="0">
              <a:latin typeface="Times New Roman" pitchFamily="18" charset="0"/>
            </a:endParaRPr>
          </a:p>
        </p:txBody>
      </p:sp>
      <p:sp>
        <p:nvSpPr>
          <p:cNvPr id="47107" name="Rectangle 3"/>
          <p:cNvSpPr>
            <a:spLocks noGrp="1" noRot="1" noChangeAspect="1" noChangeArrowheads="1" noTextEdit="1"/>
          </p:cNvSpPr>
          <p:nvPr>
            <p:ph type="sldImg"/>
          </p:nvPr>
        </p:nvSpPr>
        <p:spPr>
          <a:xfrm>
            <a:off x="468313" y="152400"/>
            <a:ext cx="5876925" cy="4406900"/>
          </a:xfrm>
          <a:ln cap="flat"/>
        </p:spPr>
      </p:sp>
      <p:grpSp>
        <p:nvGrpSpPr>
          <p:cNvPr id="47110" name="Group 6"/>
          <p:cNvGrpSpPr>
            <a:grpSpLocks/>
          </p:cNvGrpSpPr>
          <p:nvPr/>
        </p:nvGrpSpPr>
        <p:grpSpPr bwMode="auto">
          <a:xfrm>
            <a:off x="596900" y="5957888"/>
            <a:ext cx="5727700" cy="2549525"/>
            <a:chOff x="376" y="3753"/>
            <a:chExt cx="3608" cy="1606"/>
          </a:xfrm>
        </p:grpSpPr>
        <p:sp>
          <p:nvSpPr>
            <p:cNvPr id="47108" name="Rectangle 4"/>
            <p:cNvSpPr>
              <a:spLocks noChangeArrowheads="1"/>
            </p:cNvSpPr>
            <p:nvPr/>
          </p:nvSpPr>
          <p:spPr bwMode="auto">
            <a:xfrm>
              <a:off x="376" y="3753"/>
              <a:ext cx="3608" cy="277"/>
            </a:xfrm>
            <a:prstGeom prst="rect">
              <a:avLst/>
            </a:prstGeom>
            <a:noFill/>
            <a:ln w="12700">
              <a:solidFill>
                <a:schemeClr val="tx1"/>
              </a:solidFill>
              <a:miter lim="800000"/>
              <a:headEnd/>
              <a:tailEnd/>
            </a:ln>
            <a:effectLst/>
          </p:spPr>
          <p:txBody>
            <a:bodyPr wrap="none" lIns="96838" tIns="50800" rIns="96838" bIns="50800"/>
            <a:lstStyle/>
            <a:p>
              <a:pPr defTabSz="1041400"/>
              <a:r>
                <a:rPr lang="en-US" sz="1100" b="1">
                  <a:latin typeface="Courier New" pitchFamily="49" charset="0"/>
                </a:rPr>
                <a:t>SQL&gt; SELECT ename ||': '||'1'||' Month salary = '||sal Monthly </a:t>
              </a:r>
            </a:p>
            <a:p>
              <a:pPr defTabSz="1041400"/>
              <a:r>
                <a:rPr lang="en-US" sz="1100" b="1">
                  <a:latin typeface="Courier New" pitchFamily="49" charset="0"/>
                </a:rPr>
                <a:t>  2  FROM   emp;</a:t>
              </a:r>
            </a:p>
          </p:txBody>
        </p:sp>
        <p:sp>
          <p:nvSpPr>
            <p:cNvPr id="47109" name="Rectangle 5"/>
            <p:cNvSpPr>
              <a:spLocks noChangeArrowheads="1"/>
            </p:cNvSpPr>
            <p:nvPr/>
          </p:nvSpPr>
          <p:spPr bwMode="auto">
            <a:xfrm>
              <a:off x="376" y="4119"/>
              <a:ext cx="3596" cy="1240"/>
            </a:xfrm>
            <a:prstGeom prst="rect">
              <a:avLst/>
            </a:prstGeom>
            <a:noFill/>
            <a:ln w="12700">
              <a:solidFill>
                <a:schemeClr val="tx1"/>
              </a:solidFill>
              <a:miter lim="800000"/>
              <a:headEnd/>
              <a:tailEnd/>
            </a:ln>
            <a:effectLst/>
          </p:spPr>
          <p:txBody>
            <a:bodyPr wrap="none" lIns="96838" tIns="50800" rIns="96838" bIns="50800"/>
            <a:lstStyle/>
            <a:p>
              <a:pPr defTabSz="1041400"/>
              <a:r>
                <a:rPr lang="en-US" sz="1100">
                  <a:latin typeface="Courier New" pitchFamily="49" charset="0"/>
                </a:rPr>
                <a:t>MONTHLY</a:t>
              </a:r>
            </a:p>
            <a:p>
              <a:pPr defTabSz="1041400"/>
              <a:r>
                <a:rPr lang="en-US" sz="1100">
                  <a:latin typeface="Courier New" pitchFamily="49" charset="0"/>
                </a:rPr>
                <a:t>---------------------------------------------------------------</a:t>
              </a:r>
            </a:p>
            <a:p>
              <a:pPr defTabSz="1041400"/>
              <a:r>
                <a:rPr lang="en-US" sz="1100">
                  <a:latin typeface="Courier New" pitchFamily="49" charset="0"/>
                </a:rPr>
                <a:t>KING: 1 Month salary = 5000</a:t>
              </a:r>
            </a:p>
            <a:p>
              <a:pPr defTabSz="1041400"/>
              <a:r>
                <a:rPr lang="en-US" sz="1100">
                  <a:latin typeface="Courier New" pitchFamily="49" charset="0"/>
                </a:rPr>
                <a:t>BLAKE: 1 Month salary = 2850</a:t>
              </a:r>
            </a:p>
            <a:p>
              <a:pPr defTabSz="1041400"/>
              <a:r>
                <a:rPr lang="en-US" sz="1100">
                  <a:latin typeface="Courier New" pitchFamily="49" charset="0"/>
                </a:rPr>
                <a:t>CLARK: 1 Month salary = 2450</a:t>
              </a:r>
            </a:p>
            <a:p>
              <a:pPr defTabSz="1041400"/>
              <a:r>
                <a:rPr lang="en-US" sz="1100">
                  <a:latin typeface="Courier New" pitchFamily="49" charset="0"/>
                </a:rPr>
                <a:t>JONES: 1 Month salary = 2975</a:t>
              </a:r>
            </a:p>
            <a:p>
              <a:pPr defTabSz="1041400"/>
              <a:r>
                <a:rPr lang="en-US" sz="1100">
                  <a:latin typeface="Courier New" pitchFamily="49" charset="0"/>
                </a:rPr>
                <a:t>MARTIN: 1 Month salary = 1250</a:t>
              </a:r>
            </a:p>
            <a:p>
              <a:pPr defTabSz="1041400"/>
              <a:r>
                <a:rPr lang="en-US" sz="1100">
                  <a:latin typeface="Courier New" pitchFamily="49" charset="0"/>
                </a:rPr>
                <a:t>ALLEN: 1 Month salary = 1600</a:t>
              </a:r>
            </a:p>
            <a:p>
              <a:pPr defTabSz="1041400"/>
              <a:r>
                <a:rPr lang="en-US" sz="1100">
                  <a:latin typeface="Courier New" pitchFamily="49" charset="0"/>
                </a:rPr>
                <a:t>TURNER: 1 Month salary = 1500</a:t>
              </a:r>
            </a:p>
            <a:p>
              <a:pPr defTabSz="1041400"/>
              <a:r>
                <a:rPr lang="en-US" sz="1100">
                  <a:latin typeface="Courier New" pitchFamily="49" charset="0"/>
                </a:rPr>
                <a:t>...</a:t>
              </a:r>
            </a:p>
            <a:p>
              <a:pPr defTabSz="1041400"/>
              <a:r>
                <a:rPr lang="en-US" sz="1100">
                  <a:latin typeface="Courier New" pitchFamily="49" charset="0"/>
                </a:rPr>
                <a:t>14 rows selected.</a:t>
              </a:r>
            </a:p>
          </p:txBody>
        </p:sp>
      </p:grpSp>
    </p:spTree>
    <p:extLst>
      <p:ext uri="{BB962C8B-B14F-4D97-AF65-F5344CB8AC3E}">
        <p14:creationId xmlns:p14="http://schemas.microsoft.com/office/powerpoint/2010/main" val="1131674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68313" y="152400"/>
            <a:ext cx="5876925" cy="4406900"/>
          </a:xfrm>
          <a:ln cap="flat"/>
        </p:spPr>
      </p:sp>
      <p:sp>
        <p:nvSpPr>
          <p:cNvPr id="49155" name="Rectangle 3"/>
          <p:cNvSpPr>
            <a:spLocks noGrp="1" noChangeArrowheads="1"/>
          </p:cNvSpPr>
          <p:nvPr>
            <p:ph type="body" idx="1"/>
          </p:nvPr>
        </p:nvSpPr>
        <p:spPr>
          <a:noFill/>
          <a:ln/>
        </p:spPr>
        <p:txBody>
          <a:bodyPr/>
          <a:lstStyle/>
          <a:p>
            <a:r>
              <a:rPr lang="en-US"/>
              <a:t>Duplicate Rows</a:t>
            </a:r>
          </a:p>
          <a:p>
            <a:pPr lvl="1"/>
            <a:r>
              <a:rPr lang="en-US"/>
              <a:t>Unless you indicate otherwise, SQL*Plus displays the results of a query without eliminating duplicate rows. The example on the slide displays all the department numbers from the EMP table. Notice that the department numbers are repeated. </a:t>
            </a:r>
          </a:p>
        </p:txBody>
      </p:sp>
    </p:spTree>
    <p:extLst>
      <p:ext uri="{BB962C8B-B14F-4D97-AF65-F5344CB8AC3E}">
        <p14:creationId xmlns:p14="http://schemas.microsoft.com/office/powerpoint/2010/main" val="1929807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68313" y="152400"/>
            <a:ext cx="5876925" cy="4406900"/>
          </a:xfrm>
          <a:ln cap="flat"/>
        </p:spPr>
      </p:sp>
      <p:sp>
        <p:nvSpPr>
          <p:cNvPr id="51203" name="Rectangle 3"/>
          <p:cNvSpPr>
            <a:spLocks noGrp="1" noChangeArrowheads="1"/>
          </p:cNvSpPr>
          <p:nvPr>
            <p:ph type="body" idx="1"/>
          </p:nvPr>
        </p:nvSpPr>
        <p:spPr>
          <a:noFill/>
          <a:ln/>
        </p:spPr>
        <p:txBody>
          <a:bodyPr/>
          <a:lstStyle/>
          <a:p>
            <a:r>
              <a:rPr lang="en-US"/>
              <a:t>Duplicate Rows (continued)</a:t>
            </a:r>
          </a:p>
          <a:p>
            <a:pPr lvl="1"/>
            <a:r>
              <a:rPr lang="en-US"/>
              <a:t>To eliminate duplicate rows in the result, include the </a:t>
            </a:r>
            <a:r>
              <a:rPr lang="en-US">
                <a:solidFill>
                  <a:srgbClr val="FC0128"/>
                </a:solidFill>
              </a:rPr>
              <a:t>DISTINCT </a:t>
            </a:r>
            <a:r>
              <a:rPr lang="en-US"/>
              <a:t>keyword in the SELECT clause immediately after the SELECT keyword. In the example on the slide, the EMP table actually contains fourteen</a:t>
            </a:r>
            <a:r>
              <a:rPr lang="en-US" i="1"/>
              <a:t> </a:t>
            </a:r>
            <a:r>
              <a:rPr lang="en-US"/>
              <a:t>rows but there are only three unique department numbers in the table. </a:t>
            </a:r>
          </a:p>
          <a:p>
            <a:pPr lvl="1"/>
            <a:r>
              <a:rPr lang="en-US"/>
              <a:t>You can specify multiple columns after the DISTINCT qualifier. The DISTINCT qualifier affects all the selected columns, and the result represents a distinct combination of the columns.</a:t>
            </a:r>
          </a:p>
          <a:p>
            <a:endParaRPr lang="en-US" b="0">
              <a:latin typeface="Times New Roman" pitchFamily="18" charset="0"/>
            </a:endParaRPr>
          </a:p>
          <a:p>
            <a:endParaRPr lang="en-US" b="0">
              <a:latin typeface="Times New Roman" pitchFamily="18" charset="0"/>
            </a:endParaRPr>
          </a:p>
          <a:p>
            <a:r>
              <a:rPr lang="en-US" b="0">
                <a:latin typeface="Courier New" pitchFamily="49" charset="0"/>
              </a:rPr>
              <a:t> </a:t>
            </a:r>
          </a:p>
          <a:p>
            <a:pPr>
              <a:spcBef>
                <a:spcPct val="0"/>
              </a:spcBef>
            </a:pPr>
            <a:r>
              <a:rPr lang="en-US" b="0">
                <a:latin typeface="Courier New" pitchFamily="49" charset="0"/>
              </a:rPr>
              <a:t>   DEPTNO JOB</a:t>
            </a:r>
            <a:endParaRPr lang="en-US">
              <a:solidFill>
                <a:schemeClr val="accent2"/>
              </a:solidFill>
            </a:endParaRPr>
          </a:p>
          <a:p>
            <a:pPr>
              <a:spcBef>
                <a:spcPct val="0"/>
              </a:spcBef>
            </a:pPr>
            <a:r>
              <a:rPr lang="en-US" b="0">
                <a:latin typeface="Courier New" pitchFamily="49" charset="0"/>
              </a:rPr>
              <a:t>   ------ ---------</a:t>
            </a:r>
          </a:p>
          <a:p>
            <a:pPr>
              <a:spcBef>
                <a:spcPct val="0"/>
              </a:spcBef>
            </a:pPr>
            <a:r>
              <a:rPr lang="en-US" b="0">
                <a:latin typeface="Courier New" pitchFamily="49" charset="0"/>
              </a:rPr>
              <a:t>       10 CLERK</a:t>
            </a:r>
          </a:p>
          <a:p>
            <a:pPr>
              <a:spcBef>
                <a:spcPct val="0"/>
              </a:spcBef>
            </a:pPr>
            <a:r>
              <a:rPr lang="en-US" b="0">
                <a:latin typeface="Courier New" pitchFamily="49" charset="0"/>
              </a:rPr>
              <a:t>       10 MANAGER</a:t>
            </a:r>
          </a:p>
          <a:p>
            <a:pPr>
              <a:spcBef>
                <a:spcPct val="0"/>
              </a:spcBef>
            </a:pPr>
            <a:r>
              <a:rPr lang="en-US" b="0">
                <a:latin typeface="Courier New" pitchFamily="49" charset="0"/>
              </a:rPr>
              <a:t>       10 PRESIDENT</a:t>
            </a:r>
          </a:p>
          <a:p>
            <a:pPr>
              <a:spcBef>
                <a:spcPct val="0"/>
              </a:spcBef>
            </a:pPr>
            <a:r>
              <a:rPr lang="en-US" b="0">
                <a:latin typeface="Courier New" pitchFamily="49" charset="0"/>
              </a:rPr>
              <a:t>       20 ANALYST</a:t>
            </a:r>
          </a:p>
          <a:p>
            <a:pPr>
              <a:spcBef>
                <a:spcPct val="0"/>
              </a:spcBef>
            </a:pPr>
            <a:r>
              <a:rPr lang="en-US" b="0">
                <a:latin typeface="Courier New" pitchFamily="49" charset="0"/>
              </a:rPr>
              <a:t>   ... </a:t>
            </a:r>
          </a:p>
          <a:p>
            <a:pPr>
              <a:spcBef>
                <a:spcPct val="0"/>
              </a:spcBef>
            </a:pPr>
            <a:r>
              <a:rPr lang="en-US" b="0">
                <a:latin typeface="Courier New" pitchFamily="49" charset="0"/>
              </a:rPr>
              <a:t>   9 rows selected.</a:t>
            </a:r>
          </a:p>
        </p:txBody>
      </p:sp>
      <p:sp>
        <p:nvSpPr>
          <p:cNvPr id="51204" name="Rectangle 4"/>
          <p:cNvSpPr>
            <a:spLocks noChangeArrowheads="1"/>
          </p:cNvSpPr>
          <p:nvPr/>
        </p:nvSpPr>
        <p:spPr bwMode="auto">
          <a:xfrm>
            <a:off x="611188" y="5970588"/>
            <a:ext cx="5573712" cy="446087"/>
          </a:xfrm>
          <a:prstGeom prst="rect">
            <a:avLst/>
          </a:prstGeom>
          <a:noFill/>
          <a:ln w="12700">
            <a:solidFill>
              <a:schemeClr val="tx1"/>
            </a:solidFill>
            <a:miter lim="800000"/>
            <a:headEnd/>
            <a:tailEnd/>
          </a:ln>
          <a:effectLst/>
        </p:spPr>
        <p:txBody>
          <a:bodyPr wrap="none" lIns="92075" tIns="47625" rIns="92075" bIns="47625"/>
          <a:lstStyle/>
          <a:p>
            <a:pPr defTabSz="942975"/>
            <a:r>
              <a:rPr lang="en-US" sz="1100" b="1">
                <a:latin typeface="Courier New" pitchFamily="49" charset="0"/>
              </a:rPr>
              <a:t>SQL&gt; SELECT	DISTINCT deptno, job</a:t>
            </a:r>
          </a:p>
          <a:p>
            <a:pPr defTabSz="942975"/>
            <a:r>
              <a:rPr lang="en-US" sz="1100" b="1">
                <a:latin typeface="Courier New" pitchFamily="49" charset="0"/>
              </a:rPr>
              <a:t>  2  FROM	emp;</a:t>
            </a:r>
          </a:p>
        </p:txBody>
      </p:sp>
      <p:sp>
        <p:nvSpPr>
          <p:cNvPr id="51205" name="Rectangle 5"/>
          <p:cNvSpPr>
            <a:spLocks noChangeArrowheads="1"/>
          </p:cNvSpPr>
          <p:nvPr/>
        </p:nvSpPr>
        <p:spPr bwMode="auto">
          <a:xfrm>
            <a:off x="611188" y="6515100"/>
            <a:ext cx="5573712" cy="1420813"/>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827383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68313" y="152400"/>
            <a:ext cx="5876925" cy="4406900"/>
          </a:xfrm>
          <a:ln cap="flat"/>
        </p:spPr>
      </p:sp>
      <p:sp>
        <p:nvSpPr>
          <p:cNvPr id="61443" name="Rectangle 3"/>
          <p:cNvSpPr>
            <a:spLocks noGrp="1" noChangeArrowheads="1"/>
          </p:cNvSpPr>
          <p:nvPr>
            <p:ph type="body" idx="1"/>
          </p:nvPr>
        </p:nvSpPr>
        <p:spPr>
          <a:noFill/>
          <a:ln/>
        </p:spPr>
        <p:txBody>
          <a:bodyPr/>
          <a:lstStyle/>
          <a:p>
            <a:r>
              <a:rPr lang="en-US"/>
              <a:t>Displaying Table Structure</a:t>
            </a:r>
          </a:p>
          <a:p>
            <a:pPr lvl="1"/>
            <a:r>
              <a:rPr lang="en-US"/>
              <a:t>In SQL*Plus, you can display the structure of a table using the </a:t>
            </a:r>
            <a:r>
              <a:rPr lang="en-US">
                <a:solidFill>
                  <a:srgbClr val="FC0128"/>
                </a:solidFill>
              </a:rPr>
              <a:t>DESCRIBE </a:t>
            </a:r>
            <a:r>
              <a:rPr lang="en-US"/>
              <a:t>command. The result of the command is to see the column names and datatypes as well as whether a column </a:t>
            </a:r>
            <a:r>
              <a:rPr lang="en-US" i="1"/>
              <a:t>must</a:t>
            </a:r>
            <a:r>
              <a:rPr lang="en-US"/>
              <a:t> contain data.</a:t>
            </a:r>
          </a:p>
          <a:p>
            <a:pPr lvl="1"/>
            <a:r>
              <a:rPr lang="en-US"/>
              <a:t>In the syntax:</a:t>
            </a:r>
          </a:p>
          <a:p>
            <a:r>
              <a:rPr lang="en-US" b="0" i="1">
                <a:latin typeface="Times New Roman" pitchFamily="18" charset="0"/>
              </a:rPr>
              <a:t>	tablename	</a:t>
            </a:r>
            <a:r>
              <a:rPr lang="en-US" b="0">
                <a:latin typeface="Times New Roman" pitchFamily="18" charset="0"/>
              </a:rPr>
              <a:t>is the name of any existing table, view, or synonym accessible to the user</a:t>
            </a:r>
            <a:r>
              <a:rPr lang="en-US">
                <a:latin typeface="Times New Roman" pitchFamily="18" charset="0"/>
              </a:rPr>
              <a:t>	</a:t>
            </a:r>
          </a:p>
          <a:p>
            <a:pPr lvl="1"/>
            <a:endParaRPr lang="en-US"/>
          </a:p>
          <a:p>
            <a:r>
              <a:rPr lang="en-US" b="0" i="1">
                <a:latin typeface="Times New Roman" pitchFamily="18" charset="0"/>
              </a:rPr>
              <a:t>	</a:t>
            </a:r>
          </a:p>
        </p:txBody>
      </p:sp>
    </p:spTree>
    <p:extLst>
      <p:ext uri="{BB962C8B-B14F-4D97-AF65-F5344CB8AC3E}">
        <p14:creationId xmlns:p14="http://schemas.microsoft.com/office/powerpoint/2010/main" val="885113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68313" y="152400"/>
            <a:ext cx="5876925" cy="4406900"/>
          </a:xfrm>
          <a:ln cap="flat"/>
        </p:spPr>
      </p:sp>
      <p:sp>
        <p:nvSpPr>
          <p:cNvPr id="63491" name="Rectangle 3"/>
          <p:cNvSpPr>
            <a:spLocks noGrp="1" noChangeArrowheads="1"/>
          </p:cNvSpPr>
          <p:nvPr>
            <p:ph type="body" idx="1"/>
          </p:nvPr>
        </p:nvSpPr>
        <p:spPr>
          <a:noFill/>
          <a:ln/>
        </p:spPr>
        <p:txBody>
          <a:bodyPr/>
          <a:lstStyle/>
          <a:p>
            <a:r>
              <a:rPr lang="en-US"/>
              <a:t>Displaying Table Structure (continued)</a:t>
            </a:r>
          </a:p>
          <a:p>
            <a:pPr lvl="1"/>
            <a:r>
              <a:rPr lang="en-US"/>
              <a:t>The example on the slide displays the information about the structure of the DEPT table. </a:t>
            </a:r>
          </a:p>
          <a:p>
            <a:pPr lvl="1"/>
            <a:r>
              <a:rPr lang="en-US"/>
              <a:t>In the result:</a:t>
            </a:r>
          </a:p>
          <a:p>
            <a:pPr lvl="1"/>
            <a:r>
              <a:rPr lang="en-US"/>
              <a:t>	</a:t>
            </a:r>
            <a:r>
              <a:rPr lang="en-US" i="1"/>
              <a:t>Null?		</a:t>
            </a:r>
            <a:r>
              <a:rPr lang="en-US"/>
              <a:t>indicates whether a column </a:t>
            </a:r>
            <a:r>
              <a:rPr lang="en-US" i="1"/>
              <a:t>must</a:t>
            </a:r>
            <a:r>
              <a:rPr lang="en-US"/>
              <a:t> contain data; NOT NULL indicates that a 				column must contain data</a:t>
            </a:r>
          </a:p>
          <a:p>
            <a:pPr lvl="1"/>
            <a:r>
              <a:rPr lang="en-US"/>
              <a:t>	</a:t>
            </a:r>
            <a:r>
              <a:rPr lang="en-US" i="1"/>
              <a:t>Type</a:t>
            </a:r>
            <a:r>
              <a:rPr lang="en-US"/>
              <a:t> 		displays the </a:t>
            </a:r>
            <a:r>
              <a:rPr lang="en-US">
                <a:solidFill>
                  <a:srgbClr val="FC0128"/>
                </a:solidFill>
              </a:rPr>
              <a:t>datatype </a:t>
            </a:r>
            <a:r>
              <a:rPr lang="en-US"/>
              <a:t>for a column</a:t>
            </a:r>
          </a:p>
          <a:p>
            <a:pPr lvl="1"/>
            <a:r>
              <a:rPr lang="en-US"/>
              <a:t>The datatypes are described in the following table:</a:t>
            </a:r>
          </a:p>
          <a:p>
            <a:r>
              <a:rPr lang="en-US" b="0">
                <a:latin typeface="Times New Roman" pitchFamily="18" charset="0"/>
              </a:rPr>
              <a:t> </a:t>
            </a:r>
          </a:p>
        </p:txBody>
      </p:sp>
      <p:graphicFrame>
        <p:nvGraphicFramePr>
          <p:cNvPr id="63492" name="Object 4"/>
          <p:cNvGraphicFramePr>
            <a:graphicFrameLocks/>
          </p:cNvGraphicFramePr>
          <p:nvPr/>
        </p:nvGraphicFramePr>
        <p:xfrm>
          <a:off x="612775" y="6276975"/>
          <a:ext cx="5676900" cy="1677988"/>
        </p:xfrm>
        <a:graphic>
          <a:graphicData uri="http://schemas.openxmlformats.org/presentationml/2006/ole">
            <mc:AlternateContent xmlns:mc="http://schemas.openxmlformats.org/markup-compatibility/2006">
              <mc:Choice xmlns:v="urn:schemas-microsoft-com:vml" Requires="v">
                <p:oleObj spid="_x0000_s63496" name="Document" r:id="rId4" imgW="5676840" imgH="1677960" progId="Word.Document.6">
                  <p:embed/>
                </p:oleObj>
              </mc:Choice>
              <mc:Fallback>
                <p:oleObj name="Document" r:id="rId4" imgW="5676840" imgH="1677960" progId="Word.Document.6">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775" y="6276975"/>
                        <a:ext cx="5676900" cy="167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91640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3862388" y="0"/>
            <a:ext cx="2955925" cy="460375"/>
          </a:xfrm>
          <a:prstGeom prst="rect">
            <a:avLst/>
          </a:prstGeom>
          <a:noFill/>
          <a:ln w="9525">
            <a:noFill/>
            <a:miter lim="800000"/>
            <a:headEnd/>
            <a:tailEnd/>
          </a:ln>
          <a:effectLst/>
        </p:spPr>
        <p:txBody>
          <a:bodyPr wrap="none" anchor="ctr"/>
          <a:lstStyle/>
          <a:p>
            <a:endParaRPr lang="en-US"/>
          </a:p>
        </p:txBody>
      </p:sp>
      <p:sp>
        <p:nvSpPr>
          <p:cNvPr id="73731" name="Rectangle 3"/>
          <p:cNvSpPr>
            <a:spLocks noChangeArrowheads="1"/>
          </p:cNvSpPr>
          <p:nvPr/>
        </p:nvSpPr>
        <p:spPr bwMode="auto">
          <a:xfrm>
            <a:off x="-1588" y="0"/>
            <a:ext cx="2952751" cy="460375"/>
          </a:xfrm>
          <a:prstGeom prst="rect">
            <a:avLst/>
          </a:prstGeom>
          <a:noFill/>
          <a:ln w="9525">
            <a:noFill/>
            <a:miter lim="800000"/>
            <a:headEnd/>
            <a:tailEnd/>
          </a:ln>
          <a:effectLst/>
        </p:spPr>
        <p:txBody>
          <a:bodyPr wrap="none" anchor="ctr"/>
          <a:lstStyle/>
          <a:p>
            <a:endParaRPr lang="en-US"/>
          </a:p>
        </p:txBody>
      </p:sp>
      <p:sp>
        <p:nvSpPr>
          <p:cNvPr id="73732" name="Rectangle 4"/>
          <p:cNvSpPr>
            <a:spLocks noGrp="1" noRot="1" noChangeAspect="1" noChangeArrowheads="1" noTextEdit="1"/>
          </p:cNvSpPr>
          <p:nvPr>
            <p:ph type="sldImg"/>
          </p:nvPr>
        </p:nvSpPr>
        <p:spPr>
          <a:xfrm>
            <a:off x="468313" y="152400"/>
            <a:ext cx="5876925" cy="4406900"/>
          </a:xfrm>
          <a:ln cap="flat"/>
        </p:spPr>
      </p:sp>
      <p:sp>
        <p:nvSpPr>
          <p:cNvPr id="73733" name="Rectangle 5"/>
          <p:cNvSpPr>
            <a:spLocks noGrp="1" noChangeArrowheads="1"/>
          </p:cNvSpPr>
          <p:nvPr>
            <p:ph type="body" idx="1"/>
          </p:nvPr>
        </p:nvSpPr>
        <p:spPr>
          <a:xfrm>
            <a:off x="466725" y="4656138"/>
            <a:ext cx="5888038" cy="3660775"/>
          </a:xfrm>
          <a:noFill/>
          <a:ln/>
        </p:spPr>
        <p:txBody>
          <a:bodyPr/>
          <a:lstStyle/>
          <a:p>
            <a:pPr defTabSz="858838">
              <a:tabLst>
                <a:tab pos="447675" algn="l"/>
              </a:tabLst>
            </a:pPr>
            <a:r>
              <a:rPr lang="en-US"/>
              <a:t>Practice Overview</a:t>
            </a:r>
          </a:p>
          <a:p>
            <a:pPr lvl="1" defTabSz="858838">
              <a:tabLst>
                <a:tab pos="447675" algn="l"/>
              </a:tabLst>
            </a:pPr>
            <a:r>
              <a:rPr lang="en-US"/>
              <a:t>This is the first of many practices. The solutions (if you require them) can be found in Appendix A. Practices are intended to introduce all topics covered in the lesson. Questions 2–4 are paper-based.</a:t>
            </a:r>
          </a:p>
          <a:p>
            <a:pPr lvl="1" defTabSz="858838">
              <a:tabLst>
                <a:tab pos="447675" algn="l"/>
              </a:tabLst>
            </a:pPr>
            <a:r>
              <a:rPr lang="en-US"/>
              <a:t>In any practice, there may be “if you have time” or “if you want extra challenge” questions. Do these only if you have completed all other questions within the allocated time and would like a further challenge to your skills.</a:t>
            </a:r>
          </a:p>
          <a:p>
            <a:pPr lvl="1" defTabSz="858838">
              <a:tabLst>
                <a:tab pos="447675" algn="l"/>
              </a:tabLst>
            </a:pPr>
            <a:r>
              <a:rPr lang="en-US"/>
              <a:t>Take the practice slowly and precisely. You can experiment with saving and running command files. If you have any questions at any time, attract the instructor’s attention.</a:t>
            </a:r>
          </a:p>
          <a:p>
            <a:pPr defTabSz="858838">
              <a:tabLst>
                <a:tab pos="447675" algn="l"/>
              </a:tabLst>
            </a:pPr>
            <a:r>
              <a:rPr lang="en-US"/>
              <a:t>Paper-Based Questions</a:t>
            </a:r>
            <a:endParaRPr lang="en-US" b="0"/>
          </a:p>
          <a:p>
            <a:pPr lvl="1" defTabSz="858838">
              <a:tabLst>
                <a:tab pos="447675" algn="l"/>
              </a:tabLst>
            </a:pPr>
            <a:r>
              <a:rPr lang="en-US"/>
              <a:t>For questions 2–4 circle either True or False.</a:t>
            </a:r>
          </a:p>
          <a:p>
            <a:pPr lvl="1" defTabSz="858838">
              <a:tabLst>
                <a:tab pos="447675" algn="l"/>
              </a:tabLst>
            </a:pPr>
            <a:endParaRPr lang="en-US"/>
          </a:p>
          <a:p>
            <a:pPr defTabSz="858838">
              <a:tabLst>
                <a:tab pos="447675" algn="l"/>
              </a:tabLst>
            </a:pPr>
            <a:endParaRPr lang="en-US" b="0">
              <a:latin typeface="Times New Roman" pitchFamily="18" charset="0"/>
            </a:endParaRPr>
          </a:p>
        </p:txBody>
      </p:sp>
      <p:grpSp>
        <p:nvGrpSpPr>
          <p:cNvPr id="73745" name="Group 17"/>
          <p:cNvGrpSpPr>
            <a:grpSpLocks/>
          </p:cNvGrpSpPr>
          <p:nvPr/>
        </p:nvGrpSpPr>
        <p:grpSpPr bwMode="auto">
          <a:xfrm>
            <a:off x="193675" y="5883275"/>
            <a:ext cx="282575" cy="304800"/>
            <a:chOff x="122" y="3706"/>
            <a:chExt cx="178" cy="192"/>
          </a:xfrm>
        </p:grpSpPr>
        <p:sp>
          <p:nvSpPr>
            <p:cNvPr id="73734" name="Freeform 6"/>
            <p:cNvSpPr>
              <a:spLocks/>
            </p:cNvSpPr>
            <p:nvPr/>
          </p:nvSpPr>
          <p:spPr bwMode="auto">
            <a:xfrm>
              <a:off x="122" y="3706"/>
              <a:ext cx="178" cy="183"/>
            </a:xfrm>
            <a:custGeom>
              <a:avLst/>
              <a:gdLst/>
              <a:ahLst/>
              <a:cxnLst>
                <a:cxn ang="0">
                  <a:pos x="177" y="182"/>
                </a:cxn>
                <a:cxn ang="0">
                  <a:pos x="177" y="0"/>
                </a:cxn>
                <a:cxn ang="0">
                  <a:pos x="0" y="0"/>
                </a:cxn>
                <a:cxn ang="0">
                  <a:pos x="0" y="182"/>
                </a:cxn>
                <a:cxn ang="0">
                  <a:pos x="177" y="182"/>
                </a:cxn>
              </a:cxnLst>
              <a:rect l="0" t="0" r="r" b="b"/>
              <a:pathLst>
                <a:path w="178" h="183">
                  <a:moveTo>
                    <a:pt x="177" y="182"/>
                  </a:moveTo>
                  <a:lnTo>
                    <a:pt x="177" y="0"/>
                  </a:lnTo>
                  <a:lnTo>
                    <a:pt x="0" y="0"/>
                  </a:lnTo>
                  <a:lnTo>
                    <a:pt x="0" y="182"/>
                  </a:lnTo>
                  <a:lnTo>
                    <a:pt x="177" y="182"/>
                  </a:lnTo>
                </a:path>
              </a:pathLst>
            </a:custGeom>
            <a:solidFill>
              <a:srgbClr val="000000"/>
            </a:solidFill>
            <a:ln w="9525" cap="rnd">
              <a:noFill/>
              <a:round/>
              <a:headEnd type="none" w="sm" len="sm"/>
              <a:tailEnd type="none" w="sm" len="sm"/>
            </a:ln>
            <a:effectLst/>
          </p:spPr>
          <p:txBody>
            <a:bodyPr/>
            <a:lstStyle/>
            <a:p>
              <a:endParaRPr lang="en-US"/>
            </a:p>
          </p:txBody>
        </p:sp>
        <p:sp>
          <p:nvSpPr>
            <p:cNvPr id="73735" name="Freeform 7"/>
            <p:cNvSpPr>
              <a:spLocks/>
            </p:cNvSpPr>
            <p:nvPr/>
          </p:nvSpPr>
          <p:spPr bwMode="auto">
            <a:xfrm>
              <a:off x="203" y="3880"/>
              <a:ext cx="26" cy="18"/>
            </a:xfrm>
            <a:custGeom>
              <a:avLst/>
              <a:gdLst/>
              <a:ahLst/>
              <a:cxnLst>
                <a:cxn ang="0">
                  <a:pos x="25" y="17"/>
                </a:cxn>
                <a:cxn ang="0">
                  <a:pos x="25" y="0"/>
                </a:cxn>
                <a:cxn ang="0">
                  <a:pos x="0" y="0"/>
                </a:cxn>
                <a:cxn ang="0">
                  <a:pos x="0" y="17"/>
                </a:cxn>
                <a:cxn ang="0">
                  <a:pos x="25" y="17"/>
                </a:cxn>
              </a:cxnLst>
              <a:rect l="0" t="0" r="r" b="b"/>
              <a:pathLst>
                <a:path w="26" h="18">
                  <a:moveTo>
                    <a:pt x="25" y="17"/>
                  </a:moveTo>
                  <a:lnTo>
                    <a:pt x="25" y="0"/>
                  </a:lnTo>
                  <a:lnTo>
                    <a:pt x="0" y="0"/>
                  </a:lnTo>
                  <a:lnTo>
                    <a:pt x="0" y="17"/>
                  </a:lnTo>
                  <a:lnTo>
                    <a:pt x="25" y="17"/>
                  </a:lnTo>
                </a:path>
              </a:pathLst>
            </a:custGeom>
            <a:solidFill>
              <a:srgbClr val="FFFFFF"/>
            </a:solidFill>
            <a:ln w="9525" cap="rnd">
              <a:noFill/>
              <a:round/>
              <a:headEnd type="none" w="sm" len="sm"/>
              <a:tailEnd type="none" w="sm" len="sm"/>
            </a:ln>
            <a:effectLst/>
          </p:spPr>
          <p:txBody>
            <a:bodyPr/>
            <a:lstStyle/>
            <a:p>
              <a:endParaRPr lang="en-US"/>
            </a:p>
          </p:txBody>
        </p:sp>
        <p:sp>
          <p:nvSpPr>
            <p:cNvPr id="73736" name="Freeform 8"/>
            <p:cNvSpPr>
              <a:spLocks/>
            </p:cNvSpPr>
            <p:nvPr/>
          </p:nvSpPr>
          <p:spPr bwMode="auto">
            <a:xfrm>
              <a:off x="145" y="3760"/>
              <a:ext cx="30" cy="19"/>
            </a:xfrm>
            <a:custGeom>
              <a:avLst/>
              <a:gdLst/>
              <a:ahLst/>
              <a:cxnLst>
                <a:cxn ang="0">
                  <a:pos x="0" y="0"/>
                </a:cxn>
                <a:cxn ang="0">
                  <a:pos x="23" y="18"/>
                </a:cxn>
                <a:cxn ang="0">
                  <a:pos x="29" y="8"/>
                </a:cxn>
                <a:cxn ang="0">
                  <a:pos x="0" y="0"/>
                </a:cxn>
              </a:cxnLst>
              <a:rect l="0" t="0" r="r" b="b"/>
              <a:pathLst>
                <a:path w="30" h="19">
                  <a:moveTo>
                    <a:pt x="0" y="0"/>
                  </a:moveTo>
                  <a:lnTo>
                    <a:pt x="23" y="18"/>
                  </a:lnTo>
                  <a:lnTo>
                    <a:pt x="29" y="8"/>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73737" name="Freeform 9"/>
            <p:cNvSpPr>
              <a:spLocks/>
            </p:cNvSpPr>
            <p:nvPr/>
          </p:nvSpPr>
          <p:spPr bwMode="auto">
            <a:xfrm>
              <a:off x="254" y="3760"/>
              <a:ext cx="33" cy="19"/>
            </a:xfrm>
            <a:custGeom>
              <a:avLst/>
              <a:gdLst/>
              <a:ahLst/>
              <a:cxnLst>
                <a:cxn ang="0">
                  <a:pos x="32" y="0"/>
                </a:cxn>
                <a:cxn ang="0">
                  <a:pos x="5" y="18"/>
                </a:cxn>
                <a:cxn ang="0">
                  <a:pos x="0" y="8"/>
                </a:cxn>
                <a:cxn ang="0">
                  <a:pos x="32" y="0"/>
                </a:cxn>
              </a:cxnLst>
              <a:rect l="0" t="0" r="r" b="b"/>
              <a:pathLst>
                <a:path w="33" h="19">
                  <a:moveTo>
                    <a:pt x="32" y="0"/>
                  </a:moveTo>
                  <a:lnTo>
                    <a:pt x="5" y="18"/>
                  </a:lnTo>
                  <a:lnTo>
                    <a:pt x="0" y="8"/>
                  </a:lnTo>
                  <a:lnTo>
                    <a:pt x="32" y="0"/>
                  </a:lnTo>
                </a:path>
              </a:pathLst>
            </a:custGeom>
            <a:solidFill>
              <a:srgbClr val="FFFFFF"/>
            </a:solidFill>
            <a:ln w="9525" cap="rnd">
              <a:noFill/>
              <a:round/>
              <a:headEnd type="none" w="sm" len="sm"/>
              <a:tailEnd type="none" w="sm" len="sm"/>
            </a:ln>
            <a:effectLst/>
          </p:spPr>
          <p:txBody>
            <a:bodyPr/>
            <a:lstStyle/>
            <a:p>
              <a:endParaRPr lang="en-US"/>
            </a:p>
          </p:txBody>
        </p:sp>
        <p:sp>
          <p:nvSpPr>
            <p:cNvPr id="73738" name="Freeform 10"/>
            <p:cNvSpPr>
              <a:spLocks/>
            </p:cNvSpPr>
            <p:nvPr/>
          </p:nvSpPr>
          <p:spPr bwMode="auto">
            <a:xfrm>
              <a:off x="141" y="3796"/>
              <a:ext cx="32" cy="21"/>
            </a:xfrm>
            <a:custGeom>
              <a:avLst/>
              <a:gdLst/>
              <a:ahLst/>
              <a:cxnLst>
                <a:cxn ang="0">
                  <a:pos x="0" y="20"/>
                </a:cxn>
                <a:cxn ang="0">
                  <a:pos x="31" y="16"/>
                </a:cxn>
                <a:cxn ang="0">
                  <a:pos x="29" y="0"/>
                </a:cxn>
                <a:cxn ang="0">
                  <a:pos x="0" y="20"/>
                </a:cxn>
              </a:cxnLst>
              <a:rect l="0" t="0" r="r" b="b"/>
              <a:pathLst>
                <a:path w="32" h="21">
                  <a:moveTo>
                    <a:pt x="0" y="20"/>
                  </a:moveTo>
                  <a:lnTo>
                    <a:pt x="31" y="16"/>
                  </a:lnTo>
                  <a:lnTo>
                    <a:pt x="29" y="0"/>
                  </a:lnTo>
                  <a:lnTo>
                    <a:pt x="0" y="20"/>
                  </a:lnTo>
                </a:path>
              </a:pathLst>
            </a:custGeom>
            <a:solidFill>
              <a:srgbClr val="FFFFFF"/>
            </a:solidFill>
            <a:ln w="9525" cap="rnd">
              <a:noFill/>
              <a:round/>
              <a:headEnd type="none" w="sm" len="sm"/>
              <a:tailEnd type="none" w="sm" len="sm"/>
            </a:ln>
            <a:effectLst/>
          </p:spPr>
          <p:txBody>
            <a:bodyPr/>
            <a:lstStyle/>
            <a:p>
              <a:endParaRPr lang="en-US"/>
            </a:p>
          </p:txBody>
        </p:sp>
        <p:sp>
          <p:nvSpPr>
            <p:cNvPr id="73739" name="Freeform 11"/>
            <p:cNvSpPr>
              <a:spLocks/>
            </p:cNvSpPr>
            <p:nvPr/>
          </p:nvSpPr>
          <p:spPr bwMode="auto">
            <a:xfrm>
              <a:off x="257" y="3797"/>
              <a:ext cx="33" cy="21"/>
            </a:xfrm>
            <a:custGeom>
              <a:avLst/>
              <a:gdLst/>
              <a:ahLst/>
              <a:cxnLst>
                <a:cxn ang="0">
                  <a:pos x="32" y="20"/>
                </a:cxn>
                <a:cxn ang="0">
                  <a:pos x="0" y="17"/>
                </a:cxn>
                <a:cxn ang="0">
                  <a:pos x="1" y="0"/>
                </a:cxn>
                <a:cxn ang="0">
                  <a:pos x="32" y="20"/>
                </a:cxn>
              </a:cxnLst>
              <a:rect l="0" t="0" r="r" b="b"/>
              <a:pathLst>
                <a:path w="33" h="21">
                  <a:moveTo>
                    <a:pt x="32" y="20"/>
                  </a:moveTo>
                  <a:lnTo>
                    <a:pt x="0" y="17"/>
                  </a:lnTo>
                  <a:lnTo>
                    <a:pt x="1" y="0"/>
                  </a:lnTo>
                  <a:lnTo>
                    <a:pt x="32" y="20"/>
                  </a:lnTo>
                </a:path>
              </a:pathLst>
            </a:custGeom>
            <a:solidFill>
              <a:srgbClr val="FFFFFF"/>
            </a:solidFill>
            <a:ln w="9525" cap="rnd">
              <a:noFill/>
              <a:round/>
              <a:headEnd type="none" w="sm" len="sm"/>
              <a:tailEnd type="none" w="sm" len="sm"/>
            </a:ln>
            <a:effectLst/>
          </p:spPr>
          <p:txBody>
            <a:bodyPr/>
            <a:lstStyle/>
            <a:p>
              <a:endParaRPr lang="en-US"/>
            </a:p>
          </p:txBody>
        </p:sp>
        <p:sp>
          <p:nvSpPr>
            <p:cNvPr id="73740" name="Freeform 12"/>
            <p:cNvSpPr>
              <a:spLocks/>
            </p:cNvSpPr>
            <p:nvPr/>
          </p:nvSpPr>
          <p:spPr bwMode="auto">
            <a:xfrm>
              <a:off x="165" y="3721"/>
              <a:ext cx="29" cy="29"/>
            </a:xfrm>
            <a:custGeom>
              <a:avLst/>
              <a:gdLst/>
              <a:ahLst/>
              <a:cxnLst>
                <a:cxn ang="0">
                  <a:pos x="0" y="0"/>
                </a:cxn>
                <a:cxn ang="0">
                  <a:pos x="16" y="28"/>
                </a:cxn>
                <a:cxn ang="0">
                  <a:pos x="28" y="21"/>
                </a:cxn>
                <a:cxn ang="0">
                  <a:pos x="0" y="0"/>
                </a:cxn>
              </a:cxnLst>
              <a:rect l="0" t="0" r="r" b="b"/>
              <a:pathLst>
                <a:path w="29" h="29">
                  <a:moveTo>
                    <a:pt x="0" y="0"/>
                  </a:moveTo>
                  <a:lnTo>
                    <a:pt x="16" y="28"/>
                  </a:lnTo>
                  <a:lnTo>
                    <a:pt x="28" y="21"/>
                  </a:lnTo>
                  <a:lnTo>
                    <a:pt x="0" y="0"/>
                  </a:lnTo>
                </a:path>
              </a:pathLst>
            </a:custGeom>
            <a:solidFill>
              <a:srgbClr val="FFFFFF"/>
            </a:solidFill>
            <a:ln w="9525" cap="rnd">
              <a:noFill/>
              <a:round/>
              <a:headEnd type="none" w="sm" len="sm"/>
              <a:tailEnd type="none" w="sm" len="sm"/>
            </a:ln>
            <a:effectLst/>
          </p:spPr>
          <p:txBody>
            <a:bodyPr/>
            <a:lstStyle/>
            <a:p>
              <a:endParaRPr lang="en-US"/>
            </a:p>
          </p:txBody>
        </p:sp>
        <p:sp>
          <p:nvSpPr>
            <p:cNvPr id="73741" name="Freeform 13"/>
            <p:cNvSpPr>
              <a:spLocks/>
            </p:cNvSpPr>
            <p:nvPr/>
          </p:nvSpPr>
          <p:spPr bwMode="auto">
            <a:xfrm>
              <a:off x="232" y="3723"/>
              <a:ext cx="27" cy="32"/>
            </a:xfrm>
            <a:custGeom>
              <a:avLst/>
              <a:gdLst/>
              <a:ahLst/>
              <a:cxnLst>
                <a:cxn ang="0">
                  <a:pos x="26" y="0"/>
                </a:cxn>
                <a:cxn ang="0">
                  <a:pos x="11" y="31"/>
                </a:cxn>
                <a:cxn ang="0">
                  <a:pos x="0" y="23"/>
                </a:cxn>
                <a:cxn ang="0">
                  <a:pos x="26" y="0"/>
                </a:cxn>
              </a:cxnLst>
              <a:rect l="0" t="0" r="r" b="b"/>
              <a:pathLst>
                <a:path w="27" h="32">
                  <a:moveTo>
                    <a:pt x="26" y="0"/>
                  </a:moveTo>
                  <a:lnTo>
                    <a:pt x="11" y="31"/>
                  </a:lnTo>
                  <a:lnTo>
                    <a:pt x="0" y="23"/>
                  </a:lnTo>
                  <a:lnTo>
                    <a:pt x="26" y="0"/>
                  </a:lnTo>
                </a:path>
              </a:pathLst>
            </a:custGeom>
            <a:solidFill>
              <a:srgbClr val="FFFFFF"/>
            </a:solidFill>
            <a:ln w="9525" cap="rnd">
              <a:noFill/>
              <a:round/>
              <a:headEnd type="none" w="sm" len="sm"/>
              <a:tailEnd type="none" w="sm" len="sm"/>
            </a:ln>
            <a:effectLst/>
          </p:spPr>
          <p:txBody>
            <a:bodyPr/>
            <a:lstStyle/>
            <a:p>
              <a:endParaRPr lang="en-US"/>
            </a:p>
          </p:txBody>
        </p:sp>
        <p:sp>
          <p:nvSpPr>
            <p:cNvPr id="73742" name="Freeform 14"/>
            <p:cNvSpPr>
              <a:spLocks/>
            </p:cNvSpPr>
            <p:nvPr/>
          </p:nvSpPr>
          <p:spPr bwMode="auto">
            <a:xfrm>
              <a:off x="205" y="3712"/>
              <a:ext cx="19" cy="30"/>
            </a:xfrm>
            <a:custGeom>
              <a:avLst/>
              <a:gdLst/>
              <a:ahLst/>
              <a:cxnLst>
                <a:cxn ang="0">
                  <a:pos x="8" y="0"/>
                </a:cxn>
                <a:cxn ang="0">
                  <a:pos x="0" y="29"/>
                </a:cxn>
                <a:cxn ang="0">
                  <a:pos x="18" y="28"/>
                </a:cxn>
                <a:cxn ang="0">
                  <a:pos x="8" y="0"/>
                </a:cxn>
              </a:cxnLst>
              <a:rect l="0" t="0" r="r" b="b"/>
              <a:pathLst>
                <a:path w="19" h="30">
                  <a:moveTo>
                    <a:pt x="8" y="0"/>
                  </a:moveTo>
                  <a:lnTo>
                    <a:pt x="0" y="29"/>
                  </a:lnTo>
                  <a:lnTo>
                    <a:pt x="18" y="28"/>
                  </a:lnTo>
                  <a:lnTo>
                    <a:pt x="8" y="0"/>
                  </a:lnTo>
                </a:path>
              </a:pathLst>
            </a:custGeom>
            <a:solidFill>
              <a:srgbClr val="FFFFFF"/>
            </a:solidFill>
            <a:ln w="9525" cap="rnd">
              <a:noFill/>
              <a:round/>
              <a:headEnd type="none" w="sm" len="sm"/>
              <a:tailEnd type="none" w="sm" len="sm"/>
            </a:ln>
            <a:effectLst/>
          </p:spPr>
          <p:txBody>
            <a:bodyPr/>
            <a:lstStyle/>
            <a:p>
              <a:endParaRPr lang="en-US"/>
            </a:p>
          </p:txBody>
        </p:sp>
        <p:sp>
          <p:nvSpPr>
            <p:cNvPr id="73743" name="Freeform 15"/>
            <p:cNvSpPr>
              <a:spLocks/>
            </p:cNvSpPr>
            <p:nvPr/>
          </p:nvSpPr>
          <p:spPr bwMode="auto">
            <a:xfrm>
              <a:off x="181" y="3759"/>
              <a:ext cx="67" cy="114"/>
            </a:xfrm>
            <a:custGeom>
              <a:avLst/>
              <a:gdLst/>
              <a:ahLst/>
              <a:cxnLst>
                <a:cxn ang="0">
                  <a:pos x="21" y="113"/>
                </a:cxn>
                <a:cxn ang="0">
                  <a:pos x="22" y="93"/>
                </a:cxn>
                <a:cxn ang="0">
                  <a:pos x="20" y="90"/>
                </a:cxn>
                <a:cxn ang="0">
                  <a:pos x="14" y="82"/>
                </a:cxn>
                <a:cxn ang="0">
                  <a:pos x="8" y="71"/>
                </a:cxn>
                <a:cxn ang="0">
                  <a:pos x="3" y="57"/>
                </a:cxn>
                <a:cxn ang="0">
                  <a:pos x="0" y="41"/>
                </a:cxn>
                <a:cxn ang="0">
                  <a:pos x="0" y="26"/>
                </a:cxn>
                <a:cxn ang="0">
                  <a:pos x="7" y="11"/>
                </a:cxn>
                <a:cxn ang="0">
                  <a:pos x="22" y="0"/>
                </a:cxn>
                <a:cxn ang="0">
                  <a:pos x="42" y="0"/>
                </a:cxn>
                <a:cxn ang="0">
                  <a:pos x="45" y="0"/>
                </a:cxn>
                <a:cxn ang="0">
                  <a:pos x="50" y="4"/>
                </a:cxn>
                <a:cxn ang="0">
                  <a:pos x="56" y="10"/>
                </a:cxn>
                <a:cxn ang="0">
                  <a:pos x="62" y="19"/>
                </a:cxn>
                <a:cxn ang="0">
                  <a:pos x="66" y="31"/>
                </a:cxn>
                <a:cxn ang="0">
                  <a:pos x="65" y="47"/>
                </a:cxn>
                <a:cxn ang="0">
                  <a:pos x="58" y="67"/>
                </a:cxn>
                <a:cxn ang="0">
                  <a:pos x="42" y="90"/>
                </a:cxn>
                <a:cxn ang="0">
                  <a:pos x="42" y="113"/>
                </a:cxn>
                <a:cxn ang="0">
                  <a:pos x="21" y="113"/>
                </a:cxn>
              </a:cxnLst>
              <a:rect l="0" t="0" r="r" b="b"/>
              <a:pathLst>
                <a:path w="67" h="114">
                  <a:moveTo>
                    <a:pt x="21" y="113"/>
                  </a:moveTo>
                  <a:lnTo>
                    <a:pt x="22" y="93"/>
                  </a:lnTo>
                  <a:lnTo>
                    <a:pt x="20" y="90"/>
                  </a:lnTo>
                  <a:lnTo>
                    <a:pt x="14" y="82"/>
                  </a:lnTo>
                  <a:lnTo>
                    <a:pt x="8" y="71"/>
                  </a:lnTo>
                  <a:lnTo>
                    <a:pt x="3" y="57"/>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7"/>
                  </a:lnTo>
                  <a:lnTo>
                    <a:pt x="42" y="90"/>
                  </a:lnTo>
                  <a:lnTo>
                    <a:pt x="42" y="113"/>
                  </a:lnTo>
                  <a:lnTo>
                    <a:pt x="21" y="113"/>
                  </a:lnTo>
                </a:path>
              </a:pathLst>
            </a:custGeom>
            <a:solidFill>
              <a:srgbClr val="FFFFFF"/>
            </a:solidFill>
            <a:ln w="9525" cap="rnd">
              <a:noFill/>
              <a:round/>
              <a:headEnd type="none" w="sm" len="sm"/>
              <a:tailEnd type="none" w="sm" len="sm"/>
            </a:ln>
            <a:effectLst/>
          </p:spPr>
          <p:txBody>
            <a:bodyPr/>
            <a:lstStyle/>
            <a:p>
              <a:endParaRPr lang="en-US"/>
            </a:p>
          </p:txBody>
        </p:sp>
        <p:sp>
          <p:nvSpPr>
            <p:cNvPr id="73744" name="Freeform 16"/>
            <p:cNvSpPr>
              <a:spLocks/>
            </p:cNvSpPr>
            <p:nvPr/>
          </p:nvSpPr>
          <p:spPr bwMode="auto">
            <a:xfrm>
              <a:off x="207" y="3779"/>
              <a:ext cx="18" cy="85"/>
            </a:xfrm>
            <a:custGeom>
              <a:avLst/>
              <a:gdLst/>
              <a:ahLst/>
              <a:cxnLst>
                <a:cxn ang="0">
                  <a:pos x="4" y="0"/>
                </a:cxn>
                <a:cxn ang="0">
                  <a:pos x="7" y="5"/>
                </a:cxn>
                <a:cxn ang="0">
                  <a:pos x="2" y="6"/>
                </a:cxn>
                <a:cxn ang="0">
                  <a:pos x="2" y="76"/>
                </a:cxn>
                <a:cxn ang="0">
                  <a:pos x="0" y="77"/>
                </a:cxn>
                <a:cxn ang="0">
                  <a:pos x="0" y="84"/>
                </a:cxn>
                <a:cxn ang="0">
                  <a:pos x="2" y="84"/>
                </a:cxn>
                <a:cxn ang="0">
                  <a:pos x="4" y="84"/>
                </a:cxn>
                <a:cxn ang="0">
                  <a:pos x="7" y="84"/>
                </a:cxn>
                <a:cxn ang="0">
                  <a:pos x="9" y="83"/>
                </a:cxn>
                <a:cxn ang="0">
                  <a:pos x="14" y="83"/>
                </a:cxn>
                <a:cxn ang="0">
                  <a:pos x="17" y="82"/>
                </a:cxn>
                <a:cxn ang="0">
                  <a:pos x="17" y="80"/>
                </a:cxn>
                <a:cxn ang="0">
                  <a:pos x="17" y="77"/>
                </a:cxn>
                <a:cxn ang="0">
                  <a:pos x="17" y="46"/>
                </a:cxn>
                <a:cxn ang="0">
                  <a:pos x="14" y="45"/>
                </a:cxn>
                <a:cxn ang="0">
                  <a:pos x="14" y="38"/>
                </a:cxn>
                <a:cxn ang="0">
                  <a:pos x="14" y="4"/>
                </a:cxn>
                <a:cxn ang="0">
                  <a:pos x="4" y="0"/>
                </a:cxn>
              </a:cxnLst>
              <a:rect l="0" t="0" r="r" b="b"/>
              <a:pathLst>
                <a:path w="18" h="85">
                  <a:moveTo>
                    <a:pt x="4" y="0"/>
                  </a:moveTo>
                  <a:lnTo>
                    <a:pt x="7" y="5"/>
                  </a:lnTo>
                  <a:lnTo>
                    <a:pt x="2" y="6"/>
                  </a:lnTo>
                  <a:lnTo>
                    <a:pt x="2" y="76"/>
                  </a:lnTo>
                  <a:lnTo>
                    <a:pt x="0" y="77"/>
                  </a:lnTo>
                  <a:lnTo>
                    <a:pt x="0" y="84"/>
                  </a:lnTo>
                  <a:lnTo>
                    <a:pt x="2" y="84"/>
                  </a:lnTo>
                  <a:lnTo>
                    <a:pt x="4" y="84"/>
                  </a:lnTo>
                  <a:lnTo>
                    <a:pt x="7" y="84"/>
                  </a:lnTo>
                  <a:lnTo>
                    <a:pt x="9" y="83"/>
                  </a:lnTo>
                  <a:lnTo>
                    <a:pt x="14" y="83"/>
                  </a:lnTo>
                  <a:lnTo>
                    <a:pt x="17" y="82"/>
                  </a:lnTo>
                  <a:lnTo>
                    <a:pt x="17" y="80"/>
                  </a:lnTo>
                  <a:lnTo>
                    <a:pt x="17" y="77"/>
                  </a:lnTo>
                  <a:lnTo>
                    <a:pt x="17" y="46"/>
                  </a:lnTo>
                  <a:lnTo>
                    <a:pt x="14" y="45"/>
                  </a:lnTo>
                  <a:lnTo>
                    <a:pt x="14" y="38"/>
                  </a:lnTo>
                  <a:lnTo>
                    <a:pt x="14" y="4"/>
                  </a:lnTo>
                  <a:lnTo>
                    <a:pt x="4" y="0"/>
                  </a:lnTo>
                </a:path>
              </a:pathLst>
            </a:custGeom>
            <a:solidFill>
              <a:srgbClr val="000000"/>
            </a:solidFill>
            <a:ln w="9525" cap="rnd">
              <a:noFill/>
              <a:round/>
              <a:headEnd type="none" w="sm" len="sm"/>
              <a:tailEnd type="none" w="sm" len="sm"/>
            </a:ln>
            <a:effectLst/>
          </p:spPr>
          <p:txBody>
            <a:bodyPr/>
            <a:lstStyle/>
            <a:p>
              <a:endParaRPr lang="en-US"/>
            </a:p>
          </p:txBody>
        </p:sp>
      </p:grpSp>
    </p:spTree>
    <p:extLst>
      <p:ext uri="{BB962C8B-B14F-4D97-AF65-F5344CB8AC3E}">
        <p14:creationId xmlns:p14="http://schemas.microsoft.com/office/powerpoint/2010/main" val="163691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68313" y="152400"/>
            <a:ext cx="5876925" cy="4406900"/>
          </a:xfrm>
          <a:ln cap="flat"/>
        </p:spPr>
      </p:sp>
      <p:sp>
        <p:nvSpPr>
          <p:cNvPr id="10243" name="Rectangle 3"/>
          <p:cNvSpPr>
            <a:spLocks noGrp="1" noChangeArrowheads="1"/>
          </p:cNvSpPr>
          <p:nvPr>
            <p:ph type="body" idx="1"/>
          </p:nvPr>
        </p:nvSpPr>
        <p:spPr>
          <a:noFill/>
          <a:ln/>
        </p:spPr>
        <p:txBody>
          <a:bodyPr/>
          <a:lstStyle/>
          <a:p>
            <a:r>
              <a:rPr lang="en-US"/>
              <a:t>Capabilities of SQL SELECT Statements</a:t>
            </a:r>
          </a:p>
          <a:p>
            <a:pPr lvl="1"/>
            <a:r>
              <a:rPr lang="en-US"/>
              <a:t>A </a:t>
            </a:r>
            <a:r>
              <a:rPr lang="en-US">
                <a:solidFill>
                  <a:srgbClr val="FC0128"/>
                </a:solidFill>
              </a:rPr>
              <a:t>SELECT </a:t>
            </a:r>
            <a:r>
              <a:rPr lang="en-US"/>
              <a:t>statement retrieves information from the database. Using a SELECT statement, you can do the following:</a:t>
            </a:r>
          </a:p>
          <a:p>
            <a:pPr lvl="2"/>
            <a:r>
              <a:rPr lang="en-US"/>
              <a:t>Selection: You can use the selection capability in SQL to choose the rows in a table that you want 	returned by a query. You can use various criteria to selectively restrict the rows that you see.</a:t>
            </a:r>
          </a:p>
          <a:p>
            <a:pPr lvl="2"/>
            <a:r>
              <a:rPr lang="en-US"/>
              <a:t>Projection: You can use the projection capability in SQL to choose the columns in a table that you want returned by your query. You can choose as few or as many columns of the table as you require. </a:t>
            </a:r>
          </a:p>
          <a:p>
            <a:pPr lvl="2"/>
            <a:r>
              <a:rPr lang="en-US"/>
              <a:t>Join: You can use the join capability in SQL to bring together data that is stored in different tables by creating a link through a column that both the tables share. You will learn more about joins in a later lesson.</a:t>
            </a:r>
            <a:r>
              <a:rPr lang="en-US" b="1"/>
              <a:t> </a:t>
            </a:r>
          </a:p>
          <a:p>
            <a:pPr>
              <a:buFontTx/>
              <a:buChar char="•"/>
            </a:pPr>
            <a:endParaRPr lang="en-US">
              <a:latin typeface="Times New Roman" pitchFamily="18" charset="0"/>
            </a:endParaRPr>
          </a:p>
        </p:txBody>
      </p:sp>
    </p:spTree>
    <p:extLst>
      <p:ext uri="{BB962C8B-B14F-4D97-AF65-F5344CB8AC3E}">
        <p14:creationId xmlns:p14="http://schemas.microsoft.com/office/powerpoint/2010/main" val="38278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Basic SELECT Statement</a:t>
            </a:r>
          </a:p>
          <a:p>
            <a:pPr lvl="1"/>
            <a:r>
              <a:rPr lang="en-US"/>
              <a:t>In its simplest form, a </a:t>
            </a:r>
            <a:r>
              <a:rPr lang="en-US">
                <a:solidFill>
                  <a:srgbClr val="FC0128"/>
                </a:solidFill>
              </a:rPr>
              <a:t>SELECT </a:t>
            </a:r>
            <a:r>
              <a:rPr lang="en-US"/>
              <a:t>statement must include the following:</a:t>
            </a:r>
          </a:p>
          <a:p>
            <a:pPr marL="446088" lvl="2" indent="-217488"/>
            <a:r>
              <a:rPr lang="en-US"/>
              <a:t>A SELECT clause, which specifies the columns to be displayed</a:t>
            </a:r>
          </a:p>
          <a:p>
            <a:pPr marL="446088" lvl="2" indent="-217488"/>
            <a:r>
              <a:rPr lang="en-US"/>
              <a:t>A FROM clause, which specifies the table containing the columns listed in the SELECT clause</a:t>
            </a:r>
            <a:endParaRPr lang="en-US" b="1"/>
          </a:p>
          <a:p>
            <a:pPr lvl="1"/>
            <a:r>
              <a:rPr lang="en-US"/>
              <a:t>In the syntax:</a:t>
            </a:r>
          </a:p>
          <a:p>
            <a:pPr lvl="1"/>
            <a:r>
              <a:rPr lang="en-US">
                <a:solidFill>
                  <a:srgbClr val="000000"/>
                </a:solidFill>
              </a:rPr>
              <a:t>	SELECT		is a list of one or more columns.</a:t>
            </a:r>
            <a:endParaRPr lang="en-US" i="1">
              <a:solidFill>
                <a:srgbClr val="000000"/>
              </a:solidFill>
            </a:endParaRPr>
          </a:p>
          <a:p>
            <a:pPr marL="446088" lvl="2" indent="-217488">
              <a:buFontTx/>
              <a:buNone/>
            </a:pPr>
            <a:r>
              <a:rPr lang="en-US">
                <a:solidFill>
                  <a:srgbClr val="000000"/>
                </a:solidFill>
              </a:rPr>
              <a:t>	DISTINCT		suppresses duplicates.</a:t>
            </a:r>
          </a:p>
          <a:p>
            <a:pPr marL="446088" lvl="2" indent="-217488">
              <a:buFontTx/>
              <a:buNone/>
            </a:pPr>
            <a:r>
              <a:rPr lang="en-US" i="1">
                <a:solidFill>
                  <a:srgbClr val="000000"/>
                </a:solidFill>
              </a:rPr>
              <a:t>	*  			</a:t>
            </a:r>
            <a:r>
              <a:rPr lang="en-US">
                <a:solidFill>
                  <a:srgbClr val="000000"/>
                </a:solidFill>
              </a:rPr>
              <a:t>selects all columns.</a:t>
            </a:r>
          </a:p>
          <a:p>
            <a:pPr marL="446088" lvl="2" indent="-217488">
              <a:buFontTx/>
              <a:buNone/>
            </a:pPr>
            <a:r>
              <a:rPr lang="en-US" i="1">
                <a:solidFill>
                  <a:srgbClr val="000000"/>
                </a:solidFill>
              </a:rPr>
              <a:t>	column</a:t>
            </a:r>
            <a:r>
              <a:rPr lang="en-US">
                <a:solidFill>
                  <a:srgbClr val="000000"/>
                </a:solidFill>
              </a:rPr>
              <a:t>		selects the named column.</a:t>
            </a:r>
          </a:p>
          <a:p>
            <a:pPr marL="446088" lvl="2" indent="-217488">
              <a:buFontTx/>
              <a:buNone/>
            </a:pPr>
            <a:r>
              <a:rPr lang="en-US" i="1">
                <a:solidFill>
                  <a:srgbClr val="000000"/>
                </a:solidFill>
              </a:rPr>
              <a:t>	alias			</a:t>
            </a:r>
            <a:r>
              <a:rPr lang="en-US">
                <a:solidFill>
                  <a:srgbClr val="000000"/>
                </a:solidFill>
              </a:rPr>
              <a:t>gives selected columns different headings.</a:t>
            </a:r>
          </a:p>
          <a:p>
            <a:pPr marL="446088" lvl="2" indent="-217488">
              <a:buFontTx/>
              <a:buNone/>
            </a:pPr>
            <a:r>
              <a:rPr lang="en-US">
                <a:solidFill>
                  <a:srgbClr val="000000"/>
                </a:solidFill>
              </a:rPr>
              <a:t>	FROM</a:t>
            </a:r>
            <a:r>
              <a:rPr lang="en-US" i="1">
                <a:solidFill>
                  <a:srgbClr val="000000"/>
                </a:solidFill>
              </a:rPr>
              <a:t> table 	</a:t>
            </a:r>
            <a:r>
              <a:rPr lang="en-US">
                <a:solidFill>
                  <a:srgbClr val="000000"/>
                </a:solidFill>
              </a:rPr>
              <a:t>specifies the table containing the columns.</a:t>
            </a:r>
          </a:p>
          <a:p>
            <a:pPr lvl="1"/>
            <a:r>
              <a:rPr lang="en-US" b="1"/>
              <a:t>Note: </a:t>
            </a:r>
            <a:r>
              <a:rPr lang="en-US"/>
              <a:t>Throughout this course, the words keyword, clause, and statement are used.</a:t>
            </a:r>
          </a:p>
          <a:p>
            <a:pPr marL="446088" lvl="2" indent="-217488"/>
            <a:r>
              <a:rPr lang="en-US"/>
              <a:t>A </a:t>
            </a:r>
            <a:r>
              <a:rPr lang="en-US" i="1"/>
              <a:t>keyword</a:t>
            </a:r>
            <a:r>
              <a:rPr lang="en-US"/>
              <a:t> refers to an individual SQL element.</a:t>
            </a:r>
            <a:br>
              <a:rPr lang="en-US"/>
            </a:br>
            <a:r>
              <a:rPr lang="en-US"/>
              <a:t>For example, SELECT and FROM are keywords.</a:t>
            </a:r>
          </a:p>
          <a:p>
            <a:pPr marL="446088" lvl="2" indent="-217488"/>
            <a:r>
              <a:rPr lang="en-US"/>
              <a:t>A </a:t>
            </a:r>
            <a:r>
              <a:rPr lang="en-US" i="1"/>
              <a:t>clause</a:t>
            </a:r>
            <a:r>
              <a:rPr lang="en-US"/>
              <a:t> is a part of an SQL statement.</a:t>
            </a:r>
            <a:br>
              <a:rPr lang="en-US"/>
            </a:br>
            <a:r>
              <a:rPr lang="en-US"/>
              <a:t>For example, SELECT empno, ename, ... is a clause.</a:t>
            </a:r>
          </a:p>
          <a:p>
            <a:pPr marL="446088" lvl="2" indent="-217488"/>
            <a:r>
              <a:rPr lang="en-US"/>
              <a:t>A </a:t>
            </a:r>
            <a:r>
              <a:rPr lang="en-US" i="1"/>
              <a:t>statement</a:t>
            </a:r>
            <a:r>
              <a:rPr lang="en-US" b="1" i="1"/>
              <a:t> </a:t>
            </a:r>
            <a:r>
              <a:rPr lang="en-US"/>
              <a:t>is a combination of two or more clauses.</a:t>
            </a:r>
            <a:br>
              <a:rPr lang="en-US"/>
            </a:br>
            <a:r>
              <a:rPr lang="en-US"/>
              <a:t>For example, SELECT * FROM emp is a SQL statement.</a:t>
            </a:r>
          </a:p>
        </p:txBody>
      </p:sp>
      <p:sp>
        <p:nvSpPr>
          <p:cNvPr id="12293" name="Rectangle 5"/>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1673886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noFill/>
          <a:ln/>
        </p:spPr>
        <p:txBody>
          <a:bodyPr/>
          <a:lstStyle/>
          <a:p>
            <a:r>
              <a:rPr lang="en-US"/>
              <a:t>Writing SQL Statements</a:t>
            </a:r>
          </a:p>
          <a:p>
            <a:pPr lvl="1"/>
            <a:r>
              <a:rPr lang="en-US"/>
              <a:t>Using the following simple rules and guidelines, you can construct valid statements that are both easy to read and easy to edit:</a:t>
            </a:r>
          </a:p>
          <a:p>
            <a:pPr lvl="2">
              <a:buFontTx/>
              <a:buNone/>
            </a:pPr>
            <a:r>
              <a:rPr lang="en-US"/>
              <a:t>•	SQL statements are not case sensitive, unless indicated.</a:t>
            </a:r>
          </a:p>
          <a:p>
            <a:pPr lvl="2"/>
            <a:r>
              <a:rPr lang="en-US"/>
              <a:t>SQL statements can be entered on one or many lines.</a:t>
            </a:r>
          </a:p>
          <a:p>
            <a:pPr lvl="2">
              <a:buFontTx/>
              <a:buNone/>
            </a:pPr>
            <a:r>
              <a:rPr lang="en-US"/>
              <a:t>•	Keywords cannot be split across lines or abbreviated.</a:t>
            </a:r>
          </a:p>
          <a:p>
            <a:pPr lvl="2"/>
            <a:r>
              <a:rPr lang="en-US"/>
              <a:t>Clauses are usually placed on separate lines for readability and ease of editing.</a:t>
            </a:r>
          </a:p>
          <a:p>
            <a:pPr lvl="2">
              <a:buFontTx/>
              <a:buNone/>
            </a:pPr>
            <a:r>
              <a:rPr lang="en-US"/>
              <a:t>•	Tabs and indents can be used to make code more readable.</a:t>
            </a:r>
          </a:p>
          <a:p>
            <a:pPr lvl="2"/>
            <a:r>
              <a:rPr lang="en-US"/>
              <a:t>	Keywords typically are entered in uppercase; all other words, such as table names and columns, are entered in lowercase.</a:t>
            </a:r>
          </a:p>
          <a:p>
            <a:pPr lvl="2">
              <a:buFontTx/>
              <a:buNone/>
            </a:pPr>
            <a:r>
              <a:rPr lang="en-US"/>
              <a:t>•	Within SQL*Plus, a SQL statement is entered at the SQL prompt, and the subsequent lines are numbered. This is called the </a:t>
            </a:r>
            <a:r>
              <a:rPr lang="en-US" i="1">
                <a:solidFill>
                  <a:srgbClr val="FC0128"/>
                </a:solidFill>
              </a:rPr>
              <a:t>SQL buffer</a:t>
            </a:r>
            <a:r>
              <a:rPr lang="en-US">
                <a:solidFill>
                  <a:srgbClr val="FC0128"/>
                </a:solidFill>
              </a:rPr>
              <a:t>.</a:t>
            </a:r>
            <a:r>
              <a:rPr lang="en-US" b="1"/>
              <a:t> </a:t>
            </a:r>
            <a:r>
              <a:rPr lang="en-US"/>
              <a:t>Only one statement can be current at any time within the buffer.</a:t>
            </a:r>
          </a:p>
          <a:p>
            <a:r>
              <a:rPr lang="en-US"/>
              <a:t>Executing SQL Statements</a:t>
            </a:r>
            <a:endParaRPr lang="en-US" b="0">
              <a:latin typeface="Times New Roman" pitchFamily="18" charset="0"/>
            </a:endParaRPr>
          </a:p>
          <a:p>
            <a:pPr lvl="2"/>
            <a:r>
              <a:rPr lang="en-US"/>
              <a:t>Place a semicolon (</a:t>
            </a:r>
            <a:r>
              <a:rPr lang="en-US">
                <a:solidFill>
                  <a:srgbClr val="FC0128"/>
                </a:solidFill>
              </a:rPr>
              <a:t>;)</a:t>
            </a:r>
            <a:r>
              <a:rPr lang="en-US"/>
              <a:t> at the end of the last clause.</a:t>
            </a:r>
          </a:p>
          <a:p>
            <a:pPr lvl="2"/>
            <a:r>
              <a:rPr lang="en-US"/>
              <a:t>Place a slash on the last line in the buffer.</a:t>
            </a:r>
          </a:p>
          <a:p>
            <a:pPr lvl="2"/>
            <a:r>
              <a:rPr lang="en-US"/>
              <a:t>Place a slash at the SQL prompt.</a:t>
            </a:r>
          </a:p>
          <a:p>
            <a:pPr lvl="2"/>
            <a:r>
              <a:rPr lang="en-US"/>
              <a:t>Issue a SQL*Plus RUN command at the SQL prompt.</a:t>
            </a:r>
          </a:p>
        </p:txBody>
      </p:sp>
      <p:sp>
        <p:nvSpPr>
          <p:cNvPr id="14341" name="Rectangle 5"/>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981016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t>Selecting All Columns, All Rows</a:t>
            </a:r>
          </a:p>
          <a:p>
            <a:pPr lvl="1"/>
            <a:r>
              <a:rPr lang="en-US"/>
              <a:t>You can display </a:t>
            </a:r>
            <a:r>
              <a:rPr lang="en-US" i="1"/>
              <a:t>all</a:t>
            </a:r>
            <a:r>
              <a:rPr lang="en-US"/>
              <a:t> columns of data in a table by following the SELECT keyword with an asterisk (</a:t>
            </a:r>
            <a:r>
              <a:rPr lang="en-US">
                <a:solidFill>
                  <a:srgbClr val="FC0128"/>
                </a:solidFill>
              </a:rPr>
              <a:t>*)</a:t>
            </a:r>
            <a:r>
              <a:rPr lang="en-US"/>
              <a:t>. In the example on the slide, the department table contains three columns: DEPTNO, DNAME, and LOC. The table contains four rows, one for each department. </a:t>
            </a:r>
          </a:p>
          <a:p>
            <a:pPr lvl="1"/>
            <a:r>
              <a:rPr lang="en-US">
                <a:solidFill>
                  <a:srgbClr val="000000"/>
                </a:solidFill>
              </a:rPr>
              <a:t>You can also display </a:t>
            </a:r>
            <a:r>
              <a:rPr lang="en-US" i="1">
                <a:solidFill>
                  <a:srgbClr val="000000"/>
                </a:solidFill>
              </a:rPr>
              <a:t>all</a:t>
            </a:r>
            <a:r>
              <a:rPr lang="en-US">
                <a:solidFill>
                  <a:srgbClr val="000000"/>
                </a:solidFill>
              </a:rPr>
              <a:t> columns in the table by listing all the columns after the SELECT keyword. For example, the following SQL statement, like the example on the slide, displays all columns and all rows of the DEPT table:</a:t>
            </a:r>
          </a:p>
          <a:p>
            <a:pPr lvl="1"/>
            <a:endParaRPr lang="en-US">
              <a:solidFill>
                <a:srgbClr val="000000"/>
              </a:solidFill>
            </a:endParaRPr>
          </a:p>
          <a:p>
            <a:pPr lvl="1"/>
            <a:endParaRPr lang="en-US">
              <a:solidFill>
                <a:srgbClr val="000000"/>
              </a:solidFill>
            </a:endParaRPr>
          </a:p>
          <a:p>
            <a:pPr lvl="1"/>
            <a:endParaRPr lang="en-US" b="1">
              <a:solidFill>
                <a:schemeClr val="accent2"/>
              </a:solidFill>
              <a:latin typeface="Arial" charset="0"/>
            </a:endParaRPr>
          </a:p>
          <a:p>
            <a:pPr lvl="1"/>
            <a:endParaRPr lang="en-US" b="1">
              <a:solidFill>
                <a:schemeClr val="accent2"/>
              </a:solidFill>
              <a:latin typeface="Arial" charset="0"/>
            </a:endParaRPr>
          </a:p>
          <a:p>
            <a:pPr lvl="1"/>
            <a:endParaRPr lang="en-US" b="1">
              <a:solidFill>
                <a:schemeClr val="accent2"/>
              </a:solidFill>
              <a:latin typeface="Arial" charset="0"/>
            </a:endParaRPr>
          </a:p>
          <a:p>
            <a:pPr lvl="1"/>
            <a:endParaRPr lang="en-US" b="1">
              <a:solidFill>
                <a:schemeClr val="accent2"/>
              </a:solidFill>
              <a:latin typeface="Arial" charset="0"/>
            </a:endParaRPr>
          </a:p>
          <a:p>
            <a:pPr lvl="1"/>
            <a:endParaRPr lang="en-US" b="1">
              <a:solidFill>
                <a:schemeClr val="accent2"/>
              </a:solidFill>
              <a:latin typeface="Arial" charset="0"/>
            </a:endParaRPr>
          </a:p>
          <a:p>
            <a:pPr lvl="1"/>
            <a:endParaRPr lang="en-US" b="1">
              <a:solidFill>
                <a:schemeClr val="accent2"/>
              </a:solidFill>
              <a:latin typeface="Arial" charset="0"/>
            </a:endParaRPr>
          </a:p>
          <a:p>
            <a:pPr lvl="1"/>
            <a:endParaRPr lang="en-US" b="1">
              <a:solidFill>
                <a:schemeClr val="accent2"/>
              </a:solidFill>
              <a:latin typeface="Arial" charset="0"/>
            </a:endParaRPr>
          </a:p>
          <a:p>
            <a:pPr lvl="1"/>
            <a:r>
              <a:rPr lang="en-US" b="1">
                <a:solidFill>
                  <a:schemeClr val="accent2"/>
                </a:solidFill>
                <a:latin typeface="Arial" charset="0"/>
              </a:rPr>
              <a:t>Class Management Note</a:t>
            </a:r>
            <a:r>
              <a:rPr lang="en-US">
                <a:solidFill>
                  <a:schemeClr val="accent2"/>
                </a:solidFill>
              </a:rPr>
              <a:t> </a:t>
            </a:r>
            <a:endParaRPr lang="en-US" b="1">
              <a:solidFill>
                <a:schemeClr val="accent2"/>
              </a:solidFill>
              <a:latin typeface="Arial" charset="0"/>
            </a:endParaRPr>
          </a:p>
          <a:p>
            <a:pPr lvl="2">
              <a:buFontTx/>
              <a:buNone/>
            </a:pPr>
            <a:r>
              <a:rPr lang="en-US">
                <a:solidFill>
                  <a:schemeClr val="accent2"/>
                </a:solidFill>
              </a:rPr>
              <a:t>Let the students know that details of all the tables are given in Appendix B.</a:t>
            </a:r>
          </a:p>
        </p:txBody>
      </p:sp>
      <p:sp>
        <p:nvSpPr>
          <p:cNvPr id="16387" name="Rectangle 3"/>
          <p:cNvSpPr>
            <a:spLocks noGrp="1" noRot="1" noChangeAspect="1" noChangeArrowheads="1" noTextEdit="1"/>
          </p:cNvSpPr>
          <p:nvPr>
            <p:ph type="sldImg"/>
          </p:nvPr>
        </p:nvSpPr>
        <p:spPr>
          <a:xfrm>
            <a:off x="468313" y="152400"/>
            <a:ext cx="5876925" cy="4406900"/>
          </a:xfrm>
          <a:ln cap="flat"/>
        </p:spPr>
      </p:sp>
      <p:sp>
        <p:nvSpPr>
          <p:cNvPr id="16388" name="Rectangle 4"/>
          <p:cNvSpPr>
            <a:spLocks noChangeArrowheads="1"/>
          </p:cNvSpPr>
          <p:nvPr/>
        </p:nvSpPr>
        <p:spPr bwMode="auto">
          <a:xfrm>
            <a:off x="611188" y="6137275"/>
            <a:ext cx="5573712" cy="447675"/>
          </a:xfrm>
          <a:prstGeom prst="rect">
            <a:avLst/>
          </a:prstGeom>
          <a:noFill/>
          <a:ln w="12700">
            <a:solidFill>
              <a:schemeClr val="tx1"/>
            </a:solidFill>
            <a:miter lim="800000"/>
            <a:headEnd/>
            <a:tailEnd/>
          </a:ln>
          <a:effectLst/>
        </p:spPr>
        <p:txBody>
          <a:bodyPr wrap="none" lIns="92075" tIns="47625" rIns="92075" bIns="47625"/>
          <a:lstStyle/>
          <a:p>
            <a:pPr defTabSz="942975"/>
            <a:r>
              <a:rPr lang="en-US" sz="1100" b="1">
                <a:latin typeface="Courier New" pitchFamily="49" charset="0"/>
              </a:rPr>
              <a:t>SQL&gt; SELECT	deptno, dname, loc</a:t>
            </a:r>
          </a:p>
          <a:p>
            <a:pPr defTabSz="942975"/>
            <a:r>
              <a:rPr lang="en-US" sz="1100" b="1">
                <a:latin typeface="Courier New" pitchFamily="49" charset="0"/>
              </a:rPr>
              <a:t>  2  FROM 	dept;</a:t>
            </a:r>
          </a:p>
        </p:txBody>
      </p:sp>
    </p:spTree>
    <p:extLst>
      <p:ext uri="{BB962C8B-B14F-4D97-AF65-F5344CB8AC3E}">
        <p14:creationId xmlns:p14="http://schemas.microsoft.com/office/powerpoint/2010/main" val="1711685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noFill/>
          <a:ln/>
        </p:spPr>
        <p:txBody>
          <a:bodyPr/>
          <a:lstStyle/>
          <a:p>
            <a:pPr defTabSz="942975">
              <a:tabLst/>
            </a:pPr>
            <a:r>
              <a:rPr lang="en-US"/>
              <a:t>Selecting Specific Columns, All Rows</a:t>
            </a:r>
          </a:p>
          <a:p>
            <a:pPr lvl="1" defTabSz="942975">
              <a:tabLst/>
            </a:pPr>
            <a:r>
              <a:rPr lang="en-US"/>
              <a:t>You can use the SELECT statement to display specific columns of the table by specifying the column names, separated by commas. The example on the slide displays all the department numbers and locations from the DEPT table. </a:t>
            </a:r>
          </a:p>
          <a:p>
            <a:pPr lvl="1" defTabSz="942975">
              <a:tabLst/>
            </a:pPr>
            <a:r>
              <a:rPr lang="en-US"/>
              <a:t>In the SELECT clause, specify the columns that you want to see, in the order in which you want them to appear in the output. For example, to display location before department number, you use the following statement:</a:t>
            </a:r>
          </a:p>
          <a:p>
            <a:pPr defTabSz="942975">
              <a:tabLst/>
            </a:pPr>
            <a:endParaRPr lang="en-US" b="0">
              <a:latin typeface="Times New Roman" pitchFamily="18" charset="0"/>
            </a:endParaRPr>
          </a:p>
          <a:p>
            <a:pPr defTabSz="942975">
              <a:tabLst/>
            </a:pPr>
            <a:endParaRPr lang="en-US">
              <a:solidFill>
                <a:schemeClr val="accent2"/>
              </a:solidFill>
            </a:endParaRPr>
          </a:p>
          <a:p>
            <a:pPr defTabSz="942975">
              <a:tabLst/>
            </a:pPr>
            <a:endParaRPr lang="en-US">
              <a:solidFill>
                <a:schemeClr val="accent2"/>
              </a:solidFill>
            </a:endParaRPr>
          </a:p>
          <a:p>
            <a:pPr defTabSz="942975">
              <a:tabLst/>
            </a:pPr>
            <a:r>
              <a:rPr lang="en-US" b="0">
                <a:latin typeface="Courier New" pitchFamily="49" charset="0"/>
              </a:rPr>
              <a:t> </a:t>
            </a:r>
          </a:p>
          <a:p>
            <a:pPr defTabSz="942975">
              <a:spcBef>
                <a:spcPct val="0"/>
              </a:spcBef>
              <a:tabLst/>
            </a:pPr>
            <a:endParaRPr lang="en-US" b="0">
              <a:latin typeface="Courier New" pitchFamily="49" charset="0"/>
            </a:endParaRPr>
          </a:p>
          <a:p>
            <a:pPr defTabSz="942975">
              <a:tabLst/>
            </a:pPr>
            <a:endParaRPr lang="en-US">
              <a:solidFill>
                <a:schemeClr val="accent2"/>
              </a:solidFill>
            </a:endParaRPr>
          </a:p>
          <a:p>
            <a:pPr defTabSz="942975">
              <a:tabLst/>
            </a:pPr>
            <a:endParaRPr lang="en-US">
              <a:solidFill>
                <a:schemeClr val="accent2"/>
              </a:solidFill>
            </a:endParaRPr>
          </a:p>
          <a:p>
            <a:pPr defTabSz="942975">
              <a:tabLst/>
            </a:pPr>
            <a:endParaRPr lang="en-US" sz="800">
              <a:solidFill>
                <a:schemeClr val="accent2"/>
              </a:solidFill>
            </a:endParaRPr>
          </a:p>
          <a:p>
            <a:pPr defTabSz="942975">
              <a:spcBef>
                <a:spcPct val="65000"/>
              </a:spcBef>
              <a:tabLst/>
            </a:pPr>
            <a:r>
              <a:rPr lang="en-US">
                <a:solidFill>
                  <a:schemeClr val="accent2"/>
                </a:solidFill>
              </a:rPr>
              <a:t>Class Management Note</a:t>
            </a:r>
            <a:r>
              <a:rPr lang="en-US"/>
              <a:t> </a:t>
            </a:r>
            <a:endParaRPr lang="en-US">
              <a:solidFill>
                <a:schemeClr val="accent2"/>
              </a:solidFill>
            </a:endParaRPr>
          </a:p>
          <a:p>
            <a:pPr lvl="1" defTabSz="942975">
              <a:tabLst/>
            </a:pPr>
            <a:r>
              <a:rPr lang="en-US">
                <a:solidFill>
                  <a:schemeClr val="accent2"/>
                </a:solidFill>
              </a:rPr>
              <a:t>You can also select from pseudocolumns. A pseudocolumn behaves like a table column but is not actually stored in the table. You cannot insert or delete values of the pseudocolumns. The available pseudocolumns are CURRVAL, NEXTVAL, LEVEL, ROWID, and ROWNUM.</a:t>
            </a:r>
            <a:r>
              <a:rPr lang="en-US"/>
              <a:t> </a:t>
            </a:r>
          </a:p>
        </p:txBody>
      </p:sp>
      <p:sp>
        <p:nvSpPr>
          <p:cNvPr id="18435" name="Rectangle 3"/>
          <p:cNvSpPr>
            <a:spLocks noGrp="1" noRot="1" noChangeAspect="1" noChangeArrowheads="1" noTextEdit="1"/>
          </p:cNvSpPr>
          <p:nvPr>
            <p:ph type="sldImg"/>
          </p:nvPr>
        </p:nvSpPr>
        <p:spPr>
          <a:xfrm>
            <a:off x="468313" y="152400"/>
            <a:ext cx="5876925" cy="4406900"/>
          </a:xfrm>
          <a:ln cap="flat"/>
        </p:spPr>
      </p:sp>
      <p:grpSp>
        <p:nvGrpSpPr>
          <p:cNvPr id="18438" name="Group 6"/>
          <p:cNvGrpSpPr>
            <a:grpSpLocks/>
          </p:cNvGrpSpPr>
          <p:nvPr/>
        </p:nvGrpSpPr>
        <p:grpSpPr bwMode="auto">
          <a:xfrm>
            <a:off x="611188" y="6118225"/>
            <a:ext cx="5573712" cy="1662113"/>
            <a:chOff x="385" y="3854"/>
            <a:chExt cx="3511" cy="1047"/>
          </a:xfrm>
        </p:grpSpPr>
        <p:sp>
          <p:nvSpPr>
            <p:cNvPr id="18436" name="Rectangle 4"/>
            <p:cNvSpPr>
              <a:spLocks noChangeArrowheads="1"/>
            </p:cNvSpPr>
            <p:nvPr/>
          </p:nvSpPr>
          <p:spPr bwMode="auto">
            <a:xfrm>
              <a:off x="385" y="3854"/>
              <a:ext cx="3511" cy="280"/>
            </a:xfrm>
            <a:prstGeom prst="rect">
              <a:avLst/>
            </a:prstGeom>
            <a:noFill/>
            <a:ln w="12700">
              <a:solidFill>
                <a:schemeClr val="tx1"/>
              </a:solidFill>
              <a:miter lim="800000"/>
              <a:headEnd/>
              <a:tailEnd/>
            </a:ln>
            <a:effectLst/>
          </p:spPr>
          <p:txBody>
            <a:bodyPr wrap="none" lIns="96838" tIns="50800" rIns="96838" bIns="50800"/>
            <a:lstStyle/>
            <a:p>
              <a:pPr defTabSz="1041400"/>
              <a:r>
                <a:rPr lang="en-US" sz="1100" b="1">
                  <a:latin typeface="Courier New" pitchFamily="49" charset="0"/>
                </a:rPr>
                <a:t>SQL&gt; SELECT	loc, deptno</a:t>
              </a:r>
            </a:p>
            <a:p>
              <a:pPr defTabSz="1041400"/>
              <a:r>
                <a:rPr lang="en-US" sz="1100" b="1">
                  <a:latin typeface="Courier New" pitchFamily="49" charset="0"/>
                </a:rPr>
                <a:t>  2  FROM 	dept;</a:t>
              </a:r>
            </a:p>
          </p:txBody>
        </p:sp>
        <p:sp>
          <p:nvSpPr>
            <p:cNvPr id="18437" name="Rectangle 5"/>
            <p:cNvSpPr>
              <a:spLocks noChangeArrowheads="1"/>
            </p:cNvSpPr>
            <p:nvPr/>
          </p:nvSpPr>
          <p:spPr bwMode="auto">
            <a:xfrm>
              <a:off x="385" y="4198"/>
              <a:ext cx="3511" cy="703"/>
            </a:xfrm>
            <a:prstGeom prst="rect">
              <a:avLst/>
            </a:prstGeom>
            <a:noFill/>
            <a:ln w="12700">
              <a:solidFill>
                <a:schemeClr val="tx1"/>
              </a:solidFill>
              <a:miter lim="800000"/>
              <a:headEnd/>
              <a:tailEnd/>
            </a:ln>
            <a:effectLst/>
          </p:spPr>
          <p:txBody>
            <a:bodyPr wrap="none" lIns="96838" tIns="50800" rIns="96838" bIns="50800"/>
            <a:lstStyle/>
            <a:p>
              <a:pPr defTabSz="1041400">
                <a:tabLst>
                  <a:tab pos="1774825" algn="l"/>
                  <a:tab pos="2279650" algn="l"/>
                </a:tabLst>
              </a:pPr>
              <a:r>
                <a:rPr lang="en-US" sz="1100">
                  <a:latin typeface="Courier New" pitchFamily="49" charset="0"/>
                </a:rPr>
                <a:t>LOC              DEPTNO          </a:t>
              </a:r>
              <a:endParaRPr lang="en-US" sz="1100" b="1">
                <a:latin typeface="Courier New" pitchFamily="49" charset="0"/>
              </a:endParaRPr>
            </a:p>
            <a:p>
              <a:pPr defTabSz="1041400">
                <a:tabLst>
                  <a:tab pos="1774825" algn="l"/>
                  <a:tab pos="2279650" algn="l"/>
                </a:tabLst>
              </a:pPr>
              <a:r>
                <a:rPr lang="en-US" sz="1100">
                  <a:latin typeface="Courier New" pitchFamily="49" charset="0"/>
                </a:rPr>
                <a:t>------------- ---------</a:t>
              </a:r>
            </a:p>
            <a:p>
              <a:pPr defTabSz="1041400">
                <a:tabLst>
                  <a:tab pos="1774825" algn="l"/>
                  <a:tab pos="2279650" algn="l"/>
                </a:tabLst>
              </a:pPr>
              <a:r>
                <a:rPr lang="en-US" sz="1100">
                  <a:latin typeface="Courier New" pitchFamily="49" charset="0"/>
                </a:rPr>
                <a:t>NEW YORK             10</a:t>
              </a:r>
            </a:p>
            <a:p>
              <a:pPr defTabSz="1041400">
                <a:tabLst>
                  <a:tab pos="1774825" algn="l"/>
                  <a:tab pos="2279650" algn="l"/>
                </a:tabLst>
              </a:pPr>
              <a:r>
                <a:rPr lang="en-US" sz="1100">
                  <a:latin typeface="Courier New" pitchFamily="49" charset="0"/>
                </a:rPr>
                <a:t>DALLAS               20</a:t>
              </a:r>
            </a:p>
            <a:p>
              <a:pPr defTabSz="1041400">
                <a:tabLst>
                  <a:tab pos="1774825" algn="l"/>
                  <a:tab pos="2279650" algn="l"/>
                </a:tabLst>
              </a:pPr>
              <a:r>
                <a:rPr lang="en-US" sz="1100">
                  <a:latin typeface="Courier New" pitchFamily="49" charset="0"/>
                </a:rPr>
                <a:t>CHICAGO              30</a:t>
              </a:r>
            </a:p>
            <a:p>
              <a:pPr defTabSz="1041400">
                <a:tabLst>
                  <a:tab pos="1774825" algn="l"/>
                  <a:tab pos="2279650" algn="l"/>
                </a:tabLst>
              </a:pPr>
              <a:r>
                <a:rPr lang="en-US" sz="1100">
                  <a:latin typeface="Courier New" pitchFamily="49" charset="0"/>
                </a:rPr>
                <a:t>BOSTON	40</a:t>
              </a:r>
            </a:p>
          </p:txBody>
        </p:sp>
      </p:grpSp>
    </p:spTree>
    <p:extLst>
      <p:ext uri="{BB962C8B-B14F-4D97-AF65-F5344CB8AC3E}">
        <p14:creationId xmlns:p14="http://schemas.microsoft.com/office/powerpoint/2010/main" val="602237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20483"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20484" name="Rectangle 4"/>
          <p:cNvSpPr>
            <a:spLocks noGrp="1" noChangeArrowheads="1"/>
          </p:cNvSpPr>
          <p:nvPr>
            <p:ph type="body" idx="1"/>
          </p:nvPr>
        </p:nvSpPr>
        <p:spPr>
          <a:noFill/>
          <a:ln/>
        </p:spPr>
        <p:txBody>
          <a:bodyPr/>
          <a:lstStyle/>
          <a:p>
            <a:pPr>
              <a:tabLst/>
            </a:pPr>
            <a:r>
              <a:rPr lang="en-US"/>
              <a:t>Column Heading Defaults </a:t>
            </a:r>
          </a:p>
          <a:p>
            <a:pPr lvl="1">
              <a:tabLst/>
            </a:pPr>
            <a:r>
              <a:rPr lang="en-US"/>
              <a:t>Character column heading and data as well as date column heading and data are left-justified within a column width. Number headings and data are right-justified. </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sz="600"/>
          </a:p>
          <a:p>
            <a:pPr lvl="1">
              <a:tabLst/>
            </a:pPr>
            <a:r>
              <a:rPr lang="en-US"/>
              <a:t>Character and date column headings can be truncated, but number headings cannot be truncated. The column headings appear in uppercase by default. You can override the column heading display with an alias. Column aliases are covered later in this lesson.</a:t>
            </a:r>
          </a:p>
          <a:p>
            <a:pPr>
              <a:tabLst/>
            </a:pPr>
            <a:endParaRPr lang="en-US" b="0">
              <a:latin typeface="Times New Roman" pitchFamily="18" charset="0"/>
            </a:endParaRPr>
          </a:p>
        </p:txBody>
      </p:sp>
      <p:sp>
        <p:nvSpPr>
          <p:cNvPr id="20485" name="Rectangle 5"/>
          <p:cNvSpPr>
            <a:spLocks noGrp="1" noRot="1" noChangeAspect="1" noChangeArrowheads="1" noTextEdit="1"/>
          </p:cNvSpPr>
          <p:nvPr>
            <p:ph type="sldImg"/>
          </p:nvPr>
        </p:nvSpPr>
        <p:spPr>
          <a:xfrm>
            <a:off x="468313" y="152400"/>
            <a:ext cx="5876925" cy="4406900"/>
          </a:xfrm>
          <a:ln cap="flat"/>
        </p:spPr>
      </p:sp>
      <p:sp>
        <p:nvSpPr>
          <p:cNvPr id="20486" name="Rectangle 6"/>
          <p:cNvSpPr>
            <a:spLocks noChangeArrowheads="1"/>
          </p:cNvSpPr>
          <p:nvPr/>
        </p:nvSpPr>
        <p:spPr bwMode="auto">
          <a:xfrm>
            <a:off x="617538" y="5451475"/>
            <a:ext cx="5586412" cy="444500"/>
          </a:xfrm>
          <a:prstGeom prst="rect">
            <a:avLst/>
          </a:prstGeom>
          <a:noFill/>
          <a:ln w="12700">
            <a:solidFill>
              <a:schemeClr val="tx1"/>
            </a:solidFill>
            <a:miter lim="800000"/>
            <a:headEnd/>
            <a:tailEnd/>
          </a:ln>
          <a:effectLst/>
        </p:spPr>
        <p:txBody>
          <a:bodyPr wrap="none" lIns="92075" tIns="47625" rIns="92075" bIns="47625"/>
          <a:lstStyle/>
          <a:p>
            <a:pPr defTabSz="942975"/>
            <a:r>
              <a:rPr lang="en-US" sz="1100" b="1">
                <a:latin typeface="Courier New" pitchFamily="49" charset="0"/>
              </a:rPr>
              <a:t>SQL&gt; SELECT	ename, hiredate, sal</a:t>
            </a:r>
          </a:p>
          <a:p>
            <a:pPr defTabSz="942975"/>
            <a:r>
              <a:rPr lang="en-US" sz="1100" b="1">
                <a:latin typeface="Courier New" pitchFamily="49" charset="0"/>
              </a:rPr>
              <a:t>  2  FROM 	emp;</a:t>
            </a:r>
          </a:p>
        </p:txBody>
      </p:sp>
      <p:sp>
        <p:nvSpPr>
          <p:cNvPr id="20487" name="Rectangle 7"/>
          <p:cNvSpPr>
            <a:spLocks noChangeArrowheads="1"/>
          </p:cNvSpPr>
          <p:nvPr/>
        </p:nvSpPr>
        <p:spPr bwMode="auto">
          <a:xfrm>
            <a:off x="617538" y="6034088"/>
            <a:ext cx="5567362" cy="1808162"/>
          </a:xfrm>
          <a:prstGeom prst="rect">
            <a:avLst/>
          </a:prstGeom>
          <a:noFill/>
          <a:ln w="12700">
            <a:solidFill>
              <a:schemeClr val="tx1"/>
            </a:solidFill>
            <a:miter lim="800000"/>
            <a:headEnd/>
            <a:tailEnd/>
          </a:ln>
          <a:effectLst/>
        </p:spPr>
        <p:txBody>
          <a:bodyPr wrap="none" lIns="92075" tIns="47625" rIns="92075" bIns="47625"/>
          <a:lstStyle/>
          <a:p>
            <a:pPr defTabSz="942975"/>
            <a:r>
              <a:rPr lang="en-US" sz="1100">
                <a:latin typeface="Courier New" pitchFamily="49" charset="0"/>
              </a:rPr>
              <a:t>ENAME      HIREDATE        SAL</a:t>
            </a:r>
            <a:endParaRPr lang="en-US" sz="1100" b="1">
              <a:latin typeface="Courier New" pitchFamily="49" charset="0"/>
            </a:endParaRPr>
          </a:p>
          <a:p>
            <a:pPr defTabSz="942975"/>
            <a:r>
              <a:rPr lang="en-US" sz="1100">
                <a:latin typeface="Courier New" pitchFamily="49" charset="0"/>
              </a:rPr>
              <a:t>---------- --------- ---------</a:t>
            </a:r>
          </a:p>
          <a:p>
            <a:pPr defTabSz="942975"/>
            <a:r>
              <a:rPr lang="en-US" sz="1100">
                <a:latin typeface="Courier New" pitchFamily="49" charset="0"/>
              </a:rPr>
              <a:t>KING       17-NOV-81      5000</a:t>
            </a:r>
          </a:p>
          <a:p>
            <a:pPr defTabSz="942975"/>
            <a:r>
              <a:rPr lang="en-US" sz="1100">
                <a:latin typeface="Courier New" pitchFamily="49" charset="0"/>
              </a:rPr>
              <a:t>BLAKE      01-MAY-81      2850</a:t>
            </a:r>
          </a:p>
          <a:p>
            <a:pPr defTabSz="942975"/>
            <a:r>
              <a:rPr lang="en-US" sz="1100">
                <a:latin typeface="Courier New" pitchFamily="49" charset="0"/>
              </a:rPr>
              <a:t>CLARK      09-JUN-81      2450</a:t>
            </a:r>
          </a:p>
          <a:p>
            <a:pPr defTabSz="942975"/>
            <a:r>
              <a:rPr lang="en-US" sz="1100">
                <a:latin typeface="Courier New" pitchFamily="49" charset="0"/>
              </a:rPr>
              <a:t>JONES      02-APR-81      2975</a:t>
            </a:r>
          </a:p>
          <a:p>
            <a:pPr defTabSz="942975"/>
            <a:r>
              <a:rPr lang="en-US" sz="1100">
                <a:latin typeface="Courier New" pitchFamily="49" charset="0"/>
              </a:rPr>
              <a:t>MARTIN     28-SEP-81      1250</a:t>
            </a:r>
          </a:p>
          <a:p>
            <a:pPr defTabSz="942975"/>
            <a:r>
              <a:rPr lang="en-US" sz="1100">
                <a:latin typeface="Courier New" pitchFamily="49" charset="0"/>
              </a:rPr>
              <a:t>ALLEN      20-FEB-81      1600</a:t>
            </a:r>
          </a:p>
          <a:p>
            <a:pPr defTabSz="942975"/>
            <a:r>
              <a:rPr lang="en-US" sz="1100">
                <a:latin typeface="Courier New" pitchFamily="49" charset="0"/>
              </a:rPr>
              <a:t>...</a:t>
            </a:r>
          </a:p>
          <a:p>
            <a:pPr defTabSz="942975"/>
            <a:r>
              <a:rPr lang="en-US" sz="1100">
                <a:latin typeface="Courier New" pitchFamily="49" charset="0"/>
              </a:rPr>
              <a:t>14 rows selected.</a:t>
            </a:r>
          </a:p>
        </p:txBody>
      </p:sp>
    </p:spTree>
    <p:extLst>
      <p:ext uri="{BB962C8B-B14F-4D97-AF65-F5344CB8AC3E}">
        <p14:creationId xmlns:p14="http://schemas.microsoft.com/office/powerpoint/2010/main" val="723553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p:spPr>
        <p:txBody>
          <a:bodyPr/>
          <a:lstStyle/>
          <a:p>
            <a:pPr>
              <a:tabLst/>
            </a:pPr>
            <a:r>
              <a:rPr lang="en-US"/>
              <a:t>Arithmetic Expressions</a:t>
            </a:r>
          </a:p>
          <a:p>
            <a:pPr lvl="1">
              <a:tabLst/>
            </a:pPr>
            <a:r>
              <a:rPr lang="en-US"/>
              <a:t>You may need to modify the way in which data is displayed, perform calculations, or look at what-if scenarios. This is possible using arithmetic expressions. An arithmetic expression may contain column names, constant numeric values, and the arithmetic operators.</a:t>
            </a:r>
          </a:p>
          <a:p>
            <a:pPr>
              <a:tabLst/>
            </a:pPr>
            <a:r>
              <a:rPr lang="en-US"/>
              <a:t>Arithmetic Operators</a:t>
            </a:r>
          </a:p>
          <a:p>
            <a:pPr lvl="1">
              <a:tabLst/>
            </a:pPr>
            <a:r>
              <a:rPr lang="en-US"/>
              <a:t>The slide lists the </a:t>
            </a:r>
            <a:r>
              <a:rPr lang="en-US">
                <a:solidFill>
                  <a:srgbClr val="FC0128"/>
                </a:solidFill>
              </a:rPr>
              <a:t>arithmetic operators </a:t>
            </a:r>
            <a:r>
              <a:rPr lang="en-US"/>
              <a:t>available in SQL. You can use arithmetic operators in any clause of a SQL statement except the FROM clause. </a:t>
            </a:r>
          </a:p>
        </p:txBody>
      </p:sp>
      <p:sp>
        <p:nvSpPr>
          <p:cNvPr id="22531" name="Rectangle 3"/>
          <p:cNvSpPr>
            <a:spLocks noGrp="1" noRot="1" noChangeAspect="1" noChangeArrowheads="1" noTextEdit="1"/>
          </p:cNvSpPr>
          <p:nvPr>
            <p:ph type="sldImg"/>
          </p:nvPr>
        </p:nvSpPr>
        <p:spPr>
          <a:xfrm>
            <a:off x="468313" y="152400"/>
            <a:ext cx="5876925" cy="4406900"/>
          </a:xfrm>
          <a:ln cap="flat"/>
        </p:spPr>
      </p:sp>
    </p:spTree>
    <p:extLst>
      <p:ext uri="{BB962C8B-B14F-4D97-AF65-F5344CB8AC3E}">
        <p14:creationId xmlns:p14="http://schemas.microsoft.com/office/powerpoint/2010/main" val="171385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5325" y="609600"/>
            <a:ext cx="1862138"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55738" y="609600"/>
            <a:ext cx="54371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55738" y="1981200"/>
            <a:ext cx="364966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57800" y="1981200"/>
            <a:ext cx="364966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0" y="0"/>
            <a:ext cx="9142413" cy="6856413"/>
          </a:xfrm>
          <a:prstGeom prst="rect">
            <a:avLst/>
          </a:prstGeom>
          <a:solidFill>
            <a:srgbClr val="000000"/>
          </a:solidFill>
          <a:ln w="12700">
            <a:noFill/>
            <a:miter lim="800000"/>
            <a:headEnd/>
            <a:tailEnd/>
          </a:ln>
          <a:effectLst/>
        </p:spPr>
        <p:txBody>
          <a:bodyPr wrap="none" anchor="ctr"/>
          <a:lstStyle/>
          <a:p>
            <a:endParaRPr lang="en-US"/>
          </a:p>
        </p:txBody>
      </p:sp>
      <p:sp>
        <p:nvSpPr>
          <p:cNvPr id="83971" name="Rectangle 3"/>
          <p:cNvSpPr>
            <a:spLocks noGrp="1" noChangeArrowheads="1"/>
          </p:cNvSpPr>
          <p:nvPr>
            <p:ph type="title"/>
          </p:nvPr>
        </p:nvSpPr>
        <p:spPr bwMode="auto">
          <a:xfrm>
            <a:off x="1455738" y="609600"/>
            <a:ext cx="7451725"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83972" name="Rectangle 4"/>
          <p:cNvSpPr>
            <a:spLocks noGrp="1" noChangeArrowheads="1"/>
          </p:cNvSpPr>
          <p:nvPr>
            <p:ph type="body" idx="1"/>
          </p:nvPr>
        </p:nvSpPr>
        <p:spPr bwMode="auto">
          <a:xfrm>
            <a:off x="1455738" y="1981200"/>
            <a:ext cx="7451725"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3973" name="Line 5"/>
          <p:cNvSpPr>
            <a:spLocks noChangeShapeType="1"/>
          </p:cNvSpPr>
          <p:nvPr/>
        </p:nvSpPr>
        <p:spPr bwMode="auto">
          <a:xfrm>
            <a:off x="1463675" y="304800"/>
            <a:ext cx="7437438" cy="0"/>
          </a:xfrm>
          <a:prstGeom prst="line">
            <a:avLst/>
          </a:prstGeom>
          <a:noFill/>
          <a:ln w="12700">
            <a:solidFill>
              <a:schemeClr val="hlink"/>
            </a:solidFill>
            <a:round/>
            <a:headEnd/>
            <a:tailEnd/>
          </a:ln>
          <a:effectLst/>
        </p:spPr>
        <p:txBody>
          <a:bodyPr/>
          <a:lstStyle/>
          <a:p>
            <a:endParaRPr lang="en-US"/>
          </a:p>
        </p:txBody>
      </p:sp>
      <p:sp>
        <p:nvSpPr>
          <p:cNvPr id="83974" name="Rectangle 6"/>
          <p:cNvSpPr>
            <a:spLocks noChangeArrowheads="1"/>
          </p:cNvSpPr>
          <p:nvPr/>
        </p:nvSpPr>
        <p:spPr bwMode="auto">
          <a:xfrm>
            <a:off x="0" y="0"/>
            <a:ext cx="1389063" cy="6856413"/>
          </a:xfrm>
          <a:prstGeom prst="rect">
            <a:avLst/>
          </a:prstGeom>
          <a:gradFill rotWithShape="0">
            <a:gsLst>
              <a:gs pos="0">
                <a:srgbClr val="FFCC66">
                  <a:gamma/>
                  <a:shade val="49804"/>
                  <a:invGamma/>
                </a:srgbClr>
              </a:gs>
              <a:gs pos="50000">
                <a:srgbClr val="FFCC66"/>
              </a:gs>
              <a:gs pos="100000">
                <a:srgbClr val="FFCC66">
                  <a:gamma/>
                  <a:shade val="49804"/>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pitchFamily="18" charset="0"/>
        </a:defRPr>
      </a:lvl2pPr>
      <a:lvl3pPr algn="ctr" rtl="0" eaLnBrk="0" fontAlgn="base" hangingPunct="0">
        <a:spcBef>
          <a:spcPct val="0"/>
        </a:spcBef>
        <a:spcAft>
          <a:spcPct val="0"/>
        </a:spcAft>
        <a:defRPr sz="4400" b="1">
          <a:solidFill>
            <a:schemeClr val="tx2"/>
          </a:solidFill>
          <a:latin typeface="Times New Roman" pitchFamily="18" charset="0"/>
        </a:defRPr>
      </a:lvl3pPr>
      <a:lvl4pPr algn="ctr" rtl="0" eaLnBrk="0" fontAlgn="base" hangingPunct="0">
        <a:spcBef>
          <a:spcPct val="0"/>
        </a:spcBef>
        <a:spcAft>
          <a:spcPct val="0"/>
        </a:spcAft>
        <a:defRPr sz="4400" b="1">
          <a:solidFill>
            <a:schemeClr val="tx2"/>
          </a:solidFill>
          <a:latin typeface="Times New Roman" pitchFamily="18" charset="0"/>
        </a:defRPr>
      </a:lvl4pPr>
      <a:lvl5pPr algn="ctr" rtl="0" eaLnBrk="0" fontAlgn="base" hangingPunct="0">
        <a:spcBef>
          <a:spcPct val="0"/>
        </a:spcBef>
        <a:spcAft>
          <a:spcPct val="0"/>
        </a:spcAft>
        <a:defRPr sz="4400" b="1">
          <a:solidFill>
            <a:schemeClr val="tx2"/>
          </a:solidFill>
          <a:latin typeface="Times New Roman" pitchFamily="18" charset="0"/>
        </a:defRPr>
      </a:lvl5pPr>
      <a:lvl6pPr marL="457200" algn="ctr" rtl="0" eaLnBrk="0" fontAlgn="base" hangingPunct="0">
        <a:spcBef>
          <a:spcPct val="0"/>
        </a:spcBef>
        <a:spcAft>
          <a:spcPct val="0"/>
        </a:spcAft>
        <a:defRPr sz="4400" b="1">
          <a:solidFill>
            <a:schemeClr val="tx2"/>
          </a:solidFill>
          <a:latin typeface="Times New Roman" pitchFamily="18" charset="0"/>
        </a:defRPr>
      </a:lvl6pPr>
      <a:lvl7pPr marL="914400" algn="ctr" rtl="0" eaLnBrk="0" fontAlgn="base" hangingPunct="0">
        <a:spcBef>
          <a:spcPct val="0"/>
        </a:spcBef>
        <a:spcAft>
          <a:spcPct val="0"/>
        </a:spcAft>
        <a:defRPr sz="4400" b="1">
          <a:solidFill>
            <a:schemeClr val="tx2"/>
          </a:solidFill>
          <a:latin typeface="Times New Roman" pitchFamily="18" charset="0"/>
        </a:defRPr>
      </a:lvl7pPr>
      <a:lvl8pPr marL="1371600" algn="ctr" rtl="0" eaLnBrk="0" fontAlgn="base" hangingPunct="0">
        <a:spcBef>
          <a:spcPct val="0"/>
        </a:spcBef>
        <a:spcAft>
          <a:spcPct val="0"/>
        </a:spcAft>
        <a:defRPr sz="4400" b="1">
          <a:solidFill>
            <a:schemeClr val="tx2"/>
          </a:solidFill>
          <a:latin typeface="Times New Roman" pitchFamily="18" charset="0"/>
        </a:defRPr>
      </a:lvl8pPr>
      <a:lvl9pPr marL="1828800" algn="ctr" rtl="0" eaLnBrk="0" fontAlgn="base" hangingPunct="0">
        <a:spcBef>
          <a:spcPct val="0"/>
        </a:spcBef>
        <a:spcAft>
          <a:spcPct val="0"/>
        </a:spcAft>
        <a:defRPr sz="4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sz="4800"/>
              <a:t>Writing Basic </a:t>
            </a:r>
            <a:br>
              <a:rPr lang="en-US" sz="4800"/>
            </a:br>
            <a:r>
              <a:rPr lang="en-US" sz="4800"/>
              <a:t>SQL Statements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22338" y="161607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 </a:t>
            </a:r>
          </a:p>
        </p:txBody>
      </p:sp>
      <p:sp>
        <p:nvSpPr>
          <p:cNvPr id="2355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Arithmetic Operators</a:t>
            </a:r>
          </a:p>
        </p:txBody>
      </p:sp>
      <p:sp>
        <p:nvSpPr>
          <p:cNvPr id="23556" name="Arc 4"/>
          <p:cNvSpPr>
            <a:spLocks/>
          </p:cNvSpPr>
          <p:nvPr/>
        </p:nvSpPr>
        <p:spPr bwMode="ltGray">
          <a:xfrm>
            <a:off x="5462588" y="25082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3557" name="Rectangle 5"/>
          <p:cNvSpPr>
            <a:spLocks noChangeArrowheads="1"/>
          </p:cNvSpPr>
          <p:nvPr/>
        </p:nvSpPr>
        <p:spPr bwMode="blackWhite">
          <a:xfrm>
            <a:off x="885825" y="269557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 </a:t>
            </a: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grpSp>
        <p:nvGrpSpPr>
          <p:cNvPr id="23560" name="Group 8"/>
          <p:cNvGrpSpPr>
            <a:grpSpLocks/>
          </p:cNvGrpSpPr>
          <p:nvPr/>
        </p:nvGrpSpPr>
        <p:grpSpPr bwMode="auto">
          <a:xfrm>
            <a:off x="3789363" y="1711325"/>
            <a:ext cx="1590675" cy="3260725"/>
            <a:chOff x="2387" y="1078"/>
            <a:chExt cx="1002" cy="2054"/>
          </a:xfrm>
        </p:grpSpPr>
        <p:sp>
          <p:nvSpPr>
            <p:cNvPr id="23558" name="Rectangle 6"/>
            <p:cNvSpPr>
              <a:spLocks noChangeArrowheads="1"/>
            </p:cNvSpPr>
            <p:nvPr/>
          </p:nvSpPr>
          <p:spPr bwMode="ltGray">
            <a:xfrm>
              <a:off x="2688" y="1078"/>
              <a:ext cx="701" cy="21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3559" name="Rectangle 7"/>
            <p:cNvSpPr>
              <a:spLocks noChangeArrowheads="1"/>
            </p:cNvSpPr>
            <p:nvPr/>
          </p:nvSpPr>
          <p:spPr bwMode="ltGray">
            <a:xfrm>
              <a:off x="2387" y="1716"/>
              <a:ext cx="873" cy="1416"/>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3561" name="Rectangle 9"/>
          <p:cNvSpPr>
            <a:spLocks noChangeArrowheads="1"/>
          </p:cNvSpPr>
          <p:nvPr/>
        </p:nvSpPr>
        <p:spPr bwMode="blackWhite">
          <a:xfrm>
            <a:off x="925513" y="1603375"/>
            <a:ext cx="72913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SQL&gt; SELECT ename, sal, sal+300</a:t>
            </a:r>
          </a:p>
          <a:p>
            <a:pPr>
              <a:tabLst>
                <a:tab pos="1200150" algn="l"/>
                <a:tab pos="1658938" algn="l"/>
              </a:tabLst>
            </a:pPr>
            <a:r>
              <a:rPr lang="en-US" sz="1800" b="1">
                <a:solidFill>
                  <a:srgbClr val="000000"/>
                </a:solidFill>
                <a:latin typeface="Courier New" pitchFamily="49" charset="0"/>
              </a:rPr>
              <a:t>  2  FROM	emp;</a:t>
            </a:r>
          </a:p>
        </p:txBody>
      </p:sp>
      <p:sp>
        <p:nvSpPr>
          <p:cNvPr id="23562" name="Rectangle 10"/>
          <p:cNvSpPr>
            <a:spLocks noChangeArrowheads="1"/>
          </p:cNvSpPr>
          <p:nvPr/>
        </p:nvSpPr>
        <p:spPr bwMode="blackWhite">
          <a:xfrm>
            <a:off x="889000" y="2682875"/>
            <a:ext cx="7340600" cy="2838450"/>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ENAME            SAL   SAL+300</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5000      5300</a:t>
            </a:r>
          </a:p>
          <a:p>
            <a:r>
              <a:rPr lang="en-US" sz="1800" b="1">
                <a:solidFill>
                  <a:srgbClr val="000000"/>
                </a:solidFill>
                <a:latin typeface="Courier New" pitchFamily="49" charset="0"/>
              </a:rPr>
              <a:t>BLAKE           2850      3150</a:t>
            </a:r>
          </a:p>
          <a:p>
            <a:r>
              <a:rPr lang="en-US" sz="1800" b="1">
                <a:solidFill>
                  <a:srgbClr val="000000"/>
                </a:solidFill>
                <a:latin typeface="Courier New" pitchFamily="49" charset="0"/>
              </a:rPr>
              <a:t>CLARK           2450      2750</a:t>
            </a:r>
          </a:p>
          <a:p>
            <a:r>
              <a:rPr lang="en-US" sz="1800" b="1">
                <a:solidFill>
                  <a:srgbClr val="000000"/>
                </a:solidFill>
                <a:latin typeface="Courier New" pitchFamily="49" charset="0"/>
              </a:rPr>
              <a:t>JONES           2975      3275</a:t>
            </a:r>
          </a:p>
          <a:p>
            <a:r>
              <a:rPr lang="en-US" sz="1800" b="1">
                <a:solidFill>
                  <a:srgbClr val="000000"/>
                </a:solidFill>
                <a:latin typeface="Courier New" pitchFamily="49" charset="0"/>
              </a:rPr>
              <a:t>MARTIN          1250      1550</a:t>
            </a:r>
          </a:p>
          <a:p>
            <a:r>
              <a:rPr lang="en-US" sz="1800" b="1">
                <a:solidFill>
                  <a:srgbClr val="000000"/>
                </a:solidFill>
                <a:latin typeface="Courier New" pitchFamily="49" charset="0"/>
              </a:rPr>
              <a:t>ALLEN           1600      1900</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Operator Precedence</a:t>
            </a:r>
          </a:p>
        </p:txBody>
      </p:sp>
      <p:sp>
        <p:nvSpPr>
          <p:cNvPr id="25603" name="Rectangle 3"/>
          <p:cNvSpPr>
            <a:spLocks noGrp="1" noChangeArrowheads="1"/>
          </p:cNvSpPr>
          <p:nvPr>
            <p:ph type="body" idx="1"/>
          </p:nvPr>
        </p:nvSpPr>
        <p:spPr>
          <a:xfrm>
            <a:off x="860425" y="2443163"/>
            <a:ext cx="7385050" cy="2825750"/>
          </a:xfrm>
          <a:noFill/>
          <a:ln/>
          <a:effectLst>
            <a:outerShdw dist="53882" dir="2700000" algn="ctr" rotWithShape="0">
              <a:srgbClr val="000000"/>
            </a:outerShdw>
          </a:effectLst>
        </p:spPr>
        <p:txBody>
          <a:bodyPr lIns="92075" tIns="46038" rIns="92075" bIns="46038">
            <a:spAutoFit/>
          </a:bodyPr>
          <a:lstStyle/>
          <a:p>
            <a:pPr lvl="1"/>
            <a:r>
              <a:rPr lang="en-US"/>
              <a:t>Multiplication and division take priority over addition and subtraction.</a:t>
            </a:r>
          </a:p>
          <a:p>
            <a:pPr lvl="1"/>
            <a:r>
              <a:rPr lang="en-US"/>
              <a:t>Operators of the same priority are evaluated from left to right.</a:t>
            </a:r>
          </a:p>
          <a:p>
            <a:pPr lvl="1"/>
            <a:r>
              <a:rPr lang="en-US"/>
              <a:t>Parentheses are used to force prioritized evaluation and to clarify statements.</a:t>
            </a:r>
          </a:p>
        </p:txBody>
      </p:sp>
      <p:grpSp>
        <p:nvGrpSpPr>
          <p:cNvPr id="25609" name="Group 9"/>
          <p:cNvGrpSpPr>
            <a:grpSpLocks/>
          </p:cNvGrpSpPr>
          <p:nvPr/>
        </p:nvGrpSpPr>
        <p:grpSpPr bwMode="auto">
          <a:xfrm>
            <a:off x="2952750" y="1358900"/>
            <a:ext cx="2965450" cy="831850"/>
            <a:chOff x="1860" y="856"/>
            <a:chExt cx="1868" cy="524"/>
          </a:xfrm>
        </p:grpSpPr>
        <p:sp>
          <p:nvSpPr>
            <p:cNvPr id="25604"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a:endParaRPr lang="en-US" sz="2000" b="1">
                <a:solidFill>
                  <a:srgbClr val="FFFFCC"/>
                </a:solidFill>
                <a:effectLst>
                  <a:outerShdw blurRad="38100" dist="38100" dir="2700000" algn="tl">
                    <a:srgbClr val="000000"/>
                  </a:outerShdw>
                </a:effectLst>
                <a:latin typeface="Arial" charset="0"/>
              </a:endParaRPr>
            </a:p>
            <a:p>
              <a:pPr algn="ctr"/>
              <a:endParaRPr lang="en-US" sz="2000" b="1">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r>
                <a:rPr lang="en-US" sz="4400" b="1">
                  <a:solidFill>
                    <a:srgbClr val="FFFFCC"/>
                  </a:solidFill>
                  <a:effectLst>
                    <a:outerShdw blurRad="38100" dist="38100" dir="2700000" algn="tl">
                      <a:srgbClr val="FFFFFF"/>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r>
                <a:rPr lang="en-US" sz="3600" b="1">
                  <a:solidFill>
                    <a:srgbClr val="FFFFCC"/>
                  </a:solidFill>
                  <a:effectLst>
                    <a:outerShdw blurRad="38100" dist="38100" dir="2700000" algn="tl">
                      <a:srgbClr val="FFFFFF"/>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r>
                <a:rPr lang="en-US" sz="3600" b="1">
                  <a:solidFill>
                    <a:srgbClr val="FFFFCC"/>
                  </a:solidFill>
                  <a:effectLst>
                    <a:outerShdw blurRad="38100" dist="38100" dir="2700000" algn="tl">
                      <a:srgbClr val="FFFFFF"/>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outerShdw>
            </a:effectLst>
          </p:spPr>
          <p:txBody>
            <a:bodyPr wrap="none" lIns="92075" tIns="46038" rIns="92075" bIns="46038" anchor="ctr"/>
            <a:lstStyle/>
            <a:p>
              <a:pPr algn="ctr"/>
              <a:r>
                <a:rPr lang="en-US" sz="3600" b="1">
                  <a:solidFill>
                    <a:srgbClr val="FFFFCC"/>
                  </a:solidFill>
                  <a:effectLst>
                    <a:outerShdw blurRad="38100" dist="38100" dir="2700000" algn="tl">
                      <a:srgbClr val="FFFFFF"/>
                    </a:outerShdw>
                  </a:effectLst>
                  <a:latin typeface="Arial" charset="0"/>
                </a:rPr>
                <a:t>_</a:t>
              </a:r>
            </a:p>
          </p:txBody>
        </p:sp>
      </p:gr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27100" y="16160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27651" name="Rectangle 3"/>
          <p:cNvSpPr>
            <a:spLocks noChangeArrowheads="1"/>
          </p:cNvSpPr>
          <p:nvPr/>
        </p:nvSpPr>
        <p:spPr bwMode="blackWhite">
          <a:xfrm>
            <a:off x="920750" y="270192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 </a:t>
            </a: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2765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Operator Precedence</a:t>
            </a:r>
          </a:p>
        </p:txBody>
      </p:sp>
      <p:grpSp>
        <p:nvGrpSpPr>
          <p:cNvPr id="27655" name="Group 7"/>
          <p:cNvGrpSpPr>
            <a:grpSpLocks/>
          </p:cNvGrpSpPr>
          <p:nvPr/>
        </p:nvGrpSpPr>
        <p:grpSpPr bwMode="auto">
          <a:xfrm>
            <a:off x="3894138" y="1711325"/>
            <a:ext cx="1919287" cy="3260725"/>
            <a:chOff x="2453" y="1078"/>
            <a:chExt cx="1209" cy="2054"/>
          </a:xfrm>
        </p:grpSpPr>
        <p:sp>
          <p:nvSpPr>
            <p:cNvPr id="27653" name="Rectangle 5"/>
            <p:cNvSpPr>
              <a:spLocks noChangeArrowheads="1"/>
            </p:cNvSpPr>
            <p:nvPr/>
          </p:nvSpPr>
          <p:spPr bwMode="ltGray">
            <a:xfrm>
              <a:off x="2672" y="1078"/>
              <a:ext cx="990" cy="2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7654" name="Rectangle 6"/>
            <p:cNvSpPr>
              <a:spLocks noChangeArrowheads="1"/>
            </p:cNvSpPr>
            <p:nvPr/>
          </p:nvSpPr>
          <p:spPr bwMode="ltGray">
            <a:xfrm>
              <a:off x="2453" y="1742"/>
              <a:ext cx="919" cy="139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7656" name="Rectangle 8"/>
          <p:cNvSpPr>
            <a:spLocks noChangeArrowheads="1"/>
          </p:cNvSpPr>
          <p:nvPr/>
        </p:nvSpPr>
        <p:spPr bwMode="blackWhite">
          <a:xfrm>
            <a:off x="933450" y="1603375"/>
            <a:ext cx="7315200" cy="84772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sal, 12*sal+100</a:t>
            </a:r>
          </a:p>
          <a:p>
            <a:pPr>
              <a:tabLst>
                <a:tab pos="1200150" algn="l"/>
              </a:tabLst>
            </a:pPr>
            <a:r>
              <a:rPr lang="en-US" sz="1800" b="1">
                <a:solidFill>
                  <a:srgbClr val="000000"/>
                </a:solidFill>
                <a:latin typeface="Courier New" pitchFamily="49" charset="0"/>
              </a:rPr>
              <a:t>    FROM   emp;</a:t>
            </a:r>
          </a:p>
        </p:txBody>
      </p:sp>
      <p:sp>
        <p:nvSpPr>
          <p:cNvPr id="27657" name="Rectangle 9"/>
          <p:cNvSpPr>
            <a:spLocks noChangeArrowheads="1"/>
          </p:cNvSpPr>
          <p:nvPr/>
        </p:nvSpPr>
        <p:spPr bwMode="blackWhite">
          <a:xfrm>
            <a:off x="952500" y="2714625"/>
            <a:ext cx="7289800" cy="2838450"/>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ENAME            SAL 12*SAL+100</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5000      60100</a:t>
            </a:r>
          </a:p>
          <a:p>
            <a:r>
              <a:rPr lang="en-US" sz="1800" b="1">
                <a:solidFill>
                  <a:srgbClr val="000000"/>
                </a:solidFill>
                <a:latin typeface="Courier New" pitchFamily="49" charset="0"/>
              </a:rPr>
              <a:t>BLAKE           2850      34300</a:t>
            </a:r>
          </a:p>
          <a:p>
            <a:r>
              <a:rPr lang="en-US" sz="1800" b="1">
                <a:solidFill>
                  <a:srgbClr val="000000"/>
                </a:solidFill>
                <a:latin typeface="Courier New" pitchFamily="49" charset="0"/>
              </a:rPr>
              <a:t>CLARK           2450      29500</a:t>
            </a:r>
          </a:p>
          <a:p>
            <a:r>
              <a:rPr lang="en-US" sz="1800" b="1">
                <a:solidFill>
                  <a:srgbClr val="000000"/>
                </a:solidFill>
                <a:latin typeface="Courier New" pitchFamily="49" charset="0"/>
              </a:rPr>
              <a:t>JONES           2975      35800</a:t>
            </a:r>
          </a:p>
          <a:p>
            <a:r>
              <a:rPr lang="en-US" sz="1800" b="1">
                <a:solidFill>
                  <a:srgbClr val="000000"/>
                </a:solidFill>
                <a:latin typeface="Courier New" pitchFamily="49" charset="0"/>
              </a:rPr>
              <a:t>MARTIN          1250      15100</a:t>
            </a:r>
          </a:p>
          <a:p>
            <a:r>
              <a:rPr lang="en-US" sz="1800" b="1">
                <a:solidFill>
                  <a:srgbClr val="000000"/>
                </a:solidFill>
                <a:latin typeface="Courier New" pitchFamily="49" charset="0"/>
              </a:rPr>
              <a:t>ALLEN           1600      19300</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57250" y="1606550"/>
            <a:ext cx="7435850" cy="8572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29699" name="Rectangle 3"/>
          <p:cNvSpPr>
            <a:spLocks noChangeArrowheads="1"/>
          </p:cNvSpPr>
          <p:nvPr/>
        </p:nvSpPr>
        <p:spPr bwMode="blackWhite">
          <a:xfrm>
            <a:off x="844550" y="2701925"/>
            <a:ext cx="7448550" cy="25892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 </a:t>
            </a: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2970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Parentheses</a:t>
            </a:r>
          </a:p>
        </p:txBody>
      </p:sp>
      <p:grpSp>
        <p:nvGrpSpPr>
          <p:cNvPr id="29703" name="Group 7"/>
          <p:cNvGrpSpPr>
            <a:grpSpLocks/>
          </p:cNvGrpSpPr>
          <p:nvPr/>
        </p:nvGrpSpPr>
        <p:grpSpPr bwMode="auto">
          <a:xfrm>
            <a:off x="3786188" y="1714500"/>
            <a:ext cx="2171700" cy="2970213"/>
            <a:chOff x="2385" y="1080"/>
            <a:chExt cx="1368" cy="1871"/>
          </a:xfrm>
        </p:grpSpPr>
        <p:sp>
          <p:nvSpPr>
            <p:cNvPr id="29701" name="Rectangle 5"/>
            <p:cNvSpPr>
              <a:spLocks noChangeArrowheads="1"/>
            </p:cNvSpPr>
            <p:nvPr/>
          </p:nvSpPr>
          <p:spPr bwMode="ltGray">
            <a:xfrm>
              <a:off x="2639" y="1080"/>
              <a:ext cx="1114" cy="24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9702" name="Rectangle 6"/>
            <p:cNvSpPr>
              <a:spLocks noChangeArrowheads="1"/>
            </p:cNvSpPr>
            <p:nvPr/>
          </p:nvSpPr>
          <p:spPr bwMode="ltGray">
            <a:xfrm>
              <a:off x="2385" y="1740"/>
              <a:ext cx="1077" cy="1211"/>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29704" name="Rectangle 8"/>
          <p:cNvSpPr>
            <a:spLocks noChangeArrowheads="1"/>
          </p:cNvSpPr>
          <p:nvPr/>
        </p:nvSpPr>
        <p:spPr bwMode="blackWhite">
          <a:xfrm>
            <a:off x="863600" y="1593850"/>
            <a:ext cx="7461250" cy="88265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sal, 12*(sal+100)</a:t>
            </a:r>
          </a:p>
          <a:p>
            <a:pPr>
              <a:tabLst>
                <a:tab pos="1200150" algn="l"/>
              </a:tabLst>
            </a:pPr>
            <a:r>
              <a:rPr lang="en-US" sz="1800" b="1">
                <a:solidFill>
                  <a:srgbClr val="000000"/>
                </a:solidFill>
                <a:latin typeface="Courier New" pitchFamily="49" charset="0"/>
              </a:rPr>
              <a:t>  2  FROM   emp;</a:t>
            </a:r>
          </a:p>
        </p:txBody>
      </p:sp>
      <p:sp>
        <p:nvSpPr>
          <p:cNvPr id="29705" name="Rectangle 9"/>
          <p:cNvSpPr>
            <a:spLocks noChangeArrowheads="1"/>
          </p:cNvSpPr>
          <p:nvPr/>
        </p:nvSpPr>
        <p:spPr bwMode="blackWhite">
          <a:xfrm>
            <a:off x="876300" y="2714625"/>
            <a:ext cx="7423150" cy="2563813"/>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ENAME            SAL 12*(SAL+100)</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5000       61200</a:t>
            </a:r>
          </a:p>
          <a:p>
            <a:r>
              <a:rPr lang="en-US" sz="1800" b="1">
                <a:solidFill>
                  <a:srgbClr val="000000"/>
                </a:solidFill>
                <a:latin typeface="Courier New" pitchFamily="49" charset="0"/>
              </a:rPr>
              <a:t>BLAKE           2850       35400</a:t>
            </a:r>
          </a:p>
          <a:p>
            <a:r>
              <a:rPr lang="en-US" sz="1800" b="1">
                <a:solidFill>
                  <a:srgbClr val="000000"/>
                </a:solidFill>
                <a:latin typeface="Courier New" pitchFamily="49" charset="0"/>
              </a:rPr>
              <a:t>CLARK           2450       30600</a:t>
            </a:r>
          </a:p>
          <a:p>
            <a:r>
              <a:rPr lang="en-US" sz="1800" b="1">
                <a:solidFill>
                  <a:srgbClr val="000000"/>
                </a:solidFill>
                <a:latin typeface="Courier New" pitchFamily="49" charset="0"/>
              </a:rPr>
              <a:t>JONES           2975       36900</a:t>
            </a:r>
          </a:p>
          <a:p>
            <a:r>
              <a:rPr lang="en-US" sz="1800" b="1">
                <a:solidFill>
                  <a:srgbClr val="000000"/>
                </a:solidFill>
                <a:latin typeface="Courier New" pitchFamily="49" charset="0"/>
              </a:rPr>
              <a:t>MARTIN          1250       16200</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19163" y="294163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601788" algn="l"/>
              </a:tabLst>
            </a:pPr>
            <a:r>
              <a:rPr lang="en-US" sz="1800" b="1">
                <a:solidFill>
                  <a:srgbClr val="000000"/>
                </a:solidFill>
                <a:latin typeface="Courier New" pitchFamily="49" charset="0"/>
              </a:rPr>
              <a:t> </a:t>
            </a:r>
          </a:p>
        </p:txBody>
      </p:sp>
      <p:sp>
        <p:nvSpPr>
          <p:cNvPr id="31747" name="Rectangle 3"/>
          <p:cNvSpPr>
            <a:spLocks noChangeArrowheads="1"/>
          </p:cNvSpPr>
          <p:nvPr/>
        </p:nvSpPr>
        <p:spPr bwMode="blackWhite">
          <a:xfrm>
            <a:off x="906463" y="389890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3174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Defining a Null Value</a:t>
            </a:r>
          </a:p>
        </p:txBody>
      </p:sp>
      <p:sp>
        <p:nvSpPr>
          <p:cNvPr id="31749" name="Rectangle 5"/>
          <p:cNvSpPr>
            <a:spLocks noGrp="1" noChangeArrowheads="1"/>
          </p:cNvSpPr>
          <p:nvPr>
            <p:ph type="body" idx="1"/>
          </p:nvPr>
        </p:nvSpPr>
        <p:spPr>
          <a:xfrm>
            <a:off x="860425" y="1223963"/>
            <a:ext cx="7385050" cy="1631950"/>
          </a:xfrm>
          <a:noFill/>
          <a:ln/>
          <a:effectLst>
            <a:outerShdw dist="53882" dir="2700000" algn="ctr" rotWithShape="0">
              <a:srgbClr val="000000"/>
            </a:outerShdw>
          </a:effectLst>
        </p:spPr>
        <p:txBody>
          <a:bodyPr lIns="92075" tIns="46038" rIns="92075" bIns="46038">
            <a:spAutoFit/>
          </a:bodyPr>
          <a:lstStyle/>
          <a:p>
            <a:pPr lvl="1">
              <a:lnSpc>
                <a:spcPct val="85000"/>
              </a:lnSpc>
            </a:pPr>
            <a:r>
              <a:rPr lang="en-US"/>
              <a:t>A null is a value that is unavailable, unassigned, unknown, or inapplicable.</a:t>
            </a:r>
          </a:p>
          <a:p>
            <a:pPr lvl="1">
              <a:lnSpc>
                <a:spcPct val="85000"/>
              </a:lnSpc>
            </a:pPr>
            <a:r>
              <a:rPr lang="en-US"/>
              <a:t>A null is not the same as zero or a blank space.</a:t>
            </a:r>
          </a:p>
        </p:txBody>
      </p:sp>
      <p:grpSp>
        <p:nvGrpSpPr>
          <p:cNvPr id="31752" name="Group 8"/>
          <p:cNvGrpSpPr>
            <a:grpSpLocks/>
          </p:cNvGrpSpPr>
          <p:nvPr/>
        </p:nvGrpSpPr>
        <p:grpSpPr bwMode="auto">
          <a:xfrm>
            <a:off x="3846513" y="3006725"/>
            <a:ext cx="1312862" cy="2689225"/>
            <a:chOff x="2423" y="1894"/>
            <a:chExt cx="827" cy="1694"/>
          </a:xfrm>
        </p:grpSpPr>
        <p:sp>
          <p:nvSpPr>
            <p:cNvPr id="31750" name="Rectangle 6"/>
            <p:cNvSpPr>
              <a:spLocks noChangeArrowheads="1"/>
            </p:cNvSpPr>
            <p:nvPr/>
          </p:nvSpPr>
          <p:spPr bwMode="ltGray">
            <a:xfrm>
              <a:off x="2797" y="1894"/>
              <a:ext cx="439" cy="2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51" name="Rectangle 7"/>
            <p:cNvSpPr>
              <a:spLocks noChangeArrowheads="1"/>
            </p:cNvSpPr>
            <p:nvPr/>
          </p:nvSpPr>
          <p:spPr bwMode="ltGray">
            <a:xfrm>
              <a:off x="2423" y="2524"/>
              <a:ext cx="827" cy="1064"/>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31753" name="Rectangle 9"/>
          <p:cNvSpPr>
            <a:spLocks noChangeArrowheads="1"/>
          </p:cNvSpPr>
          <p:nvPr/>
        </p:nvSpPr>
        <p:spPr bwMode="blackWhite">
          <a:xfrm>
            <a:off x="944563" y="2928938"/>
            <a:ext cx="7291387" cy="804862"/>
          </a:xfrm>
          <a:prstGeom prst="rect">
            <a:avLst/>
          </a:prstGeom>
          <a:noFill/>
          <a:ln w="9525">
            <a:noFill/>
            <a:miter lim="800000"/>
            <a:headEnd/>
            <a:tailEnd/>
          </a:ln>
          <a:effectLst/>
        </p:spPr>
        <p:txBody>
          <a:bodyPr wrap="none" lIns="92075" tIns="46038" rIns="92075" bIns="46038" anchor="ctr"/>
          <a:lstStyle/>
          <a:p>
            <a:pPr>
              <a:tabLst>
                <a:tab pos="1601788" algn="l"/>
              </a:tabLst>
            </a:pPr>
            <a:r>
              <a:rPr lang="en-US" sz="1800" b="1">
                <a:solidFill>
                  <a:srgbClr val="000000"/>
                </a:solidFill>
                <a:latin typeface="Courier New" pitchFamily="49" charset="0"/>
              </a:rPr>
              <a:t>SQL&gt; SELECT 	ename, job, comm</a:t>
            </a:r>
          </a:p>
          <a:p>
            <a:pPr>
              <a:tabLst>
                <a:tab pos="1601788" algn="l"/>
              </a:tabLst>
            </a:pPr>
            <a:r>
              <a:rPr lang="en-US" sz="1800" b="1">
                <a:solidFill>
                  <a:srgbClr val="000000"/>
                </a:solidFill>
                <a:latin typeface="Courier New" pitchFamily="49" charset="0"/>
              </a:rPr>
              <a:t>  2  FROM		emp;</a:t>
            </a:r>
          </a:p>
        </p:txBody>
      </p:sp>
      <p:sp>
        <p:nvSpPr>
          <p:cNvPr id="31754" name="Rectangle 10"/>
          <p:cNvSpPr>
            <a:spLocks noChangeArrowheads="1"/>
          </p:cNvSpPr>
          <p:nvPr/>
        </p:nvSpPr>
        <p:spPr bwMode="blackWhite">
          <a:xfrm>
            <a:off x="919163" y="3932238"/>
            <a:ext cx="7265987" cy="2289175"/>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ENAME      JOB            COMM</a:t>
            </a:r>
          </a:p>
          <a:p>
            <a:r>
              <a:rPr lang="en-US" sz="1800" b="1">
                <a:solidFill>
                  <a:srgbClr val="000000"/>
                </a:solidFill>
                <a:latin typeface="Courier New" pitchFamily="49" charset="0"/>
              </a:rPr>
              <a:t>---------- --------- ---------</a:t>
            </a:r>
          </a:p>
          <a:p>
            <a:r>
              <a:rPr lang="en-US" sz="1800" b="1">
                <a:solidFill>
                  <a:srgbClr val="000000"/>
                </a:solidFill>
                <a:latin typeface="Courier New" pitchFamily="49" charset="0"/>
              </a:rPr>
              <a:t>KING       PRESIDENT</a:t>
            </a:r>
          </a:p>
          <a:p>
            <a:r>
              <a:rPr lang="en-US" sz="1800" b="1">
                <a:solidFill>
                  <a:srgbClr val="000000"/>
                </a:solidFill>
                <a:latin typeface="Courier New" pitchFamily="49" charset="0"/>
              </a:rPr>
              <a:t>BLAKE      MANAGER</a:t>
            </a:r>
          </a:p>
          <a:p>
            <a:r>
              <a:rPr lang="en-US" sz="1800" b="1">
                <a:solidFill>
                  <a:srgbClr val="000000"/>
                </a:solidFill>
                <a:latin typeface="Courier New" pitchFamily="49" charset="0"/>
              </a:rPr>
              <a:t>...</a:t>
            </a:r>
          </a:p>
          <a:p>
            <a:r>
              <a:rPr lang="en-US" sz="1800" b="1">
                <a:solidFill>
                  <a:srgbClr val="000000"/>
                </a:solidFill>
                <a:latin typeface="Courier New" pitchFamily="49" charset="0"/>
              </a:rPr>
              <a:t>TURNER     SALESMAN          0</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58838" y="2908300"/>
            <a:ext cx="7434262" cy="11366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33795" name="Rectangle 3"/>
          <p:cNvSpPr>
            <a:spLocks noChangeArrowheads="1"/>
          </p:cNvSpPr>
          <p:nvPr/>
        </p:nvSpPr>
        <p:spPr bwMode="blackWhite">
          <a:xfrm>
            <a:off x="877888" y="4652963"/>
            <a:ext cx="7415212" cy="941387"/>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 </a:t>
            </a: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33796" name="Rectangle 4"/>
          <p:cNvSpPr>
            <a:spLocks noGrp="1" noChangeArrowheads="1"/>
          </p:cNvSpPr>
          <p:nvPr>
            <p:ph type="title"/>
          </p:nvPr>
        </p:nvSpPr>
        <p:spPr>
          <a:xfrm>
            <a:off x="914400" y="549275"/>
            <a:ext cx="7372350" cy="881063"/>
          </a:xfrm>
          <a:noFill/>
          <a:ln/>
          <a:effectLst>
            <a:outerShdw dist="53882" dir="2700000" algn="ctr" rotWithShape="0">
              <a:srgbClr val="000000"/>
            </a:outerShdw>
          </a:effectLst>
        </p:spPr>
        <p:txBody>
          <a:bodyPr lIns="92075" tIns="46038" rIns="92075" bIns="46038" anchor="t"/>
          <a:lstStyle/>
          <a:p>
            <a:r>
              <a:rPr lang="en-US"/>
              <a:t>Null Values </a:t>
            </a:r>
            <a:br>
              <a:rPr lang="en-US"/>
            </a:br>
            <a:r>
              <a:rPr lang="en-US"/>
              <a:t>in Arithmetic Expressions</a:t>
            </a:r>
          </a:p>
        </p:txBody>
      </p:sp>
      <p:sp>
        <p:nvSpPr>
          <p:cNvPr id="33797" name="Rectangle 5"/>
          <p:cNvSpPr>
            <a:spLocks noGrp="1" noChangeArrowheads="1"/>
          </p:cNvSpPr>
          <p:nvPr>
            <p:ph type="body" idx="1"/>
          </p:nvPr>
        </p:nvSpPr>
        <p:spPr>
          <a:xfrm>
            <a:off x="976313" y="1765300"/>
            <a:ext cx="7385050" cy="1066800"/>
          </a:xfrm>
          <a:noFill/>
          <a:ln/>
          <a:effectLst>
            <a:outerShdw dist="53882" dir="2700000" algn="ctr" rotWithShape="0">
              <a:srgbClr val="000000"/>
            </a:outerShdw>
          </a:effectLst>
        </p:spPr>
        <p:txBody>
          <a:bodyPr lIns="92075" tIns="46038" rIns="92075" bIns="46038">
            <a:spAutoFit/>
          </a:bodyPr>
          <a:lstStyle/>
          <a:p>
            <a:r>
              <a:rPr lang="en-US"/>
              <a:t>Arithmetic expressions containing a null value evaluate to null.</a:t>
            </a:r>
          </a:p>
        </p:txBody>
      </p:sp>
      <p:grpSp>
        <p:nvGrpSpPr>
          <p:cNvPr id="33800" name="Group 8"/>
          <p:cNvGrpSpPr>
            <a:grpSpLocks/>
          </p:cNvGrpSpPr>
          <p:nvPr/>
        </p:nvGrpSpPr>
        <p:grpSpPr bwMode="auto">
          <a:xfrm>
            <a:off x="2457450" y="3013075"/>
            <a:ext cx="2719388" cy="2530475"/>
            <a:chOff x="1548" y="1898"/>
            <a:chExt cx="1713" cy="1594"/>
          </a:xfrm>
        </p:grpSpPr>
        <p:sp>
          <p:nvSpPr>
            <p:cNvPr id="33798" name="Rectangle 6"/>
            <p:cNvSpPr>
              <a:spLocks noChangeArrowheads="1"/>
            </p:cNvSpPr>
            <p:nvPr/>
          </p:nvSpPr>
          <p:spPr bwMode="ltGray">
            <a:xfrm>
              <a:off x="2225" y="1898"/>
              <a:ext cx="1036" cy="24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799" name="Rectangle 7"/>
            <p:cNvSpPr>
              <a:spLocks noChangeArrowheads="1"/>
            </p:cNvSpPr>
            <p:nvPr/>
          </p:nvSpPr>
          <p:spPr bwMode="ltGray">
            <a:xfrm>
              <a:off x="1548" y="2952"/>
              <a:ext cx="996" cy="54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33801" name="Rectangle 9"/>
          <p:cNvSpPr>
            <a:spLocks noChangeArrowheads="1"/>
          </p:cNvSpPr>
          <p:nvPr/>
        </p:nvSpPr>
        <p:spPr bwMode="blackWhite">
          <a:xfrm>
            <a:off x="865188" y="2895600"/>
            <a:ext cx="7459662" cy="116205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12*sal+comm </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ename='KING';</a:t>
            </a:r>
          </a:p>
        </p:txBody>
      </p:sp>
      <p:sp>
        <p:nvSpPr>
          <p:cNvPr id="33802" name="Rectangle 10"/>
          <p:cNvSpPr>
            <a:spLocks noChangeArrowheads="1"/>
          </p:cNvSpPr>
          <p:nvPr/>
        </p:nvSpPr>
        <p:spPr bwMode="blackWhite">
          <a:xfrm>
            <a:off x="884238" y="4640263"/>
            <a:ext cx="7440612" cy="915987"/>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ENAME      12*SAL+COMM </a:t>
            </a:r>
          </a:p>
          <a:p>
            <a:r>
              <a:rPr lang="en-US" sz="1800" b="1">
                <a:solidFill>
                  <a:srgbClr val="000000"/>
                </a:solidFill>
                <a:latin typeface="Courier New" pitchFamily="49" charset="0"/>
              </a:rPr>
              <a:t>---------- -----------</a:t>
            </a:r>
          </a:p>
          <a:p>
            <a:r>
              <a:rPr lang="en-US" sz="1800" b="1">
                <a:solidFill>
                  <a:srgbClr val="000000"/>
                </a:solidFill>
                <a:latin typeface="Courier New" pitchFamily="49" charset="0"/>
              </a:rPr>
              <a:t>KING</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800"/>
                                        </p:tgtEl>
                                        <p:attrNameLst>
                                          <p:attrName>style.visibility</p:attrName>
                                        </p:attrNameLst>
                                      </p:cBhvr>
                                      <p:to>
                                        <p:strVal val="visible"/>
                                      </p:to>
                                    </p:set>
                                    <p:animEffect transition="in" filter="wipe(up)">
                                      <p:cBhvr>
                                        <p:cTn id="7" dur="5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Defining a Column Alias</a:t>
            </a:r>
          </a:p>
        </p:txBody>
      </p:sp>
      <p:sp>
        <p:nvSpPr>
          <p:cNvPr id="35843" name="Rectangle 3"/>
          <p:cNvSpPr>
            <a:spLocks noGrp="1" noChangeArrowheads="1"/>
          </p:cNvSpPr>
          <p:nvPr>
            <p:ph type="body" idx="1"/>
          </p:nvPr>
        </p:nvSpPr>
        <p:spPr>
          <a:xfrm>
            <a:off x="860425" y="1795463"/>
            <a:ext cx="7385050" cy="3765550"/>
          </a:xfrm>
          <a:noFill/>
          <a:ln/>
          <a:effectLst>
            <a:outerShdw dist="53882" dir="2700000" algn="ctr" rotWithShape="0">
              <a:srgbClr val="000000"/>
            </a:outerShdw>
          </a:effectLst>
        </p:spPr>
        <p:txBody>
          <a:bodyPr lIns="92075" tIns="46038" rIns="92075" bIns="46038">
            <a:spAutoFit/>
          </a:bodyPr>
          <a:lstStyle/>
          <a:p>
            <a:pPr lvl="1"/>
            <a:r>
              <a:rPr lang="en-US"/>
              <a:t>Renames a column heading</a:t>
            </a:r>
          </a:p>
          <a:p>
            <a:pPr lvl="1"/>
            <a:r>
              <a:rPr lang="en-US"/>
              <a:t>Is useful with calculations</a:t>
            </a:r>
          </a:p>
          <a:p>
            <a:pPr lvl="1"/>
            <a:r>
              <a:rPr lang="en-US"/>
              <a:t>Immediately follows column name; optional AS keyword between column name and alias</a:t>
            </a:r>
          </a:p>
          <a:p>
            <a:pPr lvl="1"/>
            <a:r>
              <a:rPr lang="en-US"/>
              <a:t>Requires double quotation marks if it contains spaces or special characters or is case sensitive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14400" y="1295400"/>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37891" name="Rectangle 3"/>
          <p:cNvSpPr>
            <a:spLocks noChangeArrowheads="1"/>
          </p:cNvSpPr>
          <p:nvPr/>
        </p:nvSpPr>
        <p:spPr bwMode="blackWhite">
          <a:xfrm>
            <a:off x="909638" y="2314575"/>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r>
              <a:rPr lang="en-US" sz="1800" b="1">
                <a:solidFill>
                  <a:srgbClr val="000000"/>
                </a:solidFill>
                <a:latin typeface="Courier New" pitchFamily="49" charset="0"/>
              </a:rPr>
              <a:t> </a:t>
            </a:r>
          </a:p>
        </p:txBody>
      </p:sp>
      <p:sp>
        <p:nvSpPr>
          <p:cNvPr id="37892" name="Rectangle 4"/>
          <p:cNvSpPr>
            <a:spLocks noChangeArrowheads="1"/>
          </p:cNvSpPr>
          <p:nvPr/>
        </p:nvSpPr>
        <p:spPr bwMode="blackWhite">
          <a:xfrm>
            <a:off x="908050" y="3732213"/>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37893" name="Rectangle 5"/>
          <p:cNvSpPr>
            <a:spLocks noChangeArrowheads="1"/>
          </p:cNvSpPr>
          <p:nvPr/>
        </p:nvSpPr>
        <p:spPr bwMode="blackWhite">
          <a:xfrm>
            <a:off x="909638" y="5054600"/>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r>
              <a:rPr lang="en-US" sz="1800" b="1">
                <a:solidFill>
                  <a:srgbClr val="000000"/>
                </a:solidFill>
                <a:latin typeface="Courier New" pitchFamily="49" charset="0"/>
              </a:rPr>
              <a:t> </a:t>
            </a:r>
          </a:p>
        </p:txBody>
      </p:sp>
      <p:sp>
        <p:nvSpPr>
          <p:cNvPr id="37894" name="Rectangle 6"/>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Column Aliases</a:t>
            </a:r>
          </a:p>
        </p:txBody>
      </p:sp>
      <p:grpSp>
        <p:nvGrpSpPr>
          <p:cNvPr id="37899" name="Group 11"/>
          <p:cNvGrpSpPr>
            <a:grpSpLocks/>
          </p:cNvGrpSpPr>
          <p:nvPr/>
        </p:nvGrpSpPr>
        <p:grpSpPr bwMode="auto">
          <a:xfrm>
            <a:off x="974725" y="1346200"/>
            <a:ext cx="5240338" cy="1416050"/>
            <a:chOff x="614" y="848"/>
            <a:chExt cx="3301" cy="892"/>
          </a:xfrm>
        </p:grpSpPr>
        <p:sp>
          <p:nvSpPr>
            <p:cNvPr id="37895" name="Rectangle 7"/>
            <p:cNvSpPr>
              <a:spLocks noChangeArrowheads="1"/>
            </p:cNvSpPr>
            <p:nvPr/>
          </p:nvSpPr>
          <p:spPr bwMode="ltGray">
            <a:xfrm>
              <a:off x="2408" y="848"/>
              <a:ext cx="508" cy="24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7896" name="Rectangle 8"/>
            <p:cNvSpPr>
              <a:spLocks noChangeArrowheads="1"/>
            </p:cNvSpPr>
            <p:nvPr/>
          </p:nvSpPr>
          <p:spPr bwMode="ltGray">
            <a:xfrm>
              <a:off x="614" y="1503"/>
              <a:ext cx="478" cy="23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7897" name="Rectangle 9"/>
            <p:cNvSpPr>
              <a:spLocks noChangeArrowheads="1"/>
            </p:cNvSpPr>
            <p:nvPr/>
          </p:nvSpPr>
          <p:spPr bwMode="ltGray">
            <a:xfrm>
              <a:off x="3300" y="848"/>
              <a:ext cx="615" cy="241"/>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37898" name="Rectangle 10"/>
            <p:cNvSpPr>
              <a:spLocks noChangeArrowheads="1"/>
            </p:cNvSpPr>
            <p:nvPr/>
          </p:nvSpPr>
          <p:spPr bwMode="ltGray">
            <a:xfrm>
              <a:off x="2039" y="1497"/>
              <a:ext cx="615" cy="242"/>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37904" name="Group 16"/>
          <p:cNvGrpSpPr>
            <a:grpSpLocks/>
          </p:cNvGrpSpPr>
          <p:nvPr/>
        </p:nvGrpSpPr>
        <p:grpSpPr bwMode="auto">
          <a:xfrm>
            <a:off x="993775" y="3803650"/>
            <a:ext cx="4800600" cy="1701800"/>
            <a:chOff x="626" y="2396"/>
            <a:chExt cx="3024" cy="1072"/>
          </a:xfrm>
        </p:grpSpPr>
        <p:sp>
          <p:nvSpPr>
            <p:cNvPr id="37900" name="Rectangle 12"/>
            <p:cNvSpPr>
              <a:spLocks noChangeArrowheads="1"/>
            </p:cNvSpPr>
            <p:nvPr/>
          </p:nvSpPr>
          <p:spPr bwMode="ltGray">
            <a:xfrm>
              <a:off x="2205" y="2396"/>
              <a:ext cx="615" cy="18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7901" name="Rectangle 13"/>
            <p:cNvSpPr>
              <a:spLocks noChangeArrowheads="1"/>
            </p:cNvSpPr>
            <p:nvPr/>
          </p:nvSpPr>
          <p:spPr bwMode="ltGray">
            <a:xfrm>
              <a:off x="626" y="3221"/>
              <a:ext cx="444" cy="23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7902" name="Rectangle 14"/>
            <p:cNvSpPr>
              <a:spLocks noChangeArrowheads="1"/>
            </p:cNvSpPr>
            <p:nvPr/>
          </p:nvSpPr>
          <p:spPr bwMode="ltGray">
            <a:xfrm>
              <a:off x="2277" y="2583"/>
              <a:ext cx="1373" cy="241"/>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37903" name="Rectangle 15"/>
            <p:cNvSpPr>
              <a:spLocks noChangeArrowheads="1"/>
            </p:cNvSpPr>
            <p:nvPr/>
          </p:nvSpPr>
          <p:spPr bwMode="ltGray">
            <a:xfrm>
              <a:off x="1863" y="3226"/>
              <a:ext cx="1173" cy="242"/>
            </a:xfrm>
            <a:prstGeom prst="rect">
              <a:avLst/>
            </a:prstGeom>
            <a:solidFill>
              <a:srgbClr val="009900">
                <a:alpha val="50000"/>
              </a:srgbClr>
            </a:solidFill>
            <a:ln w="9525">
              <a:noFill/>
              <a:miter lim="800000"/>
              <a:headEnd/>
              <a:tailEnd/>
            </a:ln>
            <a:effectLst/>
          </p:spPr>
          <p:txBody>
            <a:bodyPr wrap="none" anchor="ctr"/>
            <a:lstStyle/>
            <a:p>
              <a:endParaRPr lang="en-US"/>
            </a:p>
          </p:txBody>
        </p:sp>
      </p:grpSp>
      <p:sp>
        <p:nvSpPr>
          <p:cNvPr id="37905" name="Rectangle 17"/>
          <p:cNvSpPr>
            <a:spLocks noChangeArrowheads="1"/>
          </p:cNvSpPr>
          <p:nvPr/>
        </p:nvSpPr>
        <p:spPr bwMode="blackWhite">
          <a:xfrm>
            <a:off x="960438" y="2327275"/>
            <a:ext cx="7221537" cy="1082675"/>
          </a:xfrm>
          <a:prstGeom prst="rect">
            <a:avLst/>
          </a:prstGeom>
          <a:noFill/>
          <a:ln w="9525">
            <a:noFill/>
            <a:miter lim="800000"/>
            <a:headEnd/>
            <a:tailEnd/>
          </a:ln>
          <a:effectLst/>
        </p:spPr>
        <p:txBody>
          <a:bodyPr lIns="92075" tIns="46038" rIns="92075" bIns="46038">
            <a:spAutoFit/>
          </a:bodyPr>
          <a:lstStyle/>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r>
              <a:rPr lang="en-US" sz="1800" b="1">
                <a:solidFill>
                  <a:srgbClr val="000000"/>
                </a:solidFill>
                <a:latin typeface="Courier New" pitchFamily="49" charset="0"/>
              </a:rPr>
              <a:t> </a:t>
            </a:r>
          </a:p>
        </p:txBody>
      </p:sp>
      <p:sp>
        <p:nvSpPr>
          <p:cNvPr id="37906" name="Rectangle 18"/>
          <p:cNvSpPr>
            <a:spLocks noChangeArrowheads="1"/>
          </p:cNvSpPr>
          <p:nvPr/>
        </p:nvSpPr>
        <p:spPr bwMode="blackWhite">
          <a:xfrm>
            <a:off x="939800" y="1282700"/>
            <a:ext cx="72517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AS name, sal salary</a:t>
            </a:r>
          </a:p>
          <a:p>
            <a:pPr>
              <a:tabLst>
                <a:tab pos="1200150" algn="l"/>
              </a:tabLst>
            </a:pPr>
            <a:r>
              <a:rPr lang="en-US" sz="1800" b="1">
                <a:solidFill>
                  <a:srgbClr val="000000"/>
                </a:solidFill>
                <a:latin typeface="Courier New" pitchFamily="49" charset="0"/>
              </a:rPr>
              <a:t>  2  FROM   emp;</a:t>
            </a:r>
          </a:p>
        </p:txBody>
      </p:sp>
      <p:sp>
        <p:nvSpPr>
          <p:cNvPr id="37907" name="Rectangle 19"/>
          <p:cNvSpPr>
            <a:spLocks noChangeArrowheads="1"/>
          </p:cNvSpPr>
          <p:nvPr/>
        </p:nvSpPr>
        <p:spPr bwMode="blackWhite">
          <a:xfrm>
            <a:off x="977900" y="2292350"/>
            <a:ext cx="3340100" cy="1120775"/>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000000"/>
                </a:solidFill>
                <a:latin typeface="Courier New" pitchFamily="49" charset="0"/>
              </a:rPr>
              <a:t>NAME             SALARY</a:t>
            </a:r>
          </a:p>
          <a:p>
            <a:pPr>
              <a:lnSpc>
                <a:spcPct val="125000"/>
              </a:lnSpc>
            </a:pPr>
            <a:r>
              <a:rPr lang="en-US" sz="1800" b="1">
                <a:solidFill>
                  <a:srgbClr val="000000"/>
                </a:solidFill>
                <a:latin typeface="Courier New" pitchFamily="49" charset="0"/>
              </a:rPr>
              <a:t>------------- ---------</a:t>
            </a:r>
            <a:br>
              <a:rPr lang="en-US" sz="1800" b="1">
                <a:solidFill>
                  <a:srgbClr val="000000"/>
                </a:solidFill>
                <a:latin typeface="Courier New" pitchFamily="49" charset="0"/>
              </a:rPr>
            </a:br>
            <a:r>
              <a:rPr lang="en-US" sz="1800" b="1">
                <a:solidFill>
                  <a:srgbClr val="000000"/>
                </a:solidFill>
                <a:latin typeface="Courier New" pitchFamily="49" charset="0"/>
              </a:rPr>
              <a:t>...</a:t>
            </a:r>
          </a:p>
        </p:txBody>
      </p:sp>
      <p:sp>
        <p:nvSpPr>
          <p:cNvPr id="37908" name="Rectangle 20"/>
          <p:cNvSpPr>
            <a:spLocks noChangeArrowheads="1"/>
          </p:cNvSpPr>
          <p:nvPr/>
        </p:nvSpPr>
        <p:spPr bwMode="blackWhite">
          <a:xfrm>
            <a:off x="933450" y="3719513"/>
            <a:ext cx="7289800" cy="10318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"Name",</a:t>
            </a:r>
          </a:p>
          <a:p>
            <a:pPr>
              <a:tabLst>
                <a:tab pos="1200150" algn="l"/>
              </a:tabLst>
            </a:pPr>
            <a:r>
              <a:rPr lang="en-US" sz="1800" b="1">
                <a:solidFill>
                  <a:srgbClr val="000000"/>
                </a:solidFill>
                <a:latin typeface="Courier New" pitchFamily="49" charset="0"/>
              </a:rPr>
              <a:t>  2         sal*12 "Annual Salary"</a:t>
            </a:r>
          </a:p>
          <a:p>
            <a:pPr>
              <a:tabLst>
                <a:tab pos="1200150" algn="l"/>
              </a:tabLst>
            </a:pPr>
            <a:r>
              <a:rPr lang="en-US" sz="1800" b="1">
                <a:solidFill>
                  <a:srgbClr val="000000"/>
                </a:solidFill>
                <a:latin typeface="Courier New" pitchFamily="49" charset="0"/>
              </a:rPr>
              <a:t>  3  FROM   emp;</a:t>
            </a:r>
          </a:p>
        </p:txBody>
      </p:sp>
      <p:grpSp>
        <p:nvGrpSpPr>
          <p:cNvPr id="37911" name="Group 23"/>
          <p:cNvGrpSpPr>
            <a:grpSpLocks/>
          </p:cNvGrpSpPr>
          <p:nvPr/>
        </p:nvGrpSpPr>
        <p:grpSpPr bwMode="auto">
          <a:xfrm>
            <a:off x="960438" y="5024438"/>
            <a:ext cx="7221537" cy="1125537"/>
            <a:chOff x="605" y="3165"/>
            <a:chExt cx="4549" cy="709"/>
          </a:xfrm>
        </p:grpSpPr>
        <p:sp>
          <p:nvSpPr>
            <p:cNvPr id="37909" name="Rectangle 21"/>
            <p:cNvSpPr>
              <a:spLocks noChangeArrowheads="1"/>
            </p:cNvSpPr>
            <p:nvPr/>
          </p:nvSpPr>
          <p:spPr bwMode="blackWhite">
            <a:xfrm>
              <a:off x="605" y="3192"/>
              <a:ext cx="4549" cy="682"/>
            </a:xfrm>
            <a:prstGeom prst="rect">
              <a:avLst/>
            </a:prstGeom>
            <a:noFill/>
            <a:ln w="9525">
              <a:noFill/>
              <a:miter lim="800000"/>
              <a:headEnd/>
              <a:tailEnd/>
            </a:ln>
            <a:effectLst/>
          </p:spPr>
          <p:txBody>
            <a:bodyPr lIns="92075" tIns="46038" rIns="92075" bIns="46038">
              <a:spAutoFit/>
            </a:bodyPr>
            <a:lstStyle/>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endParaRPr lang="en-US" sz="1800" b="1">
                <a:solidFill>
                  <a:srgbClr val="000000"/>
                </a:solidFill>
                <a:latin typeface="Courier New" pitchFamily="49" charset="0"/>
              </a:endParaRPr>
            </a:p>
            <a:p>
              <a:pPr>
                <a:lnSpc>
                  <a:spcPct val="90000"/>
                </a:lnSpc>
              </a:pPr>
              <a:r>
                <a:rPr lang="en-US" sz="1800" b="1">
                  <a:solidFill>
                    <a:srgbClr val="000000"/>
                  </a:solidFill>
                  <a:latin typeface="Courier New" pitchFamily="49" charset="0"/>
                </a:rPr>
                <a:t> </a:t>
              </a:r>
            </a:p>
          </p:txBody>
        </p:sp>
        <p:sp>
          <p:nvSpPr>
            <p:cNvPr id="37910" name="Rectangle 22"/>
            <p:cNvSpPr>
              <a:spLocks noChangeArrowheads="1"/>
            </p:cNvSpPr>
            <p:nvPr/>
          </p:nvSpPr>
          <p:spPr bwMode="blackWhite">
            <a:xfrm>
              <a:off x="616" y="3165"/>
              <a:ext cx="2449" cy="706"/>
            </a:xfrm>
            <a:prstGeom prst="rect">
              <a:avLst/>
            </a:prstGeom>
            <a:noFill/>
            <a:ln w="9525">
              <a:noFill/>
              <a:miter lim="800000"/>
              <a:headEnd/>
              <a:tailEnd/>
            </a:ln>
            <a:effectLst/>
          </p:spPr>
          <p:txBody>
            <a:bodyPr wrap="none" lIns="92075" tIns="46038" rIns="92075" bIns="46038">
              <a:spAutoFit/>
            </a:bodyPr>
            <a:lstStyle/>
            <a:p>
              <a:pPr>
                <a:lnSpc>
                  <a:spcPct val="125000"/>
                </a:lnSpc>
              </a:pPr>
              <a:r>
                <a:rPr lang="en-US" sz="1800" b="1">
                  <a:solidFill>
                    <a:srgbClr val="000000"/>
                  </a:solidFill>
                  <a:latin typeface="Courier New" pitchFamily="49" charset="0"/>
                </a:rPr>
                <a:t>Name          Annual Salary</a:t>
              </a:r>
            </a:p>
            <a:p>
              <a:pPr>
                <a:lnSpc>
                  <a:spcPct val="125000"/>
                </a:lnSpc>
              </a:pPr>
              <a:r>
                <a:rPr lang="en-US" sz="1800" b="1">
                  <a:solidFill>
                    <a:srgbClr val="000000"/>
                  </a:solidFill>
                  <a:latin typeface="Courier New" pitchFamily="49" charset="0"/>
                </a:rPr>
                <a:t>------------- -------------</a:t>
              </a:r>
              <a:br>
                <a:rPr lang="en-US" sz="1800" b="1">
                  <a:solidFill>
                    <a:srgbClr val="000000"/>
                  </a:solidFill>
                  <a:latin typeface="Courier New" pitchFamily="49" charset="0"/>
                </a:rPr>
              </a:br>
              <a:r>
                <a:rPr lang="en-US" sz="1800" b="1">
                  <a:solidFill>
                    <a:srgbClr val="000000"/>
                  </a:solidFill>
                  <a:latin typeface="Courier New" pitchFamily="49" charset="0"/>
                </a:rPr>
                <a:t>...</a:t>
              </a: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899"/>
                                        </p:tgtEl>
                                        <p:attrNameLst>
                                          <p:attrName>style.visibility</p:attrName>
                                        </p:attrNameLst>
                                      </p:cBhvr>
                                      <p:to>
                                        <p:strVal val="visible"/>
                                      </p:to>
                                    </p:set>
                                    <p:animEffect transition="in" filter="wipe(up)">
                                      <p:cBhvr>
                                        <p:cTn id="7" dur="500"/>
                                        <p:tgtEl>
                                          <p:spTgt spid="378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7904"/>
                                        </p:tgtEl>
                                        <p:attrNameLst>
                                          <p:attrName>style.visibility</p:attrName>
                                        </p:attrNameLst>
                                      </p:cBhvr>
                                      <p:to>
                                        <p:strVal val="visible"/>
                                      </p:to>
                                    </p:set>
                                    <p:animEffect transition="in" filter="wipe(up)">
                                      <p:cBhvr>
                                        <p:cTn id="12" dur="500"/>
                                        <p:tgtEl>
                                          <p:spTgt spid="379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Concatenation Operator</a:t>
            </a:r>
          </a:p>
        </p:txBody>
      </p:sp>
      <p:sp>
        <p:nvSpPr>
          <p:cNvPr id="39939" name="Rectangle 3"/>
          <p:cNvSpPr>
            <a:spLocks noGrp="1" noChangeArrowheads="1"/>
          </p:cNvSpPr>
          <p:nvPr>
            <p:ph type="body" idx="1"/>
          </p:nvPr>
        </p:nvSpPr>
        <p:spPr>
          <a:xfrm>
            <a:off x="860425" y="1795463"/>
            <a:ext cx="7385050" cy="2398712"/>
          </a:xfrm>
          <a:noFill/>
          <a:ln/>
          <a:effectLst>
            <a:outerShdw dist="53882" dir="2700000" algn="ctr" rotWithShape="0">
              <a:srgbClr val="000000"/>
            </a:outerShdw>
          </a:effectLst>
        </p:spPr>
        <p:txBody>
          <a:bodyPr lIns="92075" tIns="46038" rIns="92075" bIns="46038">
            <a:spAutoFit/>
          </a:bodyPr>
          <a:lstStyle/>
          <a:p>
            <a:pPr lvl="1"/>
            <a:r>
              <a:rPr lang="en-US"/>
              <a:t>Concatenates columns or character strings to other columns </a:t>
            </a:r>
          </a:p>
          <a:p>
            <a:pPr lvl="1"/>
            <a:r>
              <a:rPr lang="en-US"/>
              <a:t>Is represented by two vertical bars (||)</a:t>
            </a:r>
          </a:p>
          <a:p>
            <a:pPr lvl="1"/>
            <a:r>
              <a:rPr lang="en-US"/>
              <a:t>Creates a resultant column that is a character expression</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993775" y="1949450"/>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41987" name="Rectangle 3"/>
          <p:cNvSpPr>
            <a:spLocks noChangeArrowheads="1"/>
          </p:cNvSpPr>
          <p:nvPr/>
        </p:nvSpPr>
        <p:spPr bwMode="blackWhite">
          <a:xfrm>
            <a:off x="977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41988" name="Rectangle 4"/>
          <p:cNvSpPr>
            <a:spLocks noGrp="1" noChangeArrowheads="1"/>
          </p:cNvSpPr>
          <p:nvPr>
            <p:ph type="title"/>
          </p:nvPr>
        </p:nvSpPr>
        <p:spPr>
          <a:xfrm>
            <a:off x="914400" y="609600"/>
            <a:ext cx="8678863" cy="1143000"/>
          </a:xfrm>
          <a:noFill/>
          <a:ln/>
          <a:effectLst>
            <a:outerShdw dist="53882" dir="2700000" algn="ctr" rotWithShape="0">
              <a:srgbClr val="000000"/>
            </a:outerShdw>
          </a:effectLst>
        </p:spPr>
        <p:txBody>
          <a:bodyPr lIns="92075" tIns="46038" rIns="92075" bIns="46038" anchor="t"/>
          <a:lstStyle/>
          <a:p>
            <a:r>
              <a:rPr lang="en-US" sz="4000"/>
              <a:t>Using the Concatenation Operator</a:t>
            </a:r>
          </a:p>
        </p:txBody>
      </p:sp>
      <p:grpSp>
        <p:nvGrpSpPr>
          <p:cNvPr id="41991" name="Group 7"/>
          <p:cNvGrpSpPr>
            <a:grpSpLocks/>
          </p:cNvGrpSpPr>
          <p:nvPr/>
        </p:nvGrpSpPr>
        <p:grpSpPr bwMode="auto">
          <a:xfrm>
            <a:off x="1046163" y="2016125"/>
            <a:ext cx="2814637" cy="3546475"/>
            <a:chOff x="659" y="1270"/>
            <a:chExt cx="1773" cy="2234"/>
          </a:xfrm>
        </p:grpSpPr>
        <p:sp>
          <p:nvSpPr>
            <p:cNvPr id="41989" name="Rectangle 5"/>
            <p:cNvSpPr>
              <a:spLocks noChangeArrowheads="1"/>
            </p:cNvSpPr>
            <p:nvPr/>
          </p:nvSpPr>
          <p:spPr bwMode="ltGray">
            <a:xfrm>
              <a:off x="2269" y="1270"/>
              <a:ext cx="163" cy="2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1990" name="Rectangle 6"/>
            <p:cNvSpPr>
              <a:spLocks noChangeArrowheads="1"/>
            </p:cNvSpPr>
            <p:nvPr/>
          </p:nvSpPr>
          <p:spPr bwMode="ltGray">
            <a:xfrm>
              <a:off x="659" y="1964"/>
              <a:ext cx="1709" cy="154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41992" name="Rectangle 8"/>
          <p:cNvSpPr>
            <a:spLocks noChangeArrowheads="1"/>
          </p:cNvSpPr>
          <p:nvPr/>
        </p:nvSpPr>
        <p:spPr bwMode="blackWhite">
          <a:xfrm>
            <a:off x="981075" y="1936750"/>
            <a:ext cx="7153275"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ename||job AS "Employees"</a:t>
            </a:r>
          </a:p>
          <a:p>
            <a:pPr>
              <a:tabLst>
                <a:tab pos="1200150" algn="l"/>
              </a:tabLst>
            </a:pPr>
            <a:r>
              <a:rPr lang="en-US" sz="1800" b="1">
                <a:solidFill>
                  <a:srgbClr val="000000"/>
                </a:solidFill>
                <a:latin typeface="Courier New" pitchFamily="49" charset="0"/>
              </a:rPr>
              <a:t>  2  FROM 	emp;</a:t>
            </a:r>
          </a:p>
        </p:txBody>
      </p:sp>
      <p:sp>
        <p:nvSpPr>
          <p:cNvPr id="41993" name="Rectangle 9"/>
          <p:cNvSpPr>
            <a:spLocks noChangeArrowheads="1"/>
          </p:cNvSpPr>
          <p:nvPr/>
        </p:nvSpPr>
        <p:spPr bwMode="blackWhite">
          <a:xfrm>
            <a:off x="990600" y="3073400"/>
            <a:ext cx="7150100" cy="2838450"/>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Employees</a:t>
            </a:r>
          </a:p>
          <a:p>
            <a:r>
              <a:rPr lang="en-US" sz="1800" b="1">
                <a:solidFill>
                  <a:srgbClr val="000000"/>
                </a:solidFill>
                <a:latin typeface="Courier New" pitchFamily="49" charset="0"/>
              </a:rPr>
              <a:t>-------------------</a:t>
            </a:r>
          </a:p>
          <a:p>
            <a:r>
              <a:rPr lang="en-US" sz="1800" b="1">
                <a:solidFill>
                  <a:srgbClr val="000000"/>
                </a:solidFill>
                <a:latin typeface="Courier New" pitchFamily="49" charset="0"/>
              </a:rPr>
              <a:t>KINGPRESIDENT</a:t>
            </a:r>
          </a:p>
          <a:p>
            <a:r>
              <a:rPr lang="en-US" sz="1800" b="1">
                <a:solidFill>
                  <a:srgbClr val="000000"/>
                </a:solidFill>
                <a:latin typeface="Courier New" pitchFamily="49" charset="0"/>
              </a:rPr>
              <a:t>BLAKEMANAGER</a:t>
            </a:r>
          </a:p>
          <a:p>
            <a:r>
              <a:rPr lang="en-US" sz="1800" b="1">
                <a:solidFill>
                  <a:srgbClr val="000000"/>
                </a:solidFill>
                <a:latin typeface="Courier New" pitchFamily="49" charset="0"/>
              </a:rPr>
              <a:t>CLARKMANAGER</a:t>
            </a:r>
          </a:p>
          <a:p>
            <a:r>
              <a:rPr lang="en-US" sz="1800" b="1">
                <a:solidFill>
                  <a:srgbClr val="000000"/>
                </a:solidFill>
                <a:latin typeface="Courier New" pitchFamily="49" charset="0"/>
              </a:rPr>
              <a:t>JONESMANAGER</a:t>
            </a:r>
          </a:p>
          <a:p>
            <a:r>
              <a:rPr lang="en-US" sz="1800" b="1">
                <a:solidFill>
                  <a:srgbClr val="000000"/>
                </a:solidFill>
                <a:latin typeface="Courier New" pitchFamily="49" charset="0"/>
              </a:rPr>
              <a:t>MARTINSALESMAN</a:t>
            </a:r>
          </a:p>
          <a:p>
            <a:r>
              <a:rPr lang="en-US" sz="1800" b="1">
                <a:solidFill>
                  <a:srgbClr val="000000"/>
                </a:solidFill>
                <a:latin typeface="Courier New" pitchFamily="49" charset="0"/>
              </a:rPr>
              <a:t>ALLENSALESMAN</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wipe(up)">
                                      <p:cBhvr>
                                        <p:cTn id="7"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1600200" y="1828800"/>
            <a:ext cx="7385050" cy="2519363"/>
          </a:xfrm>
          <a:noFill/>
          <a:ln/>
          <a:effectLst>
            <a:outerShdw dist="53882" dir="2700000" algn="ctr" rotWithShape="0">
              <a:srgbClr val="000000"/>
            </a:outerShdw>
          </a:effectLst>
        </p:spPr>
        <p:txBody>
          <a:bodyPr lIns="92075" tIns="46038" rIns="92075" bIns="46038">
            <a:spAutoFit/>
          </a:bodyPr>
          <a:lstStyle/>
          <a:p>
            <a:r>
              <a:rPr lang="en-US"/>
              <a:t>After completing this lesson, you should be able to do the following:</a:t>
            </a:r>
          </a:p>
          <a:p>
            <a:pPr lvl="1"/>
            <a:r>
              <a:rPr lang="en-US"/>
              <a:t>List the capabilities of SQL SELECT statements</a:t>
            </a:r>
          </a:p>
          <a:p>
            <a:pPr lvl="1"/>
            <a:r>
              <a:rPr lang="en-US"/>
              <a:t>Execute a basic SELECT statement</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Literal Character Strings</a:t>
            </a:r>
          </a:p>
        </p:txBody>
      </p:sp>
      <p:sp>
        <p:nvSpPr>
          <p:cNvPr id="44035" name="Rectangle 3"/>
          <p:cNvSpPr>
            <a:spLocks noGrp="1" noChangeArrowheads="1"/>
          </p:cNvSpPr>
          <p:nvPr>
            <p:ph type="body" idx="1"/>
          </p:nvPr>
        </p:nvSpPr>
        <p:spPr>
          <a:xfrm>
            <a:off x="1295400" y="1828800"/>
            <a:ext cx="7385050" cy="3252788"/>
          </a:xfrm>
          <a:noFill/>
          <a:ln/>
          <a:effectLst>
            <a:outerShdw dist="53882" dir="2700000" algn="ctr" rotWithShape="0">
              <a:srgbClr val="000000"/>
            </a:outerShdw>
          </a:effectLst>
        </p:spPr>
        <p:txBody>
          <a:bodyPr lIns="92075" tIns="46038" rIns="92075" bIns="46038">
            <a:spAutoFit/>
          </a:bodyPr>
          <a:lstStyle/>
          <a:p>
            <a:pPr lvl="1"/>
            <a:r>
              <a:rPr lang="en-US"/>
              <a:t>A literal is a character, expression, or number included in the SELECT list.</a:t>
            </a:r>
          </a:p>
          <a:p>
            <a:pPr lvl="1"/>
            <a:r>
              <a:rPr lang="en-US"/>
              <a:t>Date and character literal values must be enclosed within single quotation marks.</a:t>
            </a:r>
          </a:p>
          <a:p>
            <a:pPr lvl="1"/>
            <a:r>
              <a:rPr lang="en-US"/>
              <a:t>Each character string is output once for each row returned.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54088" y="1687513"/>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2452688" algn="l"/>
              </a:tabLst>
            </a:pPr>
            <a:endParaRPr lang="en-US" sz="1800" b="1">
              <a:solidFill>
                <a:srgbClr val="000000"/>
              </a:solidFill>
              <a:latin typeface="Courier New" pitchFamily="49" charset="0"/>
            </a:endParaRPr>
          </a:p>
          <a:p>
            <a:pPr>
              <a:tabLst>
                <a:tab pos="1200150" algn="l"/>
                <a:tab pos="2452688" algn="l"/>
              </a:tabLst>
            </a:pPr>
            <a:endParaRPr lang="en-US" sz="1800" b="1">
              <a:solidFill>
                <a:srgbClr val="000000"/>
              </a:solidFill>
              <a:latin typeface="Courier New" pitchFamily="49" charset="0"/>
            </a:endParaRPr>
          </a:p>
        </p:txBody>
      </p:sp>
      <p:sp>
        <p:nvSpPr>
          <p:cNvPr id="46083" name="Rectangle 3"/>
          <p:cNvSpPr>
            <a:spLocks noGrp="1" noChangeArrowheads="1"/>
          </p:cNvSpPr>
          <p:nvPr>
            <p:ph type="title"/>
          </p:nvPr>
        </p:nvSpPr>
        <p:spPr>
          <a:xfrm>
            <a:off x="1525588" y="609600"/>
            <a:ext cx="7618412" cy="881063"/>
          </a:xfrm>
          <a:noFill/>
          <a:ln/>
          <a:effectLst>
            <a:outerShdw dist="53882" dir="2700000" algn="ctr" rotWithShape="0">
              <a:srgbClr val="000000"/>
            </a:outerShdw>
          </a:effectLst>
        </p:spPr>
        <p:txBody>
          <a:bodyPr lIns="92075" tIns="46038" rIns="92075" bIns="46038" anchor="t"/>
          <a:lstStyle/>
          <a:p>
            <a:r>
              <a:rPr lang="en-US"/>
              <a:t>Using Literal Character </a:t>
            </a:r>
            <a:r>
              <a:rPr lang="en-US" sz="4000"/>
              <a:t>Strings</a:t>
            </a:r>
          </a:p>
        </p:txBody>
      </p:sp>
      <p:sp>
        <p:nvSpPr>
          <p:cNvPr id="46084" name="Rectangle 4"/>
          <p:cNvSpPr>
            <a:spLocks noChangeArrowheads="1"/>
          </p:cNvSpPr>
          <p:nvPr/>
        </p:nvSpPr>
        <p:spPr bwMode="blackWhite">
          <a:xfrm>
            <a:off x="922338" y="3089275"/>
            <a:ext cx="7315200" cy="258921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Employee Details</a:t>
            </a:r>
          </a:p>
          <a:p>
            <a:r>
              <a:rPr lang="en-US" sz="1800" b="1">
                <a:solidFill>
                  <a:srgbClr val="000000"/>
                </a:solidFill>
                <a:latin typeface="Courier New" pitchFamily="49" charset="0"/>
              </a:rPr>
              <a:t>-------------------------</a:t>
            </a:r>
          </a:p>
          <a:p>
            <a:r>
              <a:rPr lang="en-US" sz="1800" b="1">
                <a:solidFill>
                  <a:srgbClr val="000000"/>
                </a:solidFill>
                <a:latin typeface="Courier New" pitchFamily="49" charset="0"/>
              </a:rPr>
              <a:t>KING is a PRESIDENT</a:t>
            </a:r>
          </a:p>
          <a:p>
            <a:r>
              <a:rPr lang="en-US" sz="1800" b="1">
                <a:solidFill>
                  <a:srgbClr val="000000"/>
                </a:solidFill>
                <a:latin typeface="Courier New" pitchFamily="49" charset="0"/>
              </a:rPr>
              <a:t>BLAKE is a MANAGER</a:t>
            </a:r>
          </a:p>
          <a:p>
            <a:r>
              <a:rPr lang="en-US" sz="1800" b="1">
                <a:solidFill>
                  <a:srgbClr val="000000"/>
                </a:solidFill>
                <a:latin typeface="Courier New" pitchFamily="49" charset="0"/>
              </a:rPr>
              <a:t>CLARK is a MANAGER</a:t>
            </a:r>
          </a:p>
          <a:p>
            <a:r>
              <a:rPr lang="en-US" sz="1800" b="1">
                <a:solidFill>
                  <a:srgbClr val="000000"/>
                </a:solidFill>
                <a:latin typeface="Courier New" pitchFamily="49" charset="0"/>
              </a:rPr>
              <a:t>JONES is a MANAGER</a:t>
            </a:r>
          </a:p>
          <a:p>
            <a:r>
              <a:rPr lang="en-US" sz="1800" b="1">
                <a:solidFill>
                  <a:srgbClr val="000000"/>
                </a:solidFill>
                <a:latin typeface="Courier New" pitchFamily="49" charset="0"/>
              </a:rPr>
              <a:t>MARTIN is a SALESMAN</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a:t>
            </a:r>
          </a:p>
        </p:txBody>
      </p:sp>
      <p:grpSp>
        <p:nvGrpSpPr>
          <p:cNvPr id="46088" name="Group 8"/>
          <p:cNvGrpSpPr>
            <a:grpSpLocks/>
          </p:cNvGrpSpPr>
          <p:nvPr/>
        </p:nvGrpSpPr>
        <p:grpSpPr bwMode="auto">
          <a:xfrm>
            <a:off x="3887788" y="1768475"/>
            <a:ext cx="1928812" cy="317500"/>
            <a:chOff x="2449" y="1114"/>
            <a:chExt cx="1215" cy="200"/>
          </a:xfrm>
        </p:grpSpPr>
        <p:sp>
          <p:nvSpPr>
            <p:cNvPr id="46085" name="Rectangle 5"/>
            <p:cNvSpPr>
              <a:spLocks noChangeArrowheads="1"/>
            </p:cNvSpPr>
            <p:nvPr/>
          </p:nvSpPr>
          <p:spPr bwMode="ltGray">
            <a:xfrm>
              <a:off x="2449" y="1114"/>
              <a:ext cx="87" cy="2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6086" name="Rectangle 6"/>
            <p:cNvSpPr>
              <a:spLocks noChangeArrowheads="1"/>
            </p:cNvSpPr>
            <p:nvPr/>
          </p:nvSpPr>
          <p:spPr bwMode="ltGray">
            <a:xfrm>
              <a:off x="3577" y="1114"/>
              <a:ext cx="87" cy="200"/>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6087" name="Rectangle 7"/>
            <p:cNvSpPr>
              <a:spLocks noChangeArrowheads="1"/>
            </p:cNvSpPr>
            <p:nvPr/>
          </p:nvSpPr>
          <p:spPr bwMode="ltGray">
            <a:xfrm>
              <a:off x="2881" y="1114"/>
              <a:ext cx="367" cy="20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46089" name="Rectangle 9"/>
          <p:cNvSpPr>
            <a:spLocks noChangeArrowheads="1"/>
          </p:cNvSpPr>
          <p:nvPr/>
        </p:nvSpPr>
        <p:spPr bwMode="blackWhite">
          <a:xfrm>
            <a:off x="922338" y="1674813"/>
            <a:ext cx="7315200" cy="1031875"/>
          </a:xfrm>
          <a:prstGeom prst="rect">
            <a:avLst/>
          </a:prstGeom>
          <a:noFill/>
          <a:ln w="9525">
            <a:noFill/>
            <a:miter lim="800000"/>
            <a:headEnd/>
            <a:tailEnd/>
          </a:ln>
          <a:effectLst/>
        </p:spPr>
        <p:txBody>
          <a:bodyPr wrap="none" lIns="92075" tIns="46038" rIns="92075" bIns="46038" anchor="ctr"/>
          <a:lstStyle/>
          <a:p>
            <a:pPr>
              <a:tabLst>
                <a:tab pos="1200150" algn="l"/>
                <a:tab pos="2452688" algn="l"/>
              </a:tabLst>
            </a:pPr>
            <a:r>
              <a:rPr lang="en-US" sz="1800" b="1">
                <a:solidFill>
                  <a:srgbClr val="000000"/>
                </a:solidFill>
                <a:latin typeface="Courier New" pitchFamily="49" charset="0"/>
              </a:rPr>
              <a:t>SQL&gt; SELECT ename	||' '||'is a'||' '||job </a:t>
            </a:r>
          </a:p>
          <a:p>
            <a:pPr>
              <a:tabLst>
                <a:tab pos="1200150" algn="l"/>
                <a:tab pos="2452688" algn="l"/>
              </a:tabLst>
            </a:pPr>
            <a:r>
              <a:rPr lang="en-US" sz="1800" b="1">
                <a:solidFill>
                  <a:srgbClr val="000000"/>
                </a:solidFill>
                <a:latin typeface="Courier New" pitchFamily="49" charset="0"/>
              </a:rPr>
              <a:t>  2	         	AS "Employee Details"</a:t>
            </a:r>
          </a:p>
          <a:p>
            <a:pPr>
              <a:tabLst>
                <a:tab pos="1200150" algn="l"/>
                <a:tab pos="2452688" algn="l"/>
              </a:tabLst>
            </a:pPr>
            <a:r>
              <a:rPr lang="en-US" sz="1800" b="1">
                <a:solidFill>
                  <a:srgbClr val="000000"/>
                </a:solidFill>
                <a:latin typeface="Courier New" pitchFamily="49" charset="0"/>
              </a:rPr>
              <a:t>  3  FROM   emp;</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wipe(left)">
                                      <p:cBhvr>
                                        <p:cTn id="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1016000" y="3495675"/>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 </a:t>
            </a: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r>
              <a:rPr lang="en-US" sz="1800" b="1">
                <a:solidFill>
                  <a:srgbClr val="000000"/>
                </a:solidFill>
                <a:latin typeface="Courier New" pitchFamily="49" charset="0"/>
              </a:rPr>
              <a:t>       </a:t>
            </a:r>
          </a:p>
        </p:txBody>
      </p:sp>
      <p:sp>
        <p:nvSpPr>
          <p:cNvPr id="48131" name="Rectangle 3"/>
          <p:cNvSpPr>
            <a:spLocks noGrp="1" noChangeArrowheads="1"/>
          </p:cNvSpPr>
          <p:nvPr>
            <p:ph type="title"/>
          </p:nvPr>
        </p:nvSpPr>
        <p:spPr>
          <a:xfrm>
            <a:off x="1295400" y="304800"/>
            <a:ext cx="7451725" cy="1143000"/>
          </a:xfrm>
          <a:noFill/>
          <a:ln/>
          <a:effectLst>
            <a:outerShdw dist="53882" dir="2700000" algn="ctr" rotWithShape="0">
              <a:srgbClr val="000000"/>
            </a:outerShdw>
          </a:effectLst>
        </p:spPr>
        <p:txBody>
          <a:bodyPr lIns="92075" tIns="46038" rIns="92075" bIns="46038" anchor="t"/>
          <a:lstStyle/>
          <a:p>
            <a:r>
              <a:rPr lang="en-US"/>
              <a:t>Duplicate Rows</a:t>
            </a:r>
          </a:p>
        </p:txBody>
      </p:sp>
      <p:sp>
        <p:nvSpPr>
          <p:cNvPr id="48132" name="Rectangle 4"/>
          <p:cNvSpPr>
            <a:spLocks noGrp="1" noChangeArrowheads="1"/>
          </p:cNvSpPr>
          <p:nvPr>
            <p:ph type="body" idx="1"/>
          </p:nvPr>
        </p:nvSpPr>
        <p:spPr>
          <a:xfrm>
            <a:off x="1371600" y="1143000"/>
            <a:ext cx="7385050" cy="1066800"/>
          </a:xfrm>
          <a:noFill/>
          <a:ln/>
          <a:effectLst>
            <a:outerShdw dist="53882" dir="2700000" algn="ctr" rotWithShape="0">
              <a:srgbClr val="000000"/>
            </a:outerShdw>
          </a:effectLst>
        </p:spPr>
        <p:txBody>
          <a:bodyPr lIns="92075" tIns="46038" rIns="92075" bIns="46038">
            <a:spAutoFit/>
          </a:bodyPr>
          <a:lstStyle/>
          <a:p>
            <a:r>
              <a:rPr lang="en-US"/>
              <a:t>The default display of queries is all rows, including duplicate rows.</a:t>
            </a:r>
          </a:p>
        </p:txBody>
      </p:sp>
      <p:sp>
        <p:nvSpPr>
          <p:cNvPr id="48133" name="Rectangle 5"/>
          <p:cNvSpPr>
            <a:spLocks noChangeArrowheads="1"/>
          </p:cNvSpPr>
          <p:nvPr/>
        </p:nvSpPr>
        <p:spPr bwMode="blackWhite">
          <a:xfrm>
            <a:off x="103028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deptno</a:t>
            </a:r>
          </a:p>
          <a:p>
            <a:pPr>
              <a:tabLst>
                <a:tab pos="1200150" algn="l"/>
              </a:tabLst>
            </a:pPr>
            <a:r>
              <a:rPr lang="en-US" sz="1800" b="1">
                <a:solidFill>
                  <a:srgbClr val="000000"/>
                </a:solidFill>
                <a:latin typeface="Courier New" pitchFamily="49" charset="0"/>
              </a:rPr>
              <a:t>  2  FROM   emp;</a:t>
            </a:r>
          </a:p>
        </p:txBody>
      </p:sp>
      <p:grpSp>
        <p:nvGrpSpPr>
          <p:cNvPr id="48136" name="Group 8"/>
          <p:cNvGrpSpPr>
            <a:grpSpLocks/>
          </p:cNvGrpSpPr>
          <p:nvPr/>
        </p:nvGrpSpPr>
        <p:grpSpPr bwMode="auto">
          <a:xfrm>
            <a:off x="2014538" y="4057650"/>
            <a:ext cx="404812" cy="866775"/>
            <a:chOff x="1269" y="2556"/>
            <a:chExt cx="255" cy="546"/>
          </a:xfrm>
        </p:grpSpPr>
        <p:sp>
          <p:nvSpPr>
            <p:cNvPr id="48134" name="Rectangle 6"/>
            <p:cNvSpPr>
              <a:spLocks noChangeArrowheads="1"/>
            </p:cNvSpPr>
            <p:nvPr/>
          </p:nvSpPr>
          <p:spPr bwMode="ltGray">
            <a:xfrm>
              <a:off x="1269" y="2556"/>
              <a:ext cx="255" cy="19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48135" name="Rectangle 7"/>
            <p:cNvSpPr>
              <a:spLocks noChangeArrowheads="1"/>
            </p:cNvSpPr>
            <p:nvPr/>
          </p:nvSpPr>
          <p:spPr bwMode="ltGray">
            <a:xfrm>
              <a:off x="1269" y="2904"/>
              <a:ext cx="255" cy="19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48137" name="Rectangle 9"/>
          <p:cNvSpPr>
            <a:spLocks noChangeArrowheads="1"/>
          </p:cNvSpPr>
          <p:nvPr/>
        </p:nvSpPr>
        <p:spPr bwMode="blackWhite">
          <a:xfrm>
            <a:off x="1028700" y="3508375"/>
            <a:ext cx="7289800" cy="2289175"/>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   DEPTNO</a:t>
            </a:r>
          </a:p>
          <a:p>
            <a:r>
              <a:rPr lang="en-US" sz="1800" b="1">
                <a:solidFill>
                  <a:srgbClr val="000000"/>
                </a:solidFill>
                <a:latin typeface="Courier New" pitchFamily="49" charset="0"/>
              </a:rPr>
              <a:t>---------</a:t>
            </a:r>
          </a:p>
          <a:p>
            <a:r>
              <a:rPr lang="en-US" sz="1800" b="1">
                <a:solidFill>
                  <a:srgbClr val="000000"/>
                </a:solidFill>
                <a:latin typeface="Courier New" pitchFamily="49" charset="0"/>
              </a:rPr>
              <a:t>       10</a:t>
            </a:r>
          </a:p>
          <a:p>
            <a:r>
              <a:rPr lang="en-US" sz="1800" b="1">
                <a:solidFill>
                  <a:srgbClr val="000000"/>
                </a:solidFill>
                <a:latin typeface="Courier New" pitchFamily="49" charset="0"/>
              </a:rPr>
              <a:t>       30</a:t>
            </a:r>
          </a:p>
          <a:p>
            <a:r>
              <a:rPr lang="en-US" sz="1800" b="1">
                <a:solidFill>
                  <a:srgbClr val="000000"/>
                </a:solidFill>
                <a:latin typeface="Courier New" pitchFamily="49" charset="0"/>
              </a:rPr>
              <a:t>       10</a:t>
            </a:r>
          </a:p>
          <a:p>
            <a:r>
              <a:rPr lang="en-US" sz="1800" b="1">
                <a:solidFill>
                  <a:srgbClr val="000000"/>
                </a:solidFill>
                <a:latin typeface="Courier New" pitchFamily="49" charset="0"/>
              </a:rPr>
              <a:t>       20</a:t>
            </a:r>
          </a:p>
          <a:p>
            <a:r>
              <a:rPr lang="en-US" sz="1800" b="1">
                <a:solidFill>
                  <a:srgbClr val="000000"/>
                </a:solidFill>
                <a:latin typeface="Courier New" pitchFamily="49" charset="0"/>
              </a:rPr>
              <a:t>...</a:t>
            </a:r>
          </a:p>
          <a:p>
            <a:r>
              <a:rPr lang="en-US" sz="1800" b="1">
                <a:solidFill>
                  <a:srgbClr val="000000"/>
                </a:solidFill>
                <a:latin typeface="Courier New" pitchFamily="49" charset="0"/>
              </a:rPr>
              <a:t>14 rows selected.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animEffect transition="in" filter="wipe(up)">
                                      <p:cBhvr>
                                        <p:cTn id="7" dur="500"/>
                                        <p:tgtEl>
                                          <p:spTgt spid="48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93503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 </a:t>
            </a:r>
          </a:p>
        </p:txBody>
      </p:sp>
      <p:sp>
        <p:nvSpPr>
          <p:cNvPr id="50179" name="Rectangle 3"/>
          <p:cNvSpPr>
            <a:spLocks noChangeArrowheads="1"/>
          </p:cNvSpPr>
          <p:nvPr/>
        </p:nvSpPr>
        <p:spPr bwMode="blackWhite">
          <a:xfrm>
            <a:off x="909638" y="3527425"/>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5018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Eliminating Duplicate Rows</a:t>
            </a:r>
          </a:p>
        </p:txBody>
      </p:sp>
      <p:sp>
        <p:nvSpPr>
          <p:cNvPr id="50181" name="Rectangle 5"/>
          <p:cNvSpPr>
            <a:spLocks noChangeArrowheads="1"/>
          </p:cNvSpPr>
          <p:nvPr/>
        </p:nvSpPr>
        <p:spPr bwMode="auto">
          <a:xfrm>
            <a:off x="1447800" y="1371600"/>
            <a:ext cx="7369175" cy="904875"/>
          </a:xfrm>
          <a:prstGeom prst="rect">
            <a:avLst/>
          </a:prstGeom>
          <a:noFill/>
          <a:ln w="9525">
            <a:noFill/>
            <a:miter lim="800000"/>
            <a:headEnd/>
            <a:tailEnd/>
          </a:ln>
          <a:effectLst/>
        </p:spPr>
        <p:txBody>
          <a:bodyPr lIns="92075" tIns="46038" rIns="92075" bIns="46038">
            <a:spAutoFit/>
          </a:bodyPr>
          <a:lstStyle/>
          <a:p>
            <a:pPr defTabSz="822325">
              <a:lnSpc>
                <a:spcPct val="95000"/>
              </a:lnSpc>
              <a:spcBef>
                <a:spcPct val="5000"/>
              </a:spcBef>
            </a:pPr>
            <a:r>
              <a:rPr lang="en-US" sz="2800">
                <a:latin typeface="Arial" charset="0"/>
              </a:rPr>
              <a:t>Eliminate duplicate rows by using the DISTINCT keyword in the SELECT clause.</a:t>
            </a:r>
          </a:p>
        </p:txBody>
      </p:sp>
      <p:grpSp>
        <p:nvGrpSpPr>
          <p:cNvPr id="50184" name="Group 8"/>
          <p:cNvGrpSpPr>
            <a:grpSpLocks/>
          </p:cNvGrpSpPr>
          <p:nvPr/>
        </p:nvGrpSpPr>
        <p:grpSpPr bwMode="auto">
          <a:xfrm>
            <a:off x="971550" y="2403475"/>
            <a:ext cx="2871788" cy="2587625"/>
            <a:chOff x="612" y="1514"/>
            <a:chExt cx="1809" cy="1630"/>
          </a:xfrm>
        </p:grpSpPr>
        <p:sp>
          <p:nvSpPr>
            <p:cNvPr id="50182" name="Rectangle 6"/>
            <p:cNvSpPr>
              <a:spLocks noChangeArrowheads="1"/>
            </p:cNvSpPr>
            <p:nvPr/>
          </p:nvSpPr>
          <p:spPr bwMode="ltGray">
            <a:xfrm>
              <a:off x="1680" y="1514"/>
              <a:ext cx="741" cy="21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50183" name="Rectangle 7"/>
            <p:cNvSpPr>
              <a:spLocks noChangeArrowheads="1"/>
            </p:cNvSpPr>
            <p:nvPr/>
          </p:nvSpPr>
          <p:spPr bwMode="ltGray">
            <a:xfrm>
              <a:off x="612" y="2256"/>
              <a:ext cx="864" cy="88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50185" name="Rectangle 9"/>
          <p:cNvSpPr>
            <a:spLocks noChangeArrowheads="1"/>
          </p:cNvSpPr>
          <p:nvPr/>
        </p:nvSpPr>
        <p:spPr bwMode="blackWhite">
          <a:xfrm>
            <a:off x="941388" y="2362200"/>
            <a:ext cx="7315200" cy="727075"/>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DISTINCT deptno</a:t>
            </a:r>
          </a:p>
          <a:p>
            <a:pPr>
              <a:tabLst>
                <a:tab pos="1200150" algn="l"/>
              </a:tabLst>
            </a:pPr>
            <a:r>
              <a:rPr lang="en-US" sz="1800" b="1">
                <a:solidFill>
                  <a:srgbClr val="000000"/>
                </a:solidFill>
                <a:latin typeface="Courier New" pitchFamily="49" charset="0"/>
              </a:rPr>
              <a:t>  2  FROM   emp;</a:t>
            </a:r>
          </a:p>
        </p:txBody>
      </p:sp>
      <p:sp>
        <p:nvSpPr>
          <p:cNvPr id="50186" name="Rectangle 10"/>
          <p:cNvSpPr>
            <a:spLocks noChangeArrowheads="1"/>
          </p:cNvSpPr>
          <p:nvPr/>
        </p:nvSpPr>
        <p:spPr bwMode="blackWhite">
          <a:xfrm>
            <a:off x="941388" y="3540125"/>
            <a:ext cx="7289800" cy="1739900"/>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   DEPTNO</a:t>
            </a:r>
          </a:p>
          <a:p>
            <a:r>
              <a:rPr lang="en-US" sz="1800" b="1">
                <a:solidFill>
                  <a:srgbClr val="000000"/>
                </a:solidFill>
                <a:latin typeface="Courier New" pitchFamily="49" charset="0"/>
              </a:rPr>
              <a:t>---------</a:t>
            </a:r>
          </a:p>
          <a:p>
            <a:r>
              <a:rPr lang="en-US" sz="1800" b="1">
                <a:solidFill>
                  <a:srgbClr val="000000"/>
                </a:solidFill>
                <a:latin typeface="Courier New" pitchFamily="49" charset="0"/>
              </a:rPr>
              <a:t>       10</a:t>
            </a:r>
          </a:p>
          <a:p>
            <a:r>
              <a:rPr lang="en-US" sz="1800" b="1">
                <a:solidFill>
                  <a:srgbClr val="000000"/>
                </a:solidFill>
                <a:latin typeface="Courier New" pitchFamily="49" charset="0"/>
              </a:rPr>
              <a:t>       20</a:t>
            </a:r>
          </a:p>
          <a:p>
            <a:r>
              <a:rPr lang="en-US" sz="1800" b="1">
                <a:solidFill>
                  <a:srgbClr val="000000"/>
                </a:solidFill>
                <a:latin typeface="Courier New" pitchFamily="49" charset="0"/>
              </a:rPr>
              <a:t>       30</a:t>
            </a:r>
          </a:p>
          <a:p>
            <a:r>
              <a:rPr lang="en-US" sz="1800" b="1">
                <a:solidFill>
                  <a:srgbClr val="000000"/>
                </a:solidFill>
                <a:latin typeface="Courier New" pitchFamily="49" charset="0"/>
              </a:rPr>
              <a:t>       </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wipe(up)">
                                      <p:cBhvr>
                                        <p:cTn id="7" dur="500"/>
                                        <p:tgtEl>
                                          <p:spTgt spid="5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Displaying Table Structure</a:t>
            </a:r>
          </a:p>
        </p:txBody>
      </p:sp>
      <p:sp>
        <p:nvSpPr>
          <p:cNvPr id="60419" name="Rectangle 3"/>
          <p:cNvSpPr>
            <a:spLocks noGrp="1" noChangeArrowheads="1"/>
          </p:cNvSpPr>
          <p:nvPr>
            <p:ph type="body" idx="1"/>
          </p:nvPr>
        </p:nvSpPr>
        <p:spPr>
          <a:xfrm>
            <a:off x="1371600" y="1371600"/>
            <a:ext cx="7451725" cy="1554163"/>
          </a:xfrm>
          <a:noFill/>
          <a:ln/>
          <a:effectLst>
            <a:outerShdw dist="53882" dir="2700000" algn="ctr" rotWithShape="0">
              <a:srgbClr val="000000"/>
            </a:outerShdw>
          </a:effectLst>
        </p:spPr>
        <p:txBody>
          <a:bodyPr lIns="92075" tIns="46038" rIns="92075" bIns="46038">
            <a:spAutoFit/>
          </a:bodyPr>
          <a:lstStyle/>
          <a:p>
            <a:r>
              <a:rPr lang="en-US"/>
              <a:t>Use the SQL*Plus DESCRIBE command to display the structure of a table.</a:t>
            </a:r>
          </a:p>
        </p:txBody>
      </p:sp>
      <p:sp>
        <p:nvSpPr>
          <p:cNvPr id="60420" name="Rectangle 4"/>
          <p:cNvSpPr>
            <a:spLocks noChangeArrowheads="1"/>
          </p:cNvSpPr>
          <p:nvPr/>
        </p:nvSpPr>
        <p:spPr bwMode="blackWhite">
          <a:xfrm>
            <a:off x="935038" y="3003550"/>
            <a:ext cx="7289800"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DESC[RIBE] </a:t>
            </a:r>
            <a:r>
              <a:rPr lang="en-US" sz="1800" b="1" i="1">
                <a:solidFill>
                  <a:srgbClr val="000000"/>
                </a:solidFill>
                <a:latin typeface="Courier New" pitchFamily="49" charset="0"/>
              </a:rPr>
              <a:t>tablename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Displaying Table Structure</a:t>
            </a:r>
          </a:p>
        </p:txBody>
      </p:sp>
      <p:sp>
        <p:nvSpPr>
          <p:cNvPr id="62467" name="Rectangle 3"/>
          <p:cNvSpPr>
            <a:spLocks noChangeArrowheads="1"/>
          </p:cNvSpPr>
          <p:nvPr/>
        </p:nvSpPr>
        <p:spPr bwMode="blackWhite">
          <a:xfrm>
            <a:off x="1017588" y="1830388"/>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DESCRIBE dept</a:t>
            </a:r>
          </a:p>
        </p:txBody>
      </p:sp>
      <p:sp>
        <p:nvSpPr>
          <p:cNvPr id="62468" name="Rectangle 4"/>
          <p:cNvSpPr>
            <a:spLocks noChangeArrowheads="1"/>
          </p:cNvSpPr>
          <p:nvPr/>
        </p:nvSpPr>
        <p:spPr bwMode="blackWhite">
          <a:xfrm>
            <a:off x="1047750" y="2541588"/>
            <a:ext cx="6988175" cy="149066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r>
              <a:rPr lang="en-US" sz="1800" b="1">
                <a:solidFill>
                  <a:srgbClr val="000000"/>
                </a:solidFill>
                <a:latin typeface="Courier New" pitchFamily="49" charset="0"/>
              </a:rPr>
              <a:t>Name              Null?    Type</a:t>
            </a:r>
          </a:p>
          <a:p>
            <a:r>
              <a:rPr lang="en-US" sz="1800" b="1">
                <a:solidFill>
                  <a:srgbClr val="000000"/>
                </a:solidFill>
                <a:latin typeface="Courier New" pitchFamily="49" charset="0"/>
              </a:rPr>
              <a:t>----------------- -------- ------------</a:t>
            </a:r>
          </a:p>
          <a:p>
            <a:r>
              <a:rPr lang="en-US" sz="1800" b="1">
                <a:solidFill>
                  <a:srgbClr val="000000"/>
                </a:solidFill>
                <a:latin typeface="Courier New" pitchFamily="49" charset="0"/>
              </a:rPr>
              <a:t>DEPTNO            NOT NULL NUMBER(2)</a:t>
            </a:r>
          </a:p>
          <a:p>
            <a:r>
              <a:rPr lang="en-US" sz="1800" b="1">
                <a:solidFill>
                  <a:srgbClr val="000000"/>
                </a:solidFill>
                <a:latin typeface="Courier New" pitchFamily="49" charset="0"/>
              </a:rPr>
              <a:t>DNAME                      VARCHAR2(14)</a:t>
            </a:r>
          </a:p>
          <a:p>
            <a:r>
              <a:rPr lang="en-US" sz="1800" b="1">
                <a:solidFill>
                  <a:srgbClr val="000000"/>
                </a:solidFill>
                <a:latin typeface="Courier New" pitchFamily="49" charset="0"/>
              </a:rPr>
              <a:t>LOC                        VARCHAR2(13)</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Practice Overview</a:t>
            </a:r>
          </a:p>
        </p:txBody>
      </p:sp>
      <p:sp>
        <p:nvSpPr>
          <p:cNvPr id="72707" name="Rectangle 3"/>
          <p:cNvSpPr>
            <a:spLocks noGrp="1" noChangeArrowheads="1"/>
          </p:cNvSpPr>
          <p:nvPr>
            <p:ph type="body" idx="1"/>
          </p:nvPr>
        </p:nvSpPr>
        <p:spPr>
          <a:xfrm>
            <a:off x="1393825" y="1828800"/>
            <a:ext cx="7750175" cy="2484438"/>
          </a:xfrm>
          <a:noFill/>
          <a:ln/>
          <a:effectLst>
            <a:outerShdw dist="53882" dir="2700000" algn="ctr" rotWithShape="0">
              <a:srgbClr val="000000"/>
            </a:outerShdw>
          </a:effectLst>
        </p:spPr>
        <p:txBody>
          <a:bodyPr lIns="92075" tIns="46038" rIns="92075" bIns="46038">
            <a:spAutoFit/>
          </a:bodyPr>
          <a:lstStyle/>
          <a:p>
            <a:pPr lvl="1"/>
            <a:r>
              <a:rPr lang="en-US"/>
              <a:t>Selecting all data from different tables</a:t>
            </a:r>
          </a:p>
          <a:p>
            <a:pPr lvl="1"/>
            <a:r>
              <a:rPr lang="en-US"/>
              <a:t>Describing the structure of tables</a:t>
            </a:r>
          </a:p>
          <a:p>
            <a:pPr lvl="1"/>
            <a:r>
              <a:rPr lang="en-US"/>
              <a:t>Performing arithmetic calculations and specifying column names</a:t>
            </a:r>
          </a:p>
          <a:p>
            <a:pPr lvl="1"/>
            <a:r>
              <a:rPr lang="en-US"/>
              <a:t>Using SQL*Plus editor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19" name="Rectangle 3"/>
          <p:cNvSpPr>
            <a:spLocks noChangeArrowheads="1"/>
          </p:cNvSpPr>
          <p:nvPr/>
        </p:nvSpPr>
        <p:spPr bwMode="blackWhite">
          <a:xfrm>
            <a:off x="1646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9223" name="Group 7"/>
          <p:cNvGrpSpPr>
            <a:grpSpLocks/>
          </p:cNvGrpSpPr>
          <p:nvPr/>
        </p:nvGrpSpPr>
        <p:grpSpPr bwMode="auto">
          <a:xfrm>
            <a:off x="1655763" y="2368550"/>
            <a:ext cx="1825625" cy="1066800"/>
            <a:chOff x="1043" y="1492"/>
            <a:chExt cx="1150" cy="672"/>
          </a:xfrm>
        </p:grpSpPr>
        <p:sp>
          <p:nvSpPr>
            <p:cNvPr id="9220" name="Rectangle 4"/>
            <p:cNvSpPr>
              <a:spLocks noChangeArrowheads="1"/>
            </p:cNvSpPr>
            <p:nvPr/>
          </p:nvSpPr>
          <p:spPr bwMode="ltGray">
            <a:xfrm>
              <a:off x="1043" y="1684"/>
              <a:ext cx="1150" cy="91"/>
            </a:xfrm>
            <a:prstGeom prst="rect">
              <a:avLst/>
            </a:prstGeom>
            <a:solidFill>
              <a:srgbClr val="CC3399"/>
            </a:solidFill>
            <a:ln w="9525">
              <a:noFill/>
              <a:miter lim="800000"/>
              <a:headEnd/>
              <a:tailEnd/>
            </a:ln>
            <a:effectLst/>
          </p:spPr>
          <p:txBody>
            <a:bodyPr wrap="none" anchor="ctr"/>
            <a:lstStyle/>
            <a:p>
              <a:endParaRPr lang="en-US"/>
            </a:p>
          </p:txBody>
        </p:sp>
        <p:sp>
          <p:nvSpPr>
            <p:cNvPr id="9221" name="Rectangle 5"/>
            <p:cNvSpPr>
              <a:spLocks noChangeArrowheads="1"/>
            </p:cNvSpPr>
            <p:nvPr/>
          </p:nvSpPr>
          <p:spPr bwMode="ltGray">
            <a:xfrm>
              <a:off x="1043" y="1969"/>
              <a:ext cx="1150" cy="195"/>
            </a:xfrm>
            <a:prstGeom prst="rect">
              <a:avLst/>
            </a:prstGeom>
            <a:solidFill>
              <a:srgbClr val="CC3399"/>
            </a:solidFill>
            <a:ln w="9525">
              <a:noFill/>
              <a:miter lim="800000"/>
              <a:headEnd/>
              <a:tailEnd/>
            </a:ln>
            <a:effectLst/>
          </p:spPr>
          <p:txBody>
            <a:bodyPr wrap="none" anchor="ctr"/>
            <a:lstStyle/>
            <a:p>
              <a:endParaRPr lang="en-US"/>
            </a:p>
          </p:txBody>
        </p:sp>
        <p:sp>
          <p:nvSpPr>
            <p:cNvPr id="9222" name="Rectangle 6"/>
            <p:cNvSpPr>
              <a:spLocks noChangeArrowheads="1"/>
            </p:cNvSpPr>
            <p:nvPr/>
          </p:nvSpPr>
          <p:spPr bwMode="ltGray">
            <a:xfrm>
              <a:off x="1043" y="1492"/>
              <a:ext cx="1150" cy="85"/>
            </a:xfrm>
            <a:prstGeom prst="rect">
              <a:avLst/>
            </a:prstGeom>
            <a:solidFill>
              <a:srgbClr val="CC3399"/>
            </a:solidFill>
            <a:ln w="9525">
              <a:noFill/>
              <a:miter lim="800000"/>
              <a:headEnd/>
              <a:tailEnd/>
            </a:ln>
            <a:effectLst/>
          </p:spPr>
          <p:txBody>
            <a:bodyPr wrap="none" anchor="ctr"/>
            <a:lstStyle/>
            <a:p>
              <a:endParaRPr lang="en-US"/>
            </a:p>
          </p:txBody>
        </p:sp>
      </p:grpSp>
      <p:sp>
        <p:nvSpPr>
          <p:cNvPr id="9224" name="Line 8"/>
          <p:cNvSpPr>
            <a:spLocks noChangeShapeType="1"/>
          </p:cNvSpPr>
          <p:nvPr/>
        </p:nvSpPr>
        <p:spPr bwMode="auto">
          <a:xfrm>
            <a:off x="2614613" y="21923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25" name="Line 9"/>
          <p:cNvSpPr>
            <a:spLocks noChangeShapeType="1"/>
          </p:cNvSpPr>
          <p:nvPr/>
        </p:nvSpPr>
        <p:spPr bwMode="auto">
          <a:xfrm>
            <a:off x="1919288" y="21923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26" name="Line 10"/>
          <p:cNvSpPr>
            <a:spLocks noChangeShapeType="1"/>
          </p:cNvSpPr>
          <p:nvPr/>
        </p:nvSpPr>
        <p:spPr bwMode="auto">
          <a:xfrm>
            <a:off x="1633538" y="23637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27" name="Line 11"/>
          <p:cNvSpPr>
            <a:spLocks noChangeShapeType="1"/>
          </p:cNvSpPr>
          <p:nvPr/>
        </p:nvSpPr>
        <p:spPr bwMode="auto">
          <a:xfrm>
            <a:off x="1633538" y="25161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28" name="Line 12"/>
          <p:cNvSpPr>
            <a:spLocks noChangeShapeType="1"/>
          </p:cNvSpPr>
          <p:nvPr/>
        </p:nvSpPr>
        <p:spPr bwMode="auto">
          <a:xfrm>
            <a:off x="1633538" y="26685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29" name="Line 13"/>
          <p:cNvSpPr>
            <a:spLocks noChangeShapeType="1"/>
          </p:cNvSpPr>
          <p:nvPr/>
        </p:nvSpPr>
        <p:spPr bwMode="auto">
          <a:xfrm>
            <a:off x="1633538" y="28209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30" name="Line 14"/>
          <p:cNvSpPr>
            <a:spLocks noChangeShapeType="1"/>
          </p:cNvSpPr>
          <p:nvPr/>
        </p:nvSpPr>
        <p:spPr bwMode="auto">
          <a:xfrm>
            <a:off x="1633538" y="29733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31" name="Line 15"/>
          <p:cNvSpPr>
            <a:spLocks noChangeShapeType="1"/>
          </p:cNvSpPr>
          <p:nvPr/>
        </p:nvSpPr>
        <p:spPr bwMode="auto">
          <a:xfrm>
            <a:off x="1633538" y="31257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32" name="Line 16"/>
          <p:cNvSpPr>
            <a:spLocks noChangeShapeType="1"/>
          </p:cNvSpPr>
          <p:nvPr/>
        </p:nvSpPr>
        <p:spPr bwMode="auto">
          <a:xfrm>
            <a:off x="1633538" y="32781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33" name="Line 17"/>
          <p:cNvSpPr>
            <a:spLocks noChangeShapeType="1"/>
          </p:cNvSpPr>
          <p:nvPr/>
        </p:nvSpPr>
        <p:spPr bwMode="auto">
          <a:xfrm>
            <a:off x="1633538" y="34305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34" name="Line 18"/>
          <p:cNvSpPr>
            <a:spLocks noChangeShapeType="1"/>
          </p:cNvSpPr>
          <p:nvPr/>
        </p:nvSpPr>
        <p:spPr bwMode="auto">
          <a:xfrm>
            <a:off x="2886075" y="21923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35" name="Line 19"/>
          <p:cNvSpPr>
            <a:spLocks noChangeShapeType="1"/>
          </p:cNvSpPr>
          <p:nvPr/>
        </p:nvSpPr>
        <p:spPr bwMode="auto">
          <a:xfrm>
            <a:off x="3211513" y="2190750"/>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36" name="Rectangle 20"/>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Capabilities of SQL SELECT Statements</a:t>
            </a:r>
          </a:p>
        </p:txBody>
      </p:sp>
      <p:sp>
        <p:nvSpPr>
          <p:cNvPr id="9237" name="Rectangle 21"/>
          <p:cNvSpPr>
            <a:spLocks noChangeArrowheads="1"/>
          </p:cNvSpPr>
          <p:nvPr/>
        </p:nvSpPr>
        <p:spPr bwMode="blackWhite">
          <a:xfrm>
            <a:off x="5659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9238" name="Rectangle 22"/>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grpSp>
        <p:nvGrpSpPr>
          <p:cNvPr id="9241" name="Group 25"/>
          <p:cNvGrpSpPr>
            <a:grpSpLocks/>
          </p:cNvGrpSpPr>
          <p:nvPr/>
        </p:nvGrpSpPr>
        <p:grpSpPr bwMode="auto">
          <a:xfrm>
            <a:off x="5942013" y="2216150"/>
            <a:ext cx="1274762" cy="1327150"/>
            <a:chOff x="3743" y="1396"/>
            <a:chExt cx="803" cy="836"/>
          </a:xfrm>
        </p:grpSpPr>
        <p:sp>
          <p:nvSpPr>
            <p:cNvPr id="9239" name="Rectangle 23"/>
            <p:cNvSpPr>
              <a:spLocks noChangeArrowheads="1"/>
            </p:cNvSpPr>
            <p:nvPr/>
          </p:nvSpPr>
          <p:spPr bwMode="ltGray">
            <a:xfrm>
              <a:off x="3743" y="1396"/>
              <a:ext cx="425" cy="836"/>
            </a:xfrm>
            <a:prstGeom prst="rect">
              <a:avLst/>
            </a:prstGeom>
            <a:solidFill>
              <a:srgbClr val="CC3399"/>
            </a:solidFill>
            <a:ln w="9525">
              <a:noFill/>
              <a:miter lim="800000"/>
              <a:headEnd/>
              <a:tailEnd/>
            </a:ln>
            <a:effectLst/>
          </p:spPr>
          <p:txBody>
            <a:bodyPr wrap="none" anchor="ctr"/>
            <a:lstStyle/>
            <a:p>
              <a:endParaRPr lang="en-US"/>
            </a:p>
          </p:txBody>
        </p:sp>
        <p:sp>
          <p:nvSpPr>
            <p:cNvPr id="9240" name="Rectangle 24"/>
            <p:cNvSpPr>
              <a:spLocks noChangeArrowheads="1"/>
            </p:cNvSpPr>
            <p:nvPr/>
          </p:nvSpPr>
          <p:spPr bwMode="ltGray">
            <a:xfrm>
              <a:off x="4351" y="1396"/>
              <a:ext cx="195" cy="836"/>
            </a:xfrm>
            <a:prstGeom prst="rect">
              <a:avLst/>
            </a:prstGeom>
            <a:solidFill>
              <a:srgbClr val="CC3399"/>
            </a:solidFill>
            <a:ln w="9525">
              <a:noFill/>
              <a:miter lim="800000"/>
              <a:headEnd/>
              <a:tailEnd/>
            </a:ln>
            <a:effectLst/>
          </p:spPr>
          <p:txBody>
            <a:bodyPr wrap="none" anchor="ctr"/>
            <a:lstStyle/>
            <a:p>
              <a:endParaRPr lang="en-US"/>
            </a:p>
          </p:txBody>
        </p:sp>
      </p:grpSp>
      <p:grpSp>
        <p:nvGrpSpPr>
          <p:cNvPr id="9244" name="Group 28"/>
          <p:cNvGrpSpPr>
            <a:grpSpLocks/>
          </p:cNvGrpSpPr>
          <p:nvPr/>
        </p:nvGrpSpPr>
        <p:grpSpPr bwMode="auto">
          <a:xfrm>
            <a:off x="3216275" y="4398963"/>
            <a:ext cx="2708275" cy="1330325"/>
            <a:chOff x="2026" y="2771"/>
            <a:chExt cx="1706" cy="838"/>
          </a:xfrm>
        </p:grpSpPr>
        <p:sp>
          <p:nvSpPr>
            <p:cNvPr id="9242" name="Rectangle 26"/>
            <p:cNvSpPr>
              <a:spLocks noChangeArrowheads="1"/>
            </p:cNvSpPr>
            <p:nvPr/>
          </p:nvSpPr>
          <p:spPr bwMode="ltGray">
            <a:xfrm>
              <a:off x="2026" y="2771"/>
              <a:ext cx="165" cy="835"/>
            </a:xfrm>
            <a:prstGeom prst="rect">
              <a:avLst/>
            </a:prstGeom>
            <a:solidFill>
              <a:srgbClr val="CC3399"/>
            </a:solidFill>
            <a:ln w="9525">
              <a:noFill/>
              <a:miter lim="800000"/>
              <a:headEnd/>
              <a:tailEnd/>
            </a:ln>
            <a:effectLst/>
          </p:spPr>
          <p:txBody>
            <a:bodyPr wrap="none" anchor="ctr"/>
            <a:lstStyle/>
            <a:p>
              <a:endParaRPr lang="en-US"/>
            </a:p>
          </p:txBody>
        </p:sp>
        <p:sp>
          <p:nvSpPr>
            <p:cNvPr id="9243" name="Rectangle 27"/>
            <p:cNvSpPr>
              <a:spLocks noChangeArrowheads="1"/>
            </p:cNvSpPr>
            <p:nvPr/>
          </p:nvSpPr>
          <p:spPr bwMode="ltGray">
            <a:xfrm>
              <a:off x="3567" y="2774"/>
              <a:ext cx="165" cy="835"/>
            </a:xfrm>
            <a:prstGeom prst="rect">
              <a:avLst/>
            </a:prstGeom>
            <a:solidFill>
              <a:srgbClr val="CC3399"/>
            </a:solidFill>
            <a:ln w="9525">
              <a:noFill/>
              <a:miter lim="800000"/>
              <a:headEnd/>
              <a:tailEnd/>
            </a:ln>
            <a:effectLst/>
          </p:spPr>
          <p:txBody>
            <a:bodyPr wrap="none" anchor="ctr"/>
            <a:lstStyle/>
            <a:p>
              <a:endParaRPr lang="en-US"/>
            </a:p>
          </p:txBody>
        </p:sp>
      </p:grpSp>
      <p:sp>
        <p:nvSpPr>
          <p:cNvPr id="9245" name="Rectangle 29"/>
          <p:cNvSpPr>
            <a:spLocks noChangeArrowheads="1"/>
          </p:cNvSpPr>
          <p:nvPr/>
        </p:nvSpPr>
        <p:spPr bwMode="auto">
          <a:xfrm>
            <a:off x="1525588" y="1668463"/>
            <a:ext cx="1765300" cy="519112"/>
          </a:xfrm>
          <a:prstGeom prst="rect">
            <a:avLst/>
          </a:prstGeom>
          <a:noFill/>
          <a:ln w="9525">
            <a:noFill/>
            <a:miter lim="800000"/>
            <a:headEnd/>
            <a:tailEnd/>
          </a:ln>
          <a:effectLst/>
        </p:spPr>
        <p:txBody>
          <a:bodyPr wrap="none" lIns="92075" tIns="46038" rIns="92075" bIns="46038">
            <a:spAutoFit/>
          </a:bodyPr>
          <a:lstStyle/>
          <a:p>
            <a:r>
              <a:rPr lang="en-US" sz="2800" b="1">
                <a:solidFill>
                  <a:srgbClr val="CCECFF"/>
                </a:solidFill>
                <a:effectLst>
                  <a:outerShdw blurRad="38100" dist="38100" dir="2700000" algn="tl">
                    <a:srgbClr val="FFFFFF"/>
                  </a:outerShdw>
                </a:effectLst>
                <a:latin typeface="Arial" charset="0"/>
              </a:rPr>
              <a:t>Selection</a:t>
            </a:r>
          </a:p>
        </p:txBody>
      </p:sp>
      <p:sp>
        <p:nvSpPr>
          <p:cNvPr id="9246" name="Rectangle 30"/>
          <p:cNvSpPr>
            <a:spLocks noChangeArrowheads="1"/>
          </p:cNvSpPr>
          <p:nvPr/>
        </p:nvSpPr>
        <p:spPr bwMode="auto">
          <a:xfrm>
            <a:off x="5545138" y="1651000"/>
            <a:ext cx="1922462" cy="519113"/>
          </a:xfrm>
          <a:prstGeom prst="rect">
            <a:avLst/>
          </a:prstGeom>
          <a:noFill/>
          <a:ln w="9525">
            <a:noFill/>
            <a:miter lim="800000"/>
            <a:headEnd/>
            <a:tailEnd/>
          </a:ln>
          <a:effectLst/>
        </p:spPr>
        <p:txBody>
          <a:bodyPr wrap="none" lIns="92075" tIns="46038" rIns="92075" bIns="46038">
            <a:spAutoFit/>
          </a:bodyPr>
          <a:lstStyle/>
          <a:p>
            <a:r>
              <a:rPr lang="en-US" sz="2800" b="1">
                <a:solidFill>
                  <a:srgbClr val="CCECFF"/>
                </a:solidFill>
                <a:effectLst>
                  <a:outerShdw blurRad="38100" dist="38100" dir="2700000" algn="tl">
                    <a:srgbClr val="FFFFFF"/>
                  </a:outerShdw>
                </a:effectLst>
                <a:latin typeface="Arial" charset="0"/>
              </a:rPr>
              <a:t>Projection</a:t>
            </a:r>
          </a:p>
        </p:txBody>
      </p:sp>
      <p:sp>
        <p:nvSpPr>
          <p:cNvPr id="9247"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48"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49"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0"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1"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2"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3"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4"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5"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6"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57"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58"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59"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60"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61"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2"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3"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4"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5"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6"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7"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8"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69"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70"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71"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72" name="Rectangle 56"/>
          <p:cNvSpPr>
            <a:spLocks noChangeArrowheads="1"/>
          </p:cNvSpPr>
          <p:nvPr/>
        </p:nvSpPr>
        <p:spPr bwMode="auto">
          <a:xfrm>
            <a:off x="1541463" y="5800725"/>
            <a:ext cx="1235075" cy="457200"/>
          </a:xfrm>
          <a:prstGeom prst="rect">
            <a:avLst/>
          </a:prstGeom>
          <a:noFill/>
          <a:ln w="9525">
            <a:noFill/>
            <a:miter lim="800000"/>
            <a:headEnd/>
            <a:tailEnd/>
          </a:ln>
          <a:effec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charset="0"/>
              </a:rPr>
              <a:t>Table 1</a:t>
            </a:r>
          </a:p>
        </p:txBody>
      </p:sp>
      <p:sp>
        <p:nvSpPr>
          <p:cNvPr id="9273" name="Rectangle 57"/>
          <p:cNvSpPr>
            <a:spLocks noChangeArrowheads="1"/>
          </p:cNvSpPr>
          <p:nvPr/>
        </p:nvSpPr>
        <p:spPr bwMode="auto">
          <a:xfrm>
            <a:off x="5561013" y="5795963"/>
            <a:ext cx="1235075" cy="457200"/>
          </a:xfrm>
          <a:prstGeom prst="rect">
            <a:avLst/>
          </a:prstGeom>
          <a:noFill/>
          <a:ln w="9525">
            <a:noFill/>
            <a:miter lim="800000"/>
            <a:headEnd/>
            <a:tailEnd/>
          </a:ln>
          <a:effec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charset="0"/>
              </a:rPr>
              <a:t>Table 2</a:t>
            </a:r>
          </a:p>
        </p:txBody>
      </p:sp>
      <p:sp>
        <p:nvSpPr>
          <p:cNvPr id="9274" name="Rectangle 58"/>
          <p:cNvSpPr>
            <a:spLocks noChangeArrowheads="1"/>
          </p:cNvSpPr>
          <p:nvPr/>
        </p:nvSpPr>
        <p:spPr bwMode="auto">
          <a:xfrm>
            <a:off x="1543050" y="3606800"/>
            <a:ext cx="1235075" cy="457200"/>
          </a:xfrm>
          <a:prstGeom prst="rect">
            <a:avLst/>
          </a:prstGeom>
          <a:noFill/>
          <a:ln w="9525">
            <a:noFill/>
            <a:miter lim="800000"/>
            <a:headEnd/>
            <a:tailEnd/>
          </a:ln>
          <a:effec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charset="0"/>
              </a:rPr>
              <a:t>Table 1</a:t>
            </a:r>
          </a:p>
        </p:txBody>
      </p:sp>
      <p:sp>
        <p:nvSpPr>
          <p:cNvPr id="9275" name="Rectangle 59"/>
          <p:cNvSpPr>
            <a:spLocks noChangeArrowheads="1"/>
          </p:cNvSpPr>
          <p:nvPr/>
        </p:nvSpPr>
        <p:spPr bwMode="auto">
          <a:xfrm>
            <a:off x="5551488" y="3598863"/>
            <a:ext cx="1235075" cy="457200"/>
          </a:xfrm>
          <a:prstGeom prst="rect">
            <a:avLst/>
          </a:prstGeom>
          <a:noFill/>
          <a:ln w="9525">
            <a:noFill/>
            <a:miter lim="800000"/>
            <a:headEnd/>
            <a:tailEnd/>
          </a:ln>
          <a:effec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charset="0"/>
              </a:rPr>
              <a:t>Table 1</a:t>
            </a:r>
          </a:p>
        </p:txBody>
      </p:sp>
      <p:sp>
        <p:nvSpPr>
          <p:cNvPr id="9276" name="Line 60"/>
          <p:cNvSpPr>
            <a:spLocks noChangeShapeType="1"/>
          </p:cNvSpPr>
          <p:nvPr/>
        </p:nvSpPr>
        <p:spPr bwMode="auto">
          <a:xfrm>
            <a:off x="6627813" y="21923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77" name="Line 61"/>
          <p:cNvSpPr>
            <a:spLocks noChangeShapeType="1"/>
          </p:cNvSpPr>
          <p:nvPr/>
        </p:nvSpPr>
        <p:spPr bwMode="auto">
          <a:xfrm>
            <a:off x="5932488" y="21923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78" name="Line 62"/>
          <p:cNvSpPr>
            <a:spLocks noChangeShapeType="1"/>
          </p:cNvSpPr>
          <p:nvPr/>
        </p:nvSpPr>
        <p:spPr bwMode="auto">
          <a:xfrm>
            <a:off x="5646738" y="23637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79" name="Line 63"/>
          <p:cNvSpPr>
            <a:spLocks noChangeShapeType="1"/>
          </p:cNvSpPr>
          <p:nvPr/>
        </p:nvSpPr>
        <p:spPr bwMode="auto">
          <a:xfrm>
            <a:off x="5646738" y="25161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0" name="Line 64"/>
          <p:cNvSpPr>
            <a:spLocks noChangeShapeType="1"/>
          </p:cNvSpPr>
          <p:nvPr/>
        </p:nvSpPr>
        <p:spPr bwMode="auto">
          <a:xfrm>
            <a:off x="5646738" y="26685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1" name="Line 65"/>
          <p:cNvSpPr>
            <a:spLocks noChangeShapeType="1"/>
          </p:cNvSpPr>
          <p:nvPr/>
        </p:nvSpPr>
        <p:spPr bwMode="auto">
          <a:xfrm>
            <a:off x="5646738" y="28209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2" name="Line 66"/>
          <p:cNvSpPr>
            <a:spLocks noChangeShapeType="1"/>
          </p:cNvSpPr>
          <p:nvPr/>
        </p:nvSpPr>
        <p:spPr bwMode="auto">
          <a:xfrm>
            <a:off x="5646738" y="29733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3" name="Line 67"/>
          <p:cNvSpPr>
            <a:spLocks noChangeShapeType="1"/>
          </p:cNvSpPr>
          <p:nvPr/>
        </p:nvSpPr>
        <p:spPr bwMode="auto">
          <a:xfrm>
            <a:off x="5646738" y="31257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4" name="Line 68"/>
          <p:cNvSpPr>
            <a:spLocks noChangeShapeType="1"/>
          </p:cNvSpPr>
          <p:nvPr/>
        </p:nvSpPr>
        <p:spPr bwMode="auto">
          <a:xfrm>
            <a:off x="5646738" y="32781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5" name="Line 69"/>
          <p:cNvSpPr>
            <a:spLocks noChangeShapeType="1"/>
          </p:cNvSpPr>
          <p:nvPr/>
        </p:nvSpPr>
        <p:spPr bwMode="auto">
          <a:xfrm>
            <a:off x="5646738" y="3430588"/>
            <a:ext cx="1866900" cy="0"/>
          </a:xfrm>
          <a:prstGeom prst="line">
            <a:avLst/>
          </a:prstGeom>
          <a:noFill/>
          <a:ln w="25400">
            <a:solidFill>
              <a:srgbClr val="000000"/>
            </a:solidFill>
            <a:round/>
            <a:headEnd type="none" w="sm" len="sm"/>
            <a:tailEnd type="none" w="sm" len="sm"/>
          </a:ln>
          <a:effectLst/>
        </p:spPr>
        <p:txBody>
          <a:bodyPr/>
          <a:lstStyle/>
          <a:p>
            <a:endParaRPr lang="en-US"/>
          </a:p>
        </p:txBody>
      </p:sp>
      <p:sp>
        <p:nvSpPr>
          <p:cNvPr id="9286" name="Line 70"/>
          <p:cNvSpPr>
            <a:spLocks noChangeShapeType="1"/>
          </p:cNvSpPr>
          <p:nvPr/>
        </p:nvSpPr>
        <p:spPr bwMode="auto">
          <a:xfrm>
            <a:off x="6899275" y="2192338"/>
            <a:ext cx="0" cy="1376362"/>
          </a:xfrm>
          <a:prstGeom prst="line">
            <a:avLst/>
          </a:prstGeom>
          <a:noFill/>
          <a:ln w="25400">
            <a:solidFill>
              <a:srgbClr val="000000"/>
            </a:solidFill>
            <a:round/>
            <a:headEnd type="none" w="sm" len="sm"/>
            <a:tailEnd type="none" w="sm" len="sm"/>
          </a:ln>
          <a:effectLst/>
        </p:spPr>
        <p:txBody>
          <a:bodyPr/>
          <a:lstStyle/>
          <a:p>
            <a:endParaRPr lang="en-US"/>
          </a:p>
        </p:txBody>
      </p:sp>
      <p:sp>
        <p:nvSpPr>
          <p:cNvPr id="9287" name="Line 71"/>
          <p:cNvSpPr>
            <a:spLocks noChangeShapeType="1"/>
          </p:cNvSpPr>
          <p:nvPr/>
        </p:nvSpPr>
        <p:spPr bwMode="auto">
          <a:xfrm>
            <a:off x="7224713" y="2190750"/>
            <a:ext cx="0" cy="1376363"/>
          </a:xfrm>
          <a:prstGeom prst="line">
            <a:avLst/>
          </a:prstGeom>
          <a:noFill/>
          <a:ln w="25400">
            <a:solidFill>
              <a:srgbClr val="000000"/>
            </a:solidFill>
            <a:round/>
            <a:headEnd type="none" w="sm" len="sm"/>
            <a:tailEnd type="none" w="sm" len="sm"/>
          </a:ln>
          <a:effectLst/>
        </p:spPr>
        <p:txBody>
          <a:bodyPr/>
          <a:lstStyle/>
          <a:p>
            <a:endParaRPr lang="en-US"/>
          </a:p>
        </p:txBody>
      </p:sp>
      <p:sp>
        <p:nvSpPr>
          <p:cNvPr id="9288" name="Rectangle 72"/>
          <p:cNvSpPr>
            <a:spLocks noChangeArrowheads="1"/>
          </p:cNvSpPr>
          <p:nvPr/>
        </p:nvSpPr>
        <p:spPr bwMode="auto">
          <a:xfrm>
            <a:off x="4052888" y="3865563"/>
            <a:ext cx="914400" cy="519112"/>
          </a:xfrm>
          <a:prstGeom prst="rect">
            <a:avLst/>
          </a:prstGeom>
          <a:noFill/>
          <a:ln w="9525">
            <a:noFill/>
            <a:miter lim="800000"/>
            <a:headEnd/>
            <a:tailEnd/>
          </a:ln>
          <a:effectLst/>
        </p:spPr>
        <p:txBody>
          <a:bodyPr wrap="none" lIns="92075" tIns="46038" rIns="92075" bIns="46038">
            <a:spAutoFit/>
          </a:bodyPr>
          <a:lstStyle/>
          <a:p>
            <a:r>
              <a:rPr lang="en-US" sz="2800" b="1">
                <a:solidFill>
                  <a:srgbClr val="CCECFF"/>
                </a:solidFill>
                <a:effectLst>
                  <a:outerShdw blurRad="38100" dist="38100" dir="2700000" algn="tl">
                    <a:srgbClr val="FFFFFF"/>
                  </a:outerShdw>
                </a:effectLst>
                <a:latin typeface="Arial" charset="0"/>
              </a:rPr>
              <a:t>Join</a:t>
            </a:r>
          </a:p>
        </p:txBody>
      </p:sp>
      <p:sp>
        <p:nvSpPr>
          <p:cNvPr id="9289"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outerShdw>
          </a:effectLst>
        </p:spPr>
        <p:txBody>
          <a:bodyPr/>
          <a:lstStyle/>
          <a:p>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3"/>
                                        </p:tgtEl>
                                        <p:attrNameLst>
                                          <p:attrName>style.visibility</p:attrName>
                                        </p:attrNameLst>
                                      </p:cBhvr>
                                      <p:to>
                                        <p:strVal val="visible"/>
                                      </p:to>
                                    </p:set>
                                    <p:animEffect transition="in" filter="wipe(left)">
                                      <p:cBhvr>
                                        <p:cTn id="7" dur="500"/>
                                        <p:tgtEl>
                                          <p:spTgt spid="92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41"/>
                                        </p:tgtEl>
                                        <p:attrNameLst>
                                          <p:attrName>style.visibility</p:attrName>
                                        </p:attrNameLst>
                                      </p:cBhvr>
                                      <p:to>
                                        <p:strVal val="visible"/>
                                      </p:to>
                                    </p:set>
                                    <p:animEffect transition="in" filter="wipe(up)">
                                      <p:cBhvr>
                                        <p:cTn id="12" dur="500"/>
                                        <p:tgtEl>
                                          <p:spTgt spid="92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44"/>
                                        </p:tgtEl>
                                        <p:attrNameLst>
                                          <p:attrName>style.visibility</p:attrName>
                                        </p:attrNameLst>
                                      </p:cBhvr>
                                      <p:to>
                                        <p:strVal val="visible"/>
                                      </p:to>
                                    </p:set>
                                    <p:animEffect transition="in" filter="wipe(up)">
                                      <p:cBhvr>
                                        <p:cTn id="17" dur="500"/>
                                        <p:tgtEl>
                                          <p:spTgt spid="9244"/>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9289"/>
                                        </p:tgtEl>
                                        <p:attrNameLst>
                                          <p:attrName>style.visibility</p:attrName>
                                        </p:attrNameLst>
                                      </p:cBhvr>
                                      <p:to>
                                        <p:strVal val="visible"/>
                                      </p:to>
                                    </p:set>
                                    <p:animEffect transition="in" filter="box(out)">
                                      <p:cBhvr>
                                        <p:cTn id="21" dur="500"/>
                                        <p:tgtEl>
                                          <p:spTgt spid="9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9"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Basic SELECT Statement</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SELECT	[DISTINCT] {*, </a:t>
            </a:r>
            <a:r>
              <a:rPr lang="en-US" sz="1800" b="1" i="1">
                <a:solidFill>
                  <a:srgbClr val="000000"/>
                </a:solidFill>
                <a:latin typeface="Courier New" pitchFamily="49" charset="0"/>
              </a:rPr>
              <a:t>column</a:t>
            </a:r>
            <a:r>
              <a:rPr lang="en-US" sz="1800" b="1">
                <a:solidFill>
                  <a:srgbClr val="000000"/>
                </a:solidFill>
                <a:latin typeface="Courier New" pitchFamily="49" charset="0"/>
              </a:rPr>
              <a:t> [</a:t>
            </a:r>
            <a:r>
              <a:rPr lang="en-US" sz="1800" b="1" i="1">
                <a:solidFill>
                  <a:srgbClr val="000000"/>
                </a:solidFill>
                <a:latin typeface="Courier New" pitchFamily="49" charset="0"/>
              </a:rPr>
              <a:t>alias</a:t>
            </a:r>
            <a:r>
              <a:rPr lang="en-US" sz="1800" b="1">
                <a:solidFill>
                  <a:srgbClr val="000000"/>
                </a:solidFill>
                <a:latin typeface="Courier New" pitchFamily="49" charset="0"/>
              </a:rPr>
              <a:t>],...}</a:t>
            </a:r>
          </a:p>
          <a:p>
            <a:pPr>
              <a:tabLst>
                <a:tab pos="1200150" algn="l"/>
              </a:tabLst>
            </a:pPr>
            <a:r>
              <a:rPr lang="en-US" sz="1800" b="1">
                <a:solidFill>
                  <a:srgbClr val="000000"/>
                </a:solidFill>
                <a:latin typeface="Courier New" pitchFamily="49" charset="0"/>
              </a:rPr>
              <a:t>FROM	</a:t>
            </a:r>
            <a:r>
              <a:rPr lang="en-US" sz="1800" b="1" i="1">
                <a:solidFill>
                  <a:srgbClr val="000000"/>
                </a:solidFill>
                <a:latin typeface="Courier New" pitchFamily="49" charset="0"/>
              </a:rPr>
              <a:t>table;</a:t>
            </a:r>
          </a:p>
        </p:txBody>
      </p:sp>
      <p:sp>
        <p:nvSpPr>
          <p:cNvPr id="11268" name="Rectangle 4"/>
          <p:cNvSpPr>
            <a:spLocks noGrp="1" noChangeArrowheads="1"/>
          </p:cNvSpPr>
          <p:nvPr>
            <p:ph type="body" idx="1"/>
          </p:nvPr>
        </p:nvSpPr>
        <p:spPr>
          <a:xfrm>
            <a:off x="936625" y="3298825"/>
            <a:ext cx="7385050" cy="1031875"/>
          </a:xfrm>
          <a:noFill/>
          <a:ln/>
          <a:effectLst>
            <a:outerShdw dist="53882" dir="2700000" algn="ctr" rotWithShape="0">
              <a:srgbClr val="000000"/>
            </a:outerShdw>
          </a:effectLst>
        </p:spPr>
        <p:txBody>
          <a:bodyPr lIns="92075" tIns="46038" rIns="92075" bIns="46038">
            <a:spAutoFit/>
          </a:bodyPr>
          <a:lstStyle/>
          <a:p>
            <a:pPr lvl="1"/>
            <a:r>
              <a:rPr lang="en-US"/>
              <a:t>SELECT identifies </a:t>
            </a:r>
            <a:r>
              <a:rPr lang="en-US" i="1">
                <a:solidFill>
                  <a:srgbClr val="FFCC00"/>
                </a:solidFill>
              </a:rPr>
              <a:t>what</a:t>
            </a:r>
            <a:r>
              <a:rPr lang="en-US"/>
              <a:t> columns.</a:t>
            </a:r>
          </a:p>
          <a:p>
            <a:pPr lvl="1"/>
            <a:r>
              <a:rPr lang="en-US"/>
              <a:t>FROM identifies </a:t>
            </a:r>
            <a:r>
              <a:rPr lang="en-US" i="1">
                <a:solidFill>
                  <a:srgbClr val="FFCC00"/>
                </a:solidFill>
              </a:rPr>
              <a:t>which</a:t>
            </a:r>
            <a:r>
              <a:rPr lang="en-US"/>
              <a:t> table.</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Writing SQL Statements</a:t>
            </a:r>
          </a:p>
        </p:txBody>
      </p:sp>
      <p:sp>
        <p:nvSpPr>
          <p:cNvPr id="13315" name="Rectangle 3"/>
          <p:cNvSpPr>
            <a:spLocks noGrp="1" noChangeArrowheads="1"/>
          </p:cNvSpPr>
          <p:nvPr>
            <p:ph type="body" idx="1"/>
          </p:nvPr>
        </p:nvSpPr>
        <p:spPr>
          <a:xfrm>
            <a:off x="860425" y="1681163"/>
            <a:ext cx="7385050" cy="4278312"/>
          </a:xfrm>
          <a:noFill/>
          <a:ln/>
          <a:effectLst>
            <a:outerShdw dist="53882" dir="2700000" algn="ctr" rotWithShape="0">
              <a:srgbClr val="000000"/>
            </a:outerShdw>
          </a:effectLst>
        </p:spPr>
        <p:txBody>
          <a:bodyPr lIns="92075" tIns="46038" rIns="92075" bIns="46038">
            <a:spAutoFit/>
          </a:bodyPr>
          <a:lstStyle/>
          <a:p>
            <a:pPr lvl="1"/>
            <a:r>
              <a:rPr lang="en-US"/>
              <a:t>SQL statements are not case sensitive. </a:t>
            </a:r>
          </a:p>
          <a:p>
            <a:pPr lvl="1"/>
            <a:r>
              <a:rPr lang="en-US"/>
              <a:t>SQL statements can be on one or</a:t>
            </a:r>
            <a:br>
              <a:rPr lang="en-US"/>
            </a:br>
            <a:r>
              <a:rPr lang="en-US"/>
              <a:t>more lines.</a:t>
            </a:r>
          </a:p>
          <a:p>
            <a:pPr lvl="1"/>
            <a:r>
              <a:rPr lang="en-US"/>
              <a:t>Keywords cannot be abbreviated or split across lines.</a:t>
            </a:r>
          </a:p>
          <a:p>
            <a:pPr lvl="1"/>
            <a:r>
              <a:rPr lang="en-US"/>
              <a:t>Clauses are usually placed on separate lines.</a:t>
            </a:r>
          </a:p>
          <a:p>
            <a:pPr lvl="1"/>
            <a:r>
              <a:rPr lang="en-US"/>
              <a:t>Tabs and indents are used to enhance readability.</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04875" y="2949575"/>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15363" name="Rectangle 3"/>
          <p:cNvSpPr>
            <a:spLocks noChangeArrowheads="1"/>
          </p:cNvSpPr>
          <p:nvPr/>
        </p:nvSpPr>
        <p:spPr bwMode="blackWhite">
          <a:xfrm>
            <a:off x="900113" y="1831975"/>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 </a:t>
            </a:r>
          </a:p>
        </p:txBody>
      </p:sp>
      <p:grpSp>
        <p:nvGrpSpPr>
          <p:cNvPr id="15366" name="Group 6"/>
          <p:cNvGrpSpPr>
            <a:grpSpLocks/>
          </p:cNvGrpSpPr>
          <p:nvPr/>
        </p:nvGrpSpPr>
        <p:grpSpPr bwMode="auto">
          <a:xfrm>
            <a:off x="952500" y="1885950"/>
            <a:ext cx="5314950" cy="2781300"/>
            <a:chOff x="600" y="1188"/>
            <a:chExt cx="3348" cy="1752"/>
          </a:xfrm>
        </p:grpSpPr>
        <p:sp>
          <p:nvSpPr>
            <p:cNvPr id="15364" name="Rectangle 4"/>
            <p:cNvSpPr>
              <a:spLocks noChangeArrowheads="1"/>
            </p:cNvSpPr>
            <p:nvPr/>
          </p:nvSpPr>
          <p:spPr bwMode="ltGray">
            <a:xfrm>
              <a:off x="1620" y="1188"/>
              <a:ext cx="177" cy="22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5365" name="Rectangle 5"/>
            <p:cNvSpPr>
              <a:spLocks noChangeArrowheads="1"/>
            </p:cNvSpPr>
            <p:nvPr/>
          </p:nvSpPr>
          <p:spPr bwMode="ltGray">
            <a:xfrm>
              <a:off x="600" y="1884"/>
              <a:ext cx="3348" cy="1056"/>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15367"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Selecting All Columns</a:t>
            </a:r>
          </a:p>
        </p:txBody>
      </p:sp>
      <p:sp>
        <p:nvSpPr>
          <p:cNvPr id="15368" name="Rectangle 8"/>
          <p:cNvSpPr>
            <a:spLocks noChangeArrowheads="1"/>
          </p:cNvSpPr>
          <p:nvPr/>
        </p:nvSpPr>
        <p:spPr bwMode="blackWhite">
          <a:xfrm>
            <a:off x="912813" y="2962275"/>
            <a:ext cx="7289800" cy="1739900"/>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   DEPTNO DNAME          LOC</a:t>
            </a:r>
          </a:p>
          <a:p>
            <a:r>
              <a:rPr lang="en-US" sz="1800" b="1">
                <a:solidFill>
                  <a:srgbClr val="000000"/>
                </a:solidFill>
                <a:latin typeface="Courier New" pitchFamily="49" charset="0"/>
              </a:rPr>
              <a:t>--------- -------------- -------------</a:t>
            </a:r>
          </a:p>
          <a:p>
            <a:r>
              <a:rPr lang="en-US" sz="1800" b="1">
                <a:solidFill>
                  <a:srgbClr val="000000"/>
                </a:solidFill>
                <a:latin typeface="Courier New" pitchFamily="49" charset="0"/>
              </a:rPr>
              <a:t>       10 ACCOUNTING     NEW YORK</a:t>
            </a:r>
          </a:p>
          <a:p>
            <a:r>
              <a:rPr lang="en-US" sz="1800" b="1">
                <a:solidFill>
                  <a:srgbClr val="000000"/>
                </a:solidFill>
                <a:latin typeface="Courier New" pitchFamily="49" charset="0"/>
              </a:rPr>
              <a:t>       20 RESEARCH       DALLAS</a:t>
            </a:r>
          </a:p>
          <a:p>
            <a:r>
              <a:rPr lang="en-US" sz="1800" b="1">
                <a:solidFill>
                  <a:srgbClr val="000000"/>
                </a:solidFill>
                <a:latin typeface="Courier New" pitchFamily="49" charset="0"/>
              </a:rPr>
              <a:t>       30 SALES          CHICAGO</a:t>
            </a:r>
          </a:p>
          <a:p>
            <a:r>
              <a:rPr lang="en-US" sz="1800" b="1">
                <a:solidFill>
                  <a:srgbClr val="000000"/>
                </a:solidFill>
                <a:latin typeface="Courier New" pitchFamily="49" charset="0"/>
              </a:rPr>
              <a:t>       40 OPERATIONS     BOSTON</a:t>
            </a:r>
          </a:p>
        </p:txBody>
      </p:sp>
      <p:sp>
        <p:nvSpPr>
          <p:cNvPr id="15369" name="Rectangle 9"/>
          <p:cNvSpPr>
            <a:spLocks noChangeArrowheads="1"/>
          </p:cNvSpPr>
          <p:nvPr/>
        </p:nvSpPr>
        <p:spPr bwMode="blackWhite">
          <a:xfrm>
            <a:off x="925513" y="1822450"/>
            <a:ext cx="7278687"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SQL&gt; SELECT *</a:t>
            </a:r>
          </a:p>
          <a:p>
            <a:pPr>
              <a:tabLst>
                <a:tab pos="1200150" algn="l"/>
                <a:tab pos="1658938" algn="l"/>
              </a:tabLst>
            </a:pPr>
            <a:r>
              <a:rPr lang="en-US" sz="1800" b="1">
                <a:solidFill>
                  <a:srgbClr val="000000"/>
                </a:solidFill>
                <a:latin typeface="Courier New" pitchFamily="49" charset="0"/>
              </a:rPr>
              <a:t>  2  FROM 	dept;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wipe(up)">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5038" y="28876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a:p>
            <a:endParaRPr lang="en-US" sz="1800" b="1">
              <a:solidFill>
                <a:srgbClr val="000000"/>
              </a:solidFill>
              <a:latin typeface="Courier New" pitchFamily="49" charset="0"/>
            </a:endParaRPr>
          </a:p>
        </p:txBody>
      </p:sp>
      <p:sp>
        <p:nvSpPr>
          <p:cNvPr id="17411" name="Rectangle 3"/>
          <p:cNvSpPr>
            <a:spLocks noChangeArrowheads="1"/>
          </p:cNvSpPr>
          <p:nvPr/>
        </p:nvSpPr>
        <p:spPr bwMode="blackWhite">
          <a:xfrm>
            <a:off x="927100" y="18319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 </a:t>
            </a:r>
          </a:p>
        </p:txBody>
      </p:sp>
      <p:grpSp>
        <p:nvGrpSpPr>
          <p:cNvPr id="17414" name="Group 6"/>
          <p:cNvGrpSpPr>
            <a:grpSpLocks/>
          </p:cNvGrpSpPr>
          <p:nvPr/>
        </p:nvGrpSpPr>
        <p:grpSpPr bwMode="auto">
          <a:xfrm>
            <a:off x="1014413" y="1882775"/>
            <a:ext cx="3268662" cy="2727325"/>
            <a:chOff x="639" y="1186"/>
            <a:chExt cx="2059" cy="1718"/>
          </a:xfrm>
        </p:grpSpPr>
        <p:sp>
          <p:nvSpPr>
            <p:cNvPr id="17412" name="Rectangle 4"/>
            <p:cNvSpPr>
              <a:spLocks noChangeArrowheads="1"/>
            </p:cNvSpPr>
            <p:nvPr/>
          </p:nvSpPr>
          <p:spPr bwMode="ltGray">
            <a:xfrm>
              <a:off x="1635" y="1186"/>
              <a:ext cx="1063" cy="227"/>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17413" name="Rectangle 5"/>
            <p:cNvSpPr>
              <a:spLocks noChangeArrowheads="1"/>
            </p:cNvSpPr>
            <p:nvPr/>
          </p:nvSpPr>
          <p:spPr bwMode="ltGray">
            <a:xfrm>
              <a:off x="639" y="1846"/>
              <a:ext cx="2025" cy="105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17415"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Selecting Specific Columns</a:t>
            </a:r>
          </a:p>
        </p:txBody>
      </p:sp>
      <p:sp>
        <p:nvSpPr>
          <p:cNvPr id="17416" name="Rectangle 8"/>
          <p:cNvSpPr>
            <a:spLocks noChangeArrowheads="1"/>
          </p:cNvSpPr>
          <p:nvPr/>
        </p:nvSpPr>
        <p:spPr bwMode="blackWhite">
          <a:xfrm>
            <a:off x="928688" y="2900363"/>
            <a:ext cx="7289800" cy="1739900"/>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   DEPTNO LOC</a:t>
            </a:r>
          </a:p>
          <a:p>
            <a:r>
              <a:rPr lang="en-US" sz="1800" b="1">
                <a:solidFill>
                  <a:srgbClr val="000000"/>
                </a:solidFill>
                <a:latin typeface="Courier New" pitchFamily="49" charset="0"/>
              </a:rPr>
              <a:t>--------- -------------</a:t>
            </a:r>
          </a:p>
          <a:p>
            <a:r>
              <a:rPr lang="en-US" sz="1800" b="1">
                <a:solidFill>
                  <a:srgbClr val="000000"/>
                </a:solidFill>
                <a:latin typeface="Courier New" pitchFamily="49" charset="0"/>
              </a:rPr>
              <a:t>       10 NEW YORK</a:t>
            </a:r>
          </a:p>
          <a:p>
            <a:r>
              <a:rPr lang="en-US" sz="1800" b="1">
                <a:solidFill>
                  <a:srgbClr val="000000"/>
                </a:solidFill>
                <a:latin typeface="Courier New" pitchFamily="49" charset="0"/>
              </a:rPr>
              <a:t>       20 DALLAS</a:t>
            </a:r>
          </a:p>
          <a:p>
            <a:r>
              <a:rPr lang="en-US" sz="1800" b="1">
                <a:solidFill>
                  <a:srgbClr val="000000"/>
                </a:solidFill>
                <a:latin typeface="Courier New" pitchFamily="49" charset="0"/>
              </a:rPr>
              <a:t>       30 CHICAGO</a:t>
            </a:r>
          </a:p>
          <a:p>
            <a:r>
              <a:rPr lang="en-US" sz="1800" b="1">
                <a:solidFill>
                  <a:srgbClr val="000000"/>
                </a:solidFill>
                <a:latin typeface="Courier New" pitchFamily="49" charset="0"/>
              </a:rPr>
              <a:t>       40 BOSTON</a:t>
            </a:r>
          </a:p>
        </p:txBody>
      </p:sp>
      <p:sp>
        <p:nvSpPr>
          <p:cNvPr id="17417" name="Rectangle 9"/>
          <p:cNvSpPr>
            <a:spLocks noChangeArrowheads="1"/>
          </p:cNvSpPr>
          <p:nvPr/>
        </p:nvSpPr>
        <p:spPr bwMode="blackWhite">
          <a:xfrm>
            <a:off x="914400" y="1792288"/>
            <a:ext cx="7315200" cy="847725"/>
          </a:xfrm>
          <a:prstGeom prst="rect">
            <a:avLst/>
          </a:prstGeom>
          <a:noFill/>
          <a:ln w="9525">
            <a:noFill/>
            <a:miter lim="800000"/>
            <a:headEnd/>
            <a:tailEnd/>
          </a:ln>
          <a:effectLst/>
        </p:spPr>
        <p:txBody>
          <a:bodyPr wrap="none" lIns="92075" tIns="46038" rIns="92075" bIns="46038" anchor="ctr"/>
          <a:lstStyle/>
          <a:p>
            <a:pPr>
              <a:tabLst>
                <a:tab pos="1200150" algn="l"/>
                <a:tab pos="1658938" algn="l"/>
              </a:tabLst>
            </a:pPr>
            <a:r>
              <a:rPr lang="en-US" sz="1800" b="1">
                <a:solidFill>
                  <a:srgbClr val="000000"/>
                </a:solidFill>
                <a:latin typeface="Courier New" pitchFamily="49" charset="0"/>
              </a:rPr>
              <a:t>SQL&gt; SELECT deptno, loc</a:t>
            </a:r>
          </a:p>
          <a:p>
            <a:pPr>
              <a:tabLst>
                <a:tab pos="1200150" algn="l"/>
                <a:tab pos="1658938" algn="l"/>
              </a:tabLst>
            </a:pPr>
            <a:r>
              <a:rPr lang="en-US" sz="1800" b="1">
                <a:solidFill>
                  <a:srgbClr val="000000"/>
                </a:solidFill>
                <a:latin typeface="Courier New" pitchFamily="49" charset="0"/>
              </a:rPr>
              <a:t>  2  FROM   dept;</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414"/>
                                        </p:tgtEl>
                                        <p:attrNameLst>
                                          <p:attrName>style.visibility</p:attrName>
                                        </p:attrNameLst>
                                      </p:cBhvr>
                                      <p:to>
                                        <p:strVal val="visible"/>
                                      </p:to>
                                    </p:set>
                                    <p:animEffect transition="in" filter="wipe(up)">
                                      <p:cBhvr>
                                        <p:cTn id="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Column Heading Defaults</a:t>
            </a:r>
          </a:p>
        </p:txBody>
      </p:sp>
      <p:sp>
        <p:nvSpPr>
          <p:cNvPr id="19459" name="Rectangle 3"/>
          <p:cNvSpPr>
            <a:spLocks noGrp="1" noChangeArrowheads="1"/>
          </p:cNvSpPr>
          <p:nvPr>
            <p:ph type="body" idx="1"/>
          </p:nvPr>
        </p:nvSpPr>
        <p:spPr>
          <a:xfrm>
            <a:off x="1455738" y="1981200"/>
            <a:ext cx="7451725" cy="1908175"/>
          </a:xfrm>
          <a:noFill/>
          <a:ln/>
          <a:effectLst>
            <a:outerShdw dist="53882" dir="2700000" algn="ctr" rotWithShape="0">
              <a:srgbClr val="000000"/>
            </a:outerShdw>
          </a:effectLst>
        </p:spPr>
        <p:txBody>
          <a:bodyPr lIns="92075" tIns="46038" rIns="92075" bIns="46038">
            <a:spAutoFit/>
          </a:bodyPr>
          <a:lstStyle/>
          <a:p>
            <a:pPr lvl="1"/>
            <a:r>
              <a:rPr lang="en-US"/>
              <a:t>Default justification</a:t>
            </a:r>
          </a:p>
          <a:p>
            <a:pPr lvl="2"/>
            <a:r>
              <a:rPr lang="en-US"/>
              <a:t>Left: Date and character data</a:t>
            </a:r>
          </a:p>
          <a:p>
            <a:pPr lvl="2"/>
            <a:r>
              <a:rPr lang="en-US"/>
              <a:t>Right: Numeric data</a:t>
            </a:r>
          </a:p>
          <a:p>
            <a:pPr lvl="1"/>
            <a:r>
              <a:rPr lang="en-US"/>
              <a:t>Default display: Uppercase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Arithmetic Expressions</a:t>
            </a:r>
          </a:p>
        </p:txBody>
      </p:sp>
      <p:sp>
        <p:nvSpPr>
          <p:cNvPr id="21507" name="Rectangle 3"/>
          <p:cNvSpPr>
            <a:spLocks noGrp="1" noChangeArrowheads="1"/>
          </p:cNvSpPr>
          <p:nvPr>
            <p:ph type="body" idx="1"/>
          </p:nvPr>
        </p:nvSpPr>
        <p:spPr>
          <a:xfrm>
            <a:off x="1508125" y="1547813"/>
            <a:ext cx="7864475" cy="1554162"/>
          </a:xfrm>
          <a:noFill/>
          <a:ln/>
          <a:effectLst>
            <a:outerShdw dist="53882" dir="2700000" algn="ctr" rotWithShape="0">
              <a:srgbClr val="000000"/>
            </a:outerShdw>
          </a:effectLst>
        </p:spPr>
        <p:txBody>
          <a:bodyPr lIns="92075" tIns="46038" rIns="92075" bIns="46038">
            <a:spAutoFit/>
          </a:bodyPr>
          <a:lstStyle/>
          <a:p>
            <a:r>
              <a:rPr lang="en-US"/>
              <a:t>Create expressions on NUMBER and DATE data by using arithmetic operators.</a:t>
            </a:r>
          </a:p>
        </p:txBody>
      </p:sp>
      <p:sp>
        <p:nvSpPr>
          <p:cNvPr id="21508" name="Rectangle 4"/>
          <p:cNvSpPr>
            <a:spLocks noChangeArrowheads="1"/>
          </p:cNvSpPr>
          <p:nvPr/>
        </p:nvSpPr>
        <p:spPr bwMode="blackWhite">
          <a:xfrm>
            <a:off x="2019300" y="3209925"/>
            <a:ext cx="1293813" cy="24288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Operator</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a:t>
            </a:r>
          </a:p>
          <a:p>
            <a:pPr algn="ctr">
              <a:lnSpc>
                <a:spcPct val="120000"/>
              </a:lnSpc>
              <a:spcBef>
                <a:spcPct val="60000"/>
              </a:spcBef>
            </a:pPr>
            <a:r>
              <a:rPr lang="en-US" sz="1800" b="1">
                <a:solidFill>
                  <a:srgbClr val="000000"/>
                </a:solidFill>
                <a:latin typeface="Arial" charset="0"/>
              </a:rPr>
              <a:t>      /       	</a:t>
            </a:r>
          </a:p>
        </p:txBody>
      </p:sp>
      <p:sp>
        <p:nvSpPr>
          <p:cNvPr id="21509" name="Rectangle 5"/>
          <p:cNvSpPr>
            <a:spLocks noChangeArrowheads="1"/>
          </p:cNvSpPr>
          <p:nvPr/>
        </p:nvSpPr>
        <p:spPr bwMode="blackWhite">
          <a:xfrm>
            <a:off x="3317875" y="3209925"/>
            <a:ext cx="3883025" cy="2428875"/>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120000"/>
              </a:lnSpc>
              <a:spcBef>
                <a:spcPct val="60000"/>
              </a:spcBef>
            </a:pPr>
            <a:r>
              <a:rPr lang="en-US" sz="1800" b="1">
                <a:solidFill>
                  <a:srgbClr val="000000"/>
                </a:solidFill>
                <a:latin typeface="Arial" charset="0"/>
              </a:rPr>
              <a:t>Description</a:t>
            </a:r>
          </a:p>
          <a:p>
            <a:pPr>
              <a:lnSpc>
                <a:spcPct val="120000"/>
              </a:lnSpc>
              <a:spcBef>
                <a:spcPct val="60000"/>
              </a:spcBef>
            </a:pPr>
            <a:r>
              <a:rPr lang="en-US" sz="1800" b="1">
                <a:solidFill>
                  <a:srgbClr val="000000"/>
                </a:solidFill>
                <a:latin typeface="Arial" charset="0"/>
              </a:rPr>
              <a:t>Add</a:t>
            </a:r>
          </a:p>
          <a:p>
            <a:pPr>
              <a:lnSpc>
                <a:spcPct val="120000"/>
              </a:lnSpc>
              <a:spcBef>
                <a:spcPct val="60000"/>
              </a:spcBef>
            </a:pPr>
            <a:r>
              <a:rPr lang="en-US" sz="1800" b="1">
                <a:solidFill>
                  <a:srgbClr val="000000"/>
                </a:solidFill>
                <a:latin typeface="Arial" charset="0"/>
              </a:rPr>
              <a:t>Subtract </a:t>
            </a:r>
          </a:p>
          <a:p>
            <a:pPr>
              <a:lnSpc>
                <a:spcPct val="120000"/>
              </a:lnSpc>
              <a:spcBef>
                <a:spcPct val="60000"/>
              </a:spcBef>
            </a:pPr>
            <a:r>
              <a:rPr lang="en-US" sz="1800" b="1">
                <a:solidFill>
                  <a:srgbClr val="000000"/>
                </a:solidFill>
                <a:latin typeface="Arial" charset="0"/>
              </a:rPr>
              <a:t>Multiply </a:t>
            </a:r>
          </a:p>
          <a:p>
            <a:pPr>
              <a:lnSpc>
                <a:spcPct val="120000"/>
              </a:lnSpc>
              <a:spcBef>
                <a:spcPct val="60000"/>
              </a:spcBef>
            </a:pPr>
            <a:r>
              <a:rPr lang="en-US" sz="1800" b="1">
                <a:solidFill>
                  <a:srgbClr val="000000"/>
                </a:solidFill>
                <a:latin typeface="Arial" charset="0"/>
              </a:rPr>
              <a:t>Divide</a:t>
            </a:r>
          </a:p>
        </p:txBody>
      </p:sp>
      <p:sp>
        <p:nvSpPr>
          <p:cNvPr id="21510" name="Line 6"/>
          <p:cNvSpPr>
            <a:spLocks noChangeShapeType="1"/>
          </p:cNvSpPr>
          <p:nvPr/>
        </p:nvSpPr>
        <p:spPr bwMode="auto">
          <a:xfrm flipV="1">
            <a:off x="2022475" y="3733800"/>
            <a:ext cx="5176838" cy="6350"/>
          </a:xfrm>
          <a:prstGeom prst="line">
            <a:avLst/>
          </a:prstGeom>
          <a:noFill/>
          <a:ln w="50800">
            <a:solidFill>
              <a:srgbClr val="000000"/>
            </a:solidFill>
            <a:round/>
            <a:headEnd type="none" w="sm" len="sm"/>
            <a:tailEnd type="none" w="sm" len="sm"/>
          </a:ln>
          <a:effectLst/>
        </p:spPr>
        <p:txBody>
          <a:bodyPr/>
          <a:lstStyle/>
          <a:p>
            <a:endParaRPr lang="en-US"/>
          </a:p>
        </p:txBody>
      </p:sp>
      <p:sp>
        <p:nvSpPr>
          <p:cNvPr id="21511" name="Line 7"/>
          <p:cNvSpPr>
            <a:spLocks noChangeShapeType="1"/>
          </p:cNvSpPr>
          <p:nvPr/>
        </p:nvSpPr>
        <p:spPr bwMode="auto">
          <a:xfrm>
            <a:off x="2012950" y="4648200"/>
            <a:ext cx="5183188"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2" name="Line 8"/>
          <p:cNvSpPr>
            <a:spLocks noChangeShapeType="1"/>
          </p:cNvSpPr>
          <p:nvPr/>
        </p:nvSpPr>
        <p:spPr bwMode="auto">
          <a:xfrm>
            <a:off x="2019300" y="4191000"/>
            <a:ext cx="5191125" cy="0"/>
          </a:xfrm>
          <a:prstGeom prst="line">
            <a:avLst/>
          </a:prstGeom>
          <a:noFill/>
          <a:ln w="25400">
            <a:solidFill>
              <a:srgbClr val="000000"/>
            </a:solidFill>
            <a:round/>
            <a:headEnd type="none" w="sm" len="sm"/>
            <a:tailEnd type="none" w="sm" len="sm"/>
          </a:ln>
          <a:effectLst/>
        </p:spPr>
        <p:txBody>
          <a:bodyPr/>
          <a:lstStyle/>
          <a:p>
            <a:endParaRPr lang="en-US"/>
          </a:p>
        </p:txBody>
      </p:sp>
      <p:sp>
        <p:nvSpPr>
          <p:cNvPr id="21513" name="Line 9"/>
          <p:cNvSpPr>
            <a:spLocks noChangeShapeType="1"/>
          </p:cNvSpPr>
          <p:nvPr/>
        </p:nvSpPr>
        <p:spPr bwMode="auto">
          <a:xfrm>
            <a:off x="2019300" y="5181600"/>
            <a:ext cx="5176838" cy="0"/>
          </a:xfrm>
          <a:prstGeom prst="line">
            <a:avLst/>
          </a:prstGeom>
          <a:noFill/>
          <a:ln w="25400">
            <a:solidFill>
              <a:srgbClr val="000000"/>
            </a:solidFill>
            <a:round/>
            <a:headEnd type="none" w="sm" len="sm"/>
            <a:tailEnd type="none" w="sm" len="sm"/>
          </a:ln>
          <a:effectLst/>
        </p:spPr>
        <p:txBody>
          <a:bodyPr/>
          <a:lstStyle/>
          <a:p>
            <a:endParaRPr lang="en-US"/>
          </a:p>
        </p:txBody>
      </p:sp>
    </p:spTree>
  </p:cSld>
  <p:clrMapOvr>
    <a:masterClrMapping/>
  </p:clrMapOvr>
  <p:transition spd="slow">
    <p:cut/>
  </p:transition>
</p:sld>
</file>

<file path=ppt/theme/theme1.xml><?xml version="1.0" encoding="utf-8"?>
<a:theme xmlns:a="http://schemas.openxmlformats.org/drawingml/2006/main" name="GOLDTUBE">
  <a:themeElements>
    <a:clrScheme name="">
      <a:dk1>
        <a:srgbClr val="969696"/>
      </a:dk1>
      <a:lt1>
        <a:srgbClr val="FFFFFF"/>
      </a:lt1>
      <a:dk2>
        <a:srgbClr val="000000"/>
      </a:dk2>
      <a:lt2>
        <a:srgbClr val="FFFFFF"/>
      </a:lt2>
      <a:accent1>
        <a:srgbClr val="00CC99"/>
      </a:accent1>
      <a:accent2>
        <a:srgbClr val="3333CC"/>
      </a:accent2>
      <a:accent3>
        <a:srgbClr val="AAAAAA"/>
      </a:accent3>
      <a:accent4>
        <a:srgbClr val="DADADA"/>
      </a:accent4>
      <a:accent5>
        <a:srgbClr val="AAE2CA"/>
      </a:accent5>
      <a:accent6>
        <a:srgbClr val="2D2DB9"/>
      </a:accent6>
      <a:hlink>
        <a:srgbClr val="FFCC66"/>
      </a:hlink>
      <a:folHlink>
        <a:srgbClr val="969696"/>
      </a:folHlink>
    </a:clrScheme>
    <a:fontScheme name="GOLDTUB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OLDTUB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OLDTUB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OLDTUB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OLDTUB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OLDTUB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OLDTUB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OLDTUB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Designs\GOLDTUBE.POT</Template>
  <TotalTime>3755</TotalTime>
  <Words>3090</Words>
  <Application>Microsoft Macintosh PowerPoint</Application>
  <PresentationFormat>On-screen Show (4:3)</PresentationFormat>
  <Paragraphs>540</Paragraphs>
  <Slides>26</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Courier New</vt:lpstr>
      <vt:lpstr>Times</vt:lpstr>
      <vt:lpstr>Times New Roman</vt:lpstr>
      <vt:lpstr>Arial</vt:lpstr>
      <vt:lpstr>GOLDTUBE</vt:lpstr>
      <vt:lpstr>Document</vt:lpstr>
      <vt:lpstr>Writing Basic  SQL Statements</vt:lpstr>
      <vt:lpstr>Objectives</vt:lpstr>
      <vt:lpstr>Capabilities of SQL SELECT Statements</vt:lpstr>
      <vt:lpstr>Basic SELECT Statement</vt:lpstr>
      <vt:lpstr>Writing SQL Statements</vt:lpstr>
      <vt:lpstr>Selecting All Columns</vt:lpstr>
      <vt:lpstr>Selecting Specific Columns</vt:lpstr>
      <vt:lpstr>Column Heading Defaults</vt:lpstr>
      <vt:lpstr>Arithmetic Expressions</vt:lpstr>
      <vt:lpstr>Using Arithmetic Operators</vt:lpstr>
      <vt:lpstr>Operator Precedence</vt:lpstr>
      <vt:lpstr>Operator Precedence</vt:lpstr>
      <vt:lpstr>Using Parentheses</vt:lpstr>
      <vt:lpstr>Defining a Null Value</vt:lpstr>
      <vt:lpstr>Null Values  in Arithmetic Expressions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Displaying Table Structure</vt:lpstr>
      <vt:lpstr>Displaying Table Structure</vt:lpstr>
      <vt:lpstr>Practice Overview</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333</cp:revision>
  <cp:lastPrinted>1998-06-30T18:28:36Z</cp:lastPrinted>
  <dcterms:created xsi:type="dcterms:W3CDTF">1995-06-17T23:31:02Z</dcterms:created>
  <dcterms:modified xsi:type="dcterms:W3CDTF">2022-03-01T04:40:37Z</dcterms:modified>
</cp:coreProperties>
</file>