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4"/>
  </p:notesMasterIdLst>
  <p:handoutMasterIdLst>
    <p:handoutMasterId r:id="rId25"/>
  </p:handoutMasterIdLst>
  <p:sldIdLst>
    <p:sldId id="256" r:id="rId2"/>
    <p:sldId id="324" r:id="rId3"/>
    <p:sldId id="258" r:id="rId4"/>
    <p:sldId id="327" r:id="rId5"/>
    <p:sldId id="259" r:id="rId6"/>
    <p:sldId id="260" r:id="rId7"/>
    <p:sldId id="261" r:id="rId8"/>
    <p:sldId id="262" r:id="rId9"/>
    <p:sldId id="325" r:id="rId10"/>
    <p:sldId id="323" r:id="rId11"/>
    <p:sldId id="302" r:id="rId12"/>
    <p:sldId id="328" r:id="rId13"/>
    <p:sldId id="295" r:id="rId14"/>
    <p:sldId id="334" r:id="rId15"/>
    <p:sldId id="286" r:id="rId16"/>
    <p:sldId id="309" r:id="rId17"/>
    <p:sldId id="266" r:id="rId18"/>
    <p:sldId id="310" r:id="rId19"/>
    <p:sldId id="384" r:id="rId20"/>
    <p:sldId id="383" r:id="rId21"/>
    <p:sldId id="385" r:id="rId22"/>
    <p:sldId id="386" r:id="rId23"/>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9966"/>
    <a:srgbClr val="FF3300"/>
    <a:srgbClr val="FFCC00"/>
    <a:srgbClr val="669900"/>
    <a:srgbClr val="CC3399"/>
    <a:srgbClr val="FFFF9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68"/>
    <p:restoredTop sz="90873"/>
  </p:normalViewPr>
  <p:slideViewPr>
    <p:cSldViewPr>
      <p:cViewPr varScale="1">
        <p:scale>
          <a:sx n="77" d="100"/>
          <a:sy n="77" d="100"/>
        </p:scale>
        <p:origin x="11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&lt;Course name&gt; &lt;Lesson number&gt;</a:t>
            </a:r>
            <a:r>
              <a:rPr lang="en-US" sz="1000" b="1"/>
              <a:t>-</a:t>
            </a:r>
            <a:fld id="{270AA65E-4C61-4038-B9FF-CB4E8A57FB14}"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1081656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751888"/>
            <a:ext cx="527050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Introduction to Oracle: SQL and PL/SQL  9</a:t>
            </a:r>
            <a:r>
              <a:rPr lang="en-US" sz="1000" b="1"/>
              <a:t>-</a:t>
            </a:r>
            <a:fld id="{F00D8499-8D27-4195-9E31-B4B50857B803}"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80235208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40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70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94794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24579"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24580" name="Rectangle 4"/>
          <p:cNvSpPr>
            <a:spLocks noGrp="1" noChangeArrowheads="1"/>
          </p:cNvSpPr>
          <p:nvPr>
            <p:ph type="body" idx="1"/>
          </p:nvPr>
        </p:nvSpPr>
        <p:spPr>
          <a:xfrm>
            <a:off x="427038" y="4762500"/>
            <a:ext cx="5902325" cy="3795713"/>
          </a:xfrm>
          <a:noFill/>
          <a:ln/>
        </p:spPr>
        <p:txBody>
          <a:bodyPr/>
          <a:lstStyle/>
          <a:p>
            <a:pPr defTabSz="446088">
              <a:tabLst>
                <a:tab pos="434975" algn="l"/>
              </a:tabLst>
            </a:pPr>
            <a:r>
              <a:rPr lang="en-US"/>
              <a:t>Changing Data in a Table</a:t>
            </a:r>
          </a:p>
          <a:p>
            <a:pPr lvl="1" defTabSz="446088">
              <a:tabLst>
                <a:tab pos="434975" algn="l"/>
              </a:tabLst>
            </a:pPr>
            <a:r>
              <a:rPr lang="en-US"/>
              <a:t>The slide graphic changes the department number for Clark from 10 to 20.</a:t>
            </a:r>
          </a:p>
          <a:p>
            <a:pPr defTabSz="446088">
              <a:tabLst>
                <a:tab pos="434975" algn="l"/>
              </a:tabLst>
            </a:pPr>
            <a:endParaRPr lang="en-US"/>
          </a:p>
          <a:p>
            <a:pPr defTabSz="446088">
              <a:tabLst>
                <a:tab pos="434975" algn="l"/>
              </a:tabLst>
            </a:pPr>
            <a:endParaRPr lang="en-US"/>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solidFill>
                <a:schemeClr val="accent1"/>
              </a:solidFill>
            </a:endParaRPr>
          </a:p>
        </p:txBody>
      </p:sp>
      <p:sp>
        <p:nvSpPr>
          <p:cNvPr id="24581"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198251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pPr>
              <a:tabLst/>
            </a:pPr>
            <a:r>
              <a:rPr lang="en-US"/>
              <a:t>Updating Rows</a:t>
            </a:r>
          </a:p>
          <a:p>
            <a:pPr lvl="1">
              <a:tabLst/>
            </a:pPr>
            <a:r>
              <a:rPr lang="en-US"/>
              <a:t>You can modify existing rows by using the </a:t>
            </a:r>
            <a:r>
              <a:rPr lang="en-US">
                <a:solidFill>
                  <a:srgbClr val="FC0128"/>
                </a:solidFill>
              </a:rPr>
              <a:t>UPDATE </a:t>
            </a:r>
            <a:r>
              <a:rPr lang="en-US"/>
              <a:t>statement.</a:t>
            </a:r>
          </a:p>
          <a:p>
            <a:pPr lvl="1">
              <a:tabLst/>
            </a:pPr>
            <a:r>
              <a:rPr lang="en-US"/>
              <a:t>In the above syntax:</a:t>
            </a:r>
          </a:p>
          <a:p>
            <a:pPr lvl="1">
              <a:tabLst/>
            </a:pPr>
            <a:r>
              <a:rPr lang="en-US"/>
              <a:t>	</a:t>
            </a:r>
            <a:r>
              <a:rPr lang="en-US" i="1"/>
              <a:t>table</a:t>
            </a:r>
            <a:r>
              <a:rPr lang="en-US"/>
              <a:t>			is the name of the table</a:t>
            </a:r>
          </a:p>
          <a:p>
            <a:pPr lvl="1">
              <a:tabLst/>
            </a:pPr>
            <a:r>
              <a:rPr lang="en-US"/>
              <a:t>	</a:t>
            </a:r>
            <a:r>
              <a:rPr lang="en-US" i="1"/>
              <a:t>column</a:t>
            </a:r>
            <a:r>
              <a:rPr lang="en-US"/>
              <a:t>		is the name of the column in the table to populate</a:t>
            </a:r>
          </a:p>
          <a:p>
            <a:pPr lvl="1">
              <a:tabLst/>
            </a:pPr>
            <a:r>
              <a:rPr lang="en-US"/>
              <a:t>	</a:t>
            </a:r>
            <a:r>
              <a:rPr lang="en-US" i="1"/>
              <a:t>value</a:t>
            </a:r>
            <a:r>
              <a:rPr lang="en-US"/>
              <a:t>			is the corresponding value or subquery for the column</a:t>
            </a:r>
          </a:p>
          <a:p>
            <a:pPr lvl="1">
              <a:tabLst/>
            </a:pPr>
            <a:r>
              <a:rPr lang="en-US"/>
              <a:t>	</a:t>
            </a:r>
            <a:r>
              <a:rPr lang="en-US" i="1"/>
              <a:t>condition</a:t>
            </a:r>
            <a:r>
              <a:rPr lang="en-US"/>
              <a:t>		identifies the rows to be updated and is composed of column names 						expressions, constants, subqueries, and comparison operators</a:t>
            </a:r>
          </a:p>
          <a:p>
            <a:pPr lvl="1">
              <a:tabLst/>
            </a:pPr>
            <a:r>
              <a:rPr lang="en-US"/>
              <a:t>Confirm the update operation by querying the table to display the updated rows.</a:t>
            </a:r>
            <a:endParaRPr lang="en-US" i="1"/>
          </a:p>
          <a:p>
            <a:pPr lvl="1">
              <a:tabLst/>
            </a:pPr>
            <a:r>
              <a:rPr lang="en-US"/>
              <a:t>For more information, see</a:t>
            </a:r>
            <a:br>
              <a:rPr lang="en-US"/>
            </a:br>
            <a:r>
              <a:rPr lang="en-US" i="1"/>
              <a:t>Oracle Server SQL Reference, </a:t>
            </a:r>
            <a:r>
              <a:rPr lang="en-US"/>
              <a:t>Release 8, “UPDATE.”</a:t>
            </a:r>
          </a:p>
          <a:p>
            <a:pPr lvl="1">
              <a:tabLst/>
            </a:pPr>
            <a:r>
              <a:rPr lang="en-US" b="1"/>
              <a:t>Note:</a:t>
            </a:r>
            <a:r>
              <a:rPr lang="en-US"/>
              <a:t> In general, use the primary key to identify a single row. Using other columns may unexpectedly cause several rows to be updated. For example, identifying a single row in the EMP table by name is dangerous because more than one employee may have the same name.</a:t>
            </a:r>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l9sel.sql, l9upd.sql</a:t>
            </a:r>
          </a:p>
          <a:p>
            <a:pPr lvl="1">
              <a:tabLst/>
            </a:pPr>
            <a:r>
              <a:rPr lang="en-US">
                <a:solidFill>
                  <a:schemeClr val="accent2"/>
                </a:solidFill>
              </a:rPr>
              <a:t>Purpose: To illustrate displaying the initial state of data, performing updates, and viewing results.</a:t>
            </a:r>
          </a:p>
        </p:txBody>
      </p:sp>
      <p:sp>
        <p:nvSpPr>
          <p:cNvPr id="26627" name="Rectangle 3"/>
          <p:cNvSpPr>
            <a:spLocks noGrp="1" noRot="1" noChangeAspect="1" noChangeArrowheads="1" noTextEdit="1"/>
          </p:cNvSpPr>
          <p:nvPr>
            <p:ph type="sldImg"/>
          </p:nvPr>
        </p:nvSpPr>
        <p:spPr>
          <a:xfrm>
            <a:off x="474663" y="161925"/>
            <a:ext cx="5864225" cy="4397375"/>
          </a:xfrm>
          <a:ln cap="flat"/>
        </p:spPr>
      </p:sp>
      <p:grpSp>
        <p:nvGrpSpPr>
          <p:cNvPr id="26641" name="Group 17"/>
          <p:cNvGrpSpPr>
            <a:grpSpLocks/>
          </p:cNvGrpSpPr>
          <p:nvPr/>
        </p:nvGrpSpPr>
        <p:grpSpPr bwMode="auto">
          <a:xfrm>
            <a:off x="149225" y="6746875"/>
            <a:ext cx="296863" cy="292100"/>
            <a:chOff x="94" y="4250"/>
            <a:chExt cx="187" cy="184"/>
          </a:xfrm>
        </p:grpSpPr>
        <p:sp>
          <p:nvSpPr>
            <p:cNvPr id="26628" name="Freeform 4"/>
            <p:cNvSpPr>
              <a:spLocks/>
            </p:cNvSpPr>
            <p:nvPr/>
          </p:nvSpPr>
          <p:spPr bwMode="auto">
            <a:xfrm>
              <a:off x="94" y="4250"/>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type="none" w="sm" len="sm"/>
              <a:tailEnd type="none" w="sm" len="sm"/>
            </a:ln>
            <a:effectLst/>
          </p:spPr>
          <p:txBody>
            <a:bodyPr/>
            <a:lstStyle/>
            <a:p>
              <a:endParaRPr lang="en-US"/>
            </a:p>
          </p:txBody>
        </p:sp>
        <p:sp>
          <p:nvSpPr>
            <p:cNvPr id="26629" name="Freeform 5"/>
            <p:cNvSpPr>
              <a:spLocks/>
            </p:cNvSpPr>
            <p:nvPr/>
          </p:nvSpPr>
          <p:spPr bwMode="auto">
            <a:xfrm>
              <a:off x="157" y="4316"/>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type="none" w="sm" len="sm"/>
              <a:tailEnd type="none" w="sm" len="sm"/>
            </a:ln>
            <a:effectLst/>
          </p:spPr>
          <p:txBody>
            <a:bodyPr/>
            <a:lstStyle/>
            <a:p>
              <a:endParaRPr lang="en-US"/>
            </a:p>
          </p:txBody>
        </p:sp>
        <p:sp>
          <p:nvSpPr>
            <p:cNvPr id="26630" name="Freeform 6"/>
            <p:cNvSpPr>
              <a:spLocks/>
            </p:cNvSpPr>
            <p:nvPr/>
          </p:nvSpPr>
          <p:spPr bwMode="auto">
            <a:xfrm>
              <a:off x="164" y="433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type="none" w="sm" len="sm"/>
              <a:tailEnd type="none" w="sm" len="sm"/>
            </a:ln>
            <a:effectLst/>
          </p:spPr>
          <p:txBody>
            <a:bodyPr/>
            <a:lstStyle/>
            <a:p>
              <a:endParaRPr lang="en-US"/>
            </a:p>
          </p:txBody>
        </p:sp>
        <p:sp>
          <p:nvSpPr>
            <p:cNvPr id="26631" name="Freeform 7"/>
            <p:cNvSpPr>
              <a:spLocks/>
            </p:cNvSpPr>
            <p:nvPr/>
          </p:nvSpPr>
          <p:spPr bwMode="auto">
            <a:xfrm>
              <a:off x="171" y="4347"/>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26632" name="Freeform 8"/>
            <p:cNvSpPr>
              <a:spLocks/>
            </p:cNvSpPr>
            <p:nvPr/>
          </p:nvSpPr>
          <p:spPr bwMode="auto">
            <a:xfrm>
              <a:off x="179" y="4364"/>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26633" name="Freeform 9"/>
            <p:cNvSpPr>
              <a:spLocks/>
            </p:cNvSpPr>
            <p:nvPr/>
          </p:nvSpPr>
          <p:spPr bwMode="auto">
            <a:xfrm>
              <a:off x="187" y="4380"/>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26634" name="Freeform 10"/>
            <p:cNvSpPr>
              <a:spLocks/>
            </p:cNvSpPr>
            <p:nvPr/>
          </p:nvSpPr>
          <p:spPr bwMode="auto">
            <a:xfrm>
              <a:off x="117" y="4279"/>
              <a:ext cx="120" cy="57"/>
            </a:xfrm>
            <a:custGeom>
              <a:avLst/>
              <a:gdLst/>
              <a:ahLst/>
              <a:cxnLst>
                <a:cxn ang="0">
                  <a:pos x="119" y="6"/>
                </a:cxn>
                <a:cxn ang="0">
                  <a:pos x="117" y="0"/>
                </a:cxn>
                <a:cxn ang="0">
                  <a:pos x="0" y="49"/>
                </a:cxn>
                <a:cxn ang="0">
                  <a:pos x="2" y="56"/>
                </a:cxn>
                <a:cxn ang="0">
                  <a:pos x="119" y="6"/>
                </a:cxn>
              </a:cxnLst>
              <a:rect l="0" t="0" r="r" b="b"/>
              <a:pathLst>
                <a:path w="120" h="57">
                  <a:moveTo>
                    <a:pt x="119" y="6"/>
                  </a:moveTo>
                  <a:lnTo>
                    <a:pt x="117" y="0"/>
                  </a:lnTo>
                  <a:lnTo>
                    <a:pt x="0" y="49"/>
                  </a:lnTo>
                  <a:lnTo>
                    <a:pt x="2" y="56"/>
                  </a:lnTo>
                  <a:lnTo>
                    <a:pt x="119" y="6"/>
                  </a:lnTo>
                </a:path>
              </a:pathLst>
            </a:custGeom>
            <a:solidFill>
              <a:srgbClr val="FFFFFF"/>
            </a:solidFill>
            <a:ln w="9525" cap="rnd">
              <a:noFill/>
              <a:round/>
              <a:headEnd type="none" w="sm" len="sm"/>
              <a:tailEnd type="none" w="sm" len="sm"/>
            </a:ln>
            <a:effectLst/>
          </p:spPr>
          <p:txBody>
            <a:bodyPr/>
            <a:lstStyle/>
            <a:p>
              <a:endParaRPr lang="en-US"/>
            </a:p>
          </p:txBody>
        </p:sp>
        <p:sp>
          <p:nvSpPr>
            <p:cNvPr id="26635" name="Freeform 11"/>
            <p:cNvSpPr>
              <a:spLocks/>
            </p:cNvSpPr>
            <p:nvPr/>
          </p:nvSpPr>
          <p:spPr bwMode="auto">
            <a:xfrm>
              <a:off x="99" y="4267"/>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type="none" w="sm" len="sm"/>
              <a:tailEnd type="none" w="sm" len="sm"/>
            </a:ln>
            <a:effectLst/>
          </p:spPr>
          <p:txBody>
            <a:bodyPr/>
            <a:lstStyle/>
            <a:p>
              <a:endParaRPr lang="en-US"/>
            </a:p>
          </p:txBody>
        </p:sp>
        <p:sp>
          <p:nvSpPr>
            <p:cNvPr id="26636" name="Freeform 12"/>
            <p:cNvSpPr>
              <a:spLocks/>
            </p:cNvSpPr>
            <p:nvPr/>
          </p:nvSpPr>
          <p:spPr bwMode="auto">
            <a:xfrm>
              <a:off x="226" y="4281"/>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26637" name="Freeform 13"/>
            <p:cNvSpPr>
              <a:spLocks/>
            </p:cNvSpPr>
            <p:nvPr/>
          </p:nvSpPr>
          <p:spPr bwMode="auto">
            <a:xfrm>
              <a:off x="117" y="4326"/>
              <a:ext cx="52" cy="108"/>
            </a:xfrm>
            <a:custGeom>
              <a:avLst/>
              <a:gdLst/>
              <a:ahLst/>
              <a:cxnLst>
                <a:cxn ang="0">
                  <a:pos x="44" y="107"/>
                </a:cxn>
                <a:cxn ang="0">
                  <a:pos x="51" y="102"/>
                </a:cxn>
                <a:cxn ang="0">
                  <a:pos x="6" y="0"/>
                </a:cxn>
                <a:cxn ang="0">
                  <a:pos x="0" y="4"/>
                </a:cxn>
                <a:cxn ang="0">
                  <a:pos x="44" y="107"/>
                </a:cxn>
              </a:cxnLst>
              <a:rect l="0" t="0" r="r" b="b"/>
              <a:pathLst>
                <a:path w="52" h="108">
                  <a:moveTo>
                    <a:pt x="44" y="107"/>
                  </a:moveTo>
                  <a:lnTo>
                    <a:pt x="51" y="102"/>
                  </a:lnTo>
                  <a:lnTo>
                    <a:pt x="6" y="0"/>
                  </a:lnTo>
                  <a:lnTo>
                    <a:pt x="0" y="4"/>
                  </a:lnTo>
                  <a:lnTo>
                    <a:pt x="44" y="107"/>
                  </a:lnTo>
                </a:path>
              </a:pathLst>
            </a:custGeom>
            <a:solidFill>
              <a:srgbClr val="FFFFFF"/>
            </a:solidFill>
            <a:ln w="9525" cap="rnd">
              <a:noFill/>
              <a:round/>
              <a:headEnd type="none" w="sm" len="sm"/>
              <a:tailEnd type="none" w="sm" len="sm"/>
            </a:ln>
            <a:effectLst/>
          </p:spPr>
          <p:txBody>
            <a:bodyPr/>
            <a:lstStyle/>
            <a:p>
              <a:endParaRPr lang="en-US"/>
            </a:p>
          </p:txBody>
        </p:sp>
        <p:sp>
          <p:nvSpPr>
            <p:cNvPr id="26638" name="Freeform 14"/>
            <p:cNvSpPr>
              <a:spLocks/>
            </p:cNvSpPr>
            <p:nvPr/>
          </p:nvSpPr>
          <p:spPr bwMode="auto">
            <a:xfrm>
              <a:off x="94" y="4318"/>
              <a:ext cx="60" cy="116"/>
            </a:xfrm>
            <a:custGeom>
              <a:avLst/>
              <a:gdLst/>
              <a:ahLst/>
              <a:cxnLst>
                <a:cxn ang="0">
                  <a:pos x="51" y="115"/>
                </a:cxn>
                <a:cxn ang="0">
                  <a:pos x="59" y="112"/>
                </a:cxn>
                <a:cxn ang="0">
                  <a:pos x="6" y="0"/>
                </a:cxn>
                <a:cxn ang="0">
                  <a:pos x="0" y="2"/>
                </a:cxn>
                <a:cxn ang="0">
                  <a:pos x="51" y="115"/>
                </a:cxn>
              </a:cxnLst>
              <a:rect l="0" t="0" r="r" b="b"/>
              <a:pathLst>
                <a:path w="60" h="116">
                  <a:moveTo>
                    <a:pt x="51" y="115"/>
                  </a:moveTo>
                  <a:lnTo>
                    <a:pt x="59" y="112"/>
                  </a:lnTo>
                  <a:lnTo>
                    <a:pt x="6" y="0"/>
                  </a:lnTo>
                  <a:lnTo>
                    <a:pt x="0" y="2"/>
                  </a:lnTo>
                  <a:lnTo>
                    <a:pt x="51" y="115"/>
                  </a:lnTo>
                </a:path>
              </a:pathLst>
            </a:custGeom>
            <a:solidFill>
              <a:srgbClr val="FFFFFF"/>
            </a:solidFill>
            <a:ln w="9525" cap="rnd">
              <a:noFill/>
              <a:round/>
              <a:headEnd type="none" w="sm" len="sm"/>
              <a:tailEnd type="none" w="sm" len="sm"/>
            </a:ln>
            <a:effectLst/>
          </p:spPr>
          <p:txBody>
            <a:bodyPr/>
            <a:lstStyle/>
            <a:p>
              <a:endParaRPr lang="en-US"/>
            </a:p>
          </p:txBody>
        </p:sp>
        <p:sp>
          <p:nvSpPr>
            <p:cNvPr id="26639" name="Freeform 15"/>
            <p:cNvSpPr>
              <a:spLocks/>
            </p:cNvSpPr>
            <p:nvPr/>
          </p:nvSpPr>
          <p:spPr bwMode="auto">
            <a:xfrm>
              <a:off x="98" y="4318"/>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type="none" w="sm" len="sm"/>
              <a:tailEnd type="none" w="sm" len="sm"/>
            </a:ln>
            <a:effectLst/>
          </p:spPr>
          <p:txBody>
            <a:bodyPr/>
            <a:lstStyle/>
            <a:p>
              <a:endParaRPr lang="en-US"/>
            </a:p>
          </p:txBody>
        </p:sp>
        <p:sp>
          <p:nvSpPr>
            <p:cNvPr id="26640" name="Freeform 16"/>
            <p:cNvSpPr>
              <a:spLocks/>
            </p:cNvSpPr>
            <p:nvPr/>
          </p:nvSpPr>
          <p:spPr bwMode="auto">
            <a:xfrm>
              <a:off x="204" y="4274"/>
              <a:ext cx="30" cy="17"/>
            </a:xfrm>
            <a:custGeom>
              <a:avLst/>
              <a:gdLst/>
              <a:ahLst/>
              <a:cxnLst>
                <a:cxn ang="0">
                  <a:pos x="25" y="16"/>
                </a:cxn>
                <a:cxn ang="0">
                  <a:pos x="29" y="9"/>
                </a:cxn>
                <a:cxn ang="0">
                  <a:pos x="4" y="0"/>
                </a:cxn>
                <a:cxn ang="0">
                  <a:pos x="0" y="5"/>
                </a:cxn>
                <a:cxn ang="0">
                  <a:pos x="25" y="16"/>
                </a:cxn>
              </a:cxnLst>
              <a:rect l="0" t="0" r="r" b="b"/>
              <a:pathLst>
                <a:path w="30" h="17">
                  <a:moveTo>
                    <a:pt x="25" y="16"/>
                  </a:moveTo>
                  <a:lnTo>
                    <a:pt x="29" y="9"/>
                  </a:lnTo>
                  <a:lnTo>
                    <a:pt x="4" y="0"/>
                  </a:lnTo>
                  <a:lnTo>
                    <a:pt x="0" y="5"/>
                  </a:lnTo>
                  <a:lnTo>
                    <a:pt x="25" y="16"/>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27226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2913" y="168275"/>
            <a:ext cx="5927725" cy="4445000"/>
          </a:xfrm>
          <a:ln cap="flat"/>
        </p:spPr>
      </p:sp>
      <p:sp>
        <p:nvSpPr>
          <p:cNvPr id="28675" name="Rectangle 3"/>
          <p:cNvSpPr>
            <a:spLocks noGrp="1" noChangeArrowheads="1"/>
          </p:cNvSpPr>
          <p:nvPr>
            <p:ph type="body" idx="1"/>
          </p:nvPr>
        </p:nvSpPr>
        <p:spPr>
          <a:xfrm>
            <a:off x="414338" y="4762500"/>
            <a:ext cx="5911850" cy="3795713"/>
          </a:xfrm>
          <a:noFill/>
          <a:ln/>
        </p:spPr>
        <p:txBody>
          <a:bodyPr/>
          <a:lstStyle/>
          <a:p>
            <a:pPr defTabSz="377825">
              <a:tabLst>
                <a:tab pos="442913" algn="l"/>
              </a:tabLst>
            </a:pPr>
            <a:r>
              <a:rPr lang="en-US"/>
              <a:t>Updating Rows (continued)</a:t>
            </a:r>
          </a:p>
          <a:p>
            <a:pPr lvl="1" defTabSz="377825">
              <a:tabLst>
                <a:tab pos="442913" algn="l"/>
              </a:tabLst>
            </a:pPr>
            <a:r>
              <a:rPr lang="en-US"/>
              <a:t>The UPDATE statement modifies specific rows, if the WHERE clause is specified. The slide example transfers employee 7782 (Clark) to department 20.  </a:t>
            </a:r>
          </a:p>
          <a:p>
            <a:pPr lvl="1" defTabSz="377825">
              <a:tabLst>
                <a:tab pos="442913" algn="l"/>
              </a:tabLst>
            </a:pPr>
            <a:r>
              <a:rPr lang="en-US"/>
              <a:t>If you omit the WHERE clause, all the rows in the table are modified.</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spcBef>
                <a:spcPct val="0"/>
              </a:spcBef>
              <a:tabLst>
                <a:tab pos="442913" algn="l"/>
              </a:tabLst>
            </a:pPr>
            <a:r>
              <a:rPr lang="en-US" b="1"/>
              <a:t>Note:</a:t>
            </a:r>
            <a:r>
              <a:rPr lang="en-US"/>
              <a:t> The EMPLOYEE table has the same data as the EMP table. </a:t>
            </a:r>
          </a:p>
          <a:p>
            <a:pPr defTabSz="377825">
              <a:spcBef>
                <a:spcPct val="0"/>
              </a:spcBef>
              <a:tabLst>
                <a:tab pos="442913" algn="l"/>
              </a:tabLst>
            </a:pPr>
            <a:endParaRPr lang="en-US" b="0">
              <a:latin typeface="Times New Roman" pitchFamily="18" charset="0"/>
            </a:endParaRPr>
          </a:p>
        </p:txBody>
      </p:sp>
      <p:sp>
        <p:nvSpPr>
          <p:cNvPr id="28676" name="Rectangle 4"/>
          <p:cNvSpPr>
            <a:spLocks noChangeArrowheads="1"/>
          </p:cNvSpPr>
          <p:nvPr/>
        </p:nvSpPr>
        <p:spPr bwMode="auto">
          <a:xfrm>
            <a:off x="604838" y="5694363"/>
            <a:ext cx="5551487" cy="449262"/>
          </a:xfrm>
          <a:prstGeom prst="rect">
            <a:avLst/>
          </a:prstGeom>
          <a:noFill/>
          <a:ln w="12700">
            <a:solidFill>
              <a:schemeClr val="tx1"/>
            </a:solidFill>
            <a:miter lim="800000"/>
            <a:headEnd/>
            <a:tailEnd/>
          </a:ln>
          <a:effectLst/>
        </p:spPr>
        <p:txBody>
          <a:bodyPr wrap="none" anchor="ctr"/>
          <a:lstStyle/>
          <a:p>
            <a:endParaRPr lang="en-US"/>
          </a:p>
        </p:txBody>
      </p:sp>
      <p:sp>
        <p:nvSpPr>
          <p:cNvPr id="28677" name="Rectangle 5"/>
          <p:cNvSpPr>
            <a:spLocks noChangeArrowheads="1"/>
          </p:cNvSpPr>
          <p:nvPr/>
        </p:nvSpPr>
        <p:spPr bwMode="auto">
          <a:xfrm>
            <a:off x="673100" y="5703888"/>
            <a:ext cx="2357438" cy="422275"/>
          </a:xfrm>
          <a:prstGeom prst="rect">
            <a:avLst/>
          </a:prstGeom>
          <a:noFill/>
          <a:ln w="9525">
            <a:noFill/>
            <a:miter lim="800000"/>
            <a:headEnd/>
            <a:tailEnd/>
          </a:ln>
          <a:effectLst/>
        </p:spPr>
        <p:txBody>
          <a:bodyPr wrap="none" lIns="88900" tIns="42863" rIns="88900" bIns="42863">
            <a:spAutoFit/>
          </a:bodyPr>
          <a:lstStyle/>
          <a:p>
            <a:pPr defTabSz="828675"/>
            <a:r>
              <a:rPr lang="en-US" sz="1100" b="1">
                <a:latin typeface="Courier New" pitchFamily="49" charset="0"/>
              </a:rPr>
              <a:t>SQL&gt; SELECT  ename, deptno</a:t>
            </a:r>
          </a:p>
          <a:p>
            <a:pPr defTabSz="828675"/>
            <a:r>
              <a:rPr lang="en-US" sz="1100" b="1">
                <a:latin typeface="Courier New" pitchFamily="49" charset="0"/>
              </a:rPr>
              <a:t>  2  FROM    employee;</a:t>
            </a:r>
          </a:p>
        </p:txBody>
      </p:sp>
      <p:sp>
        <p:nvSpPr>
          <p:cNvPr id="28678" name="Rectangle 6"/>
          <p:cNvSpPr>
            <a:spLocks noChangeArrowheads="1"/>
          </p:cNvSpPr>
          <p:nvPr/>
        </p:nvSpPr>
        <p:spPr bwMode="auto">
          <a:xfrm>
            <a:off x="619125" y="6269038"/>
            <a:ext cx="5537200" cy="2060575"/>
          </a:xfrm>
          <a:prstGeom prst="rect">
            <a:avLst/>
          </a:prstGeom>
          <a:noFill/>
          <a:ln w="12700">
            <a:solidFill>
              <a:schemeClr val="tx1"/>
            </a:solidFill>
            <a:miter lim="800000"/>
            <a:headEnd/>
            <a:tailEnd/>
          </a:ln>
          <a:effectLst/>
        </p:spPr>
        <p:txBody>
          <a:bodyPr wrap="none" anchor="ctr"/>
          <a:lstStyle/>
          <a:p>
            <a:endParaRPr lang="en-US"/>
          </a:p>
        </p:txBody>
      </p:sp>
      <p:sp>
        <p:nvSpPr>
          <p:cNvPr id="28679" name="Rectangle 7"/>
          <p:cNvSpPr>
            <a:spLocks noChangeArrowheads="1"/>
          </p:cNvSpPr>
          <p:nvPr/>
        </p:nvSpPr>
        <p:spPr bwMode="auto">
          <a:xfrm>
            <a:off x="709613" y="6292850"/>
            <a:ext cx="5172075" cy="1936750"/>
          </a:xfrm>
          <a:prstGeom prst="rect">
            <a:avLst/>
          </a:prstGeom>
          <a:noFill/>
          <a:ln w="9525">
            <a:noFill/>
            <a:miter lim="800000"/>
            <a:headEnd/>
            <a:tailEnd/>
          </a:ln>
          <a:effectLst/>
        </p:spPr>
        <p:txBody>
          <a:bodyPr lIns="88900" tIns="42863" rIns="88900" bIns="42863">
            <a:spAutoFit/>
          </a:bodyPr>
          <a:lstStyle/>
          <a:p>
            <a:pPr defTabSz="828675"/>
            <a:r>
              <a:rPr lang="en-US" sz="1100">
                <a:latin typeface="Courier New" pitchFamily="49" charset="0"/>
              </a:rPr>
              <a:t>ENAME         DEPTNO</a:t>
            </a:r>
          </a:p>
          <a:p>
            <a:pPr defTabSz="828675"/>
            <a:r>
              <a:rPr lang="en-US" sz="1100">
                <a:latin typeface="Courier New" pitchFamily="49" charset="0"/>
              </a:rPr>
              <a:t>---------- ---------</a:t>
            </a:r>
          </a:p>
          <a:p>
            <a:pPr defTabSz="828675"/>
            <a:r>
              <a:rPr lang="en-US" sz="1100">
                <a:latin typeface="Courier New" pitchFamily="49" charset="0"/>
              </a:rPr>
              <a:t>KING              20</a:t>
            </a:r>
          </a:p>
          <a:p>
            <a:pPr defTabSz="828675"/>
            <a:r>
              <a:rPr lang="en-US" sz="1100">
                <a:latin typeface="Courier New" pitchFamily="49" charset="0"/>
              </a:rPr>
              <a:t>BLAKE             20</a:t>
            </a:r>
          </a:p>
          <a:p>
            <a:pPr defTabSz="828675"/>
            <a:r>
              <a:rPr lang="en-US" sz="1100">
                <a:latin typeface="Courier New" pitchFamily="49" charset="0"/>
              </a:rPr>
              <a:t>CLARK             20</a:t>
            </a:r>
          </a:p>
          <a:p>
            <a:pPr defTabSz="828675"/>
            <a:r>
              <a:rPr lang="en-US" sz="1100">
                <a:latin typeface="Courier New" pitchFamily="49" charset="0"/>
              </a:rPr>
              <a:t>JONES             20</a:t>
            </a:r>
          </a:p>
          <a:p>
            <a:pPr defTabSz="828675"/>
            <a:r>
              <a:rPr lang="en-US" sz="1100">
                <a:latin typeface="Courier New" pitchFamily="49" charset="0"/>
              </a:rPr>
              <a:t>MARTIN            20</a:t>
            </a:r>
          </a:p>
          <a:p>
            <a:pPr defTabSz="828675"/>
            <a:r>
              <a:rPr lang="en-US" sz="1100">
                <a:latin typeface="Courier New" pitchFamily="49" charset="0"/>
              </a:rPr>
              <a:t>ALLEN             20</a:t>
            </a:r>
          </a:p>
          <a:p>
            <a:pPr defTabSz="828675"/>
            <a:r>
              <a:rPr lang="en-US" sz="1100">
                <a:latin typeface="Courier New" pitchFamily="49" charset="0"/>
              </a:rPr>
              <a:t>TURNER            20</a:t>
            </a:r>
          </a:p>
          <a:p>
            <a:pPr defTabSz="828675"/>
            <a:r>
              <a:rPr lang="en-US" sz="1100">
                <a:latin typeface="Courier New" pitchFamily="49" charset="0"/>
              </a:rPr>
              <a:t>...</a:t>
            </a:r>
          </a:p>
          <a:p>
            <a:pPr defTabSz="828675"/>
            <a:r>
              <a:rPr lang="en-US" sz="1100">
                <a:latin typeface="Courier New" pitchFamily="49" charset="0"/>
              </a:rPr>
              <a:t>14 rows selected.</a:t>
            </a:r>
          </a:p>
        </p:txBody>
      </p:sp>
    </p:spTree>
    <p:extLst>
      <p:ext uri="{BB962C8B-B14F-4D97-AF65-F5344CB8AC3E}">
        <p14:creationId xmlns:p14="http://schemas.microsoft.com/office/powerpoint/2010/main" val="397365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371475" y="4765675"/>
            <a:ext cx="5995988" cy="3749675"/>
          </a:xfrm>
          <a:noFill/>
          <a:ln/>
        </p:spPr>
        <p:txBody>
          <a:bodyPr/>
          <a:lstStyle/>
          <a:p>
            <a:pPr>
              <a:tabLst/>
            </a:pPr>
            <a:r>
              <a:rPr lang="en-US"/>
              <a:t>Integrity Constraint Error</a:t>
            </a:r>
          </a:p>
          <a:p>
            <a:pPr lvl="1">
              <a:tabLst/>
            </a:pPr>
            <a:r>
              <a:rPr lang="en-US"/>
              <a:t>If you attempt to update a record with a value that is tied to an integrity constraint, you will experience an error. </a:t>
            </a:r>
          </a:p>
          <a:p>
            <a:pPr lvl="1">
              <a:tabLst/>
            </a:pPr>
            <a:r>
              <a:rPr lang="en-US">
                <a:latin typeface="Times" charset="0"/>
              </a:rPr>
              <a:t>In the example on the slide, department number 55 does not exist in the parent table, DEPT, and so you receive the </a:t>
            </a:r>
            <a:r>
              <a:rPr lang="en-US" i="1">
                <a:latin typeface="Times" charset="0"/>
              </a:rPr>
              <a:t>parent key</a:t>
            </a:r>
            <a:r>
              <a:rPr lang="en-US">
                <a:latin typeface="Times" charset="0"/>
              </a:rPr>
              <a:t> violation ORA-02291.</a:t>
            </a:r>
          </a:p>
          <a:p>
            <a:pPr lvl="1">
              <a:tabLst/>
            </a:pPr>
            <a:r>
              <a:rPr lang="en-US" b="1"/>
              <a:t>Note:</a:t>
            </a:r>
            <a:r>
              <a:rPr lang="en-US"/>
              <a:t> Integrity constraints ensure that the data adheres to a predefined set of rules. A subsequent lesson  will cover integrity constraints in greater depth.</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spcBef>
                <a:spcPct val="65000"/>
              </a:spcBef>
              <a:tabLst/>
            </a:pPr>
            <a:r>
              <a:rPr lang="en-US">
                <a:solidFill>
                  <a:schemeClr val="accent2"/>
                </a:solidFill>
              </a:rPr>
              <a:t>Class Management Note</a:t>
            </a:r>
          </a:p>
          <a:p>
            <a:pPr lvl="1">
              <a:tabLst/>
            </a:pPr>
            <a:r>
              <a:rPr lang="en-US">
                <a:solidFill>
                  <a:schemeClr val="accent2"/>
                </a:solidFill>
              </a:rPr>
              <a:t>Explain integrity constraints and review the concept of primary key and foreign key.</a:t>
            </a:r>
          </a:p>
        </p:txBody>
      </p:sp>
      <p:sp>
        <p:nvSpPr>
          <p:cNvPr id="30723"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99713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3277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32772" name="Rectangle 4"/>
          <p:cNvSpPr>
            <a:spLocks noGrp="1" noChangeArrowheads="1"/>
          </p:cNvSpPr>
          <p:nvPr>
            <p:ph type="body" idx="1"/>
          </p:nvPr>
        </p:nvSpPr>
        <p:spPr>
          <a:xfrm>
            <a:off x="376238" y="4762500"/>
            <a:ext cx="5902325" cy="3795713"/>
          </a:xfrm>
          <a:noFill/>
          <a:ln/>
        </p:spPr>
        <p:txBody>
          <a:bodyPr/>
          <a:lstStyle/>
          <a:p>
            <a:pPr defTabSz="377825">
              <a:tabLst>
                <a:tab pos="442913" algn="l"/>
              </a:tabLst>
            </a:pPr>
            <a:r>
              <a:rPr lang="en-US"/>
              <a:t>Removing a Row from a Table</a:t>
            </a:r>
          </a:p>
          <a:p>
            <a:pPr lvl="1" defTabSz="377825">
              <a:tabLst>
                <a:tab pos="442913" algn="l"/>
              </a:tabLst>
            </a:pPr>
            <a:r>
              <a:rPr lang="en-US"/>
              <a:t>The slide graphic removes the DEVELOPMENT department from the DEPT table (assuming that there are no constraints defined on the DEPT table).</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After all the rows have been eliminated with the DELETE statement, only the data structure of the table remains. A more efficient method of emptying a table is with the TRUNCATE statement.</a:t>
            </a:r>
            <a:br>
              <a:rPr lang="en-US">
                <a:solidFill>
                  <a:schemeClr val="accent2"/>
                </a:solidFill>
              </a:rPr>
            </a:br>
            <a:r>
              <a:rPr lang="en-US">
                <a:solidFill>
                  <a:schemeClr val="accent2"/>
                </a:solidFill>
              </a:rPr>
              <a:t>You can use the TRUNCATE statement to quickly remove all rows from a table or cluster. Removing rows with the TRUNCATE statement is faster than removing them with the DELETE statement for the following reasons:</a:t>
            </a:r>
          </a:p>
          <a:p>
            <a:pPr marL="436563" lvl="2" indent="-207963" defTabSz="377825">
              <a:tabLst>
                <a:tab pos="442913" algn="l"/>
              </a:tabLst>
            </a:pPr>
            <a:r>
              <a:rPr lang="en-US">
                <a:solidFill>
                  <a:schemeClr val="accent2"/>
                </a:solidFill>
              </a:rPr>
              <a:t>The TRUNCATE statement is a data definition language (DDL) statement and generates no rollback information. It will be covered in a subsequent lesson.</a:t>
            </a:r>
          </a:p>
          <a:p>
            <a:pPr marL="436563" lvl="2" indent="-207963" defTabSz="377825">
              <a:tabLst>
                <a:tab pos="442913" algn="l"/>
              </a:tabLst>
            </a:pPr>
            <a:r>
              <a:rPr lang="en-US">
                <a:solidFill>
                  <a:schemeClr val="accent2"/>
                </a:solidFill>
              </a:rPr>
              <a:t>Truncating a table does not fire the DELETE triggers of the table. </a:t>
            </a:r>
          </a:p>
          <a:p>
            <a:pPr marL="436563" lvl="2" indent="-207963" defTabSz="377825">
              <a:tabLst>
                <a:tab pos="442913" algn="l"/>
              </a:tabLst>
            </a:pPr>
            <a:r>
              <a:rPr lang="en-US">
                <a:solidFill>
                  <a:schemeClr val="accent2"/>
                </a:solidFill>
              </a:rPr>
              <a:t>If the table is the parent of a referential integrity constraint, you cannot truncate the table. Disable the constraint before issuing the TRUNCATE statement.</a:t>
            </a:r>
          </a:p>
        </p:txBody>
      </p:sp>
      <p:sp>
        <p:nvSpPr>
          <p:cNvPr id="32773" name="Rectangle 5"/>
          <p:cNvSpPr>
            <a:spLocks noGrp="1" noRot="1" noChangeAspect="1" noChangeArrowheads="1" noTextEdit="1"/>
          </p:cNvSpPr>
          <p:nvPr>
            <p:ph type="sldImg"/>
          </p:nvPr>
        </p:nvSpPr>
        <p:spPr>
          <a:xfrm>
            <a:off x="442913" y="168275"/>
            <a:ext cx="5927725" cy="4445000"/>
          </a:xfrm>
          <a:ln cap="flat"/>
        </p:spPr>
      </p:sp>
    </p:spTree>
    <p:extLst>
      <p:ext uri="{BB962C8B-B14F-4D97-AF65-F5344CB8AC3E}">
        <p14:creationId xmlns:p14="http://schemas.microsoft.com/office/powerpoint/2010/main" val="62711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34820" name="Rectangle 4"/>
          <p:cNvSpPr>
            <a:spLocks noGrp="1" noChangeArrowheads="1"/>
          </p:cNvSpPr>
          <p:nvPr>
            <p:ph type="body" idx="1"/>
          </p:nvPr>
        </p:nvSpPr>
        <p:spPr>
          <a:xfrm>
            <a:off x="385763" y="4765675"/>
            <a:ext cx="5994400" cy="3749675"/>
          </a:xfrm>
          <a:noFill/>
          <a:ln/>
        </p:spPr>
        <p:txBody>
          <a:bodyPr/>
          <a:lstStyle/>
          <a:p>
            <a:pPr>
              <a:tabLst/>
            </a:pPr>
            <a:r>
              <a:rPr lang="en-US"/>
              <a:t>Deleting Rows</a:t>
            </a:r>
          </a:p>
          <a:p>
            <a:pPr lvl="1">
              <a:tabLst/>
            </a:pPr>
            <a:r>
              <a:rPr lang="en-US"/>
              <a:t>You can remove existing rows by using the </a:t>
            </a:r>
            <a:r>
              <a:rPr lang="en-US">
                <a:solidFill>
                  <a:srgbClr val="FC0128"/>
                </a:solidFill>
              </a:rPr>
              <a:t>DELETE </a:t>
            </a:r>
            <a:r>
              <a:rPr lang="en-US"/>
              <a:t>statement.</a:t>
            </a:r>
          </a:p>
          <a:p>
            <a:pPr lvl="1">
              <a:tabLst/>
            </a:pPr>
            <a:r>
              <a:rPr lang="en-US"/>
              <a:t>In the syntax:</a:t>
            </a:r>
          </a:p>
          <a:p>
            <a:pPr lvl="1">
              <a:tabLst/>
            </a:pPr>
            <a:r>
              <a:rPr lang="en-US"/>
              <a:t>	</a:t>
            </a:r>
            <a:r>
              <a:rPr lang="en-US" i="1"/>
              <a:t>table			</a:t>
            </a:r>
            <a:r>
              <a:rPr lang="en-US"/>
              <a:t>is the table name</a:t>
            </a:r>
            <a:br>
              <a:rPr lang="en-US"/>
            </a:br>
            <a:r>
              <a:rPr lang="en-US"/>
              <a:t>	</a:t>
            </a:r>
            <a:r>
              <a:rPr lang="en-US" i="1"/>
              <a:t>condition</a:t>
            </a:r>
            <a:r>
              <a:rPr lang="en-US"/>
              <a:t>		identifies the rows to be deleted and is composed of column names, 						expressions, constants, subqueries, and comparison operators</a:t>
            </a:r>
          </a:p>
          <a:p>
            <a:pPr lvl="1">
              <a:tabLst/>
            </a:pPr>
            <a:r>
              <a:rPr lang="en-US"/>
              <a:t>For more information, see</a:t>
            </a:r>
            <a:br>
              <a:rPr lang="en-US"/>
            </a:br>
            <a:r>
              <a:rPr lang="en-US" i="1"/>
              <a:t>Oracle Server SQL Reference, </a:t>
            </a:r>
            <a:r>
              <a:rPr lang="en-US"/>
              <a:t>Release 8,</a:t>
            </a:r>
            <a:r>
              <a:rPr lang="en-US" b="1"/>
              <a:t> </a:t>
            </a:r>
            <a:r>
              <a:rPr lang="en-US"/>
              <a:t>“DELETE.”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The DELETE statement does not ask for confirmation. However, the delete operation is not made permanent until the data transaction is committed. Therefore, you can undo the operation with the ROLLBACK statement if you make a mistake.</a:t>
            </a:r>
          </a:p>
        </p:txBody>
      </p:sp>
      <p:sp>
        <p:nvSpPr>
          <p:cNvPr id="34821" name="Rectangle 5"/>
          <p:cNvSpPr>
            <a:spLocks noGrp="1" noRot="1" noChangeAspect="1" noChangeArrowheads="1" noTextEdit="1"/>
          </p:cNvSpPr>
          <p:nvPr>
            <p:ph type="sldImg"/>
          </p:nvPr>
        </p:nvSpPr>
        <p:spPr>
          <a:xfrm>
            <a:off x="474663" y="161925"/>
            <a:ext cx="5864225" cy="4397375"/>
          </a:xfrm>
          <a:ln cap="flat"/>
        </p:spPr>
      </p:sp>
      <p:grpSp>
        <p:nvGrpSpPr>
          <p:cNvPr id="34835" name="Group 19"/>
          <p:cNvGrpSpPr>
            <a:grpSpLocks/>
          </p:cNvGrpSpPr>
          <p:nvPr/>
        </p:nvGrpSpPr>
        <p:grpSpPr bwMode="auto">
          <a:xfrm>
            <a:off x="176213" y="6061075"/>
            <a:ext cx="295275" cy="288925"/>
            <a:chOff x="111" y="3818"/>
            <a:chExt cx="186" cy="182"/>
          </a:xfrm>
        </p:grpSpPr>
        <p:sp>
          <p:nvSpPr>
            <p:cNvPr id="34822" name="Freeform 6"/>
            <p:cNvSpPr>
              <a:spLocks/>
            </p:cNvSpPr>
            <p:nvPr/>
          </p:nvSpPr>
          <p:spPr bwMode="auto">
            <a:xfrm>
              <a:off x="111" y="3818"/>
              <a:ext cx="176" cy="176"/>
            </a:xfrm>
            <a:custGeom>
              <a:avLst/>
              <a:gdLst/>
              <a:ahLst/>
              <a:cxnLst>
                <a:cxn ang="0">
                  <a:pos x="175" y="175"/>
                </a:cxn>
                <a:cxn ang="0">
                  <a:pos x="175" y="0"/>
                </a:cxn>
                <a:cxn ang="0">
                  <a:pos x="0" y="0"/>
                </a:cxn>
                <a:cxn ang="0">
                  <a:pos x="0" y="175"/>
                </a:cxn>
                <a:cxn ang="0">
                  <a:pos x="175" y="175"/>
                </a:cxn>
              </a:cxnLst>
              <a:rect l="0" t="0" r="r" b="b"/>
              <a:pathLst>
                <a:path w="176" h="176">
                  <a:moveTo>
                    <a:pt x="175" y="175"/>
                  </a:moveTo>
                  <a:lnTo>
                    <a:pt x="175" y="0"/>
                  </a:lnTo>
                  <a:lnTo>
                    <a:pt x="0" y="0"/>
                  </a:lnTo>
                  <a:lnTo>
                    <a:pt x="0" y="175"/>
                  </a:lnTo>
                  <a:lnTo>
                    <a:pt x="175" y="175"/>
                  </a:lnTo>
                </a:path>
              </a:pathLst>
            </a:custGeom>
            <a:solidFill>
              <a:srgbClr val="000000"/>
            </a:solidFill>
            <a:ln w="9525" cap="rnd">
              <a:noFill/>
              <a:round/>
              <a:headEnd type="none" w="sm" len="sm"/>
              <a:tailEnd type="none" w="sm" len="sm"/>
            </a:ln>
            <a:effectLst/>
          </p:spPr>
          <p:txBody>
            <a:bodyPr/>
            <a:lstStyle/>
            <a:p>
              <a:endParaRPr lang="en-US"/>
            </a:p>
          </p:txBody>
        </p:sp>
        <p:sp>
          <p:nvSpPr>
            <p:cNvPr id="34823" name="Freeform 7"/>
            <p:cNvSpPr>
              <a:spLocks/>
            </p:cNvSpPr>
            <p:nvPr/>
          </p:nvSpPr>
          <p:spPr bwMode="auto">
            <a:xfrm>
              <a:off x="172" y="388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34824" name="Freeform 8"/>
            <p:cNvSpPr>
              <a:spLocks/>
            </p:cNvSpPr>
            <p:nvPr/>
          </p:nvSpPr>
          <p:spPr bwMode="auto">
            <a:xfrm>
              <a:off x="181" y="3900"/>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34825" name="Freeform 9"/>
            <p:cNvSpPr>
              <a:spLocks/>
            </p:cNvSpPr>
            <p:nvPr/>
          </p:nvSpPr>
          <p:spPr bwMode="auto">
            <a:xfrm>
              <a:off x="187" y="3914"/>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34826" name="Freeform 10"/>
            <p:cNvSpPr>
              <a:spLocks/>
            </p:cNvSpPr>
            <p:nvPr/>
          </p:nvSpPr>
          <p:spPr bwMode="auto">
            <a:xfrm>
              <a:off x="196" y="3932"/>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type="none" w="sm" len="sm"/>
              <a:tailEnd type="none" w="sm" len="sm"/>
            </a:ln>
            <a:effectLst/>
          </p:spPr>
          <p:txBody>
            <a:bodyPr/>
            <a:lstStyle/>
            <a:p>
              <a:endParaRPr lang="en-US"/>
            </a:p>
          </p:txBody>
        </p:sp>
        <p:sp>
          <p:nvSpPr>
            <p:cNvPr id="34827" name="Freeform 11"/>
            <p:cNvSpPr>
              <a:spLocks/>
            </p:cNvSpPr>
            <p:nvPr/>
          </p:nvSpPr>
          <p:spPr bwMode="auto">
            <a:xfrm>
              <a:off x="203" y="3947"/>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34828" name="Freeform 12"/>
            <p:cNvSpPr>
              <a:spLocks/>
            </p:cNvSpPr>
            <p:nvPr/>
          </p:nvSpPr>
          <p:spPr bwMode="auto">
            <a:xfrm>
              <a:off x="132" y="3846"/>
              <a:ext cx="121" cy="59"/>
            </a:xfrm>
            <a:custGeom>
              <a:avLst/>
              <a:gdLst/>
              <a:ahLst/>
              <a:cxnLst>
                <a:cxn ang="0">
                  <a:pos x="120" y="7"/>
                </a:cxn>
                <a:cxn ang="0">
                  <a:pos x="118" y="0"/>
                </a:cxn>
                <a:cxn ang="0">
                  <a:pos x="0" y="50"/>
                </a:cxn>
                <a:cxn ang="0">
                  <a:pos x="2" y="58"/>
                </a:cxn>
                <a:cxn ang="0">
                  <a:pos x="120" y="7"/>
                </a:cxn>
              </a:cxnLst>
              <a:rect l="0" t="0" r="r" b="b"/>
              <a:pathLst>
                <a:path w="121" h="59">
                  <a:moveTo>
                    <a:pt x="120" y="7"/>
                  </a:moveTo>
                  <a:lnTo>
                    <a:pt x="118" y="0"/>
                  </a:lnTo>
                  <a:lnTo>
                    <a:pt x="0" y="50"/>
                  </a:lnTo>
                  <a:lnTo>
                    <a:pt x="2" y="58"/>
                  </a:lnTo>
                  <a:lnTo>
                    <a:pt x="120" y="7"/>
                  </a:lnTo>
                </a:path>
              </a:pathLst>
            </a:custGeom>
            <a:solidFill>
              <a:srgbClr val="FFFFFF"/>
            </a:solidFill>
            <a:ln w="9525" cap="rnd">
              <a:noFill/>
              <a:round/>
              <a:headEnd type="none" w="sm" len="sm"/>
              <a:tailEnd type="none" w="sm" len="sm"/>
            </a:ln>
            <a:effectLst/>
          </p:spPr>
          <p:txBody>
            <a:bodyPr/>
            <a:lstStyle/>
            <a:p>
              <a:endParaRPr lang="en-US"/>
            </a:p>
          </p:txBody>
        </p:sp>
        <p:sp>
          <p:nvSpPr>
            <p:cNvPr id="34829" name="Freeform 13"/>
            <p:cNvSpPr>
              <a:spLocks/>
            </p:cNvSpPr>
            <p:nvPr/>
          </p:nvSpPr>
          <p:spPr bwMode="auto">
            <a:xfrm>
              <a:off x="115" y="3835"/>
              <a:ext cx="122" cy="58"/>
            </a:xfrm>
            <a:custGeom>
              <a:avLst/>
              <a:gdLst/>
              <a:ahLst/>
              <a:cxnLst>
                <a:cxn ang="0">
                  <a:pos x="121" y="6"/>
                </a:cxn>
                <a:cxn ang="0">
                  <a:pos x="118" y="0"/>
                </a:cxn>
                <a:cxn ang="0">
                  <a:pos x="0" y="50"/>
                </a:cxn>
                <a:cxn ang="0">
                  <a:pos x="1" y="57"/>
                </a:cxn>
                <a:cxn ang="0">
                  <a:pos x="121" y="6"/>
                </a:cxn>
              </a:cxnLst>
              <a:rect l="0" t="0" r="r" b="b"/>
              <a:pathLst>
                <a:path w="122" h="58">
                  <a:moveTo>
                    <a:pt x="121" y="6"/>
                  </a:moveTo>
                  <a:lnTo>
                    <a:pt x="118" y="0"/>
                  </a:lnTo>
                  <a:lnTo>
                    <a:pt x="0" y="50"/>
                  </a:lnTo>
                  <a:lnTo>
                    <a:pt x="1" y="57"/>
                  </a:lnTo>
                  <a:lnTo>
                    <a:pt x="121" y="6"/>
                  </a:lnTo>
                </a:path>
              </a:pathLst>
            </a:custGeom>
            <a:solidFill>
              <a:srgbClr val="FFFFFF"/>
            </a:solidFill>
            <a:ln w="9525" cap="rnd">
              <a:noFill/>
              <a:round/>
              <a:headEnd type="none" w="sm" len="sm"/>
              <a:tailEnd type="none" w="sm" len="sm"/>
            </a:ln>
            <a:effectLst/>
          </p:spPr>
          <p:txBody>
            <a:bodyPr/>
            <a:lstStyle/>
            <a:p>
              <a:endParaRPr lang="en-US"/>
            </a:p>
          </p:txBody>
        </p:sp>
        <p:sp>
          <p:nvSpPr>
            <p:cNvPr id="34830" name="Freeform 14"/>
            <p:cNvSpPr>
              <a:spLocks/>
            </p:cNvSpPr>
            <p:nvPr/>
          </p:nvSpPr>
          <p:spPr bwMode="auto">
            <a:xfrm>
              <a:off x="242" y="3848"/>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34831" name="Freeform 15"/>
            <p:cNvSpPr>
              <a:spLocks/>
            </p:cNvSpPr>
            <p:nvPr/>
          </p:nvSpPr>
          <p:spPr bwMode="auto">
            <a:xfrm>
              <a:off x="132" y="389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type="none" w="sm" len="sm"/>
              <a:tailEnd type="none" w="sm" len="sm"/>
            </a:ln>
            <a:effectLst/>
          </p:spPr>
          <p:txBody>
            <a:bodyPr/>
            <a:lstStyle/>
            <a:p>
              <a:endParaRPr lang="en-US"/>
            </a:p>
          </p:txBody>
        </p:sp>
        <p:sp>
          <p:nvSpPr>
            <p:cNvPr id="34832" name="Freeform 16"/>
            <p:cNvSpPr>
              <a:spLocks/>
            </p:cNvSpPr>
            <p:nvPr/>
          </p:nvSpPr>
          <p:spPr bwMode="auto">
            <a:xfrm>
              <a:off x="111" y="3885"/>
              <a:ext cx="58" cy="115"/>
            </a:xfrm>
            <a:custGeom>
              <a:avLst/>
              <a:gdLst/>
              <a:ahLst/>
              <a:cxnLst>
                <a:cxn ang="0">
                  <a:pos x="50" y="114"/>
                </a:cxn>
                <a:cxn ang="0">
                  <a:pos x="57" y="111"/>
                </a:cxn>
                <a:cxn ang="0">
                  <a:pos x="5" y="0"/>
                </a:cxn>
                <a:cxn ang="0">
                  <a:pos x="0" y="2"/>
                </a:cxn>
                <a:cxn ang="0">
                  <a:pos x="50" y="114"/>
                </a:cxn>
              </a:cxnLst>
              <a:rect l="0" t="0" r="r" b="b"/>
              <a:pathLst>
                <a:path w="58" h="115">
                  <a:moveTo>
                    <a:pt x="50" y="114"/>
                  </a:moveTo>
                  <a:lnTo>
                    <a:pt x="57" y="111"/>
                  </a:lnTo>
                  <a:lnTo>
                    <a:pt x="5" y="0"/>
                  </a:lnTo>
                  <a:lnTo>
                    <a:pt x="0" y="2"/>
                  </a:lnTo>
                  <a:lnTo>
                    <a:pt x="50" y="114"/>
                  </a:lnTo>
                </a:path>
              </a:pathLst>
            </a:custGeom>
            <a:solidFill>
              <a:srgbClr val="FFFFFF"/>
            </a:solidFill>
            <a:ln w="9525" cap="rnd">
              <a:noFill/>
              <a:round/>
              <a:headEnd type="none" w="sm" len="sm"/>
              <a:tailEnd type="none" w="sm" len="sm"/>
            </a:ln>
            <a:effectLst/>
          </p:spPr>
          <p:txBody>
            <a:bodyPr/>
            <a:lstStyle/>
            <a:p>
              <a:endParaRPr lang="en-US"/>
            </a:p>
          </p:txBody>
        </p:sp>
        <p:sp>
          <p:nvSpPr>
            <p:cNvPr id="34833" name="Freeform 17"/>
            <p:cNvSpPr>
              <a:spLocks/>
            </p:cNvSpPr>
            <p:nvPr/>
          </p:nvSpPr>
          <p:spPr bwMode="auto">
            <a:xfrm>
              <a:off x="114" y="3885"/>
              <a:ext cx="28" cy="19"/>
            </a:xfrm>
            <a:custGeom>
              <a:avLst/>
              <a:gdLst/>
              <a:ahLst/>
              <a:cxnLst>
                <a:cxn ang="0">
                  <a:pos x="23" y="18"/>
                </a:cxn>
                <a:cxn ang="0">
                  <a:pos x="27" y="11"/>
                </a:cxn>
                <a:cxn ang="0">
                  <a:pos x="4" y="0"/>
                </a:cxn>
                <a:cxn ang="0">
                  <a:pos x="0" y="7"/>
                </a:cxn>
                <a:cxn ang="0">
                  <a:pos x="23" y="18"/>
                </a:cxn>
              </a:cxnLst>
              <a:rect l="0" t="0" r="r" b="b"/>
              <a:pathLst>
                <a:path w="28" h="19">
                  <a:moveTo>
                    <a:pt x="23" y="18"/>
                  </a:moveTo>
                  <a:lnTo>
                    <a:pt x="27" y="11"/>
                  </a:lnTo>
                  <a:lnTo>
                    <a:pt x="4" y="0"/>
                  </a:lnTo>
                  <a:lnTo>
                    <a:pt x="0" y="7"/>
                  </a:lnTo>
                  <a:lnTo>
                    <a:pt x="23" y="18"/>
                  </a:lnTo>
                </a:path>
              </a:pathLst>
            </a:custGeom>
            <a:solidFill>
              <a:srgbClr val="FFFFFF"/>
            </a:solidFill>
            <a:ln w="9525" cap="rnd">
              <a:noFill/>
              <a:round/>
              <a:headEnd type="none" w="sm" len="sm"/>
              <a:tailEnd type="none" w="sm" len="sm"/>
            </a:ln>
            <a:effectLst/>
          </p:spPr>
          <p:txBody>
            <a:bodyPr/>
            <a:lstStyle/>
            <a:p>
              <a:endParaRPr lang="en-US"/>
            </a:p>
          </p:txBody>
        </p:sp>
        <p:sp>
          <p:nvSpPr>
            <p:cNvPr id="34834" name="Freeform 18"/>
            <p:cNvSpPr>
              <a:spLocks/>
            </p:cNvSpPr>
            <p:nvPr/>
          </p:nvSpPr>
          <p:spPr bwMode="auto">
            <a:xfrm>
              <a:off x="221" y="3842"/>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3794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xfrm>
            <a:off x="371475" y="4765675"/>
            <a:ext cx="5995988" cy="3749675"/>
          </a:xfrm>
          <a:noFill/>
          <a:ln/>
        </p:spPr>
        <p:txBody>
          <a:bodyPr/>
          <a:lstStyle/>
          <a:p>
            <a:r>
              <a:rPr lang="en-US"/>
              <a:t>Deleting Rows (continued)</a:t>
            </a:r>
          </a:p>
          <a:p>
            <a:pPr lvl="1"/>
            <a:r>
              <a:rPr lang="en-US"/>
              <a:t>You can delete specific rows by specifying the WHERE clause in the DELETE statement. The slide example deletes the DEVELOPMENT department from the DEPARTMENT table. You can c</a:t>
            </a:r>
            <a:r>
              <a:rPr lang="en-US">
                <a:latin typeface="Times" charset="0"/>
              </a:rPr>
              <a:t>onfirm the delete operation by displaying the deleted rows using the SELECT statement. </a:t>
            </a: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sz="400">
              <a:latin typeface="Times" charset="0"/>
            </a:endParaRPr>
          </a:p>
          <a:p>
            <a:r>
              <a:rPr lang="en-US"/>
              <a:t>Example</a:t>
            </a:r>
          </a:p>
          <a:p>
            <a:pPr lvl="1"/>
            <a:r>
              <a:rPr lang="en-US"/>
              <a:t>Remove all employees who started after January 1, 1997.</a:t>
            </a:r>
          </a:p>
          <a:p>
            <a:pPr lvl="1"/>
            <a:endParaRPr lang="en-US"/>
          </a:p>
          <a:p>
            <a:pPr lvl="1"/>
            <a:endParaRPr lang="en-US"/>
          </a:p>
          <a:p>
            <a:pPr lvl="1"/>
            <a:endParaRPr lang="en-US"/>
          </a:p>
          <a:p>
            <a:pPr lvl="1"/>
            <a:r>
              <a:rPr lang="en-US">
                <a:latin typeface="Times" charset="0"/>
              </a:rPr>
              <a:t>If you omit the WHERE clause, all rows in the table are deleted. The second example on the slide deletes all the rows from the DEPARTMENT table because no WHERE clause has been specified.</a:t>
            </a:r>
            <a:endParaRPr lang="en-US"/>
          </a:p>
          <a:p>
            <a:pPr lvl="1"/>
            <a:r>
              <a:rPr lang="en-US" b="1">
                <a:latin typeface="Times" charset="0"/>
              </a:rPr>
              <a:t>Note:</a:t>
            </a:r>
            <a:r>
              <a:rPr lang="en-US">
                <a:latin typeface="Times" charset="0"/>
              </a:rPr>
              <a:t> The DEPARTMENT table has the same data as the DEPT table.</a:t>
            </a:r>
          </a:p>
        </p:txBody>
      </p:sp>
      <p:sp>
        <p:nvSpPr>
          <p:cNvPr id="36868" name="Rectangle 4"/>
          <p:cNvSpPr>
            <a:spLocks noChangeArrowheads="1"/>
          </p:cNvSpPr>
          <p:nvPr/>
        </p:nvSpPr>
        <p:spPr bwMode="auto">
          <a:xfrm>
            <a:off x="568325" y="5656263"/>
            <a:ext cx="5588000" cy="800100"/>
          </a:xfrm>
          <a:prstGeom prst="rect">
            <a:avLst/>
          </a:prstGeom>
          <a:noFill/>
          <a:ln w="12700">
            <a:solidFill>
              <a:schemeClr val="tx1"/>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595313" y="5695950"/>
            <a:ext cx="3113087" cy="758825"/>
          </a:xfrm>
          <a:prstGeom prst="rect">
            <a:avLst/>
          </a:prstGeom>
          <a:noFill/>
          <a:ln w="9525">
            <a:noFill/>
            <a:miter lim="800000"/>
            <a:headEnd/>
            <a:tailEnd/>
          </a:ln>
          <a:effectLst/>
        </p:spPr>
        <p:txBody>
          <a:bodyPr wrap="none" lIns="88900" tIns="42863" rIns="88900" bIns="42863">
            <a:spAutoFit/>
          </a:bodyPr>
          <a:lstStyle/>
          <a:p>
            <a:pPr defTabSz="828675"/>
            <a:r>
              <a:rPr lang="en-US" sz="1100" b="1">
                <a:latin typeface="Courier New" pitchFamily="49" charset="0"/>
              </a:rPr>
              <a:t>SQL&gt; SELECT  *</a:t>
            </a:r>
          </a:p>
          <a:p>
            <a:pPr defTabSz="828675"/>
            <a:r>
              <a:rPr lang="en-US" sz="1100" b="1">
                <a:latin typeface="Courier New" pitchFamily="49" charset="0"/>
              </a:rPr>
              <a:t>  2  FROM    department</a:t>
            </a:r>
          </a:p>
          <a:p>
            <a:pPr defTabSz="828675"/>
            <a:r>
              <a:rPr lang="en-US" sz="1100" b="1">
                <a:latin typeface="Courier New" pitchFamily="49" charset="0"/>
              </a:rPr>
              <a:t>  3  WHERE   dname = </a:t>
            </a:r>
            <a:r>
              <a:rPr lang="en-US" sz="1100" b="1">
                <a:solidFill>
                  <a:srgbClr val="000000"/>
                </a:solidFill>
                <a:latin typeface="Courier New" pitchFamily="49" charset="0"/>
              </a:rPr>
              <a:t>'</a:t>
            </a:r>
            <a:r>
              <a:rPr lang="en-US" sz="1100" b="1">
                <a:latin typeface="Courier New" pitchFamily="49" charset="0"/>
              </a:rPr>
              <a:t>DEVELOPMENT</a:t>
            </a:r>
            <a:r>
              <a:rPr lang="en-US" sz="1100" b="1">
                <a:solidFill>
                  <a:srgbClr val="000000"/>
                </a:solidFill>
                <a:latin typeface="Courier New" pitchFamily="49" charset="0"/>
              </a:rPr>
              <a:t>'</a:t>
            </a:r>
            <a:r>
              <a:rPr lang="en-US" sz="1100" b="1">
                <a:latin typeface="Courier New" pitchFamily="49" charset="0"/>
              </a:rPr>
              <a:t>;</a:t>
            </a:r>
          </a:p>
          <a:p>
            <a:pPr defTabSz="828675"/>
            <a:r>
              <a:rPr lang="en-US" sz="1100">
                <a:latin typeface="Courier New" pitchFamily="49" charset="0"/>
              </a:rPr>
              <a:t>no rows selected.</a:t>
            </a:r>
          </a:p>
        </p:txBody>
      </p:sp>
      <p:sp>
        <p:nvSpPr>
          <p:cNvPr id="36870" name="Rectangle 6"/>
          <p:cNvSpPr>
            <a:spLocks noChangeArrowheads="1"/>
          </p:cNvSpPr>
          <p:nvPr/>
        </p:nvSpPr>
        <p:spPr bwMode="auto">
          <a:xfrm>
            <a:off x="568325" y="6965950"/>
            <a:ext cx="5588000" cy="538163"/>
          </a:xfrm>
          <a:prstGeom prst="rect">
            <a:avLst/>
          </a:prstGeom>
          <a:noFill/>
          <a:ln w="12700">
            <a:solidFill>
              <a:schemeClr val="tx1"/>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598488" y="6967538"/>
            <a:ext cx="5292725" cy="590550"/>
          </a:xfrm>
          <a:prstGeom prst="rect">
            <a:avLst/>
          </a:prstGeom>
          <a:noFill/>
          <a:ln w="9525">
            <a:noFill/>
            <a:miter lim="800000"/>
            <a:headEnd/>
            <a:tailEnd/>
          </a:ln>
          <a:effectLst/>
        </p:spPr>
        <p:txBody>
          <a:bodyPr wrap="none" lIns="88900" tIns="42863" rIns="88900" bIns="42863">
            <a:spAutoFit/>
          </a:bodyPr>
          <a:lstStyle/>
          <a:p>
            <a:pPr defTabSz="828675"/>
            <a:r>
              <a:rPr lang="en-US" sz="1100" b="1">
                <a:latin typeface="Courier New" pitchFamily="49" charset="0"/>
              </a:rPr>
              <a:t>SQL&gt; DELETE FROM  emp</a:t>
            </a:r>
          </a:p>
          <a:p>
            <a:pPr defTabSz="828675"/>
            <a:r>
              <a:rPr lang="en-US" sz="1100" b="1">
                <a:latin typeface="Courier New" pitchFamily="49" charset="0"/>
              </a:rPr>
              <a:t>  2  WHERE        hiredate &gt; TO_DATE(</a:t>
            </a:r>
            <a:r>
              <a:rPr lang="en-US" sz="1100" b="1">
                <a:solidFill>
                  <a:srgbClr val="000000"/>
                </a:solidFill>
                <a:latin typeface="Courier New" pitchFamily="49" charset="0"/>
              </a:rPr>
              <a:t>'</a:t>
            </a:r>
            <a:r>
              <a:rPr lang="en-US" sz="1100" b="1">
                <a:latin typeface="Courier New" pitchFamily="49" charset="0"/>
              </a:rPr>
              <a:t>01.01.97</a:t>
            </a:r>
            <a:r>
              <a:rPr lang="en-US" sz="1100" b="1">
                <a:solidFill>
                  <a:srgbClr val="000000"/>
                </a:solidFill>
                <a:latin typeface="Courier New" pitchFamily="49" charset="0"/>
              </a:rPr>
              <a:t>'</a:t>
            </a:r>
            <a:r>
              <a:rPr lang="en-US" sz="1100" b="1">
                <a:latin typeface="Courier New" pitchFamily="49" charset="0"/>
              </a:rPr>
              <a:t>, </a:t>
            </a:r>
            <a:r>
              <a:rPr lang="en-US" sz="1100" b="1">
                <a:solidFill>
                  <a:srgbClr val="000000"/>
                </a:solidFill>
                <a:latin typeface="Courier New" pitchFamily="49" charset="0"/>
              </a:rPr>
              <a:t>'</a:t>
            </a:r>
            <a:r>
              <a:rPr lang="en-US" sz="1100" b="1">
                <a:latin typeface="Courier New" pitchFamily="49" charset="0"/>
              </a:rPr>
              <a:t>DD.MM.YY</a:t>
            </a:r>
            <a:r>
              <a:rPr lang="en-US" sz="1100" b="1">
                <a:solidFill>
                  <a:srgbClr val="000000"/>
                </a:solidFill>
                <a:latin typeface="Courier New" pitchFamily="49" charset="0"/>
              </a:rPr>
              <a:t>'</a:t>
            </a:r>
            <a:r>
              <a:rPr lang="en-US" sz="1100" b="1">
                <a:latin typeface="Courier New" pitchFamily="49" charset="0"/>
              </a:rPr>
              <a:t>);</a:t>
            </a:r>
          </a:p>
          <a:p>
            <a:pPr defTabSz="828675"/>
            <a:r>
              <a:rPr lang="en-US" sz="1100">
                <a:latin typeface="Courier New" pitchFamily="49" charset="0"/>
              </a:rPr>
              <a:t>1 row deleted.</a:t>
            </a:r>
          </a:p>
        </p:txBody>
      </p:sp>
    </p:spTree>
    <p:extLst>
      <p:ext uri="{BB962C8B-B14F-4D97-AF65-F5344CB8AC3E}">
        <p14:creationId xmlns:p14="http://schemas.microsoft.com/office/powerpoint/2010/main" val="2125346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xfrm>
            <a:off x="371475" y="4765675"/>
            <a:ext cx="5995988" cy="3749675"/>
          </a:xfrm>
          <a:noFill/>
          <a:ln/>
        </p:spPr>
        <p:txBody>
          <a:bodyPr/>
          <a:lstStyle/>
          <a:p>
            <a:pPr>
              <a:tabLst/>
            </a:pPr>
            <a:r>
              <a:rPr lang="en-US"/>
              <a:t>Integrity Constraint Error</a:t>
            </a:r>
          </a:p>
          <a:p>
            <a:pPr lvl="1">
              <a:tabLst/>
            </a:pPr>
            <a:r>
              <a:rPr lang="en-US"/>
              <a:t>If you attempt to delete a record with a value that is tied to an integrity constraint, you will experience an error.</a:t>
            </a:r>
          </a:p>
          <a:p>
            <a:pPr lvl="1">
              <a:tabLst/>
            </a:pPr>
            <a:r>
              <a:rPr lang="en-US"/>
              <a:t>The example on the slide tries to delete department number 10 from the DEPT table, but it results in an error because department number is used as a foreign key in the EMP table. If the parent record that you attempt to delete has child records, then you receive the </a:t>
            </a:r>
            <a:r>
              <a:rPr lang="en-US" i="1"/>
              <a:t>child record found</a:t>
            </a:r>
            <a:r>
              <a:rPr lang="en-US"/>
              <a:t> violation ORA-02292.</a:t>
            </a: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endParaRPr lang="en-US" b="0">
              <a:latin typeface="Times" charset="0"/>
            </a:endParaRPr>
          </a:p>
          <a:p>
            <a:pPr algn="just">
              <a:lnSpc>
                <a:spcPct val="112000"/>
              </a:lnSpc>
              <a:spcBef>
                <a:spcPct val="24000"/>
              </a:spcBef>
              <a:tabLst/>
            </a:pPr>
            <a:r>
              <a:rPr lang="en-US">
                <a:solidFill>
                  <a:schemeClr val="accent2"/>
                </a:solidFill>
              </a:rPr>
              <a:t>Class Management Note</a:t>
            </a:r>
            <a:endParaRPr lang="en-US" b="0">
              <a:solidFill>
                <a:schemeClr val="accent2"/>
              </a:solidFill>
              <a:latin typeface="Times" charset="0"/>
            </a:endParaRPr>
          </a:p>
          <a:p>
            <a:pPr lvl="1">
              <a:tabLst/>
            </a:pPr>
            <a:r>
              <a:rPr lang="en-US">
                <a:solidFill>
                  <a:schemeClr val="accent2"/>
                </a:solidFill>
              </a:rPr>
              <a:t>If referential integrity constraints are in use, you might receive an Oracle Server error message when you attempt to delete a row. However, if the referential integrity constraint contains the ON DELETE CASCADE option, then the selected row and its children are deleted from their respective tables.</a:t>
            </a:r>
          </a:p>
        </p:txBody>
      </p:sp>
      <p:sp>
        <p:nvSpPr>
          <p:cNvPr id="3891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60961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blackWhite">
          <a:xfrm>
            <a:off x="409575" y="4740275"/>
            <a:ext cx="5995988" cy="3749675"/>
          </a:xfrm>
          <a:noFill/>
          <a:ln/>
        </p:spPr>
        <p:txBody>
          <a:bodyPr/>
          <a:lstStyle/>
          <a:p>
            <a:pPr>
              <a:tabLst/>
            </a:pPr>
            <a:r>
              <a:rPr lang="en-US"/>
              <a:t>Summary</a:t>
            </a:r>
          </a:p>
          <a:p>
            <a:pPr lvl="1">
              <a:tabLst/>
            </a:pPr>
            <a:r>
              <a:rPr lang="en-US"/>
              <a:t>Manipulate data in the Oracle database by using the INSERT, UPDATE, and DELETE statements. Control data changes by using the COMMIT, SAVEPOINT, and ROLLBACK statements.</a:t>
            </a:r>
          </a:p>
          <a:p>
            <a:pPr lvl="1">
              <a:tabLst/>
            </a:pPr>
            <a:r>
              <a:rPr lang="en-US"/>
              <a:t>The Oracle Server guarantees a consistent view of data at all times.</a:t>
            </a:r>
          </a:p>
          <a:p>
            <a:pPr lvl="1">
              <a:tabLst/>
            </a:pPr>
            <a:r>
              <a:rPr lang="en-US"/>
              <a:t>Locking can be implicit or explicit.</a:t>
            </a:r>
          </a:p>
          <a:p>
            <a:pPr>
              <a:tabLst/>
            </a:pPr>
            <a:endParaRPr lang="en-US" b="0">
              <a:latin typeface="Times New Roman" pitchFamily="18" charset="0"/>
            </a:endParaRPr>
          </a:p>
        </p:txBody>
      </p:sp>
      <p:sp>
        <p:nvSpPr>
          <p:cNvPr id="40963"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90496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73075" y="195263"/>
            <a:ext cx="5892800" cy="4419600"/>
          </a:xfrm>
          <a:ln cap="flat"/>
        </p:spPr>
      </p:sp>
      <p:sp>
        <p:nvSpPr>
          <p:cNvPr id="43011" name="Rectangle 3"/>
          <p:cNvSpPr>
            <a:spLocks noGrp="1" noChangeArrowheads="1"/>
          </p:cNvSpPr>
          <p:nvPr>
            <p:ph type="body" idx="1"/>
          </p:nvPr>
        </p:nvSpPr>
        <p:spPr>
          <a:xfrm>
            <a:off x="419100" y="4764088"/>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add rows to the MY_EMPLOYEE table, update and delete data from the table, and control your transactions.</a:t>
            </a:r>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defTabSz="387350">
              <a:tabLst>
                <a:tab pos="449263" algn="l"/>
              </a:tabLst>
            </a:pPr>
            <a:endParaRPr lang="en-US" b="0">
              <a:latin typeface="Times New Roman" pitchFamily="18" charset="0"/>
            </a:endParaRPr>
          </a:p>
        </p:txBody>
      </p:sp>
    </p:spTree>
    <p:extLst>
      <p:ext uri="{BB962C8B-B14F-4D97-AF65-F5344CB8AC3E}">
        <p14:creationId xmlns:p14="http://schemas.microsoft.com/office/powerpoint/2010/main" val="122887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xfrm>
            <a:off x="452438" y="4762500"/>
            <a:ext cx="5311775" cy="3795713"/>
          </a:xfrm>
          <a:noFill/>
          <a:ln/>
        </p:spPr>
        <p:txBody>
          <a:bodyPr/>
          <a:lstStyle/>
          <a:p>
            <a:pPr defTabSz="446088">
              <a:tabLst>
                <a:tab pos="439738" algn="l"/>
              </a:tabLst>
            </a:pPr>
            <a:r>
              <a:rPr lang="en-US"/>
              <a:t>Lesson Aim</a:t>
            </a:r>
          </a:p>
          <a:p>
            <a:pPr lvl="1" defTabSz="446088">
              <a:tabLst>
                <a:tab pos="439738" algn="l"/>
              </a:tabLst>
            </a:pPr>
            <a:r>
              <a:rPr lang="en-US"/>
              <a:t>In this lesson, you will learn how to insert rows into a table, update existing rows in a table, and delete existing rows from a table. You will also learn how to control transactions with the COMMIT, SAVEPOINT, and ROLLBACK statements.</a:t>
            </a:r>
          </a:p>
        </p:txBody>
      </p:sp>
      <p:sp>
        <p:nvSpPr>
          <p:cNvPr id="8197" name="Rectangle 5"/>
          <p:cNvSpPr>
            <a:spLocks noGrp="1" noRot="1" noChangeAspect="1" noChangeArrowheads="1" noTextEdit="1"/>
          </p:cNvSpPr>
          <p:nvPr>
            <p:ph type="sldImg"/>
          </p:nvPr>
        </p:nvSpPr>
        <p:spPr>
          <a:xfrm>
            <a:off x="442913" y="168275"/>
            <a:ext cx="5927725" cy="4445000"/>
          </a:xfrm>
          <a:ln cap="flat"/>
        </p:spPr>
      </p:sp>
    </p:spTree>
    <p:extLst>
      <p:ext uri="{BB962C8B-B14F-4D97-AF65-F5344CB8AC3E}">
        <p14:creationId xmlns:p14="http://schemas.microsoft.com/office/powerpoint/2010/main" val="2028677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47675" y="344488"/>
            <a:ext cx="6135688" cy="7089775"/>
          </a:xfrm>
          <a:noFill/>
          <a:ln/>
        </p:spPr>
        <p:txBody>
          <a:bodyPr/>
          <a:lstStyle/>
          <a:p>
            <a:pPr defTabSz="460375">
              <a:lnSpc>
                <a:spcPct val="112000"/>
              </a:lnSpc>
              <a:spcBef>
                <a:spcPct val="0"/>
              </a:spcBef>
              <a:spcAft>
                <a:spcPct val="24000"/>
              </a:spcAft>
              <a:tabLst>
                <a:tab pos="449263" algn="l"/>
                <a:tab pos="2516188" algn="l"/>
              </a:tabLst>
            </a:pPr>
            <a:r>
              <a:rPr lang="en-US"/>
              <a:t>Practice 9</a:t>
            </a:r>
          </a:p>
          <a:p>
            <a:pPr lvl="1" defTabSz="460375">
              <a:tabLst>
                <a:tab pos="449263" algn="l"/>
                <a:tab pos="2516188" algn="l"/>
              </a:tabLst>
            </a:pPr>
            <a:r>
              <a:rPr lang="en-US"/>
              <a:t>Insert data into the MY_EMPLOYEE table.</a:t>
            </a:r>
          </a:p>
          <a:p>
            <a:pPr marL="442913" lvl="2" indent="-214313" defTabSz="460375">
              <a:buFontTx/>
              <a:buNone/>
              <a:tabLst>
                <a:tab pos="449263" algn="l"/>
                <a:tab pos="2516188" algn="l"/>
              </a:tabLst>
            </a:pPr>
            <a:r>
              <a:rPr lang="en-US"/>
              <a:t>1.	Run the </a:t>
            </a:r>
            <a:r>
              <a:rPr lang="en-US" i="1"/>
              <a:t>lab9_1.sql</a:t>
            </a:r>
            <a:r>
              <a:rPr lang="en-US"/>
              <a:t> script to build the MY_EMPLOYEE table that will be used for the lab.</a:t>
            </a:r>
          </a:p>
          <a:p>
            <a:pPr marL="442913" lvl="2" indent="-214313" defTabSz="460375">
              <a:lnSpc>
                <a:spcPct val="125000"/>
              </a:lnSpc>
              <a:buFontTx/>
              <a:buNone/>
              <a:tabLst>
                <a:tab pos="449263" algn="l"/>
                <a:tab pos="2516188" algn="l"/>
              </a:tabLst>
            </a:pPr>
            <a:r>
              <a:rPr lang="en-US"/>
              <a:t>2.	Describe the structure of the MY_EMPLOYEE table to identify the column names.</a:t>
            </a:r>
            <a:br>
              <a:rPr lang="en-US"/>
            </a:br>
            <a:r>
              <a:rPr lang="en-US">
                <a:latin typeface="Courier New" pitchFamily="49" charset="0"/>
              </a:rPr>
              <a:t>	  Name         Null?     Type</a:t>
            </a:r>
            <a:br>
              <a:rPr lang="en-US">
                <a:latin typeface="Courier New" pitchFamily="49" charset="0"/>
              </a:rPr>
            </a:br>
            <a:r>
              <a:rPr lang="en-US">
                <a:latin typeface="Courier New" pitchFamily="49" charset="0"/>
              </a:rPr>
              <a:t>	  ------------ --------- ------</a:t>
            </a:r>
            <a:br>
              <a:rPr lang="en-US">
                <a:latin typeface="Courier New" pitchFamily="49" charset="0"/>
              </a:rPr>
            </a:br>
            <a:r>
              <a:rPr lang="en-US">
                <a:latin typeface="Courier New" pitchFamily="49" charset="0"/>
              </a:rPr>
              <a:t>	  ID           NOT NULL  NUMBER(4)</a:t>
            </a:r>
            <a:br>
              <a:rPr lang="en-US">
                <a:latin typeface="Courier New" pitchFamily="49" charset="0"/>
              </a:rPr>
            </a:br>
            <a:r>
              <a:rPr lang="en-US">
                <a:latin typeface="Courier New" pitchFamily="49" charset="0"/>
              </a:rPr>
              <a:t>	  LAST_NAME              VARCHAR2(25)</a:t>
            </a:r>
            <a:br>
              <a:rPr lang="en-US">
                <a:latin typeface="Courier New" pitchFamily="49" charset="0"/>
              </a:rPr>
            </a:br>
            <a:r>
              <a:rPr lang="en-US">
                <a:latin typeface="Courier New" pitchFamily="49" charset="0"/>
              </a:rPr>
              <a:t>	  FIRST_NAME             VARCHAR2(25)</a:t>
            </a:r>
            <a:br>
              <a:rPr lang="en-US">
                <a:latin typeface="Courier New" pitchFamily="49" charset="0"/>
              </a:rPr>
            </a:br>
            <a:r>
              <a:rPr lang="en-US">
                <a:latin typeface="Courier New" pitchFamily="49" charset="0"/>
              </a:rPr>
              <a:t>	  USERID                 VARCHAR2(8)</a:t>
            </a:r>
            <a:br>
              <a:rPr lang="en-US">
                <a:latin typeface="Courier New" pitchFamily="49" charset="0"/>
              </a:rPr>
            </a:br>
            <a:r>
              <a:rPr lang="en-US">
                <a:latin typeface="Courier New" pitchFamily="49" charset="0"/>
              </a:rPr>
              <a:t>	  SALARY                 NUMBER(9,2)</a:t>
            </a:r>
          </a:p>
          <a:p>
            <a:pPr marL="442913" lvl="2" indent="-214313" defTabSz="460375">
              <a:lnSpc>
                <a:spcPct val="125000"/>
              </a:lnSpc>
              <a:buFontTx/>
              <a:buNone/>
              <a:tabLst>
                <a:tab pos="449263" algn="l"/>
                <a:tab pos="2516188" algn="l"/>
              </a:tabLst>
            </a:pPr>
            <a:endParaRPr lang="en-US" sz="500"/>
          </a:p>
          <a:p>
            <a:pPr marL="442913" lvl="2" indent="-214313" defTabSz="460375">
              <a:buFontTx/>
              <a:buNone/>
              <a:tabLst>
                <a:tab pos="449263" algn="l"/>
                <a:tab pos="2516188" algn="l"/>
              </a:tabLst>
            </a:pPr>
            <a:r>
              <a:rPr lang="en-US"/>
              <a:t>3.	Add the first row of data to the MY_EMPLOYEE table from the following sample data. Do not list the columns in the INSERT clause.</a:t>
            </a:r>
          </a:p>
          <a:p>
            <a:pPr lvl="1" defTabSz="460375">
              <a:tabLst>
                <a:tab pos="449263" algn="l"/>
                <a:tab pos="2516188" algn="l"/>
              </a:tabLst>
            </a:pPr>
            <a:r>
              <a:rPr lang="en-US"/>
              <a:t>	</a:t>
            </a:r>
          </a:p>
          <a:p>
            <a:pPr lvl="1" defTabSz="460375">
              <a:tabLst>
                <a:tab pos="449263" algn="l"/>
                <a:tab pos="2516188" algn="l"/>
              </a:tabLst>
            </a:pPr>
            <a:endParaRPr lang="en-US"/>
          </a:p>
          <a:p>
            <a:pPr lvl="1" defTabSz="460375">
              <a:tabLst>
                <a:tab pos="449263" algn="l"/>
                <a:tab pos="2516188" algn="l"/>
              </a:tabLst>
            </a:pPr>
            <a:endParaRPr lang="en-US"/>
          </a:p>
          <a:p>
            <a:pPr lvl="1" defTabSz="460375">
              <a:tabLst>
                <a:tab pos="449263" algn="l"/>
                <a:tab pos="2516188" algn="l"/>
              </a:tabLst>
            </a:pPr>
            <a:endParaRPr lang="en-US"/>
          </a:p>
          <a:p>
            <a:pPr lvl="1" defTabSz="460375">
              <a:tabLst>
                <a:tab pos="449263" algn="l"/>
                <a:tab pos="2516188" algn="l"/>
              </a:tabLst>
            </a:pPr>
            <a:endParaRPr lang="en-US"/>
          </a:p>
          <a:p>
            <a:pPr lvl="1" defTabSz="460375">
              <a:tabLst>
                <a:tab pos="449263" algn="l"/>
                <a:tab pos="2516188" algn="l"/>
              </a:tabLst>
            </a:pPr>
            <a:endParaRPr lang="en-US"/>
          </a:p>
          <a:p>
            <a:pPr marL="442913" lvl="2" indent="-214313" defTabSz="460375">
              <a:buFontTx/>
              <a:buNone/>
              <a:tabLst>
                <a:tab pos="449263" algn="l"/>
                <a:tab pos="2516188" algn="l"/>
              </a:tabLst>
            </a:pPr>
            <a:endParaRPr lang="en-US"/>
          </a:p>
          <a:p>
            <a:pPr marL="442913" lvl="2" indent="-214313" defTabSz="460375">
              <a:buFontTx/>
              <a:buNone/>
              <a:tabLst>
                <a:tab pos="449263" algn="l"/>
                <a:tab pos="2516188" algn="l"/>
              </a:tabLst>
            </a:pPr>
            <a:r>
              <a:rPr lang="en-US"/>
              <a:t>4.	Populate the MY_EMPLOYEE table with the second row of sample data from the preceding list.	This time, list the columns explicitly in the INSERT clause.</a:t>
            </a:r>
          </a:p>
          <a:p>
            <a:pPr marL="442913" lvl="2" indent="-214313" defTabSz="460375">
              <a:buFontTx/>
              <a:buNone/>
              <a:tabLst>
                <a:tab pos="449263" algn="l"/>
                <a:tab pos="2516188" algn="l"/>
              </a:tabLst>
            </a:pPr>
            <a:r>
              <a:rPr lang="en-US"/>
              <a:t>5.	Confirm your addition to the table.</a:t>
            </a:r>
          </a:p>
          <a:p>
            <a:pPr marL="442913" lvl="2" indent="-214313" defTabSz="460375">
              <a:buFontTx/>
              <a:buNone/>
              <a:tabLst>
                <a:tab pos="449263" algn="l"/>
                <a:tab pos="2516188" algn="l"/>
              </a:tabLst>
            </a:pPr>
            <a:endParaRPr lang="en-US" sz="500"/>
          </a:p>
          <a:p>
            <a:pPr defTabSz="460375">
              <a:tabLst>
                <a:tab pos="449263" algn="l"/>
                <a:tab pos="2516188" algn="l"/>
              </a:tabLst>
            </a:pPr>
            <a:r>
              <a:rPr lang="en-US" b="0">
                <a:latin typeface="Courier New" pitchFamily="49" charset="0"/>
              </a:rPr>
              <a:t>	   ID LAST_NAME   FIRST_NAME USERID  SALARY</a:t>
            </a:r>
            <a:br>
              <a:rPr lang="en-US" b="0">
                <a:latin typeface="Courier New" pitchFamily="49" charset="0"/>
              </a:rPr>
            </a:br>
            <a:r>
              <a:rPr lang="en-US" b="0">
                <a:latin typeface="Courier New" pitchFamily="49" charset="0"/>
              </a:rPr>
              <a:t>	  --- ----------- ---------- ------  ------</a:t>
            </a:r>
            <a:br>
              <a:rPr lang="en-US" b="0">
                <a:latin typeface="Courier New" pitchFamily="49" charset="0"/>
              </a:rPr>
            </a:br>
            <a:r>
              <a:rPr lang="en-US" b="0">
                <a:latin typeface="Courier New" pitchFamily="49" charset="0"/>
              </a:rPr>
              <a:t>	    1 Patel       Ralph      rpatel     795</a:t>
            </a:r>
            <a:br>
              <a:rPr lang="en-US" b="0">
                <a:latin typeface="Courier New" pitchFamily="49" charset="0"/>
              </a:rPr>
            </a:br>
            <a:r>
              <a:rPr lang="en-US" b="0">
                <a:latin typeface="Courier New" pitchFamily="49" charset="0"/>
              </a:rPr>
              <a:t>	    2 Dancs       Betty      bdancs     860</a:t>
            </a:r>
          </a:p>
          <a:p>
            <a:pPr defTabSz="460375">
              <a:tabLst>
                <a:tab pos="449263" algn="l"/>
                <a:tab pos="2516188" algn="l"/>
              </a:tabLst>
            </a:pPr>
            <a:endParaRPr lang="en-US" b="0">
              <a:latin typeface="Courier New" pitchFamily="49" charset="0"/>
            </a:endParaRPr>
          </a:p>
        </p:txBody>
      </p:sp>
      <p:sp>
        <p:nvSpPr>
          <p:cNvPr id="45059" name="Rectangle 3"/>
          <p:cNvSpPr>
            <a:spLocks noChangeArrowheads="1"/>
          </p:cNvSpPr>
          <p:nvPr/>
        </p:nvSpPr>
        <p:spPr bwMode="auto">
          <a:xfrm>
            <a:off x="1000125" y="5495925"/>
            <a:ext cx="5237163" cy="882650"/>
          </a:xfrm>
          <a:prstGeom prst="rect">
            <a:avLst/>
          </a:prstGeom>
          <a:noFill/>
          <a:ln w="12700">
            <a:solidFill>
              <a:schemeClr val="tx1"/>
            </a:solidFill>
            <a:miter lim="800000"/>
            <a:headEnd/>
            <a:tailEnd/>
          </a:ln>
          <a:effectLst/>
        </p:spPr>
        <p:txBody>
          <a:bodyPr wrap="none" anchor="ctr"/>
          <a:lstStyle/>
          <a:p>
            <a:endParaRPr lang="en-US"/>
          </a:p>
        </p:txBody>
      </p:sp>
      <p:sp>
        <p:nvSpPr>
          <p:cNvPr id="45060" name="Rectangle 4"/>
          <p:cNvSpPr>
            <a:spLocks noChangeArrowheads="1"/>
          </p:cNvSpPr>
          <p:nvPr/>
        </p:nvSpPr>
        <p:spPr bwMode="auto">
          <a:xfrm>
            <a:off x="1000125" y="1314450"/>
            <a:ext cx="5237163" cy="1524000"/>
          </a:xfrm>
          <a:prstGeom prst="rect">
            <a:avLst/>
          </a:prstGeom>
          <a:noFill/>
          <a:ln w="12700">
            <a:solidFill>
              <a:schemeClr val="tx1"/>
            </a:solidFill>
            <a:miter lim="800000"/>
            <a:headEnd/>
            <a:tailEnd/>
          </a:ln>
          <a:effectLst/>
        </p:spPr>
        <p:txBody>
          <a:bodyPr wrap="none" anchor="ctr"/>
          <a:lstStyle/>
          <a:p>
            <a:endParaRPr lang="en-US"/>
          </a:p>
        </p:txBody>
      </p:sp>
      <p:graphicFrame>
        <p:nvGraphicFramePr>
          <p:cNvPr id="45061" name="Object 5"/>
          <p:cNvGraphicFramePr>
            <a:graphicFrameLocks/>
          </p:cNvGraphicFramePr>
          <p:nvPr/>
        </p:nvGraphicFramePr>
        <p:xfrm>
          <a:off x="979488" y="3332163"/>
          <a:ext cx="5778500" cy="1782762"/>
        </p:xfrm>
        <a:graphic>
          <a:graphicData uri="http://schemas.openxmlformats.org/presentationml/2006/ole">
            <mc:AlternateContent xmlns:mc="http://schemas.openxmlformats.org/markup-compatibility/2006">
              <mc:Choice xmlns:v="urn:schemas-microsoft-com:vml" Requires="v">
                <p:oleObj spid="_x0000_s45064" name="Document" r:id="rId4" imgW="5778360" imgH="1782720" progId="Word.Document.6">
                  <p:embed/>
                </p:oleObj>
              </mc:Choice>
              <mc:Fallback>
                <p:oleObj name="Document" r:id="rId4" imgW="5778360" imgH="1782720" progId="Word.Document.6">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488" y="3332163"/>
                        <a:ext cx="577850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89405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444500" y="406400"/>
            <a:ext cx="5999163" cy="7416800"/>
          </a:xfrm>
          <a:noFill/>
          <a:ln/>
        </p:spPr>
        <p:txBody>
          <a:bodyPr/>
          <a:lstStyle/>
          <a:p>
            <a:pPr defTabSz="387350">
              <a:lnSpc>
                <a:spcPct val="112000"/>
              </a:lnSpc>
              <a:spcBef>
                <a:spcPct val="0"/>
              </a:spcBef>
              <a:spcAft>
                <a:spcPct val="24000"/>
              </a:spcAft>
              <a:tabLst>
                <a:tab pos="449263" algn="l"/>
              </a:tabLst>
            </a:pPr>
            <a:r>
              <a:rPr lang="en-US"/>
              <a:t>Practice 9 (continued)</a:t>
            </a:r>
            <a:endParaRPr lang="en-US" b="0">
              <a:latin typeface="Times" charset="0"/>
            </a:endParaRPr>
          </a:p>
          <a:p>
            <a:pPr marL="442913" lvl="2" indent="-214313" defTabSz="387350">
              <a:buFontTx/>
              <a:buNone/>
              <a:tabLst>
                <a:tab pos="449263" algn="l"/>
              </a:tabLst>
            </a:pPr>
            <a:r>
              <a:rPr lang="en-US"/>
              <a:t>6.	Create a script named </a:t>
            </a:r>
            <a:r>
              <a:rPr lang="en-US" i="1"/>
              <a:t>loademp.sql</a:t>
            </a:r>
            <a:r>
              <a:rPr lang="en-US"/>
              <a:t> to load rows into the MY_EMPLOYEE table 			interactively. Prompt the user for the employee’s id, first name, last name, and salary. 		Concatenate the first letter of the first name and the first seven characters of the last name to 	produce the userid.</a:t>
            </a:r>
          </a:p>
          <a:p>
            <a:pPr marL="442913" lvl="2" indent="-214313" defTabSz="387350">
              <a:buFontTx/>
              <a:buNone/>
              <a:tabLst>
                <a:tab pos="449263" algn="l"/>
              </a:tabLst>
            </a:pPr>
            <a:r>
              <a:rPr lang="en-US"/>
              <a:t>7.	Populate the table with the next two rows of sample data by running the script that you created.</a:t>
            </a:r>
          </a:p>
          <a:p>
            <a:pPr marL="442913" lvl="2" indent="-214313" defTabSz="387350">
              <a:buFontTx/>
              <a:buNone/>
              <a:tabLst>
                <a:tab pos="449263" algn="l"/>
              </a:tabLst>
            </a:pPr>
            <a:r>
              <a:rPr lang="en-US"/>
              <a:t>8.	Confirm your additions to the table.</a:t>
            </a:r>
            <a:br>
              <a:rPr lang="en-US"/>
            </a:br>
            <a:r>
              <a:rPr lang="en-US">
                <a:latin typeface="Courier New" pitchFamily="49" charset="0"/>
              </a:rPr>
              <a:t>	 </a:t>
            </a:r>
          </a:p>
          <a:p>
            <a:pPr marL="442913" lvl="2" indent="-214313" defTabSz="387350">
              <a:buFontTx/>
              <a:buNone/>
              <a:tabLst>
                <a:tab pos="449263" algn="l"/>
              </a:tabLst>
            </a:pPr>
            <a:r>
              <a:rPr lang="en-US">
                <a:latin typeface="Courier New" pitchFamily="49" charset="0"/>
              </a:rPr>
              <a:t>	 ID  LAST_NAME  FIRST_NAME USERID  SALARY</a:t>
            </a:r>
          </a:p>
          <a:p>
            <a:pPr defTabSz="387350">
              <a:tabLst>
                <a:tab pos="449263" algn="l"/>
              </a:tabLst>
            </a:pPr>
            <a:r>
              <a:rPr lang="en-US" b="0">
                <a:latin typeface="Courier New" pitchFamily="49" charset="0"/>
              </a:rPr>
              <a:t>	 --- ---------- ---------- ------  ------</a:t>
            </a:r>
          </a:p>
          <a:p>
            <a:pPr defTabSz="387350">
              <a:tabLst>
                <a:tab pos="449263" algn="l"/>
              </a:tabLst>
            </a:pPr>
            <a:r>
              <a:rPr lang="en-US" b="0">
                <a:latin typeface="Courier New" pitchFamily="49" charset="0"/>
              </a:rPr>
              <a:t>	   1 Patel      Ralph      rpatel     795</a:t>
            </a:r>
            <a:br>
              <a:rPr lang="en-US" b="0">
                <a:latin typeface="Courier New" pitchFamily="49" charset="0"/>
              </a:rPr>
            </a:br>
            <a:r>
              <a:rPr lang="en-US" b="0">
                <a:latin typeface="Courier New" pitchFamily="49" charset="0"/>
              </a:rPr>
              <a:t>	   2 Dancs      Betty      bdancs     860</a:t>
            </a:r>
            <a:br>
              <a:rPr lang="en-US" b="0">
                <a:latin typeface="Courier New" pitchFamily="49" charset="0"/>
              </a:rPr>
            </a:br>
            <a:r>
              <a:rPr lang="en-US" b="0">
                <a:latin typeface="Courier New" pitchFamily="49" charset="0"/>
              </a:rPr>
              <a:t>	   3 Biri       Ben        bbiri     1100</a:t>
            </a:r>
            <a:br>
              <a:rPr lang="en-US" b="0">
                <a:latin typeface="Courier New" pitchFamily="49" charset="0"/>
              </a:rPr>
            </a:br>
            <a:r>
              <a:rPr lang="en-US" b="0">
                <a:latin typeface="Courier New" pitchFamily="49" charset="0"/>
              </a:rPr>
              <a:t>	   4 Newman     Chad       cnewman    750</a:t>
            </a:r>
          </a:p>
          <a:p>
            <a:pPr lvl="1" defTabSz="387350">
              <a:tabLst>
                <a:tab pos="449263" algn="l"/>
              </a:tabLst>
            </a:pPr>
            <a:endParaRPr lang="en-US"/>
          </a:p>
          <a:p>
            <a:pPr marL="442913" lvl="2" indent="-214313" defTabSz="387350">
              <a:buFontTx/>
              <a:buNone/>
              <a:tabLst>
                <a:tab pos="449263" algn="l"/>
              </a:tabLst>
            </a:pPr>
            <a:r>
              <a:rPr lang="en-US"/>
              <a:t>9.	Make the data additions permanent.</a:t>
            </a:r>
          </a:p>
          <a:p>
            <a:pPr marL="442913" lvl="2" indent="-214313" defTabSz="387350">
              <a:buFontTx/>
              <a:buNone/>
              <a:tabLst>
                <a:tab pos="449263" algn="l"/>
              </a:tabLst>
            </a:pPr>
            <a:r>
              <a:rPr lang="en-US"/>
              <a:t>Update and delete data in the MY_EMPLOYEE table.</a:t>
            </a:r>
          </a:p>
          <a:p>
            <a:pPr marL="442913" lvl="2" indent="-214313" defTabSz="387350">
              <a:buFontTx/>
              <a:buNone/>
              <a:tabLst>
                <a:tab pos="449263" algn="l"/>
              </a:tabLst>
            </a:pPr>
            <a:r>
              <a:rPr lang="en-US"/>
              <a:t>10.	Change the last name of employee 3 to Drexler.</a:t>
            </a:r>
          </a:p>
          <a:p>
            <a:pPr marL="442913" lvl="2" indent="-214313" defTabSz="387350">
              <a:buFontTx/>
              <a:buNone/>
              <a:tabLst>
                <a:tab pos="449263" algn="l"/>
              </a:tabLst>
            </a:pPr>
            <a:r>
              <a:rPr lang="en-US"/>
              <a:t>11.	Change the salary to 1000 for all employees with a salary less than 900.</a:t>
            </a:r>
          </a:p>
          <a:p>
            <a:pPr marL="442913" lvl="2" indent="-214313" defTabSz="387350">
              <a:buFontTx/>
              <a:buNone/>
              <a:tabLst>
                <a:tab pos="449263" algn="l"/>
              </a:tabLst>
            </a:pPr>
            <a:r>
              <a:rPr lang="en-US"/>
              <a:t>12.	Verify your changes to the table.</a:t>
            </a:r>
            <a:br>
              <a:rPr lang="en-US"/>
            </a:br>
            <a:endParaRPr lang="en-US"/>
          </a:p>
          <a:p>
            <a:pPr defTabSz="387350">
              <a:tabLst>
                <a:tab pos="449263" algn="l"/>
              </a:tabLst>
            </a:pPr>
            <a:r>
              <a:rPr lang="en-US" b="0">
                <a:latin typeface="Courier New" pitchFamily="49" charset="0"/>
              </a:rPr>
              <a:t>	  LAST_NAME SALARY</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Patel       1000</a:t>
            </a:r>
            <a:br>
              <a:rPr lang="en-US" b="0">
                <a:latin typeface="Courier New" pitchFamily="49" charset="0"/>
              </a:rPr>
            </a:br>
            <a:r>
              <a:rPr lang="en-US" b="0">
                <a:latin typeface="Courier New" pitchFamily="49" charset="0"/>
              </a:rPr>
              <a:t>	  Dancs       1000</a:t>
            </a:r>
            <a:br>
              <a:rPr lang="en-US" b="0">
                <a:latin typeface="Courier New" pitchFamily="49" charset="0"/>
              </a:rPr>
            </a:br>
            <a:r>
              <a:rPr lang="en-US" b="0">
                <a:latin typeface="Courier New" pitchFamily="49" charset="0"/>
              </a:rPr>
              <a:t>	  Drexler     1100</a:t>
            </a:r>
            <a:br>
              <a:rPr lang="en-US" b="0">
                <a:latin typeface="Courier New" pitchFamily="49" charset="0"/>
              </a:rPr>
            </a:br>
            <a:r>
              <a:rPr lang="en-US" b="0">
                <a:latin typeface="Courier New" pitchFamily="49" charset="0"/>
              </a:rPr>
              <a:t>	  Newman      1000</a:t>
            </a:r>
          </a:p>
          <a:p>
            <a:pPr lvl="1" defTabSz="387350">
              <a:tabLst>
                <a:tab pos="449263" algn="l"/>
              </a:tabLst>
            </a:pPr>
            <a:endParaRPr lang="en-US"/>
          </a:p>
          <a:p>
            <a:pPr marL="442913" lvl="2" indent="-214313" defTabSz="387350">
              <a:buFontTx/>
              <a:buNone/>
              <a:tabLst>
                <a:tab pos="449263" algn="l"/>
              </a:tabLst>
            </a:pPr>
            <a:r>
              <a:rPr lang="en-US"/>
              <a:t>13.	Delete Betty Dancs from the MY_EMPLOYEE table.</a:t>
            </a:r>
          </a:p>
          <a:p>
            <a:pPr marL="442913" lvl="2" indent="-214313" defTabSz="387350">
              <a:buFontTx/>
              <a:buNone/>
              <a:tabLst>
                <a:tab pos="449263" algn="l"/>
              </a:tabLst>
            </a:pPr>
            <a:r>
              <a:rPr lang="en-US"/>
              <a:t>14.	Confirm your changes to the table.</a:t>
            </a:r>
            <a:br>
              <a:rPr lang="en-US"/>
            </a:br>
            <a:endParaRPr lang="en-US"/>
          </a:p>
          <a:p>
            <a:pPr defTabSz="387350">
              <a:tabLst>
                <a:tab pos="449263" algn="l"/>
              </a:tabLst>
            </a:pPr>
            <a:r>
              <a:rPr lang="en-US" b="0">
                <a:latin typeface="Courier New" pitchFamily="49" charset="0"/>
              </a:rPr>
              <a:t>	   ID LAST_NAME  FIRST_NAME USERID SALARY</a:t>
            </a:r>
            <a:br>
              <a:rPr lang="en-US" b="0">
                <a:latin typeface="Courier New" pitchFamily="49" charset="0"/>
              </a:rPr>
            </a:br>
            <a:r>
              <a:rPr lang="en-US" b="0">
                <a:latin typeface="Courier New" pitchFamily="49" charset="0"/>
              </a:rPr>
              <a:t>	  --- ---------- ---------- ------ ------</a:t>
            </a:r>
            <a:br>
              <a:rPr lang="en-US" b="0">
                <a:latin typeface="Courier New" pitchFamily="49" charset="0"/>
              </a:rPr>
            </a:br>
            <a:r>
              <a:rPr lang="en-US" b="0">
                <a:latin typeface="Courier New" pitchFamily="49" charset="0"/>
              </a:rPr>
              <a:t>	    1 Patel      Ralph      rpatel   1000</a:t>
            </a:r>
            <a:br>
              <a:rPr lang="en-US" b="0">
                <a:latin typeface="Courier New" pitchFamily="49" charset="0"/>
              </a:rPr>
            </a:br>
            <a:r>
              <a:rPr lang="en-US" b="0">
                <a:latin typeface="Courier New" pitchFamily="49" charset="0"/>
              </a:rPr>
              <a:t>	    3 Drexler    Ben        bbiri    1100</a:t>
            </a:r>
            <a:br>
              <a:rPr lang="en-US" b="0">
                <a:latin typeface="Courier New" pitchFamily="49" charset="0"/>
              </a:rPr>
            </a:br>
            <a:r>
              <a:rPr lang="en-US" b="0">
                <a:latin typeface="Courier New" pitchFamily="49" charset="0"/>
              </a:rPr>
              <a:t>	    4 Newman     Chad       cnewman  1000</a:t>
            </a:r>
            <a:br>
              <a:rPr lang="en-US" b="0">
                <a:latin typeface="Courier New" pitchFamily="49" charset="0"/>
              </a:rPr>
            </a:br>
            <a:endParaRPr lang="en-US" b="0">
              <a:latin typeface="Courier New" pitchFamily="49" charset="0"/>
            </a:endParaRPr>
          </a:p>
        </p:txBody>
      </p:sp>
      <p:sp>
        <p:nvSpPr>
          <p:cNvPr id="47107" name="Rectangle 3"/>
          <p:cNvSpPr>
            <a:spLocks noChangeArrowheads="1"/>
          </p:cNvSpPr>
          <p:nvPr/>
        </p:nvSpPr>
        <p:spPr bwMode="auto">
          <a:xfrm>
            <a:off x="985838" y="6437313"/>
            <a:ext cx="5251450" cy="1117600"/>
          </a:xfrm>
          <a:prstGeom prst="rect">
            <a:avLst/>
          </a:prstGeom>
          <a:noFill/>
          <a:ln w="12700">
            <a:solidFill>
              <a:schemeClr val="tx1"/>
            </a:solidFill>
            <a:miter lim="800000"/>
            <a:headEnd/>
            <a:tailEnd/>
          </a:ln>
          <a:effectLst/>
        </p:spPr>
        <p:txBody>
          <a:bodyPr wrap="none" anchor="ctr"/>
          <a:lstStyle/>
          <a:p>
            <a:endParaRPr lang="en-US"/>
          </a:p>
        </p:txBody>
      </p:sp>
      <p:sp>
        <p:nvSpPr>
          <p:cNvPr id="47108" name="Rectangle 4"/>
          <p:cNvSpPr>
            <a:spLocks noChangeArrowheads="1"/>
          </p:cNvSpPr>
          <p:nvPr/>
        </p:nvSpPr>
        <p:spPr bwMode="auto">
          <a:xfrm>
            <a:off x="985838" y="4525963"/>
            <a:ext cx="5251450" cy="1312862"/>
          </a:xfrm>
          <a:prstGeom prst="rect">
            <a:avLst/>
          </a:prstGeom>
          <a:noFill/>
          <a:ln w="12700">
            <a:solidFill>
              <a:schemeClr val="tx1"/>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985838" y="1941513"/>
            <a:ext cx="5251450" cy="1411287"/>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140561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85838" y="4237038"/>
            <a:ext cx="5251450" cy="132397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9155" name="Rectangle 3"/>
          <p:cNvSpPr>
            <a:spLocks noChangeArrowheads="1"/>
          </p:cNvSpPr>
          <p:nvPr/>
        </p:nvSpPr>
        <p:spPr bwMode="auto">
          <a:xfrm>
            <a:off x="985838" y="1812925"/>
            <a:ext cx="5251450" cy="1128713"/>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9156" name="Rectangle 4"/>
          <p:cNvSpPr>
            <a:spLocks noGrp="1" noChangeArrowheads="1"/>
          </p:cNvSpPr>
          <p:nvPr>
            <p:ph type="body" idx="1"/>
          </p:nvPr>
        </p:nvSpPr>
        <p:spPr>
          <a:xfrm>
            <a:off x="444500" y="361950"/>
            <a:ext cx="6113463" cy="8081963"/>
          </a:xfrm>
          <a:noFill/>
          <a:ln/>
        </p:spPr>
        <p:txBody>
          <a:bodyPr/>
          <a:lstStyle/>
          <a:p>
            <a:pPr defTabSz="279400">
              <a:lnSpc>
                <a:spcPct val="112000"/>
              </a:lnSpc>
              <a:spcBef>
                <a:spcPct val="0"/>
              </a:spcBef>
              <a:spcAft>
                <a:spcPct val="24000"/>
              </a:spcAft>
              <a:tabLst>
                <a:tab pos="836613" algn="r"/>
                <a:tab pos="1008063" algn="l"/>
                <a:tab pos="1846263" algn="l"/>
                <a:tab pos="2736850" algn="l"/>
                <a:tab pos="4011613" algn="r"/>
              </a:tabLst>
            </a:pPr>
            <a:r>
              <a:rPr lang="en-US"/>
              <a:t>Practice 9 (continued)</a:t>
            </a:r>
            <a:endParaRPr lang="en-US" b="0">
              <a:latin typeface="Times" charset="0"/>
            </a:endParaRPr>
          </a:p>
          <a:p>
            <a:pPr marL="442913" lvl="2" indent="-214313" defTabSz="279400">
              <a:buFontTx/>
              <a:buNone/>
              <a:tabLst>
                <a:tab pos="836613" algn="r"/>
                <a:tab pos="1008063" algn="l"/>
                <a:tab pos="1846263" algn="l"/>
                <a:tab pos="2736850" algn="l"/>
                <a:tab pos="4011613" algn="r"/>
              </a:tabLst>
            </a:pPr>
            <a:r>
              <a:rPr lang="en-US"/>
              <a:t>15.	Commit all pending changes.</a:t>
            </a:r>
          </a:p>
          <a:p>
            <a:pPr marL="442913" lvl="2" indent="-214313" defTabSz="279400">
              <a:buFontTx/>
              <a:buNone/>
              <a:tabLst>
                <a:tab pos="836613" algn="r"/>
                <a:tab pos="1008063" algn="l"/>
                <a:tab pos="1846263" algn="l"/>
                <a:tab pos="2736850" algn="l"/>
                <a:tab pos="4011613" algn="r"/>
              </a:tabLst>
            </a:pPr>
            <a:r>
              <a:rPr lang="en-US"/>
              <a:t>	Control data transaction to the MY_EMPLOYEE table.</a:t>
            </a:r>
          </a:p>
          <a:p>
            <a:pPr marL="442913" lvl="2" indent="-214313" defTabSz="279400">
              <a:buFontTx/>
              <a:buNone/>
              <a:tabLst>
                <a:tab pos="836613" algn="r"/>
                <a:tab pos="1008063" algn="l"/>
                <a:tab pos="1846263" algn="l"/>
                <a:tab pos="2736850" algn="l"/>
                <a:tab pos="4011613" algn="r"/>
              </a:tabLst>
            </a:pPr>
            <a:r>
              <a:rPr lang="en-US"/>
              <a:t>16.	Populate the table with the last row of sample data by running the script that you created in </a:t>
            </a:r>
            <a:br>
              <a:rPr lang="en-US"/>
            </a:br>
            <a:r>
              <a:rPr lang="en-US"/>
              <a:t>step 6.</a:t>
            </a:r>
          </a:p>
          <a:p>
            <a:pPr marL="442913" lvl="2" indent="-214313" defTabSz="279400">
              <a:buFontTx/>
              <a:buNone/>
              <a:tabLst>
                <a:tab pos="836613" algn="r"/>
                <a:tab pos="1008063" algn="l"/>
                <a:tab pos="1846263" algn="l"/>
                <a:tab pos="2736850" algn="l"/>
                <a:tab pos="4011613" algn="r"/>
              </a:tabLst>
            </a:pPr>
            <a:r>
              <a:rPr lang="en-US"/>
              <a:t>17.	Confirm your addition to the table.</a:t>
            </a:r>
            <a:br>
              <a:rPr lang="en-US"/>
            </a:br>
            <a:endParaRPr lang="en-US"/>
          </a:p>
          <a:p>
            <a:pPr defTabSz="279400">
              <a:tabLst>
                <a:tab pos="836613" algn="r"/>
                <a:tab pos="1008063" algn="l"/>
                <a:tab pos="1846263" algn="l"/>
                <a:tab pos="2736850" algn="l"/>
                <a:tab pos="4011613" algn="r"/>
              </a:tabLst>
            </a:pPr>
            <a:r>
              <a:rPr lang="en-US" b="0">
                <a:latin typeface="Courier New" pitchFamily="49" charset="0"/>
              </a:rPr>
              <a:t>	       ID LAST_NAME FIRST_NAME  USERID   SALARY</a:t>
            </a:r>
            <a:br>
              <a:rPr lang="en-US" b="0">
                <a:latin typeface="Courier New" pitchFamily="49" charset="0"/>
              </a:rPr>
            </a:br>
            <a:r>
              <a:rPr lang="en-US" b="0">
                <a:latin typeface="Courier New" pitchFamily="49" charset="0"/>
              </a:rPr>
              <a:t>	      --- --------- ----------- -------- ------</a:t>
            </a:r>
            <a:br>
              <a:rPr lang="en-US" b="0">
                <a:latin typeface="Courier New" pitchFamily="49" charset="0"/>
              </a:rPr>
            </a:br>
            <a:r>
              <a:rPr lang="en-US" b="0">
                <a:latin typeface="Courier New" pitchFamily="49" charset="0"/>
              </a:rPr>
              <a:t>	        1 Patel     Ralph       rpatel     1000</a:t>
            </a:r>
            <a:br>
              <a:rPr lang="en-US" b="0">
                <a:latin typeface="Courier New" pitchFamily="49" charset="0"/>
              </a:rPr>
            </a:br>
            <a:r>
              <a:rPr lang="en-US" b="0">
                <a:latin typeface="Courier New" pitchFamily="49" charset="0"/>
              </a:rPr>
              <a:t>	        3 Drexler   Ben         bbiri      1100</a:t>
            </a:r>
            <a:br>
              <a:rPr lang="en-US" b="0">
                <a:latin typeface="Courier New" pitchFamily="49" charset="0"/>
              </a:rPr>
            </a:br>
            <a:r>
              <a:rPr lang="en-US" b="0">
                <a:latin typeface="Courier New" pitchFamily="49" charset="0"/>
              </a:rPr>
              <a:t>	        4 Newman    Chad        cnewman    1000</a:t>
            </a:r>
            <a:br>
              <a:rPr lang="en-US" b="0">
                <a:latin typeface="Courier New" pitchFamily="49" charset="0"/>
              </a:rPr>
            </a:br>
            <a:r>
              <a:rPr lang="en-US" b="0">
                <a:latin typeface="Courier New" pitchFamily="49" charset="0"/>
              </a:rPr>
              <a:t>	        5 Ropeburn  Audry       aropebur   1550</a:t>
            </a:r>
            <a:br>
              <a:rPr lang="en-US" b="0">
                <a:latin typeface="Courier New" pitchFamily="49" charset="0"/>
              </a:rPr>
            </a:br>
            <a:endParaRPr lang="en-US" b="0">
              <a:latin typeface="Times New Roman" pitchFamily="18" charset="0"/>
            </a:endParaRPr>
          </a:p>
          <a:p>
            <a:pPr marL="442913" lvl="2" indent="-214313" defTabSz="279400">
              <a:buFontTx/>
              <a:buNone/>
              <a:tabLst>
                <a:tab pos="836613" algn="r"/>
                <a:tab pos="1008063" algn="l"/>
                <a:tab pos="1846263" algn="l"/>
                <a:tab pos="2736850" algn="l"/>
                <a:tab pos="4011613" algn="r"/>
              </a:tabLst>
            </a:pPr>
            <a:r>
              <a:rPr lang="en-US"/>
              <a:t>18.	Mark an intermediate point in the processing of the transaction.</a:t>
            </a:r>
          </a:p>
          <a:p>
            <a:pPr marL="442913" lvl="2" indent="-214313" defTabSz="279400">
              <a:buFontTx/>
              <a:buNone/>
              <a:tabLst>
                <a:tab pos="836613" algn="r"/>
                <a:tab pos="1008063" algn="l"/>
                <a:tab pos="1846263" algn="l"/>
                <a:tab pos="2736850" algn="l"/>
                <a:tab pos="4011613" algn="r"/>
              </a:tabLst>
            </a:pPr>
            <a:r>
              <a:rPr lang="en-US"/>
              <a:t>19.	Empty the entire table.</a:t>
            </a:r>
          </a:p>
          <a:p>
            <a:pPr marL="442913" lvl="2" indent="-214313" defTabSz="279400">
              <a:buFontTx/>
              <a:buNone/>
              <a:tabLst>
                <a:tab pos="836613" algn="r"/>
                <a:tab pos="1008063" algn="l"/>
                <a:tab pos="1846263" algn="l"/>
                <a:tab pos="2736850" algn="l"/>
                <a:tab pos="4011613" algn="r"/>
              </a:tabLst>
            </a:pPr>
            <a:r>
              <a:rPr lang="en-US"/>
              <a:t>20.	Confirm that the table is empty.</a:t>
            </a:r>
          </a:p>
          <a:p>
            <a:pPr marL="442913" lvl="2" indent="-214313" defTabSz="279400">
              <a:buFontTx/>
              <a:buNone/>
              <a:tabLst>
                <a:tab pos="836613" algn="r"/>
                <a:tab pos="1008063" algn="l"/>
                <a:tab pos="1846263" algn="l"/>
                <a:tab pos="2736850" algn="l"/>
                <a:tab pos="4011613" algn="r"/>
              </a:tabLst>
            </a:pPr>
            <a:r>
              <a:rPr lang="en-US"/>
              <a:t>21.	Discard the most recent DELETE operation without discarding the earlier INSERT operation.</a:t>
            </a:r>
          </a:p>
          <a:p>
            <a:pPr marL="442913" lvl="2" indent="-214313" defTabSz="279400">
              <a:buFontTx/>
              <a:buNone/>
              <a:tabLst>
                <a:tab pos="836613" algn="r"/>
                <a:tab pos="1008063" algn="l"/>
                <a:tab pos="1846263" algn="l"/>
                <a:tab pos="2736850" algn="l"/>
                <a:tab pos="4011613" algn="r"/>
              </a:tabLst>
            </a:pPr>
            <a:r>
              <a:rPr lang="en-US"/>
              <a:t>22.	Confirm that the new row is still intact.</a:t>
            </a:r>
            <a:br>
              <a:rPr lang="en-US"/>
            </a:br>
            <a:endParaRPr lang="en-US"/>
          </a:p>
          <a:p>
            <a:pPr defTabSz="279400">
              <a:tabLst>
                <a:tab pos="836613" algn="r"/>
                <a:tab pos="1008063" algn="l"/>
                <a:tab pos="1846263" algn="l"/>
                <a:tab pos="2736850" algn="l"/>
                <a:tab pos="4011613" algn="r"/>
              </a:tabLst>
            </a:pPr>
            <a:r>
              <a:rPr lang="en-US" b="0">
                <a:latin typeface="Courier New" pitchFamily="49" charset="0"/>
              </a:rPr>
              <a:t>	ID	LAST_NAME	FIRST_NAME	USERID	SALARY</a:t>
            </a:r>
            <a:br>
              <a:rPr lang="en-US" b="0">
                <a:latin typeface="Courier New" pitchFamily="49" charset="0"/>
              </a:rPr>
            </a:br>
            <a:r>
              <a:rPr lang="en-US" b="0">
                <a:latin typeface="Courier New" pitchFamily="49" charset="0"/>
              </a:rPr>
              <a:t>	---	---------	----------	---------	------</a:t>
            </a:r>
            <a:br>
              <a:rPr lang="en-US" b="0">
                <a:latin typeface="Courier New" pitchFamily="49" charset="0"/>
              </a:rPr>
            </a:br>
            <a:r>
              <a:rPr lang="en-US" b="0">
                <a:latin typeface="Courier New" pitchFamily="49" charset="0"/>
              </a:rPr>
              <a:t> 	1	Patel	Ralph	rpatel	795</a:t>
            </a:r>
            <a:br>
              <a:rPr lang="en-US" b="0">
                <a:latin typeface="Courier New" pitchFamily="49" charset="0"/>
              </a:rPr>
            </a:br>
            <a:r>
              <a:rPr lang="en-US" b="0">
                <a:latin typeface="Courier New" pitchFamily="49" charset="0"/>
              </a:rPr>
              <a:t>	3	Drexler	Ben	bbiri	1100</a:t>
            </a:r>
            <a:br>
              <a:rPr lang="en-US" b="0">
                <a:latin typeface="Courier New" pitchFamily="49" charset="0"/>
              </a:rPr>
            </a:br>
            <a:r>
              <a:rPr lang="en-US" b="0">
                <a:latin typeface="Courier New" pitchFamily="49" charset="0"/>
              </a:rPr>
              <a:t>	        4	Newman	Chad	cnewman	750</a:t>
            </a:r>
            <a:br>
              <a:rPr lang="en-US" b="0">
                <a:latin typeface="Courier New" pitchFamily="49" charset="0"/>
              </a:rPr>
            </a:br>
            <a:r>
              <a:rPr lang="en-US" b="0">
                <a:latin typeface="Courier New" pitchFamily="49" charset="0"/>
              </a:rPr>
              <a:t>	5	Ropeburn	Audry	aropebur	1550</a:t>
            </a:r>
            <a:endParaRPr lang="en-US" b="0">
              <a:latin typeface="Times New Roman" pitchFamily="18" charset="0"/>
            </a:endParaRPr>
          </a:p>
          <a:p>
            <a:pPr marL="442913" lvl="2" indent="-214313" defTabSz="279400">
              <a:buFontTx/>
              <a:buNone/>
              <a:tabLst>
                <a:tab pos="836613" algn="r"/>
                <a:tab pos="1008063" algn="l"/>
                <a:tab pos="1846263" algn="l"/>
                <a:tab pos="2736850" algn="l"/>
                <a:tab pos="4011613" algn="r"/>
              </a:tabLst>
            </a:pPr>
            <a:endParaRPr lang="en-US"/>
          </a:p>
          <a:p>
            <a:pPr marL="442913" lvl="2" indent="-214313" defTabSz="279400">
              <a:buFontTx/>
              <a:buNone/>
              <a:tabLst>
                <a:tab pos="836613" algn="r"/>
                <a:tab pos="1008063" algn="l"/>
                <a:tab pos="1846263" algn="l"/>
                <a:tab pos="2736850" algn="l"/>
                <a:tab pos="4011613" algn="r"/>
              </a:tabLst>
            </a:pPr>
            <a:r>
              <a:rPr lang="en-US"/>
              <a:t>23.	Make the data addition permanent.</a:t>
            </a:r>
          </a:p>
        </p:txBody>
      </p:sp>
    </p:spTree>
    <p:extLst>
      <p:ext uri="{BB962C8B-B14F-4D97-AF65-F5344CB8AC3E}">
        <p14:creationId xmlns:p14="http://schemas.microsoft.com/office/powerpoint/2010/main" val="176845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4663" y="161925"/>
            <a:ext cx="5864225" cy="4397375"/>
          </a:xfrm>
          <a:ln cap="flat"/>
        </p:spPr>
      </p:sp>
      <p:sp>
        <p:nvSpPr>
          <p:cNvPr id="10243" name="Rectangle 3"/>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0244" name="Rectangle 4"/>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0245" name="Rectangle 5"/>
          <p:cNvSpPr>
            <a:spLocks noGrp="1" noChangeArrowheads="1"/>
          </p:cNvSpPr>
          <p:nvPr>
            <p:ph type="body" idx="1"/>
          </p:nvPr>
        </p:nvSpPr>
        <p:spPr>
          <a:noFill/>
          <a:ln/>
        </p:spPr>
        <p:txBody>
          <a:bodyPr/>
          <a:lstStyle/>
          <a:p>
            <a:r>
              <a:rPr lang="en-US"/>
              <a:t>Data Manipulation Language</a:t>
            </a:r>
          </a:p>
          <a:p>
            <a:pPr lvl="1"/>
            <a:r>
              <a:rPr lang="en-US">
                <a:solidFill>
                  <a:srgbClr val="FC0128"/>
                </a:solidFill>
              </a:rPr>
              <a:t>Data manipulation language </a:t>
            </a:r>
            <a:r>
              <a:rPr lang="en-US"/>
              <a:t>(</a:t>
            </a:r>
            <a:r>
              <a:rPr lang="en-US">
                <a:solidFill>
                  <a:srgbClr val="FC0128"/>
                </a:solidFill>
              </a:rPr>
              <a:t>DML)</a:t>
            </a:r>
            <a:r>
              <a:rPr lang="en-US"/>
              <a:t> is a core part of SQL. When you want to add, update, or delete data in the database, you execute a DML statement. A collection of DML statements that form a logical unit of work is called a </a:t>
            </a:r>
            <a:r>
              <a:rPr lang="en-US" i="1"/>
              <a:t>transaction</a:t>
            </a:r>
            <a:r>
              <a:rPr lang="en-US" b="1" i="1"/>
              <a:t>.</a:t>
            </a:r>
            <a:r>
              <a:rPr lang="en-US"/>
              <a:t> </a:t>
            </a:r>
          </a:p>
          <a:p>
            <a:pPr lvl="1"/>
            <a:r>
              <a:rPr lang="en-US"/>
              <a:t>Consider a banking database. When a bank customer transfers money from a savings account to a checking account, the transaction might consist of three separate operations: decrease the savings account, increase the checking account, and record the </a:t>
            </a:r>
            <a:r>
              <a:rPr lang="en-US">
                <a:solidFill>
                  <a:srgbClr val="FC0128"/>
                </a:solidFill>
              </a:rPr>
              <a:t>transaction </a:t>
            </a:r>
            <a:r>
              <a:rPr lang="en-US"/>
              <a:t>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p>
          <a:p>
            <a:pPr lvl="1"/>
            <a:endParaRPr lang="en-US"/>
          </a:p>
          <a:p>
            <a:r>
              <a:rPr lang="en-US">
                <a:solidFill>
                  <a:schemeClr val="accent2"/>
                </a:solidFill>
              </a:rPr>
              <a:t>Class Management Note</a:t>
            </a:r>
          </a:p>
          <a:p>
            <a:pPr lvl="1"/>
            <a:r>
              <a:rPr lang="en-US">
                <a:solidFill>
                  <a:schemeClr val="accent2"/>
                </a:solidFill>
              </a:rPr>
              <a:t>DML statements can be issued directly in SQL*Plus, performed automatically by tools such as Oracle Developer or programmed with tools such as the 3GL precompilers. </a:t>
            </a:r>
          </a:p>
          <a:p>
            <a:pPr lvl="1"/>
            <a:r>
              <a:rPr lang="en-US">
                <a:solidFill>
                  <a:schemeClr val="accent2"/>
                </a:solidFill>
              </a:rPr>
              <a:t>Every table has INSERT, UPDATE, and DELETE privileges associated with it. These privileges are automatically granted to the creator of the table, but in general they must be explicitly granted to other users.</a:t>
            </a:r>
          </a:p>
          <a:p>
            <a:pPr lvl="1"/>
            <a:r>
              <a:rPr lang="en-US">
                <a:solidFill>
                  <a:schemeClr val="accent2"/>
                </a:solidFill>
              </a:rPr>
              <a:t>Starting with Oracle 7.2, you can place a subquery in the place of the table name in an UPDATE statement, essentially the same way a view is used. </a:t>
            </a:r>
          </a:p>
        </p:txBody>
      </p:sp>
    </p:spTree>
    <p:extLst>
      <p:ext uri="{BB962C8B-B14F-4D97-AF65-F5344CB8AC3E}">
        <p14:creationId xmlns:p14="http://schemas.microsoft.com/office/powerpoint/2010/main" val="37721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xfrm>
            <a:off x="452438" y="4762500"/>
            <a:ext cx="5876925" cy="3795713"/>
          </a:xfrm>
          <a:noFill/>
          <a:ln/>
        </p:spPr>
        <p:txBody>
          <a:bodyPr/>
          <a:lstStyle/>
          <a:p>
            <a:pPr defTabSz="446088">
              <a:tabLst>
                <a:tab pos="434975" algn="l"/>
              </a:tabLst>
            </a:pPr>
            <a:r>
              <a:rPr lang="en-US"/>
              <a:t>Adding a New Row to a Table</a:t>
            </a:r>
          </a:p>
          <a:p>
            <a:pPr lvl="1" defTabSz="446088">
              <a:tabLst>
                <a:tab pos="434975" algn="l"/>
              </a:tabLst>
            </a:pPr>
            <a:r>
              <a:rPr lang="en-US"/>
              <a:t>The slide graphic adds a new department to the DEPT table. </a:t>
            </a:r>
            <a:endParaRPr lang="en-US">
              <a:solidFill>
                <a:schemeClr val="accent1"/>
              </a:solidFill>
            </a:endParaRPr>
          </a:p>
          <a:p>
            <a:pPr defTabSz="446088">
              <a:tabLst>
                <a:tab pos="434975" algn="l"/>
              </a:tabLst>
            </a:pPr>
            <a:endParaRPr lang="en-US">
              <a:solidFill>
                <a:schemeClr val="accent1"/>
              </a:solidFill>
            </a:endParaRPr>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a:p>
            <a:pPr defTabSz="446088">
              <a:tabLst>
                <a:tab pos="434975" algn="l"/>
              </a:tabLst>
            </a:pPr>
            <a:endParaRPr lang="en-US"/>
          </a:p>
        </p:txBody>
      </p:sp>
      <p:sp>
        <p:nvSpPr>
          <p:cNvPr id="12293"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48227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t>Adding a New Row to a Table (continued)</a:t>
            </a:r>
          </a:p>
          <a:p>
            <a:pPr lvl="1"/>
            <a:r>
              <a:rPr lang="en-US"/>
              <a:t>You can add new rows to a table by issuing the </a:t>
            </a:r>
            <a:r>
              <a:rPr lang="en-US">
                <a:solidFill>
                  <a:srgbClr val="FC0128"/>
                </a:solidFill>
              </a:rPr>
              <a:t>INSERT </a:t>
            </a:r>
            <a:r>
              <a:rPr lang="en-US"/>
              <a:t>statement. </a:t>
            </a:r>
          </a:p>
          <a:p>
            <a:pPr lvl="1"/>
            <a:r>
              <a:rPr lang="en-US"/>
              <a:t>In the syntax:</a:t>
            </a:r>
          </a:p>
          <a:p>
            <a:pPr lvl="1"/>
            <a:r>
              <a:rPr lang="en-US"/>
              <a:t>	</a:t>
            </a:r>
            <a:r>
              <a:rPr lang="en-US" i="1"/>
              <a:t>table			</a:t>
            </a:r>
            <a:r>
              <a:rPr lang="en-US"/>
              <a:t>is the name of the table</a:t>
            </a:r>
          </a:p>
          <a:p>
            <a:pPr lvl="1"/>
            <a:r>
              <a:rPr lang="en-US"/>
              <a:t>	</a:t>
            </a:r>
            <a:r>
              <a:rPr lang="en-US" i="1"/>
              <a:t>column		</a:t>
            </a:r>
            <a:r>
              <a:rPr lang="en-US"/>
              <a:t>is the name of the column in the table to populate</a:t>
            </a:r>
          </a:p>
          <a:p>
            <a:pPr lvl="1"/>
            <a:r>
              <a:rPr lang="en-US"/>
              <a:t>	</a:t>
            </a:r>
            <a:r>
              <a:rPr lang="en-US" i="1"/>
              <a:t>value			</a:t>
            </a:r>
            <a:r>
              <a:rPr lang="en-US"/>
              <a:t>is the corresponding value for the column</a:t>
            </a:r>
          </a:p>
          <a:p>
            <a:pPr lvl="1"/>
            <a:r>
              <a:rPr lang="en-US" b="1"/>
              <a:t>Note:</a:t>
            </a:r>
            <a:r>
              <a:rPr lang="en-US"/>
              <a:t> This statement with the VALUES clause adds only one row at a time to a table.</a:t>
            </a:r>
          </a:p>
          <a:p>
            <a:pPr lvl="1"/>
            <a:endParaRPr lang="en-US"/>
          </a:p>
          <a:p>
            <a:endParaRPr lang="en-US" b="0">
              <a:latin typeface="Times New Roman" pitchFamily="18" charset="0"/>
            </a:endParaRPr>
          </a:p>
        </p:txBody>
      </p:sp>
      <p:sp>
        <p:nvSpPr>
          <p:cNvPr id="14341"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99060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74663" y="161925"/>
            <a:ext cx="5864225" cy="4397375"/>
          </a:xfrm>
          <a:ln cap="flat"/>
        </p:spPr>
      </p:sp>
      <p:sp>
        <p:nvSpPr>
          <p:cNvPr id="16387" name="Rectangle 3"/>
          <p:cNvSpPr>
            <a:spLocks noGrp="1" noChangeArrowheads="1"/>
          </p:cNvSpPr>
          <p:nvPr>
            <p:ph type="body" idx="1"/>
          </p:nvPr>
        </p:nvSpPr>
        <p:spPr>
          <a:noFill/>
          <a:ln/>
        </p:spPr>
        <p:txBody>
          <a:bodyPr/>
          <a:lstStyle/>
          <a:p>
            <a:r>
              <a:rPr lang="en-US"/>
              <a:t>Adding a New Row to a Table (continued)</a:t>
            </a:r>
          </a:p>
          <a:p>
            <a:pPr lvl="1"/>
            <a:r>
              <a:rPr lang="en-US"/>
              <a:t>Because you can insert a new row that contains values for each column, the column list is not required in the INSERT clause. However, if you do not use the column list, the values must be listed according to the default order of the columns in the table. </a:t>
            </a:r>
          </a:p>
          <a:p>
            <a:pPr lvl="1">
              <a:spcBef>
                <a:spcPct val="65000"/>
              </a:spcBef>
            </a:pPr>
            <a:r>
              <a:rPr lang="en-US"/>
              <a:t>    </a:t>
            </a:r>
            <a:r>
              <a:rPr lang="en-US" b="1">
                <a:latin typeface="Courier New" pitchFamily="49" charset="0"/>
              </a:rPr>
              <a:t>SQL&gt; DESCRIBE  dept</a:t>
            </a:r>
            <a:endParaRPr lang="en-US"/>
          </a:p>
          <a:p>
            <a:pPr lvl="1"/>
            <a:endParaRPr lang="en-US"/>
          </a:p>
          <a:p>
            <a:pPr lvl="1">
              <a:spcBef>
                <a:spcPct val="0"/>
              </a:spcBef>
            </a:pPr>
            <a:r>
              <a:rPr lang="en-US"/>
              <a:t>     </a:t>
            </a:r>
            <a:r>
              <a:rPr lang="en-US">
                <a:latin typeface="Courier New" pitchFamily="49" charset="0"/>
              </a:rPr>
              <a:t>Name                            Null?    Type</a:t>
            </a:r>
          </a:p>
          <a:p>
            <a:pPr lvl="1">
              <a:spcBef>
                <a:spcPct val="0"/>
              </a:spcBef>
            </a:pPr>
            <a:r>
              <a:rPr lang="en-US">
                <a:latin typeface="Courier New" pitchFamily="49" charset="0"/>
              </a:rPr>
              <a:t>  ------------------------------- -------- ------------</a:t>
            </a:r>
          </a:p>
          <a:p>
            <a:pPr lvl="1">
              <a:spcBef>
                <a:spcPct val="0"/>
              </a:spcBef>
            </a:pPr>
            <a:r>
              <a:rPr lang="en-US">
                <a:latin typeface="Courier New" pitchFamily="49" charset="0"/>
              </a:rPr>
              <a:t>  DEPTNO                          NOT NULL NUMBER(2)</a:t>
            </a:r>
          </a:p>
          <a:p>
            <a:pPr lvl="1">
              <a:spcBef>
                <a:spcPct val="0"/>
              </a:spcBef>
            </a:pPr>
            <a:r>
              <a:rPr lang="en-US">
                <a:latin typeface="Courier New" pitchFamily="49" charset="0"/>
              </a:rPr>
              <a:t>  DNAME                                    VARCHAR2(14)</a:t>
            </a:r>
          </a:p>
          <a:p>
            <a:pPr lvl="1">
              <a:spcBef>
                <a:spcPct val="0"/>
              </a:spcBef>
            </a:pPr>
            <a:r>
              <a:rPr lang="en-US">
                <a:latin typeface="Courier New" pitchFamily="49" charset="0"/>
              </a:rPr>
              <a:t>  LOC                                      VARCHAR2(13)</a:t>
            </a:r>
          </a:p>
          <a:p>
            <a:pPr lvl="1"/>
            <a:endParaRPr lang="en-US" sz="400"/>
          </a:p>
          <a:p>
            <a:pPr lvl="1"/>
            <a:r>
              <a:rPr lang="en-US"/>
              <a:t>For clarity, use the column list in the INSERT clause.</a:t>
            </a:r>
            <a:br>
              <a:rPr lang="en-US"/>
            </a:br>
            <a:r>
              <a:rPr lang="en-US"/>
              <a:t>Enclose character and date values within single quotation marks; do not enclose numeric values within single quotation marks.</a:t>
            </a:r>
          </a:p>
          <a:p>
            <a:endParaRPr lang="en-US" b="0">
              <a:latin typeface="Times New Roman" pitchFamily="18" charset="0"/>
            </a:endParaRPr>
          </a:p>
        </p:txBody>
      </p:sp>
      <p:sp>
        <p:nvSpPr>
          <p:cNvPr id="16388" name="Rectangle 4"/>
          <p:cNvSpPr>
            <a:spLocks noChangeArrowheads="1"/>
          </p:cNvSpPr>
          <p:nvPr/>
        </p:nvSpPr>
        <p:spPr bwMode="auto">
          <a:xfrm>
            <a:off x="628650" y="5594350"/>
            <a:ext cx="5529263" cy="261938"/>
          </a:xfrm>
          <a:prstGeom prst="rect">
            <a:avLst/>
          </a:prstGeom>
          <a:noFill/>
          <a:ln w="12700">
            <a:solidFill>
              <a:schemeClr val="tx1"/>
            </a:solidFill>
            <a:miter lim="800000"/>
            <a:headEnd/>
            <a:tailEnd/>
          </a:ln>
          <a:effectLst/>
        </p:spPr>
        <p:txBody>
          <a:bodyPr wrap="none" anchor="ctr"/>
          <a:lstStyle/>
          <a:p>
            <a:endParaRPr lang="en-US"/>
          </a:p>
        </p:txBody>
      </p:sp>
      <p:grpSp>
        <p:nvGrpSpPr>
          <p:cNvPr id="16400" name="Group 16"/>
          <p:cNvGrpSpPr>
            <a:grpSpLocks/>
          </p:cNvGrpSpPr>
          <p:nvPr/>
        </p:nvGrpSpPr>
        <p:grpSpPr bwMode="auto">
          <a:xfrm>
            <a:off x="193675" y="7027863"/>
            <a:ext cx="284163" cy="304800"/>
            <a:chOff x="122" y="4427"/>
            <a:chExt cx="179" cy="192"/>
          </a:xfrm>
        </p:grpSpPr>
        <p:sp>
          <p:nvSpPr>
            <p:cNvPr id="16389" name="Freeform 5"/>
            <p:cNvSpPr>
              <a:spLocks/>
            </p:cNvSpPr>
            <p:nvPr/>
          </p:nvSpPr>
          <p:spPr bwMode="auto">
            <a:xfrm>
              <a:off x="122" y="4427"/>
              <a:ext cx="179" cy="184"/>
            </a:xfrm>
            <a:custGeom>
              <a:avLst/>
              <a:gdLst/>
              <a:ahLst/>
              <a:cxnLst>
                <a:cxn ang="0">
                  <a:pos x="178" y="183"/>
                </a:cxn>
                <a:cxn ang="0">
                  <a:pos x="178" y="0"/>
                </a:cxn>
                <a:cxn ang="0">
                  <a:pos x="0" y="0"/>
                </a:cxn>
                <a:cxn ang="0">
                  <a:pos x="0" y="183"/>
                </a:cxn>
                <a:cxn ang="0">
                  <a:pos x="178" y="183"/>
                </a:cxn>
              </a:cxnLst>
              <a:rect l="0" t="0" r="r" b="b"/>
              <a:pathLst>
                <a:path w="179" h="184">
                  <a:moveTo>
                    <a:pt x="178" y="183"/>
                  </a:moveTo>
                  <a:lnTo>
                    <a:pt x="178" y="0"/>
                  </a:lnTo>
                  <a:lnTo>
                    <a:pt x="0" y="0"/>
                  </a:lnTo>
                  <a:lnTo>
                    <a:pt x="0" y="183"/>
                  </a:lnTo>
                  <a:lnTo>
                    <a:pt x="178" y="183"/>
                  </a:lnTo>
                </a:path>
              </a:pathLst>
            </a:custGeom>
            <a:solidFill>
              <a:srgbClr val="000000"/>
            </a:solidFill>
            <a:ln w="9525" cap="rnd">
              <a:noFill/>
              <a:round/>
              <a:headEnd type="none" w="sm" len="sm"/>
              <a:tailEnd type="none" w="sm" len="sm"/>
            </a:ln>
            <a:effectLst/>
          </p:spPr>
          <p:txBody>
            <a:bodyPr/>
            <a:lstStyle/>
            <a:p>
              <a:endParaRPr lang="en-US"/>
            </a:p>
          </p:txBody>
        </p:sp>
        <p:sp>
          <p:nvSpPr>
            <p:cNvPr id="16390" name="Freeform 6"/>
            <p:cNvSpPr>
              <a:spLocks/>
            </p:cNvSpPr>
            <p:nvPr/>
          </p:nvSpPr>
          <p:spPr bwMode="auto">
            <a:xfrm>
              <a:off x="203" y="4601"/>
              <a:ext cx="26" cy="18"/>
            </a:xfrm>
            <a:custGeom>
              <a:avLst/>
              <a:gdLst/>
              <a:ahLst/>
              <a:cxnLst>
                <a:cxn ang="0">
                  <a:pos x="25" y="17"/>
                </a:cxn>
                <a:cxn ang="0">
                  <a:pos x="25" y="0"/>
                </a:cxn>
                <a:cxn ang="0">
                  <a:pos x="0" y="0"/>
                </a:cxn>
                <a:cxn ang="0">
                  <a:pos x="0" y="17"/>
                </a:cxn>
                <a:cxn ang="0">
                  <a:pos x="25" y="17"/>
                </a:cxn>
              </a:cxnLst>
              <a:rect l="0" t="0" r="r" b="b"/>
              <a:pathLst>
                <a:path w="26" h="18">
                  <a:moveTo>
                    <a:pt x="25" y="17"/>
                  </a:moveTo>
                  <a:lnTo>
                    <a:pt x="25" y="0"/>
                  </a:lnTo>
                  <a:lnTo>
                    <a:pt x="0" y="0"/>
                  </a:lnTo>
                  <a:lnTo>
                    <a:pt x="0" y="17"/>
                  </a:lnTo>
                  <a:lnTo>
                    <a:pt x="25" y="17"/>
                  </a:lnTo>
                </a:path>
              </a:pathLst>
            </a:custGeom>
            <a:solidFill>
              <a:srgbClr val="FFFFFF"/>
            </a:solidFill>
            <a:ln w="9525" cap="rnd">
              <a:noFill/>
              <a:round/>
              <a:headEnd type="none" w="sm" len="sm"/>
              <a:tailEnd type="none" w="sm" len="sm"/>
            </a:ln>
            <a:effectLst/>
          </p:spPr>
          <p:txBody>
            <a:bodyPr/>
            <a:lstStyle/>
            <a:p>
              <a:endParaRPr lang="en-US"/>
            </a:p>
          </p:txBody>
        </p:sp>
        <p:sp>
          <p:nvSpPr>
            <p:cNvPr id="16391" name="Freeform 7"/>
            <p:cNvSpPr>
              <a:spLocks/>
            </p:cNvSpPr>
            <p:nvPr/>
          </p:nvSpPr>
          <p:spPr bwMode="auto">
            <a:xfrm>
              <a:off x="145" y="4480"/>
              <a:ext cx="31" cy="21"/>
            </a:xfrm>
            <a:custGeom>
              <a:avLst/>
              <a:gdLst/>
              <a:ahLst/>
              <a:cxnLst>
                <a:cxn ang="0">
                  <a:pos x="0" y="0"/>
                </a:cxn>
                <a:cxn ang="0">
                  <a:pos x="24" y="20"/>
                </a:cxn>
                <a:cxn ang="0">
                  <a:pos x="30" y="9"/>
                </a:cxn>
                <a:cxn ang="0">
                  <a:pos x="0" y="0"/>
                </a:cxn>
              </a:cxnLst>
              <a:rect l="0" t="0" r="r" b="b"/>
              <a:pathLst>
                <a:path w="31" h="21">
                  <a:moveTo>
                    <a:pt x="0" y="0"/>
                  </a:moveTo>
                  <a:lnTo>
                    <a:pt x="24" y="20"/>
                  </a:lnTo>
                  <a:lnTo>
                    <a:pt x="30" y="9"/>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16392" name="Freeform 8"/>
            <p:cNvSpPr>
              <a:spLocks/>
            </p:cNvSpPr>
            <p:nvPr/>
          </p:nvSpPr>
          <p:spPr bwMode="auto">
            <a:xfrm>
              <a:off x="254" y="4480"/>
              <a:ext cx="33" cy="21"/>
            </a:xfrm>
            <a:custGeom>
              <a:avLst/>
              <a:gdLst/>
              <a:ahLst/>
              <a:cxnLst>
                <a:cxn ang="0">
                  <a:pos x="32" y="0"/>
                </a:cxn>
                <a:cxn ang="0">
                  <a:pos x="5" y="20"/>
                </a:cxn>
                <a:cxn ang="0">
                  <a:pos x="0" y="9"/>
                </a:cxn>
                <a:cxn ang="0">
                  <a:pos x="32" y="0"/>
                </a:cxn>
              </a:cxnLst>
              <a:rect l="0" t="0" r="r" b="b"/>
              <a:pathLst>
                <a:path w="33" h="21">
                  <a:moveTo>
                    <a:pt x="32" y="0"/>
                  </a:moveTo>
                  <a:lnTo>
                    <a:pt x="5" y="20"/>
                  </a:lnTo>
                  <a:lnTo>
                    <a:pt x="0" y="9"/>
                  </a:lnTo>
                  <a:lnTo>
                    <a:pt x="32" y="0"/>
                  </a:lnTo>
                </a:path>
              </a:pathLst>
            </a:custGeom>
            <a:solidFill>
              <a:srgbClr val="FFFFFF"/>
            </a:solidFill>
            <a:ln w="9525" cap="rnd">
              <a:noFill/>
              <a:round/>
              <a:headEnd type="none" w="sm" len="sm"/>
              <a:tailEnd type="none" w="sm" len="sm"/>
            </a:ln>
            <a:effectLst/>
          </p:spPr>
          <p:txBody>
            <a:bodyPr/>
            <a:lstStyle/>
            <a:p>
              <a:endParaRPr lang="en-US"/>
            </a:p>
          </p:txBody>
        </p:sp>
        <p:sp>
          <p:nvSpPr>
            <p:cNvPr id="16393" name="Freeform 9"/>
            <p:cNvSpPr>
              <a:spLocks/>
            </p:cNvSpPr>
            <p:nvPr/>
          </p:nvSpPr>
          <p:spPr bwMode="auto">
            <a:xfrm>
              <a:off x="141" y="4517"/>
              <a:ext cx="33" cy="20"/>
            </a:xfrm>
            <a:custGeom>
              <a:avLst/>
              <a:gdLst/>
              <a:ahLst/>
              <a:cxnLst>
                <a:cxn ang="0">
                  <a:pos x="0" y="19"/>
                </a:cxn>
                <a:cxn ang="0">
                  <a:pos x="32" y="15"/>
                </a:cxn>
                <a:cxn ang="0">
                  <a:pos x="30" y="0"/>
                </a:cxn>
                <a:cxn ang="0">
                  <a:pos x="0" y="19"/>
                </a:cxn>
              </a:cxnLst>
              <a:rect l="0" t="0" r="r" b="b"/>
              <a:pathLst>
                <a:path w="33" h="20">
                  <a:moveTo>
                    <a:pt x="0" y="19"/>
                  </a:moveTo>
                  <a:lnTo>
                    <a:pt x="32" y="15"/>
                  </a:lnTo>
                  <a:lnTo>
                    <a:pt x="30" y="0"/>
                  </a:lnTo>
                  <a:lnTo>
                    <a:pt x="0" y="19"/>
                  </a:lnTo>
                </a:path>
              </a:pathLst>
            </a:custGeom>
            <a:solidFill>
              <a:srgbClr val="FFFFFF"/>
            </a:solidFill>
            <a:ln w="9525" cap="rnd">
              <a:noFill/>
              <a:round/>
              <a:headEnd type="none" w="sm" len="sm"/>
              <a:tailEnd type="none" w="sm" len="sm"/>
            </a:ln>
            <a:effectLst/>
          </p:spPr>
          <p:txBody>
            <a:bodyPr/>
            <a:lstStyle/>
            <a:p>
              <a:endParaRPr lang="en-US"/>
            </a:p>
          </p:txBody>
        </p:sp>
        <p:sp>
          <p:nvSpPr>
            <p:cNvPr id="16394" name="Freeform 10"/>
            <p:cNvSpPr>
              <a:spLocks/>
            </p:cNvSpPr>
            <p:nvPr/>
          </p:nvSpPr>
          <p:spPr bwMode="auto">
            <a:xfrm>
              <a:off x="257" y="4518"/>
              <a:ext cx="34" cy="20"/>
            </a:xfrm>
            <a:custGeom>
              <a:avLst/>
              <a:gdLst/>
              <a:ahLst/>
              <a:cxnLst>
                <a:cxn ang="0">
                  <a:pos x="33" y="19"/>
                </a:cxn>
                <a:cxn ang="0">
                  <a:pos x="0" y="16"/>
                </a:cxn>
                <a:cxn ang="0">
                  <a:pos x="2" y="0"/>
                </a:cxn>
                <a:cxn ang="0">
                  <a:pos x="33" y="19"/>
                </a:cxn>
              </a:cxnLst>
              <a:rect l="0" t="0" r="r" b="b"/>
              <a:pathLst>
                <a:path w="34" h="20">
                  <a:moveTo>
                    <a:pt x="33" y="19"/>
                  </a:moveTo>
                  <a:lnTo>
                    <a:pt x="0" y="16"/>
                  </a:lnTo>
                  <a:lnTo>
                    <a:pt x="2" y="0"/>
                  </a:lnTo>
                  <a:lnTo>
                    <a:pt x="33" y="19"/>
                  </a:lnTo>
                </a:path>
              </a:pathLst>
            </a:custGeom>
            <a:solidFill>
              <a:srgbClr val="FFFFFF"/>
            </a:solidFill>
            <a:ln w="9525" cap="rnd">
              <a:noFill/>
              <a:round/>
              <a:headEnd type="none" w="sm" len="sm"/>
              <a:tailEnd type="none" w="sm" len="sm"/>
            </a:ln>
            <a:effectLst/>
          </p:spPr>
          <p:txBody>
            <a:bodyPr/>
            <a:lstStyle/>
            <a:p>
              <a:endParaRPr lang="en-US"/>
            </a:p>
          </p:txBody>
        </p:sp>
        <p:sp>
          <p:nvSpPr>
            <p:cNvPr id="16395" name="Freeform 11"/>
            <p:cNvSpPr>
              <a:spLocks/>
            </p:cNvSpPr>
            <p:nvPr/>
          </p:nvSpPr>
          <p:spPr bwMode="auto">
            <a:xfrm>
              <a:off x="165" y="4442"/>
              <a:ext cx="27" cy="29"/>
            </a:xfrm>
            <a:custGeom>
              <a:avLst/>
              <a:gdLst/>
              <a:ahLst/>
              <a:cxnLst>
                <a:cxn ang="0">
                  <a:pos x="0" y="0"/>
                </a:cxn>
                <a:cxn ang="0">
                  <a:pos x="15" y="28"/>
                </a:cxn>
                <a:cxn ang="0">
                  <a:pos x="26" y="21"/>
                </a:cxn>
                <a:cxn ang="0">
                  <a:pos x="0" y="0"/>
                </a:cxn>
              </a:cxnLst>
              <a:rect l="0" t="0" r="r" b="b"/>
              <a:pathLst>
                <a:path w="27" h="29">
                  <a:moveTo>
                    <a:pt x="0" y="0"/>
                  </a:moveTo>
                  <a:lnTo>
                    <a:pt x="15" y="28"/>
                  </a:lnTo>
                  <a:lnTo>
                    <a:pt x="26" y="21"/>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16396" name="Freeform 12"/>
            <p:cNvSpPr>
              <a:spLocks/>
            </p:cNvSpPr>
            <p:nvPr/>
          </p:nvSpPr>
          <p:spPr bwMode="auto">
            <a:xfrm>
              <a:off x="231" y="4444"/>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type="none" w="sm" len="sm"/>
              <a:tailEnd type="none" w="sm" len="sm"/>
            </a:ln>
            <a:effectLst/>
          </p:spPr>
          <p:txBody>
            <a:bodyPr/>
            <a:lstStyle/>
            <a:p>
              <a:endParaRPr lang="en-US"/>
            </a:p>
          </p:txBody>
        </p:sp>
        <p:sp>
          <p:nvSpPr>
            <p:cNvPr id="16397" name="Freeform 13"/>
            <p:cNvSpPr>
              <a:spLocks/>
            </p:cNvSpPr>
            <p:nvPr/>
          </p:nvSpPr>
          <p:spPr bwMode="auto">
            <a:xfrm>
              <a:off x="205" y="4434"/>
              <a:ext cx="19" cy="28"/>
            </a:xfrm>
            <a:custGeom>
              <a:avLst/>
              <a:gdLst/>
              <a:ahLst/>
              <a:cxnLst>
                <a:cxn ang="0">
                  <a:pos x="8" y="0"/>
                </a:cxn>
                <a:cxn ang="0">
                  <a:pos x="0" y="27"/>
                </a:cxn>
                <a:cxn ang="0">
                  <a:pos x="18" y="26"/>
                </a:cxn>
                <a:cxn ang="0">
                  <a:pos x="8" y="0"/>
                </a:cxn>
              </a:cxnLst>
              <a:rect l="0" t="0" r="r" b="b"/>
              <a:pathLst>
                <a:path w="19" h="28">
                  <a:moveTo>
                    <a:pt x="8" y="0"/>
                  </a:moveTo>
                  <a:lnTo>
                    <a:pt x="0" y="27"/>
                  </a:lnTo>
                  <a:lnTo>
                    <a:pt x="18" y="26"/>
                  </a:lnTo>
                  <a:lnTo>
                    <a:pt x="8" y="0"/>
                  </a:lnTo>
                </a:path>
              </a:pathLst>
            </a:custGeom>
            <a:solidFill>
              <a:srgbClr val="FFFFFF"/>
            </a:solidFill>
            <a:ln w="9525" cap="rnd">
              <a:noFill/>
              <a:round/>
              <a:headEnd type="none" w="sm" len="sm"/>
              <a:tailEnd type="none" w="sm" len="sm"/>
            </a:ln>
            <a:effectLst/>
          </p:spPr>
          <p:txBody>
            <a:bodyPr/>
            <a:lstStyle/>
            <a:p>
              <a:endParaRPr lang="en-US"/>
            </a:p>
          </p:txBody>
        </p:sp>
        <p:sp>
          <p:nvSpPr>
            <p:cNvPr id="16398" name="Freeform 14"/>
            <p:cNvSpPr>
              <a:spLocks/>
            </p:cNvSpPr>
            <p:nvPr/>
          </p:nvSpPr>
          <p:spPr bwMode="auto">
            <a:xfrm>
              <a:off x="181" y="4479"/>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type="none" w="sm" len="sm"/>
              <a:tailEnd type="none" w="sm" len="sm"/>
            </a:ln>
            <a:effectLst/>
          </p:spPr>
          <p:txBody>
            <a:bodyPr/>
            <a:lstStyle/>
            <a:p>
              <a:endParaRPr lang="en-US"/>
            </a:p>
          </p:txBody>
        </p:sp>
        <p:sp>
          <p:nvSpPr>
            <p:cNvPr id="16399" name="Freeform 15"/>
            <p:cNvSpPr>
              <a:spLocks/>
            </p:cNvSpPr>
            <p:nvPr/>
          </p:nvSpPr>
          <p:spPr bwMode="auto">
            <a:xfrm>
              <a:off x="207" y="4501"/>
              <a:ext cx="18" cy="85"/>
            </a:xfrm>
            <a:custGeom>
              <a:avLst/>
              <a:gdLst/>
              <a:ahLst/>
              <a:cxnLst>
                <a:cxn ang="0">
                  <a:pos x="4" y="0"/>
                </a:cxn>
                <a:cxn ang="0">
                  <a:pos x="7" y="5"/>
                </a:cxn>
                <a:cxn ang="0">
                  <a:pos x="2" y="6"/>
                </a:cxn>
                <a:cxn ang="0">
                  <a:pos x="2" y="76"/>
                </a:cxn>
                <a:cxn ang="0">
                  <a:pos x="0" y="77"/>
                </a:cxn>
                <a:cxn ang="0">
                  <a:pos x="0" y="84"/>
                </a:cxn>
                <a:cxn ang="0">
                  <a:pos x="2" y="84"/>
                </a:cxn>
                <a:cxn ang="0">
                  <a:pos x="4" y="84"/>
                </a:cxn>
                <a:cxn ang="0">
                  <a:pos x="7" y="84"/>
                </a:cxn>
                <a:cxn ang="0">
                  <a:pos x="9" y="83"/>
                </a:cxn>
                <a:cxn ang="0">
                  <a:pos x="14" y="83"/>
                </a:cxn>
                <a:cxn ang="0">
                  <a:pos x="17" y="82"/>
                </a:cxn>
                <a:cxn ang="0">
                  <a:pos x="17" y="80"/>
                </a:cxn>
                <a:cxn ang="0">
                  <a:pos x="17" y="77"/>
                </a:cxn>
                <a:cxn ang="0">
                  <a:pos x="17" y="46"/>
                </a:cxn>
                <a:cxn ang="0">
                  <a:pos x="14" y="45"/>
                </a:cxn>
                <a:cxn ang="0">
                  <a:pos x="14" y="38"/>
                </a:cxn>
                <a:cxn ang="0">
                  <a:pos x="14" y="4"/>
                </a:cxn>
                <a:cxn ang="0">
                  <a:pos x="4" y="0"/>
                </a:cxn>
              </a:cxnLst>
              <a:rect l="0" t="0" r="r" b="b"/>
              <a:pathLst>
                <a:path w="18" h="85">
                  <a:moveTo>
                    <a:pt x="4" y="0"/>
                  </a:moveTo>
                  <a:lnTo>
                    <a:pt x="7" y="5"/>
                  </a:lnTo>
                  <a:lnTo>
                    <a:pt x="2" y="6"/>
                  </a:lnTo>
                  <a:lnTo>
                    <a:pt x="2" y="76"/>
                  </a:lnTo>
                  <a:lnTo>
                    <a:pt x="0" y="77"/>
                  </a:lnTo>
                  <a:lnTo>
                    <a:pt x="0" y="84"/>
                  </a:lnTo>
                  <a:lnTo>
                    <a:pt x="2" y="84"/>
                  </a:lnTo>
                  <a:lnTo>
                    <a:pt x="4" y="84"/>
                  </a:lnTo>
                  <a:lnTo>
                    <a:pt x="7" y="84"/>
                  </a:lnTo>
                  <a:lnTo>
                    <a:pt x="9" y="83"/>
                  </a:lnTo>
                  <a:lnTo>
                    <a:pt x="14" y="83"/>
                  </a:lnTo>
                  <a:lnTo>
                    <a:pt x="17" y="82"/>
                  </a:lnTo>
                  <a:lnTo>
                    <a:pt x="17" y="80"/>
                  </a:lnTo>
                  <a:lnTo>
                    <a:pt x="17" y="77"/>
                  </a:lnTo>
                  <a:lnTo>
                    <a:pt x="17" y="46"/>
                  </a:lnTo>
                  <a:lnTo>
                    <a:pt x="14" y="45"/>
                  </a:lnTo>
                  <a:lnTo>
                    <a:pt x="14" y="38"/>
                  </a:lnTo>
                  <a:lnTo>
                    <a:pt x="14" y="4"/>
                  </a:lnTo>
                  <a:lnTo>
                    <a:pt x="4" y="0"/>
                  </a:lnTo>
                </a:path>
              </a:pathLst>
            </a:custGeom>
            <a:solidFill>
              <a:srgbClr val="000000"/>
            </a:solidFill>
            <a:ln w="9525" cap="rnd">
              <a:noFill/>
              <a:round/>
              <a:headEnd type="none" w="sm" len="sm"/>
              <a:tailEnd type="none" w="sm" len="sm"/>
            </a:ln>
            <a:effectLst/>
          </p:spPr>
          <p:txBody>
            <a:bodyPr/>
            <a:lstStyle/>
            <a:p>
              <a:endParaRPr lang="en-US"/>
            </a:p>
          </p:txBody>
        </p:sp>
      </p:grpSp>
      <p:sp>
        <p:nvSpPr>
          <p:cNvPr id="16401" name="Rectangle 17"/>
          <p:cNvSpPr>
            <a:spLocks noChangeArrowheads="1"/>
          </p:cNvSpPr>
          <p:nvPr/>
        </p:nvSpPr>
        <p:spPr bwMode="auto">
          <a:xfrm>
            <a:off x="628650" y="5956300"/>
            <a:ext cx="5529263" cy="936625"/>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4828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74663" y="161925"/>
            <a:ext cx="5864225" cy="4397375"/>
          </a:xfrm>
          <a:ln cap="flat"/>
        </p:spPr>
      </p:sp>
      <p:sp>
        <p:nvSpPr>
          <p:cNvPr id="18435" name="Rectangle 3"/>
          <p:cNvSpPr>
            <a:spLocks noGrp="1" noChangeArrowheads="1"/>
          </p:cNvSpPr>
          <p:nvPr>
            <p:ph type="body" idx="1"/>
          </p:nvPr>
        </p:nvSpPr>
        <p:spPr>
          <a:noFill/>
          <a:ln/>
        </p:spPr>
        <p:txBody>
          <a:bodyPr/>
          <a:lstStyle/>
          <a:p>
            <a:r>
              <a:rPr lang="en-US"/>
              <a:t>Methods for Inserting Null Values</a:t>
            </a:r>
          </a:p>
          <a:p>
            <a:endParaRPr lang="en-US"/>
          </a:p>
          <a:p>
            <a:endParaRPr lang="en-US"/>
          </a:p>
          <a:p>
            <a:endParaRPr lang="en-US"/>
          </a:p>
          <a:p>
            <a:endParaRPr lang="en-US"/>
          </a:p>
          <a:p>
            <a:pPr lvl="1"/>
            <a:r>
              <a:rPr lang="en-US"/>
              <a:t>Be sure that the targeted column allows null values by verifying the Null? status from the SQL*Plus DESCRIBE command.</a:t>
            </a:r>
            <a:endParaRPr lang="en-US" b="1"/>
          </a:p>
          <a:p>
            <a:pPr lvl="1"/>
            <a:r>
              <a:rPr lang="en-US"/>
              <a:t>The Oracle Server automatically enforces all datatypes, data ranges, and data integrity constraints. Any column that is not listed explicitly obtains a null value in the new row.</a:t>
            </a:r>
          </a:p>
          <a:p>
            <a:endParaRPr lang="en-US">
              <a:solidFill>
                <a:schemeClr val="accent2"/>
              </a:solidFill>
            </a:endParaRPr>
          </a:p>
          <a:p>
            <a:r>
              <a:rPr lang="en-US">
                <a:solidFill>
                  <a:schemeClr val="accent2"/>
                </a:solidFill>
              </a:rPr>
              <a:t>Class Management Note</a:t>
            </a:r>
          </a:p>
          <a:p>
            <a:pPr lvl="1"/>
            <a:r>
              <a:rPr lang="en-US">
                <a:solidFill>
                  <a:schemeClr val="accent2"/>
                </a:solidFill>
              </a:rPr>
              <a:t>Common errors that can occur during user input: </a:t>
            </a:r>
          </a:p>
          <a:p>
            <a:pPr lvl="2"/>
            <a:r>
              <a:rPr lang="en-US">
                <a:solidFill>
                  <a:schemeClr val="accent2"/>
                </a:solidFill>
              </a:rPr>
              <a:t>Mandatory value missing for a NOT NULL column</a:t>
            </a:r>
          </a:p>
          <a:p>
            <a:pPr lvl="2"/>
            <a:r>
              <a:rPr lang="en-US">
                <a:solidFill>
                  <a:schemeClr val="accent2"/>
                </a:solidFill>
              </a:rPr>
              <a:t>Duplicate value violates uniqueness constraint</a:t>
            </a:r>
          </a:p>
          <a:p>
            <a:pPr lvl="2"/>
            <a:r>
              <a:rPr lang="en-US">
                <a:solidFill>
                  <a:schemeClr val="accent2"/>
                </a:solidFill>
              </a:rPr>
              <a:t>Foreign key constraint violated</a:t>
            </a:r>
          </a:p>
          <a:p>
            <a:pPr lvl="2"/>
            <a:r>
              <a:rPr lang="en-US">
                <a:solidFill>
                  <a:schemeClr val="accent2"/>
                </a:solidFill>
              </a:rPr>
              <a:t>CHECK constraint violated</a:t>
            </a:r>
          </a:p>
          <a:p>
            <a:pPr lvl="2"/>
            <a:r>
              <a:rPr lang="en-US">
                <a:solidFill>
                  <a:schemeClr val="accent2"/>
                </a:solidFill>
              </a:rPr>
              <a:t>Datatype mismatch</a:t>
            </a:r>
          </a:p>
          <a:p>
            <a:pPr lvl="2"/>
            <a:r>
              <a:rPr lang="en-US">
                <a:solidFill>
                  <a:schemeClr val="accent2"/>
                </a:solidFill>
              </a:rPr>
              <a:t>Value too wide to fit in column</a:t>
            </a:r>
          </a:p>
        </p:txBody>
      </p:sp>
      <p:graphicFrame>
        <p:nvGraphicFramePr>
          <p:cNvPr id="18436" name="Object 4"/>
          <p:cNvGraphicFramePr>
            <a:graphicFrameLocks/>
          </p:cNvGraphicFramePr>
          <p:nvPr/>
        </p:nvGraphicFramePr>
        <p:xfrm>
          <a:off x="595313" y="4997450"/>
          <a:ext cx="5765800" cy="1231900"/>
        </p:xfrm>
        <a:graphic>
          <a:graphicData uri="http://schemas.openxmlformats.org/presentationml/2006/ole">
            <mc:AlternateContent xmlns:mc="http://schemas.openxmlformats.org/markup-compatibility/2006">
              <mc:Choice xmlns:v="urn:schemas-microsoft-com:vml" Requires="v">
                <p:oleObj spid="_x0000_s18439" name="Document" r:id="rId4" imgW="5765760" imgH="1231560" progId="Word.Document.6">
                  <p:embed/>
                </p:oleObj>
              </mc:Choice>
              <mc:Fallback>
                <p:oleObj name="Document" r:id="rId4" imgW="5765760" imgH="1231560" progId="Word.Document.6">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4997450"/>
                        <a:ext cx="57658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71589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74663" y="161925"/>
            <a:ext cx="5864225" cy="4397375"/>
          </a:xfrm>
          <a:ln cap="flat"/>
        </p:spPr>
      </p:sp>
      <p:sp>
        <p:nvSpPr>
          <p:cNvPr id="20483" name="Rectangle 3"/>
          <p:cNvSpPr>
            <a:spLocks noGrp="1" noChangeArrowheads="1"/>
          </p:cNvSpPr>
          <p:nvPr>
            <p:ph type="body" idx="1"/>
          </p:nvPr>
        </p:nvSpPr>
        <p:spPr>
          <a:noFill/>
          <a:ln/>
        </p:spPr>
        <p:txBody>
          <a:bodyPr/>
          <a:lstStyle/>
          <a:p>
            <a:pPr>
              <a:tabLst>
                <a:tab pos="1257300" algn="l"/>
              </a:tabLst>
            </a:pPr>
            <a:r>
              <a:rPr lang="en-US"/>
              <a:t>Inserting Special Values by Using SQL Functions</a:t>
            </a:r>
          </a:p>
          <a:p>
            <a:pPr lvl="1">
              <a:tabLst>
                <a:tab pos="1257300" algn="l"/>
              </a:tabLst>
            </a:pPr>
            <a:r>
              <a:rPr lang="en-US"/>
              <a:t>You can use pseudocolumns to enter special values in your table. </a:t>
            </a:r>
          </a:p>
          <a:p>
            <a:pPr lvl="1">
              <a:tabLst>
                <a:tab pos="1257300" algn="l"/>
              </a:tabLst>
            </a:pPr>
            <a:r>
              <a:rPr lang="en-US"/>
              <a:t>The slide example records information for employee Green in the EMP table. It supplies the current date and time in the HIREDATE column. It uses the SYSDATE function for current date and time. </a:t>
            </a:r>
          </a:p>
          <a:p>
            <a:pPr lvl="1">
              <a:tabLst>
                <a:tab pos="1257300" algn="l"/>
              </a:tabLst>
            </a:pPr>
            <a:r>
              <a:rPr lang="en-US"/>
              <a:t>You can also use the USER function when inserting rows in a table. The USER function records the current username.</a:t>
            </a:r>
          </a:p>
          <a:p>
            <a:pPr>
              <a:tabLst>
                <a:tab pos="1257300" algn="l"/>
              </a:tabLst>
            </a:pPr>
            <a:r>
              <a:rPr lang="en-US"/>
              <a:t>Confirming Additions to the Table</a:t>
            </a:r>
          </a:p>
          <a:p>
            <a:pPr>
              <a:spcBef>
                <a:spcPct val="65000"/>
              </a:spcBef>
              <a:tabLst>
                <a:tab pos="1257300" algn="l"/>
              </a:tabLst>
            </a:pPr>
            <a:r>
              <a:rPr lang="en-US"/>
              <a:t>      </a:t>
            </a:r>
            <a:r>
              <a:rPr lang="en-US">
                <a:latin typeface="Courier New" pitchFamily="49" charset="0"/>
              </a:rPr>
              <a:t>SQL&gt; SELECT  empno, ename, job, hiredate, comm</a:t>
            </a:r>
          </a:p>
          <a:p>
            <a:pPr>
              <a:spcBef>
                <a:spcPct val="0"/>
              </a:spcBef>
              <a:tabLst>
                <a:tab pos="1257300" algn="l"/>
              </a:tabLst>
            </a:pPr>
            <a:r>
              <a:rPr lang="en-US">
                <a:latin typeface="Courier New" pitchFamily="49" charset="0"/>
              </a:rPr>
              <a:t>     2  FROM   	emp</a:t>
            </a:r>
          </a:p>
          <a:p>
            <a:pPr>
              <a:spcBef>
                <a:spcPct val="0"/>
              </a:spcBef>
              <a:tabLst>
                <a:tab pos="1257300" algn="l"/>
              </a:tabLst>
            </a:pPr>
            <a:r>
              <a:rPr lang="en-US">
                <a:latin typeface="Courier New" pitchFamily="49" charset="0"/>
              </a:rPr>
              <a:t>     3  WHERE  	empno = 7196;</a:t>
            </a:r>
          </a:p>
        </p:txBody>
      </p:sp>
      <p:sp>
        <p:nvSpPr>
          <p:cNvPr id="20484" name="Rectangle 4"/>
          <p:cNvSpPr>
            <a:spLocks noChangeArrowheads="1"/>
          </p:cNvSpPr>
          <p:nvPr/>
        </p:nvSpPr>
        <p:spPr bwMode="auto">
          <a:xfrm>
            <a:off x="619125" y="6246813"/>
            <a:ext cx="5538788" cy="596900"/>
          </a:xfrm>
          <a:prstGeom prst="rect">
            <a:avLst/>
          </a:prstGeom>
          <a:noFill/>
          <a:ln w="12700">
            <a:solidFill>
              <a:schemeClr val="tx1"/>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619125" y="6946900"/>
            <a:ext cx="5537200" cy="809625"/>
          </a:xfrm>
          <a:prstGeom prst="rect">
            <a:avLst/>
          </a:prstGeom>
          <a:noFill/>
          <a:ln w="12700">
            <a:solidFill>
              <a:schemeClr val="tx1"/>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596900" y="6813550"/>
            <a:ext cx="4368800" cy="819150"/>
          </a:xfrm>
          <a:prstGeom prst="rect">
            <a:avLst/>
          </a:prstGeom>
          <a:noFill/>
          <a:ln w="9525">
            <a:noFill/>
            <a:miter lim="800000"/>
            <a:headEnd/>
            <a:tailEnd/>
          </a:ln>
          <a:effectLst/>
        </p:spPr>
        <p:txBody>
          <a:bodyPr wrap="none" lIns="88900" tIns="42863" rIns="88900" bIns="42863">
            <a:spAutoFit/>
          </a:bodyPr>
          <a:lstStyle/>
          <a:p>
            <a:pPr defTabSz="828675"/>
            <a:r>
              <a:rPr lang="en-US" sz="2600" b="1">
                <a:solidFill>
                  <a:schemeClr val="bg2"/>
                </a:solidFill>
                <a:latin typeface="Arial Narrow" pitchFamily="34" charset="0"/>
              </a:rPr>
              <a:t>    </a:t>
            </a:r>
            <a:r>
              <a:rPr lang="en-US" sz="1100">
                <a:latin typeface="Courier New" pitchFamily="49" charset="0"/>
              </a:rPr>
              <a:t>EMPNO ENAME      JOB       HIREDATE       COMM</a:t>
            </a:r>
          </a:p>
          <a:p>
            <a:pPr defTabSz="828675"/>
            <a:r>
              <a:rPr lang="en-US" sz="1100">
                <a:latin typeface="Courier New" pitchFamily="49" charset="0"/>
              </a:rPr>
              <a:t>--------- ---------- --------- --------- ---------</a:t>
            </a:r>
          </a:p>
          <a:p>
            <a:pPr defTabSz="828675"/>
            <a:r>
              <a:rPr lang="en-US" sz="1100">
                <a:latin typeface="Courier New" pitchFamily="49" charset="0"/>
              </a:rPr>
              <a:t>     7196 GREEN      SALESMAN  01-DEC-97</a:t>
            </a:r>
          </a:p>
        </p:txBody>
      </p:sp>
    </p:spTree>
    <p:extLst>
      <p:ext uri="{BB962C8B-B14F-4D97-AF65-F5344CB8AC3E}">
        <p14:creationId xmlns:p14="http://schemas.microsoft.com/office/powerpoint/2010/main" val="188273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2388" y="-1588"/>
            <a:ext cx="2955925" cy="458788"/>
          </a:xfrm>
          <a:prstGeom prst="rect">
            <a:avLst/>
          </a:prstGeom>
          <a:noFill/>
          <a:ln w="9525">
            <a:noFill/>
            <a:miter lim="800000"/>
            <a:headEnd/>
            <a:tailEnd/>
          </a:ln>
          <a:effectLst/>
        </p:spPr>
        <p:txBody>
          <a:bodyPr wrap="none" anchor="ctr"/>
          <a:lstStyle/>
          <a:p>
            <a:endParaRPr lang="en-US"/>
          </a:p>
        </p:txBody>
      </p:sp>
      <p:sp>
        <p:nvSpPr>
          <p:cNvPr id="2253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22532" name="Rectangle 4"/>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Inserting Specific Date and Time Values</a:t>
            </a:r>
          </a:p>
          <a:p>
            <a:pPr lvl="1" defTabSz="377825">
              <a:tabLst>
                <a:tab pos="442913" algn="l"/>
              </a:tabLst>
            </a:pPr>
            <a:r>
              <a:rPr lang="en-US"/>
              <a:t>The format DD-MON-YY is usually used to insert a date value. With this format, recall that the century defaults to the current century. Because the date also contains time information, the default time is midnight (00:00:00).</a:t>
            </a:r>
          </a:p>
          <a:p>
            <a:pPr lvl="1" defTabSz="377825">
              <a:tabLst>
                <a:tab pos="442913" algn="l"/>
              </a:tabLst>
            </a:pPr>
            <a:r>
              <a:rPr lang="en-US"/>
              <a:t>If a date is required to be entered in a format other than the default (for example, another century) and/or a specific time is required, use the </a:t>
            </a:r>
            <a:r>
              <a:rPr lang="en-US">
                <a:solidFill>
                  <a:srgbClr val="FC0128"/>
                </a:solidFill>
              </a:rPr>
              <a:t>TO_DATE function.</a:t>
            </a:r>
            <a:endParaRPr lang="en-US"/>
          </a:p>
          <a:p>
            <a:pPr lvl="1" defTabSz="377825">
              <a:tabLst>
                <a:tab pos="442913" algn="l"/>
              </a:tabLst>
            </a:pPr>
            <a:r>
              <a:rPr lang="en-US"/>
              <a:t>The example on the slide records information for employee Aromano in the EMP table. It sets the HIREDATE column to be February 3, 1997.</a:t>
            </a:r>
          </a:p>
          <a:p>
            <a:pPr lvl="1" defTabSz="377825">
              <a:tabLst>
                <a:tab pos="442913" algn="l"/>
              </a:tabLst>
            </a:pPr>
            <a:r>
              <a:rPr lang="en-US"/>
              <a:t>If the RR format is set, the century may not be the current one.</a:t>
            </a:r>
          </a:p>
          <a:p>
            <a:pPr defTabSz="377825">
              <a:tabLst>
                <a:tab pos="442913" algn="l"/>
              </a:tabLst>
            </a:pPr>
            <a:endParaRPr lang="en-US" b="0">
              <a:latin typeface="Times New Roman" pitchFamily="18" charset="0"/>
            </a:endParaRPr>
          </a:p>
        </p:txBody>
      </p:sp>
      <p:sp>
        <p:nvSpPr>
          <p:cNvPr id="22533" name="Rectangle 5"/>
          <p:cNvSpPr>
            <a:spLocks noGrp="1" noRot="1" noChangeAspect="1" noChangeArrowheads="1" noTextEdit="1"/>
          </p:cNvSpPr>
          <p:nvPr>
            <p:ph type="sldImg"/>
          </p:nvPr>
        </p:nvSpPr>
        <p:spPr>
          <a:xfrm>
            <a:off x="442913" y="168275"/>
            <a:ext cx="5927725" cy="4445000"/>
          </a:xfrm>
          <a:ln cap="flat"/>
        </p:spPr>
      </p:sp>
      <p:grpSp>
        <p:nvGrpSpPr>
          <p:cNvPr id="22545" name="Group 17"/>
          <p:cNvGrpSpPr>
            <a:grpSpLocks/>
          </p:cNvGrpSpPr>
          <p:nvPr/>
        </p:nvGrpSpPr>
        <p:grpSpPr bwMode="auto">
          <a:xfrm>
            <a:off x="215900" y="6373813"/>
            <a:ext cx="287338" cy="304800"/>
            <a:chOff x="136" y="4015"/>
            <a:chExt cx="181" cy="192"/>
          </a:xfrm>
        </p:grpSpPr>
        <p:sp>
          <p:nvSpPr>
            <p:cNvPr id="22534" name="Freeform 6"/>
            <p:cNvSpPr>
              <a:spLocks/>
            </p:cNvSpPr>
            <p:nvPr/>
          </p:nvSpPr>
          <p:spPr bwMode="auto">
            <a:xfrm>
              <a:off x="136" y="4015"/>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type="none" w="sm" len="sm"/>
              <a:tailEnd type="none" w="sm" len="sm"/>
            </a:ln>
            <a:effectLst/>
          </p:spPr>
          <p:txBody>
            <a:bodyPr/>
            <a:lstStyle/>
            <a:p>
              <a:endParaRPr lang="en-US"/>
            </a:p>
          </p:txBody>
        </p:sp>
        <p:sp>
          <p:nvSpPr>
            <p:cNvPr id="22535" name="Freeform 7"/>
            <p:cNvSpPr>
              <a:spLocks/>
            </p:cNvSpPr>
            <p:nvPr/>
          </p:nvSpPr>
          <p:spPr bwMode="auto">
            <a:xfrm>
              <a:off x="217" y="4189"/>
              <a:ext cx="28" cy="18"/>
            </a:xfrm>
            <a:custGeom>
              <a:avLst/>
              <a:gdLst/>
              <a:ahLst/>
              <a:cxnLst>
                <a:cxn ang="0">
                  <a:pos x="27" y="17"/>
                </a:cxn>
                <a:cxn ang="0">
                  <a:pos x="27" y="0"/>
                </a:cxn>
                <a:cxn ang="0">
                  <a:pos x="0" y="0"/>
                </a:cxn>
                <a:cxn ang="0">
                  <a:pos x="0" y="17"/>
                </a:cxn>
                <a:cxn ang="0">
                  <a:pos x="27" y="17"/>
                </a:cxn>
              </a:cxnLst>
              <a:rect l="0" t="0" r="r" b="b"/>
              <a:pathLst>
                <a:path w="28" h="18">
                  <a:moveTo>
                    <a:pt x="27" y="17"/>
                  </a:moveTo>
                  <a:lnTo>
                    <a:pt x="27" y="0"/>
                  </a:lnTo>
                  <a:lnTo>
                    <a:pt x="0" y="0"/>
                  </a:lnTo>
                  <a:lnTo>
                    <a:pt x="0" y="17"/>
                  </a:lnTo>
                  <a:lnTo>
                    <a:pt x="27" y="17"/>
                  </a:lnTo>
                </a:path>
              </a:pathLst>
            </a:custGeom>
            <a:solidFill>
              <a:srgbClr val="FFFFFF"/>
            </a:solidFill>
            <a:ln w="9525" cap="rnd">
              <a:noFill/>
              <a:round/>
              <a:headEnd type="none" w="sm" len="sm"/>
              <a:tailEnd type="none" w="sm" len="sm"/>
            </a:ln>
            <a:effectLst/>
          </p:spPr>
          <p:txBody>
            <a:bodyPr/>
            <a:lstStyle/>
            <a:p>
              <a:endParaRPr lang="en-US"/>
            </a:p>
          </p:txBody>
        </p:sp>
        <p:sp>
          <p:nvSpPr>
            <p:cNvPr id="22536" name="Freeform 8"/>
            <p:cNvSpPr>
              <a:spLocks/>
            </p:cNvSpPr>
            <p:nvPr/>
          </p:nvSpPr>
          <p:spPr bwMode="auto">
            <a:xfrm>
              <a:off x="159" y="4068"/>
              <a:ext cx="32" cy="21"/>
            </a:xfrm>
            <a:custGeom>
              <a:avLst/>
              <a:gdLst/>
              <a:ahLst/>
              <a:cxnLst>
                <a:cxn ang="0">
                  <a:pos x="0" y="0"/>
                </a:cxn>
                <a:cxn ang="0">
                  <a:pos x="25" y="20"/>
                </a:cxn>
                <a:cxn ang="0">
                  <a:pos x="31" y="9"/>
                </a:cxn>
                <a:cxn ang="0">
                  <a:pos x="0" y="0"/>
                </a:cxn>
              </a:cxnLst>
              <a:rect l="0" t="0" r="r" b="b"/>
              <a:pathLst>
                <a:path w="32" h="21">
                  <a:moveTo>
                    <a:pt x="0" y="0"/>
                  </a:moveTo>
                  <a:lnTo>
                    <a:pt x="25" y="20"/>
                  </a:lnTo>
                  <a:lnTo>
                    <a:pt x="31" y="9"/>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22537" name="Freeform 9"/>
            <p:cNvSpPr>
              <a:spLocks/>
            </p:cNvSpPr>
            <p:nvPr/>
          </p:nvSpPr>
          <p:spPr bwMode="auto">
            <a:xfrm>
              <a:off x="269" y="4068"/>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type="none" w="sm" len="sm"/>
              <a:tailEnd type="none" w="sm" len="sm"/>
            </a:ln>
            <a:effectLst/>
          </p:spPr>
          <p:txBody>
            <a:bodyPr/>
            <a:lstStyle/>
            <a:p>
              <a:endParaRPr lang="en-US"/>
            </a:p>
          </p:txBody>
        </p:sp>
        <p:sp>
          <p:nvSpPr>
            <p:cNvPr id="22538" name="Freeform 10"/>
            <p:cNvSpPr>
              <a:spLocks/>
            </p:cNvSpPr>
            <p:nvPr/>
          </p:nvSpPr>
          <p:spPr bwMode="auto">
            <a:xfrm>
              <a:off x="156" y="4107"/>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type="none" w="sm" len="sm"/>
              <a:tailEnd type="none" w="sm" len="sm"/>
            </a:ln>
            <a:effectLst/>
          </p:spPr>
          <p:txBody>
            <a:bodyPr/>
            <a:lstStyle/>
            <a:p>
              <a:endParaRPr lang="en-US"/>
            </a:p>
          </p:txBody>
        </p:sp>
        <p:sp>
          <p:nvSpPr>
            <p:cNvPr id="22539" name="Freeform 11"/>
            <p:cNvSpPr>
              <a:spLocks/>
            </p:cNvSpPr>
            <p:nvPr/>
          </p:nvSpPr>
          <p:spPr bwMode="auto">
            <a:xfrm>
              <a:off x="272" y="4108"/>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type="none" w="sm" len="sm"/>
              <a:tailEnd type="none" w="sm" len="sm"/>
            </a:ln>
            <a:effectLst/>
          </p:spPr>
          <p:txBody>
            <a:bodyPr/>
            <a:lstStyle/>
            <a:p>
              <a:endParaRPr lang="en-US"/>
            </a:p>
          </p:txBody>
        </p:sp>
        <p:sp>
          <p:nvSpPr>
            <p:cNvPr id="22540" name="Freeform 12"/>
            <p:cNvSpPr>
              <a:spLocks/>
            </p:cNvSpPr>
            <p:nvPr/>
          </p:nvSpPr>
          <p:spPr bwMode="auto">
            <a:xfrm>
              <a:off x="181" y="4031"/>
              <a:ext cx="25" cy="28"/>
            </a:xfrm>
            <a:custGeom>
              <a:avLst/>
              <a:gdLst/>
              <a:ahLst/>
              <a:cxnLst>
                <a:cxn ang="0">
                  <a:pos x="0" y="0"/>
                </a:cxn>
                <a:cxn ang="0">
                  <a:pos x="14" y="27"/>
                </a:cxn>
                <a:cxn ang="0">
                  <a:pos x="24" y="20"/>
                </a:cxn>
                <a:cxn ang="0">
                  <a:pos x="0" y="0"/>
                </a:cxn>
              </a:cxnLst>
              <a:rect l="0" t="0" r="r" b="b"/>
              <a:pathLst>
                <a:path w="25" h="28">
                  <a:moveTo>
                    <a:pt x="0" y="0"/>
                  </a:moveTo>
                  <a:lnTo>
                    <a:pt x="14" y="27"/>
                  </a:lnTo>
                  <a:lnTo>
                    <a:pt x="24" y="20"/>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22541" name="Freeform 13"/>
            <p:cNvSpPr>
              <a:spLocks/>
            </p:cNvSpPr>
            <p:nvPr/>
          </p:nvSpPr>
          <p:spPr bwMode="auto">
            <a:xfrm>
              <a:off x="246" y="4032"/>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type="none" w="sm" len="sm"/>
              <a:tailEnd type="none" w="sm" len="sm"/>
            </a:ln>
            <a:effectLst/>
          </p:spPr>
          <p:txBody>
            <a:bodyPr/>
            <a:lstStyle/>
            <a:p>
              <a:endParaRPr lang="en-US"/>
            </a:p>
          </p:txBody>
        </p:sp>
        <p:sp>
          <p:nvSpPr>
            <p:cNvPr id="22542" name="Freeform 14"/>
            <p:cNvSpPr>
              <a:spLocks/>
            </p:cNvSpPr>
            <p:nvPr/>
          </p:nvSpPr>
          <p:spPr bwMode="auto">
            <a:xfrm>
              <a:off x="221" y="4021"/>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type="none" w="sm" len="sm"/>
              <a:tailEnd type="none" w="sm" len="sm"/>
            </a:ln>
            <a:effectLst/>
          </p:spPr>
          <p:txBody>
            <a:bodyPr/>
            <a:lstStyle/>
            <a:p>
              <a:endParaRPr lang="en-US"/>
            </a:p>
          </p:txBody>
        </p:sp>
        <p:sp>
          <p:nvSpPr>
            <p:cNvPr id="22543" name="Freeform 15"/>
            <p:cNvSpPr>
              <a:spLocks/>
            </p:cNvSpPr>
            <p:nvPr/>
          </p:nvSpPr>
          <p:spPr bwMode="auto">
            <a:xfrm>
              <a:off x="197" y="4067"/>
              <a:ext cx="65" cy="115"/>
            </a:xfrm>
            <a:custGeom>
              <a:avLst/>
              <a:gdLst/>
              <a:ahLst/>
              <a:cxnLst>
                <a:cxn ang="0">
                  <a:pos x="21" y="114"/>
                </a:cxn>
                <a:cxn ang="0">
                  <a:pos x="21" y="94"/>
                </a:cxn>
                <a:cxn ang="0">
                  <a:pos x="20" y="91"/>
                </a:cxn>
                <a:cxn ang="0">
                  <a:pos x="14" y="83"/>
                </a:cxn>
                <a:cxn ang="0">
                  <a:pos x="8" y="72"/>
                </a:cxn>
                <a:cxn ang="0">
                  <a:pos x="3" y="58"/>
                </a:cxn>
                <a:cxn ang="0">
                  <a:pos x="0" y="42"/>
                </a:cxn>
                <a:cxn ang="0">
                  <a:pos x="0" y="27"/>
                </a:cxn>
                <a:cxn ang="0">
                  <a:pos x="7" y="12"/>
                </a:cxn>
                <a:cxn ang="0">
                  <a:pos x="21" y="0"/>
                </a:cxn>
                <a:cxn ang="0">
                  <a:pos x="41" y="0"/>
                </a:cxn>
                <a:cxn ang="0">
                  <a:pos x="43" y="1"/>
                </a:cxn>
                <a:cxn ang="0">
                  <a:pos x="48" y="5"/>
                </a:cxn>
                <a:cxn ang="0">
                  <a:pos x="54" y="11"/>
                </a:cxn>
                <a:cxn ang="0">
                  <a:pos x="60" y="20"/>
                </a:cxn>
                <a:cxn ang="0">
                  <a:pos x="64" y="32"/>
                </a:cxn>
                <a:cxn ang="0">
                  <a:pos x="63" y="48"/>
                </a:cxn>
                <a:cxn ang="0">
                  <a:pos x="56" y="68"/>
                </a:cxn>
                <a:cxn ang="0">
                  <a:pos x="41" y="91"/>
                </a:cxn>
                <a:cxn ang="0">
                  <a:pos x="41" y="114"/>
                </a:cxn>
                <a:cxn ang="0">
                  <a:pos x="21" y="114"/>
                </a:cxn>
              </a:cxnLst>
              <a:rect l="0" t="0" r="r" b="b"/>
              <a:pathLst>
                <a:path w="65" h="115">
                  <a:moveTo>
                    <a:pt x="21" y="114"/>
                  </a:moveTo>
                  <a:lnTo>
                    <a:pt x="21" y="94"/>
                  </a:lnTo>
                  <a:lnTo>
                    <a:pt x="20" y="91"/>
                  </a:lnTo>
                  <a:lnTo>
                    <a:pt x="14" y="83"/>
                  </a:lnTo>
                  <a:lnTo>
                    <a:pt x="8" y="72"/>
                  </a:lnTo>
                  <a:lnTo>
                    <a:pt x="3" y="58"/>
                  </a:lnTo>
                  <a:lnTo>
                    <a:pt x="0" y="42"/>
                  </a:lnTo>
                  <a:lnTo>
                    <a:pt x="0" y="27"/>
                  </a:lnTo>
                  <a:lnTo>
                    <a:pt x="7" y="12"/>
                  </a:lnTo>
                  <a:lnTo>
                    <a:pt x="21" y="0"/>
                  </a:lnTo>
                  <a:lnTo>
                    <a:pt x="41" y="0"/>
                  </a:lnTo>
                  <a:lnTo>
                    <a:pt x="43" y="1"/>
                  </a:lnTo>
                  <a:lnTo>
                    <a:pt x="48" y="5"/>
                  </a:lnTo>
                  <a:lnTo>
                    <a:pt x="54" y="11"/>
                  </a:lnTo>
                  <a:lnTo>
                    <a:pt x="60" y="20"/>
                  </a:lnTo>
                  <a:lnTo>
                    <a:pt x="64" y="32"/>
                  </a:lnTo>
                  <a:lnTo>
                    <a:pt x="63" y="48"/>
                  </a:lnTo>
                  <a:lnTo>
                    <a:pt x="56" y="68"/>
                  </a:lnTo>
                  <a:lnTo>
                    <a:pt x="41" y="91"/>
                  </a:lnTo>
                  <a:lnTo>
                    <a:pt x="41" y="114"/>
                  </a:lnTo>
                  <a:lnTo>
                    <a:pt x="21" y="114"/>
                  </a:lnTo>
                </a:path>
              </a:pathLst>
            </a:custGeom>
            <a:solidFill>
              <a:srgbClr val="FFFFFF"/>
            </a:solidFill>
            <a:ln w="9525" cap="rnd">
              <a:noFill/>
              <a:round/>
              <a:headEnd type="none" w="sm" len="sm"/>
              <a:tailEnd type="none" w="sm" len="sm"/>
            </a:ln>
            <a:effectLst/>
          </p:spPr>
          <p:txBody>
            <a:bodyPr/>
            <a:lstStyle/>
            <a:p>
              <a:endParaRPr lang="en-US"/>
            </a:p>
          </p:txBody>
        </p:sp>
        <p:sp>
          <p:nvSpPr>
            <p:cNvPr id="22544" name="Freeform 16"/>
            <p:cNvSpPr>
              <a:spLocks/>
            </p:cNvSpPr>
            <p:nvPr/>
          </p:nvSpPr>
          <p:spPr bwMode="auto">
            <a:xfrm>
              <a:off x="223" y="4089"/>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205754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5325" y="609600"/>
            <a:ext cx="1862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55738" y="609600"/>
            <a:ext cx="54371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55738" y="1981200"/>
            <a:ext cx="364966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6496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2413" cy="6856413"/>
          </a:xfrm>
          <a:prstGeom prst="rect">
            <a:avLst/>
          </a:prstGeom>
          <a:solidFill>
            <a:srgbClr val="000000"/>
          </a:solidFill>
          <a:ln w="12700">
            <a:noFill/>
            <a:miter lim="800000"/>
            <a:headEnd/>
            <a:tailEnd/>
          </a:ln>
          <a:effectLst/>
        </p:spPr>
        <p:txBody>
          <a:bodyPr wrap="none" anchor="ctr"/>
          <a:lstStyle/>
          <a:p>
            <a:endParaRPr lang="en-US"/>
          </a:p>
        </p:txBody>
      </p:sp>
      <p:sp>
        <p:nvSpPr>
          <p:cNvPr id="50179" name="Rectangle 3"/>
          <p:cNvSpPr>
            <a:spLocks noGrp="1" noChangeArrowheads="1"/>
          </p:cNvSpPr>
          <p:nvPr>
            <p:ph type="title"/>
          </p:nvPr>
        </p:nvSpPr>
        <p:spPr bwMode="auto">
          <a:xfrm>
            <a:off x="1455738" y="609600"/>
            <a:ext cx="7451725"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50180" name="Rectangle 4"/>
          <p:cNvSpPr>
            <a:spLocks noGrp="1" noChangeArrowheads="1"/>
          </p:cNvSpPr>
          <p:nvPr>
            <p:ph type="body" idx="1"/>
          </p:nvPr>
        </p:nvSpPr>
        <p:spPr bwMode="auto">
          <a:xfrm>
            <a:off x="1455738" y="1981200"/>
            <a:ext cx="7451725"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0181" name="Line 5"/>
          <p:cNvSpPr>
            <a:spLocks noChangeShapeType="1"/>
          </p:cNvSpPr>
          <p:nvPr/>
        </p:nvSpPr>
        <p:spPr bwMode="auto">
          <a:xfrm>
            <a:off x="1463675" y="304800"/>
            <a:ext cx="7437438" cy="0"/>
          </a:xfrm>
          <a:prstGeom prst="line">
            <a:avLst/>
          </a:prstGeom>
          <a:noFill/>
          <a:ln w="12700">
            <a:solidFill>
              <a:schemeClr val="hlink"/>
            </a:solidFill>
            <a:round/>
            <a:headEnd/>
            <a:tailEnd/>
          </a:ln>
          <a:effectLst/>
        </p:spPr>
        <p:txBody>
          <a:bodyPr/>
          <a:lstStyle/>
          <a:p>
            <a:endParaRPr lang="en-US"/>
          </a:p>
        </p:txBody>
      </p:sp>
      <p:sp>
        <p:nvSpPr>
          <p:cNvPr id="50182" name="Rectangle 6"/>
          <p:cNvSpPr>
            <a:spLocks noChangeArrowheads="1"/>
          </p:cNvSpPr>
          <p:nvPr/>
        </p:nvSpPr>
        <p:spPr bwMode="auto">
          <a:xfrm>
            <a:off x="0" y="0"/>
            <a:ext cx="1389063" cy="6856413"/>
          </a:xfrm>
          <a:prstGeom prst="rect">
            <a:avLst/>
          </a:prstGeom>
          <a:gradFill rotWithShape="0">
            <a:gsLst>
              <a:gs pos="0">
                <a:srgbClr val="FFCC66">
                  <a:gamma/>
                  <a:shade val="49804"/>
                  <a:invGamma/>
                </a:srgbClr>
              </a:gs>
              <a:gs pos="50000">
                <a:srgbClr val="FFCC66"/>
              </a:gs>
              <a:gs pos="100000">
                <a:srgbClr val="FFCC66">
                  <a:gamma/>
                  <a:shade val="49804"/>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defRPr>
      </a:lvl2pPr>
      <a:lvl3pPr algn="ctr" rtl="0" eaLnBrk="0" fontAlgn="base" hangingPunct="0">
        <a:spcBef>
          <a:spcPct val="0"/>
        </a:spcBef>
        <a:spcAft>
          <a:spcPct val="0"/>
        </a:spcAft>
        <a:defRPr sz="4400" b="1">
          <a:solidFill>
            <a:schemeClr val="tx2"/>
          </a:solidFill>
          <a:latin typeface="Times New Roman" pitchFamily="18" charset="0"/>
        </a:defRPr>
      </a:lvl3pPr>
      <a:lvl4pPr algn="ctr" rtl="0" eaLnBrk="0" fontAlgn="base" hangingPunct="0">
        <a:spcBef>
          <a:spcPct val="0"/>
        </a:spcBef>
        <a:spcAft>
          <a:spcPct val="0"/>
        </a:spcAft>
        <a:defRPr sz="4400" b="1">
          <a:solidFill>
            <a:schemeClr val="tx2"/>
          </a:solidFill>
          <a:latin typeface="Times New Roman" pitchFamily="18" charset="0"/>
        </a:defRPr>
      </a:lvl4pPr>
      <a:lvl5pPr algn="ctr" rtl="0" eaLnBrk="0" fontAlgn="base" hangingPunct="0">
        <a:spcBef>
          <a:spcPct val="0"/>
        </a:spcBef>
        <a:spcAft>
          <a:spcPct val="0"/>
        </a:spcAft>
        <a:defRPr sz="4400" b="1">
          <a:solidFill>
            <a:schemeClr val="tx2"/>
          </a:solidFill>
          <a:latin typeface="Times New Roman" pitchFamily="18" charset="0"/>
        </a:defRPr>
      </a:lvl5pPr>
      <a:lvl6pPr marL="457200" algn="ctr" rtl="0" eaLnBrk="0" fontAlgn="base" hangingPunct="0">
        <a:spcBef>
          <a:spcPct val="0"/>
        </a:spcBef>
        <a:spcAft>
          <a:spcPct val="0"/>
        </a:spcAft>
        <a:defRPr sz="4400" b="1">
          <a:solidFill>
            <a:schemeClr val="tx2"/>
          </a:solidFill>
          <a:latin typeface="Times New Roman" pitchFamily="18" charset="0"/>
        </a:defRPr>
      </a:lvl6pPr>
      <a:lvl7pPr marL="914400" algn="ctr" rtl="0" eaLnBrk="0" fontAlgn="base" hangingPunct="0">
        <a:spcBef>
          <a:spcPct val="0"/>
        </a:spcBef>
        <a:spcAft>
          <a:spcPct val="0"/>
        </a:spcAft>
        <a:defRPr sz="4400" b="1">
          <a:solidFill>
            <a:schemeClr val="tx2"/>
          </a:solidFill>
          <a:latin typeface="Times New Roman" pitchFamily="18" charset="0"/>
        </a:defRPr>
      </a:lvl7pPr>
      <a:lvl8pPr marL="1371600" algn="ctr" rtl="0" eaLnBrk="0" fontAlgn="base" hangingPunct="0">
        <a:spcBef>
          <a:spcPct val="0"/>
        </a:spcBef>
        <a:spcAft>
          <a:spcPct val="0"/>
        </a:spcAft>
        <a:defRPr sz="4400" b="1">
          <a:solidFill>
            <a:schemeClr val="tx2"/>
          </a:solidFill>
          <a:latin typeface="Times New Roman" pitchFamily="18" charset="0"/>
        </a:defRPr>
      </a:lvl8pPr>
      <a:lvl9pPr marL="1828800" algn="ctr" rtl="0" eaLnBrk="0" fontAlgn="base" hangingPunct="0">
        <a:spcBef>
          <a:spcPct val="0"/>
        </a:spcBef>
        <a:spcAft>
          <a:spcPct val="0"/>
        </a:spcAft>
        <a:defRPr sz="4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sz="4800"/>
              <a:t>Manipulating Data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3101975" y="4119563"/>
            <a:ext cx="5237163"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3555" name="Rectangle 3"/>
          <p:cNvSpPr>
            <a:spLocks noChangeArrowheads="1"/>
          </p:cNvSpPr>
          <p:nvPr/>
        </p:nvSpPr>
        <p:spPr bwMode="ltGray">
          <a:xfrm>
            <a:off x="3111500" y="5238750"/>
            <a:ext cx="5216525" cy="247650"/>
          </a:xfrm>
          <a:prstGeom prst="rect">
            <a:avLst/>
          </a:prstGeom>
          <a:solidFill>
            <a:srgbClr val="FF9966"/>
          </a:solidFill>
          <a:ln w="9525">
            <a:noFill/>
            <a:miter lim="800000"/>
            <a:headEnd/>
            <a:tailEnd/>
          </a:ln>
          <a:effectLst/>
        </p:spPr>
        <p:txBody>
          <a:bodyPr wrap="none" anchor="ctr"/>
          <a:lstStyle/>
          <a:p>
            <a:endParaRPr lang="en-US"/>
          </a:p>
        </p:txBody>
      </p:sp>
      <p:sp>
        <p:nvSpPr>
          <p:cNvPr id="23556" name="Rectangle 4"/>
          <p:cNvSpPr>
            <a:spLocks noChangeArrowheads="1"/>
          </p:cNvSpPr>
          <p:nvPr/>
        </p:nvSpPr>
        <p:spPr bwMode="blackWhite">
          <a:xfrm>
            <a:off x="684213" y="1566863"/>
            <a:ext cx="523716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3557" name="Rectangle 5"/>
          <p:cNvSpPr>
            <a:spLocks noChangeArrowheads="1"/>
          </p:cNvSpPr>
          <p:nvPr/>
        </p:nvSpPr>
        <p:spPr bwMode="ltGray">
          <a:xfrm>
            <a:off x="698500" y="2686050"/>
            <a:ext cx="5213350" cy="247650"/>
          </a:xfrm>
          <a:prstGeom prst="rect">
            <a:avLst/>
          </a:prstGeom>
          <a:solidFill>
            <a:srgbClr val="FF9966"/>
          </a:solidFill>
          <a:ln w="9525">
            <a:noFill/>
            <a:miter lim="800000"/>
            <a:headEnd/>
            <a:tailEnd/>
          </a:ln>
          <a:effectLst/>
        </p:spPr>
        <p:txBody>
          <a:bodyPr wrap="none" anchor="ctr"/>
          <a:lstStyle/>
          <a:p>
            <a:endParaRPr lang="en-US"/>
          </a:p>
        </p:txBody>
      </p:sp>
      <p:sp>
        <p:nvSpPr>
          <p:cNvPr id="23558"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Changing Data in a Table</a:t>
            </a:r>
          </a:p>
        </p:txBody>
      </p:sp>
      <p:sp>
        <p:nvSpPr>
          <p:cNvPr id="23559" name="Rectangle 7"/>
          <p:cNvSpPr>
            <a:spLocks noChangeArrowheads="1"/>
          </p:cNvSpPr>
          <p:nvPr/>
        </p:nvSpPr>
        <p:spPr bwMode="auto">
          <a:xfrm>
            <a:off x="596900" y="1193800"/>
            <a:ext cx="73501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a:t>
            </a:r>
          </a:p>
        </p:txBody>
      </p:sp>
      <p:sp>
        <p:nvSpPr>
          <p:cNvPr id="23560" name="Line 8"/>
          <p:cNvSpPr>
            <a:spLocks noChangeShapeType="1"/>
          </p:cNvSpPr>
          <p:nvPr/>
        </p:nvSpPr>
        <p:spPr bwMode="auto">
          <a:xfrm>
            <a:off x="685800" y="2020888"/>
            <a:ext cx="5257800" cy="0"/>
          </a:xfrm>
          <a:prstGeom prst="line">
            <a:avLst/>
          </a:prstGeom>
          <a:noFill/>
          <a:ln w="50800">
            <a:solidFill>
              <a:srgbClr val="000000"/>
            </a:solidFill>
            <a:round/>
            <a:headEnd type="none" w="sm" len="sm"/>
            <a:tailEnd type="none" w="sm" len="sm"/>
          </a:ln>
          <a:effectLst/>
        </p:spPr>
        <p:txBody>
          <a:bodyPr/>
          <a:lstStyle/>
          <a:p>
            <a:endParaRPr lang="en-US"/>
          </a:p>
        </p:txBody>
      </p:sp>
      <p:sp>
        <p:nvSpPr>
          <p:cNvPr id="23561" name="Line 9"/>
          <p:cNvSpPr>
            <a:spLocks noChangeShapeType="1"/>
          </p:cNvSpPr>
          <p:nvPr/>
        </p:nvSpPr>
        <p:spPr bwMode="auto">
          <a:xfrm>
            <a:off x="679450" y="241458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62" name="Line 10"/>
          <p:cNvSpPr>
            <a:spLocks noChangeShapeType="1"/>
          </p:cNvSpPr>
          <p:nvPr/>
        </p:nvSpPr>
        <p:spPr bwMode="auto">
          <a:xfrm>
            <a:off x="679450" y="267493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63" name="Line 11"/>
          <p:cNvSpPr>
            <a:spLocks noChangeShapeType="1"/>
          </p:cNvSpPr>
          <p:nvPr/>
        </p:nvSpPr>
        <p:spPr bwMode="auto">
          <a:xfrm>
            <a:off x="679450" y="2935288"/>
            <a:ext cx="5273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64" name="Line 12"/>
          <p:cNvSpPr>
            <a:spLocks noChangeShapeType="1"/>
          </p:cNvSpPr>
          <p:nvPr/>
        </p:nvSpPr>
        <p:spPr bwMode="auto">
          <a:xfrm>
            <a:off x="1682750" y="155733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3565" name="Line 13"/>
          <p:cNvSpPr>
            <a:spLocks noChangeShapeType="1"/>
          </p:cNvSpPr>
          <p:nvPr/>
        </p:nvSpPr>
        <p:spPr bwMode="auto">
          <a:xfrm>
            <a:off x="2533650" y="1557338"/>
            <a:ext cx="0" cy="1978025"/>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3568" name="Group 16"/>
          <p:cNvGrpSpPr>
            <a:grpSpLocks/>
          </p:cNvGrpSpPr>
          <p:nvPr/>
        </p:nvGrpSpPr>
        <p:grpSpPr bwMode="auto">
          <a:xfrm>
            <a:off x="5467350" y="1984375"/>
            <a:ext cx="3579813" cy="1801813"/>
            <a:chOff x="3444" y="1250"/>
            <a:chExt cx="2255" cy="1135"/>
          </a:xfrm>
        </p:grpSpPr>
        <p:sp>
          <p:nvSpPr>
            <p:cNvPr id="23566" name="Rectangle 14"/>
            <p:cNvSpPr>
              <a:spLocks noChangeArrowheads="1"/>
            </p:cNvSpPr>
            <p:nvPr/>
          </p:nvSpPr>
          <p:spPr bwMode="auto">
            <a:xfrm>
              <a:off x="3444" y="1250"/>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“…update a row </a:t>
              </a:r>
            </a:p>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in EMP table…”</a:t>
              </a:r>
            </a:p>
          </p:txBody>
        </p:sp>
        <p:sp>
          <p:nvSpPr>
            <p:cNvPr id="23567" name="Arc 15"/>
            <p:cNvSpPr>
              <a:spLocks/>
            </p:cNvSpPr>
            <p:nvPr/>
          </p:nvSpPr>
          <p:spPr bwMode="auto">
            <a:xfrm>
              <a:off x="3899" y="1737"/>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sp>
        <p:nvSpPr>
          <p:cNvPr id="23569" name="Line 17"/>
          <p:cNvSpPr>
            <a:spLocks noChangeShapeType="1"/>
          </p:cNvSpPr>
          <p:nvPr/>
        </p:nvSpPr>
        <p:spPr bwMode="auto">
          <a:xfrm>
            <a:off x="4029075" y="1557338"/>
            <a:ext cx="0" cy="1958975"/>
          </a:xfrm>
          <a:prstGeom prst="line">
            <a:avLst/>
          </a:prstGeom>
          <a:noFill/>
          <a:ln w="25400">
            <a:solidFill>
              <a:srgbClr val="000000"/>
            </a:solidFill>
            <a:round/>
            <a:headEnd type="none" w="sm" len="sm"/>
            <a:tailEnd type="none" w="sm" len="sm"/>
          </a:ln>
          <a:effectLst/>
        </p:spPr>
        <p:txBody>
          <a:bodyPr/>
          <a:lstStyle/>
          <a:p>
            <a:endParaRPr lang="en-US"/>
          </a:p>
        </p:txBody>
      </p:sp>
      <p:sp>
        <p:nvSpPr>
          <p:cNvPr id="23570" name="Line 18"/>
          <p:cNvSpPr>
            <a:spLocks noChangeShapeType="1"/>
          </p:cNvSpPr>
          <p:nvPr/>
        </p:nvSpPr>
        <p:spPr bwMode="auto">
          <a:xfrm>
            <a:off x="4648200" y="1557338"/>
            <a:ext cx="0" cy="1997075"/>
          </a:xfrm>
          <a:prstGeom prst="line">
            <a:avLst/>
          </a:prstGeom>
          <a:noFill/>
          <a:ln w="25400">
            <a:solidFill>
              <a:srgbClr val="000000"/>
            </a:solidFill>
            <a:round/>
            <a:headEnd type="none" w="sm" len="sm"/>
            <a:tailEnd type="none" w="sm" len="sm"/>
          </a:ln>
          <a:effectLst/>
        </p:spPr>
        <p:txBody>
          <a:bodyPr/>
          <a:lstStyle/>
          <a:p>
            <a:endParaRPr lang="en-US"/>
          </a:p>
        </p:txBody>
      </p:sp>
      <p:sp>
        <p:nvSpPr>
          <p:cNvPr id="23571" name="Line 19"/>
          <p:cNvSpPr>
            <a:spLocks noChangeShapeType="1"/>
          </p:cNvSpPr>
          <p:nvPr/>
        </p:nvSpPr>
        <p:spPr bwMode="auto">
          <a:xfrm>
            <a:off x="679450" y="3221038"/>
            <a:ext cx="5273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2" name="Rectangle 20"/>
          <p:cNvSpPr>
            <a:spLocks noChangeArrowheads="1"/>
          </p:cNvSpPr>
          <p:nvPr/>
        </p:nvSpPr>
        <p:spPr bwMode="auto">
          <a:xfrm>
            <a:off x="3014663" y="3746500"/>
            <a:ext cx="735012"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a:t>
            </a:r>
          </a:p>
        </p:txBody>
      </p:sp>
      <p:sp>
        <p:nvSpPr>
          <p:cNvPr id="23573" name="Rectangle 21"/>
          <p:cNvSpPr>
            <a:spLocks noChangeArrowheads="1"/>
          </p:cNvSpPr>
          <p:nvPr/>
        </p:nvSpPr>
        <p:spPr bwMode="blackWhite">
          <a:xfrm>
            <a:off x="3133725" y="4160838"/>
            <a:ext cx="5627688"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EMPNO 	ENAME 	JOB		 ...  DEPTNO     </a:t>
            </a:r>
          </a:p>
          <a:p>
            <a:pPr>
              <a:lnSpc>
                <a:spcPct val="95000"/>
              </a:lnSpc>
              <a:tabLst>
                <a:tab pos="966788" algn="l"/>
                <a:tab pos="1885950" algn="l"/>
                <a:tab pos="2457450" algn="l"/>
                <a:tab pos="3200400" algn="l"/>
                <a:tab pos="3771900" algn="l"/>
              </a:tabLst>
            </a:pPr>
            <a:endParaRPr lang="en-US" sz="1800" b="1">
              <a:solidFill>
                <a:srgbClr val="000000"/>
              </a:solidFill>
              <a:latin typeface="Courier New" pitchFamily="49" charset="0"/>
            </a:endParaRP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7839	KING	PRESIDENT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7698	BLAKE	MANAGER		      30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7782	CLARK	MANAGER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7566	JONES	MANAGER		      20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a:t>
            </a:r>
          </a:p>
        </p:txBody>
      </p:sp>
      <p:sp>
        <p:nvSpPr>
          <p:cNvPr id="23574" name="Line 22"/>
          <p:cNvSpPr>
            <a:spLocks noChangeShapeType="1"/>
          </p:cNvSpPr>
          <p:nvPr/>
        </p:nvSpPr>
        <p:spPr bwMode="auto">
          <a:xfrm>
            <a:off x="3103563" y="4573588"/>
            <a:ext cx="5257800" cy="0"/>
          </a:xfrm>
          <a:prstGeom prst="line">
            <a:avLst/>
          </a:prstGeom>
          <a:noFill/>
          <a:ln w="50800">
            <a:solidFill>
              <a:srgbClr val="000000"/>
            </a:solidFill>
            <a:round/>
            <a:headEnd type="none" w="sm" len="sm"/>
            <a:tailEnd type="none" w="sm" len="sm"/>
          </a:ln>
          <a:effectLst/>
        </p:spPr>
        <p:txBody>
          <a:bodyPr/>
          <a:lstStyle/>
          <a:p>
            <a:endParaRPr lang="en-US"/>
          </a:p>
        </p:txBody>
      </p:sp>
      <p:sp>
        <p:nvSpPr>
          <p:cNvPr id="23575" name="Line 23"/>
          <p:cNvSpPr>
            <a:spLocks noChangeShapeType="1"/>
          </p:cNvSpPr>
          <p:nvPr/>
        </p:nvSpPr>
        <p:spPr bwMode="auto">
          <a:xfrm>
            <a:off x="3097213" y="496728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6" name="Line 24"/>
          <p:cNvSpPr>
            <a:spLocks noChangeShapeType="1"/>
          </p:cNvSpPr>
          <p:nvPr/>
        </p:nvSpPr>
        <p:spPr bwMode="auto">
          <a:xfrm>
            <a:off x="3097213" y="5227638"/>
            <a:ext cx="5283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7" name="Line 25"/>
          <p:cNvSpPr>
            <a:spLocks noChangeShapeType="1"/>
          </p:cNvSpPr>
          <p:nvPr/>
        </p:nvSpPr>
        <p:spPr bwMode="auto">
          <a:xfrm>
            <a:off x="3097213" y="5487988"/>
            <a:ext cx="52736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3578" name="Line 26"/>
          <p:cNvSpPr>
            <a:spLocks noChangeShapeType="1"/>
          </p:cNvSpPr>
          <p:nvPr/>
        </p:nvSpPr>
        <p:spPr bwMode="auto">
          <a:xfrm>
            <a:off x="4100513" y="411003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3579" name="Line 27"/>
          <p:cNvSpPr>
            <a:spLocks noChangeShapeType="1"/>
          </p:cNvSpPr>
          <p:nvPr/>
        </p:nvSpPr>
        <p:spPr bwMode="auto">
          <a:xfrm>
            <a:off x="4951413" y="4110038"/>
            <a:ext cx="0" cy="1978025"/>
          </a:xfrm>
          <a:prstGeom prst="line">
            <a:avLst/>
          </a:prstGeom>
          <a:noFill/>
          <a:ln w="25400">
            <a:solidFill>
              <a:srgbClr val="000000"/>
            </a:solidFill>
            <a:round/>
            <a:headEnd type="none" w="sm" len="sm"/>
            <a:tailEnd type="none" w="sm" len="sm"/>
          </a:ln>
          <a:effectLst/>
        </p:spPr>
        <p:txBody>
          <a:bodyPr/>
          <a:lstStyle/>
          <a:p>
            <a:endParaRPr lang="en-US"/>
          </a:p>
        </p:txBody>
      </p:sp>
      <p:sp>
        <p:nvSpPr>
          <p:cNvPr id="23580" name="Line 28"/>
          <p:cNvSpPr>
            <a:spLocks noChangeShapeType="1"/>
          </p:cNvSpPr>
          <p:nvPr/>
        </p:nvSpPr>
        <p:spPr bwMode="auto">
          <a:xfrm>
            <a:off x="6446838" y="4110038"/>
            <a:ext cx="0" cy="1958975"/>
          </a:xfrm>
          <a:prstGeom prst="line">
            <a:avLst/>
          </a:prstGeom>
          <a:noFill/>
          <a:ln w="25400">
            <a:solidFill>
              <a:srgbClr val="000000"/>
            </a:solidFill>
            <a:round/>
            <a:headEnd type="none" w="sm" len="sm"/>
            <a:tailEnd type="none" w="sm" len="sm"/>
          </a:ln>
          <a:effectLst/>
        </p:spPr>
        <p:txBody>
          <a:bodyPr/>
          <a:lstStyle/>
          <a:p>
            <a:endParaRPr lang="en-US"/>
          </a:p>
        </p:txBody>
      </p:sp>
      <p:sp>
        <p:nvSpPr>
          <p:cNvPr id="23581" name="Line 29"/>
          <p:cNvSpPr>
            <a:spLocks noChangeShapeType="1"/>
          </p:cNvSpPr>
          <p:nvPr/>
        </p:nvSpPr>
        <p:spPr bwMode="auto">
          <a:xfrm>
            <a:off x="7065963" y="4110038"/>
            <a:ext cx="0" cy="1997075"/>
          </a:xfrm>
          <a:prstGeom prst="line">
            <a:avLst/>
          </a:prstGeom>
          <a:noFill/>
          <a:ln w="25400">
            <a:solidFill>
              <a:srgbClr val="000000"/>
            </a:solidFill>
            <a:round/>
            <a:headEnd type="none" w="sm" len="sm"/>
            <a:tailEnd type="none" w="sm" len="sm"/>
          </a:ln>
          <a:effectLst/>
        </p:spPr>
        <p:txBody>
          <a:bodyPr/>
          <a:lstStyle/>
          <a:p>
            <a:endParaRPr lang="en-US"/>
          </a:p>
        </p:txBody>
      </p:sp>
      <p:sp>
        <p:nvSpPr>
          <p:cNvPr id="23582" name="Line 30"/>
          <p:cNvSpPr>
            <a:spLocks noChangeShapeType="1"/>
          </p:cNvSpPr>
          <p:nvPr/>
        </p:nvSpPr>
        <p:spPr bwMode="auto">
          <a:xfrm>
            <a:off x="3097213" y="5773738"/>
            <a:ext cx="5273675"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3587" name="Group 35"/>
          <p:cNvGrpSpPr>
            <a:grpSpLocks/>
          </p:cNvGrpSpPr>
          <p:nvPr/>
        </p:nvGrpSpPr>
        <p:grpSpPr bwMode="auto">
          <a:xfrm>
            <a:off x="5391150" y="2686050"/>
            <a:ext cx="2814638" cy="2855913"/>
            <a:chOff x="3396" y="1692"/>
            <a:chExt cx="1773" cy="1799"/>
          </a:xfrm>
        </p:grpSpPr>
        <p:sp>
          <p:nvSpPr>
            <p:cNvPr id="23583" name="Rectangle 31"/>
            <p:cNvSpPr>
              <a:spLocks noChangeArrowheads="1"/>
            </p:cNvSpPr>
            <p:nvPr/>
          </p:nvSpPr>
          <p:spPr bwMode="blackWhite">
            <a:xfrm>
              <a:off x="3396" y="1692"/>
              <a:ext cx="181" cy="143"/>
            </a:xfrm>
            <a:prstGeom prst="rect">
              <a:avLst/>
            </a:prstGeom>
            <a:solidFill>
              <a:srgbClr val="FF3300"/>
            </a:solidFill>
            <a:ln w="9525">
              <a:noFill/>
              <a:miter lim="800000"/>
              <a:headEnd/>
              <a:tailEnd/>
            </a:ln>
            <a:effectLst/>
          </p:spPr>
          <p:txBody>
            <a:bodyPr wrap="none" anchor="ctr"/>
            <a:lstStyle/>
            <a:p>
              <a:endParaRPr lang="en-US"/>
            </a:p>
          </p:txBody>
        </p:sp>
        <p:grpSp>
          <p:nvGrpSpPr>
            <p:cNvPr id="23586" name="Group 34"/>
            <p:cNvGrpSpPr>
              <a:grpSpLocks/>
            </p:cNvGrpSpPr>
            <p:nvPr/>
          </p:nvGrpSpPr>
          <p:grpSpPr bwMode="auto">
            <a:xfrm>
              <a:off x="4880" y="3225"/>
              <a:ext cx="289" cy="266"/>
              <a:chOff x="4880" y="3225"/>
              <a:chExt cx="289" cy="266"/>
            </a:xfrm>
          </p:grpSpPr>
          <p:sp>
            <p:nvSpPr>
              <p:cNvPr id="23584" name="Rectangle 32"/>
              <p:cNvSpPr>
                <a:spLocks noChangeArrowheads="1"/>
              </p:cNvSpPr>
              <p:nvPr/>
            </p:nvSpPr>
            <p:spPr bwMode="blackWhite">
              <a:xfrm>
                <a:off x="4924" y="3294"/>
                <a:ext cx="181" cy="143"/>
              </a:xfrm>
              <a:prstGeom prst="rect">
                <a:avLst/>
              </a:prstGeom>
              <a:solidFill>
                <a:srgbClr val="FF3300"/>
              </a:solidFill>
              <a:ln w="9525">
                <a:noFill/>
                <a:miter lim="800000"/>
                <a:headEnd/>
                <a:tailEnd/>
              </a:ln>
              <a:effectLst/>
            </p:spPr>
            <p:txBody>
              <a:bodyPr wrap="none" anchor="ctr"/>
              <a:lstStyle/>
              <a:p>
                <a:endParaRPr lang="en-US"/>
              </a:p>
            </p:txBody>
          </p:sp>
          <p:sp>
            <p:nvSpPr>
              <p:cNvPr id="23585" name="Rectangle 33"/>
              <p:cNvSpPr>
                <a:spLocks noChangeArrowheads="1"/>
              </p:cNvSpPr>
              <p:nvPr/>
            </p:nvSpPr>
            <p:spPr bwMode="blackWhite">
              <a:xfrm>
                <a:off x="4880" y="3225"/>
                <a:ext cx="289" cy="26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en-US" sz="1800" b="1">
                    <a:solidFill>
                      <a:srgbClr val="000000"/>
                    </a:solidFill>
                    <a:latin typeface="Courier New" pitchFamily="49" charset="0"/>
                  </a:rPr>
                  <a:t>20</a:t>
                </a:r>
              </a:p>
            </p:txBody>
          </p:sp>
        </p:grpSp>
      </p:grpSp>
      <p:sp>
        <p:nvSpPr>
          <p:cNvPr id="23588" name="Rectangle 36"/>
          <p:cNvSpPr>
            <a:spLocks noChangeArrowheads="1"/>
          </p:cNvSpPr>
          <p:nvPr/>
        </p:nvSpPr>
        <p:spPr bwMode="blackWhite">
          <a:xfrm>
            <a:off x="715963" y="1608138"/>
            <a:ext cx="5627687"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EMPNO 	ENAME 	JOB		 ...  DEPTNO     </a:t>
            </a:r>
          </a:p>
          <a:p>
            <a:pPr>
              <a:lnSpc>
                <a:spcPct val="95000"/>
              </a:lnSpc>
              <a:tabLst>
                <a:tab pos="966788" algn="l"/>
                <a:tab pos="1885950" algn="l"/>
                <a:tab pos="2457450" algn="l"/>
                <a:tab pos="3200400" algn="l"/>
                <a:tab pos="3771900" algn="l"/>
              </a:tabLst>
            </a:pPr>
            <a:endParaRPr lang="en-US" sz="1800" b="1">
              <a:solidFill>
                <a:srgbClr val="000000"/>
              </a:solidFill>
              <a:latin typeface="Courier New" pitchFamily="49" charset="0"/>
            </a:endParaRP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7839	KING	PRESIDENT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7698	BLAKE	MANAGER		      30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7782	CLARK	MANAGER		      10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7566	JONES	MANAGER		      20</a:t>
            </a:r>
          </a:p>
          <a:p>
            <a:pPr>
              <a:lnSpc>
                <a:spcPct val="95000"/>
              </a:lnSpc>
              <a:tabLst>
                <a:tab pos="966788" algn="l"/>
                <a:tab pos="1885950" algn="l"/>
                <a:tab pos="2457450" algn="l"/>
                <a:tab pos="3200400" algn="l"/>
                <a:tab pos="3771900" algn="l"/>
              </a:tabLst>
            </a:pPr>
            <a:r>
              <a:rPr lang="en-US" sz="1800" b="1">
                <a:solidFill>
                  <a:srgbClr val="000000"/>
                </a:solidFill>
                <a:latin typeface="Courier New" pitchFamily="49" charset="0"/>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68"/>
                                        </p:tgtEl>
                                        <p:attrNameLst>
                                          <p:attrName>style.visibility</p:attrName>
                                        </p:attrNameLst>
                                      </p:cBhvr>
                                      <p:to>
                                        <p:strVal val="visible"/>
                                      </p:to>
                                    </p:set>
                                    <p:animEffect transition="in" filter="wipe(left)">
                                      <p:cBhvr>
                                        <p:cTn id="7" dur="500"/>
                                        <p:tgtEl>
                                          <p:spTgt spid="2356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587"/>
                                        </p:tgtEl>
                                        <p:attrNameLst>
                                          <p:attrName>style.visibility</p:attrName>
                                        </p:attrNameLst>
                                      </p:cBhvr>
                                      <p:to>
                                        <p:strVal val="visible"/>
                                      </p:to>
                                    </p:set>
                                    <p:animEffect transition="in" filter="wipe(up)">
                                      <p:cBhvr>
                                        <p:cTn id="11" dur="500"/>
                                        <p:tgtEl>
                                          <p:spTgt spid="23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The UPDATE Statement</a:t>
            </a:r>
          </a:p>
        </p:txBody>
      </p:sp>
      <p:sp>
        <p:nvSpPr>
          <p:cNvPr id="25603" name="Rectangle 3"/>
          <p:cNvSpPr>
            <a:spLocks noGrp="1" noChangeArrowheads="1"/>
          </p:cNvSpPr>
          <p:nvPr>
            <p:ph type="body" idx="1"/>
          </p:nvPr>
        </p:nvSpPr>
        <p:spPr>
          <a:xfrm>
            <a:off x="860425" y="1795463"/>
            <a:ext cx="7385050" cy="3167062"/>
          </a:xfrm>
          <a:noFill/>
          <a:ln/>
          <a:effectLst>
            <a:outerShdw dist="53882" dir="2700000" algn="ctr" rotWithShape="0">
              <a:srgbClr val="000000"/>
            </a:outerShdw>
          </a:effectLst>
        </p:spPr>
        <p:txBody>
          <a:bodyPr lIns="92075" tIns="46038" rIns="92075" bIns="46038">
            <a:spAutoFit/>
          </a:bodyPr>
          <a:lstStyle/>
          <a:p>
            <a:pPr lvl="1"/>
            <a:r>
              <a:rPr lang="en-US"/>
              <a:t>Modify existing rows with the UPDATE statement.</a:t>
            </a:r>
            <a:br>
              <a:rPr lang="en-US"/>
            </a:br>
            <a:r>
              <a:rPr lang="en-US"/>
              <a:t/>
            </a:r>
            <a:br>
              <a:rPr lang="en-US"/>
            </a:br>
            <a:r>
              <a:rPr lang="en-US"/>
              <a:t/>
            </a:r>
            <a:br>
              <a:rPr lang="en-US"/>
            </a:br>
            <a:endParaRPr lang="en-US"/>
          </a:p>
          <a:p>
            <a:pPr lvl="1"/>
            <a:r>
              <a:rPr lang="en-US"/>
              <a:t>Update more than one row at a time, if required.</a:t>
            </a:r>
          </a:p>
        </p:txBody>
      </p:sp>
      <p:sp>
        <p:nvSpPr>
          <p:cNvPr id="25604" name="Rectangle 4"/>
          <p:cNvSpPr>
            <a:spLocks noChangeArrowheads="1"/>
          </p:cNvSpPr>
          <p:nvPr/>
        </p:nvSpPr>
        <p:spPr bwMode="blackWhite">
          <a:xfrm>
            <a:off x="935038" y="27146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UPDATE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SET		</a:t>
            </a:r>
            <a:r>
              <a:rPr lang="en-US" sz="1800" b="1" i="1">
                <a:solidFill>
                  <a:srgbClr val="000000"/>
                </a:solidFill>
                <a:latin typeface="Courier New" pitchFamily="49" charset="0"/>
              </a:rPr>
              <a:t>column</a:t>
            </a:r>
            <a:r>
              <a:rPr lang="en-US" sz="1800" b="1">
                <a:solidFill>
                  <a:srgbClr val="000000"/>
                </a:solidFill>
                <a:latin typeface="Courier New" pitchFamily="49" charset="0"/>
              </a:rPr>
              <a:t> = </a:t>
            </a:r>
            <a:r>
              <a:rPr lang="en-US" sz="1800" b="1" i="1">
                <a:solidFill>
                  <a:srgbClr val="000000"/>
                </a:solidFill>
                <a:latin typeface="Courier New" pitchFamily="49" charset="0"/>
              </a:rPr>
              <a:t>value</a:t>
            </a:r>
            <a:r>
              <a:rPr lang="en-US" sz="1800" b="1">
                <a:solidFill>
                  <a:srgbClr val="000000"/>
                </a:solidFill>
                <a:latin typeface="Courier New" pitchFamily="49" charset="0"/>
              </a:rPr>
              <a:t> [, </a:t>
            </a:r>
            <a:r>
              <a:rPr lang="en-US" sz="1800" b="1" i="1">
                <a:solidFill>
                  <a:srgbClr val="000000"/>
                </a:solidFill>
                <a:latin typeface="Courier New" pitchFamily="49" charset="0"/>
              </a:rPr>
              <a:t>column </a:t>
            </a:r>
            <a:r>
              <a:rPr lang="en-US" sz="1800" b="1">
                <a:solidFill>
                  <a:srgbClr val="000000"/>
                </a:solidFill>
                <a:latin typeface="Courier New" pitchFamily="49" charset="0"/>
              </a:rPr>
              <a:t>= </a:t>
            </a:r>
            <a:r>
              <a:rPr lang="en-US" sz="1800" b="1" i="1">
                <a:solidFill>
                  <a:srgbClr val="000000"/>
                </a:solidFill>
                <a:latin typeface="Courier New" pitchFamily="49" charset="0"/>
              </a:rPr>
              <a:t>value, ...</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6625" y="25654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7651" name="Rectangle 3"/>
          <p:cNvSpPr>
            <a:spLocks noGrp="1" noChangeArrowheads="1"/>
          </p:cNvSpPr>
          <p:nvPr>
            <p:ph type="title"/>
          </p:nvPr>
        </p:nvSpPr>
        <p:spPr>
          <a:xfrm>
            <a:off x="922338" y="530225"/>
            <a:ext cx="7316787" cy="881063"/>
          </a:xfrm>
          <a:noFill/>
          <a:ln/>
          <a:effectLst>
            <a:outerShdw dist="53882" dir="2700000" algn="ctr" rotWithShape="0">
              <a:srgbClr val="000000"/>
            </a:outerShdw>
          </a:effectLst>
        </p:spPr>
        <p:txBody>
          <a:bodyPr lIns="92075" tIns="46038" rIns="92075" bIns="46038" anchor="t"/>
          <a:lstStyle/>
          <a:p>
            <a:r>
              <a:rPr lang="en-US"/>
              <a:t>Updating Rows in a Table</a:t>
            </a:r>
          </a:p>
        </p:txBody>
      </p:sp>
      <p:sp>
        <p:nvSpPr>
          <p:cNvPr id="27652" name="Rectangle 4"/>
          <p:cNvSpPr>
            <a:spLocks noGrp="1" noChangeArrowheads="1"/>
          </p:cNvSpPr>
          <p:nvPr>
            <p:ph type="body" idx="1"/>
          </p:nvPr>
        </p:nvSpPr>
        <p:spPr>
          <a:xfrm>
            <a:off x="769938" y="1401763"/>
            <a:ext cx="7385050" cy="3424237"/>
          </a:xfrm>
          <a:noFill/>
          <a:ln/>
          <a:effectLst>
            <a:outerShdw dist="53882" dir="2700000" algn="ctr" rotWithShape="0">
              <a:srgbClr val="000000"/>
            </a:outerShdw>
          </a:effectLst>
        </p:spPr>
        <p:txBody>
          <a:bodyPr lIns="92075" tIns="46038" rIns="92075" bIns="46038">
            <a:spAutoFit/>
          </a:bodyPr>
          <a:lstStyle/>
          <a:p>
            <a:pPr lvl="1"/>
            <a:r>
              <a:rPr lang="en-US"/>
              <a:t>Specific row or rows are modified when you specify the WHERE clause.</a:t>
            </a:r>
          </a:p>
          <a:p>
            <a:pPr lvl="1">
              <a:buFontTx/>
              <a:buNone/>
            </a:pPr>
            <a:endParaRPr lang="en-US"/>
          </a:p>
          <a:p>
            <a:pPr lvl="1">
              <a:buFontTx/>
              <a:buNone/>
            </a:pPr>
            <a:endParaRPr lang="en-US"/>
          </a:p>
          <a:p>
            <a:pPr lvl="1">
              <a:buFontTx/>
              <a:buNone/>
            </a:pPr>
            <a:endParaRPr lang="en-US"/>
          </a:p>
          <a:p>
            <a:pPr lvl="1"/>
            <a:r>
              <a:rPr lang="en-US"/>
              <a:t>All rows in the table are modified if you omit the WHERE clause.</a:t>
            </a:r>
          </a:p>
        </p:txBody>
      </p:sp>
      <p:sp>
        <p:nvSpPr>
          <p:cNvPr id="27653"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4" name="Rectangle 6"/>
          <p:cNvSpPr>
            <a:spLocks noChangeArrowheads="1"/>
          </p:cNvSpPr>
          <p:nvPr/>
        </p:nvSpPr>
        <p:spPr bwMode="blackWhite">
          <a:xfrm>
            <a:off x="915988" y="2606675"/>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UPDATE 	emp</a:t>
            </a:r>
          </a:p>
          <a:p>
            <a:pPr>
              <a:tabLst>
                <a:tab pos="1200150" algn="l"/>
              </a:tabLst>
            </a:pPr>
            <a:r>
              <a:rPr lang="en-US" sz="1800" b="1">
                <a:solidFill>
                  <a:srgbClr val="000000"/>
                </a:solidFill>
                <a:latin typeface="Courier New" pitchFamily="49" charset="0"/>
              </a:rPr>
              <a:t>  2  SET    	deptno = 20</a:t>
            </a:r>
          </a:p>
          <a:p>
            <a:pPr>
              <a:tabLst>
                <a:tab pos="1200150" algn="l"/>
              </a:tabLst>
            </a:pPr>
            <a:r>
              <a:rPr lang="en-US" sz="1800" b="1">
                <a:solidFill>
                  <a:srgbClr val="000000"/>
                </a:solidFill>
                <a:latin typeface="Courier New" pitchFamily="49" charset="0"/>
              </a:rPr>
              <a:t>  3  WHERE  	empno = 7782;</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updated.</a:t>
            </a:r>
          </a:p>
        </p:txBody>
      </p:sp>
      <p:sp>
        <p:nvSpPr>
          <p:cNvPr id="27655"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UPDATE 	employee</a:t>
            </a:r>
          </a:p>
          <a:p>
            <a:pPr>
              <a:tabLst>
                <a:tab pos="1200150" algn="l"/>
              </a:tabLst>
            </a:pPr>
            <a:r>
              <a:rPr lang="en-US" sz="1800" b="1">
                <a:solidFill>
                  <a:srgbClr val="000000"/>
                </a:solidFill>
                <a:latin typeface="Courier New" pitchFamily="49" charset="0"/>
              </a:rPr>
              <a:t>  2  SET    	deptno = 20;</a:t>
            </a:r>
          </a:p>
          <a:p>
            <a:pPr>
              <a:tabLst>
                <a:tab pos="1200150" algn="l"/>
              </a:tabLst>
            </a:pPr>
            <a:r>
              <a:rPr lang="en-US" sz="1800" b="1">
                <a:solidFill>
                  <a:srgbClr val="FF3300"/>
                </a:solidFill>
                <a:effectLst>
                  <a:outerShdw blurRad="38100" dist="38100" dir="2700000" algn="tl">
                    <a:srgbClr val="000000"/>
                  </a:outerShdw>
                </a:effectLst>
                <a:latin typeface="Courier New" pitchFamily="49" charset="0"/>
              </a:rPr>
              <a:t>14 rows updated.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5513" y="4157663"/>
            <a:ext cx="7510462"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r>
              <a:rPr lang="en-US" sz="1800" b="1">
                <a:solidFill>
                  <a:srgbClr val="000000"/>
                </a:solidFill>
                <a:latin typeface="Courier New" pitchFamily="49" charset="0"/>
              </a:rPr>
              <a:t>UPDATE emp</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ERROR at line 1:</a:t>
            </a:r>
          </a:p>
          <a:p>
            <a:pPr>
              <a:tabLst>
                <a:tab pos="1200150" algn="l"/>
              </a:tabLst>
            </a:pPr>
            <a:r>
              <a:rPr lang="en-US" sz="1800" b="1">
                <a:solidFill>
                  <a:srgbClr val="000000"/>
                </a:solidFill>
                <a:latin typeface="Courier New" pitchFamily="49" charset="0"/>
              </a:rPr>
              <a:t>ORA-02291: integrity constraint (USR.EMP_DEPTNO_FK) violated - parent key not found</a:t>
            </a:r>
          </a:p>
        </p:txBody>
      </p:sp>
      <p:sp>
        <p:nvSpPr>
          <p:cNvPr id="29699" name="Rectangle 3"/>
          <p:cNvSpPr>
            <a:spLocks noChangeArrowheads="1"/>
          </p:cNvSpPr>
          <p:nvPr/>
        </p:nvSpPr>
        <p:spPr bwMode="blackWhite">
          <a:xfrm>
            <a:off x="941388" y="2257425"/>
            <a:ext cx="7469187"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pPr>
            <a:r>
              <a:rPr lang="en-US" sz="1800" b="1">
                <a:solidFill>
                  <a:srgbClr val="000000"/>
                </a:solidFill>
                <a:latin typeface="Courier New" pitchFamily="49" charset="0"/>
              </a:rPr>
              <a:t>SQL&gt; UPDATE	emp</a:t>
            </a:r>
          </a:p>
          <a:p>
            <a:pPr>
              <a:tabLst>
                <a:tab pos="688975" algn="l"/>
                <a:tab pos="1824038" algn="l"/>
                <a:tab pos="3324225" algn="l"/>
                <a:tab pos="4579938" algn="l"/>
              </a:tabLst>
            </a:pPr>
            <a:r>
              <a:rPr lang="en-US" sz="1800" b="1">
                <a:solidFill>
                  <a:srgbClr val="000000"/>
                </a:solidFill>
                <a:latin typeface="Courier New" pitchFamily="49" charset="0"/>
              </a:rPr>
              <a:t>  2  SET	deptno = 55</a:t>
            </a:r>
          </a:p>
          <a:p>
            <a:pPr>
              <a:tabLst>
                <a:tab pos="688975" algn="l"/>
                <a:tab pos="1824038" algn="l"/>
                <a:tab pos="3324225" algn="l"/>
                <a:tab pos="4579938" algn="l"/>
              </a:tabLst>
            </a:pPr>
            <a:r>
              <a:rPr lang="en-US" sz="1800" b="1">
                <a:solidFill>
                  <a:srgbClr val="000000"/>
                </a:solidFill>
                <a:latin typeface="Courier New" pitchFamily="49" charset="0"/>
              </a:rPr>
              <a:t>  3  WHERE	deptno = 10;</a:t>
            </a:r>
          </a:p>
        </p:txBody>
      </p:sp>
      <p:sp>
        <p:nvSpPr>
          <p:cNvPr id="2970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Updating Rows: </a:t>
            </a:r>
            <a:br>
              <a:rPr lang="en-US"/>
            </a:br>
            <a:r>
              <a:rPr lang="en-US"/>
              <a:t>Integrity Constraint Error</a:t>
            </a:r>
          </a:p>
        </p:txBody>
      </p:sp>
      <p:sp>
        <p:nvSpPr>
          <p:cNvPr id="29701" name="Rectangle 5"/>
          <p:cNvSpPr>
            <a:spLocks noGrp="1" noChangeArrowheads="1"/>
          </p:cNvSpPr>
          <p:nvPr>
            <p:ph type="body" idx="1"/>
          </p:nvPr>
        </p:nvSpPr>
        <p:spPr>
          <a:xfrm rot="19440000">
            <a:off x="2870200" y="2840038"/>
            <a:ext cx="6008688" cy="946150"/>
          </a:xfrm>
          <a:noFill/>
          <a:ln/>
          <a:effectLst>
            <a:outerShdw dist="53882" dir="2700000" algn="ctr" rotWithShape="0">
              <a:srgbClr val="000000"/>
            </a:outerShdw>
          </a:effectLst>
        </p:spPr>
        <p:txBody>
          <a:bodyPr lIns="92075" tIns="46038" rIns="92075" bIns="46038">
            <a:spAutoFit/>
          </a:bodyPr>
          <a:lstStyle/>
          <a:p>
            <a:pPr>
              <a:spcBef>
                <a:spcPct val="0"/>
              </a:spcBef>
            </a:pPr>
            <a:r>
              <a:rPr lang="en-US" sz="2800">
                <a:solidFill>
                  <a:srgbClr val="FF3300"/>
                </a:solidFill>
              </a:rPr>
              <a:t>Department number 55 does not exist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down)">
                                      <p:cBhvr>
                                        <p:cTn id="7"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627063" y="1458913"/>
            <a:ext cx="3862387" cy="24606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grpSp>
        <p:nvGrpSpPr>
          <p:cNvPr id="31749" name="Group 5"/>
          <p:cNvGrpSpPr>
            <a:grpSpLocks/>
          </p:cNvGrpSpPr>
          <p:nvPr/>
        </p:nvGrpSpPr>
        <p:grpSpPr bwMode="auto">
          <a:xfrm>
            <a:off x="4573588" y="2336800"/>
            <a:ext cx="3579812" cy="1476375"/>
            <a:chOff x="2881" y="1472"/>
            <a:chExt cx="2255" cy="930"/>
          </a:xfrm>
        </p:grpSpPr>
        <p:sp>
          <p:nvSpPr>
            <p:cNvPr id="31747" name="Rectangle 3"/>
            <p:cNvSpPr>
              <a:spLocks noChangeArrowheads="1"/>
            </p:cNvSpPr>
            <p:nvPr/>
          </p:nvSpPr>
          <p:spPr bwMode="auto">
            <a:xfrm>
              <a:off x="2881" y="1472"/>
              <a:ext cx="2255" cy="439"/>
            </a:xfrm>
            <a:prstGeom prst="rect">
              <a:avLst/>
            </a:prstGeom>
            <a:noFill/>
            <a:ln w="9525">
              <a:noFill/>
              <a:miter lim="800000"/>
              <a:headEnd/>
              <a:tailEnd/>
            </a:ln>
            <a:effectLst/>
          </p:spPr>
          <p:txBody>
            <a:bodyPr lIns="92075" tIns="46038" rIns="92075" bIns="46038">
              <a:spAutoFit/>
            </a:bodyPr>
            <a:lstStyle/>
            <a:p>
              <a:pP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“…delete a row </a:t>
              </a:r>
            </a:p>
            <a:p>
              <a:pP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from DEPT table…”</a:t>
              </a:r>
            </a:p>
          </p:txBody>
        </p:sp>
        <p:sp>
          <p:nvSpPr>
            <p:cNvPr id="31748" name="Arc 4"/>
            <p:cNvSpPr>
              <a:spLocks/>
            </p:cNvSpPr>
            <p:nvPr/>
          </p:nvSpPr>
          <p:spPr bwMode="auto">
            <a:xfrm>
              <a:off x="2965" y="1979"/>
              <a:ext cx="1537" cy="423"/>
            </a:xfrm>
            <a:custGeom>
              <a:avLst/>
              <a:gdLst>
                <a:gd name="G0" fmla="+- 13 0 0"/>
                <a:gd name="G1" fmla="+- 21600 0 0"/>
                <a:gd name="G2" fmla="+- 21600 0 0"/>
                <a:gd name="T0" fmla="*/ 0 w 20500"/>
                <a:gd name="T1" fmla="*/ 0 h 21600"/>
                <a:gd name="T2" fmla="*/ 20500 w 20500"/>
                <a:gd name="T3" fmla="*/ 14755 h 21600"/>
                <a:gd name="T4" fmla="*/ 13 w 20500"/>
                <a:gd name="T5" fmla="*/ 21600 h 21600"/>
              </a:gdLst>
              <a:ahLst/>
              <a:cxnLst>
                <a:cxn ang="0">
                  <a:pos x="T0" y="T1"/>
                </a:cxn>
                <a:cxn ang="0">
                  <a:pos x="T2" y="T3"/>
                </a:cxn>
                <a:cxn ang="0">
                  <a:pos x="T4" y="T5"/>
                </a:cxn>
              </a:cxnLst>
              <a:rect l="0" t="0" r="r" b="b"/>
              <a:pathLst>
                <a:path w="20500" h="21600" fill="none" extrusionOk="0">
                  <a:moveTo>
                    <a:pt x="0" y="0"/>
                  </a:moveTo>
                  <a:cubicBezTo>
                    <a:pt x="4" y="0"/>
                    <a:pt x="8" y="-1"/>
                    <a:pt x="13" y="0"/>
                  </a:cubicBezTo>
                  <a:cubicBezTo>
                    <a:pt x="9304" y="0"/>
                    <a:pt x="17555" y="5942"/>
                    <a:pt x="20499" y="14755"/>
                  </a:cubicBezTo>
                </a:path>
                <a:path w="20500" h="21600" stroke="0" extrusionOk="0">
                  <a:moveTo>
                    <a:pt x="0" y="0"/>
                  </a:moveTo>
                  <a:cubicBezTo>
                    <a:pt x="4" y="0"/>
                    <a:pt x="8" y="-1"/>
                    <a:pt x="13" y="0"/>
                  </a:cubicBezTo>
                  <a:cubicBezTo>
                    <a:pt x="9304" y="0"/>
                    <a:pt x="17555" y="5942"/>
                    <a:pt x="20499" y="14755"/>
                  </a:cubicBezTo>
                  <a:lnTo>
                    <a:pt x="13"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sp>
        <p:nvSpPr>
          <p:cNvPr id="31750" name="Rectangle 6"/>
          <p:cNvSpPr>
            <a:spLocks noChangeArrowheads="1"/>
          </p:cNvSpPr>
          <p:nvPr/>
        </p:nvSpPr>
        <p:spPr bwMode="ltGray">
          <a:xfrm>
            <a:off x="638175" y="3076575"/>
            <a:ext cx="3838575" cy="238125"/>
          </a:xfrm>
          <a:prstGeom prst="rect">
            <a:avLst/>
          </a:prstGeom>
          <a:solidFill>
            <a:srgbClr val="FF9966"/>
          </a:solidFill>
          <a:ln w="9525">
            <a:noFill/>
            <a:miter lim="800000"/>
            <a:headEnd/>
            <a:tailEnd/>
          </a:ln>
          <a:effectLst/>
        </p:spPr>
        <p:txBody>
          <a:bodyPr wrap="none" anchor="ctr"/>
          <a:lstStyle/>
          <a:p>
            <a:endParaRPr lang="en-US"/>
          </a:p>
        </p:txBody>
      </p:sp>
      <p:sp>
        <p:nvSpPr>
          <p:cNvPr id="31751"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Removing a Row from a Table </a:t>
            </a:r>
          </a:p>
        </p:txBody>
      </p:sp>
      <p:sp>
        <p:nvSpPr>
          <p:cNvPr id="31752" name="Rectangle 8"/>
          <p:cNvSpPr>
            <a:spLocks noChangeArrowheads="1"/>
          </p:cNvSpPr>
          <p:nvPr/>
        </p:nvSpPr>
        <p:spPr bwMode="auto">
          <a:xfrm>
            <a:off x="539750" y="1077913"/>
            <a:ext cx="93186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31753" name="Rectangle 9"/>
          <p:cNvSpPr>
            <a:spLocks noChangeArrowheads="1"/>
          </p:cNvSpPr>
          <p:nvPr/>
        </p:nvSpPr>
        <p:spPr bwMode="blackWhite">
          <a:xfrm>
            <a:off x="639763" y="1473200"/>
            <a:ext cx="3836987" cy="24352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a:p>
            <a:pPr>
              <a:lnSpc>
                <a:spcPct val="95000"/>
              </a:lnSpc>
              <a:tabLst>
                <a:tab pos="966788" algn="l"/>
                <a:tab pos="1885950" algn="l"/>
                <a:tab pos="2457450" algn="l"/>
              </a:tabLst>
            </a:pPr>
            <a:r>
              <a:rPr lang="en-US" sz="1800" b="1">
                <a:solidFill>
                  <a:srgbClr val="000000"/>
                </a:solidFill>
                <a:latin typeface="Courier New" pitchFamily="49" charset="0"/>
              </a:rPr>
              <a:t>    50	</a:t>
            </a:r>
            <a:r>
              <a:rPr lang="en-US" sz="1700" b="1">
                <a:solidFill>
                  <a:srgbClr val="000000"/>
                </a:solidFill>
                <a:latin typeface="Courier New" pitchFamily="49" charset="0"/>
              </a:rPr>
              <a:t>DEVELOPMENT</a:t>
            </a:r>
            <a:r>
              <a:rPr lang="en-US" sz="1600" b="1">
                <a:solidFill>
                  <a:srgbClr val="000000"/>
                </a:solidFill>
                <a:latin typeface="Courier New" pitchFamily="49" charset="0"/>
              </a:rPr>
              <a:t>	</a:t>
            </a:r>
            <a:r>
              <a:rPr lang="en-US" sz="1800" b="1">
                <a:solidFill>
                  <a:srgbClr val="000000"/>
                </a:solidFill>
                <a:latin typeface="Courier New" pitchFamily="49" charset="0"/>
              </a:rPr>
              <a:t>DETROIT</a:t>
            </a:r>
          </a:p>
          <a:p>
            <a:pPr>
              <a:lnSpc>
                <a:spcPct val="95000"/>
              </a:lnSpc>
              <a:tabLst>
                <a:tab pos="966788" algn="l"/>
                <a:tab pos="1885950" algn="l"/>
                <a:tab pos="2457450" algn="l"/>
              </a:tabLst>
            </a:pPr>
            <a:r>
              <a:rPr lang="en-US" sz="1800" b="1">
                <a:solidFill>
                  <a:srgbClr val="000000"/>
                </a:solidFill>
                <a:latin typeface="Courier New" pitchFamily="49" charset="0"/>
              </a:rPr>
              <a:t>    60	MIS		</a:t>
            </a:r>
          </a:p>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31754" name="Line 10"/>
          <p:cNvSpPr>
            <a:spLocks noChangeShapeType="1"/>
          </p:cNvSpPr>
          <p:nvPr/>
        </p:nvSpPr>
        <p:spPr bwMode="auto">
          <a:xfrm>
            <a:off x="628650" y="1905000"/>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31755" name="Line 11"/>
          <p:cNvSpPr>
            <a:spLocks noChangeShapeType="1"/>
          </p:cNvSpPr>
          <p:nvPr/>
        </p:nvSpPr>
        <p:spPr bwMode="auto">
          <a:xfrm>
            <a:off x="622300" y="22987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56" name="Line 12"/>
          <p:cNvSpPr>
            <a:spLocks noChangeShapeType="1"/>
          </p:cNvSpPr>
          <p:nvPr/>
        </p:nvSpPr>
        <p:spPr bwMode="auto">
          <a:xfrm>
            <a:off x="622300" y="25590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57" name="Line 13"/>
          <p:cNvSpPr>
            <a:spLocks noChangeShapeType="1"/>
          </p:cNvSpPr>
          <p:nvPr/>
        </p:nvSpPr>
        <p:spPr bwMode="auto">
          <a:xfrm>
            <a:off x="622300" y="28194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58" name="Line 14"/>
          <p:cNvSpPr>
            <a:spLocks noChangeShapeType="1"/>
          </p:cNvSpPr>
          <p:nvPr/>
        </p:nvSpPr>
        <p:spPr bwMode="auto">
          <a:xfrm>
            <a:off x="1625600" y="1450975"/>
            <a:ext cx="0" cy="2482850"/>
          </a:xfrm>
          <a:prstGeom prst="line">
            <a:avLst/>
          </a:prstGeom>
          <a:noFill/>
          <a:ln w="25400">
            <a:solidFill>
              <a:srgbClr val="000000"/>
            </a:solidFill>
            <a:round/>
            <a:headEnd type="none" w="sm" len="sm"/>
            <a:tailEnd type="none" w="sm" len="sm"/>
          </a:ln>
          <a:effectLst/>
        </p:spPr>
        <p:txBody>
          <a:bodyPr/>
          <a:lstStyle/>
          <a:p>
            <a:endParaRPr lang="en-US"/>
          </a:p>
        </p:txBody>
      </p:sp>
      <p:sp>
        <p:nvSpPr>
          <p:cNvPr id="31759" name="Line 15"/>
          <p:cNvSpPr>
            <a:spLocks noChangeShapeType="1"/>
          </p:cNvSpPr>
          <p:nvPr/>
        </p:nvSpPr>
        <p:spPr bwMode="auto">
          <a:xfrm>
            <a:off x="3124200" y="1450975"/>
            <a:ext cx="0" cy="2511425"/>
          </a:xfrm>
          <a:prstGeom prst="line">
            <a:avLst/>
          </a:prstGeom>
          <a:noFill/>
          <a:ln w="25400">
            <a:solidFill>
              <a:srgbClr val="000000"/>
            </a:solidFill>
            <a:round/>
            <a:headEnd type="none" w="sm" len="sm"/>
            <a:tailEnd type="none" w="sm" len="sm"/>
          </a:ln>
          <a:effectLst/>
        </p:spPr>
        <p:txBody>
          <a:bodyPr/>
          <a:lstStyle/>
          <a:p>
            <a:endParaRPr lang="en-US"/>
          </a:p>
        </p:txBody>
      </p:sp>
      <p:sp>
        <p:nvSpPr>
          <p:cNvPr id="31760" name="Line 16"/>
          <p:cNvSpPr>
            <a:spLocks noChangeShapeType="1"/>
          </p:cNvSpPr>
          <p:nvPr/>
        </p:nvSpPr>
        <p:spPr bwMode="auto">
          <a:xfrm>
            <a:off x="622300" y="30670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1" name="Line 17"/>
          <p:cNvSpPr>
            <a:spLocks noChangeShapeType="1"/>
          </p:cNvSpPr>
          <p:nvPr/>
        </p:nvSpPr>
        <p:spPr bwMode="auto">
          <a:xfrm>
            <a:off x="622300" y="33242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2" name="Line 18"/>
          <p:cNvSpPr>
            <a:spLocks noChangeShapeType="1"/>
          </p:cNvSpPr>
          <p:nvPr/>
        </p:nvSpPr>
        <p:spPr bwMode="auto">
          <a:xfrm>
            <a:off x="622300" y="3600450"/>
            <a:ext cx="38862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31774" name="Group 30"/>
          <p:cNvGrpSpPr>
            <a:grpSpLocks/>
          </p:cNvGrpSpPr>
          <p:nvPr/>
        </p:nvGrpSpPr>
        <p:grpSpPr bwMode="auto">
          <a:xfrm>
            <a:off x="4640263" y="3344863"/>
            <a:ext cx="3968750" cy="2655887"/>
            <a:chOff x="2923" y="2107"/>
            <a:chExt cx="2500" cy="1673"/>
          </a:xfrm>
        </p:grpSpPr>
        <p:sp>
          <p:nvSpPr>
            <p:cNvPr id="31763" name="Rectangle 19"/>
            <p:cNvSpPr>
              <a:spLocks noChangeArrowheads="1"/>
            </p:cNvSpPr>
            <p:nvPr/>
          </p:nvSpPr>
          <p:spPr bwMode="blackWhite">
            <a:xfrm>
              <a:off x="2978" y="2347"/>
              <a:ext cx="2433" cy="138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31764" name="Rectangle 20"/>
            <p:cNvSpPr>
              <a:spLocks noChangeArrowheads="1"/>
            </p:cNvSpPr>
            <p:nvPr/>
          </p:nvSpPr>
          <p:spPr bwMode="auto">
            <a:xfrm>
              <a:off x="2923" y="2107"/>
              <a:ext cx="587" cy="250"/>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31765" name="Rectangle 21"/>
            <p:cNvSpPr>
              <a:spLocks noChangeArrowheads="1"/>
            </p:cNvSpPr>
            <p:nvPr/>
          </p:nvSpPr>
          <p:spPr bwMode="blackWhite">
            <a:xfrm>
              <a:off x="2986" y="2356"/>
              <a:ext cx="2417" cy="1370"/>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a:p>
              <a:pPr>
                <a:lnSpc>
                  <a:spcPct val="95000"/>
                </a:lnSpc>
                <a:tabLst>
                  <a:tab pos="966788" algn="l"/>
                  <a:tab pos="1885950" algn="l"/>
                  <a:tab pos="2457450" algn="l"/>
                </a:tabLst>
              </a:pPr>
              <a:r>
                <a:rPr lang="en-US" sz="1800" b="1">
                  <a:solidFill>
                    <a:srgbClr val="000000"/>
                  </a:solidFill>
                  <a:latin typeface="Courier New" pitchFamily="49" charset="0"/>
                </a:rPr>
                <a:t>    60	MIS		</a:t>
              </a:r>
            </a:p>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31766" name="Line 22"/>
            <p:cNvSpPr>
              <a:spLocks noChangeShapeType="1"/>
            </p:cNvSpPr>
            <p:nvPr/>
          </p:nvSpPr>
          <p:spPr bwMode="auto">
            <a:xfrm>
              <a:off x="2979" y="2628"/>
              <a:ext cx="2444" cy="0"/>
            </a:xfrm>
            <a:prstGeom prst="line">
              <a:avLst/>
            </a:prstGeom>
            <a:noFill/>
            <a:ln w="50800">
              <a:solidFill>
                <a:srgbClr val="000000"/>
              </a:solidFill>
              <a:round/>
              <a:headEnd type="none" w="sm" len="sm"/>
              <a:tailEnd type="none" w="sm" len="sm"/>
            </a:ln>
            <a:effectLst/>
          </p:spPr>
          <p:txBody>
            <a:bodyPr/>
            <a:lstStyle/>
            <a:p>
              <a:endParaRPr lang="en-US"/>
            </a:p>
          </p:txBody>
        </p:sp>
        <p:sp>
          <p:nvSpPr>
            <p:cNvPr id="31767" name="Line 23"/>
            <p:cNvSpPr>
              <a:spLocks noChangeShapeType="1"/>
            </p:cNvSpPr>
            <p:nvPr/>
          </p:nvSpPr>
          <p:spPr bwMode="auto">
            <a:xfrm>
              <a:off x="2975" y="2876"/>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8" name="Line 24"/>
            <p:cNvSpPr>
              <a:spLocks noChangeShapeType="1"/>
            </p:cNvSpPr>
            <p:nvPr/>
          </p:nvSpPr>
          <p:spPr bwMode="auto">
            <a:xfrm>
              <a:off x="2975" y="3040"/>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69" name="Line 25"/>
            <p:cNvSpPr>
              <a:spLocks noChangeShapeType="1"/>
            </p:cNvSpPr>
            <p:nvPr/>
          </p:nvSpPr>
          <p:spPr bwMode="auto">
            <a:xfrm>
              <a:off x="2975" y="3204"/>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70" name="Line 26"/>
            <p:cNvSpPr>
              <a:spLocks noChangeShapeType="1"/>
            </p:cNvSpPr>
            <p:nvPr/>
          </p:nvSpPr>
          <p:spPr bwMode="auto">
            <a:xfrm>
              <a:off x="3607" y="2342"/>
              <a:ext cx="0" cy="1426"/>
            </a:xfrm>
            <a:prstGeom prst="line">
              <a:avLst/>
            </a:prstGeom>
            <a:noFill/>
            <a:ln w="25400">
              <a:solidFill>
                <a:srgbClr val="000000"/>
              </a:solidFill>
              <a:round/>
              <a:headEnd type="none" w="sm" len="sm"/>
              <a:tailEnd type="none" w="sm" len="sm"/>
            </a:ln>
            <a:effectLst/>
          </p:spPr>
          <p:txBody>
            <a:bodyPr/>
            <a:lstStyle/>
            <a:p>
              <a:endParaRPr lang="en-US"/>
            </a:p>
          </p:txBody>
        </p:sp>
        <p:sp>
          <p:nvSpPr>
            <p:cNvPr id="31771" name="Line 27"/>
            <p:cNvSpPr>
              <a:spLocks noChangeShapeType="1"/>
            </p:cNvSpPr>
            <p:nvPr/>
          </p:nvSpPr>
          <p:spPr bwMode="auto">
            <a:xfrm>
              <a:off x="4551" y="2342"/>
              <a:ext cx="0" cy="1438"/>
            </a:xfrm>
            <a:prstGeom prst="line">
              <a:avLst/>
            </a:prstGeom>
            <a:noFill/>
            <a:ln w="25400">
              <a:solidFill>
                <a:srgbClr val="000000"/>
              </a:solidFill>
              <a:round/>
              <a:headEnd type="none" w="sm" len="sm"/>
              <a:tailEnd type="none" w="sm" len="sm"/>
            </a:ln>
            <a:effectLst/>
          </p:spPr>
          <p:txBody>
            <a:bodyPr/>
            <a:lstStyle/>
            <a:p>
              <a:endParaRPr lang="en-US"/>
            </a:p>
          </p:txBody>
        </p:sp>
        <p:sp>
          <p:nvSpPr>
            <p:cNvPr id="31772" name="Line 28"/>
            <p:cNvSpPr>
              <a:spLocks noChangeShapeType="1"/>
            </p:cNvSpPr>
            <p:nvPr/>
          </p:nvSpPr>
          <p:spPr bwMode="auto">
            <a:xfrm>
              <a:off x="2975" y="3360"/>
              <a:ext cx="2448" cy="0"/>
            </a:xfrm>
            <a:prstGeom prst="line">
              <a:avLst/>
            </a:prstGeom>
            <a:noFill/>
            <a:ln w="25400">
              <a:solidFill>
                <a:srgbClr val="000000"/>
              </a:solidFill>
              <a:round/>
              <a:headEnd type="none" w="sm" len="sm"/>
              <a:tailEnd type="none" w="sm" len="sm"/>
            </a:ln>
            <a:effectLst/>
          </p:spPr>
          <p:txBody>
            <a:bodyPr/>
            <a:lstStyle/>
            <a:p>
              <a:endParaRPr lang="en-US"/>
            </a:p>
          </p:txBody>
        </p:sp>
        <p:sp>
          <p:nvSpPr>
            <p:cNvPr id="31773" name="Line 29"/>
            <p:cNvSpPr>
              <a:spLocks noChangeShapeType="1"/>
            </p:cNvSpPr>
            <p:nvPr/>
          </p:nvSpPr>
          <p:spPr bwMode="auto">
            <a:xfrm>
              <a:off x="2975" y="3522"/>
              <a:ext cx="2448" cy="0"/>
            </a:xfrm>
            <a:prstGeom prst="line">
              <a:avLst/>
            </a:prstGeom>
            <a:noFill/>
            <a:ln w="25400">
              <a:solidFill>
                <a:srgbClr val="000000"/>
              </a:solidFill>
              <a:round/>
              <a:headEnd type="none" w="sm" len="sm"/>
              <a:tailEnd type="none" w="sm" len="sm"/>
            </a:ln>
            <a:effectLst/>
          </p:spPr>
          <p:txBody>
            <a:bodyPr/>
            <a:lstStyle/>
            <a:p>
              <a:endParaRPr 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774"/>
                                        </p:tgtEl>
                                        <p:attrNameLst>
                                          <p:attrName>style.visibility</p:attrName>
                                        </p:attrNameLst>
                                      </p:cBhvr>
                                      <p:to>
                                        <p:strVal val="visible"/>
                                      </p:to>
                                    </p:set>
                                    <p:animEffect transition="in" filter="wipe(up)">
                                      <p:cBhvr>
                                        <p:cTn id="11" dur="500"/>
                                        <p:tgtEl>
                                          <p:spTgt spid="31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The DELETE Statement</a:t>
            </a:r>
          </a:p>
        </p:txBody>
      </p:sp>
      <p:sp>
        <p:nvSpPr>
          <p:cNvPr id="33795" name="Rectangle 3"/>
          <p:cNvSpPr>
            <a:spLocks noGrp="1" noChangeArrowheads="1"/>
          </p:cNvSpPr>
          <p:nvPr>
            <p:ph type="body" idx="1"/>
          </p:nvPr>
        </p:nvSpPr>
        <p:spPr>
          <a:xfrm>
            <a:off x="1447800" y="1676400"/>
            <a:ext cx="7451725" cy="1066800"/>
          </a:xfrm>
          <a:noFill/>
          <a:ln/>
          <a:effectLst>
            <a:outerShdw dist="53882" dir="2700000" algn="ctr" rotWithShape="0">
              <a:srgbClr val="000000"/>
            </a:outerShdw>
          </a:effectLst>
        </p:spPr>
        <p:txBody>
          <a:bodyPr lIns="92075" tIns="46038" rIns="92075" bIns="46038">
            <a:spAutoFit/>
          </a:bodyPr>
          <a:lstStyle/>
          <a:p>
            <a:r>
              <a:rPr lang="en-US"/>
              <a:t>You can remove existing rows from a table by using the DELETE statement.</a:t>
            </a:r>
          </a:p>
        </p:txBody>
      </p:sp>
      <p:sp>
        <p:nvSpPr>
          <p:cNvPr id="33796" name="Rectangle 4"/>
          <p:cNvSpPr>
            <a:spLocks noChangeArrowheads="1"/>
          </p:cNvSpPr>
          <p:nvPr/>
        </p:nvSpPr>
        <p:spPr bwMode="blackWhite">
          <a:xfrm>
            <a:off x="933450" y="2887663"/>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pPr>
            <a:r>
              <a:rPr lang="en-US" sz="1800" b="1">
                <a:solidFill>
                  <a:srgbClr val="000000"/>
                </a:solidFill>
                <a:latin typeface="Courier New" pitchFamily="49" charset="0"/>
              </a:rPr>
              <a:t>DELETE [FROM]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88975" algn="l"/>
                <a:tab pos="1824038" algn="l"/>
                <a:tab pos="3324225" algn="l"/>
                <a:tab pos="457993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757238" y="1533525"/>
            <a:ext cx="7385050" cy="3594100"/>
          </a:xfrm>
          <a:noFill/>
          <a:ln/>
          <a:effectLst>
            <a:outerShdw dist="53882" dir="2700000" algn="ctr" rotWithShape="0">
              <a:srgbClr val="000000"/>
            </a:outerShdw>
          </a:effectLst>
        </p:spPr>
        <p:txBody>
          <a:bodyPr lIns="92075" tIns="46038" rIns="92075" bIns="46038">
            <a:spAutoFit/>
          </a:bodyPr>
          <a:lstStyle/>
          <a:p>
            <a:pPr lvl="1"/>
            <a:r>
              <a:rPr lang="en-US"/>
              <a:t>Specific rows are deleted when you specify the WHERE clause.</a:t>
            </a:r>
            <a:br>
              <a:rPr lang="en-US"/>
            </a:br>
            <a:r>
              <a:rPr lang="en-US"/>
              <a:t/>
            </a:r>
            <a:br>
              <a:rPr lang="en-US"/>
            </a:br>
            <a:r>
              <a:rPr lang="en-US"/>
              <a:t/>
            </a:r>
            <a:br>
              <a:rPr lang="en-US"/>
            </a:br>
            <a:r>
              <a:rPr lang="en-US"/>
              <a:t/>
            </a:r>
            <a:br>
              <a:rPr lang="en-US"/>
            </a:br>
            <a:endParaRPr lang="en-US"/>
          </a:p>
          <a:p>
            <a:pPr lvl="1"/>
            <a:r>
              <a:rPr lang="en-US"/>
              <a:t>All rows in the table are deleted if you omit the WHERE clause.</a:t>
            </a:r>
          </a:p>
        </p:txBody>
      </p:sp>
      <p:sp>
        <p:nvSpPr>
          <p:cNvPr id="358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Deleting Rows from a Table</a:t>
            </a:r>
          </a:p>
        </p:txBody>
      </p:sp>
      <p:sp>
        <p:nvSpPr>
          <p:cNvPr id="35844"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pPr>
            <a:r>
              <a:rPr lang="en-US" sz="1800" b="1">
                <a:solidFill>
                  <a:srgbClr val="000000"/>
                </a:solidFill>
                <a:latin typeface="Courier New" pitchFamily="49" charset="0"/>
              </a:rPr>
              <a:t>SQL&gt; DELETE FROM	department</a:t>
            </a:r>
          </a:p>
          <a:p>
            <a:pPr>
              <a:tabLst>
                <a:tab pos="688975" algn="l"/>
                <a:tab pos="1824038" algn="l"/>
                <a:tab pos="2735263" algn="l"/>
                <a:tab pos="4579938" algn="l"/>
              </a:tabLst>
            </a:pPr>
            <a:r>
              <a:rPr lang="en-US" sz="1800" b="1">
                <a:solidFill>
                  <a:srgbClr val="000000"/>
                </a:solidFill>
                <a:latin typeface="Courier New" pitchFamily="49" charset="0"/>
              </a:rPr>
              <a:t>  2  WHERE 		dname = 'DEVELOPMENT'; </a:t>
            </a:r>
          </a:p>
          <a:p>
            <a:pPr>
              <a:tabLst>
                <a:tab pos="688975" algn="l"/>
                <a:tab pos="1824038" algn="l"/>
                <a:tab pos="2735263" algn="l"/>
                <a:tab pos="4579938" algn="l"/>
              </a:tabLst>
            </a:pPr>
            <a:r>
              <a:rPr lang="en-US" sz="1800" b="1">
                <a:solidFill>
                  <a:srgbClr val="FF3300"/>
                </a:solidFill>
                <a:effectLst>
                  <a:outerShdw blurRad="38100" dist="38100" dir="2700000" algn="tl">
                    <a:srgbClr val="000000"/>
                  </a:outerShdw>
                </a:effectLst>
                <a:latin typeface="Courier New" pitchFamily="49" charset="0"/>
              </a:rPr>
              <a:t>1 row deleted.</a:t>
            </a:r>
          </a:p>
        </p:txBody>
      </p:sp>
      <p:sp>
        <p:nvSpPr>
          <p:cNvPr id="35845"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pPr>
            <a:r>
              <a:rPr lang="en-US" sz="1800" b="1">
                <a:solidFill>
                  <a:srgbClr val="000000"/>
                </a:solidFill>
                <a:latin typeface="Courier New" pitchFamily="49" charset="0"/>
              </a:rPr>
              <a:t>SQL&gt; DELETE FROM	department;</a:t>
            </a:r>
          </a:p>
          <a:p>
            <a:pPr>
              <a:tabLst>
                <a:tab pos="688975" algn="l"/>
                <a:tab pos="1824038" algn="l"/>
                <a:tab pos="2735263" algn="l"/>
                <a:tab pos="4579938" algn="l"/>
              </a:tabLst>
            </a:pPr>
            <a:r>
              <a:rPr lang="en-US" sz="1800" b="1">
                <a:solidFill>
                  <a:srgbClr val="FF3300"/>
                </a:solidFill>
                <a:effectLst>
                  <a:outerShdw blurRad="38100" dist="38100" dir="2700000" algn="tl">
                    <a:srgbClr val="000000"/>
                  </a:outerShdw>
                </a:effectLst>
                <a:latin typeface="Courier New" pitchFamily="49" charset="0"/>
              </a:rPr>
              <a:t>4 rows deleted.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Deleting Rows: </a:t>
            </a:r>
            <a:br>
              <a:rPr lang="en-US"/>
            </a:br>
            <a:r>
              <a:rPr lang="en-US"/>
              <a:t>Integrity Constraint Error</a:t>
            </a:r>
          </a:p>
        </p:txBody>
      </p:sp>
      <p:sp>
        <p:nvSpPr>
          <p:cNvPr id="37891" name="Rectangle 3"/>
          <p:cNvSpPr>
            <a:spLocks noChangeArrowheads="1"/>
          </p:cNvSpPr>
          <p:nvPr/>
        </p:nvSpPr>
        <p:spPr bwMode="blackWhite">
          <a:xfrm>
            <a:off x="931863" y="2374900"/>
            <a:ext cx="7493000" cy="8429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3648075" algn="l"/>
                <a:tab pos="5026025" algn="l"/>
              </a:tabLst>
            </a:pPr>
            <a:r>
              <a:rPr lang="en-US" sz="1800" b="1">
                <a:solidFill>
                  <a:srgbClr val="000000"/>
                </a:solidFill>
                <a:latin typeface="Courier New" pitchFamily="49" charset="0"/>
              </a:rPr>
              <a:t>SQL&gt; DELETE FROM	dept</a:t>
            </a:r>
          </a:p>
          <a:p>
            <a:pPr>
              <a:tabLst>
                <a:tab pos="688975" algn="l"/>
                <a:tab pos="1824038" algn="l"/>
                <a:tab pos="2735263" algn="l"/>
                <a:tab pos="3648075" algn="l"/>
                <a:tab pos="5026025" algn="l"/>
              </a:tabLst>
            </a:pPr>
            <a:r>
              <a:rPr lang="en-US" sz="1800" b="1">
                <a:solidFill>
                  <a:srgbClr val="000000"/>
                </a:solidFill>
                <a:latin typeface="Courier New" pitchFamily="49" charset="0"/>
              </a:rPr>
              <a:t>  2  WHERE		deptno = 10;</a:t>
            </a:r>
          </a:p>
        </p:txBody>
      </p:sp>
      <p:sp>
        <p:nvSpPr>
          <p:cNvPr id="37892" name="Rectangle 4"/>
          <p:cNvSpPr>
            <a:spLocks noChangeArrowheads="1"/>
          </p:cNvSpPr>
          <p:nvPr/>
        </p:nvSpPr>
        <p:spPr bwMode="blackWhite">
          <a:xfrm>
            <a:off x="914400" y="3675063"/>
            <a:ext cx="7510463"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r>
              <a:rPr lang="en-US" sz="1800" b="1">
                <a:solidFill>
                  <a:srgbClr val="000000"/>
                </a:solidFill>
                <a:latin typeface="Courier New" pitchFamily="49" charset="0"/>
              </a:rPr>
              <a:t>DELETE FROM dept</a:t>
            </a:r>
          </a:p>
          <a:p>
            <a:pPr>
              <a:tabLst>
                <a:tab pos="1200150" algn="l"/>
              </a:tabLst>
            </a:pPr>
            <a:r>
              <a:rPr lang="en-US" sz="1800" b="1">
                <a:solidFill>
                  <a:srgbClr val="000000"/>
                </a:solidFill>
                <a:latin typeface="Courier New" pitchFamily="49" charset="0"/>
              </a:rPr>
              <a:t>            *</a:t>
            </a:r>
          </a:p>
          <a:p>
            <a:pPr>
              <a:tabLst>
                <a:tab pos="1200150" algn="l"/>
              </a:tabLst>
            </a:pPr>
            <a:r>
              <a:rPr lang="en-US" sz="1800" b="1">
                <a:solidFill>
                  <a:srgbClr val="000000"/>
                </a:solidFill>
                <a:latin typeface="Courier New" pitchFamily="49" charset="0"/>
              </a:rPr>
              <a:t>ERROR at line 1:</a:t>
            </a:r>
          </a:p>
          <a:p>
            <a:pPr>
              <a:tabLst>
                <a:tab pos="1200150" algn="l"/>
              </a:tabLst>
            </a:pPr>
            <a:r>
              <a:rPr lang="en-US" sz="1800" b="1">
                <a:solidFill>
                  <a:srgbClr val="000000"/>
                </a:solidFill>
                <a:latin typeface="Courier New" pitchFamily="49" charset="0"/>
              </a:rPr>
              <a:t>ORA-02292: integrity constraint (USR.EMP_DEPTNO_FK) violated - child record found</a:t>
            </a:r>
          </a:p>
        </p:txBody>
      </p:sp>
      <p:sp>
        <p:nvSpPr>
          <p:cNvPr id="37893" name="Rectangle 5"/>
          <p:cNvSpPr>
            <a:spLocks noGrp="1" noChangeArrowheads="1"/>
          </p:cNvSpPr>
          <p:nvPr>
            <p:ph type="body" idx="1"/>
          </p:nvPr>
        </p:nvSpPr>
        <p:spPr>
          <a:xfrm rot="20400000">
            <a:off x="4140200" y="2586038"/>
            <a:ext cx="4735513" cy="2654300"/>
          </a:xfrm>
          <a:noFill/>
          <a:ln/>
          <a:effectLst>
            <a:outerShdw dist="53882" dir="2700000" algn="ctr" rotWithShape="0">
              <a:srgbClr val="000000"/>
            </a:outerShdw>
          </a:effectLst>
        </p:spPr>
        <p:txBody>
          <a:bodyPr lIns="92075" tIns="46038" rIns="92075" bIns="46038">
            <a:spAutoFit/>
          </a:bodyPr>
          <a:lstStyle/>
          <a:p>
            <a:pPr algn="ctr">
              <a:spcBef>
                <a:spcPct val="0"/>
              </a:spcBef>
            </a:pPr>
            <a:r>
              <a:rPr lang="en-US" sz="2800">
                <a:solidFill>
                  <a:srgbClr val="FF3300"/>
                </a:solidFill>
              </a:rPr>
              <a:t>You cannot delete a row </a:t>
            </a:r>
          </a:p>
          <a:p>
            <a:pPr algn="ctr">
              <a:spcBef>
                <a:spcPct val="0"/>
              </a:spcBef>
            </a:pPr>
            <a:r>
              <a:rPr lang="en-US" sz="2800">
                <a:solidFill>
                  <a:srgbClr val="FF3300"/>
                </a:solidFill>
              </a:rPr>
              <a:t>that contains a primary key </a:t>
            </a:r>
          </a:p>
          <a:p>
            <a:pPr algn="ctr">
              <a:spcBef>
                <a:spcPct val="0"/>
              </a:spcBef>
            </a:pPr>
            <a:r>
              <a:rPr lang="en-US" sz="2800">
                <a:solidFill>
                  <a:srgbClr val="FF3300"/>
                </a:solidFill>
              </a:rPr>
              <a:t>that is used as a foreign key </a:t>
            </a:r>
          </a:p>
          <a:p>
            <a:pPr algn="ctr">
              <a:spcBef>
                <a:spcPct val="0"/>
              </a:spcBef>
            </a:pPr>
            <a:r>
              <a:rPr lang="en-US" sz="2800">
                <a:solidFill>
                  <a:srgbClr val="FF3300"/>
                </a:solidFill>
              </a:rPr>
              <a:t>in another table.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down)">
                                      <p:cBhvr>
                                        <p:cTn id="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Summary</a:t>
            </a:r>
          </a:p>
        </p:txBody>
      </p:sp>
      <p:sp>
        <p:nvSpPr>
          <p:cNvPr id="39939" name="Rectangle 3"/>
          <p:cNvSpPr>
            <a:spLocks noChangeArrowheads="1"/>
          </p:cNvSpPr>
          <p:nvPr/>
        </p:nvSpPr>
        <p:spPr bwMode="blackWhite">
          <a:xfrm>
            <a:off x="3259138" y="2020888"/>
            <a:ext cx="5167312" cy="18192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10000"/>
              </a:lnSpc>
              <a:spcBef>
                <a:spcPct val="60000"/>
              </a:spcBef>
            </a:pPr>
            <a:r>
              <a:rPr lang="en-US" sz="1800" b="1">
                <a:solidFill>
                  <a:srgbClr val="000000"/>
                </a:solidFill>
                <a:latin typeface="Arial" pitchFamily="34" charset="0"/>
              </a:rPr>
              <a:t>Description</a:t>
            </a:r>
          </a:p>
          <a:p>
            <a:pPr>
              <a:lnSpc>
                <a:spcPct val="110000"/>
              </a:lnSpc>
              <a:spcBef>
                <a:spcPct val="60000"/>
              </a:spcBef>
            </a:pPr>
            <a:r>
              <a:rPr lang="en-US" sz="1800" b="1">
                <a:solidFill>
                  <a:srgbClr val="000000"/>
                </a:solidFill>
                <a:latin typeface="Arial" pitchFamily="34" charset="0"/>
              </a:rPr>
              <a:t>Adds a new row to the table</a:t>
            </a:r>
          </a:p>
          <a:p>
            <a:pPr>
              <a:lnSpc>
                <a:spcPct val="110000"/>
              </a:lnSpc>
              <a:spcBef>
                <a:spcPct val="60000"/>
              </a:spcBef>
            </a:pPr>
            <a:r>
              <a:rPr lang="en-US" sz="1800" b="1">
                <a:solidFill>
                  <a:srgbClr val="000000"/>
                </a:solidFill>
                <a:latin typeface="Arial" pitchFamily="34" charset="0"/>
              </a:rPr>
              <a:t>Modifies existing rows in the table</a:t>
            </a:r>
          </a:p>
          <a:p>
            <a:pPr>
              <a:lnSpc>
                <a:spcPct val="110000"/>
              </a:lnSpc>
              <a:spcBef>
                <a:spcPct val="60000"/>
              </a:spcBef>
            </a:pPr>
            <a:r>
              <a:rPr lang="en-US" sz="1800" b="1">
                <a:solidFill>
                  <a:srgbClr val="000000"/>
                </a:solidFill>
                <a:latin typeface="Arial" pitchFamily="34" charset="0"/>
              </a:rPr>
              <a:t>Removes existing rows from the table</a:t>
            </a:r>
          </a:p>
        </p:txBody>
      </p:sp>
      <p:sp>
        <p:nvSpPr>
          <p:cNvPr id="39940" name="Rectangle 4"/>
          <p:cNvSpPr>
            <a:spLocks noChangeArrowheads="1"/>
          </p:cNvSpPr>
          <p:nvPr/>
        </p:nvSpPr>
        <p:spPr bwMode="blackWhite">
          <a:xfrm>
            <a:off x="914400" y="2020888"/>
            <a:ext cx="2347913" cy="18192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10000"/>
              </a:lnSpc>
              <a:spcBef>
                <a:spcPct val="60000"/>
              </a:spcBef>
            </a:pPr>
            <a:r>
              <a:rPr lang="en-US" sz="1800" b="1">
                <a:solidFill>
                  <a:srgbClr val="000000"/>
                </a:solidFill>
                <a:latin typeface="Arial" pitchFamily="34" charset="0"/>
              </a:rPr>
              <a:t>Statement</a:t>
            </a:r>
          </a:p>
          <a:p>
            <a:pPr>
              <a:lnSpc>
                <a:spcPct val="110000"/>
              </a:lnSpc>
              <a:spcBef>
                <a:spcPct val="60000"/>
              </a:spcBef>
            </a:pPr>
            <a:r>
              <a:rPr lang="en-US" sz="1800" b="1">
                <a:solidFill>
                  <a:srgbClr val="000000"/>
                </a:solidFill>
                <a:latin typeface="Arial" pitchFamily="34" charset="0"/>
              </a:rPr>
              <a:t>INSERT</a:t>
            </a:r>
          </a:p>
          <a:p>
            <a:pPr>
              <a:lnSpc>
                <a:spcPct val="110000"/>
              </a:lnSpc>
              <a:spcBef>
                <a:spcPct val="60000"/>
              </a:spcBef>
            </a:pPr>
            <a:r>
              <a:rPr lang="en-US" sz="1800" b="1">
                <a:solidFill>
                  <a:srgbClr val="000000"/>
                </a:solidFill>
                <a:latin typeface="Arial" pitchFamily="34" charset="0"/>
              </a:rPr>
              <a:t>UPDATE</a:t>
            </a:r>
          </a:p>
          <a:p>
            <a:pPr>
              <a:lnSpc>
                <a:spcPct val="110000"/>
              </a:lnSpc>
              <a:spcBef>
                <a:spcPct val="60000"/>
              </a:spcBef>
            </a:pPr>
            <a:r>
              <a:rPr lang="en-US" sz="1800" b="1">
                <a:solidFill>
                  <a:srgbClr val="000000"/>
                </a:solidFill>
                <a:latin typeface="Arial" pitchFamily="34" charset="0"/>
              </a:rPr>
              <a:t>DELETE	</a:t>
            </a:r>
          </a:p>
        </p:txBody>
      </p:sp>
      <p:sp>
        <p:nvSpPr>
          <p:cNvPr id="39941" name="Line 5"/>
          <p:cNvSpPr>
            <a:spLocks noChangeShapeType="1"/>
          </p:cNvSpPr>
          <p:nvPr/>
        </p:nvSpPr>
        <p:spPr bwMode="blackWhite">
          <a:xfrm>
            <a:off x="901700" y="2446338"/>
            <a:ext cx="7535863" cy="0"/>
          </a:xfrm>
          <a:prstGeom prst="line">
            <a:avLst/>
          </a:prstGeom>
          <a:noFill/>
          <a:ln w="50800">
            <a:solidFill>
              <a:srgbClr val="000000"/>
            </a:solidFill>
            <a:round/>
            <a:headEnd type="none" w="sm" len="sm"/>
            <a:tailEnd type="none" w="sm" len="sm"/>
          </a:ln>
          <a:effectLst/>
        </p:spPr>
        <p:txBody>
          <a:bodyPr/>
          <a:lstStyle/>
          <a:p>
            <a:endParaRPr lang="en-US"/>
          </a:p>
        </p:txBody>
      </p:sp>
      <p:sp>
        <p:nvSpPr>
          <p:cNvPr id="39942" name="Line 6"/>
          <p:cNvSpPr>
            <a:spLocks noChangeShapeType="1"/>
          </p:cNvSpPr>
          <p:nvPr/>
        </p:nvSpPr>
        <p:spPr bwMode="blackWhite">
          <a:xfrm>
            <a:off x="901700" y="2909888"/>
            <a:ext cx="7537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9943" name="Line 7"/>
          <p:cNvSpPr>
            <a:spLocks noChangeShapeType="1"/>
          </p:cNvSpPr>
          <p:nvPr/>
        </p:nvSpPr>
        <p:spPr bwMode="blackWhite">
          <a:xfrm>
            <a:off x="901700" y="3406775"/>
            <a:ext cx="7537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9944" name="Line 8"/>
          <p:cNvSpPr>
            <a:spLocks noChangeShapeType="1"/>
          </p:cNvSpPr>
          <p:nvPr/>
        </p:nvSpPr>
        <p:spPr bwMode="blackWhite">
          <a:xfrm>
            <a:off x="901700" y="3840163"/>
            <a:ext cx="7537450"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Practice Overview</a:t>
            </a:r>
          </a:p>
        </p:txBody>
      </p:sp>
      <p:sp>
        <p:nvSpPr>
          <p:cNvPr id="41987" name="Rectangle 3"/>
          <p:cNvSpPr>
            <a:spLocks noGrp="1" noChangeArrowheads="1"/>
          </p:cNvSpPr>
          <p:nvPr>
            <p:ph type="body" idx="1"/>
          </p:nvPr>
        </p:nvSpPr>
        <p:spPr>
          <a:xfrm>
            <a:off x="1454150" y="1981200"/>
            <a:ext cx="7451725" cy="947738"/>
          </a:xfrm>
          <a:noFill/>
          <a:ln/>
          <a:effectLst>
            <a:outerShdw dist="53882" dir="2700000" algn="ctr" rotWithShape="0">
              <a:srgbClr val="000000"/>
            </a:outerShdw>
          </a:effectLst>
        </p:spPr>
        <p:txBody>
          <a:bodyPr lIns="92075" tIns="46038" rIns="92075" bIns="46038"/>
          <a:lstStyle/>
          <a:p>
            <a:pPr lvl="1">
              <a:lnSpc>
                <a:spcPct val="90000"/>
              </a:lnSpc>
            </a:pPr>
            <a:r>
              <a:rPr lang="en-US" sz="2400"/>
              <a:t>Inserting rows into the tables</a:t>
            </a:r>
          </a:p>
          <a:p>
            <a:pPr lvl="1">
              <a:lnSpc>
                <a:spcPct val="90000"/>
              </a:lnSpc>
            </a:pPr>
            <a:r>
              <a:rPr lang="en-US" sz="2400"/>
              <a:t>Updating and deleting rows in the table</a:t>
            </a:r>
          </a:p>
          <a:p>
            <a:pPr lvl="1">
              <a:lnSpc>
                <a:spcPct val="90000"/>
              </a:lnSpc>
            </a:pPr>
            <a:r>
              <a:rPr lang="en-US" sz="2400"/>
              <a:t>Controlling transactions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1524000" y="1752600"/>
            <a:ext cx="7385050" cy="3117850"/>
          </a:xfrm>
          <a:noFill/>
          <a:ln/>
          <a:effectLst>
            <a:outerShdw dist="53882" dir="2700000" algn="ctr" rotWithShape="0">
              <a:srgbClr val="000000"/>
            </a:outerShdw>
          </a:effectLst>
        </p:spPr>
        <p:txBody>
          <a:bodyPr lIns="92075" tIns="46038" rIns="92075" bIns="46038">
            <a:spAutoFit/>
          </a:bodyPr>
          <a:lstStyle/>
          <a:p>
            <a:r>
              <a:rPr lang="en-US"/>
              <a:t>After completing this lesson, you should be able to do the following:</a:t>
            </a:r>
          </a:p>
          <a:p>
            <a:pPr lvl="1"/>
            <a:r>
              <a:rPr lang="en-US"/>
              <a:t>Describe each DML statement</a:t>
            </a:r>
          </a:p>
          <a:p>
            <a:pPr lvl="1"/>
            <a:r>
              <a:rPr lang="en-US"/>
              <a:t>Insert rows into a table</a:t>
            </a:r>
          </a:p>
          <a:p>
            <a:pPr lvl="1"/>
            <a:r>
              <a:rPr lang="en-US"/>
              <a:t>Update rows in a table</a:t>
            </a:r>
          </a:p>
          <a:p>
            <a:pPr lvl="1"/>
            <a:r>
              <a:rPr lang="en-US"/>
              <a:t>Delete rows from a table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ln/>
          <a:effectLst>
            <a:outerShdw dist="53882" dir="2700000" algn="ctr" rotWithShape="0">
              <a:srgbClr val="000000"/>
            </a:outerShdw>
          </a:effectLst>
        </p:spPr>
        <p:txBody>
          <a:bodyPr lIns="92075" tIns="46038" rIns="92075" bIns="46038" anchor="t"/>
          <a:lstStyle/>
          <a:p>
            <a:endParaRPr lang="en-US"/>
          </a:p>
        </p:txBody>
      </p:sp>
      <p:sp>
        <p:nvSpPr>
          <p:cNvPr id="44035" name="Rectangle 3"/>
          <p:cNvSpPr>
            <a:spLocks noGrp="1" noChangeArrowheads="1"/>
          </p:cNvSpPr>
          <p:nvPr>
            <p:ph type="body" idx="1"/>
          </p:nvPr>
        </p:nvSpPr>
        <p:spPr>
          <a:xfrm>
            <a:off x="1454150" y="1981200"/>
            <a:ext cx="7451725" cy="579438"/>
          </a:xfrm>
          <a:ln/>
          <a:effectLst>
            <a:outerShdw dist="53882" dir="2700000" algn="ctr" rotWithShape="0">
              <a:srgbClr val="000000"/>
            </a:outerShdw>
          </a:effectLst>
        </p:spPr>
        <p:txBody>
          <a:bodyPr lIns="92075" tIns="46038" rIns="92075" bIns="46038">
            <a:spAutoFit/>
          </a:bodyPr>
          <a:lstStyle/>
          <a:p>
            <a:endParaRPr 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ln/>
          <a:effectLst>
            <a:outerShdw dist="53882" dir="2700000" algn="ctr" rotWithShape="0">
              <a:srgbClr val="000000"/>
            </a:outerShdw>
          </a:effectLst>
        </p:spPr>
        <p:txBody>
          <a:bodyPr lIns="92075" tIns="46038" rIns="92075" bIns="46038" anchor="t"/>
          <a:lstStyle/>
          <a:p>
            <a:endParaRPr lang="en-US"/>
          </a:p>
        </p:txBody>
      </p:sp>
      <p:sp>
        <p:nvSpPr>
          <p:cNvPr id="46083" name="Rectangle 3"/>
          <p:cNvSpPr>
            <a:spLocks noGrp="1" noChangeArrowheads="1"/>
          </p:cNvSpPr>
          <p:nvPr>
            <p:ph type="body" idx="1"/>
          </p:nvPr>
        </p:nvSpPr>
        <p:spPr>
          <a:xfrm>
            <a:off x="1454150" y="1981200"/>
            <a:ext cx="7451725" cy="579438"/>
          </a:xfrm>
          <a:ln/>
          <a:effectLst>
            <a:outerShdw dist="53882" dir="2700000" algn="ctr" rotWithShape="0">
              <a:srgbClr val="000000"/>
            </a:outerShdw>
          </a:effectLst>
        </p:spPr>
        <p:txBody>
          <a:bodyPr lIns="92075" tIns="46038" rIns="92075" bIns="46038">
            <a:spAutoFit/>
          </a:bodyPr>
          <a:lstStyle/>
          <a:p>
            <a:endParaRPr lang="en-US"/>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ln/>
          <a:effectLst>
            <a:outerShdw dist="53882" dir="2700000" algn="ctr" rotWithShape="0">
              <a:srgbClr val="000000"/>
            </a:outerShdw>
          </a:effectLst>
        </p:spPr>
        <p:txBody>
          <a:bodyPr lIns="92075" tIns="46038" rIns="92075" bIns="46038" anchor="t"/>
          <a:lstStyle/>
          <a:p>
            <a:endParaRPr lang="en-US"/>
          </a:p>
        </p:txBody>
      </p:sp>
      <p:sp>
        <p:nvSpPr>
          <p:cNvPr id="48131" name="Rectangle 3"/>
          <p:cNvSpPr>
            <a:spLocks noGrp="1" noChangeArrowheads="1"/>
          </p:cNvSpPr>
          <p:nvPr>
            <p:ph type="body" idx="1"/>
          </p:nvPr>
        </p:nvSpPr>
        <p:spPr>
          <a:xfrm>
            <a:off x="1455738" y="1981200"/>
            <a:ext cx="7451725" cy="579438"/>
          </a:xfrm>
          <a:ln/>
          <a:effectLst>
            <a:outerShdw dist="53882" dir="2700000" algn="ctr" rotWithShape="0">
              <a:srgbClr val="000000"/>
            </a:outerShdw>
          </a:effectLst>
        </p:spPr>
        <p:txBody>
          <a:bodyPr lIns="92075" tIns="46038" rIns="92075" bIns="46038">
            <a:spAutoFit/>
          </a:bodyPr>
          <a:lstStyle/>
          <a:p>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Data Manipulation Language</a:t>
            </a:r>
          </a:p>
        </p:txBody>
      </p:sp>
      <p:sp>
        <p:nvSpPr>
          <p:cNvPr id="9219" name="Arc 3"/>
          <p:cNvSpPr>
            <a:spLocks/>
          </p:cNvSpPr>
          <p:nvPr/>
        </p:nvSpPr>
        <p:spPr bwMode="ltGray">
          <a:xfrm>
            <a:off x="5378450" y="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9220" name="Rectangle 4"/>
          <p:cNvSpPr>
            <a:spLocks noGrp="1" noChangeArrowheads="1"/>
          </p:cNvSpPr>
          <p:nvPr>
            <p:ph type="body" idx="1"/>
          </p:nvPr>
        </p:nvSpPr>
        <p:spPr>
          <a:xfrm>
            <a:off x="1295400" y="2133600"/>
            <a:ext cx="7385050" cy="1833563"/>
          </a:xfrm>
          <a:noFill/>
          <a:ln/>
          <a:effectLst>
            <a:outerShdw dist="53882" dir="2700000" algn="ctr" rotWithShape="0">
              <a:srgbClr val="000000"/>
            </a:outerShdw>
          </a:effectLst>
        </p:spPr>
        <p:txBody>
          <a:bodyPr lIns="92075" tIns="46038" rIns="92075" bIns="46038">
            <a:spAutoFit/>
          </a:bodyPr>
          <a:lstStyle/>
          <a:p>
            <a:pPr lvl="1"/>
            <a:r>
              <a:rPr lang="en-US"/>
              <a:t>A DML statement is executed when you:</a:t>
            </a:r>
          </a:p>
          <a:p>
            <a:pPr lvl="2"/>
            <a:r>
              <a:rPr lang="en-US"/>
              <a:t>Add new rows to a table</a:t>
            </a:r>
          </a:p>
          <a:p>
            <a:pPr lvl="2"/>
            <a:r>
              <a:rPr lang="en-US"/>
              <a:t>Modify existing rows in a table</a:t>
            </a:r>
          </a:p>
          <a:p>
            <a:pPr lvl="2"/>
            <a:r>
              <a:rPr lang="en-US"/>
              <a:t>Remove existing rows from a table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Adding a New Row to a Table</a:t>
            </a:r>
          </a:p>
        </p:txBody>
      </p:sp>
      <p:sp>
        <p:nvSpPr>
          <p:cNvPr id="11267" name="Rectangle 3"/>
          <p:cNvSpPr>
            <a:spLocks noChangeArrowheads="1"/>
          </p:cNvSpPr>
          <p:nvPr/>
        </p:nvSpPr>
        <p:spPr bwMode="blackWhite">
          <a:xfrm>
            <a:off x="608013" y="277495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11268" name="Rectangle 4"/>
          <p:cNvSpPr>
            <a:spLocks noChangeArrowheads="1"/>
          </p:cNvSpPr>
          <p:nvPr/>
        </p:nvSpPr>
        <p:spPr bwMode="auto">
          <a:xfrm>
            <a:off x="520700" y="2411413"/>
            <a:ext cx="93186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11269" name="Rectangle 5"/>
          <p:cNvSpPr>
            <a:spLocks noChangeArrowheads="1"/>
          </p:cNvSpPr>
          <p:nvPr/>
        </p:nvSpPr>
        <p:spPr bwMode="blackWhite">
          <a:xfrm>
            <a:off x="620713" y="2806700"/>
            <a:ext cx="3836987" cy="165417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sp>
        <p:nvSpPr>
          <p:cNvPr id="11270" name="Line 6"/>
          <p:cNvSpPr>
            <a:spLocks noChangeShapeType="1"/>
          </p:cNvSpPr>
          <p:nvPr/>
        </p:nvSpPr>
        <p:spPr bwMode="auto">
          <a:xfrm>
            <a:off x="609600" y="3238500"/>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11271" name="Line 7"/>
          <p:cNvSpPr>
            <a:spLocks noChangeShapeType="1"/>
          </p:cNvSpPr>
          <p:nvPr/>
        </p:nvSpPr>
        <p:spPr bwMode="auto">
          <a:xfrm>
            <a:off x="603250" y="36322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72" name="Line 8"/>
          <p:cNvSpPr>
            <a:spLocks noChangeShapeType="1"/>
          </p:cNvSpPr>
          <p:nvPr/>
        </p:nvSpPr>
        <p:spPr bwMode="auto">
          <a:xfrm>
            <a:off x="603250" y="38925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73" name="Line 9"/>
          <p:cNvSpPr>
            <a:spLocks noChangeShapeType="1"/>
          </p:cNvSpPr>
          <p:nvPr/>
        </p:nvSpPr>
        <p:spPr bwMode="auto">
          <a:xfrm>
            <a:off x="603250" y="41529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74" name="Line 10"/>
          <p:cNvSpPr>
            <a:spLocks noChangeShapeType="1"/>
          </p:cNvSpPr>
          <p:nvPr/>
        </p:nvSpPr>
        <p:spPr bwMode="auto">
          <a:xfrm>
            <a:off x="1606550" y="2774950"/>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11275" name="Line 11"/>
          <p:cNvSpPr>
            <a:spLocks noChangeShapeType="1"/>
          </p:cNvSpPr>
          <p:nvPr/>
        </p:nvSpPr>
        <p:spPr bwMode="auto">
          <a:xfrm>
            <a:off x="3105150" y="2774950"/>
            <a:ext cx="0" cy="1714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11281" name="Group 17"/>
          <p:cNvGrpSpPr>
            <a:grpSpLocks/>
          </p:cNvGrpSpPr>
          <p:nvPr/>
        </p:nvGrpSpPr>
        <p:grpSpPr bwMode="auto">
          <a:xfrm>
            <a:off x="520700" y="1327150"/>
            <a:ext cx="3949700" cy="1058863"/>
            <a:chOff x="328" y="836"/>
            <a:chExt cx="2488" cy="667"/>
          </a:xfrm>
        </p:grpSpPr>
        <p:sp>
          <p:nvSpPr>
            <p:cNvPr id="11276" name="Rectangle 12"/>
            <p:cNvSpPr>
              <a:spLocks noChangeArrowheads="1"/>
            </p:cNvSpPr>
            <p:nvPr/>
          </p:nvSpPr>
          <p:spPr bwMode="blackWhite">
            <a:xfrm>
              <a:off x="383" y="97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11277" name="Rectangle 13"/>
            <p:cNvSpPr>
              <a:spLocks noChangeArrowheads="1"/>
            </p:cNvSpPr>
            <p:nvPr/>
          </p:nvSpPr>
          <p:spPr bwMode="auto">
            <a:xfrm>
              <a:off x="328" y="1253"/>
              <a:ext cx="774" cy="250"/>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New row</a:t>
              </a:r>
            </a:p>
          </p:txBody>
        </p:sp>
        <p:sp>
          <p:nvSpPr>
            <p:cNvPr id="11278" name="Rectangle 14"/>
            <p:cNvSpPr>
              <a:spLocks noChangeArrowheads="1"/>
            </p:cNvSpPr>
            <p:nvPr/>
          </p:nvSpPr>
          <p:spPr bwMode="blackWhite">
            <a:xfrm>
              <a:off x="391" y="836"/>
              <a:ext cx="2417" cy="386"/>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r>
                <a:rPr lang="en-US" sz="1800" b="1">
                  <a:solidFill>
                    <a:srgbClr val="000000"/>
                  </a:solidFill>
                  <a:latin typeface="Courier New" pitchFamily="49" charset="0"/>
                </a:rPr>
                <a:t>    50	</a:t>
              </a:r>
              <a:r>
                <a:rPr lang="en-US" sz="1700" b="1">
                  <a:solidFill>
                    <a:srgbClr val="000000"/>
                  </a:solidFill>
                  <a:latin typeface="Courier New" pitchFamily="49" charset="0"/>
                </a:rPr>
                <a:t>DEVELOPMENT</a:t>
              </a:r>
              <a:r>
                <a:rPr lang="en-US" sz="1800" b="1">
                  <a:solidFill>
                    <a:srgbClr val="000000"/>
                  </a:solidFill>
                  <a:latin typeface="Courier New" pitchFamily="49" charset="0"/>
                </a:rPr>
                <a:t>	DETROIT</a:t>
              </a:r>
            </a:p>
          </p:txBody>
        </p:sp>
        <p:sp>
          <p:nvSpPr>
            <p:cNvPr id="11279" name="Line 15"/>
            <p:cNvSpPr>
              <a:spLocks noChangeShapeType="1"/>
            </p:cNvSpPr>
            <p:nvPr/>
          </p:nvSpPr>
          <p:spPr bwMode="auto">
            <a:xfrm>
              <a:off x="1012" y="976"/>
              <a:ext cx="0" cy="246"/>
            </a:xfrm>
            <a:prstGeom prst="line">
              <a:avLst/>
            </a:prstGeom>
            <a:noFill/>
            <a:ln w="25400">
              <a:solidFill>
                <a:srgbClr val="000000"/>
              </a:solidFill>
              <a:round/>
              <a:headEnd type="none" w="sm" len="sm"/>
              <a:tailEnd type="none" w="sm" len="sm"/>
            </a:ln>
            <a:effectLst/>
          </p:spPr>
          <p:txBody>
            <a:bodyPr/>
            <a:lstStyle/>
            <a:p>
              <a:endParaRPr lang="en-US"/>
            </a:p>
          </p:txBody>
        </p:sp>
        <p:sp>
          <p:nvSpPr>
            <p:cNvPr id="11280" name="Line 16"/>
            <p:cNvSpPr>
              <a:spLocks noChangeShapeType="1"/>
            </p:cNvSpPr>
            <p:nvPr/>
          </p:nvSpPr>
          <p:spPr bwMode="auto">
            <a:xfrm>
              <a:off x="1956" y="970"/>
              <a:ext cx="0" cy="27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11282" name="Rectangle 18"/>
          <p:cNvSpPr>
            <a:spLocks noChangeArrowheads="1"/>
          </p:cNvSpPr>
          <p:nvPr/>
        </p:nvSpPr>
        <p:spPr bwMode="blackWhite">
          <a:xfrm>
            <a:off x="4741863" y="391160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11283" name="Rectangle 19"/>
          <p:cNvSpPr>
            <a:spLocks noChangeArrowheads="1"/>
          </p:cNvSpPr>
          <p:nvPr/>
        </p:nvSpPr>
        <p:spPr bwMode="auto">
          <a:xfrm>
            <a:off x="4654550" y="3548063"/>
            <a:ext cx="931863"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11284" name="Rectangle 20"/>
          <p:cNvSpPr>
            <a:spLocks noChangeArrowheads="1"/>
          </p:cNvSpPr>
          <p:nvPr/>
        </p:nvSpPr>
        <p:spPr bwMode="blackWhite">
          <a:xfrm>
            <a:off x="4754563" y="3943350"/>
            <a:ext cx="3836987" cy="165417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sp>
        <p:nvSpPr>
          <p:cNvPr id="11285" name="Line 21"/>
          <p:cNvSpPr>
            <a:spLocks noChangeShapeType="1"/>
          </p:cNvSpPr>
          <p:nvPr/>
        </p:nvSpPr>
        <p:spPr bwMode="auto">
          <a:xfrm>
            <a:off x="4743450" y="4375150"/>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11286" name="Line 22"/>
          <p:cNvSpPr>
            <a:spLocks noChangeShapeType="1"/>
          </p:cNvSpPr>
          <p:nvPr/>
        </p:nvSpPr>
        <p:spPr bwMode="auto">
          <a:xfrm>
            <a:off x="4737100" y="47688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87" name="Line 23"/>
          <p:cNvSpPr>
            <a:spLocks noChangeShapeType="1"/>
          </p:cNvSpPr>
          <p:nvPr/>
        </p:nvSpPr>
        <p:spPr bwMode="auto">
          <a:xfrm>
            <a:off x="4737100" y="502920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88" name="Line 24"/>
          <p:cNvSpPr>
            <a:spLocks noChangeShapeType="1"/>
          </p:cNvSpPr>
          <p:nvPr/>
        </p:nvSpPr>
        <p:spPr bwMode="auto">
          <a:xfrm>
            <a:off x="4737100" y="5289550"/>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11289" name="Line 25"/>
          <p:cNvSpPr>
            <a:spLocks noChangeShapeType="1"/>
          </p:cNvSpPr>
          <p:nvPr/>
        </p:nvSpPr>
        <p:spPr bwMode="auto">
          <a:xfrm>
            <a:off x="5740400" y="3911600"/>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11290" name="Line 26"/>
          <p:cNvSpPr>
            <a:spLocks noChangeShapeType="1"/>
          </p:cNvSpPr>
          <p:nvPr/>
        </p:nvSpPr>
        <p:spPr bwMode="auto">
          <a:xfrm>
            <a:off x="7239000" y="3911600"/>
            <a:ext cx="0" cy="1714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11293" name="Group 29"/>
          <p:cNvGrpSpPr>
            <a:grpSpLocks/>
          </p:cNvGrpSpPr>
          <p:nvPr/>
        </p:nvGrpSpPr>
        <p:grpSpPr bwMode="auto">
          <a:xfrm>
            <a:off x="4514850" y="2263775"/>
            <a:ext cx="3579813" cy="1358900"/>
            <a:chOff x="2844" y="1426"/>
            <a:chExt cx="2255" cy="856"/>
          </a:xfrm>
        </p:grpSpPr>
        <p:sp>
          <p:nvSpPr>
            <p:cNvPr id="11291" name="Rectangle 27"/>
            <p:cNvSpPr>
              <a:spLocks noChangeArrowheads="1"/>
            </p:cNvSpPr>
            <p:nvPr/>
          </p:nvSpPr>
          <p:spPr bwMode="auto">
            <a:xfrm>
              <a:off x="2844" y="1426"/>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“…insert a new row </a:t>
              </a:r>
            </a:p>
            <a:p>
              <a:pPr algn="ctr" defTabSz="346075">
                <a:lnSpc>
                  <a:spcPct val="6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into DEPT table…”</a:t>
              </a:r>
            </a:p>
          </p:txBody>
        </p:sp>
        <p:sp>
          <p:nvSpPr>
            <p:cNvPr id="11292" name="Arc 28"/>
            <p:cNvSpPr>
              <a:spLocks/>
            </p:cNvSpPr>
            <p:nvPr/>
          </p:nvSpPr>
          <p:spPr bwMode="auto">
            <a:xfrm>
              <a:off x="3155" y="1910"/>
              <a:ext cx="1272" cy="372"/>
            </a:xfrm>
            <a:custGeom>
              <a:avLst/>
              <a:gdLst>
                <a:gd name="G0" fmla="+- 17 0 0"/>
                <a:gd name="G1" fmla="+- 21600 0 0"/>
                <a:gd name="G2" fmla="+- 21600 0 0"/>
                <a:gd name="T0" fmla="*/ 0 w 21604"/>
                <a:gd name="T1" fmla="*/ 0 h 21600"/>
                <a:gd name="T2" fmla="*/ 21604 w 21604"/>
                <a:gd name="T3" fmla="*/ 20845 h 21600"/>
                <a:gd name="T4" fmla="*/ 17 w 21604"/>
                <a:gd name="T5" fmla="*/ 21600 h 21600"/>
              </a:gdLst>
              <a:ahLst/>
              <a:cxnLst>
                <a:cxn ang="0">
                  <a:pos x="T0" y="T1"/>
                </a:cxn>
                <a:cxn ang="0">
                  <a:pos x="T2" y="T3"/>
                </a:cxn>
                <a:cxn ang="0">
                  <a:pos x="T4" y="T5"/>
                </a:cxn>
              </a:cxnLst>
              <a:rect l="0" t="0" r="r" b="b"/>
              <a:pathLst>
                <a:path w="21604" h="21600" fill="none" extrusionOk="0">
                  <a:moveTo>
                    <a:pt x="0" y="0"/>
                  </a:moveTo>
                  <a:cubicBezTo>
                    <a:pt x="5" y="0"/>
                    <a:pt x="11" y="-1"/>
                    <a:pt x="17" y="0"/>
                  </a:cubicBezTo>
                  <a:cubicBezTo>
                    <a:pt x="11652" y="0"/>
                    <a:pt x="21197" y="9216"/>
                    <a:pt x="21603" y="20845"/>
                  </a:cubicBezTo>
                </a:path>
                <a:path w="21604" h="21600" stroke="0" extrusionOk="0">
                  <a:moveTo>
                    <a:pt x="0" y="0"/>
                  </a:moveTo>
                  <a:cubicBezTo>
                    <a:pt x="5" y="0"/>
                    <a:pt x="11" y="-1"/>
                    <a:pt x="17" y="0"/>
                  </a:cubicBezTo>
                  <a:cubicBezTo>
                    <a:pt x="11652" y="0"/>
                    <a:pt x="21197" y="9216"/>
                    <a:pt x="21603" y="20845"/>
                  </a:cubicBezTo>
                  <a:lnTo>
                    <a:pt x="17"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grpSp>
        <p:nvGrpSpPr>
          <p:cNvPr id="11298" name="Group 34"/>
          <p:cNvGrpSpPr>
            <a:grpSpLocks/>
          </p:cNvGrpSpPr>
          <p:nvPr/>
        </p:nvGrpSpPr>
        <p:grpSpPr bwMode="auto">
          <a:xfrm>
            <a:off x="4743450" y="5375275"/>
            <a:ext cx="3862388" cy="641350"/>
            <a:chOff x="2988" y="3386"/>
            <a:chExt cx="2433" cy="404"/>
          </a:xfrm>
        </p:grpSpPr>
        <p:sp>
          <p:nvSpPr>
            <p:cNvPr id="11294" name="Rectangle 30"/>
            <p:cNvSpPr>
              <a:spLocks noChangeArrowheads="1"/>
            </p:cNvSpPr>
            <p:nvPr/>
          </p:nvSpPr>
          <p:spPr bwMode="blackWhite">
            <a:xfrm>
              <a:off x="2988" y="352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p:txBody>
        </p:sp>
        <p:sp>
          <p:nvSpPr>
            <p:cNvPr id="11295" name="Rectangle 31"/>
            <p:cNvSpPr>
              <a:spLocks noChangeArrowheads="1"/>
            </p:cNvSpPr>
            <p:nvPr/>
          </p:nvSpPr>
          <p:spPr bwMode="blackWhite">
            <a:xfrm>
              <a:off x="2996" y="3386"/>
              <a:ext cx="2417" cy="386"/>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r>
                <a:rPr lang="en-US" sz="1800" b="1">
                  <a:solidFill>
                    <a:srgbClr val="000000"/>
                  </a:solidFill>
                  <a:latin typeface="Courier New" pitchFamily="49" charset="0"/>
                </a:rPr>
                <a:t>    50	</a:t>
              </a:r>
              <a:r>
                <a:rPr lang="en-US" sz="1700" b="1">
                  <a:solidFill>
                    <a:srgbClr val="000000"/>
                  </a:solidFill>
                  <a:latin typeface="Courier New" pitchFamily="49" charset="0"/>
                </a:rPr>
                <a:t>DEVELOPMENT</a:t>
              </a:r>
              <a:r>
                <a:rPr lang="en-US" sz="1800" b="1">
                  <a:solidFill>
                    <a:srgbClr val="000000"/>
                  </a:solidFill>
                  <a:latin typeface="Courier New" pitchFamily="49" charset="0"/>
                </a:rPr>
                <a:t>	DETROIT</a:t>
              </a:r>
            </a:p>
          </p:txBody>
        </p:sp>
        <p:sp>
          <p:nvSpPr>
            <p:cNvPr id="11296" name="Line 32"/>
            <p:cNvSpPr>
              <a:spLocks noChangeShapeType="1"/>
            </p:cNvSpPr>
            <p:nvPr/>
          </p:nvSpPr>
          <p:spPr bwMode="auto">
            <a:xfrm>
              <a:off x="3617" y="3526"/>
              <a:ext cx="0" cy="246"/>
            </a:xfrm>
            <a:prstGeom prst="line">
              <a:avLst/>
            </a:prstGeom>
            <a:noFill/>
            <a:ln w="25400">
              <a:solidFill>
                <a:srgbClr val="000000"/>
              </a:solidFill>
              <a:round/>
              <a:headEnd type="none" w="sm" len="sm"/>
              <a:tailEnd type="none" w="sm" len="sm"/>
            </a:ln>
            <a:effectLst/>
          </p:spPr>
          <p:txBody>
            <a:bodyPr/>
            <a:lstStyle/>
            <a:p>
              <a:endParaRPr lang="en-US"/>
            </a:p>
          </p:txBody>
        </p:sp>
        <p:sp>
          <p:nvSpPr>
            <p:cNvPr id="11297" name="Line 33"/>
            <p:cNvSpPr>
              <a:spLocks noChangeShapeType="1"/>
            </p:cNvSpPr>
            <p:nvPr/>
          </p:nvSpPr>
          <p:spPr bwMode="auto">
            <a:xfrm>
              <a:off x="4561" y="3520"/>
              <a:ext cx="0" cy="270"/>
            </a:xfrm>
            <a:prstGeom prst="line">
              <a:avLst/>
            </a:prstGeom>
            <a:noFill/>
            <a:ln w="25400">
              <a:solidFill>
                <a:srgbClr val="000000"/>
              </a:solidFill>
              <a:round/>
              <a:headEnd type="none" w="sm" len="sm"/>
              <a:tailEnd type="none" w="sm" len="sm"/>
            </a:ln>
            <a:effectLst/>
          </p:spPr>
          <p:txBody>
            <a:bodyPr/>
            <a:lstStyle/>
            <a:p>
              <a:endParaRPr 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93"/>
                                        </p:tgtEl>
                                        <p:attrNameLst>
                                          <p:attrName>style.visibility</p:attrName>
                                        </p:attrNameLst>
                                      </p:cBhvr>
                                      <p:to>
                                        <p:strVal val="visible"/>
                                      </p:to>
                                    </p:set>
                                    <p:animEffect transition="in" filter="wipe(left)">
                                      <p:cBhvr>
                                        <p:cTn id="7" dur="500"/>
                                        <p:tgtEl>
                                          <p:spTgt spid="11293"/>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11298"/>
                                        </p:tgtEl>
                                        <p:attrNameLst>
                                          <p:attrName>style.visibility</p:attrName>
                                        </p:attrNameLst>
                                      </p:cBhvr>
                                      <p:to>
                                        <p:strVal val="visible"/>
                                      </p:to>
                                    </p:set>
                                    <p:anim calcmode="lin" valueType="num">
                                      <p:cBhvr additive="base">
                                        <p:cTn id="11" dur="500" fill="hold"/>
                                        <p:tgtEl>
                                          <p:spTgt spid="11298"/>
                                        </p:tgtEl>
                                        <p:attrNameLst>
                                          <p:attrName>ppt_x</p:attrName>
                                        </p:attrNameLst>
                                      </p:cBhvr>
                                      <p:tavLst>
                                        <p:tav tm="0">
                                          <p:val>
                                            <p:strVal val="0-#ppt_w/2"/>
                                          </p:val>
                                        </p:tav>
                                        <p:tav tm="100000">
                                          <p:val>
                                            <p:strVal val="#ppt_x"/>
                                          </p:val>
                                        </p:tav>
                                      </p:tavLst>
                                    </p:anim>
                                    <p:anim calcmode="lin" valueType="num">
                                      <p:cBhvr additive="base">
                                        <p:cTn id="12" dur="500" fill="hold"/>
                                        <p:tgtEl>
                                          <p:spTgt spid="112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The INSERT Statement</a:t>
            </a:r>
          </a:p>
        </p:txBody>
      </p:sp>
      <p:sp>
        <p:nvSpPr>
          <p:cNvPr id="13315" name="Rectangle 3"/>
          <p:cNvSpPr>
            <a:spLocks noGrp="1" noChangeArrowheads="1"/>
          </p:cNvSpPr>
          <p:nvPr>
            <p:ph type="body" idx="1"/>
          </p:nvPr>
        </p:nvSpPr>
        <p:spPr>
          <a:xfrm>
            <a:off x="860425" y="1795463"/>
            <a:ext cx="7385050" cy="3252787"/>
          </a:xfrm>
          <a:noFill/>
          <a:ln/>
          <a:effectLst>
            <a:outerShdw dist="53882" dir="2700000" algn="ctr" rotWithShape="0">
              <a:srgbClr val="000000"/>
            </a:outerShdw>
          </a:effectLst>
        </p:spPr>
        <p:txBody>
          <a:bodyPr lIns="92075" tIns="46038" rIns="92075" bIns="46038">
            <a:spAutoFit/>
          </a:bodyPr>
          <a:lstStyle/>
          <a:p>
            <a:pPr lvl="1"/>
            <a:r>
              <a:rPr lang="en-US"/>
              <a:t>Add new rows to a table by using the INSERT statement.</a:t>
            </a:r>
            <a:br>
              <a:rPr lang="en-US"/>
            </a:br>
            <a:r>
              <a:rPr lang="en-US"/>
              <a:t/>
            </a:r>
            <a:br>
              <a:rPr lang="en-US"/>
            </a:br>
            <a:endParaRPr lang="en-US"/>
          </a:p>
          <a:p>
            <a:pPr lvl="1">
              <a:buFontTx/>
              <a:buNone/>
            </a:pPr>
            <a:endParaRPr lang="en-US"/>
          </a:p>
          <a:p>
            <a:pPr lvl="1"/>
            <a:r>
              <a:rPr lang="en-US"/>
              <a:t>Only one row is inserted at a time with this syntax.</a:t>
            </a:r>
          </a:p>
        </p:txBody>
      </p:sp>
      <p:sp>
        <p:nvSpPr>
          <p:cNvPr id="13316" name="Rectangle 4"/>
          <p:cNvSpPr>
            <a:spLocks noChangeArrowheads="1"/>
          </p:cNvSpPr>
          <p:nvPr/>
        </p:nvSpPr>
        <p:spPr bwMode="blackWhite">
          <a:xfrm>
            <a:off x="925513" y="3021013"/>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INSERT INTO	</a:t>
            </a:r>
            <a:r>
              <a:rPr lang="en-US" sz="1800" b="1" i="1">
                <a:solidFill>
                  <a:srgbClr val="000000"/>
                </a:solidFill>
                <a:latin typeface="Courier New" pitchFamily="49" charset="0"/>
              </a:rPr>
              <a:t>table </a:t>
            </a:r>
            <a:r>
              <a:rPr lang="en-US" sz="1800" b="1">
                <a:solidFill>
                  <a:srgbClr val="000000"/>
                </a:solidFill>
                <a:latin typeface="Courier New" pitchFamily="49" charset="0"/>
              </a:rPr>
              <a:t>[(</a:t>
            </a:r>
            <a:r>
              <a:rPr lang="en-US" sz="1800" b="1" i="1">
                <a:solidFill>
                  <a:srgbClr val="000000"/>
                </a:solidFill>
                <a:latin typeface="Courier New" pitchFamily="49" charset="0"/>
              </a:rPr>
              <a:t>column </a:t>
            </a:r>
            <a:r>
              <a:rPr lang="en-US" sz="1800" b="1">
                <a:solidFill>
                  <a:srgbClr val="000000"/>
                </a:solidFill>
                <a:latin typeface="Courier New" pitchFamily="49" charset="0"/>
              </a:rPr>
              <a:t>[</a:t>
            </a:r>
            <a:r>
              <a:rPr lang="en-US" sz="1800" b="1" i="1">
                <a:solidFill>
                  <a:srgbClr val="000000"/>
                </a:solidFill>
                <a:latin typeface="Courier New" pitchFamily="49" charset="0"/>
              </a:rPr>
              <a:t>, column...</a:t>
            </a:r>
            <a:r>
              <a:rPr lang="en-US" sz="1800" b="1">
                <a:solidFill>
                  <a:srgbClr val="000000"/>
                </a:solidFill>
                <a:latin typeface="Courier New" pitchFamily="49" charset="0"/>
              </a:rPr>
              <a:t>])]</a:t>
            </a:r>
            <a:endParaRPr lang="en-US" sz="1800" b="1" i="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VALUES		</a:t>
            </a:r>
            <a:r>
              <a:rPr lang="en-US" sz="1800" b="1" i="1">
                <a:solidFill>
                  <a:srgbClr val="000000"/>
                </a:solidFill>
                <a:latin typeface="Courier New" pitchFamily="49" charset="0"/>
              </a:rPr>
              <a:t>(value </a:t>
            </a:r>
            <a:r>
              <a:rPr lang="en-US" sz="1800" b="1">
                <a:solidFill>
                  <a:srgbClr val="000000"/>
                </a:solidFill>
                <a:latin typeface="Courier New" pitchFamily="49" charset="0"/>
              </a:rPr>
              <a:t>[</a:t>
            </a:r>
            <a:r>
              <a:rPr lang="en-US" sz="1800" b="1" i="1">
                <a:solidFill>
                  <a:srgbClr val="000000"/>
                </a:solidFill>
                <a:latin typeface="Courier New" pitchFamily="49" charset="0"/>
              </a:rPr>
              <a:t>, value...</a:t>
            </a:r>
            <a:r>
              <a:rPr lang="en-US" sz="1800" b="1">
                <a:solidFill>
                  <a:srgbClr val="000000"/>
                </a:solidFill>
                <a:latin typeface="Courier New" pitchFamily="49" charset="0"/>
              </a:rPr>
              <a:t>])</a:t>
            </a:r>
            <a:r>
              <a:rPr lang="en-US" sz="1800" b="1" i="1">
                <a:solidFill>
                  <a:srgbClr val="000000"/>
                </a:solidFill>
                <a:latin typeface="Courier New" pitchFamily="49" charset="0"/>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23925" y="4467225"/>
            <a:ext cx="7502525" cy="87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536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Inserting New Rows</a:t>
            </a:r>
          </a:p>
        </p:txBody>
      </p:sp>
      <p:sp>
        <p:nvSpPr>
          <p:cNvPr id="15364" name="Rectangle 4"/>
          <p:cNvSpPr>
            <a:spLocks noGrp="1" noChangeArrowheads="1"/>
          </p:cNvSpPr>
          <p:nvPr>
            <p:ph type="body" idx="1"/>
          </p:nvPr>
        </p:nvSpPr>
        <p:spPr>
          <a:xfrm>
            <a:off x="860425" y="1795463"/>
            <a:ext cx="7385050" cy="4348162"/>
          </a:xfrm>
          <a:noFill/>
          <a:ln/>
          <a:effectLst>
            <a:outerShdw dist="53882" dir="2700000" algn="ctr" rotWithShape="0">
              <a:srgbClr val="000000"/>
            </a:outerShdw>
          </a:effectLst>
        </p:spPr>
        <p:txBody>
          <a:bodyPr lIns="92075" tIns="46038" rIns="92075" bIns="46038">
            <a:spAutoFit/>
          </a:bodyPr>
          <a:lstStyle/>
          <a:p>
            <a:pPr lvl="1">
              <a:lnSpc>
                <a:spcPct val="85000"/>
              </a:lnSpc>
            </a:pPr>
            <a:r>
              <a:rPr lang="en-US"/>
              <a:t>Insert a new row containing values for each column.</a:t>
            </a:r>
          </a:p>
          <a:p>
            <a:pPr lvl="1">
              <a:lnSpc>
                <a:spcPct val="85000"/>
              </a:lnSpc>
            </a:pPr>
            <a:r>
              <a:rPr lang="en-US"/>
              <a:t>List values in the default order of the columns in the table. </a:t>
            </a:r>
          </a:p>
          <a:p>
            <a:pPr lvl="1">
              <a:lnSpc>
                <a:spcPct val="85000"/>
              </a:lnSpc>
            </a:pPr>
            <a:r>
              <a:rPr lang="en-US"/>
              <a:t>Optionally list the columns in the INSERT clause.</a:t>
            </a:r>
            <a:br>
              <a:rPr lang="en-US"/>
            </a:br>
            <a:r>
              <a:rPr lang="en-US"/>
              <a:t/>
            </a:r>
            <a:br>
              <a:rPr lang="en-US"/>
            </a:br>
            <a:r>
              <a:rPr lang="en-US"/>
              <a:t/>
            </a:r>
            <a:br>
              <a:rPr lang="en-US"/>
            </a:br>
            <a:endParaRPr lang="en-US"/>
          </a:p>
          <a:p>
            <a:pPr lvl="1">
              <a:lnSpc>
                <a:spcPct val="85000"/>
              </a:lnSpc>
            </a:pPr>
            <a:r>
              <a:rPr lang="en-US"/>
              <a:t>Enclose character and date values within single quotation marks.</a:t>
            </a:r>
          </a:p>
        </p:txBody>
      </p:sp>
      <p:sp>
        <p:nvSpPr>
          <p:cNvPr id="15365" name="Rectangle 5"/>
          <p:cNvSpPr>
            <a:spLocks noChangeArrowheads="1"/>
          </p:cNvSpPr>
          <p:nvPr/>
        </p:nvSpPr>
        <p:spPr bwMode="blackWhite">
          <a:xfrm>
            <a:off x="903288" y="4467225"/>
            <a:ext cx="7313612" cy="9048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dept (deptno, dname, loc)</a:t>
            </a:r>
          </a:p>
          <a:p>
            <a:pPr>
              <a:tabLst>
                <a:tab pos="1200150" algn="l"/>
              </a:tabLst>
            </a:pPr>
            <a:r>
              <a:rPr lang="en-US" sz="1800" b="1">
                <a:solidFill>
                  <a:srgbClr val="000000"/>
                </a:solidFill>
                <a:latin typeface="Courier New" pitchFamily="49" charset="0"/>
              </a:rPr>
              <a:t>  2  VALUES		(50, 'DEVELOPMENT', 'DETROIT');</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5038" y="2500313"/>
            <a:ext cx="75057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7411" name="Rectangle 3"/>
          <p:cNvSpPr>
            <a:spLocks noChangeArrowheads="1"/>
          </p:cNvSpPr>
          <p:nvPr/>
        </p:nvSpPr>
        <p:spPr bwMode="blackWhite">
          <a:xfrm>
            <a:off x="923925" y="4754563"/>
            <a:ext cx="75025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7412" name="Rectangle 4"/>
          <p:cNvSpPr>
            <a:spLocks noGrp="1" noChangeArrowheads="1"/>
          </p:cNvSpPr>
          <p:nvPr>
            <p:ph type="title"/>
          </p:nvPr>
        </p:nvSpPr>
        <p:spPr>
          <a:xfrm>
            <a:off x="1006475" y="304800"/>
            <a:ext cx="8137525" cy="1143000"/>
          </a:xfrm>
          <a:noFill/>
          <a:ln/>
          <a:effectLst>
            <a:outerShdw dist="53882" dir="2700000" algn="ctr" rotWithShape="0">
              <a:srgbClr val="000000"/>
            </a:outerShdw>
          </a:effectLst>
        </p:spPr>
        <p:txBody>
          <a:bodyPr lIns="92075" tIns="46038" rIns="92075" bIns="46038" anchor="t"/>
          <a:lstStyle/>
          <a:p>
            <a:r>
              <a:rPr lang="en-US"/>
              <a:t>Inserting Rows with Null Values</a:t>
            </a:r>
          </a:p>
        </p:txBody>
      </p:sp>
      <p:sp>
        <p:nvSpPr>
          <p:cNvPr id="17413" name="Rectangle 5"/>
          <p:cNvSpPr>
            <a:spLocks noGrp="1" noChangeArrowheads="1"/>
          </p:cNvSpPr>
          <p:nvPr>
            <p:ph type="body" idx="1"/>
          </p:nvPr>
        </p:nvSpPr>
        <p:spPr>
          <a:xfrm>
            <a:off x="860425" y="1481138"/>
            <a:ext cx="7385050" cy="946150"/>
          </a:xfrm>
          <a:noFill/>
          <a:ln/>
          <a:effectLst>
            <a:outerShdw dist="53882" dir="2700000" algn="ctr" rotWithShape="0">
              <a:srgbClr val="000000"/>
            </a:outerShdw>
          </a:effectLst>
        </p:spPr>
        <p:txBody>
          <a:bodyPr lIns="92075" tIns="46038" rIns="92075" bIns="46038">
            <a:spAutoFit/>
          </a:bodyPr>
          <a:lstStyle/>
          <a:p>
            <a:pPr lvl="1"/>
            <a:r>
              <a:rPr lang="en-US"/>
              <a:t>Implicit method: Omit the column from the column list.</a:t>
            </a:r>
          </a:p>
        </p:txBody>
      </p:sp>
      <p:sp>
        <p:nvSpPr>
          <p:cNvPr id="17414" name="Rectangle 6"/>
          <p:cNvSpPr>
            <a:spLocks noChangeArrowheads="1"/>
          </p:cNvSpPr>
          <p:nvPr/>
        </p:nvSpPr>
        <p:spPr bwMode="blackWhite">
          <a:xfrm>
            <a:off x="914400" y="2536825"/>
            <a:ext cx="73025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dept (deptno, dname )</a:t>
            </a:r>
          </a:p>
          <a:p>
            <a:pPr>
              <a:tabLst>
                <a:tab pos="1200150" algn="l"/>
              </a:tabLst>
            </a:pPr>
            <a:r>
              <a:rPr lang="en-US" sz="1800" b="1">
                <a:solidFill>
                  <a:srgbClr val="000000"/>
                </a:solidFill>
                <a:latin typeface="Courier New" pitchFamily="49" charset="0"/>
              </a:rPr>
              <a:t>  2  VALUES		(60, 'MIS');</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
        <p:nvSpPr>
          <p:cNvPr id="17415" name="Rectangle 7"/>
          <p:cNvSpPr>
            <a:spLocks noChangeArrowheads="1"/>
          </p:cNvSpPr>
          <p:nvPr/>
        </p:nvSpPr>
        <p:spPr bwMode="auto">
          <a:xfrm>
            <a:off x="858838" y="3708400"/>
            <a:ext cx="7385050"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Explicit method: Specify the NULL keyword.</a:t>
            </a:r>
          </a:p>
        </p:txBody>
      </p:sp>
      <p:sp>
        <p:nvSpPr>
          <p:cNvPr id="17416" name="Rectangle 8"/>
          <p:cNvSpPr>
            <a:spLocks noChangeArrowheads="1"/>
          </p:cNvSpPr>
          <p:nvPr/>
        </p:nvSpPr>
        <p:spPr bwMode="ltGray">
          <a:xfrm>
            <a:off x="6356350" y="2590800"/>
            <a:ext cx="141288" cy="265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7417" name="Rectangle 9"/>
          <p:cNvSpPr>
            <a:spLocks noChangeArrowheads="1"/>
          </p:cNvSpPr>
          <p:nvPr/>
        </p:nvSpPr>
        <p:spPr bwMode="ltGray">
          <a:xfrm>
            <a:off x="5895975" y="5064125"/>
            <a:ext cx="600075" cy="34607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7418" name="Rectangle 10"/>
          <p:cNvSpPr>
            <a:spLocks noChangeArrowheads="1"/>
          </p:cNvSpPr>
          <p:nvPr/>
        </p:nvSpPr>
        <p:spPr bwMode="blackWhite">
          <a:xfrm>
            <a:off x="922338" y="4733925"/>
            <a:ext cx="7299325"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dept</a:t>
            </a:r>
          </a:p>
          <a:p>
            <a:pPr>
              <a:tabLst>
                <a:tab pos="1200150" algn="l"/>
              </a:tabLst>
            </a:pPr>
            <a:r>
              <a:rPr lang="en-US" sz="1800" b="1">
                <a:solidFill>
                  <a:srgbClr val="000000"/>
                </a:solidFill>
                <a:latin typeface="Courier New" pitchFamily="49" charset="0"/>
              </a:rPr>
              <a:t>  2  VALUES		(70, 'FINANCE', NULL);</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wipe(up)">
                                      <p:cBhvr>
                                        <p:cTn id="7" dur="500"/>
                                        <p:tgtEl>
                                          <p:spTgt spid="174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417"/>
                                        </p:tgtEl>
                                        <p:attrNameLst>
                                          <p:attrName>style.visibility</p:attrName>
                                        </p:attrNameLst>
                                      </p:cBhvr>
                                      <p:to>
                                        <p:strVal val="visible"/>
                                      </p:to>
                                    </p:set>
                                    <p:animEffect transition="in" filter="wipe(up)">
                                      <p:cBhvr>
                                        <p:cTn id="11"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animBg="1"/>
      <p:bldP spid="174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945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Inserting Special Values</a:t>
            </a:r>
          </a:p>
        </p:txBody>
      </p:sp>
      <p:sp>
        <p:nvSpPr>
          <p:cNvPr id="19460" name="Rectangle 4"/>
          <p:cNvSpPr>
            <a:spLocks noGrp="1" noChangeArrowheads="1"/>
          </p:cNvSpPr>
          <p:nvPr>
            <p:ph type="body" idx="1"/>
          </p:nvPr>
        </p:nvSpPr>
        <p:spPr>
          <a:xfrm>
            <a:off x="860425" y="1417638"/>
            <a:ext cx="7385050" cy="1066800"/>
          </a:xfrm>
          <a:noFill/>
          <a:ln/>
          <a:effectLst>
            <a:outerShdw dist="53882" dir="2700000" algn="ctr" rotWithShape="0">
              <a:srgbClr val="000000"/>
            </a:outerShdw>
          </a:effectLst>
        </p:spPr>
        <p:txBody>
          <a:bodyPr lIns="92075" tIns="46038" rIns="92075" bIns="46038">
            <a:spAutoFit/>
          </a:bodyPr>
          <a:lstStyle/>
          <a:p>
            <a:r>
              <a:rPr lang="en-US"/>
              <a:t>The SYSDATE function records the current date and time.</a:t>
            </a:r>
          </a:p>
        </p:txBody>
      </p:sp>
      <p:sp>
        <p:nvSpPr>
          <p:cNvPr id="19461"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3" name="Rectangle 7"/>
          <p:cNvSpPr>
            <a:spLocks noChangeArrowheads="1"/>
          </p:cNvSpPr>
          <p:nvPr/>
        </p:nvSpPr>
        <p:spPr bwMode="blackWhite">
          <a:xfrm>
            <a:off x="884238" y="2720975"/>
            <a:ext cx="7313612" cy="210820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emp (empno, ename, job,</a:t>
            </a:r>
          </a:p>
          <a:p>
            <a:pPr>
              <a:tabLst>
                <a:tab pos="1200150" algn="l"/>
              </a:tabLst>
            </a:pPr>
            <a:r>
              <a:rPr lang="en-US" sz="1800" b="1">
                <a:solidFill>
                  <a:srgbClr val="000000"/>
                </a:solidFill>
                <a:latin typeface="Courier New" pitchFamily="49" charset="0"/>
              </a:rPr>
              <a:t>  2			mgr, hiredate, sal, comm,</a:t>
            </a:r>
          </a:p>
          <a:p>
            <a:pPr>
              <a:tabLst>
                <a:tab pos="1200150" algn="l"/>
              </a:tabLst>
            </a:pPr>
            <a:r>
              <a:rPr lang="en-US" sz="1800" b="1">
                <a:solidFill>
                  <a:srgbClr val="000000"/>
                </a:solidFill>
                <a:latin typeface="Courier New" pitchFamily="49" charset="0"/>
              </a:rPr>
              <a:t>  3			deptno)</a:t>
            </a:r>
          </a:p>
          <a:p>
            <a:pPr>
              <a:tabLst>
                <a:tab pos="1200150" algn="l"/>
              </a:tabLst>
            </a:pPr>
            <a:r>
              <a:rPr lang="en-US" sz="1800" b="1">
                <a:solidFill>
                  <a:srgbClr val="000000"/>
                </a:solidFill>
                <a:latin typeface="Courier New" pitchFamily="49" charset="0"/>
              </a:rPr>
              <a:t>  4  VALUES		(7196, 'GREEN', 'SALESMAN',</a:t>
            </a:r>
          </a:p>
          <a:p>
            <a:pPr>
              <a:tabLst>
                <a:tab pos="1200150" algn="l"/>
              </a:tabLst>
            </a:pPr>
            <a:r>
              <a:rPr lang="en-US" sz="1800" b="1">
                <a:solidFill>
                  <a:srgbClr val="000000"/>
                </a:solidFill>
                <a:latin typeface="Courier New" pitchFamily="49" charset="0"/>
              </a:rPr>
              <a:t>  5			7782, SYSDATE, 2000, NULL,</a:t>
            </a:r>
          </a:p>
          <a:p>
            <a:pPr>
              <a:tabLst>
                <a:tab pos="1200150" algn="l"/>
              </a:tabLst>
            </a:pPr>
            <a:r>
              <a:rPr lang="en-US" sz="1800" b="1">
                <a:solidFill>
                  <a:srgbClr val="000000"/>
                </a:solidFill>
                <a:latin typeface="Courier New" pitchFamily="49" charset="0"/>
              </a:rPr>
              <a:t>  6			10);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2"/>
                                        </p:tgtEl>
                                        <p:attrNameLst>
                                          <p:attrName>style.visibility</p:attrName>
                                        </p:attrNameLst>
                                      </p:cBhvr>
                                      <p:to>
                                        <p:strVal val="visible"/>
                                      </p:to>
                                    </p:set>
                                    <p:animEffect transition="in" filter="wipe(up)">
                                      <p:cBhvr>
                                        <p:cTn id="11"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17575" y="2092325"/>
            <a:ext cx="762317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1507" name="Rectangle 3"/>
          <p:cNvSpPr>
            <a:spLocks noChangeArrowheads="1"/>
          </p:cNvSpPr>
          <p:nvPr/>
        </p:nvSpPr>
        <p:spPr bwMode="blackWhite">
          <a:xfrm>
            <a:off x="923925" y="446722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215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Inserting Specific Date Values</a:t>
            </a:r>
          </a:p>
        </p:txBody>
      </p:sp>
      <p:sp>
        <p:nvSpPr>
          <p:cNvPr id="21509" name="Rectangle 5"/>
          <p:cNvSpPr>
            <a:spLocks noGrp="1" noChangeArrowheads="1"/>
          </p:cNvSpPr>
          <p:nvPr>
            <p:ph type="body" idx="1"/>
          </p:nvPr>
        </p:nvSpPr>
        <p:spPr>
          <a:xfrm>
            <a:off x="860425" y="1566863"/>
            <a:ext cx="7385050" cy="519112"/>
          </a:xfrm>
          <a:noFill/>
          <a:ln/>
          <a:effectLst>
            <a:outerShdw dist="53882" dir="2700000" algn="ctr" rotWithShape="0">
              <a:srgbClr val="000000"/>
            </a:outerShdw>
          </a:effectLst>
        </p:spPr>
        <p:txBody>
          <a:bodyPr lIns="92075" tIns="46038" rIns="92075" bIns="46038">
            <a:spAutoFit/>
          </a:bodyPr>
          <a:lstStyle/>
          <a:p>
            <a:pPr lvl="1"/>
            <a:r>
              <a:rPr lang="en-US"/>
              <a:t>Add a new employee.</a:t>
            </a:r>
          </a:p>
        </p:txBody>
      </p:sp>
      <p:sp>
        <p:nvSpPr>
          <p:cNvPr id="21510" name="Rectangle 6"/>
          <p:cNvSpPr>
            <a:spLocks noChangeArrowheads="1"/>
          </p:cNvSpPr>
          <p:nvPr/>
        </p:nvSpPr>
        <p:spPr bwMode="ltGray">
          <a:xfrm>
            <a:off x="3275013" y="2649538"/>
            <a:ext cx="4619625"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1"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2" name="Rectangle 8"/>
          <p:cNvSpPr>
            <a:spLocks noChangeArrowheads="1"/>
          </p:cNvSpPr>
          <p:nvPr/>
        </p:nvSpPr>
        <p:spPr bwMode="blackWhite">
          <a:xfrm>
            <a:off x="896938" y="2071688"/>
            <a:ext cx="7542212" cy="14906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INSERT INTO emp</a:t>
            </a:r>
          </a:p>
          <a:p>
            <a:pPr>
              <a:tabLst>
                <a:tab pos="1200150" algn="l"/>
              </a:tabLst>
            </a:pPr>
            <a:r>
              <a:rPr lang="en-US" sz="1800" b="1">
                <a:solidFill>
                  <a:srgbClr val="000000"/>
                </a:solidFill>
                <a:latin typeface="Courier New" pitchFamily="49" charset="0"/>
              </a:rPr>
              <a:t>  2  VALUES      (2296,'AROMANO','SALESMAN',7782,</a:t>
            </a:r>
          </a:p>
          <a:p>
            <a:pPr>
              <a:tabLst>
                <a:tab pos="1200150" algn="l"/>
              </a:tabLst>
            </a:pPr>
            <a:r>
              <a:rPr lang="en-US" sz="1800" b="1">
                <a:solidFill>
                  <a:srgbClr val="000000"/>
                </a:solidFill>
                <a:latin typeface="Courier New" pitchFamily="49" charset="0"/>
              </a:rPr>
              <a:t>  3		    TO_DATE('FEB 3, 97', 'MON DD, YY'),</a:t>
            </a:r>
          </a:p>
          <a:p>
            <a:pPr>
              <a:tabLst>
                <a:tab pos="1200150" algn="l"/>
              </a:tabLst>
            </a:pPr>
            <a:r>
              <a:rPr lang="en-US" sz="1800" b="1">
                <a:solidFill>
                  <a:srgbClr val="000000"/>
                </a:solidFill>
                <a:latin typeface="Courier New" pitchFamily="49" charset="0"/>
              </a:rPr>
              <a:t>  4		    1300, NULL, 10);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1 row created.</a:t>
            </a:r>
          </a:p>
        </p:txBody>
      </p:sp>
      <p:sp>
        <p:nvSpPr>
          <p:cNvPr id="21513" name="Rectangle 9"/>
          <p:cNvSpPr>
            <a:spLocks noChangeArrowheads="1"/>
          </p:cNvSpPr>
          <p:nvPr/>
        </p:nvSpPr>
        <p:spPr bwMode="auto">
          <a:xfrm>
            <a:off x="850900" y="393065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Verify your addition.</a:t>
            </a:r>
          </a:p>
        </p:txBody>
      </p:sp>
      <p:sp>
        <p:nvSpPr>
          <p:cNvPr id="21514" name="Rectangle 10"/>
          <p:cNvSpPr>
            <a:spLocks noChangeArrowheads="1"/>
          </p:cNvSpPr>
          <p:nvPr/>
        </p:nvSpPr>
        <p:spPr bwMode="blackWhite">
          <a:xfrm>
            <a:off x="928688" y="4471988"/>
            <a:ext cx="7759700" cy="915987"/>
          </a:xfrm>
          <a:prstGeom prst="rect">
            <a:avLst/>
          </a:prstGeom>
          <a:noFill/>
          <a:ln w="9525">
            <a:noFill/>
            <a:miter lim="800000"/>
            <a:headEnd/>
            <a:tailEnd/>
          </a:ln>
          <a:effectLst/>
        </p:spPr>
        <p:txBody>
          <a:bodyPr lIns="92075" tIns="46038" rIns="92075" bIns="46038">
            <a:spAutoFit/>
          </a:bodyPr>
          <a:lstStyle/>
          <a:p>
            <a:pPr>
              <a:tabLst>
                <a:tab pos="1200150" algn="l"/>
              </a:tabLst>
            </a:pPr>
            <a:r>
              <a:rPr lang="en-US" sz="1800" b="1">
                <a:solidFill>
                  <a:srgbClr val="000000"/>
                </a:solidFill>
                <a:latin typeface="Courier New" pitchFamily="49" charset="0"/>
              </a:rPr>
              <a:t>EMPNO ENAME   JOB      MGR   HIREDATE  SAL COMM DEPTNO</a:t>
            </a:r>
          </a:p>
          <a:p>
            <a:pPr>
              <a:tabLst>
                <a:tab pos="1200150" algn="l"/>
              </a:tabLst>
            </a:pPr>
            <a:r>
              <a:rPr lang="en-US" sz="1800" b="1">
                <a:solidFill>
                  <a:srgbClr val="000000"/>
                </a:solidFill>
                <a:latin typeface="Courier New" pitchFamily="49" charset="0"/>
              </a:rPr>
              <a:t>----- ------- -------- ---- --------- ---- ---- ------</a:t>
            </a:r>
          </a:p>
          <a:p>
            <a:pPr>
              <a:tabLst>
                <a:tab pos="1200150" algn="l"/>
              </a:tabLst>
            </a:pPr>
            <a:r>
              <a:rPr lang="en-US" sz="1800" b="1">
                <a:solidFill>
                  <a:srgbClr val="000000"/>
                </a:solidFill>
                <a:latin typeface="Courier New" pitchFamily="49" charset="0"/>
              </a:rPr>
              <a:t> 2296 AROMANO SALESMAN 7782 03-FEB-97 1300          10</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511"/>
                                        </p:tgtEl>
                                        <p:attrNameLst>
                                          <p:attrName>style.visibility</p:attrName>
                                        </p:attrNameLst>
                                      </p:cBhvr>
                                      <p:to>
                                        <p:strVal val="visible"/>
                                      </p:to>
                                    </p:set>
                                    <p:animEffect transition="in" filter="wipe(up)">
                                      <p:cBhvr>
                                        <p:cTn id="11"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GOLDTUBE">
  <a:themeElements>
    <a:clrScheme name="">
      <a:dk1>
        <a:srgbClr val="969696"/>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FFCC66"/>
      </a:hlink>
      <a:folHlink>
        <a:srgbClr val="969696"/>
      </a:folHlink>
    </a:clrScheme>
    <a:fontScheme name="GOLDTUB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OLDTUB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OLDTUB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OLDTUB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OLDTUB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OLDTUB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OLDTUB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OLDTUB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Designs\GOLDTUBE.POT</Template>
  <TotalTime>2898</TotalTime>
  <Words>2021</Words>
  <Application>Microsoft Macintosh PowerPoint</Application>
  <PresentationFormat>On-screen Show (4:3)</PresentationFormat>
  <Paragraphs>496</Paragraphs>
  <Slides>22</Slides>
  <Notes>22</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 Narrow</vt:lpstr>
      <vt:lpstr>Courier New</vt:lpstr>
      <vt:lpstr>Times</vt:lpstr>
      <vt:lpstr>Times New Roman</vt:lpstr>
      <vt:lpstr>Arial</vt:lpstr>
      <vt:lpstr>GOLDTUBE</vt:lpstr>
      <vt:lpstr>Document</vt:lpstr>
      <vt:lpstr>Manipulating Data</vt:lpstr>
      <vt:lpstr>Objectives</vt:lpstr>
      <vt:lpstr>Data Manipulation Language</vt:lpstr>
      <vt:lpstr>Adding a New Row to a Table</vt:lpstr>
      <vt:lpstr>The INSERT Statement</vt:lpstr>
      <vt:lpstr>Inserting New Rows</vt:lpstr>
      <vt:lpstr>Inserting Rows with Null Values</vt:lpstr>
      <vt:lpstr>Inserting Special Values</vt:lpstr>
      <vt:lpstr>Inserting Specific Date Values</vt:lpstr>
      <vt:lpstr>Changing Data in a Table</vt:lpstr>
      <vt:lpstr>The UPDATE Statement</vt:lpstr>
      <vt:lpstr>Updating Rows in a Table</vt:lpstr>
      <vt:lpstr>Updating Rows:  Integrity Constraint Error</vt:lpstr>
      <vt:lpstr>Removing a Row from a Table </vt:lpstr>
      <vt:lpstr>The DELETE Statement</vt:lpstr>
      <vt:lpstr>Deleting Rows from a Table</vt:lpstr>
      <vt:lpstr>Deleting Rows:  Integrity Constraint Error</vt:lpstr>
      <vt:lpstr>Summary</vt:lpstr>
      <vt:lpstr>Practice Overview</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295</cp:revision>
  <cp:lastPrinted>1998-07-01T18:34:08Z</cp:lastPrinted>
  <dcterms:created xsi:type="dcterms:W3CDTF">1995-06-17T23:31:02Z</dcterms:created>
  <dcterms:modified xsi:type="dcterms:W3CDTF">2022-03-01T04:41:49Z</dcterms:modified>
</cp:coreProperties>
</file>