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oleObject"/>
  <Default Extension="vml" ContentType="application/vnd.openxmlformats-officedocument.vmlDrawi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5"/>
  </p:notesMasterIdLst>
  <p:handoutMasterIdLst>
    <p:handoutMasterId r:id="rId26"/>
  </p:handoutMasterIdLst>
  <p:sldIdLst>
    <p:sldId id="256" r:id="rId2"/>
    <p:sldId id="257" r:id="rId3"/>
    <p:sldId id="281" r:id="rId4"/>
    <p:sldId id="258" r:id="rId5"/>
    <p:sldId id="260" r:id="rId6"/>
    <p:sldId id="280" r:id="rId7"/>
    <p:sldId id="261" r:id="rId8"/>
    <p:sldId id="262" r:id="rId9"/>
    <p:sldId id="265" r:id="rId10"/>
    <p:sldId id="297" r:id="rId11"/>
    <p:sldId id="296" r:id="rId12"/>
    <p:sldId id="304" r:id="rId13"/>
    <p:sldId id="298" r:id="rId14"/>
    <p:sldId id="299" r:id="rId15"/>
    <p:sldId id="305" r:id="rId16"/>
    <p:sldId id="303" r:id="rId17"/>
    <p:sldId id="302" r:id="rId18"/>
    <p:sldId id="264" r:id="rId19"/>
    <p:sldId id="308" r:id="rId20"/>
    <p:sldId id="295" r:id="rId21"/>
    <p:sldId id="307" r:id="rId22"/>
    <p:sldId id="279" r:id="rId23"/>
    <p:sldId id="259" r:id="rId24"/>
  </p:sldIdLst>
  <p:sldSz cx="9144000" cy="6858000" type="screen4x3"/>
  <p:notesSz cx="6818313" cy="9128125"/>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FFCC"/>
    <a:srgbClr val="6699FF"/>
    <a:srgbClr val="DDDDDD"/>
    <a:srgbClr val="B2B2B2"/>
    <a:srgbClr val="FFCC99"/>
    <a:srgbClr val="000000"/>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325" autoAdjust="0"/>
    <p:restoredTop sz="78175" autoAdjust="0"/>
  </p:normalViewPr>
  <p:slideViewPr>
    <p:cSldViewPr>
      <p:cViewPr varScale="1">
        <p:scale>
          <a:sx n="65" d="100"/>
          <a:sy n="65" d="100"/>
        </p:scale>
        <p:origin x="1960"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66763" y="8712200"/>
            <a:ext cx="52768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defTabSz="941388">
              <a:spcBef>
                <a:spcPct val="50000"/>
              </a:spcBef>
            </a:pPr>
            <a:r>
              <a:rPr lang="en-US" sz="1000" b="1">
                <a:latin typeface="Arial" pitchFamily="34" charset="0"/>
              </a:rPr>
              <a:t>&lt;Course name&gt; &lt;Lesson number&gt;</a:t>
            </a:r>
            <a:r>
              <a:rPr lang="en-US" sz="1000" b="1"/>
              <a:t>-</a:t>
            </a:r>
            <a:fld id="{8ADCC681-5E72-4F8E-BB40-DA6377ADF6C1}" type="slidenum">
              <a:rPr lang="en-US" sz="1000" b="1">
                <a:latin typeface="Arial" pitchFamily="34" charset="0"/>
              </a:rPr>
              <a:pPr algn="ctr" defTabSz="941388">
                <a:spcBef>
                  <a:spcPct val="50000"/>
                </a:spcBef>
              </a:pPr>
              <a:t>‹#›</a:t>
            </a:fld>
            <a:endParaRPr lang="en-US" sz="1000" b="1">
              <a:latin typeface="Arial" pitchFamily="34" charset="0"/>
            </a:endParaRPr>
          </a:p>
        </p:txBody>
      </p:sp>
    </p:spTree>
    <p:extLst>
      <p:ext uri="{BB962C8B-B14F-4D97-AF65-F5344CB8AC3E}">
        <p14:creationId xmlns:p14="http://schemas.microsoft.com/office/powerpoint/2010/main" val="34384508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Rot="1" noChangeAspect="1" noChangeArrowheads="1" noTextEdit="1"/>
          </p:cNvSpPr>
          <p:nvPr>
            <p:ph type="sldImg" idx="2"/>
          </p:nvPr>
        </p:nvSpPr>
        <p:spPr bwMode="auto">
          <a:xfrm>
            <a:off x="473075" y="161925"/>
            <a:ext cx="5867400" cy="4397375"/>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5" name="Rectangle 3"/>
          <p:cNvSpPr>
            <a:spLocks noGrp="1" noChangeArrowheads="1"/>
          </p:cNvSpPr>
          <p:nvPr>
            <p:ph type="body" sz="quarter" idx="3"/>
          </p:nvPr>
        </p:nvSpPr>
        <p:spPr bwMode="auto">
          <a:xfrm>
            <a:off x="409575" y="4765675"/>
            <a:ext cx="5995988"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smtClean="0"/>
              <a:t>Heading (Level 1) Arial 11pt Bold</a:t>
            </a:r>
          </a:p>
          <a:p>
            <a:pPr lvl="1"/>
            <a:r>
              <a:rPr lang="en-US" smtClean="0"/>
              <a:t>Body Text (Level 2) Times New Roman 11pt</a:t>
            </a:r>
          </a:p>
          <a:p>
            <a:pPr lvl="2"/>
            <a:r>
              <a:rPr lang="en-US" smtClean="0"/>
              <a:t>Bullet 1 (Level 3) Times New Roman 11pt</a:t>
            </a:r>
          </a:p>
          <a:p>
            <a:pPr lvl="3"/>
            <a:r>
              <a:rPr lang="en-US" smtClean="0"/>
              <a:t>Bullet 2 (Level 4) Times New Roman 11pt</a:t>
            </a:r>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r>
              <a:rPr lang="en-US" smtClean="0"/>
              <a:t>Technical Note (Level 1) Arial 11pt Bold (CHANGE TO BLUE)</a:t>
            </a:r>
          </a:p>
          <a:p>
            <a:pPr lvl="0"/>
            <a:r>
              <a:rPr lang="en-US" smtClean="0"/>
              <a:t>Class Management Note (Level 1) Arial 11pt Bold (CHANGE TO BLUE)</a:t>
            </a:r>
          </a:p>
          <a:p>
            <a:pPr lvl="1"/>
            <a:r>
              <a:rPr lang="en-US" smtClean="0"/>
              <a:t>Body Text (Level 2) Times New Roman 11pt  (CHANGE TO BLUE)</a:t>
            </a:r>
          </a:p>
          <a:p>
            <a:pPr lvl="2"/>
            <a:r>
              <a:rPr lang="en-US" smtClean="0"/>
              <a:t>Bullet 1 (Level 3) Times New Roman 11pt  (CHANGE TO BLUE)</a:t>
            </a:r>
          </a:p>
        </p:txBody>
      </p:sp>
      <p:sp>
        <p:nvSpPr>
          <p:cNvPr id="3076" name="Rectangle 4"/>
          <p:cNvSpPr>
            <a:spLocks noChangeArrowheads="1"/>
          </p:cNvSpPr>
          <p:nvPr/>
        </p:nvSpPr>
        <p:spPr bwMode="auto">
          <a:xfrm>
            <a:off x="712788" y="8594725"/>
            <a:ext cx="52705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defTabSz="941388">
              <a:spcBef>
                <a:spcPct val="50000"/>
              </a:spcBef>
            </a:pPr>
            <a:r>
              <a:rPr lang="en-US" sz="1000" b="1">
                <a:latin typeface="Arial" pitchFamily="34" charset="0"/>
              </a:rPr>
              <a:t>Introduction to Oracle: SQL and PL/SQL  4</a:t>
            </a:r>
            <a:r>
              <a:rPr lang="en-US" sz="1000" b="1"/>
              <a:t>-</a:t>
            </a:r>
            <a:fld id="{F7C4CC2E-1912-4713-BE7D-408EFE4E729C}" type="slidenum">
              <a:rPr lang="en-US" sz="1000" b="1">
                <a:latin typeface="Arial" pitchFamily="34" charset="0"/>
              </a:rPr>
              <a:pPr algn="ctr" defTabSz="941388">
                <a:spcBef>
                  <a:spcPct val="50000"/>
                </a:spcBef>
              </a:pPr>
              <a:t>‹#›</a:t>
            </a:fld>
            <a:endParaRPr lang="en-US" sz="1000" b="1">
              <a:latin typeface="Arial" pitchFamily="34" charset="0"/>
            </a:endParaRPr>
          </a:p>
        </p:txBody>
      </p:sp>
    </p:spTree>
    <p:extLst>
      <p:ext uri="{BB962C8B-B14F-4D97-AF65-F5344CB8AC3E}">
        <p14:creationId xmlns:p14="http://schemas.microsoft.com/office/powerpoint/2010/main" val="3117813418"/>
      </p:ext>
    </p:extLst>
  </p:cSld>
  <p:clrMap bg1="lt1" tx1="dk1" bg2="lt2" tx2="dk2" accent1="accent1" accent2="accent2" accent3="accent3" accent4="accent4" accent5="accent5" accent6="accent6" hlink="hlink" folHlink="folHlink"/>
  <p:notesStyle>
    <a:lvl1pPr algn="l" defTabSz="384175" rtl="0" eaLnBrk="0" fontAlgn="base" hangingPunct="0">
      <a:spcBef>
        <a:spcPct val="30000"/>
      </a:spcBef>
      <a:spcAft>
        <a:spcPct val="0"/>
      </a:spcAft>
      <a:tabLst>
        <a:tab pos="444500" algn="l"/>
      </a:tabLst>
      <a:defRPr sz="1100" b="1" kern="1200">
        <a:solidFill>
          <a:schemeClr val="tx1"/>
        </a:solidFill>
        <a:latin typeface="Arial" pitchFamily="34" charset="0"/>
        <a:ea typeface="+mn-ea"/>
        <a:cs typeface="+mn-cs"/>
      </a:defRPr>
    </a:lvl1pPr>
    <a:lvl2pPr marL="114300" algn="l" defTabSz="384175" rtl="0" eaLnBrk="0" fontAlgn="base" hangingPunct="0">
      <a:spcBef>
        <a:spcPct val="30000"/>
      </a:spcBef>
      <a:spcAft>
        <a:spcPct val="0"/>
      </a:spcAft>
      <a:tabLst>
        <a:tab pos="444500" algn="l"/>
      </a:tabLst>
      <a:defRPr sz="1100" kern="1200">
        <a:solidFill>
          <a:schemeClr val="tx1"/>
        </a:solidFill>
        <a:latin typeface="Times New Roman" pitchFamily="18" charset="0"/>
        <a:ea typeface="+mn-ea"/>
        <a:cs typeface="+mn-cs"/>
      </a:defRPr>
    </a:lvl2pPr>
    <a:lvl3pPr marL="438150" indent="-209550" algn="l" defTabSz="384175" rtl="0" eaLnBrk="0" fontAlgn="base" hangingPunct="0">
      <a:spcBef>
        <a:spcPct val="30000"/>
      </a:spcBef>
      <a:spcAft>
        <a:spcPct val="0"/>
      </a:spcAft>
      <a:buChar char="•"/>
      <a:tabLst>
        <a:tab pos="444500" algn="l"/>
      </a:tabLst>
      <a:defRPr sz="1100" kern="1200">
        <a:solidFill>
          <a:schemeClr val="tx1"/>
        </a:solidFill>
        <a:latin typeface="Times New Roman" pitchFamily="18" charset="0"/>
        <a:ea typeface="+mn-ea"/>
        <a:cs typeface="+mn-cs"/>
      </a:defRPr>
    </a:lvl3pPr>
    <a:lvl4pPr marL="831850" indent="-212725" algn="l" defTabSz="384175" rtl="0" eaLnBrk="0" fontAlgn="base" hangingPunct="0">
      <a:spcBef>
        <a:spcPct val="30000"/>
      </a:spcBef>
      <a:spcAft>
        <a:spcPct val="0"/>
      </a:spcAft>
      <a:buChar char="–"/>
      <a:tabLst>
        <a:tab pos="444500" algn="l"/>
      </a:tabLst>
      <a:defRPr sz="1100" kern="1200">
        <a:solidFill>
          <a:schemeClr val="tx1"/>
        </a:solidFill>
        <a:latin typeface="Times New Roman" pitchFamily="18" charset="0"/>
        <a:ea typeface="+mn-ea"/>
        <a:cs typeface="+mn-cs"/>
      </a:defRPr>
    </a:lvl4pPr>
    <a:lvl5pPr marL="5675313" algn="l" defTabSz="384175" rtl="0" eaLnBrk="0" fontAlgn="base" hangingPunct="0">
      <a:spcBef>
        <a:spcPct val="30000"/>
      </a:spcBef>
      <a:spcAft>
        <a:spcPct val="0"/>
      </a:spcAft>
      <a:tabLst>
        <a:tab pos="444500" algn="l"/>
      </a:tabLs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4" Type="http://schemas.openxmlformats.org/officeDocument/2006/relationships/oleObject" Target="../embeddings/oleObject1.bin"/><Relationship Id="rId5" Type="http://schemas.openxmlformats.org/officeDocument/2006/relationships/image" Target="../media/image1.wmf"/><Relationship Id="rId1" Type="http://schemas.openxmlformats.org/officeDocument/2006/relationships/vmlDrawing" Target="../drawings/vmlDrawing1.v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noFill/>
          <a:ln/>
        </p:spPr>
        <p:txBody>
          <a:bodyPr/>
          <a:lstStyle/>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r>
              <a:rPr lang="en-US" sz="1200">
                <a:solidFill>
                  <a:schemeClr val="accent2"/>
                </a:solidFill>
              </a:rPr>
              <a:t>Schedule:	Timing	Topic</a:t>
            </a:r>
          </a:p>
          <a:p>
            <a:pPr lvl="1">
              <a:tabLst>
                <a:tab pos="1095375" algn="l"/>
                <a:tab pos="2192338" algn="l"/>
              </a:tabLst>
            </a:pPr>
            <a:r>
              <a:rPr lang="en-US">
                <a:solidFill>
                  <a:schemeClr val="accent2"/>
                </a:solidFill>
              </a:rPr>
              <a:t>	40 minutes	Lecture</a:t>
            </a:r>
          </a:p>
          <a:p>
            <a:pPr lvl="1">
              <a:tabLst>
                <a:tab pos="1095375" algn="l"/>
                <a:tab pos="2192338" algn="l"/>
              </a:tabLst>
            </a:pPr>
            <a:r>
              <a:rPr lang="en-US">
                <a:solidFill>
                  <a:schemeClr val="accent2"/>
                </a:solidFill>
              </a:rPr>
              <a:t>	50 minutes	Practice</a:t>
            </a:r>
          </a:p>
          <a:p>
            <a:pPr lvl="1">
              <a:tabLst>
                <a:tab pos="1095375" algn="l"/>
                <a:tab pos="2192338" algn="l"/>
              </a:tabLst>
            </a:pPr>
            <a:r>
              <a:rPr lang="en-US">
                <a:solidFill>
                  <a:schemeClr val="accent2"/>
                </a:solidFill>
              </a:rPr>
              <a:t>	90 minutes	Total</a:t>
            </a:r>
          </a:p>
        </p:txBody>
      </p:sp>
      <p:sp>
        <p:nvSpPr>
          <p:cNvPr id="6147" name="Rectangle 3"/>
          <p:cNvSpPr>
            <a:spLocks noGrp="1" noRot="1" noChangeAspect="1" noChangeArrowheads="1" noTextEdit="1"/>
          </p:cNvSpPr>
          <p:nvPr>
            <p:ph type="sldImg"/>
          </p:nvPr>
        </p:nvSpPr>
        <p:spPr>
          <a:xfrm>
            <a:off x="474663" y="161925"/>
            <a:ext cx="5864225" cy="4397375"/>
          </a:xfrm>
          <a:ln cap="flat"/>
        </p:spPr>
      </p:sp>
    </p:spTree>
    <p:extLst>
      <p:ext uri="{BB962C8B-B14F-4D97-AF65-F5344CB8AC3E}">
        <p14:creationId xmlns:p14="http://schemas.microsoft.com/office/powerpoint/2010/main" val="1722634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3859213" y="0"/>
            <a:ext cx="2960687"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5" name="Rectangle 3"/>
          <p:cNvSpPr>
            <a:spLocks noChangeArrowheads="1"/>
          </p:cNvSpPr>
          <p:nvPr/>
        </p:nvSpPr>
        <p:spPr bwMode="auto">
          <a:xfrm>
            <a:off x="-3175" y="0"/>
            <a:ext cx="295751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6" name="Rectangle 4"/>
          <p:cNvSpPr>
            <a:spLocks noGrp="1" noChangeArrowheads="1"/>
          </p:cNvSpPr>
          <p:nvPr>
            <p:ph type="body" idx="1"/>
          </p:nvPr>
        </p:nvSpPr>
        <p:spPr>
          <a:noFill/>
          <a:ln/>
        </p:spPr>
        <p:txBody>
          <a:bodyPr/>
          <a:lstStyle/>
          <a:p>
            <a:pPr algn="just">
              <a:tabLst/>
            </a:pPr>
            <a:r>
              <a:rPr lang="en-US"/>
              <a:t>Qualifying Ambiguous Column Names</a:t>
            </a:r>
            <a:endParaRPr lang="en-US">
              <a:latin typeface="Times" charset="0"/>
            </a:endParaRPr>
          </a:p>
          <a:p>
            <a:pPr lvl="1">
              <a:tabLst/>
            </a:pPr>
            <a:r>
              <a:rPr lang="en-US"/>
              <a:t>You need to qualify the names of the columns in the WHERE clause with the table name to avoid ambiguity. Without the table prefixes, the DEPTNO column could be from either the DEPT table or the EMP table. It is necessary to add the table prefix to execute your query.</a:t>
            </a:r>
          </a:p>
          <a:p>
            <a:pPr lvl="1">
              <a:tabLst/>
            </a:pPr>
            <a:r>
              <a:rPr lang="en-US"/>
              <a:t>If there are no common column names between the two tables, there is no need to qualify the columns. However, you will gain improved performance by using the table prefix because you tell the Oracle Server exactly where to go to find columns.</a:t>
            </a:r>
          </a:p>
          <a:p>
            <a:pPr lvl="1">
              <a:tabLst/>
            </a:pPr>
            <a:r>
              <a:rPr lang="en-US"/>
              <a:t>The requirement to qualify ambiguous column names is also applicable to columns that may be ambiguous in other clauses, such as the SELECT clause or the ORDER BY clause.</a:t>
            </a:r>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a:tabLst/>
            </a:pPr>
            <a:r>
              <a:rPr lang="en-US">
                <a:solidFill>
                  <a:schemeClr val="accent2"/>
                </a:solidFill>
              </a:rPr>
              <a:t>Class Management Note</a:t>
            </a:r>
          </a:p>
          <a:p>
            <a:pPr lvl="1">
              <a:tabLst/>
            </a:pPr>
            <a:r>
              <a:rPr lang="en-US">
                <a:solidFill>
                  <a:schemeClr val="accent2"/>
                </a:solidFill>
              </a:rPr>
              <a:t>Demo: </a:t>
            </a:r>
            <a:r>
              <a:rPr lang="en-US" i="1">
                <a:solidFill>
                  <a:schemeClr val="accent2"/>
                </a:solidFill>
              </a:rPr>
              <a:t>l4loc.sql</a:t>
            </a:r>
          </a:p>
          <a:p>
            <a:pPr lvl="1">
              <a:tabLst/>
            </a:pPr>
            <a:r>
              <a:rPr lang="en-US">
                <a:solidFill>
                  <a:schemeClr val="accent2"/>
                </a:solidFill>
              </a:rPr>
              <a:t>Purpose: To illustrate a SELECT clause with no aliases.</a:t>
            </a:r>
            <a:endParaRPr lang="en-US" i="1"/>
          </a:p>
          <a:p>
            <a:pPr>
              <a:tabLst/>
            </a:pPr>
            <a:endParaRPr lang="en-US" b="0" i="1">
              <a:latin typeface="Times New Roman" pitchFamily="18" charset="0"/>
            </a:endParaRPr>
          </a:p>
        </p:txBody>
      </p:sp>
      <p:sp>
        <p:nvSpPr>
          <p:cNvPr id="28677" name="Rectangle 5"/>
          <p:cNvSpPr>
            <a:spLocks noGrp="1" noRot="1" noChangeAspect="1" noChangeArrowheads="1" noTextEdit="1"/>
          </p:cNvSpPr>
          <p:nvPr>
            <p:ph type="sldImg"/>
          </p:nvPr>
        </p:nvSpPr>
        <p:spPr>
          <a:xfrm>
            <a:off x="474663" y="161925"/>
            <a:ext cx="5864225" cy="4397375"/>
          </a:xfrm>
          <a:ln cap="flat"/>
        </p:spPr>
      </p:sp>
      <p:grpSp>
        <p:nvGrpSpPr>
          <p:cNvPr id="28683" name="Group 11"/>
          <p:cNvGrpSpPr>
            <a:grpSpLocks/>
          </p:cNvGrpSpPr>
          <p:nvPr/>
        </p:nvGrpSpPr>
        <p:grpSpPr bwMode="auto">
          <a:xfrm>
            <a:off x="230188" y="6159500"/>
            <a:ext cx="279400" cy="290513"/>
            <a:chOff x="145" y="3880"/>
            <a:chExt cx="176" cy="183"/>
          </a:xfrm>
        </p:grpSpPr>
        <p:sp>
          <p:nvSpPr>
            <p:cNvPr id="28678" name="Freeform 6"/>
            <p:cNvSpPr>
              <a:spLocks/>
            </p:cNvSpPr>
            <p:nvPr/>
          </p:nvSpPr>
          <p:spPr bwMode="auto">
            <a:xfrm>
              <a:off x="145" y="3880"/>
              <a:ext cx="176" cy="183"/>
            </a:xfrm>
            <a:custGeom>
              <a:avLst/>
              <a:gdLst>
                <a:gd name="T0" fmla="*/ 175 w 176"/>
                <a:gd name="T1" fmla="*/ 182 h 183"/>
                <a:gd name="T2" fmla="*/ 175 w 176"/>
                <a:gd name="T3" fmla="*/ 0 h 183"/>
                <a:gd name="T4" fmla="*/ 0 w 176"/>
                <a:gd name="T5" fmla="*/ 0 h 183"/>
                <a:gd name="T6" fmla="*/ 0 w 176"/>
                <a:gd name="T7" fmla="*/ 182 h 183"/>
                <a:gd name="T8" fmla="*/ 175 w 176"/>
                <a:gd name="T9" fmla="*/ 182 h 183"/>
              </a:gdLst>
              <a:ahLst/>
              <a:cxnLst>
                <a:cxn ang="0">
                  <a:pos x="T0" y="T1"/>
                </a:cxn>
                <a:cxn ang="0">
                  <a:pos x="T2" y="T3"/>
                </a:cxn>
                <a:cxn ang="0">
                  <a:pos x="T4" y="T5"/>
                </a:cxn>
                <a:cxn ang="0">
                  <a:pos x="T6" y="T7"/>
                </a:cxn>
                <a:cxn ang="0">
                  <a:pos x="T8" y="T9"/>
                </a:cxn>
              </a:cxnLst>
              <a:rect l="0" t="0" r="r" b="b"/>
              <a:pathLst>
                <a:path w="176" h="183">
                  <a:moveTo>
                    <a:pt x="175" y="182"/>
                  </a:moveTo>
                  <a:lnTo>
                    <a:pt x="175" y="0"/>
                  </a:lnTo>
                  <a:lnTo>
                    <a:pt x="0" y="0"/>
                  </a:lnTo>
                  <a:lnTo>
                    <a:pt x="0" y="182"/>
                  </a:lnTo>
                  <a:lnTo>
                    <a:pt x="175" y="18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79" name="Freeform 7"/>
            <p:cNvSpPr>
              <a:spLocks/>
            </p:cNvSpPr>
            <p:nvPr/>
          </p:nvSpPr>
          <p:spPr bwMode="auto">
            <a:xfrm>
              <a:off x="154" y="3888"/>
              <a:ext cx="162" cy="163"/>
            </a:xfrm>
            <a:custGeom>
              <a:avLst/>
              <a:gdLst>
                <a:gd name="T0" fmla="*/ 82 w 162"/>
                <a:gd name="T1" fmla="*/ 0 h 163"/>
                <a:gd name="T2" fmla="*/ 0 w 162"/>
                <a:gd name="T3" fmla="*/ 162 h 163"/>
                <a:gd name="T4" fmla="*/ 161 w 162"/>
                <a:gd name="T5" fmla="*/ 162 h 163"/>
                <a:gd name="T6" fmla="*/ 82 w 162"/>
                <a:gd name="T7" fmla="*/ 0 h 163"/>
              </a:gdLst>
              <a:ahLst/>
              <a:cxnLst>
                <a:cxn ang="0">
                  <a:pos x="T0" y="T1"/>
                </a:cxn>
                <a:cxn ang="0">
                  <a:pos x="T2" y="T3"/>
                </a:cxn>
                <a:cxn ang="0">
                  <a:pos x="T4" y="T5"/>
                </a:cxn>
                <a:cxn ang="0">
                  <a:pos x="T6" y="T7"/>
                </a:cxn>
              </a:cxnLst>
              <a:rect l="0" t="0" r="r" b="b"/>
              <a:pathLst>
                <a:path w="162" h="163">
                  <a:moveTo>
                    <a:pt x="82" y="0"/>
                  </a:moveTo>
                  <a:lnTo>
                    <a:pt x="0" y="162"/>
                  </a:lnTo>
                  <a:lnTo>
                    <a:pt x="161" y="162"/>
                  </a:lnTo>
                  <a:lnTo>
                    <a:pt x="82"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0" name="Freeform 8"/>
            <p:cNvSpPr>
              <a:spLocks/>
            </p:cNvSpPr>
            <p:nvPr/>
          </p:nvSpPr>
          <p:spPr bwMode="auto">
            <a:xfrm>
              <a:off x="171" y="3908"/>
              <a:ext cx="132" cy="133"/>
            </a:xfrm>
            <a:custGeom>
              <a:avLst/>
              <a:gdLst>
                <a:gd name="T0" fmla="*/ 64 w 132"/>
                <a:gd name="T1" fmla="*/ 0 h 133"/>
                <a:gd name="T2" fmla="*/ 0 w 132"/>
                <a:gd name="T3" fmla="*/ 132 h 133"/>
                <a:gd name="T4" fmla="*/ 131 w 132"/>
                <a:gd name="T5" fmla="*/ 132 h 133"/>
                <a:gd name="T6" fmla="*/ 64 w 132"/>
                <a:gd name="T7" fmla="*/ 0 h 133"/>
              </a:gdLst>
              <a:ahLst/>
              <a:cxnLst>
                <a:cxn ang="0">
                  <a:pos x="T0" y="T1"/>
                </a:cxn>
                <a:cxn ang="0">
                  <a:pos x="T2" y="T3"/>
                </a:cxn>
                <a:cxn ang="0">
                  <a:pos x="T4" y="T5"/>
                </a:cxn>
                <a:cxn ang="0">
                  <a:pos x="T6" y="T7"/>
                </a:cxn>
              </a:cxnLst>
              <a:rect l="0" t="0" r="r" b="b"/>
              <a:pathLst>
                <a:path w="132" h="133">
                  <a:moveTo>
                    <a:pt x="64" y="0"/>
                  </a:moveTo>
                  <a:lnTo>
                    <a:pt x="0" y="132"/>
                  </a:lnTo>
                  <a:lnTo>
                    <a:pt x="131" y="132"/>
                  </a:lnTo>
                  <a:lnTo>
                    <a:pt x="64"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1" name="Freeform 9"/>
            <p:cNvSpPr>
              <a:spLocks/>
            </p:cNvSpPr>
            <p:nvPr/>
          </p:nvSpPr>
          <p:spPr bwMode="auto">
            <a:xfrm>
              <a:off x="228" y="4018"/>
              <a:ext cx="20" cy="19"/>
            </a:xfrm>
            <a:custGeom>
              <a:avLst/>
              <a:gdLst>
                <a:gd name="T0" fmla="*/ 9 w 20"/>
                <a:gd name="T1" fmla="*/ 18 h 19"/>
                <a:gd name="T2" fmla="*/ 10 w 20"/>
                <a:gd name="T3" fmla="*/ 16 h 19"/>
                <a:gd name="T4" fmla="*/ 12 w 20"/>
                <a:gd name="T5" fmla="*/ 16 h 19"/>
                <a:gd name="T6" fmla="*/ 14 w 20"/>
                <a:gd name="T7" fmla="*/ 15 h 19"/>
                <a:gd name="T8" fmla="*/ 15 w 20"/>
                <a:gd name="T9" fmla="*/ 14 h 19"/>
                <a:gd name="T10" fmla="*/ 16 w 20"/>
                <a:gd name="T11" fmla="*/ 13 h 19"/>
                <a:gd name="T12" fmla="*/ 17 w 20"/>
                <a:gd name="T13" fmla="*/ 11 h 19"/>
                <a:gd name="T14" fmla="*/ 17 w 20"/>
                <a:gd name="T15" fmla="*/ 10 h 19"/>
                <a:gd name="T16" fmla="*/ 19 w 20"/>
                <a:gd name="T17" fmla="*/ 8 h 19"/>
                <a:gd name="T18" fmla="*/ 17 w 20"/>
                <a:gd name="T19" fmla="*/ 6 h 19"/>
                <a:gd name="T20" fmla="*/ 17 w 20"/>
                <a:gd name="T21" fmla="*/ 5 h 19"/>
                <a:gd name="T22" fmla="*/ 16 w 20"/>
                <a:gd name="T23" fmla="*/ 3 h 19"/>
                <a:gd name="T24" fmla="*/ 15 w 20"/>
                <a:gd name="T25" fmla="*/ 2 h 19"/>
                <a:gd name="T26" fmla="*/ 14 w 20"/>
                <a:gd name="T27" fmla="*/ 1 h 19"/>
                <a:gd name="T28" fmla="*/ 12 w 20"/>
                <a:gd name="T29" fmla="*/ 0 h 19"/>
                <a:gd name="T30" fmla="*/ 10 w 20"/>
                <a:gd name="T31" fmla="*/ 0 h 19"/>
                <a:gd name="T32" fmla="*/ 9 w 20"/>
                <a:gd name="T33" fmla="*/ 0 h 19"/>
                <a:gd name="T34" fmla="*/ 7 w 20"/>
                <a:gd name="T35" fmla="*/ 0 h 19"/>
                <a:gd name="T36" fmla="*/ 5 w 20"/>
                <a:gd name="T37" fmla="*/ 0 h 19"/>
                <a:gd name="T38" fmla="*/ 4 w 20"/>
                <a:gd name="T39" fmla="*/ 1 h 19"/>
                <a:gd name="T40" fmla="*/ 2 w 20"/>
                <a:gd name="T41" fmla="*/ 2 h 19"/>
                <a:gd name="T42" fmla="*/ 1 w 20"/>
                <a:gd name="T43" fmla="*/ 3 h 19"/>
                <a:gd name="T44" fmla="*/ 1 w 20"/>
                <a:gd name="T45" fmla="*/ 5 h 19"/>
                <a:gd name="T46" fmla="*/ 0 w 20"/>
                <a:gd name="T47" fmla="*/ 6 h 19"/>
                <a:gd name="T48" fmla="*/ 0 w 20"/>
                <a:gd name="T49" fmla="*/ 8 h 19"/>
                <a:gd name="T50" fmla="*/ 0 w 20"/>
                <a:gd name="T51" fmla="*/ 10 h 19"/>
                <a:gd name="T52" fmla="*/ 1 w 20"/>
                <a:gd name="T53" fmla="*/ 11 h 19"/>
                <a:gd name="T54" fmla="*/ 1 w 20"/>
                <a:gd name="T55" fmla="*/ 13 h 19"/>
                <a:gd name="T56" fmla="*/ 2 w 20"/>
                <a:gd name="T57" fmla="*/ 14 h 19"/>
                <a:gd name="T58" fmla="*/ 4 w 20"/>
                <a:gd name="T59" fmla="*/ 15 h 19"/>
                <a:gd name="T60" fmla="*/ 5 w 20"/>
                <a:gd name="T61" fmla="*/ 16 h 19"/>
                <a:gd name="T62" fmla="*/ 7 w 20"/>
                <a:gd name="T63" fmla="*/ 16 h 19"/>
                <a:gd name="T64" fmla="*/ 9 w 20"/>
                <a:gd name="T65"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 h="19">
                  <a:moveTo>
                    <a:pt x="9" y="18"/>
                  </a:moveTo>
                  <a:lnTo>
                    <a:pt x="10" y="16"/>
                  </a:lnTo>
                  <a:lnTo>
                    <a:pt x="12" y="16"/>
                  </a:lnTo>
                  <a:lnTo>
                    <a:pt x="14" y="15"/>
                  </a:lnTo>
                  <a:lnTo>
                    <a:pt x="15" y="14"/>
                  </a:lnTo>
                  <a:lnTo>
                    <a:pt x="16" y="13"/>
                  </a:lnTo>
                  <a:lnTo>
                    <a:pt x="17" y="11"/>
                  </a:lnTo>
                  <a:lnTo>
                    <a:pt x="17" y="10"/>
                  </a:lnTo>
                  <a:lnTo>
                    <a:pt x="19" y="8"/>
                  </a:lnTo>
                  <a:lnTo>
                    <a:pt x="17" y="6"/>
                  </a:lnTo>
                  <a:lnTo>
                    <a:pt x="17" y="5"/>
                  </a:lnTo>
                  <a:lnTo>
                    <a:pt x="16" y="3"/>
                  </a:lnTo>
                  <a:lnTo>
                    <a:pt x="15" y="2"/>
                  </a:lnTo>
                  <a:lnTo>
                    <a:pt x="14" y="1"/>
                  </a:lnTo>
                  <a:lnTo>
                    <a:pt x="12" y="0"/>
                  </a:lnTo>
                  <a:lnTo>
                    <a:pt x="10" y="0"/>
                  </a:lnTo>
                  <a:lnTo>
                    <a:pt x="9" y="0"/>
                  </a:lnTo>
                  <a:lnTo>
                    <a:pt x="7" y="0"/>
                  </a:lnTo>
                  <a:lnTo>
                    <a:pt x="5" y="0"/>
                  </a:lnTo>
                  <a:lnTo>
                    <a:pt x="4" y="1"/>
                  </a:lnTo>
                  <a:lnTo>
                    <a:pt x="2" y="2"/>
                  </a:lnTo>
                  <a:lnTo>
                    <a:pt x="1" y="3"/>
                  </a:lnTo>
                  <a:lnTo>
                    <a:pt x="1" y="5"/>
                  </a:lnTo>
                  <a:lnTo>
                    <a:pt x="0" y="6"/>
                  </a:lnTo>
                  <a:lnTo>
                    <a:pt x="0" y="8"/>
                  </a:lnTo>
                  <a:lnTo>
                    <a:pt x="0" y="10"/>
                  </a:lnTo>
                  <a:lnTo>
                    <a:pt x="1" y="11"/>
                  </a:lnTo>
                  <a:lnTo>
                    <a:pt x="1" y="13"/>
                  </a:lnTo>
                  <a:lnTo>
                    <a:pt x="2" y="14"/>
                  </a:lnTo>
                  <a:lnTo>
                    <a:pt x="4" y="15"/>
                  </a:lnTo>
                  <a:lnTo>
                    <a:pt x="5" y="16"/>
                  </a:lnTo>
                  <a:lnTo>
                    <a:pt x="7" y="16"/>
                  </a:lnTo>
                  <a:lnTo>
                    <a:pt x="9" y="1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2" name="Freeform 10"/>
            <p:cNvSpPr>
              <a:spLocks/>
            </p:cNvSpPr>
            <p:nvPr/>
          </p:nvSpPr>
          <p:spPr bwMode="auto">
            <a:xfrm>
              <a:off x="228" y="3935"/>
              <a:ext cx="19" cy="80"/>
            </a:xfrm>
            <a:custGeom>
              <a:avLst/>
              <a:gdLst>
                <a:gd name="T0" fmla="*/ 10 w 19"/>
                <a:gd name="T1" fmla="*/ 0 h 80"/>
                <a:gd name="T2" fmla="*/ 11 w 19"/>
                <a:gd name="T3" fmla="*/ 0 h 80"/>
                <a:gd name="T4" fmla="*/ 13 w 19"/>
                <a:gd name="T5" fmla="*/ 0 h 80"/>
                <a:gd name="T6" fmla="*/ 15 w 19"/>
                <a:gd name="T7" fmla="*/ 2 h 80"/>
                <a:gd name="T8" fmla="*/ 17 w 19"/>
                <a:gd name="T9" fmla="*/ 7 h 80"/>
                <a:gd name="T10" fmla="*/ 18 w 19"/>
                <a:gd name="T11" fmla="*/ 15 h 80"/>
                <a:gd name="T12" fmla="*/ 18 w 19"/>
                <a:gd name="T13" fmla="*/ 29 h 80"/>
                <a:gd name="T14" fmla="*/ 15 w 19"/>
                <a:gd name="T15" fmla="*/ 50 h 80"/>
                <a:gd name="T16" fmla="*/ 10 w 19"/>
                <a:gd name="T17" fmla="*/ 79 h 80"/>
                <a:gd name="T18" fmla="*/ 5 w 19"/>
                <a:gd name="T19" fmla="*/ 63 h 80"/>
                <a:gd name="T20" fmla="*/ 2 w 19"/>
                <a:gd name="T21" fmla="*/ 48 h 80"/>
                <a:gd name="T22" fmla="*/ 0 w 19"/>
                <a:gd name="T23" fmla="*/ 34 h 80"/>
                <a:gd name="T24" fmla="*/ 0 w 19"/>
                <a:gd name="T25" fmla="*/ 22 h 80"/>
                <a:gd name="T26" fmla="*/ 1 w 19"/>
                <a:gd name="T27" fmla="*/ 11 h 80"/>
                <a:gd name="T28" fmla="*/ 4 w 19"/>
                <a:gd name="T29" fmla="*/ 4 h 80"/>
                <a:gd name="T30" fmla="*/ 7 w 19"/>
                <a:gd name="T31" fmla="*/ 0 h 80"/>
                <a:gd name="T32" fmla="*/ 10 w 19"/>
                <a:gd name="T3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80">
                  <a:moveTo>
                    <a:pt x="10" y="0"/>
                  </a:moveTo>
                  <a:lnTo>
                    <a:pt x="11" y="0"/>
                  </a:lnTo>
                  <a:lnTo>
                    <a:pt x="13" y="0"/>
                  </a:lnTo>
                  <a:lnTo>
                    <a:pt x="15" y="2"/>
                  </a:lnTo>
                  <a:lnTo>
                    <a:pt x="17" y="7"/>
                  </a:lnTo>
                  <a:lnTo>
                    <a:pt x="18" y="15"/>
                  </a:lnTo>
                  <a:lnTo>
                    <a:pt x="18" y="29"/>
                  </a:lnTo>
                  <a:lnTo>
                    <a:pt x="15" y="50"/>
                  </a:lnTo>
                  <a:lnTo>
                    <a:pt x="10" y="79"/>
                  </a:lnTo>
                  <a:lnTo>
                    <a:pt x="5" y="63"/>
                  </a:lnTo>
                  <a:lnTo>
                    <a:pt x="2" y="48"/>
                  </a:lnTo>
                  <a:lnTo>
                    <a:pt x="0" y="34"/>
                  </a:lnTo>
                  <a:lnTo>
                    <a:pt x="0" y="22"/>
                  </a:lnTo>
                  <a:lnTo>
                    <a:pt x="1" y="11"/>
                  </a:lnTo>
                  <a:lnTo>
                    <a:pt x="4" y="4"/>
                  </a:lnTo>
                  <a:lnTo>
                    <a:pt x="7" y="0"/>
                  </a:lnTo>
                  <a:lnTo>
                    <a:pt x="1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500828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noFill/>
          <a:ln/>
        </p:spPr>
        <p:txBody>
          <a:bodyPr/>
          <a:lstStyle/>
          <a:p>
            <a:pPr algn="just">
              <a:tabLst/>
            </a:pPr>
            <a:r>
              <a:rPr lang="en-US"/>
              <a:t>Additional Search Conditions</a:t>
            </a:r>
            <a:endParaRPr lang="en-US">
              <a:latin typeface="Times" charset="0"/>
            </a:endParaRPr>
          </a:p>
          <a:p>
            <a:pPr lvl="1">
              <a:tabLst/>
            </a:pPr>
            <a:r>
              <a:rPr lang="en-US"/>
              <a:t>In addition to the join, you may have criteria for your WHERE clause. For example, to display employee King’s employee number, name, department number, and department location, you need an additional condition in the WHERE clause. </a:t>
            </a:r>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a:tabLst/>
            </a:pPr>
            <a:endParaRPr lang="en-US" b="0">
              <a:latin typeface="Times New Roman" pitchFamily="18" charset="0"/>
            </a:endParaRPr>
          </a:p>
        </p:txBody>
      </p:sp>
      <p:sp>
        <p:nvSpPr>
          <p:cNvPr id="30723" name="Rectangle 3"/>
          <p:cNvSpPr>
            <a:spLocks noGrp="1" noRot="1" noChangeAspect="1" noChangeArrowheads="1" noTextEdit="1"/>
          </p:cNvSpPr>
          <p:nvPr>
            <p:ph type="sldImg"/>
          </p:nvPr>
        </p:nvSpPr>
        <p:spPr>
          <a:xfrm>
            <a:off x="474663" y="161925"/>
            <a:ext cx="5864225" cy="4397375"/>
          </a:xfrm>
          <a:ln cap="flat"/>
        </p:spPr>
      </p:sp>
      <p:sp>
        <p:nvSpPr>
          <p:cNvPr id="30724" name="Rectangle 4"/>
          <p:cNvSpPr>
            <a:spLocks noChangeArrowheads="1"/>
          </p:cNvSpPr>
          <p:nvPr/>
        </p:nvSpPr>
        <p:spPr bwMode="auto">
          <a:xfrm>
            <a:off x="619125" y="5575300"/>
            <a:ext cx="5534025" cy="7937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63" tIns="47625" rIns="93663" bIns="47625"/>
          <a:lstStyle/>
          <a:p>
            <a:pPr defTabSz="942975"/>
            <a:r>
              <a:rPr lang="en-US" sz="1100" b="1">
                <a:latin typeface="Courier New" pitchFamily="49" charset="0"/>
              </a:rPr>
              <a:t>SQL&gt; SELECT	 empno, ename, emp.deptno, loc</a:t>
            </a:r>
          </a:p>
          <a:p>
            <a:pPr defTabSz="942975"/>
            <a:r>
              <a:rPr lang="en-US" sz="1100" b="1">
                <a:latin typeface="Courier New" pitchFamily="49" charset="0"/>
              </a:rPr>
              <a:t>  2  FROM	 emp, dept</a:t>
            </a:r>
          </a:p>
          <a:p>
            <a:pPr defTabSz="942975"/>
            <a:r>
              <a:rPr lang="en-US" sz="1100" b="1">
                <a:latin typeface="Courier New" pitchFamily="49" charset="0"/>
              </a:rPr>
              <a:t>  3  WHERE	 emp.deptno = dept.deptno</a:t>
            </a:r>
          </a:p>
          <a:p>
            <a:pPr defTabSz="942975"/>
            <a:r>
              <a:rPr lang="en-US" sz="1100" b="1">
                <a:latin typeface="Courier New" pitchFamily="49" charset="0"/>
              </a:rPr>
              <a:t>  4  AND	 INITCAP(ename) = 'King';</a:t>
            </a:r>
          </a:p>
          <a:p>
            <a:pPr defTabSz="942975"/>
            <a:endParaRPr lang="en-US" sz="1100" b="1">
              <a:latin typeface="Courier New" pitchFamily="49" charset="0"/>
            </a:endParaRPr>
          </a:p>
          <a:p>
            <a:pPr defTabSz="942975"/>
            <a:r>
              <a:rPr lang="en-US" sz="1100">
                <a:latin typeface="Courier New" pitchFamily="49" charset="0"/>
              </a:rPr>
              <a:t> </a:t>
            </a:r>
          </a:p>
          <a:p>
            <a:pPr defTabSz="942975"/>
            <a:r>
              <a:rPr lang="en-US" sz="1100">
                <a:latin typeface="Courier New" pitchFamily="49" charset="0"/>
              </a:rPr>
              <a:t>    </a:t>
            </a:r>
          </a:p>
        </p:txBody>
      </p:sp>
      <p:sp>
        <p:nvSpPr>
          <p:cNvPr id="30725" name="Rectangle 5"/>
          <p:cNvSpPr>
            <a:spLocks noChangeArrowheads="1"/>
          </p:cNvSpPr>
          <p:nvPr/>
        </p:nvSpPr>
        <p:spPr bwMode="auto">
          <a:xfrm>
            <a:off x="619125" y="6486525"/>
            <a:ext cx="5534025" cy="6175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63" tIns="47625" rIns="93663" bIns="47625"/>
          <a:lstStyle/>
          <a:p>
            <a:pPr defTabSz="942975"/>
            <a:r>
              <a:rPr lang="en-US" sz="1100">
                <a:latin typeface="Courier New" pitchFamily="49" charset="0"/>
              </a:rPr>
              <a:t>    EMPNO ENAME         DEPTNO LOC</a:t>
            </a:r>
          </a:p>
          <a:p>
            <a:pPr defTabSz="942975"/>
            <a:r>
              <a:rPr lang="en-US" sz="1100">
                <a:latin typeface="Courier New" pitchFamily="49" charset="0"/>
              </a:rPr>
              <a:t>--------- ---------- --------- -------------</a:t>
            </a:r>
          </a:p>
          <a:p>
            <a:pPr defTabSz="942975"/>
            <a:r>
              <a:rPr lang="en-US" sz="1100">
                <a:latin typeface="Courier New" pitchFamily="49" charset="0"/>
              </a:rPr>
              <a:t>     7839 KING              10 NEW YORK</a:t>
            </a:r>
          </a:p>
        </p:txBody>
      </p:sp>
    </p:spTree>
    <p:extLst>
      <p:ext uri="{BB962C8B-B14F-4D97-AF65-F5344CB8AC3E}">
        <p14:creationId xmlns:p14="http://schemas.microsoft.com/office/powerpoint/2010/main" val="788078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446088" y="173038"/>
            <a:ext cx="5921375" cy="4440237"/>
          </a:xfrm>
          <a:ln cap="flat"/>
        </p:spPr>
      </p:sp>
      <p:sp>
        <p:nvSpPr>
          <p:cNvPr id="32771" name="Rectangle 3"/>
          <p:cNvSpPr>
            <a:spLocks noGrp="1" noChangeArrowheads="1"/>
          </p:cNvSpPr>
          <p:nvPr>
            <p:ph type="body" idx="1"/>
          </p:nvPr>
        </p:nvSpPr>
        <p:spPr>
          <a:xfrm>
            <a:off x="452438" y="4762500"/>
            <a:ext cx="5927725" cy="3795713"/>
          </a:xfrm>
          <a:noFill/>
          <a:ln/>
        </p:spPr>
        <p:txBody>
          <a:bodyPr/>
          <a:lstStyle/>
          <a:p>
            <a:pPr defTabSz="377825">
              <a:tabLst>
                <a:tab pos="441325" algn="l"/>
              </a:tabLst>
            </a:pPr>
            <a:r>
              <a:rPr lang="en-US"/>
              <a:t>Table Aliases</a:t>
            </a:r>
          </a:p>
          <a:p>
            <a:pPr lvl="1" defTabSz="377825">
              <a:tabLst>
                <a:tab pos="441325" algn="l"/>
              </a:tabLst>
            </a:pPr>
            <a:r>
              <a:rPr lang="en-US"/>
              <a:t>Qualifying column names with table names can be very time consuming, particularly if table names are lengthy. You can use table </a:t>
            </a:r>
            <a:r>
              <a:rPr lang="en-US" i="1"/>
              <a:t>aliases</a:t>
            </a:r>
            <a:r>
              <a:rPr lang="en-US"/>
              <a:t> instead of table names. Just as a column alias gives a column another name, a </a:t>
            </a:r>
            <a:r>
              <a:rPr lang="en-US">
                <a:solidFill>
                  <a:srgbClr val="FC0128"/>
                </a:solidFill>
              </a:rPr>
              <a:t>table alias </a:t>
            </a:r>
            <a:r>
              <a:rPr lang="en-US"/>
              <a:t>gives a table another name. Table aliases help to keep SQL code smaller, therefore using less memory.</a:t>
            </a:r>
          </a:p>
          <a:p>
            <a:pPr lvl="1" defTabSz="377825">
              <a:tabLst>
                <a:tab pos="441325" algn="l"/>
              </a:tabLst>
            </a:pPr>
            <a:r>
              <a:rPr lang="en-US"/>
              <a:t>Notice how table aliases are identified in the FROM clause in the example. The table name is specified in full, followed by a space and then the table alias. The EMP table has been given an alias of E, whereas the DEPT table has an alias of D.</a:t>
            </a:r>
          </a:p>
          <a:p>
            <a:pPr defTabSz="377825">
              <a:tabLst>
                <a:tab pos="441325" algn="l"/>
              </a:tabLst>
            </a:pPr>
            <a:r>
              <a:rPr lang="en-US"/>
              <a:t>Guidelines</a:t>
            </a:r>
          </a:p>
          <a:p>
            <a:pPr marL="434975" lvl="2" indent="-206375" defTabSz="377825">
              <a:tabLst>
                <a:tab pos="441325" algn="l"/>
              </a:tabLst>
            </a:pPr>
            <a:r>
              <a:rPr lang="en-US"/>
              <a:t>	Table aliases can be up to 30 characters in length, but the shorter they are the better. </a:t>
            </a:r>
          </a:p>
          <a:p>
            <a:pPr marL="434975" lvl="2" indent="-206375" defTabSz="377825">
              <a:tabLst>
                <a:tab pos="441325" algn="l"/>
              </a:tabLst>
            </a:pPr>
            <a:r>
              <a:rPr lang="en-US"/>
              <a:t>	If a table alias is used for a particular table name in the FROM clause, then that table alias must be substituted for the table name throughout the SELECT statement.</a:t>
            </a:r>
          </a:p>
          <a:p>
            <a:pPr marL="434975" lvl="2" indent="-206375" defTabSz="377825">
              <a:tabLst>
                <a:tab pos="441325" algn="l"/>
              </a:tabLst>
            </a:pPr>
            <a:r>
              <a:rPr lang="en-US"/>
              <a:t>	Table aliases should be meaningful.</a:t>
            </a:r>
          </a:p>
          <a:p>
            <a:pPr marL="434975" lvl="2" indent="-206375" defTabSz="377825">
              <a:tabLst>
                <a:tab pos="441325" algn="l"/>
              </a:tabLst>
            </a:pPr>
            <a:r>
              <a:rPr lang="en-US"/>
              <a:t>	The table alias is valid only for the current SELECT statement.</a:t>
            </a:r>
          </a:p>
          <a:p>
            <a:pPr defTabSz="377825">
              <a:buFontTx/>
              <a:buChar char="•"/>
              <a:tabLst>
                <a:tab pos="441325" algn="l"/>
              </a:tabLst>
            </a:pPr>
            <a:endParaRPr lang="en-US" b="0">
              <a:latin typeface="Times New Roman" pitchFamily="18" charset="0"/>
            </a:endParaRPr>
          </a:p>
        </p:txBody>
      </p:sp>
    </p:spTree>
    <p:extLst>
      <p:ext uri="{BB962C8B-B14F-4D97-AF65-F5344CB8AC3E}">
        <p14:creationId xmlns:p14="http://schemas.microsoft.com/office/powerpoint/2010/main" val="1673457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474663" y="161925"/>
            <a:ext cx="5864225" cy="4397375"/>
          </a:xfrm>
          <a:ln cap="flat"/>
        </p:spPr>
      </p:sp>
      <p:sp>
        <p:nvSpPr>
          <p:cNvPr id="34819" name="Rectangle 3"/>
          <p:cNvSpPr>
            <a:spLocks noGrp="1" noChangeArrowheads="1"/>
          </p:cNvSpPr>
          <p:nvPr>
            <p:ph type="body" idx="1"/>
          </p:nvPr>
        </p:nvSpPr>
        <p:spPr>
          <a:noFill/>
          <a:ln/>
        </p:spPr>
        <p:txBody>
          <a:bodyPr/>
          <a:lstStyle/>
          <a:p>
            <a:r>
              <a:rPr lang="en-US"/>
              <a:t>Additional Search Conditions</a:t>
            </a:r>
          </a:p>
          <a:p>
            <a:pPr lvl="1"/>
            <a:r>
              <a:rPr lang="en-US"/>
              <a:t>Sometimes you may need to join more than two tables. For example, to display the name, the orders placed, the item numbers, the total for each item, and the total for each order for customer TKB SPORT SHOP, you will have to join the CUSTOMER, ORD, and ITEM tables.  </a:t>
            </a:r>
          </a:p>
          <a:p>
            <a:endParaRPr lang="en-US"/>
          </a:p>
          <a:p>
            <a:endParaRPr lang="en-US"/>
          </a:p>
        </p:txBody>
      </p:sp>
      <p:sp>
        <p:nvSpPr>
          <p:cNvPr id="34820" name="Rectangle 4"/>
          <p:cNvSpPr>
            <a:spLocks noChangeArrowheads="1"/>
          </p:cNvSpPr>
          <p:nvPr/>
        </p:nvSpPr>
        <p:spPr bwMode="auto">
          <a:xfrm>
            <a:off x="615950" y="5580063"/>
            <a:ext cx="5632450" cy="990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63" tIns="47625" rIns="93663" bIns="47625"/>
          <a:lstStyle/>
          <a:p>
            <a:pPr defTabSz="942975"/>
            <a:r>
              <a:rPr lang="en-US" sz="1100" b="1">
                <a:latin typeface="Courier New" pitchFamily="49" charset="0"/>
              </a:rPr>
              <a:t>SQL&gt; SELECT	c.name, o.ordid, i.itemid, i.itemtot, o.total</a:t>
            </a:r>
          </a:p>
          <a:p>
            <a:pPr defTabSz="942975"/>
            <a:r>
              <a:rPr lang="en-US" sz="1100" b="1">
                <a:latin typeface="Courier New" pitchFamily="49" charset="0"/>
              </a:rPr>
              <a:t>  2  FROM 	customer c, ord o, item i</a:t>
            </a:r>
          </a:p>
          <a:p>
            <a:pPr defTabSz="942975"/>
            <a:r>
              <a:rPr lang="en-US" sz="1100" b="1">
                <a:latin typeface="Courier New" pitchFamily="49" charset="0"/>
              </a:rPr>
              <a:t>  3  WHERE	c.custid = o.custid</a:t>
            </a:r>
          </a:p>
          <a:p>
            <a:pPr defTabSz="942975"/>
            <a:r>
              <a:rPr lang="en-US" sz="1100" b="1">
                <a:latin typeface="Courier New" pitchFamily="49" charset="0"/>
              </a:rPr>
              <a:t>  4  AND	o.ordid = i.ordid</a:t>
            </a:r>
          </a:p>
          <a:p>
            <a:pPr defTabSz="942975"/>
            <a:r>
              <a:rPr lang="en-US" sz="1100" b="1">
                <a:latin typeface="Courier New" pitchFamily="49" charset="0"/>
              </a:rPr>
              <a:t>  5  AND	c.name = 'TKB SPORT SHOP';</a:t>
            </a:r>
          </a:p>
        </p:txBody>
      </p:sp>
      <p:sp>
        <p:nvSpPr>
          <p:cNvPr id="34821" name="Rectangle 5"/>
          <p:cNvSpPr>
            <a:spLocks noChangeArrowheads="1"/>
          </p:cNvSpPr>
          <p:nvPr/>
        </p:nvSpPr>
        <p:spPr bwMode="auto">
          <a:xfrm>
            <a:off x="615950" y="6681788"/>
            <a:ext cx="5632450" cy="9382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63" tIns="47625" rIns="93663" bIns="47625"/>
          <a:lstStyle/>
          <a:p>
            <a:pPr defTabSz="942975"/>
            <a:r>
              <a:rPr lang="en-US" sz="1100">
                <a:latin typeface="Courier New" pitchFamily="49" charset="0"/>
              </a:rPr>
              <a:t>NAME             ORDID    ITEMID   ITEMTOT     TOTAL</a:t>
            </a:r>
          </a:p>
          <a:p>
            <a:pPr defTabSz="942975"/>
            <a:r>
              <a:rPr lang="en-US" sz="1100">
                <a:latin typeface="Courier New" pitchFamily="49" charset="0"/>
              </a:rPr>
              <a:t>------------ --------- --------- --------- ---------</a:t>
            </a:r>
          </a:p>
          <a:p>
            <a:pPr defTabSz="942975"/>
            <a:r>
              <a:rPr lang="en-US" sz="1100">
                <a:latin typeface="Courier New" pitchFamily="49" charset="0"/>
              </a:rPr>
              <a:t>TKB SPORT SHOP     610         3        58     101.4</a:t>
            </a:r>
          </a:p>
          <a:p>
            <a:pPr defTabSz="942975"/>
            <a:r>
              <a:rPr lang="en-US" sz="1100">
                <a:latin typeface="Courier New" pitchFamily="49" charset="0"/>
              </a:rPr>
              <a:t>TKB SPORT SHOP     610         1        35     101.4</a:t>
            </a:r>
          </a:p>
          <a:p>
            <a:pPr defTabSz="942975"/>
            <a:r>
              <a:rPr lang="en-US" sz="1100">
                <a:latin typeface="Courier New" pitchFamily="49" charset="0"/>
              </a:rPr>
              <a:t>TKB SPORT SHOP     610         2       8.4     101.4</a:t>
            </a:r>
          </a:p>
        </p:txBody>
      </p:sp>
    </p:spTree>
    <p:extLst>
      <p:ext uri="{BB962C8B-B14F-4D97-AF65-F5344CB8AC3E}">
        <p14:creationId xmlns:p14="http://schemas.microsoft.com/office/powerpoint/2010/main" val="2007431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3860800" y="-1588"/>
            <a:ext cx="295751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67" name="Rectangle 3"/>
          <p:cNvSpPr>
            <a:spLocks noChangeArrowheads="1"/>
          </p:cNvSpPr>
          <p:nvPr/>
        </p:nvSpPr>
        <p:spPr bwMode="auto">
          <a:xfrm>
            <a:off x="-1588" y="-1588"/>
            <a:ext cx="2954338"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68" name="Rectangle 4"/>
          <p:cNvSpPr>
            <a:spLocks noGrp="1" noChangeArrowheads="1"/>
          </p:cNvSpPr>
          <p:nvPr>
            <p:ph type="body" idx="1"/>
          </p:nvPr>
        </p:nvSpPr>
        <p:spPr>
          <a:xfrm>
            <a:off x="452438" y="4762500"/>
            <a:ext cx="5311775" cy="3795713"/>
          </a:xfrm>
          <a:noFill/>
          <a:ln/>
        </p:spPr>
        <p:txBody>
          <a:bodyPr/>
          <a:lstStyle/>
          <a:p>
            <a:pPr defTabSz="377825">
              <a:tabLst>
                <a:tab pos="441325" algn="l"/>
              </a:tabLst>
            </a:pPr>
            <a:r>
              <a:rPr lang="en-US"/>
              <a:t>Non-Equijoins</a:t>
            </a:r>
          </a:p>
          <a:p>
            <a:pPr lvl="1" defTabSz="377825">
              <a:tabLst>
                <a:tab pos="441325" algn="l"/>
              </a:tabLst>
            </a:pPr>
            <a:r>
              <a:rPr lang="en-US"/>
              <a:t>The relationship between the EMP table and the SALGRADE table is a </a:t>
            </a:r>
            <a:r>
              <a:rPr lang="en-US">
                <a:solidFill>
                  <a:srgbClr val="FC0128"/>
                </a:solidFill>
              </a:rPr>
              <a:t>non-equijoin,</a:t>
            </a:r>
            <a:r>
              <a:rPr lang="en-US"/>
              <a:t> meaning that no column in the EMP table corresponds directly to a column in the SALGRADE table. The relationship between the two tables is that the SAL column in the EMP table is between the LOSAL and HISAL column of the SALGRADE table. The relationship is obtained using an operator other than equal (=). </a:t>
            </a:r>
          </a:p>
        </p:txBody>
      </p:sp>
      <p:sp>
        <p:nvSpPr>
          <p:cNvPr id="36869" name="Rectangle 5"/>
          <p:cNvSpPr>
            <a:spLocks noGrp="1" noRot="1" noChangeAspect="1" noChangeArrowheads="1" noTextEdit="1"/>
          </p:cNvSpPr>
          <p:nvPr>
            <p:ph type="sldImg"/>
          </p:nvPr>
        </p:nvSpPr>
        <p:spPr>
          <a:xfrm>
            <a:off x="446088" y="173038"/>
            <a:ext cx="5921375" cy="4440237"/>
          </a:xfrm>
          <a:ln cap="flat"/>
        </p:spPr>
      </p:sp>
    </p:spTree>
    <p:extLst>
      <p:ext uri="{BB962C8B-B14F-4D97-AF65-F5344CB8AC3E}">
        <p14:creationId xmlns:p14="http://schemas.microsoft.com/office/powerpoint/2010/main" val="193917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474663" y="161925"/>
            <a:ext cx="5864225" cy="4397375"/>
          </a:xfrm>
          <a:ln cap="flat"/>
        </p:spPr>
      </p:sp>
      <p:sp>
        <p:nvSpPr>
          <p:cNvPr id="38915" name="Rectangle 3"/>
          <p:cNvSpPr>
            <a:spLocks noGrp="1" noChangeArrowheads="1"/>
          </p:cNvSpPr>
          <p:nvPr>
            <p:ph type="body" idx="1"/>
          </p:nvPr>
        </p:nvSpPr>
        <p:spPr>
          <a:noFill/>
          <a:ln/>
        </p:spPr>
        <p:txBody>
          <a:bodyPr/>
          <a:lstStyle/>
          <a:p>
            <a:r>
              <a:rPr lang="en-US"/>
              <a:t>Non-Equijoins (continued)</a:t>
            </a:r>
          </a:p>
          <a:p>
            <a:pPr lvl="1"/>
            <a:r>
              <a:rPr lang="en-US"/>
              <a:t>The slide example creates a non-equijoin to evaluate an employee’s salary grade. The salary must be </a:t>
            </a:r>
            <a:r>
              <a:rPr lang="en-US" i="1"/>
              <a:t>between</a:t>
            </a:r>
            <a:r>
              <a:rPr lang="en-US"/>
              <a:t> any pair of the low and high salary ranges. </a:t>
            </a:r>
          </a:p>
          <a:p>
            <a:pPr lvl="1"/>
            <a:r>
              <a:rPr lang="en-US">
                <a:solidFill>
                  <a:srgbClr val="000000"/>
                </a:solidFill>
              </a:rPr>
              <a:t>It is important to note that all employees appear exactly once when this query is executed. No employee is repeated in the list. There are two reasons for this:</a:t>
            </a:r>
          </a:p>
          <a:p>
            <a:pPr lvl="2"/>
            <a:r>
              <a:rPr lang="en-US">
                <a:solidFill>
                  <a:srgbClr val="000000"/>
                </a:solidFill>
              </a:rPr>
              <a:t>None of the rows in the salary grade table contain grades that overlap. That is, the salary value for an employee can only lie between the low salary and high salary values of one of the rows in the salary grade table. </a:t>
            </a:r>
          </a:p>
          <a:p>
            <a:pPr lvl="2"/>
            <a:r>
              <a:rPr lang="en-US">
                <a:solidFill>
                  <a:srgbClr val="000000"/>
                </a:solidFill>
              </a:rPr>
              <a:t>All of the employees’ salaries lie within the limits provided by the salary grade table. That is, no employee earns less than the lowest value contained in the LOSAL column or more than the highest value contained in the HISAL column.</a:t>
            </a:r>
            <a:endParaRPr lang="en-US" b="1"/>
          </a:p>
          <a:p>
            <a:pPr lvl="1"/>
            <a:r>
              <a:rPr lang="en-US" b="1"/>
              <a:t>Note:</a:t>
            </a:r>
            <a:r>
              <a:rPr lang="en-US"/>
              <a:t> Other operators such as &lt;= and &gt;= could be used, but BETWEEN is the simplest. Remember to specify the low value first and the high value last when using BETWEEN. Table aliases have been specified for performance reasons, not because of possible ambiguity.</a:t>
            </a:r>
            <a:endParaRPr lang="en-US" b="1"/>
          </a:p>
          <a:p>
            <a:endParaRPr lang="en-US">
              <a:latin typeface="Times New Roman" pitchFamily="18" charset="0"/>
            </a:endParaRPr>
          </a:p>
        </p:txBody>
      </p:sp>
    </p:spTree>
    <p:extLst>
      <p:ext uri="{BB962C8B-B14F-4D97-AF65-F5344CB8AC3E}">
        <p14:creationId xmlns:p14="http://schemas.microsoft.com/office/powerpoint/2010/main" val="14415031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noFill/>
          <a:ln/>
        </p:spPr>
        <p:txBody>
          <a:bodyPr/>
          <a:lstStyle/>
          <a:p>
            <a:pPr>
              <a:tabLst/>
            </a:pPr>
            <a:r>
              <a:rPr lang="en-US"/>
              <a:t>Returning Records with No Direct Match with Outer Joins</a:t>
            </a:r>
            <a:endParaRPr lang="en-US">
              <a:latin typeface="Times" charset="0"/>
            </a:endParaRPr>
          </a:p>
          <a:p>
            <a:pPr lvl="1">
              <a:tabLst/>
            </a:pPr>
            <a:r>
              <a:rPr lang="en-US"/>
              <a:t>If a row does not satisfy a join condition, the row will not appear in the query result. For example, in the equijoin condition of EMP and DEPT tables, department OPERATIONS does not appear because no one works in that department.</a:t>
            </a:r>
          </a:p>
        </p:txBody>
      </p:sp>
      <p:sp>
        <p:nvSpPr>
          <p:cNvPr id="40963" name="Rectangle 3"/>
          <p:cNvSpPr>
            <a:spLocks noGrp="1" noRot="1" noChangeAspect="1" noChangeArrowheads="1" noTextEdit="1"/>
          </p:cNvSpPr>
          <p:nvPr>
            <p:ph type="sldImg"/>
          </p:nvPr>
        </p:nvSpPr>
        <p:spPr>
          <a:xfrm>
            <a:off x="474663" y="161925"/>
            <a:ext cx="5864225" cy="4397375"/>
          </a:xfrm>
          <a:ln cap="flat"/>
        </p:spPr>
      </p:sp>
      <p:sp>
        <p:nvSpPr>
          <p:cNvPr id="40964" name="Rectangle 4"/>
          <p:cNvSpPr>
            <a:spLocks noChangeArrowheads="1"/>
          </p:cNvSpPr>
          <p:nvPr/>
        </p:nvSpPr>
        <p:spPr bwMode="auto">
          <a:xfrm>
            <a:off x="615950" y="5575300"/>
            <a:ext cx="5632450" cy="60166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63" tIns="47625" rIns="93663" bIns="47625"/>
          <a:lstStyle/>
          <a:p>
            <a:pPr defTabSz="942975"/>
            <a:r>
              <a:rPr lang="en-US" sz="1100" b="1">
                <a:latin typeface="Courier New" pitchFamily="49" charset="0"/>
              </a:rPr>
              <a:t>SQL&gt; SELECT e.ename, e.deptno, d.dname</a:t>
            </a:r>
          </a:p>
          <a:p>
            <a:pPr defTabSz="942975"/>
            <a:r>
              <a:rPr lang="en-US" sz="1100" b="1">
                <a:latin typeface="Courier New" pitchFamily="49" charset="0"/>
              </a:rPr>
              <a:t>  2  FROM   emp e, dept d</a:t>
            </a:r>
          </a:p>
          <a:p>
            <a:pPr defTabSz="942975"/>
            <a:r>
              <a:rPr lang="en-US" sz="1100" b="1">
                <a:latin typeface="Courier New" pitchFamily="49" charset="0"/>
              </a:rPr>
              <a:t>  3  WHERE  e.deptno = d.deptno;</a:t>
            </a:r>
          </a:p>
        </p:txBody>
      </p:sp>
      <p:sp>
        <p:nvSpPr>
          <p:cNvPr id="40965" name="Rectangle 5"/>
          <p:cNvSpPr>
            <a:spLocks noChangeArrowheads="1"/>
          </p:cNvSpPr>
          <p:nvPr/>
        </p:nvSpPr>
        <p:spPr bwMode="auto">
          <a:xfrm>
            <a:off x="615950" y="6302375"/>
            <a:ext cx="5632450" cy="20859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63" tIns="47625" rIns="93663" bIns="47625"/>
          <a:lstStyle/>
          <a:p>
            <a:pPr defTabSz="942975"/>
            <a:r>
              <a:rPr lang="en-US" sz="1100">
                <a:latin typeface="Courier New" pitchFamily="49" charset="0"/>
              </a:rPr>
              <a:t>ENAME         DEPTNO DNAME</a:t>
            </a:r>
          </a:p>
          <a:p>
            <a:pPr defTabSz="942975"/>
            <a:r>
              <a:rPr lang="en-US" sz="1100">
                <a:latin typeface="Courier New" pitchFamily="49" charset="0"/>
              </a:rPr>
              <a:t>---------- --------- -------------</a:t>
            </a:r>
          </a:p>
          <a:p>
            <a:pPr defTabSz="942975"/>
            <a:r>
              <a:rPr lang="en-US" sz="1100">
                <a:latin typeface="Courier New" pitchFamily="49" charset="0"/>
              </a:rPr>
              <a:t>KING              10 ACCOUNTING</a:t>
            </a:r>
          </a:p>
          <a:p>
            <a:pPr defTabSz="942975"/>
            <a:r>
              <a:rPr lang="en-US" sz="1100">
                <a:latin typeface="Courier New" pitchFamily="49" charset="0"/>
              </a:rPr>
              <a:t>BLAKE             30 SALES</a:t>
            </a:r>
          </a:p>
          <a:p>
            <a:pPr defTabSz="942975"/>
            <a:r>
              <a:rPr lang="en-US" sz="1100">
                <a:latin typeface="Courier New" pitchFamily="49" charset="0"/>
              </a:rPr>
              <a:t>CLARK             10 ACCOUNTING</a:t>
            </a:r>
          </a:p>
          <a:p>
            <a:pPr defTabSz="942975"/>
            <a:r>
              <a:rPr lang="en-US" sz="1100">
                <a:latin typeface="Courier New" pitchFamily="49" charset="0"/>
              </a:rPr>
              <a:t>JONES             20 RESEARCH</a:t>
            </a:r>
          </a:p>
          <a:p>
            <a:pPr defTabSz="942975"/>
            <a:r>
              <a:rPr lang="en-US" sz="1100">
                <a:latin typeface="Courier New" pitchFamily="49" charset="0"/>
              </a:rPr>
              <a:t>... </a:t>
            </a:r>
          </a:p>
          <a:p>
            <a:pPr defTabSz="942975"/>
            <a:r>
              <a:rPr lang="en-US" sz="1100">
                <a:latin typeface="Courier New" pitchFamily="49" charset="0"/>
              </a:rPr>
              <a:t>ALLEN             30 SALES</a:t>
            </a:r>
          </a:p>
          <a:p>
            <a:pPr defTabSz="942975"/>
            <a:r>
              <a:rPr lang="en-US" sz="1100">
                <a:latin typeface="Courier New" pitchFamily="49" charset="0"/>
              </a:rPr>
              <a:t>TURNER            30 SALES</a:t>
            </a:r>
          </a:p>
          <a:p>
            <a:pPr defTabSz="942975"/>
            <a:r>
              <a:rPr lang="en-US" sz="1100">
                <a:latin typeface="Courier New" pitchFamily="49" charset="0"/>
              </a:rPr>
              <a:t>JAMES             30 SALES</a:t>
            </a:r>
          </a:p>
          <a:p>
            <a:pPr defTabSz="942975"/>
            <a:r>
              <a:rPr lang="en-US" sz="1100">
                <a:latin typeface="Courier New" pitchFamily="49" charset="0"/>
              </a:rPr>
              <a:t>...</a:t>
            </a:r>
          </a:p>
          <a:p>
            <a:pPr defTabSz="942975"/>
            <a:r>
              <a:rPr lang="en-US" sz="1100">
                <a:latin typeface="Courier New" pitchFamily="49" charset="0"/>
              </a:rPr>
              <a:t>14 rows selected.</a:t>
            </a:r>
          </a:p>
          <a:p>
            <a:pPr defTabSz="942975"/>
            <a:endParaRPr lang="en-US" sz="1100">
              <a:latin typeface="Courier New" pitchFamily="49" charset="0"/>
            </a:endParaRPr>
          </a:p>
        </p:txBody>
      </p:sp>
    </p:spTree>
    <p:extLst>
      <p:ext uri="{BB962C8B-B14F-4D97-AF65-F5344CB8AC3E}">
        <p14:creationId xmlns:p14="http://schemas.microsoft.com/office/powerpoint/2010/main" val="15805210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noFill/>
          <a:ln/>
        </p:spPr>
        <p:txBody>
          <a:bodyPr/>
          <a:lstStyle/>
          <a:p>
            <a:pPr>
              <a:tabLst/>
            </a:pPr>
            <a:r>
              <a:rPr lang="en-US"/>
              <a:t>Returning Records with No Direct Match with Outer Joins</a:t>
            </a:r>
          </a:p>
          <a:p>
            <a:pPr lvl="1">
              <a:tabLst/>
            </a:pPr>
            <a:r>
              <a:rPr lang="en-US"/>
              <a:t>The missing row(s) can be returned if an </a:t>
            </a:r>
            <a:r>
              <a:rPr lang="en-US" i="1">
                <a:solidFill>
                  <a:srgbClr val="FC0128"/>
                </a:solidFill>
              </a:rPr>
              <a:t>outer join</a:t>
            </a:r>
            <a:r>
              <a:rPr lang="en-US">
                <a:solidFill>
                  <a:srgbClr val="FC0128"/>
                </a:solidFill>
              </a:rPr>
              <a:t> </a:t>
            </a:r>
            <a:r>
              <a:rPr lang="en-US"/>
              <a:t>operator is used in the join condition. The operator is a plus sign enclosed in parentheses </a:t>
            </a:r>
            <a:r>
              <a:rPr lang="en-US">
                <a:solidFill>
                  <a:srgbClr val="FC0128"/>
                </a:solidFill>
              </a:rPr>
              <a:t>(+),</a:t>
            </a:r>
            <a:r>
              <a:rPr lang="en-US"/>
              <a:t> and it is </a:t>
            </a:r>
            <a:r>
              <a:rPr lang="en-US" i="1"/>
              <a:t>placed on the </a:t>
            </a:r>
            <a:r>
              <a:rPr lang="en-US"/>
              <a:t>“</a:t>
            </a:r>
            <a:r>
              <a:rPr lang="en-US" i="1"/>
              <a:t>side</a:t>
            </a:r>
            <a:r>
              <a:rPr lang="en-US"/>
              <a:t>” </a:t>
            </a:r>
            <a:r>
              <a:rPr lang="en-US" i="1"/>
              <a:t>of the join that is deficient in information</a:t>
            </a:r>
            <a:r>
              <a:rPr lang="en-US"/>
              <a:t>. This operator has the effect of creating one or more null rows, to which one or more rows from the nondeficient table can be joined.</a:t>
            </a:r>
          </a:p>
          <a:p>
            <a:pPr lvl="1">
              <a:tabLst/>
            </a:pPr>
            <a:r>
              <a:rPr lang="en-US"/>
              <a:t>In the syntax:</a:t>
            </a:r>
          </a:p>
          <a:p>
            <a:pPr lvl="1">
              <a:spcBef>
                <a:spcPct val="20000"/>
              </a:spcBef>
              <a:tabLst/>
            </a:pPr>
            <a:r>
              <a:rPr lang="en-US">
                <a:latin typeface="Times" charset="0"/>
              </a:rPr>
              <a:t>	</a:t>
            </a:r>
            <a:r>
              <a:rPr lang="en-US" i="1">
                <a:latin typeface="Times" charset="0"/>
              </a:rPr>
              <a:t>table1.column =</a:t>
            </a:r>
            <a:r>
              <a:rPr lang="en-US">
                <a:latin typeface="Times" charset="0"/>
              </a:rPr>
              <a:t>		is the condition that joins (or relates) the tables together. 		</a:t>
            </a:r>
          </a:p>
          <a:p>
            <a:pPr lvl="1">
              <a:spcBef>
                <a:spcPct val="20000"/>
              </a:spcBef>
              <a:tabLst/>
            </a:pPr>
            <a:r>
              <a:rPr lang="en-US">
                <a:latin typeface="Times" charset="0"/>
              </a:rPr>
              <a:t>	</a:t>
            </a:r>
            <a:r>
              <a:rPr lang="en-US" i="1">
                <a:latin typeface="Times" charset="0"/>
              </a:rPr>
              <a:t>table2.column</a:t>
            </a:r>
            <a:r>
              <a:rPr lang="en-US">
                <a:latin typeface="Times" charset="0"/>
              </a:rPr>
              <a:t> (+)		is the outer join symbol, which can be placed on either side of the</a:t>
            </a:r>
            <a:br>
              <a:rPr lang="en-US">
                <a:latin typeface="Times" charset="0"/>
              </a:rPr>
            </a:br>
            <a:r>
              <a:rPr lang="en-US">
                <a:latin typeface="Times" charset="0"/>
              </a:rPr>
              <a:t>					WHERE clause condition, but not on both sides (Place the outer</a:t>
            </a:r>
            <a:br>
              <a:rPr lang="en-US">
                <a:latin typeface="Times" charset="0"/>
              </a:rPr>
            </a:br>
            <a:r>
              <a:rPr lang="en-US">
                <a:latin typeface="Times" charset="0"/>
              </a:rPr>
              <a:t>					join symbol following the name of the column in the table without 						the matching rows.)</a:t>
            </a:r>
          </a:p>
          <a:p>
            <a:pPr lvl="1">
              <a:tabLst/>
            </a:pPr>
            <a:endParaRPr lang="en-US"/>
          </a:p>
          <a:p>
            <a:pPr lvl="1">
              <a:tabLst/>
            </a:pPr>
            <a:endParaRPr lang="en-US"/>
          </a:p>
          <a:p>
            <a:pPr lvl="1">
              <a:tabLst/>
            </a:pPr>
            <a:endParaRPr lang="en-US"/>
          </a:p>
          <a:p>
            <a:pPr lvl="1">
              <a:tabLst/>
            </a:pPr>
            <a:endParaRPr lang="en-US"/>
          </a:p>
          <a:p>
            <a:pPr>
              <a:tabLst/>
            </a:pPr>
            <a:r>
              <a:rPr lang="en-US">
                <a:solidFill>
                  <a:schemeClr val="accent2"/>
                </a:solidFill>
              </a:rPr>
              <a:t>Class Management Note</a:t>
            </a:r>
          </a:p>
          <a:p>
            <a:pPr lvl="1">
              <a:tabLst/>
            </a:pPr>
            <a:r>
              <a:rPr lang="en-US">
                <a:solidFill>
                  <a:schemeClr val="accent2"/>
                </a:solidFill>
              </a:rPr>
              <a:t>Demo: </a:t>
            </a:r>
            <a:r>
              <a:rPr lang="en-US" i="1">
                <a:solidFill>
                  <a:schemeClr val="accent2"/>
                </a:solidFill>
              </a:rPr>
              <a:t>l4ejoin.sql</a:t>
            </a:r>
          </a:p>
          <a:p>
            <a:pPr lvl="1">
              <a:tabLst/>
            </a:pPr>
            <a:r>
              <a:rPr lang="en-US">
                <a:solidFill>
                  <a:schemeClr val="accent2"/>
                </a:solidFill>
              </a:rPr>
              <a:t>Purpose: To illustrate an equijoin leading to an outer join.</a:t>
            </a:r>
            <a:endParaRPr lang="en-US" i="1"/>
          </a:p>
          <a:p>
            <a:pPr>
              <a:tabLst/>
            </a:pPr>
            <a:endParaRPr lang="en-US"/>
          </a:p>
          <a:p>
            <a:pPr>
              <a:tabLst/>
            </a:pPr>
            <a:endParaRPr lang="en-US"/>
          </a:p>
        </p:txBody>
      </p:sp>
      <p:sp>
        <p:nvSpPr>
          <p:cNvPr id="43011" name="Rectangle 3"/>
          <p:cNvSpPr>
            <a:spLocks noGrp="1" noRot="1" noChangeAspect="1" noChangeArrowheads="1" noTextEdit="1"/>
          </p:cNvSpPr>
          <p:nvPr>
            <p:ph type="sldImg"/>
          </p:nvPr>
        </p:nvSpPr>
        <p:spPr>
          <a:xfrm>
            <a:off x="474663" y="161925"/>
            <a:ext cx="5864225" cy="4397375"/>
          </a:xfrm>
          <a:ln cap="flat"/>
        </p:spPr>
      </p:sp>
    </p:spTree>
    <p:extLst>
      <p:ext uri="{BB962C8B-B14F-4D97-AF65-F5344CB8AC3E}">
        <p14:creationId xmlns:p14="http://schemas.microsoft.com/office/powerpoint/2010/main" val="15926458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3859213" y="0"/>
            <a:ext cx="2960687"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59" name="Rectangle 3"/>
          <p:cNvSpPr>
            <a:spLocks noChangeArrowheads="1"/>
          </p:cNvSpPr>
          <p:nvPr/>
        </p:nvSpPr>
        <p:spPr bwMode="auto">
          <a:xfrm>
            <a:off x="-3175" y="0"/>
            <a:ext cx="295751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0" name="Rectangle 4"/>
          <p:cNvSpPr>
            <a:spLocks noGrp="1" noChangeArrowheads="1"/>
          </p:cNvSpPr>
          <p:nvPr>
            <p:ph type="body" idx="1"/>
          </p:nvPr>
        </p:nvSpPr>
        <p:spPr>
          <a:noFill/>
          <a:ln/>
        </p:spPr>
        <p:txBody>
          <a:bodyPr/>
          <a:lstStyle/>
          <a:p>
            <a:pPr>
              <a:tabLst/>
            </a:pPr>
            <a:r>
              <a:rPr lang="en-US"/>
              <a:t>Returning Records with No Direct Match with Outer Joins (continued)</a:t>
            </a:r>
          </a:p>
          <a:p>
            <a:pPr lvl="1">
              <a:tabLst/>
            </a:pPr>
            <a:r>
              <a:rPr lang="en-US"/>
              <a:t>The slide example displays numbers and names for all the departments. The OPERATIONS department, which does not have any employees, is also displayed.</a:t>
            </a:r>
          </a:p>
          <a:p>
            <a:pPr>
              <a:tabLst/>
            </a:pPr>
            <a:r>
              <a:rPr lang="en-US"/>
              <a:t>Outer Join Restrictions</a:t>
            </a:r>
          </a:p>
          <a:p>
            <a:pPr lvl="2">
              <a:tabLst/>
            </a:pPr>
            <a:r>
              <a:rPr lang="en-US"/>
              <a:t>The outer join operator can appear on only </a:t>
            </a:r>
            <a:r>
              <a:rPr lang="en-US" i="1"/>
              <a:t>one</a:t>
            </a:r>
            <a:r>
              <a:rPr lang="en-US"/>
              <a:t> side of the expression—the side that has information missing. It returns those rows from one table that have no direct match in the other table.</a:t>
            </a:r>
          </a:p>
          <a:p>
            <a:pPr lvl="2">
              <a:tabLst/>
            </a:pPr>
            <a:r>
              <a:rPr lang="en-US"/>
              <a:t>A condition involving an outer join cannot use the IN operator or be linked to another condition by the OR operator.</a:t>
            </a:r>
          </a:p>
          <a:p>
            <a:pPr lvl="2">
              <a:buFontTx/>
              <a:buNone/>
              <a:tabLst/>
            </a:pPr>
            <a:endParaRPr lang="en-US"/>
          </a:p>
          <a:p>
            <a:pPr lvl="2">
              <a:buFontTx/>
              <a:buNone/>
              <a:tabLst/>
            </a:pPr>
            <a:endParaRPr lang="en-US"/>
          </a:p>
          <a:p>
            <a:pPr lvl="2">
              <a:buFontTx/>
              <a:buNone/>
              <a:tabLst/>
            </a:pPr>
            <a:endParaRPr lang="en-US"/>
          </a:p>
          <a:p>
            <a:pPr lvl="2">
              <a:buFontTx/>
              <a:buNone/>
              <a:tabLst/>
            </a:pPr>
            <a:endParaRPr lang="en-US"/>
          </a:p>
          <a:p>
            <a:pPr lvl="2">
              <a:buFontTx/>
              <a:buNone/>
              <a:tabLst/>
            </a:pPr>
            <a:endParaRPr lang="en-US"/>
          </a:p>
          <a:p>
            <a:pPr lvl="2">
              <a:buFontTx/>
              <a:buNone/>
              <a:tabLst/>
            </a:pPr>
            <a:endParaRPr lang="en-US"/>
          </a:p>
          <a:p>
            <a:pPr>
              <a:tabLst/>
            </a:pPr>
            <a:r>
              <a:rPr lang="en-US">
                <a:solidFill>
                  <a:schemeClr val="accent2"/>
                </a:solidFill>
              </a:rPr>
              <a:t>Class Management Note</a:t>
            </a:r>
          </a:p>
          <a:p>
            <a:pPr lvl="1">
              <a:tabLst/>
            </a:pPr>
            <a:r>
              <a:rPr lang="en-US">
                <a:solidFill>
                  <a:schemeClr val="accent2"/>
                </a:solidFill>
              </a:rPr>
              <a:t>Demo: </a:t>
            </a:r>
            <a:r>
              <a:rPr lang="en-US" i="1">
                <a:solidFill>
                  <a:schemeClr val="accent2"/>
                </a:solidFill>
              </a:rPr>
              <a:t>l4ojoin.sql</a:t>
            </a:r>
          </a:p>
          <a:p>
            <a:pPr lvl="1">
              <a:tabLst/>
            </a:pPr>
            <a:r>
              <a:rPr lang="en-US">
                <a:solidFill>
                  <a:schemeClr val="accent2"/>
                </a:solidFill>
              </a:rPr>
              <a:t>Purpose: To illustrate an outer join.</a:t>
            </a:r>
            <a:endParaRPr lang="en-US" i="1"/>
          </a:p>
          <a:p>
            <a:pPr>
              <a:tabLst/>
            </a:pPr>
            <a:endParaRPr lang="en-US" b="0" i="1">
              <a:latin typeface="Times New Roman" pitchFamily="18" charset="0"/>
            </a:endParaRPr>
          </a:p>
        </p:txBody>
      </p:sp>
      <p:sp>
        <p:nvSpPr>
          <p:cNvPr id="45061" name="Rectangle 5"/>
          <p:cNvSpPr>
            <a:spLocks noGrp="1" noRot="1" noChangeAspect="1" noChangeArrowheads="1" noTextEdit="1"/>
          </p:cNvSpPr>
          <p:nvPr>
            <p:ph type="sldImg"/>
          </p:nvPr>
        </p:nvSpPr>
        <p:spPr>
          <a:xfrm>
            <a:off x="474663" y="161925"/>
            <a:ext cx="5864225" cy="4397375"/>
          </a:xfrm>
          <a:ln cap="flat"/>
        </p:spPr>
      </p:sp>
    </p:spTree>
    <p:extLst>
      <p:ext uri="{BB962C8B-B14F-4D97-AF65-F5344CB8AC3E}">
        <p14:creationId xmlns:p14="http://schemas.microsoft.com/office/powerpoint/2010/main" val="13626583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noFill/>
          <a:ln/>
        </p:spPr>
        <p:txBody>
          <a:bodyPr/>
          <a:lstStyle/>
          <a:p>
            <a:pPr>
              <a:tabLst/>
            </a:pPr>
            <a:r>
              <a:rPr lang="en-US"/>
              <a:t>Joining a Table to Itself</a:t>
            </a:r>
          </a:p>
          <a:p>
            <a:pPr lvl="1">
              <a:tabLst/>
            </a:pPr>
            <a:r>
              <a:rPr lang="en-US"/>
              <a:t>Sometimes you need to join a table to itself. To find the name of each employee’s manager, you need to join the EMP table to itself, or perform a </a:t>
            </a:r>
            <a:r>
              <a:rPr lang="en-US">
                <a:solidFill>
                  <a:srgbClr val="FC0128"/>
                </a:solidFill>
              </a:rPr>
              <a:t>self join.</a:t>
            </a:r>
            <a:r>
              <a:rPr lang="en-US"/>
              <a:t> For example, to find the name of Blake’s manager, you need to:</a:t>
            </a:r>
          </a:p>
          <a:p>
            <a:pPr lvl="2">
              <a:tabLst/>
            </a:pPr>
            <a:r>
              <a:rPr lang="en-US"/>
              <a:t>Find Blake in the EMP table by looking at the ENAME column.</a:t>
            </a:r>
          </a:p>
          <a:p>
            <a:pPr lvl="2">
              <a:tabLst/>
            </a:pPr>
            <a:r>
              <a:rPr lang="en-US"/>
              <a:t>Find the manager number for Blake by looking at the MGR column. Blake’s manager number is 7839.</a:t>
            </a:r>
          </a:p>
          <a:p>
            <a:pPr lvl="2">
              <a:tabLst/>
            </a:pPr>
            <a:r>
              <a:rPr lang="en-US"/>
              <a:t>Find the name of the manager with EMPNO 7839 by looking at the ENAME column. King’s employee number is 7839, so King is Blake’s manager.</a:t>
            </a:r>
          </a:p>
          <a:p>
            <a:pPr lvl="1">
              <a:tabLst/>
            </a:pPr>
            <a:r>
              <a:rPr lang="en-US"/>
              <a:t>In this process, you look in the table twice. The first time you look in the table to find Blake in the ENAME column and MGR value of 7839. The second time you look in the EMPNO column to find 7839 and the ENAME column to find King.  </a:t>
            </a:r>
          </a:p>
          <a:p>
            <a:pPr lvl="1">
              <a:tabLst/>
            </a:pPr>
            <a:endParaRPr lang="en-US"/>
          </a:p>
          <a:p>
            <a:pPr lvl="1">
              <a:tabLst/>
            </a:pPr>
            <a:endParaRPr lang="en-US"/>
          </a:p>
          <a:p>
            <a:pPr lvl="1">
              <a:tabLst/>
            </a:pPr>
            <a:endParaRPr lang="en-US"/>
          </a:p>
          <a:p>
            <a:pPr lvl="1">
              <a:tabLst/>
            </a:pPr>
            <a:endParaRPr lang="en-US"/>
          </a:p>
          <a:p>
            <a:pPr>
              <a:tabLst/>
            </a:pPr>
            <a:r>
              <a:rPr lang="en-US">
                <a:solidFill>
                  <a:schemeClr val="accent2"/>
                </a:solidFill>
              </a:rPr>
              <a:t>Class Management Note</a:t>
            </a:r>
          </a:p>
          <a:p>
            <a:pPr lvl="1">
              <a:tabLst/>
            </a:pPr>
            <a:r>
              <a:rPr lang="en-US">
                <a:solidFill>
                  <a:schemeClr val="accent2"/>
                </a:solidFill>
              </a:rPr>
              <a:t>Show the data from the EMP table and point out how each manager is also an employee.</a:t>
            </a:r>
          </a:p>
        </p:txBody>
      </p:sp>
      <p:sp>
        <p:nvSpPr>
          <p:cNvPr id="47107" name="Rectangle 3"/>
          <p:cNvSpPr>
            <a:spLocks noGrp="1" noRot="1" noChangeAspect="1" noChangeArrowheads="1" noTextEdit="1"/>
          </p:cNvSpPr>
          <p:nvPr>
            <p:ph type="sldImg"/>
          </p:nvPr>
        </p:nvSpPr>
        <p:spPr>
          <a:xfrm>
            <a:off x="474663" y="161925"/>
            <a:ext cx="5864225" cy="4397375"/>
          </a:xfrm>
          <a:ln cap="flat"/>
        </p:spPr>
      </p:sp>
    </p:spTree>
    <p:extLst>
      <p:ext uri="{BB962C8B-B14F-4D97-AF65-F5344CB8AC3E}">
        <p14:creationId xmlns:p14="http://schemas.microsoft.com/office/powerpoint/2010/main" val="1433377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59213" y="0"/>
            <a:ext cx="2960687"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 name="Rectangle 3"/>
          <p:cNvSpPr>
            <a:spLocks noChangeArrowheads="1"/>
          </p:cNvSpPr>
          <p:nvPr/>
        </p:nvSpPr>
        <p:spPr bwMode="auto">
          <a:xfrm>
            <a:off x="-3175" y="0"/>
            <a:ext cx="295751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6" name="Rectangle 4"/>
          <p:cNvSpPr>
            <a:spLocks noGrp="1" noChangeArrowheads="1"/>
          </p:cNvSpPr>
          <p:nvPr>
            <p:ph type="body" idx="1"/>
          </p:nvPr>
        </p:nvSpPr>
        <p:spPr>
          <a:noFill/>
          <a:ln/>
        </p:spPr>
        <p:txBody>
          <a:bodyPr/>
          <a:lstStyle/>
          <a:p>
            <a:pPr>
              <a:tabLst/>
            </a:pPr>
            <a:r>
              <a:rPr lang="en-US"/>
              <a:t>Lesson Aim</a:t>
            </a:r>
          </a:p>
          <a:p>
            <a:pPr lvl="1">
              <a:tabLst/>
            </a:pPr>
            <a:r>
              <a:rPr lang="en-US"/>
              <a:t>This lesson covers how to obtain data from more than one table, using the different methods available.</a:t>
            </a:r>
          </a:p>
          <a:p>
            <a:pPr>
              <a:tabLst/>
            </a:pPr>
            <a:endParaRPr lang="en-US" b="0">
              <a:latin typeface="Times New Roman" pitchFamily="18" charset="0"/>
            </a:endParaRPr>
          </a:p>
        </p:txBody>
      </p:sp>
      <p:sp>
        <p:nvSpPr>
          <p:cNvPr id="8197" name="Rectangle 5"/>
          <p:cNvSpPr>
            <a:spLocks noGrp="1" noRot="1" noChangeAspect="1" noChangeArrowheads="1" noTextEdit="1"/>
          </p:cNvSpPr>
          <p:nvPr>
            <p:ph type="sldImg"/>
          </p:nvPr>
        </p:nvSpPr>
        <p:spPr>
          <a:xfrm>
            <a:off x="474663" y="161925"/>
            <a:ext cx="5864225" cy="4397375"/>
          </a:xfrm>
          <a:ln cap="flat"/>
        </p:spPr>
      </p:sp>
    </p:spTree>
    <p:extLst>
      <p:ext uri="{BB962C8B-B14F-4D97-AF65-F5344CB8AC3E}">
        <p14:creationId xmlns:p14="http://schemas.microsoft.com/office/powerpoint/2010/main" val="20833827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3860800" y="-1588"/>
            <a:ext cx="295751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55" name="Rectangle 3"/>
          <p:cNvSpPr>
            <a:spLocks noChangeArrowheads="1"/>
          </p:cNvSpPr>
          <p:nvPr/>
        </p:nvSpPr>
        <p:spPr bwMode="auto">
          <a:xfrm>
            <a:off x="-1588" y="-1588"/>
            <a:ext cx="2954338"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56" name="Rectangle 4"/>
          <p:cNvSpPr>
            <a:spLocks noGrp="1" noChangeArrowheads="1"/>
          </p:cNvSpPr>
          <p:nvPr>
            <p:ph type="body" idx="1"/>
          </p:nvPr>
        </p:nvSpPr>
        <p:spPr>
          <a:xfrm>
            <a:off x="452438" y="4762500"/>
            <a:ext cx="5951537" cy="3795713"/>
          </a:xfrm>
          <a:noFill/>
          <a:ln/>
        </p:spPr>
        <p:txBody>
          <a:bodyPr/>
          <a:lstStyle/>
          <a:p>
            <a:pPr defTabSz="377825">
              <a:tabLst>
                <a:tab pos="441325" algn="l"/>
              </a:tabLst>
            </a:pPr>
            <a:r>
              <a:rPr lang="en-US"/>
              <a:t>Joining a Table to Itself (continued)</a:t>
            </a:r>
          </a:p>
          <a:p>
            <a:pPr lvl="1" defTabSz="377825">
              <a:tabLst>
                <a:tab pos="441325" algn="l"/>
              </a:tabLst>
            </a:pPr>
            <a:r>
              <a:rPr lang="en-US"/>
              <a:t>The slide example joins the EMP table to itself. To simulate two tables in the FROM clause, there are two aliases, namely WORKER and MANAGER, for the same table, EMP. </a:t>
            </a:r>
          </a:p>
          <a:p>
            <a:pPr lvl="1" defTabSz="377825">
              <a:tabLst>
                <a:tab pos="441325" algn="l"/>
              </a:tabLst>
            </a:pPr>
            <a:r>
              <a:rPr lang="en-US"/>
              <a:t>In this example, the WHERE clause contains the join that means “where a worker’s manager number matches the employee number for the manager.”</a:t>
            </a:r>
          </a:p>
          <a:p>
            <a:pPr lvl="1" defTabSz="377825">
              <a:tabLst>
                <a:tab pos="441325" algn="l"/>
              </a:tabLst>
            </a:pPr>
            <a:endParaRPr lang="en-US"/>
          </a:p>
          <a:p>
            <a:pPr defTabSz="377825">
              <a:tabLst>
                <a:tab pos="441325" algn="l"/>
              </a:tabLst>
            </a:pPr>
            <a:endParaRPr lang="en-US">
              <a:solidFill>
                <a:schemeClr val="accent2"/>
              </a:solidFill>
            </a:endParaRPr>
          </a:p>
          <a:p>
            <a:pPr defTabSz="377825">
              <a:tabLst>
                <a:tab pos="441325" algn="l"/>
              </a:tabLst>
            </a:pPr>
            <a:endParaRPr lang="en-US">
              <a:solidFill>
                <a:schemeClr val="accent2"/>
              </a:solidFill>
            </a:endParaRPr>
          </a:p>
          <a:p>
            <a:pPr defTabSz="377825">
              <a:tabLst>
                <a:tab pos="441325" algn="l"/>
              </a:tabLst>
            </a:pPr>
            <a:endParaRPr lang="en-US">
              <a:solidFill>
                <a:schemeClr val="accent2"/>
              </a:solidFill>
            </a:endParaRPr>
          </a:p>
          <a:p>
            <a:pPr defTabSz="377825">
              <a:tabLst>
                <a:tab pos="441325" algn="l"/>
              </a:tabLst>
            </a:pPr>
            <a:endParaRPr lang="en-US">
              <a:solidFill>
                <a:schemeClr val="accent2"/>
              </a:solidFill>
            </a:endParaRPr>
          </a:p>
          <a:p>
            <a:pPr defTabSz="377825">
              <a:tabLst>
                <a:tab pos="441325" algn="l"/>
              </a:tabLst>
            </a:pPr>
            <a:endParaRPr lang="en-US">
              <a:solidFill>
                <a:schemeClr val="accent2"/>
              </a:solidFill>
            </a:endParaRPr>
          </a:p>
          <a:p>
            <a:pPr defTabSz="377825">
              <a:tabLst>
                <a:tab pos="441325" algn="l"/>
              </a:tabLst>
            </a:pPr>
            <a:r>
              <a:rPr lang="en-US">
                <a:solidFill>
                  <a:schemeClr val="accent2"/>
                </a:solidFill>
              </a:rPr>
              <a:t>Class Management Note</a:t>
            </a:r>
          </a:p>
          <a:p>
            <a:pPr lvl="1" defTabSz="377825">
              <a:tabLst>
                <a:tab pos="441325" algn="l"/>
              </a:tabLst>
            </a:pPr>
            <a:r>
              <a:rPr lang="en-US">
                <a:solidFill>
                  <a:schemeClr val="accent2"/>
                </a:solidFill>
              </a:rPr>
              <a:t>Point out the following to the students:</a:t>
            </a:r>
          </a:p>
          <a:p>
            <a:pPr marL="434975" lvl="2" indent="-206375" defTabSz="377825">
              <a:tabLst>
                <a:tab pos="441325" algn="l"/>
              </a:tabLst>
            </a:pPr>
            <a:r>
              <a:rPr lang="en-US">
                <a:solidFill>
                  <a:schemeClr val="accent2"/>
                </a:solidFill>
              </a:rPr>
              <a:t>The column heading in the result of the query on the slide seems meaningless. A meaningful column alias should have been used instead.</a:t>
            </a:r>
          </a:p>
          <a:p>
            <a:pPr marL="434975" lvl="2" indent="-206375" defTabSz="377825">
              <a:tabLst>
                <a:tab pos="441325" algn="l"/>
              </a:tabLst>
            </a:pPr>
            <a:r>
              <a:rPr lang="en-US">
                <a:solidFill>
                  <a:schemeClr val="accent2"/>
                </a:solidFill>
              </a:rPr>
              <a:t>There are only 13 rows in the output, but there are 14 rows in the EMP table. This occurs because employee King, who is the president, does not have a manager.</a:t>
            </a:r>
            <a:r>
              <a:rPr lang="en-US"/>
              <a:t> </a:t>
            </a:r>
          </a:p>
        </p:txBody>
      </p:sp>
      <p:sp>
        <p:nvSpPr>
          <p:cNvPr id="49157" name="Rectangle 5"/>
          <p:cNvSpPr>
            <a:spLocks noGrp="1" noRot="1" noChangeAspect="1" noChangeArrowheads="1" noTextEdit="1"/>
          </p:cNvSpPr>
          <p:nvPr>
            <p:ph type="sldImg"/>
          </p:nvPr>
        </p:nvSpPr>
        <p:spPr>
          <a:xfrm>
            <a:off x="446088" y="184150"/>
            <a:ext cx="5921375" cy="4440238"/>
          </a:xfrm>
          <a:ln cap="flat"/>
        </p:spPr>
      </p:sp>
    </p:spTree>
    <p:extLst>
      <p:ext uri="{BB962C8B-B14F-4D97-AF65-F5344CB8AC3E}">
        <p14:creationId xmlns:p14="http://schemas.microsoft.com/office/powerpoint/2010/main" val="3071829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474663" y="161925"/>
            <a:ext cx="5864225" cy="4397375"/>
          </a:xfrm>
          <a:ln cap="flat"/>
        </p:spPr>
      </p:sp>
      <p:sp>
        <p:nvSpPr>
          <p:cNvPr id="51203" name="Rectangle 3"/>
          <p:cNvSpPr>
            <a:spLocks noGrp="1" noChangeArrowheads="1"/>
          </p:cNvSpPr>
          <p:nvPr>
            <p:ph type="body" idx="1"/>
          </p:nvPr>
        </p:nvSpPr>
        <p:spPr>
          <a:xfrm>
            <a:off x="409575" y="4765675"/>
            <a:ext cx="6018213" cy="3749675"/>
          </a:xfrm>
          <a:noFill/>
          <a:ln/>
        </p:spPr>
        <p:txBody>
          <a:bodyPr/>
          <a:lstStyle/>
          <a:p>
            <a:r>
              <a:rPr lang="en-US"/>
              <a:t>Summary</a:t>
            </a:r>
          </a:p>
          <a:p>
            <a:pPr lvl="1"/>
            <a:r>
              <a:rPr lang="en-US"/>
              <a:t>There are multiple ways to join tables. The common thread, though, is that you want to link them through a condition in the WHERE clause. The method you choose will be based on the required result and the data structures that you are using.</a:t>
            </a:r>
          </a:p>
          <a:p>
            <a:pPr algn="just">
              <a:spcAft>
                <a:spcPct val="657000"/>
              </a:spcAft>
            </a:pPr>
            <a:endParaRPr lang="en-US">
              <a:latin typeface="Times" charset="0"/>
            </a:endParaRPr>
          </a:p>
          <a:p>
            <a:pPr algn="just">
              <a:spcAft>
                <a:spcPct val="657000"/>
              </a:spcAft>
            </a:pPr>
            <a:endParaRPr lang="en-US">
              <a:latin typeface="Times" charset="0"/>
            </a:endParaRPr>
          </a:p>
          <a:p>
            <a:pPr algn="just">
              <a:spcAft>
                <a:spcPct val="657000"/>
              </a:spcAft>
            </a:pPr>
            <a:endParaRPr lang="en-US">
              <a:latin typeface="Times" charset="0"/>
            </a:endParaRPr>
          </a:p>
          <a:p>
            <a:pPr algn="just">
              <a:spcAft>
                <a:spcPct val="657000"/>
              </a:spcAft>
            </a:pPr>
            <a:r>
              <a:rPr lang="en-US">
                <a:latin typeface="Times New Roman" pitchFamily="18" charset="0"/>
              </a:rPr>
              <a:t>Types of Joins</a:t>
            </a:r>
            <a:endParaRPr lang="en-US">
              <a:latin typeface="Times" charset="0"/>
            </a:endParaRPr>
          </a:p>
          <a:p>
            <a:pPr lvl="2"/>
            <a:r>
              <a:rPr lang="en-US"/>
              <a:t>Equijoin</a:t>
            </a:r>
          </a:p>
          <a:p>
            <a:pPr lvl="2"/>
            <a:r>
              <a:rPr lang="en-US"/>
              <a:t>Non-equijoin</a:t>
            </a:r>
          </a:p>
          <a:p>
            <a:pPr lvl="2"/>
            <a:r>
              <a:rPr lang="en-US"/>
              <a:t>Outer join</a:t>
            </a:r>
          </a:p>
          <a:p>
            <a:pPr lvl="2"/>
            <a:r>
              <a:rPr lang="en-US"/>
              <a:t>Self join</a:t>
            </a:r>
          </a:p>
          <a:p>
            <a:pPr algn="just">
              <a:spcAft>
                <a:spcPct val="657000"/>
              </a:spcAft>
            </a:pPr>
            <a:r>
              <a:rPr lang="en-US">
                <a:latin typeface="Times New Roman" pitchFamily="18" charset="0"/>
              </a:rPr>
              <a:t>Cartesian Products</a:t>
            </a:r>
            <a:endParaRPr lang="en-US">
              <a:latin typeface="Times" charset="0"/>
            </a:endParaRPr>
          </a:p>
          <a:p>
            <a:pPr algn="just">
              <a:spcAft>
                <a:spcPct val="657000"/>
              </a:spcAft>
            </a:pPr>
            <a:r>
              <a:rPr lang="en-US" b="0">
                <a:latin typeface="Times" charset="0"/>
              </a:rPr>
              <a:t>Omission of the WHERE clause will result in a Cartesian product, in which all combinations of rows will be displayed. </a:t>
            </a:r>
          </a:p>
          <a:p>
            <a:pPr algn="just">
              <a:spcAft>
                <a:spcPct val="657000"/>
              </a:spcAft>
            </a:pPr>
            <a:r>
              <a:rPr lang="en-US">
                <a:latin typeface="Times New Roman" pitchFamily="18" charset="0"/>
              </a:rPr>
              <a:t>Table Aliases</a:t>
            </a:r>
            <a:endParaRPr lang="en-US">
              <a:latin typeface="Times" charset="0"/>
            </a:endParaRPr>
          </a:p>
          <a:p>
            <a:pPr lvl="2"/>
            <a:r>
              <a:rPr lang="en-US"/>
              <a:t>Table aliases speed up database access.</a:t>
            </a:r>
          </a:p>
          <a:p>
            <a:pPr lvl="2"/>
            <a:r>
              <a:rPr lang="en-US"/>
              <a:t>Table aliases can help to keep SQL code smaller, therefore conserving memory.</a:t>
            </a:r>
          </a:p>
          <a:p>
            <a:pPr>
              <a:buFontTx/>
              <a:buChar char="•"/>
            </a:pPr>
            <a:endParaRPr lang="en-US" b="0">
              <a:latin typeface="Times New Roman" pitchFamily="18" charset="0"/>
            </a:endParaRPr>
          </a:p>
        </p:txBody>
      </p:sp>
      <p:sp>
        <p:nvSpPr>
          <p:cNvPr id="51204" name="Rectangle 4"/>
          <p:cNvSpPr>
            <a:spLocks noChangeArrowheads="1"/>
          </p:cNvSpPr>
          <p:nvPr/>
        </p:nvSpPr>
        <p:spPr bwMode="auto">
          <a:xfrm>
            <a:off x="615950" y="5576888"/>
            <a:ext cx="5632450" cy="609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63" tIns="47625" rIns="93663" bIns="47625"/>
          <a:lstStyle/>
          <a:p>
            <a:pPr defTabSz="942975"/>
            <a:r>
              <a:rPr lang="en-US" sz="1100">
                <a:latin typeface="Courier New" pitchFamily="49" charset="0"/>
              </a:rPr>
              <a:t>SELECT	</a:t>
            </a:r>
            <a:r>
              <a:rPr lang="en-US" sz="1100" i="1">
                <a:latin typeface="Courier New" pitchFamily="49" charset="0"/>
              </a:rPr>
              <a:t>table1.column, table2.column</a:t>
            </a:r>
            <a:endParaRPr lang="en-US" sz="1100">
              <a:latin typeface="Courier New" pitchFamily="49" charset="0"/>
            </a:endParaRPr>
          </a:p>
          <a:p>
            <a:pPr defTabSz="942975"/>
            <a:r>
              <a:rPr lang="en-US" sz="1100">
                <a:latin typeface="Courier New" pitchFamily="49" charset="0"/>
              </a:rPr>
              <a:t>FROM	</a:t>
            </a:r>
            <a:r>
              <a:rPr lang="en-US" sz="1100" i="1">
                <a:latin typeface="Courier New" pitchFamily="49" charset="0"/>
              </a:rPr>
              <a:t>table1, table2</a:t>
            </a:r>
            <a:endParaRPr lang="en-US" sz="1100">
              <a:latin typeface="Courier New" pitchFamily="49" charset="0"/>
            </a:endParaRPr>
          </a:p>
          <a:p>
            <a:pPr defTabSz="942975"/>
            <a:r>
              <a:rPr lang="en-US" sz="1100">
                <a:latin typeface="Courier New" pitchFamily="49" charset="0"/>
              </a:rPr>
              <a:t>WHERE	</a:t>
            </a:r>
            <a:r>
              <a:rPr lang="en-US" sz="1100" i="1">
                <a:latin typeface="Courier New" pitchFamily="49" charset="0"/>
              </a:rPr>
              <a:t>table1.column1 </a:t>
            </a:r>
            <a:r>
              <a:rPr lang="en-US" sz="1100">
                <a:latin typeface="Courier New" pitchFamily="49" charset="0"/>
              </a:rPr>
              <a:t>=</a:t>
            </a:r>
            <a:r>
              <a:rPr lang="en-US" sz="1100" i="1">
                <a:latin typeface="Courier New" pitchFamily="49" charset="0"/>
              </a:rPr>
              <a:t> table2.column2</a:t>
            </a:r>
            <a:r>
              <a:rPr lang="en-US" sz="1100">
                <a:latin typeface="Courier New" pitchFamily="49" charset="0"/>
              </a:rPr>
              <a:t>;</a:t>
            </a:r>
          </a:p>
        </p:txBody>
      </p:sp>
    </p:spTree>
    <p:extLst>
      <p:ext uri="{BB962C8B-B14F-4D97-AF65-F5344CB8AC3E}">
        <p14:creationId xmlns:p14="http://schemas.microsoft.com/office/powerpoint/2010/main" val="273018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473075" y="198438"/>
            <a:ext cx="5889625" cy="4416425"/>
          </a:xfrm>
          <a:ln cap="flat"/>
        </p:spPr>
      </p:sp>
      <p:sp>
        <p:nvSpPr>
          <p:cNvPr id="53251" name="Rectangle 3"/>
          <p:cNvSpPr>
            <a:spLocks noGrp="1" noChangeArrowheads="1"/>
          </p:cNvSpPr>
          <p:nvPr>
            <p:ph type="body" idx="1"/>
          </p:nvPr>
        </p:nvSpPr>
        <p:spPr>
          <a:xfrm>
            <a:off x="444500" y="4711700"/>
            <a:ext cx="5932488" cy="3371850"/>
          </a:xfrm>
          <a:noFill/>
          <a:ln/>
        </p:spPr>
        <p:txBody>
          <a:bodyPr lIns="85725" tIns="42863" rIns="85725" bIns="42863"/>
          <a:lstStyle/>
          <a:p>
            <a:pPr defTabSz="350838">
              <a:tabLst>
                <a:tab pos="425450" algn="l"/>
              </a:tabLst>
            </a:pPr>
            <a:r>
              <a:rPr lang="en-US"/>
              <a:t>Practice Overview</a:t>
            </a:r>
          </a:p>
          <a:p>
            <a:pPr lvl="1" defTabSz="350838">
              <a:tabLst>
                <a:tab pos="425450" algn="l"/>
              </a:tabLst>
            </a:pPr>
            <a:r>
              <a:rPr lang="en-US"/>
              <a:t>This practice is intended to give you practical experience in extracting data from more than one table. You will be required to join and restrict rows in the WHERE clause.</a:t>
            </a:r>
          </a:p>
          <a:p>
            <a:pPr defTabSz="350838">
              <a:tabLst>
                <a:tab pos="425450" algn="l"/>
              </a:tabLst>
            </a:pPr>
            <a:endParaRPr lang="en-US" sz="1200">
              <a:solidFill>
                <a:schemeClr val="accent2"/>
              </a:solidFill>
            </a:endParaRPr>
          </a:p>
          <a:p>
            <a:pPr defTabSz="350838">
              <a:tabLst>
                <a:tab pos="425450" algn="l"/>
              </a:tabLst>
            </a:pPr>
            <a:endParaRPr lang="en-US" sz="1200">
              <a:solidFill>
                <a:schemeClr val="accent2"/>
              </a:solidFill>
            </a:endParaRPr>
          </a:p>
          <a:p>
            <a:pPr defTabSz="350838">
              <a:tabLst>
                <a:tab pos="425450" algn="l"/>
              </a:tabLst>
            </a:pPr>
            <a:endParaRPr lang="en-US" sz="1200">
              <a:solidFill>
                <a:schemeClr val="accent2"/>
              </a:solidFill>
            </a:endParaRPr>
          </a:p>
          <a:p>
            <a:pPr defTabSz="350838">
              <a:tabLst>
                <a:tab pos="425450" algn="l"/>
              </a:tabLst>
            </a:pPr>
            <a:endParaRPr lang="en-US" sz="1200">
              <a:solidFill>
                <a:schemeClr val="accent2"/>
              </a:solidFill>
            </a:endParaRPr>
          </a:p>
          <a:p>
            <a:pPr defTabSz="350838">
              <a:tabLst>
                <a:tab pos="425450" algn="l"/>
              </a:tabLst>
            </a:pPr>
            <a:endParaRPr lang="en-US" sz="1200">
              <a:solidFill>
                <a:schemeClr val="accent2"/>
              </a:solidFill>
            </a:endParaRPr>
          </a:p>
          <a:p>
            <a:pPr defTabSz="350838">
              <a:tabLst>
                <a:tab pos="425450" algn="l"/>
              </a:tabLst>
            </a:pPr>
            <a:endParaRPr lang="en-US" sz="1200">
              <a:solidFill>
                <a:schemeClr val="accent2"/>
              </a:solidFill>
            </a:endParaRPr>
          </a:p>
          <a:p>
            <a:pPr defTabSz="350838">
              <a:tabLst>
                <a:tab pos="425450" algn="l"/>
              </a:tabLst>
            </a:pPr>
            <a:endParaRPr lang="en-US" sz="1200">
              <a:solidFill>
                <a:schemeClr val="accent2"/>
              </a:solidFill>
            </a:endParaRPr>
          </a:p>
        </p:txBody>
      </p:sp>
    </p:spTree>
    <p:extLst>
      <p:ext uri="{BB962C8B-B14F-4D97-AF65-F5344CB8AC3E}">
        <p14:creationId xmlns:p14="http://schemas.microsoft.com/office/powerpoint/2010/main" val="1602002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860800" y="-1588"/>
            <a:ext cx="295751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3" name="Rectangle 3"/>
          <p:cNvSpPr>
            <a:spLocks noChangeArrowheads="1"/>
          </p:cNvSpPr>
          <p:nvPr/>
        </p:nvSpPr>
        <p:spPr bwMode="auto">
          <a:xfrm>
            <a:off x="-1588" y="-1588"/>
            <a:ext cx="2954338"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4" name="Rectangle 4"/>
          <p:cNvSpPr>
            <a:spLocks noGrp="1" noChangeArrowheads="1"/>
          </p:cNvSpPr>
          <p:nvPr>
            <p:ph type="body" idx="1"/>
          </p:nvPr>
        </p:nvSpPr>
        <p:spPr>
          <a:noFill/>
          <a:ln/>
        </p:spPr>
        <p:txBody>
          <a:bodyPr/>
          <a:lstStyle/>
          <a:p>
            <a:r>
              <a:rPr lang="en-US"/>
              <a:t>Data from Multiple Tables</a:t>
            </a:r>
          </a:p>
          <a:p>
            <a:pPr lvl="1"/>
            <a:r>
              <a:rPr lang="en-US"/>
              <a:t>Sometimes you need to use data from more than one table. In the slide example, the report displays data from two separate tables.</a:t>
            </a:r>
          </a:p>
          <a:p>
            <a:pPr lvl="2"/>
            <a:r>
              <a:rPr lang="en-US"/>
              <a:t>EMPNO exists in the EMP table.</a:t>
            </a:r>
          </a:p>
          <a:p>
            <a:pPr lvl="2"/>
            <a:r>
              <a:rPr lang="en-US"/>
              <a:t>DEPTNO exists in both the EMP and DEPT the tables.</a:t>
            </a:r>
          </a:p>
          <a:p>
            <a:pPr lvl="2"/>
            <a:r>
              <a:rPr lang="en-US"/>
              <a:t>LOC exists in the DEPT table.</a:t>
            </a:r>
          </a:p>
          <a:p>
            <a:pPr lvl="1"/>
            <a:r>
              <a:rPr lang="en-US"/>
              <a:t>To produce the report, you need to link EMP and DEPT tables and access data from both of them.</a:t>
            </a:r>
          </a:p>
          <a:p>
            <a:endParaRPr lang="en-US"/>
          </a:p>
          <a:p>
            <a:endParaRPr lang="en-US"/>
          </a:p>
          <a:p>
            <a:endParaRPr lang="en-US"/>
          </a:p>
          <a:p>
            <a:endParaRPr lang="en-US"/>
          </a:p>
          <a:p>
            <a:endParaRPr lang="en-US"/>
          </a:p>
          <a:p>
            <a:endParaRPr lang="en-US"/>
          </a:p>
          <a:p>
            <a:endParaRPr lang="en-US"/>
          </a:p>
          <a:p>
            <a:endParaRPr lang="en-US"/>
          </a:p>
          <a:p>
            <a:r>
              <a:rPr lang="en-US">
                <a:solidFill>
                  <a:schemeClr val="accent2"/>
                </a:solidFill>
              </a:rPr>
              <a:t>Class Management Note</a:t>
            </a:r>
            <a:endParaRPr lang="en-US"/>
          </a:p>
          <a:p>
            <a:pPr lvl="1"/>
            <a:r>
              <a:rPr lang="en-US">
                <a:solidFill>
                  <a:schemeClr val="accent2"/>
                </a:solidFill>
              </a:rPr>
              <a:t>In the slide, the DEPTNO column can come from either the EMP or the DEPT table.</a:t>
            </a:r>
            <a:r>
              <a:rPr lang="en-US"/>
              <a:t> </a:t>
            </a:r>
          </a:p>
        </p:txBody>
      </p:sp>
      <p:sp>
        <p:nvSpPr>
          <p:cNvPr id="10245" name="Rectangle 5"/>
          <p:cNvSpPr>
            <a:spLocks noGrp="1" noRot="1" noChangeAspect="1" noChangeArrowheads="1" noTextEdit="1"/>
          </p:cNvSpPr>
          <p:nvPr>
            <p:ph type="sldImg"/>
          </p:nvPr>
        </p:nvSpPr>
        <p:spPr>
          <a:xfrm>
            <a:off x="474663" y="161925"/>
            <a:ext cx="5864225" cy="4397375"/>
          </a:xfrm>
          <a:ln cap="flat"/>
        </p:spPr>
      </p:sp>
    </p:spTree>
    <p:extLst>
      <p:ext uri="{BB962C8B-B14F-4D97-AF65-F5344CB8AC3E}">
        <p14:creationId xmlns:p14="http://schemas.microsoft.com/office/powerpoint/2010/main" val="692544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859213" y="0"/>
            <a:ext cx="2960687"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1" name="Rectangle 3"/>
          <p:cNvSpPr>
            <a:spLocks noChangeArrowheads="1"/>
          </p:cNvSpPr>
          <p:nvPr/>
        </p:nvSpPr>
        <p:spPr bwMode="auto">
          <a:xfrm>
            <a:off x="-3175" y="0"/>
            <a:ext cx="295751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2" name="Rectangle 4"/>
          <p:cNvSpPr>
            <a:spLocks noGrp="1" noChangeArrowheads="1"/>
          </p:cNvSpPr>
          <p:nvPr>
            <p:ph type="body" idx="1"/>
          </p:nvPr>
        </p:nvSpPr>
        <p:spPr>
          <a:xfrm>
            <a:off x="409575" y="4702175"/>
            <a:ext cx="5995988" cy="3749675"/>
          </a:xfrm>
          <a:noFill/>
          <a:ln/>
        </p:spPr>
        <p:txBody>
          <a:bodyPr/>
          <a:lstStyle/>
          <a:p>
            <a:r>
              <a:rPr lang="en-US"/>
              <a:t>Defining Joins</a:t>
            </a:r>
          </a:p>
          <a:p>
            <a:pPr lvl="1"/>
            <a:r>
              <a:rPr lang="en-US">
                <a:latin typeface="Times" charset="0"/>
              </a:rPr>
              <a:t>When data from more than one table in the database is required, a </a:t>
            </a:r>
            <a:r>
              <a:rPr lang="en-US" i="1">
                <a:latin typeface="Times" charset="0"/>
              </a:rPr>
              <a:t>join</a:t>
            </a:r>
            <a:r>
              <a:rPr lang="en-US">
                <a:latin typeface="Times" charset="0"/>
              </a:rPr>
              <a:t> condition is used. Rows in one table can be joined to rows in another table according to common values existing in corresponding columns, that is, usually primary and foreign key columns. </a:t>
            </a:r>
          </a:p>
          <a:p>
            <a:pPr lvl="1"/>
            <a:r>
              <a:rPr lang="en-US">
                <a:latin typeface="Times" charset="0"/>
              </a:rPr>
              <a:t>To display data from two or more related tables, write a simple </a:t>
            </a:r>
            <a:r>
              <a:rPr lang="en-US">
                <a:solidFill>
                  <a:srgbClr val="FC0128"/>
                </a:solidFill>
                <a:latin typeface="Times" charset="0"/>
              </a:rPr>
              <a:t>join </a:t>
            </a:r>
            <a:r>
              <a:rPr lang="en-US">
                <a:latin typeface="Times" charset="0"/>
              </a:rPr>
              <a:t>condition in the WHERE clause. In the syntax:</a:t>
            </a:r>
          </a:p>
          <a:p>
            <a:pPr lvl="1"/>
            <a:r>
              <a:rPr lang="en-US">
                <a:latin typeface="Times" charset="0"/>
              </a:rPr>
              <a:t>	</a:t>
            </a:r>
            <a:r>
              <a:rPr lang="en-US" i="1">
                <a:latin typeface="Times" charset="0"/>
              </a:rPr>
              <a:t>table1.column	</a:t>
            </a:r>
            <a:r>
              <a:rPr lang="en-US">
                <a:latin typeface="Times" charset="0"/>
              </a:rPr>
              <a:t>denotes the table and column from which data is retrieved</a:t>
            </a:r>
          </a:p>
          <a:p>
            <a:pPr lvl="1"/>
            <a:r>
              <a:rPr lang="en-US">
                <a:latin typeface="Times" charset="0"/>
              </a:rPr>
              <a:t>	</a:t>
            </a:r>
            <a:r>
              <a:rPr lang="en-US" i="1">
                <a:latin typeface="Times" charset="0"/>
              </a:rPr>
              <a:t>table1.column1</a:t>
            </a:r>
            <a:r>
              <a:rPr lang="en-US">
                <a:latin typeface="Times" charset="0"/>
              </a:rPr>
              <a:t> =	is the condition that joins (or relates) the tables together</a:t>
            </a:r>
            <a:br>
              <a:rPr lang="en-US">
                <a:latin typeface="Times" charset="0"/>
              </a:rPr>
            </a:br>
            <a:r>
              <a:rPr lang="en-US">
                <a:latin typeface="Times" charset="0"/>
              </a:rPr>
              <a:t>	</a:t>
            </a:r>
            <a:r>
              <a:rPr lang="en-US" i="1">
                <a:latin typeface="Times" charset="0"/>
              </a:rPr>
              <a:t>table2.column2	</a:t>
            </a:r>
          </a:p>
          <a:p>
            <a:r>
              <a:rPr lang="en-US"/>
              <a:t>Guidelines</a:t>
            </a:r>
          </a:p>
          <a:p>
            <a:pPr marL="444500" lvl="2" indent="-215900"/>
            <a:r>
              <a:rPr lang="en-US"/>
              <a:t>When writing a SELECT statement that joins tables, precede the column name with the table name for clarity and to enhance database access.</a:t>
            </a:r>
          </a:p>
          <a:p>
            <a:pPr marL="444500" lvl="2" indent="-215900"/>
            <a:r>
              <a:rPr lang="en-US"/>
              <a:t>If the same column name appears in more than one table, the column name must be prefixed with the table name.</a:t>
            </a:r>
          </a:p>
          <a:p>
            <a:pPr marL="444500" lvl="2" indent="-215900"/>
            <a:r>
              <a:rPr lang="en-US"/>
              <a:t>To join </a:t>
            </a:r>
            <a:r>
              <a:rPr lang="en-US" i="1"/>
              <a:t>n</a:t>
            </a:r>
            <a:r>
              <a:rPr lang="en-US"/>
              <a:t> tables together, you need a minimum of (</a:t>
            </a:r>
            <a:r>
              <a:rPr lang="en-US" i="1"/>
              <a:t>n-1</a:t>
            </a:r>
            <a:r>
              <a:rPr lang="en-US"/>
              <a:t>) join conditions. Therefore, to join four tables, a minimum of three joins are required. This rule may not apply if your table has a concatenated primary key, in which case more than one column is required to uniquely identify each row.</a:t>
            </a:r>
          </a:p>
          <a:p>
            <a:pPr algn="just">
              <a:spcBef>
                <a:spcPct val="3000"/>
              </a:spcBef>
            </a:pPr>
            <a:r>
              <a:rPr lang="en-US" b="0">
                <a:latin typeface="Times" charset="0"/>
              </a:rPr>
              <a:t>For more information, see</a:t>
            </a:r>
          </a:p>
          <a:p>
            <a:pPr algn="just">
              <a:spcBef>
                <a:spcPct val="3000"/>
              </a:spcBef>
              <a:spcAft>
                <a:spcPct val="999000"/>
              </a:spcAft>
            </a:pPr>
            <a:r>
              <a:rPr lang="en-US" b="0" i="1">
                <a:latin typeface="Times" charset="0"/>
              </a:rPr>
              <a:t>Oracle Server SQL Reference Manual, </a:t>
            </a:r>
            <a:r>
              <a:rPr lang="en-US" b="0">
                <a:latin typeface="Times" charset="0"/>
              </a:rPr>
              <a:t>Release 8</a:t>
            </a:r>
            <a:r>
              <a:rPr lang="en-US" b="0" i="1">
                <a:latin typeface="Times" charset="0"/>
              </a:rPr>
              <a:t>, </a:t>
            </a:r>
            <a:r>
              <a:rPr lang="en-US" b="0">
                <a:latin typeface="Times" charset="0"/>
              </a:rPr>
              <a:t>“SELECT.”</a:t>
            </a:r>
          </a:p>
        </p:txBody>
      </p:sp>
      <p:sp>
        <p:nvSpPr>
          <p:cNvPr id="12293" name="Rectangle 5"/>
          <p:cNvSpPr>
            <a:spLocks noGrp="1" noRot="1" noChangeAspect="1" noChangeArrowheads="1" noTextEdit="1"/>
          </p:cNvSpPr>
          <p:nvPr>
            <p:ph type="sldImg"/>
          </p:nvPr>
        </p:nvSpPr>
        <p:spPr>
          <a:xfrm>
            <a:off x="474663" y="161925"/>
            <a:ext cx="5864225" cy="4397375"/>
          </a:xfrm>
          <a:ln cap="flat"/>
        </p:spPr>
      </p:sp>
      <p:grpSp>
        <p:nvGrpSpPr>
          <p:cNvPr id="12307" name="Group 19"/>
          <p:cNvGrpSpPr>
            <a:grpSpLocks/>
          </p:cNvGrpSpPr>
          <p:nvPr/>
        </p:nvGrpSpPr>
        <p:grpSpPr bwMode="auto">
          <a:xfrm>
            <a:off x="138113" y="8212138"/>
            <a:ext cx="296862" cy="288925"/>
            <a:chOff x="87" y="5173"/>
            <a:chExt cx="187" cy="182"/>
          </a:xfrm>
        </p:grpSpPr>
        <p:sp>
          <p:nvSpPr>
            <p:cNvPr id="12294" name="Freeform 6"/>
            <p:cNvSpPr>
              <a:spLocks/>
            </p:cNvSpPr>
            <p:nvPr/>
          </p:nvSpPr>
          <p:spPr bwMode="auto">
            <a:xfrm>
              <a:off x="87" y="5173"/>
              <a:ext cx="179" cy="177"/>
            </a:xfrm>
            <a:custGeom>
              <a:avLst/>
              <a:gdLst>
                <a:gd name="T0" fmla="*/ 178 w 179"/>
                <a:gd name="T1" fmla="*/ 176 h 177"/>
                <a:gd name="T2" fmla="*/ 178 w 179"/>
                <a:gd name="T3" fmla="*/ 0 h 177"/>
                <a:gd name="T4" fmla="*/ 0 w 179"/>
                <a:gd name="T5" fmla="*/ 0 h 177"/>
                <a:gd name="T6" fmla="*/ 0 w 179"/>
                <a:gd name="T7" fmla="*/ 176 h 177"/>
                <a:gd name="T8" fmla="*/ 178 w 179"/>
                <a:gd name="T9" fmla="*/ 176 h 177"/>
              </a:gdLst>
              <a:ahLst/>
              <a:cxnLst>
                <a:cxn ang="0">
                  <a:pos x="T0" y="T1"/>
                </a:cxn>
                <a:cxn ang="0">
                  <a:pos x="T2" y="T3"/>
                </a:cxn>
                <a:cxn ang="0">
                  <a:pos x="T4" y="T5"/>
                </a:cxn>
                <a:cxn ang="0">
                  <a:pos x="T6" y="T7"/>
                </a:cxn>
                <a:cxn ang="0">
                  <a:pos x="T8" y="T9"/>
                </a:cxn>
              </a:cxnLst>
              <a:rect l="0" t="0" r="r" b="b"/>
              <a:pathLst>
                <a:path w="179" h="177">
                  <a:moveTo>
                    <a:pt x="178" y="176"/>
                  </a:moveTo>
                  <a:lnTo>
                    <a:pt x="178" y="0"/>
                  </a:lnTo>
                  <a:lnTo>
                    <a:pt x="0" y="0"/>
                  </a:lnTo>
                  <a:lnTo>
                    <a:pt x="0" y="176"/>
                  </a:lnTo>
                  <a:lnTo>
                    <a:pt x="178" y="17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5" name="Freeform 7"/>
            <p:cNvSpPr>
              <a:spLocks/>
            </p:cNvSpPr>
            <p:nvPr/>
          </p:nvSpPr>
          <p:spPr bwMode="auto">
            <a:xfrm>
              <a:off x="150" y="5239"/>
              <a:ext cx="69" cy="38"/>
            </a:xfrm>
            <a:custGeom>
              <a:avLst/>
              <a:gdLst>
                <a:gd name="T0" fmla="*/ 68 w 69"/>
                <a:gd name="T1" fmla="*/ 7 h 38"/>
                <a:gd name="T2" fmla="*/ 65 w 69"/>
                <a:gd name="T3" fmla="*/ 0 h 38"/>
                <a:gd name="T4" fmla="*/ 0 w 69"/>
                <a:gd name="T5" fmla="*/ 29 h 38"/>
                <a:gd name="T6" fmla="*/ 3 w 69"/>
                <a:gd name="T7" fmla="*/ 37 h 38"/>
                <a:gd name="T8" fmla="*/ 68 w 69"/>
                <a:gd name="T9" fmla="*/ 7 h 38"/>
              </a:gdLst>
              <a:ahLst/>
              <a:cxnLst>
                <a:cxn ang="0">
                  <a:pos x="T0" y="T1"/>
                </a:cxn>
                <a:cxn ang="0">
                  <a:pos x="T2" y="T3"/>
                </a:cxn>
                <a:cxn ang="0">
                  <a:pos x="T4" y="T5"/>
                </a:cxn>
                <a:cxn ang="0">
                  <a:pos x="T6" y="T7"/>
                </a:cxn>
                <a:cxn ang="0">
                  <a:pos x="T8" y="T9"/>
                </a:cxn>
              </a:cxnLst>
              <a:rect l="0" t="0" r="r" b="b"/>
              <a:pathLst>
                <a:path w="69" h="38">
                  <a:moveTo>
                    <a:pt x="68" y="7"/>
                  </a:moveTo>
                  <a:lnTo>
                    <a:pt x="65" y="0"/>
                  </a:lnTo>
                  <a:lnTo>
                    <a:pt x="0" y="29"/>
                  </a:lnTo>
                  <a:lnTo>
                    <a:pt x="3" y="37"/>
                  </a:lnTo>
                  <a:lnTo>
                    <a:pt x="68"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6" name="Freeform 8"/>
            <p:cNvSpPr>
              <a:spLocks/>
            </p:cNvSpPr>
            <p:nvPr/>
          </p:nvSpPr>
          <p:spPr bwMode="auto">
            <a:xfrm>
              <a:off x="159" y="5255"/>
              <a:ext cx="68" cy="36"/>
            </a:xfrm>
            <a:custGeom>
              <a:avLst/>
              <a:gdLst>
                <a:gd name="T0" fmla="*/ 67 w 68"/>
                <a:gd name="T1" fmla="*/ 6 h 36"/>
                <a:gd name="T2" fmla="*/ 64 w 68"/>
                <a:gd name="T3" fmla="*/ 0 h 36"/>
                <a:gd name="T4" fmla="*/ 0 w 68"/>
                <a:gd name="T5" fmla="*/ 28 h 36"/>
                <a:gd name="T6" fmla="*/ 2 w 68"/>
                <a:gd name="T7" fmla="*/ 35 h 36"/>
                <a:gd name="T8" fmla="*/ 67 w 68"/>
                <a:gd name="T9" fmla="*/ 6 h 36"/>
              </a:gdLst>
              <a:ahLst/>
              <a:cxnLst>
                <a:cxn ang="0">
                  <a:pos x="T0" y="T1"/>
                </a:cxn>
                <a:cxn ang="0">
                  <a:pos x="T2" y="T3"/>
                </a:cxn>
                <a:cxn ang="0">
                  <a:pos x="T4" y="T5"/>
                </a:cxn>
                <a:cxn ang="0">
                  <a:pos x="T6" y="T7"/>
                </a:cxn>
                <a:cxn ang="0">
                  <a:pos x="T8" y="T9"/>
                </a:cxn>
              </a:cxnLst>
              <a:rect l="0" t="0" r="r" b="b"/>
              <a:pathLst>
                <a:path w="68" h="36">
                  <a:moveTo>
                    <a:pt x="67" y="6"/>
                  </a:moveTo>
                  <a:lnTo>
                    <a:pt x="64" y="0"/>
                  </a:lnTo>
                  <a:lnTo>
                    <a:pt x="0" y="28"/>
                  </a:lnTo>
                  <a:lnTo>
                    <a:pt x="2" y="35"/>
                  </a:lnTo>
                  <a:lnTo>
                    <a:pt x="67"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7" name="Freeform 9"/>
            <p:cNvSpPr>
              <a:spLocks/>
            </p:cNvSpPr>
            <p:nvPr/>
          </p:nvSpPr>
          <p:spPr bwMode="auto">
            <a:xfrm>
              <a:off x="164" y="5272"/>
              <a:ext cx="69" cy="34"/>
            </a:xfrm>
            <a:custGeom>
              <a:avLst/>
              <a:gdLst>
                <a:gd name="T0" fmla="*/ 68 w 69"/>
                <a:gd name="T1" fmla="*/ 6 h 34"/>
                <a:gd name="T2" fmla="*/ 65 w 69"/>
                <a:gd name="T3" fmla="*/ 0 h 34"/>
                <a:gd name="T4" fmla="*/ 0 w 69"/>
                <a:gd name="T5" fmla="*/ 26 h 34"/>
                <a:gd name="T6" fmla="*/ 3 w 69"/>
                <a:gd name="T7" fmla="*/ 33 h 34"/>
                <a:gd name="T8" fmla="*/ 68 w 69"/>
                <a:gd name="T9" fmla="*/ 6 h 34"/>
              </a:gdLst>
              <a:ahLst/>
              <a:cxnLst>
                <a:cxn ang="0">
                  <a:pos x="T0" y="T1"/>
                </a:cxn>
                <a:cxn ang="0">
                  <a:pos x="T2" y="T3"/>
                </a:cxn>
                <a:cxn ang="0">
                  <a:pos x="T4" y="T5"/>
                </a:cxn>
                <a:cxn ang="0">
                  <a:pos x="T6" y="T7"/>
                </a:cxn>
                <a:cxn ang="0">
                  <a:pos x="T8" y="T9"/>
                </a:cxn>
              </a:cxnLst>
              <a:rect l="0" t="0" r="r" b="b"/>
              <a:pathLst>
                <a:path w="69" h="34">
                  <a:moveTo>
                    <a:pt x="68" y="6"/>
                  </a:moveTo>
                  <a:lnTo>
                    <a:pt x="65" y="0"/>
                  </a:lnTo>
                  <a:lnTo>
                    <a:pt x="0" y="26"/>
                  </a:lnTo>
                  <a:lnTo>
                    <a:pt x="3" y="33"/>
                  </a:lnTo>
                  <a:lnTo>
                    <a:pt x="68"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8" name="Freeform 10"/>
            <p:cNvSpPr>
              <a:spLocks/>
            </p:cNvSpPr>
            <p:nvPr/>
          </p:nvSpPr>
          <p:spPr bwMode="auto">
            <a:xfrm>
              <a:off x="172" y="5287"/>
              <a:ext cx="72" cy="36"/>
            </a:xfrm>
            <a:custGeom>
              <a:avLst/>
              <a:gdLst>
                <a:gd name="T0" fmla="*/ 71 w 72"/>
                <a:gd name="T1" fmla="*/ 6 h 36"/>
                <a:gd name="T2" fmla="*/ 67 w 72"/>
                <a:gd name="T3" fmla="*/ 0 h 36"/>
                <a:gd name="T4" fmla="*/ 0 w 72"/>
                <a:gd name="T5" fmla="*/ 28 h 36"/>
                <a:gd name="T6" fmla="*/ 3 w 72"/>
                <a:gd name="T7" fmla="*/ 35 h 36"/>
                <a:gd name="T8" fmla="*/ 71 w 72"/>
                <a:gd name="T9" fmla="*/ 6 h 36"/>
              </a:gdLst>
              <a:ahLst/>
              <a:cxnLst>
                <a:cxn ang="0">
                  <a:pos x="T0" y="T1"/>
                </a:cxn>
                <a:cxn ang="0">
                  <a:pos x="T2" y="T3"/>
                </a:cxn>
                <a:cxn ang="0">
                  <a:pos x="T4" y="T5"/>
                </a:cxn>
                <a:cxn ang="0">
                  <a:pos x="T6" y="T7"/>
                </a:cxn>
                <a:cxn ang="0">
                  <a:pos x="T8" y="T9"/>
                </a:cxn>
              </a:cxnLst>
              <a:rect l="0" t="0" r="r" b="b"/>
              <a:pathLst>
                <a:path w="72" h="36">
                  <a:moveTo>
                    <a:pt x="71" y="6"/>
                  </a:moveTo>
                  <a:lnTo>
                    <a:pt x="67" y="0"/>
                  </a:lnTo>
                  <a:lnTo>
                    <a:pt x="0" y="28"/>
                  </a:lnTo>
                  <a:lnTo>
                    <a:pt x="3" y="35"/>
                  </a:lnTo>
                  <a:lnTo>
                    <a:pt x="71"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9" name="Freeform 11"/>
            <p:cNvSpPr>
              <a:spLocks/>
            </p:cNvSpPr>
            <p:nvPr/>
          </p:nvSpPr>
          <p:spPr bwMode="auto">
            <a:xfrm>
              <a:off x="180" y="5303"/>
              <a:ext cx="70" cy="39"/>
            </a:xfrm>
            <a:custGeom>
              <a:avLst/>
              <a:gdLst>
                <a:gd name="T0" fmla="*/ 69 w 70"/>
                <a:gd name="T1" fmla="*/ 7 h 39"/>
                <a:gd name="T2" fmla="*/ 65 w 70"/>
                <a:gd name="T3" fmla="*/ 0 h 39"/>
                <a:gd name="T4" fmla="*/ 0 w 70"/>
                <a:gd name="T5" fmla="*/ 30 h 39"/>
                <a:gd name="T6" fmla="*/ 3 w 70"/>
                <a:gd name="T7" fmla="*/ 38 h 39"/>
                <a:gd name="T8" fmla="*/ 69 w 70"/>
                <a:gd name="T9" fmla="*/ 7 h 39"/>
              </a:gdLst>
              <a:ahLst/>
              <a:cxnLst>
                <a:cxn ang="0">
                  <a:pos x="T0" y="T1"/>
                </a:cxn>
                <a:cxn ang="0">
                  <a:pos x="T2" y="T3"/>
                </a:cxn>
                <a:cxn ang="0">
                  <a:pos x="T4" y="T5"/>
                </a:cxn>
                <a:cxn ang="0">
                  <a:pos x="T6" y="T7"/>
                </a:cxn>
                <a:cxn ang="0">
                  <a:pos x="T8" y="T9"/>
                </a:cxn>
              </a:cxnLst>
              <a:rect l="0" t="0" r="r" b="b"/>
              <a:pathLst>
                <a:path w="70" h="39">
                  <a:moveTo>
                    <a:pt x="69" y="7"/>
                  </a:moveTo>
                  <a:lnTo>
                    <a:pt x="65" y="0"/>
                  </a:lnTo>
                  <a:lnTo>
                    <a:pt x="0" y="30"/>
                  </a:lnTo>
                  <a:lnTo>
                    <a:pt x="3" y="38"/>
                  </a:lnTo>
                  <a:lnTo>
                    <a:pt x="69"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0" name="Freeform 12"/>
            <p:cNvSpPr>
              <a:spLocks/>
            </p:cNvSpPr>
            <p:nvPr/>
          </p:nvSpPr>
          <p:spPr bwMode="auto">
            <a:xfrm>
              <a:off x="110" y="5202"/>
              <a:ext cx="121" cy="58"/>
            </a:xfrm>
            <a:custGeom>
              <a:avLst/>
              <a:gdLst>
                <a:gd name="T0" fmla="*/ 120 w 121"/>
                <a:gd name="T1" fmla="*/ 7 h 58"/>
                <a:gd name="T2" fmla="*/ 118 w 121"/>
                <a:gd name="T3" fmla="*/ 0 h 58"/>
                <a:gd name="T4" fmla="*/ 0 w 121"/>
                <a:gd name="T5" fmla="*/ 50 h 58"/>
                <a:gd name="T6" fmla="*/ 2 w 121"/>
                <a:gd name="T7" fmla="*/ 57 h 58"/>
                <a:gd name="T8" fmla="*/ 120 w 121"/>
                <a:gd name="T9" fmla="*/ 7 h 58"/>
              </a:gdLst>
              <a:ahLst/>
              <a:cxnLst>
                <a:cxn ang="0">
                  <a:pos x="T0" y="T1"/>
                </a:cxn>
                <a:cxn ang="0">
                  <a:pos x="T2" y="T3"/>
                </a:cxn>
                <a:cxn ang="0">
                  <a:pos x="T4" y="T5"/>
                </a:cxn>
                <a:cxn ang="0">
                  <a:pos x="T6" y="T7"/>
                </a:cxn>
                <a:cxn ang="0">
                  <a:pos x="T8" y="T9"/>
                </a:cxn>
              </a:cxnLst>
              <a:rect l="0" t="0" r="r" b="b"/>
              <a:pathLst>
                <a:path w="121" h="58">
                  <a:moveTo>
                    <a:pt x="120" y="7"/>
                  </a:moveTo>
                  <a:lnTo>
                    <a:pt x="118" y="0"/>
                  </a:lnTo>
                  <a:lnTo>
                    <a:pt x="0" y="50"/>
                  </a:lnTo>
                  <a:lnTo>
                    <a:pt x="2" y="57"/>
                  </a:lnTo>
                  <a:lnTo>
                    <a:pt x="120"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1" name="Freeform 13"/>
            <p:cNvSpPr>
              <a:spLocks/>
            </p:cNvSpPr>
            <p:nvPr/>
          </p:nvSpPr>
          <p:spPr bwMode="auto">
            <a:xfrm>
              <a:off x="91" y="5190"/>
              <a:ext cx="123" cy="59"/>
            </a:xfrm>
            <a:custGeom>
              <a:avLst/>
              <a:gdLst>
                <a:gd name="T0" fmla="*/ 122 w 123"/>
                <a:gd name="T1" fmla="*/ 7 h 59"/>
                <a:gd name="T2" fmla="*/ 119 w 123"/>
                <a:gd name="T3" fmla="*/ 0 h 59"/>
                <a:gd name="T4" fmla="*/ 0 w 123"/>
                <a:gd name="T5" fmla="*/ 51 h 59"/>
                <a:gd name="T6" fmla="*/ 2 w 123"/>
                <a:gd name="T7" fmla="*/ 58 h 59"/>
                <a:gd name="T8" fmla="*/ 122 w 123"/>
                <a:gd name="T9" fmla="*/ 7 h 59"/>
              </a:gdLst>
              <a:ahLst/>
              <a:cxnLst>
                <a:cxn ang="0">
                  <a:pos x="T0" y="T1"/>
                </a:cxn>
                <a:cxn ang="0">
                  <a:pos x="T2" y="T3"/>
                </a:cxn>
                <a:cxn ang="0">
                  <a:pos x="T4" y="T5"/>
                </a:cxn>
                <a:cxn ang="0">
                  <a:pos x="T6" y="T7"/>
                </a:cxn>
                <a:cxn ang="0">
                  <a:pos x="T8" y="T9"/>
                </a:cxn>
              </a:cxnLst>
              <a:rect l="0" t="0" r="r" b="b"/>
              <a:pathLst>
                <a:path w="123" h="59">
                  <a:moveTo>
                    <a:pt x="122" y="7"/>
                  </a:moveTo>
                  <a:lnTo>
                    <a:pt x="119" y="0"/>
                  </a:lnTo>
                  <a:lnTo>
                    <a:pt x="0" y="51"/>
                  </a:lnTo>
                  <a:lnTo>
                    <a:pt x="2" y="58"/>
                  </a:lnTo>
                  <a:lnTo>
                    <a:pt x="122"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2" name="Freeform 14"/>
            <p:cNvSpPr>
              <a:spLocks/>
            </p:cNvSpPr>
            <p:nvPr/>
          </p:nvSpPr>
          <p:spPr bwMode="auto">
            <a:xfrm>
              <a:off x="219" y="5204"/>
              <a:ext cx="55" cy="104"/>
            </a:xfrm>
            <a:custGeom>
              <a:avLst/>
              <a:gdLst>
                <a:gd name="T0" fmla="*/ 46 w 55"/>
                <a:gd name="T1" fmla="*/ 103 h 104"/>
                <a:gd name="T2" fmla="*/ 54 w 55"/>
                <a:gd name="T3" fmla="*/ 100 h 104"/>
                <a:gd name="T4" fmla="*/ 7 w 55"/>
                <a:gd name="T5" fmla="*/ 0 h 104"/>
                <a:gd name="T6" fmla="*/ 0 w 55"/>
                <a:gd name="T7" fmla="*/ 2 h 104"/>
                <a:gd name="T8" fmla="*/ 46 w 55"/>
                <a:gd name="T9" fmla="*/ 103 h 104"/>
              </a:gdLst>
              <a:ahLst/>
              <a:cxnLst>
                <a:cxn ang="0">
                  <a:pos x="T0" y="T1"/>
                </a:cxn>
                <a:cxn ang="0">
                  <a:pos x="T2" y="T3"/>
                </a:cxn>
                <a:cxn ang="0">
                  <a:pos x="T4" y="T5"/>
                </a:cxn>
                <a:cxn ang="0">
                  <a:pos x="T6" y="T7"/>
                </a:cxn>
                <a:cxn ang="0">
                  <a:pos x="T8" y="T9"/>
                </a:cxn>
              </a:cxnLst>
              <a:rect l="0" t="0" r="r" b="b"/>
              <a:pathLst>
                <a:path w="55" h="104">
                  <a:moveTo>
                    <a:pt x="46" y="103"/>
                  </a:moveTo>
                  <a:lnTo>
                    <a:pt x="54" y="100"/>
                  </a:lnTo>
                  <a:lnTo>
                    <a:pt x="7" y="0"/>
                  </a:lnTo>
                  <a:lnTo>
                    <a:pt x="0" y="2"/>
                  </a:lnTo>
                  <a:lnTo>
                    <a:pt x="46" y="103"/>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3" name="Freeform 15"/>
            <p:cNvSpPr>
              <a:spLocks/>
            </p:cNvSpPr>
            <p:nvPr/>
          </p:nvSpPr>
          <p:spPr bwMode="auto">
            <a:xfrm>
              <a:off x="110" y="5249"/>
              <a:ext cx="53" cy="106"/>
            </a:xfrm>
            <a:custGeom>
              <a:avLst/>
              <a:gdLst>
                <a:gd name="T0" fmla="*/ 45 w 53"/>
                <a:gd name="T1" fmla="*/ 105 h 106"/>
                <a:gd name="T2" fmla="*/ 52 w 53"/>
                <a:gd name="T3" fmla="*/ 101 h 106"/>
                <a:gd name="T4" fmla="*/ 6 w 53"/>
                <a:gd name="T5" fmla="*/ 0 h 106"/>
                <a:gd name="T6" fmla="*/ 0 w 53"/>
                <a:gd name="T7" fmla="*/ 3 h 106"/>
                <a:gd name="T8" fmla="*/ 45 w 53"/>
                <a:gd name="T9" fmla="*/ 105 h 106"/>
              </a:gdLst>
              <a:ahLst/>
              <a:cxnLst>
                <a:cxn ang="0">
                  <a:pos x="T0" y="T1"/>
                </a:cxn>
                <a:cxn ang="0">
                  <a:pos x="T2" y="T3"/>
                </a:cxn>
                <a:cxn ang="0">
                  <a:pos x="T4" y="T5"/>
                </a:cxn>
                <a:cxn ang="0">
                  <a:pos x="T6" y="T7"/>
                </a:cxn>
                <a:cxn ang="0">
                  <a:pos x="T8" y="T9"/>
                </a:cxn>
              </a:cxnLst>
              <a:rect l="0" t="0" r="r" b="b"/>
              <a:pathLst>
                <a:path w="53" h="106">
                  <a:moveTo>
                    <a:pt x="45" y="105"/>
                  </a:moveTo>
                  <a:lnTo>
                    <a:pt x="52" y="101"/>
                  </a:lnTo>
                  <a:lnTo>
                    <a:pt x="6" y="0"/>
                  </a:lnTo>
                  <a:lnTo>
                    <a:pt x="0" y="3"/>
                  </a:lnTo>
                  <a:lnTo>
                    <a:pt x="45" y="105"/>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4" name="Freeform 16"/>
            <p:cNvSpPr>
              <a:spLocks/>
            </p:cNvSpPr>
            <p:nvPr/>
          </p:nvSpPr>
          <p:spPr bwMode="auto">
            <a:xfrm>
              <a:off x="87" y="5241"/>
              <a:ext cx="60" cy="114"/>
            </a:xfrm>
            <a:custGeom>
              <a:avLst/>
              <a:gdLst>
                <a:gd name="T0" fmla="*/ 51 w 60"/>
                <a:gd name="T1" fmla="*/ 113 h 114"/>
                <a:gd name="T2" fmla="*/ 59 w 60"/>
                <a:gd name="T3" fmla="*/ 110 h 114"/>
                <a:gd name="T4" fmla="*/ 6 w 60"/>
                <a:gd name="T5" fmla="*/ 0 h 114"/>
                <a:gd name="T6" fmla="*/ 0 w 60"/>
                <a:gd name="T7" fmla="*/ 2 h 114"/>
                <a:gd name="T8" fmla="*/ 51 w 60"/>
                <a:gd name="T9" fmla="*/ 113 h 114"/>
              </a:gdLst>
              <a:ahLst/>
              <a:cxnLst>
                <a:cxn ang="0">
                  <a:pos x="T0" y="T1"/>
                </a:cxn>
                <a:cxn ang="0">
                  <a:pos x="T2" y="T3"/>
                </a:cxn>
                <a:cxn ang="0">
                  <a:pos x="T4" y="T5"/>
                </a:cxn>
                <a:cxn ang="0">
                  <a:pos x="T6" y="T7"/>
                </a:cxn>
                <a:cxn ang="0">
                  <a:pos x="T8" y="T9"/>
                </a:cxn>
              </a:cxnLst>
              <a:rect l="0" t="0" r="r" b="b"/>
              <a:pathLst>
                <a:path w="60" h="114">
                  <a:moveTo>
                    <a:pt x="51" y="113"/>
                  </a:moveTo>
                  <a:lnTo>
                    <a:pt x="59" y="110"/>
                  </a:lnTo>
                  <a:lnTo>
                    <a:pt x="6" y="0"/>
                  </a:lnTo>
                  <a:lnTo>
                    <a:pt x="0" y="2"/>
                  </a:lnTo>
                  <a:lnTo>
                    <a:pt x="51" y="113"/>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5" name="Freeform 17"/>
            <p:cNvSpPr>
              <a:spLocks/>
            </p:cNvSpPr>
            <p:nvPr/>
          </p:nvSpPr>
          <p:spPr bwMode="auto">
            <a:xfrm>
              <a:off x="90" y="5241"/>
              <a:ext cx="30" cy="18"/>
            </a:xfrm>
            <a:custGeom>
              <a:avLst/>
              <a:gdLst>
                <a:gd name="T0" fmla="*/ 25 w 30"/>
                <a:gd name="T1" fmla="*/ 17 h 18"/>
                <a:gd name="T2" fmla="*/ 29 w 30"/>
                <a:gd name="T3" fmla="*/ 10 h 18"/>
                <a:gd name="T4" fmla="*/ 4 w 30"/>
                <a:gd name="T5" fmla="*/ 0 h 18"/>
                <a:gd name="T6" fmla="*/ 0 w 30"/>
                <a:gd name="T7" fmla="*/ 6 h 18"/>
                <a:gd name="T8" fmla="*/ 25 w 30"/>
                <a:gd name="T9" fmla="*/ 17 h 18"/>
              </a:gdLst>
              <a:ahLst/>
              <a:cxnLst>
                <a:cxn ang="0">
                  <a:pos x="T0" y="T1"/>
                </a:cxn>
                <a:cxn ang="0">
                  <a:pos x="T2" y="T3"/>
                </a:cxn>
                <a:cxn ang="0">
                  <a:pos x="T4" y="T5"/>
                </a:cxn>
                <a:cxn ang="0">
                  <a:pos x="T6" y="T7"/>
                </a:cxn>
                <a:cxn ang="0">
                  <a:pos x="T8" y="T9"/>
                </a:cxn>
              </a:cxnLst>
              <a:rect l="0" t="0" r="r" b="b"/>
              <a:pathLst>
                <a:path w="30" h="18">
                  <a:moveTo>
                    <a:pt x="25" y="17"/>
                  </a:moveTo>
                  <a:lnTo>
                    <a:pt x="29" y="10"/>
                  </a:lnTo>
                  <a:lnTo>
                    <a:pt x="4" y="0"/>
                  </a:lnTo>
                  <a:lnTo>
                    <a:pt x="0" y="6"/>
                  </a:lnTo>
                  <a:lnTo>
                    <a:pt x="25"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6" name="Freeform 18"/>
            <p:cNvSpPr>
              <a:spLocks/>
            </p:cNvSpPr>
            <p:nvPr/>
          </p:nvSpPr>
          <p:spPr bwMode="auto">
            <a:xfrm>
              <a:off x="200" y="5197"/>
              <a:ext cx="27" cy="18"/>
            </a:xfrm>
            <a:custGeom>
              <a:avLst/>
              <a:gdLst>
                <a:gd name="T0" fmla="*/ 22 w 27"/>
                <a:gd name="T1" fmla="*/ 17 h 18"/>
                <a:gd name="T2" fmla="*/ 26 w 27"/>
                <a:gd name="T3" fmla="*/ 10 h 18"/>
                <a:gd name="T4" fmla="*/ 4 w 27"/>
                <a:gd name="T5" fmla="*/ 0 h 18"/>
                <a:gd name="T6" fmla="*/ 0 w 27"/>
                <a:gd name="T7" fmla="*/ 5 h 18"/>
                <a:gd name="T8" fmla="*/ 22 w 27"/>
                <a:gd name="T9" fmla="*/ 17 h 18"/>
              </a:gdLst>
              <a:ahLst/>
              <a:cxnLst>
                <a:cxn ang="0">
                  <a:pos x="T0" y="T1"/>
                </a:cxn>
                <a:cxn ang="0">
                  <a:pos x="T2" y="T3"/>
                </a:cxn>
                <a:cxn ang="0">
                  <a:pos x="T4" y="T5"/>
                </a:cxn>
                <a:cxn ang="0">
                  <a:pos x="T6" y="T7"/>
                </a:cxn>
                <a:cxn ang="0">
                  <a:pos x="T8" y="T9"/>
                </a:cxn>
              </a:cxnLst>
              <a:rect l="0" t="0" r="r" b="b"/>
              <a:pathLst>
                <a:path w="27" h="18">
                  <a:moveTo>
                    <a:pt x="22" y="17"/>
                  </a:moveTo>
                  <a:lnTo>
                    <a:pt x="26" y="10"/>
                  </a:lnTo>
                  <a:lnTo>
                    <a:pt x="4" y="0"/>
                  </a:lnTo>
                  <a:lnTo>
                    <a:pt x="0" y="5"/>
                  </a:lnTo>
                  <a:lnTo>
                    <a:pt x="22"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231002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noFill/>
          <a:ln/>
        </p:spPr>
        <p:txBody>
          <a:bodyPr/>
          <a:lstStyle/>
          <a:p>
            <a:r>
              <a:rPr lang="en-US"/>
              <a:t>Cartesian Product</a:t>
            </a:r>
          </a:p>
          <a:p>
            <a:pPr lvl="1"/>
            <a:r>
              <a:rPr lang="en-US"/>
              <a:t>When a join condition is invalid or omitted completely, the result is a </a:t>
            </a:r>
            <a:r>
              <a:rPr lang="en-US" i="1"/>
              <a:t>Cartesian product</a:t>
            </a:r>
            <a:r>
              <a:rPr lang="en-US"/>
              <a:t> in which all combinations of rows will be displayed. All rows in the first table are joined to all rows in the second table.</a:t>
            </a:r>
          </a:p>
          <a:p>
            <a:pPr lvl="1"/>
            <a:r>
              <a:rPr lang="en-US"/>
              <a:t>A </a:t>
            </a:r>
            <a:r>
              <a:rPr lang="en-US">
                <a:solidFill>
                  <a:srgbClr val="FC0128"/>
                </a:solidFill>
              </a:rPr>
              <a:t>Cartesian product </a:t>
            </a:r>
            <a:r>
              <a:rPr lang="en-US"/>
              <a:t>tends to generate a large number of rows, and its result is rarely useful. You should always include a valid join condition in a WHERE clause, unless you have a specific need to combine all rows from all tables.</a:t>
            </a:r>
          </a:p>
          <a:p>
            <a:endParaRPr lang="en-US" b="0">
              <a:latin typeface="Times New Roman" pitchFamily="18" charset="0"/>
            </a:endParaRPr>
          </a:p>
        </p:txBody>
      </p:sp>
      <p:sp>
        <p:nvSpPr>
          <p:cNvPr id="14339" name="Rectangle 3"/>
          <p:cNvSpPr>
            <a:spLocks noGrp="1" noRot="1" noChangeAspect="1" noChangeArrowheads="1" noTextEdit="1"/>
          </p:cNvSpPr>
          <p:nvPr>
            <p:ph type="sldImg"/>
          </p:nvPr>
        </p:nvSpPr>
        <p:spPr>
          <a:xfrm>
            <a:off x="474663" y="161925"/>
            <a:ext cx="5864225" cy="4397375"/>
          </a:xfrm>
          <a:ln cap="flat"/>
        </p:spPr>
      </p:sp>
    </p:spTree>
    <p:extLst>
      <p:ext uri="{BB962C8B-B14F-4D97-AF65-F5344CB8AC3E}">
        <p14:creationId xmlns:p14="http://schemas.microsoft.com/office/powerpoint/2010/main" val="1959311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3860800" y="-1588"/>
            <a:ext cx="295751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7" name="Rectangle 3"/>
          <p:cNvSpPr>
            <a:spLocks noChangeArrowheads="1"/>
          </p:cNvSpPr>
          <p:nvPr/>
        </p:nvSpPr>
        <p:spPr bwMode="auto">
          <a:xfrm>
            <a:off x="-1588" y="-1588"/>
            <a:ext cx="2954338"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8" name="Rectangle 4"/>
          <p:cNvSpPr>
            <a:spLocks noGrp="1" noChangeArrowheads="1"/>
          </p:cNvSpPr>
          <p:nvPr>
            <p:ph type="body" idx="1"/>
          </p:nvPr>
        </p:nvSpPr>
        <p:spPr>
          <a:xfrm>
            <a:off x="452438" y="4762500"/>
            <a:ext cx="5980112" cy="3795713"/>
          </a:xfrm>
          <a:noFill/>
          <a:ln/>
        </p:spPr>
        <p:txBody>
          <a:bodyPr/>
          <a:lstStyle/>
          <a:p>
            <a:pPr defTabSz="377825">
              <a:tabLst>
                <a:tab pos="441325" algn="l"/>
              </a:tabLst>
            </a:pPr>
            <a:r>
              <a:rPr lang="en-US"/>
              <a:t>Cartesian Product (continued)</a:t>
            </a:r>
          </a:p>
          <a:p>
            <a:pPr lvl="1" defTabSz="377825">
              <a:tabLst>
                <a:tab pos="441325" algn="l"/>
              </a:tabLst>
            </a:pPr>
            <a:r>
              <a:rPr lang="en-US"/>
              <a:t>A Cartesian product is generated if a join condition is omitted. The example on the slide displays employee name and department name from EMP and DEPT tables. Because no WHERE clause has been specified, all rows (14 rows) from the EMP table are joined with all rows (4 rows) in the DEPT table, thereby generating 56 rows in the output.</a:t>
            </a:r>
          </a:p>
          <a:p>
            <a:pPr defTabSz="377825">
              <a:tabLst>
                <a:tab pos="441325" algn="l"/>
              </a:tabLst>
            </a:pPr>
            <a:endParaRPr lang="en-US"/>
          </a:p>
          <a:p>
            <a:pPr lvl="1" defTabSz="377825">
              <a:tabLst>
                <a:tab pos="441325" algn="l"/>
              </a:tabLst>
            </a:pPr>
            <a:endParaRPr lang="en-US"/>
          </a:p>
          <a:p>
            <a:pPr lvl="1" defTabSz="377825">
              <a:tabLst>
                <a:tab pos="441325" algn="l"/>
              </a:tabLst>
            </a:pPr>
            <a:endParaRPr lang="en-US"/>
          </a:p>
          <a:p>
            <a:pPr lvl="1" defTabSz="377825">
              <a:tabLst>
                <a:tab pos="441325" algn="l"/>
              </a:tabLst>
            </a:pPr>
            <a:endParaRPr lang="en-US"/>
          </a:p>
          <a:p>
            <a:pPr lvl="1" defTabSz="377825">
              <a:tabLst>
                <a:tab pos="441325" algn="l"/>
              </a:tabLst>
            </a:pPr>
            <a:endParaRPr lang="en-US"/>
          </a:p>
          <a:p>
            <a:pPr lvl="1" defTabSz="377825">
              <a:tabLst>
                <a:tab pos="441325" algn="l"/>
              </a:tabLst>
            </a:pPr>
            <a:endParaRPr lang="en-US"/>
          </a:p>
          <a:p>
            <a:pPr defTabSz="377825">
              <a:tabLst>
                <a:tab pos="441325" algn="l"/>
              </a:tabLst>
            </a:pPr>
            <a:endParaRPr lang="en-US">
              <a:solidFill>
                <a:schemeClr val="accent2"/>
              </a:solidFill>
            </a:endParaRPr>
          </a:p>
          <a:p>
            <a:pPr defTabSz="377825">
              <a:tabLst>
                <a:tab pos="441325" algn="l"/>
              </a:tabLst>
            </a:pPr>
            <a:endParaRPr lang="en-US">
              <a:solidFill>
                <a:schemeClr val="accent2"/>
              </a:solidFill>
            </a:endParaRPr>
          </a:p>
          <a:p>
            <a:pPr defTabSz="377825">
              <a:tabLst>
                <a:tab pos="441325" algn="l"/>
              </a:tabLst>
            </a:pPr>
            <a:endParaRPr lang="en-US">
              <a:solidFill>
                <a:schemeClr val="accent2"/>
              </a:solidFill>
            </a:endParaRPr>
          </a:p>
          <a:p>
            <a:pPr defTabSz="377825">
              <a:tabLst>
                <a:tab pos="441325" algn="l"/>
              </a:tabLst>
            </a:pPr>
            <a:endParaRPr lang="en-US" sz="800">
              <a:solidFill>
                <a:schemeClr val="accent2"/>
              </a:solidFill>
            </a:endParaRPr>
          </a:p>
          <a:p>
            <a:pPr defTabSz="377825">
              <a:spcBef>
                <a:spcPct val="65000"/>
              </a:spcBef>
              <a:tabLst>
                <a:tab pos="441325" algn="l"/>
              </a:tabLst>
            </a:pPr>
            <a:r>
              <a:rPr lang="en-US">
                <a:solidFill>
                  <a:schemeClr val="accent2"/>
                </a:solidFill>
              </a:rPr>
              <a:t>Class Management Note</a:t>
            </a:r>
          </a:p>
          <a:p>
            <a:pPr lvl="1" defTabSz="377825">
              <a:lnSpc>
                <a:spcPct val="95000"/>
              </a:lnSpc>
              <a:tabLst>
                <a:tab pos="441325" algn="l"/>
              </a:tabLst>
            </a:pPr>
            <a:r>
              <a:rPr lang="en-US">
                <a:solidFill>
                  <a:schemeClr val="accent2"/>
                </a:solidFill>
              </a:rPr>
              <a:t>Demo: </a:t>
            </a:r>
            <a:r>
              <a:rPr lang="en-US" i="1">
                <a:solidFill>
                  <a:schemeClr val="accent2"/>
                </a:solidFill>
              </a:rPr>
              <a:t>l4cart.sql</a:t>
            </a:r>
          </a:p>
          <a:p>
            <a:pPr lvl="1" defTabSz="377825">
              <a:lnSpc>
                <a:spcPct val="95000"/>
              </a:lnSpc>
              <a:tabLst>
                <a:tab pos="441325" algn="l"/>
              </a:tabLst>
            </a:pPr>
            <a:r>
              <a:rPr lang="en-US">
                <a:solidFill>
                  <a:schemeClr val="accent2"/>
                </a:solidFill>
              </a:rPr>
              <a:t>Purpose: To illustrate executing a Cartesian product.</a:t>
            </a:r>
            <a:r>
              <a:rPr lang="en-US" i="1">
                <a:solidFill>
                  <a:schemeClr val="accent2"/>
                </a:solidFill>
              </a:rPr>
              <a:t> </a:t>
            </a:r>
          </a:p>
        </p:txBody>
      </p:sp>
      <p:sp>
        <p:nvSpPr>
          <p:cNvPr id="16389" name="Rectangle 5"/>
          <p:cNvSpPr>
            <a:spLocks noGrp="1" noRot="1" noChangeAspect="1" noChangeArrowheads="1" noTextEdit="1"/>
          </p:cNvSpPr>
          <p:nvPr>
            <p:ph type="sldImg"/>
          </p:nvPr>
        </p:nvSpPr>
        <p:spPr>
          <a:xfrm>
            <a:off x="446088" y="173038"/>
            <a:ext cx="5921375" cy="4440237"/>
          </a:xfrm>
          <a:ln cap="flat"/>
        </p:spPr>
      </p:sp>
      <p:sp>
        <p:nvSpPr>
          <p:cNvPr id="16390" name="Rectangle 6"/>
          <p:cNvSpPr>
            <a:spLocks noChangeArrowheads="1"/>
          </p:cNvSpPr>
          <p:nvPr/>
        </p:nvSpPr>
        <p:spPr bwMode="auto">
          <a:xfrm>
            <a:off x="671513" y="5764213"/>
            <a:ext cx="5570537" cy="4429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63" tIns="47625" rIns="93663" bIns="47625"/>
          <a:lstStyle/>
          <a:p>
            <a:pPr defTabSz="942975">
              <a:tabLst>
                <a:tab pos="1039813" algn="l"/>
              </a:tabLst>
            </a:pPr>
            <a:r>
              <a:rPr lang="en-US" sz="1100" b="1">
                <a:latin typeface="Courier New" pitchFamily="49" charset="0"/>
              </a:rPr>
              <a:t>SQL&gt; SELECT  ename, dname</a:t>
            </a:r>
          </a:p>
          <a:p>
            <a:pPr defTabSz="942975">
              <a:tabLst>
                <a:tab pos="1039813" algn="l"/>
              </a:tabLst>
            </a:pPr>
            <a:r>
              <a:rPr lang="en-US" sz="1100" b="1">
                <a:latin typeface="Courier New" pitchFamily="49" charset="0"/>
              </a:rPr>
              <a:t>  2  FROM 	emp, dept;</a:t>
            </a:r>
          </a:p>
          <a:p>
            <a:pPr defTabSz="942975">
              <a:tabLst>
                <a:tab pos="1039813" algn="l"/>
              </a:tabLst>
            </a:pPr>
            <a:r>
              <a:rPr lang="en-US" sz="1100">
                <a:latin typeface="Courier New" pitchFamily="49" charset="0"/>
              </a:rPr>
              <a:t> </a:t>
            </a:r>
          </a:p>
          <a:p>
            <a:pPr defTabSz="942975">
              <a:tabLst>
                <a:tab pos="1039813" algn="l"/>
              </a:tabLst>
            </a:pPr>
            <a:endParaRPr lang="en-US" sz="1100">
              <a:latin typeface="Courier New" pitchFamily="49" charset="0"/>
            </a:endParaRPr>
          </a:p>
        </p:txBody>
      </p:sp>
      <p:sp>
        <p:nvSpPr>
          <p:cNvPr id="16391" name="Rectangle 7"/>
          <p:cNvSpPr>
            <a:spLocks noChangeArrowheads="1"/>
          </p:cNvSpPr>
          <p:nvPr/>
        </p:nvSpPr>
        <p:spPr bwMode="auto">
          <a:xfrm>
            <a:off x="671513" y="6302375"/>
            <a:ext cx="5570537" cy="15525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63" tIns="47625" rIns="93663" bIns="47625"/>
          <a:lstStyle/>
          <a:p>
            <a:pPr defTabSz="942975"/>
            <a:r>
              <a:rPr lang="en-US" sz="1100">
                <a:latin typeface="Courier New" pitchFamily="49" charset="0"/>
              </a:rPr>
              <a:t>ENAME      DNAME</a:t>
            </a:r>
          </a:p>
          <a:p>
            <a:pPr defTabSz="942975"/>
            <a:r>
              <a:rPr lang="en-US" sz="1100">
                <a:latin typeface="Courier New" pitchFamily="49" charset="0"/>
              </a:rPr>
              <a:t>---------- --------------</a:t>
            </a:r>
          </a:p>
          <a:p>
            <a:pPr defTabSz="942975"/>
            <a:r>
              <a:rPr lang="en-US" sz="1100">
                <a:latin typeface="Courier New" pitchFamily="49" charset="0"/>
              </a:rPr>
              <a:t>KING       ACCOUNTING</a:t>
            </a:r>
          </a:p>
          <a:p>
            <a:pPr defTabSz="942975"/>
            <a:r>
              <a:rPr lang="en-US" sz="1100">
                <a:latin typeface="Courier New" pitchFamily="49" charset="0"/>
              </a:rPr>
              <a:t>BLAKE      ACCOUNTING</a:t>
            </a:r>
          </a:p>
          <a:p>
            <a:pPr defTabSz="942975"/>
            <a:r>
              <a:rPr lang="en-US" sz="1100">
                <a:latin typeface="Courier New" pitchFamily="49" charset="0"/>
              </a:rPr>
              <a:t>...</a:t>
            </a:r>
          </a:p>
          <a:p>
            <a:pPr defTabSz="942975"/>
            <a:r>
              <a:rPr lang="en-US" sz="1100">
                <a:latin typeface="Courier New" pitchFamily="49" charset="0"/>
              </a:rPr>
              <a:t>KING       RESEARCH</a:t>
            </a:r>
          </a:p>
          <a:p>
            <a:pPr defTabSz="942975"/>
            <a:r>
              <a:rPr lang="en-US" sz="1100">
                <a:latin typeface="Courier New" pitchFamily="49" charset="0"/>
              </a:rPr>
              <a:t>BLAKE      RESEARCH</a:t>
            </a:r>
          </a:p>
          <a:p>
            <a:pPr defTabSz="942975"/>
            <a:r>
              <a:rPr lang="en-US" sz="1100">
                <a:latin typeface="Courier New" pitchFamily="49" charset="0"/>
              </a:rPr>
              <a:t>...</a:t>
            </a:r>
          </a:p>
          <a:p>
            <a:pPr defTabSz="942975"/>
            <a:r>
              <a:rPr lang="en-US" sz="1100">
                <a:latin typeface="Courier New" pitchFamily="49" charset="0"/>
              </a:rPr>
              <a:t>56 rows selected.</a:t>
            </a:r>
          </a:p>
          <a:p>
            <a:pPr defTabSz="942975"/>
            <a:endParaRPr lang="en-US" sz="1100">
              <a:latin typeface="Courier New" pitchFamily="49" charset="0"/>
            </a:endParaRPr>
          </a:p>
        </p:txBody>
      </p:sp>
    </p:spTree>
    <p:extLst>
      <p:ext uri="{BB962C8B-B14F-4D97-AF65-F5344CB8AC3E}">
        <p14:creationId xmlns:p14="http://schemas.microsoft.com/office/powerpoint/2010/main" val="627784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3859213" y="0"/>
            <a:ext cx="2960687"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5" name="Rectangle 3"/>
          <p:cNvSpPr>
            <a:spLocks noChangeArrowheads="1"/>
          </p:cNvSpPr>
          <p:nvPr/>
        </p:nvSpPr>
        <p:spPr bwMode="auto">
          <a:xfrm>
            <a:off x="-3175" y="0"/>
            <a:ext cx="295751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6" name="Rectangle 4"/>
          <p:cNvSpPr>
            <a:spLocks noGrp="1" noChangeArrowheads="1"/>
          </p:cNvSpPr>
          <p:nvPr>
            <p:ph type="body" idx="1"/>
          </p:nvPr>
        </p:nvSpPr>
        <p:spPr>
          <a:noFill/>
          <a:ln/>
        </p:spPr>
        <p:txBody>
          <a:bodyPr/>
          <a:lstStyle/>
          <a:p>
            <a:r>
              <a:rPr lang="en-US"/>
              <a:t>Types of Joins</a:t>
            </a:r>
          </a:p>
          <a:p>
            <a:pPr lvl="1"/>
            <a:r>
              <a:rPr lang="en-US"/>
              <a:t>There are two main types of join conditions:</a:t>
            </a:r>
          </a:p>
          <a:p>
            <a:pPr lvl="2"/>
            <a:r>
              <a:rPr lang="en-US"/>
              <a:t>Equijoins</a:t>
            </a:r>
          </a:p>
          <a:p>
            <a:pPr lvl="2"/>
            <a:r>
              <a:rPr lang="en-US"/>
              <a:t>Non-equijoins</a:t>
            </a:r>
          </a:p>
          <a:p>
            <a:pPr lvl="1"/>
            <a:r>
              <a:rPr lang="en-US"/>
              <a:t>Additional join methods include the following:</a:t>
            </a:r>
          </a:p>
          <a:p>
            <a:pPr lvl="2"/>
            <a:r>
              <a:rPr lang="en-US"/>
              <a:t>Outer joins</a:t>
            </a:r>
          </a:p>
          <a:p>
            <a:pPr lvl="2"/>
            <a:r>
              <a:rPr lang="en-US"/>
              <a:t>Self joins</a:t>
            </a:r>
          </a:p>
          <a:p>
            <a:pPr lvl="2"/>
            <a:r>
              <a:rPr lang="en-US"/>
              <a:t>Set operators</a:t>
            </a:r>
          </a:p>
          <a:p>
            <a:pPr lvl="1"/>
            <a:r>
              <a:rPr lang="en-US" b="1"/>
              <a:t>Note: </a:t>
            </a:r>
            <a:r>
              <a:rPr lang="en-US"/>
              <a:t>Set operators are not covered in this course. They are covered in another SQL course.</a:t>
            </a:r>
            <a:endParaRPr lang="en-US" b="1"/>
          </a:p>
          <a:p>
            <a:pPr lvl="1"/>
            <a:endParaRPr lang="en-US" b="1"/>
          </a:p>
          <a:p>
            <a:pPr lvl="1"/>
            <a:endParaRPr lang="en-US" b="1"/>
          </a:p>
          <a:p>
            <a:pPr lvl="1"/>
            <a:endParaRPr lang="en-US" b="1"/>
          </a:p>
          <a:p>
            <a:pPr lvl="1"/>
            <a:endParaRPr lang="en-US" b="1"/>
          </a:p>
          <a:p>
            <a:pPr lvl="1"/>
            <a:endParaRPr lang="en-US" b="1"/>
          </a:p>
          <a:p>
            <a:r>
              <a:rPr lang="en-US">
                <a:solidFill>
                  <a:schemeClr val="accent2"/>
                </a:solidFill>
              </a:rPr>
              <a:t>Class Management Note</a:t>
            </a:r>
            <a:endParaRPr lang="en-US"/>
          </a:p>
          <a:p>
            <a:pPr lvl="1"/>
            <a:r>
              <a:rPr lang="en-US">
                <a:solidFill>
                  <a:schemeClr val="accent2"/>
                </a:solidFill>
              </a:rPr>
              <a:t>Do not get into details of all the types of joins. Explain each join one by one as is done in the following slides.</a:t>
            </a:r>
          </a:p>
        </p:txBody>
      </p:sp>
      <p:sp>
        <p:nvSpPr>
          <p:cNvPr id="18437" name="Rectangle 5"/>
          <p:cNvSpPr>
            <a:spLocks noGrp="1" noRot="1" noChangeAspect="1" noChangeArrowheads="1" noTextEdit="1"/>
          </p:cNvSpPr>
          <p:nvPr>
            <p:ph type="sldImg"/>
          </p:nvPr>
        </p:nvSpPr>
        <p:spPr>
          <a:xfrm>
            <a:off x="474663" y="161925"/>
            <a:ext cx="5864225" cy="4397375"/>
          </a:xfrm>
          <a:ln cap="flat"/>
        </p:spPr>
      </p:sp>
    </p:spTree>
    <p:extLst>
      <p:ext uri="{BB962C8B-B14F-4D97-AF65-F5344CB8AC3E}">
        <p14:creationId xmlns:p14="http://schemas.microsoft.com/office/powerpoint/2010/main" val="584513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noFill/>
          <a:ln/>
        </p:spPr>
        <p:txBody>
          <a:bodyPr/>
          <a:lstStyle/>
          <a:p>
            <a:pPr>
              <a:tabLst/>
            </a:pPr>
            <a:r>
              <a:rPr lang="en-US"/>
              <a:t>Equijoins</a:t>
            </a:r>
          </a:p>
          <a:p>
            <a:pPr lvl="1">
              <a:tabLst/>
            </a:pPr>
            <a:r>
              <a:rPr lang="en-US"/>
              <a:t>To determine the name of an employee’s department, you compare the value in the DEPTNO column in the EMP table with the DEPTNO values in the DEPT table. The relationship between the EMP and DEPT tables is an </a:t>
            </a:r>
            <a:r>
              <a:rPr lang="en-US" i="1"/>
              <a:t>equijoin</a:t>
            </a:r>
            <a:r>
              <a:rPr lang="en-US"/>
              <a:t>—that is, values in the DEPTNO column on both tables must be equal. Frequently, this type of join involves primary and foreign key complements.</a:t>
            </a:r>
          </a:p>
          <a:p>
            <a:pPr lvl="1">
              <a:tabLst/>
            </a:pPr>
            <a:r>
              <a:rPr lang="en-US" b="1"/>
              <a:t>Note:</a:t>
            </a:r>
            <a:r>
              <a:rPr lang="en-US"/>
              <a:t> </a:t>
            </a:r>
            <a:r>
              <a:rPr lang="en-US">
                <a:solidFill>
                  <a:srgbClr val="FC0128"/>
                </a:solidFill>
              </a:rPr>
              <a:t>Equijoins </a:t>
            </a:r>
            <a:r>
              <a:rPr lang="en-US"/>
              <a:t>are also called </a:t>
            </a:r>
            <a:r>
              <a:rPr lang="en-US" i="1"/>
              <a:t>simple joins</a:t>
            </a:r>
            <a:r>
              <a:rPr lang="en-US"/>
              <a:t> or </a:t>
            </a:r>
            <a:r>
              <a:rPr lang="en-US" i="1"/>
              <a:t>inner joins</a:t>
            </a:r>
            <a:r>
              <a:rPr lang="en-US"/>
              <a:t>.</a:t>
            </a:r>
          </a:p>
          <a:p>
            <a:pPr>
              <a:tabLst/>
            </a:pPr>
            <a:endParaRPr lang="en-US"/>
          </a:p>
          <a:p>
            <a:pPr>
              <a:tabLst/>
            </a:pPr>
            <a:endParaRPr lang="en-US"/>
          </a:p>
          <a:p>
            <a:pPr>
              <a:tabLst/>
            </a:pPr>
            <a:r>
              <a:rPr lang="en-US">
                <a:solidFill>
                  <a:schemeClr val="accent2"/>
                </a:solidFill>
              </a:rPr>
              <a:t>Class Management Note</a:t>
            </a:r>
          </a:p>
          <a:p>
            <a:pPr lvl="1">
              <a:tabLst/>
            </a:pPr>
            <a:r>
              <a:rPr lang="en-US">
                <a:solidFill>
                  <a:schemeClr val="accent2"/>
                </a:solidFill>
              </a:rPr>
              <a:t>Explain the use of decision matrix for simplifying writing joins. For example, if you want to display the name and department number of all the employees who are in the same department as Smith, you can start by making the following decision tree:</a:t>
            </a:r>
          </a:p>
          <a:p>
            <a:pPr lvl="1">
              <a:tabLst/>
            </a:pPr>
            <a:endParaRPr lang="en-US">
              <a:solidFill>
                <a:schemeClr val="accent2"/>
              </a:solidFill>
            </a:endParaRPr>
          </a:p>
          <a:p>
            <a:pPr lvl="1">
              <a:tabLst/>
            </a:pPr>
            <a:endParaRPr lang="en-US">
              <a:solidFill>
                <a:schemeClr val="accent2"/>
              </a:solidFill>
            </a:endParaRPr>
          </a:p>
          <a:p>
            <a:pPr lvl="1">
              <a:tabLst/>
            </a:pPr>
            <a:endParaRPr lang="en-US">
              <a:solidFill>
                <a:schemeClr val="accent2"/>
              </a:solidFill>
            </a:endParaRPr>
          </a:p>
          <a:p>
            <a:pPr lvl="1">
              <a:tabLst/>
            </a:pPr>
            <a:endParaRPr lang="en-US" sz="500">
              <a:solidFill>
                <a:schemeClr val="accent2"/>
              </a:solidFill>
            </a:endParaRPr>
          </a:p>
          <a:p>
            <a:pPr lvl="1">
              <a:tabLst/>
            </a:pPr>
            <a:r>
              <a:rPr lang="en-US">
                <a:solidFill>
                  <a:schemeClr val="accent2"/>
                </a:solidFill>
              </a:rPr>
              <a:t>Now the SQL statement can be easily formulated by looking at the decision matrix. The first column gives the column list in the SELECT statement, the second column gives the tables for the FROM clause, and the third column gives the condition for the WHERE clause.</a:t>
            </a:r>
          </a:p>
        </p:txBody>
      </p:sp>
      <p:sp>
        <p:nvSpPr>
          <p:cNvPr id="24579" name="Rectangle 3"/>
          <p:cNvSpPr>
            <a:spLocks noGrp="1" noRot="1" noChangeAspect="1" noChangeArrowheads="1" noTextEdit="1"/>
          </p:cNvSpPr>
          <p:nvPr>
            <p:ph type="sldImg"/>
          </p:nvPr>
        </p:nvSpPr>
        <p:spPr>
          <a:xfrm>
            <a:off x="474663" y="161925"/>
            <a:ext cx="5864225" cy="4397375"/>
          </a:xfrm>
          <a:ln cap="flat"/>
        </p:spPr>
      </p:sp>
      <p:graphicFrame>
        <p:nvGraphicFramePr>
          <p:cNvPr id="24580" name="Object 4"/>
          <p:cNvGraphicFramePr>
            <a:graphicFrameLocks/>
          </p:cNvGraphicFramePr>
          <p:nvPr/>
        </p:nvGraphicFramePr>
        <p:xfrm>
          <a:off x="609600" y="7150100"/>
          <a:ext cx="5856288" cy="896938"/>
        </p:xfrm>
        <a:graphic>
          <a:graphicData uri="http://schemas.openxmlformats.org/presentationml/2006/ole">
            <mc:AlternateContent xmlns:mc="http://schemas.openxmlformats.org/markup-compatibility/2006">
              <mc:Choice xmlns:v="urn:schemas-microsoft-com:vml" Requires="v">
                <p:oleObj spid="_x0000_s24590" name="Document" r:id="rId4" imgW="5857875" imgH="898525" progId="Word.Document.8">
                  <p:embed/>
                </p:oleObj>
              </mc:Choice>
              <mc:Fallback>
                <p:oleObj name="Document" r:id="rId4" imgW="5857875" imgH="898525" progId="Word.Document.8">
                  <p:embed/>
                  <p:pic>
                    <p:nvPicPr>
                      <p:cNvPr id="0" name="Picture 1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7150100"/>
                        <a:ext cx="5856288" cy="89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329554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3860800" y="-1588"/>
            <a:ext cx="295751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7" name="Rectangle 3"/>
          <p:cNvSpPr>
            <a:spLocks noChangeArrowheads="1"/>
          </p:cNvSpPr>
          <p:nvPr/>
        </p:nvSpPr>
        <p:spPr bwMode="auto">
          <a:xfrm>
            <a:off x="-1588" y="-1588"/>
            <a:ext cx="2954338"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8" name="Rectangle 4"/>
          <p:cNvSpPr>
            <a:spLocks noGrp="1" noChangeArrowheads="1"/>
          </p:cNvSpPr>
          <p:nvPr>
            <p:ph type="body" idx="1"/>
          </p:nvPr>
        </p:nvSpPr>
        <p:spPr>
          <a:xfrm>
            <a:off x="452438" y="4762500"/>
            <a:ext cx="5311775" cy="3795713"/>
          </a:xfrm>
          <a:noFill/>
          <a:ln/>
        </p:spPr>
        <p:txBody>
          <a:bodyPr/>
          <a:lstStyle/>
          <a:p>
            <a:pPr defTabSz="377825">
              <a:tabLst>
                <a:tab pos="441325" algn="l"/>
              </a:tabLst>
            </a:pPr>
            <a:r>
              <a:rPr lang="en-US"/>
              <a:t>Retrieving Records with Equijoins</a:t>
            </a:r>
          </a:p>
          <a:p>
            <a:pPr lvl="1" defTabSz="377825">
              <a:tabLst>
                <a:tab pos="441325" algn="l"/>
              </a:tabLst>
            </a:pPr>
            <a:r>
              <a:rPr lang="en-US"/>
              <a:t>In the slide example:</a:t>
            </a:r>
          </a:p>
          <a:p>
            <a:pPr marL="434975" lvl="2" indent="-206375" defTabSz="377825">
              <a:tabLst>
                <a:tab pos="441325" algn="l"/>
              </a:tabLst>
            </a:pPr>
            <a:r>
              <a:rPr lang="en-US"/>
              <a:t>The SELECT clause specifies the column names to retrieve:</a:t>
            </a:r>
          </a:p>
          <a:p>
            <a:pPr marL="822325" lvl="3" indent="-206375" defTabSz="377825">
              <a:tabLst>
                <a:tab pos="441325" algn="l"/>
              </a:tabLst>
            </a:pPr>
            <a:r>
              <a:rPr lang="en-US"/>
              <a:t>employee name, employee number, and department number, which are columns in the EMP table</a:t>
            </a:r>
          </a:p>
          <a:p>
            <a:pPr marL="822325" lvl="3" indent="-206375" defTabSz="377825">
              <a:tabLst>
                <a:tab pos="441325" algn="l"/>
              </a:tabLst>
            </a:pPr>
            <a:r>
              <a:rPr lang="en-US"/>
              <a:t>department number, department name, and location, which are columns in the DEPT table</a:t>
            </a:r>
          </a:p>
          <a:p>
            <a:pPr marL="434975" lvl="2" indent="-206375" defTabSz="377825">
              <a:tabLst>
                <a:tab pos="441325" algn="l"/>
              </a:tabLst>
            </a:pPr>
            <a:r>
              <a:rPr lang="en-US"/>
              <a:t>The FROM clause specifies the two tables that the database must access:</a:t>
            </a:r>
          </a:p>
          <a:p>
            <a:pPr marL="822325" lvl="3" indent="-206375" defTabSz="377825">
              <a:tabLst>
                <a:tab pos="441325" algn="l"/>
              </a:tabLst>
            </a:pPr>
            <a:r>
              <a:rPr lang="en-US"/>
              <a:t>EMP table</a:t>
            </a:r>
          </a:p>
          <a:p>
            <a:pPr marL="822325" lvl="3" indent="-206375" defTabSz="377825">
              <a:tabLst>
                <a:tab pos="441325" algn="l"/>
              </a:tabLst>
            </a:pPr>
            <a:r>
              <a:rPr lang="en-US"/>
              <a:t>DEPT table</a:t>
            </a:r>
          </a:p>
          <a:p>
            <a:pPr marL="434975" lvl="2" indent="-206375" defTabSz="377825">
              <a:tabLst>
                <a:tab pos="441325" algn="l"/>
              </a:tabLst>
            </a:pPr>
            <a:r>
              <a:rPr lang="en-US"/>
              <a:t>The WHERE clause specifies how the tables are to be joined:</a:t>
            </a:r>
          </a:p>
          <a:p>
            <a:pPr marL="822325" lvl="3" indent="-206375" defTabSz="377825">
              <a:buFontTx/>
              <a:buNone/>
              <a:tabLst>
                <a:tab pos="441325" algn="l"/>
              </a:tabLst>
            </a:pPr>
            <a:r>
              <a:rPr lang="en-US"/>
              <a:t>EMP.DEPTNO=DEPT.DEPTNO </a:t>
            </a:r>
          </a:p>
          <a:p>
            <a:pPr lvl="1" defTabSz="377825">
              <a:tabLst>
                <a:tab pos="441325" algn="l"/>
              </a:tabLst>
            </a:pPr>
            <a:r>
              <a:rPr lang="en-US"/>
              <a:t>Because the DEPTNO column is common to both tables, it must be prefixed by the table name to avoid ambiguity. </a:t>
            </a:r>
          </a:p>
        </p:txBody>
      </p:sp>
      <p:sp>
        <p:nvSpPr>
          <p:cNvPr id="26629" name="Rectangle 5"/>
          <p:cNvSpPr>
            <a:spLocks noGrp="1" noRot="1" noChangeAspect="1" noChangeArrowheads="1" noTextEdit="1"/>
          </p:cNvSpPr>
          <p:nvPr>
            <p:ph type="sldImg"/>
          </p:nvPr>
        </p:nvSpPr>
        <p:spPr>
          <a:xfrm>
            <a:off x="446088" y="173038"/>
            <a:ext cx="5921375" cy="4440237"/>
          </a:xfrm>
          <a:ln cap="flat"/>
        </p:spPr>
      </p:sp>
    </p:spTree>
    <p:extLst>
      <p:ext uri="{BB962C8B-B14F-4D97-AF65-F5344CB8AC3E}">
        <p14:creationId xmlns:p14="http://schemas.microsoft.com/office/powerpoint/2010/main" val="1254949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481825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87601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45325" y="609600"/>
            <a:ext cx="1862138"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455738" y="609600"/>
            <a:ext cx="5437187"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4736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41642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59834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55738" y="1981200"/>
            <a:ext cx="3649662"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57800" y="1981200"/>
            <a:ext cx="3649663"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4066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52146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70805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865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59381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75077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0" y="0"/>
            <a:ext cx="9142413" cy="6856413"/>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11" name="Rectangle 3"/>
          <p:cNvSpPr>
            <a:spLocks noGrp="1" noChangeArrowheads="1"/>
          </p:cNvSpPr>
          <p:nvPr>
            <p:ph type="title"/>
          </p:nvPr>
        </p:nvSpPr>
        <p:spPr bwMode="auto">
          <a:xfrm>
            <a:off x="1455738" y="609600"/>
            <a:ext cx="74517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ctr" anchorCtr="0" compatLnSpc="1">
            <a:prstTxWarp prst="textNoShape">
              <a:avLst/>
            </a:prstTxWarp>
          </a:bodyPr>
          <a:lstStyle/>
          <a:p>
            <a:pPr lvl="0"/>
            <a:r>
              <a:rPr lang="en-US" smtClean="0"/>
              <a:t>Click to edit Master title style</a:t>
            </a:r>
          </a:p>
        </p:txBody>
      </p:sp>
      <p:sp>
        <p:nvSpPr>
          <p:cNvPr id="68612" name="Rectangle 4"/>
          <p:cNvSpPr>
            <a:spLocks noGrp="1" noChangeArrowheads="1"/>
          </p:cNvSpPr>
          <p:nvPr>
            <p:ph type="body" idx="1"/>
          </p:nvPr>
        </p:nvSpPr>
        <p:spPr bwMode="auto">
          <a:xfrm>
            <a:off x="1455738" y="1981200"/>
            <a:ext cx="745172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8613" name="Line 5"/>
          <p:cNvSpPr>
            <a:spLocks noChangeShapeType="1"/>
          </p:cNvSpPr>
          <p:nvPr/>
        </p:nvSpPr>
        <p:spPr bwMode="auto">
          <a:xfrm>
            <a:off x="1463675" y="304800"/>
            <a:ext cx="7437438"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14" name="Rectangle 6"/>
          <p:cNvSpPr>
            <a:spLocks noChangeArrowheads="1"/>
          </p:cNvSpPr>
          <p:nvPr/>
        </p:nvSpPr>
        <p:spPr bwMode="auto">
          <a:xfrm>
            <a:off x="0" y="0"/>
            <a:ext cx="1389063" cy="6856413"/>
          </a:xfrm>
          <a:prstGeom prst="rect">
            <a:avLst/>
          </a:prstGeom>
          <a:gradFill rotWithShape="0">
            <a:gsLst>
              <a:gs pos="0">
                <a:srgbClr val="FFCC66">
                  <a:gamma/>
                  <a:shade val="49804"/>
                  <a:invGamma/>
                </a:srgbClr>
              </a:gs>
              <a:gs pos="50000">
                <a:srgbClr val="FFCC66"/>
              </a:gs>
              <a:gs pos="100000">
                <a:srgbClr val="FFCC66">
                  <a:gamma/>
                  <a:shade val="49804"/>
                  <a:invGamma/>
                </a:srgbClr>
              </a:gs>
            </a:gsLst>
            <a:lin ang="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 bg1="dk2" tx1="lt1" bg2="dk1"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Times New Roman" pitchFamily="18" charset="0"/>
        </a:defRPr>
      </a:lvl2pPr>
      <a:lvl3pPr algn="ctr" rtl="0" eaLnBrk="0" fontAlgn="base" hangingPunct="0">
        <a:spcBef>
          <a:spcPct val="0"/>
        </a:spcBef>
        <a:spcAft>
          <a:spcPct val="0"/>
        </a:spcAft>
        <a:defRPr sz="4400" b="1">
          <a:solidFill>
            <a:schemeClr val="tx2"/>
          </a:solidFill>
          <a:latin typeface="Times New Roman" pitchFamily="18" charset="0"/>
        </a:defRPr>
      </a:lvl3pPr>
      <a:lvl4pPr algn="ctr" rtl="0" eaLnBrk="0" fontAlgn="base" hangingPunct="0">
        <a:spcBef>
          <a:spcPct val="0"/>
        </a:spcBef>
        <a:spcAft>
          <a:spcPct val="0"/>
        </a:spcAft>
        <a:defRPr sz="4400" b="1">
          <a:solidFill>
            <a:schemeClr val="tx2"/>
          </a:solidFill>
          <a:latin typeface="Times New Roman" pitchFamily="18" charset="0"/>
        </a:defRPr>
      </a:lvl4pPr>
      <a:lvl5pPr algn="ctr" rtl="0" eaLnBrk="0" fontAlgn="base" hangingPunct="0">
        <a:spcBef>
          <a:spcPct val="0"/>
        </a:spcBef>
        <a:spcAft>
          <a:spcPct val="0"/>
        </a:spcAft>
        <a:defRPr sz="4400" b="1">
          <a:solidFill>
            <a:schemeClr val="tx2"/>
          </a:solidFill>
          <a:latin typeface="Times New Roman" pitchFamily="18" charset="0"/>
        </a:defRPr>
      </a:lvl5pPr>
      <a:lvl6pPr marL="457200" algn="ctr" rtl="0" eaLnBrk="0" fontAlgn="base" hangingPunct="0">
        <a:spcBef>
          <a:spcPct val="0"/>
        </a:spcBef>
        <a:spcAft>
          <a:spcPct val="0"/>
        </a:spcAft>
        <a:defRPr sz="4400" b="1">
          <a:solidFill>
            <a:schemeClr val="tx2"/>
          </a:solidFill>
          <a:latin typeface="Times New Roman" pitchFamily="18" charset="0"/>
        </a:defRPr>
      </a:lvl6pPr>
      <a:lvl7pPr marL="914400" algn="ctr" rtl="0" eaLnBrk="0" fontAlgn="base" hangingPunct="0">
        <a:spcBef>
          <a:spcPct val="0"/>
        </a:spcBef>
        <a:spcAft>
          <a:spcPct val="0"/>
        </a:spcAft>
        <a:defRPr sz="4400" b="1">
          <a:solidFill>
            <a:schemeClr val="tx2"/>
          </a:solidFill>
          <a:latin typeface="Times New Roman" pitchFamily="18" charset="0"/>
        </a:defRPr>
      </a:lvl7pPr>
      <a:lvl8pPr marL="1371600" algn="ctr" rtl="0" eaLnBrk="0" fontAlgn="base" hangingPunct="0">
        <a:spcBef>
          <a:spcPct val="0"/>
        </a:spcBef>
        <a:spcAft>
          <a:spcPct val="0"/>
        </a:spcAft>
        <a:defRPr sz="4400" b="1">
          <a:solidFill>
            <a:schemeClr val="tx2"/>
          </a:solidFill>
          <a:latin typeface="Times New Roman" pitchFamily="18" charset="0"/>
        </a:defRPr>
      </a:lvl8pPr>
      <a:lvl9pPr marL="1828800" algn="ctr" rtl="0" eaLnBrk="0" fontAlgn="base" hangingPunct="0">
        <a:spcBef>
          <a:spcPct val="0"/>
        </a:spcBef>
        <a:spcAft>
          <a:spcPct val="0"/>
        </a:spcAft>
        <a:defRPr sz="44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SzPct val="10000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100000"/>
        <a:buChar char="–"/>
        <a:defRPr sz="2800">
          <a:solidFill>
            <a:schemeClr val="tx1"/>
          </a:solidFill>
          <a:latin typeface="+mn-lt"/>
        </a:defRPr>
      </a:lvl2pPr>
      <a:lvl3pPr marL="1143000" indent="-228600" algn="l" rtl="0" eaLnBrk="0" fontAlgn="base" hangingPunct="0">
        <a:spcBef>
          <a:spcPct val="20000"/>
        </a:spcBef>
        <a:spcAft>
          <a:spcPct val="0"/>
        </a:spcAft>
        <a:buSzPct val="100000"/>
        <a:buChar char="•"/>
        <a:defRPr sz="24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mn-lt"/>
        </a:defRPr>
      </a:lvl4pPr>
      <a:lvl5pPr marL="2057400" indent="-228600" algn="l" rtl="0" eaLnBrk="0" fontAlgn="base" hangingPunct="0">
        <a:spcBef>
          <a:spcPct val="20000"/>
        </a:spcBef>
        <a:spcAft>
          <a:spcPct val="0"/>
        </a:spcAft>
        <a:buSzPct val="100000"/>
        <a:buChar char="•"/>
        <a:defRPr sz="2000">
          <a:solidFill>
            <a:schemeClr val="tx1"/>
          </a:solidFill>
          <a:latin typeface="+mn-lt"/>
        </a:defRPr>
      </a:lvl5pPr>
      <a:lvl6pPr marL="2514600" indent="-228600" algn="l" rtl="0" eaLnBrk="0" fontAlgn="base" hangingPunct="0">
        <a:spcBef>
          <a:spcPct val="20000"/>
        </a:spcBef>
        <a:spcAft>
          <a:spcPct val="0"/>
        </a:spcAft>
        <a:buSzPct val="100000"/>
        <a:buChar char="•"/>
        <a:defRPr sz="2000">
          <a:solidFill>
            <a:schemeClr val="tx1"/>
          </a:solidFill>
          <a:latin typeface="+mn-lt"/>
        </a:defRPr>
      </a:lvl6pPr>
      <a:lvl7pPr marL="2971800" indent="-228600" algn="l" rtl="0" eaLnBrk="0" fontAlgn="base" hangingPunct="0">
        <a:spcBef>
          <a:spcPct val="20000"/>
        </a:spcBef>
        <a:spcAft>
          <a:spcPct val="0"/>
        </a:spcAft>
        <a:buSzPct val="100000"/>
        <a:buChar char="•"/>
        <a:defRPr sz="2000">
          <a:solidFill>
            <a:schemeClr val="tx1"/>
          </a:solidFill>
          <a:latin typeface="+mn-lt"/>
        </a:defRPr>
      </a:lvl7pPr>
      <a:lvl8pPr marL="3429000" indent="-228600" algn="l" rtl="0" eaLnBrk="0" fontAlgn="base" hangingPunct="0">
        <a:spcBef>
          <a:spcPct val="20000"/>
        </a:spcBef>
        <a:spcAft>
          <a:spcPct val="0"/>
        </a:spcAft>
        <a:buSzPct val="100000"/>
        <a:buChar char="•"/>
        <a:defRPr sz="2000">
          <a:solidFill>
            <a:schemeClr val="tx1"/>
          </a:solidFill>
          <a:latin typeface="+mn-lt"/>
        </a:defRPr>
      </a:lvl8pPr>
      <a:lvl9pPr marL="3886200" indent="-228600" algn="l" rtl="0" eaLnBrk="0" fontAlgn="base" hangingPunct="0">
        <a:spcBef>
          <a:spcPct val="20000"/>
        </a:spcBef>
        <a:spcAft>
          <a:spcPct val="0"/>
        </a:spcAft>
        <a:buSzPct val="10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2286000"/>
            <a:ext cx="7772400" cy="1143000"/>
          </a:xfrm>
          <a:noFill/>
          <a:ln/>
          <a:effectLst>
            <a:outerShdw dist="53882" dir="2700000" algn="ctr" rotWithShape="0">
              <a:srgbClr val="000000">
                <a:alpha val="50000"/>
              </a:srgbClr>
            </a:outerShdw>
          </a:effectLst>
        </p:spPr>
        <p:txBody>
          <a:bodyPr lIns="92075" tIns="46038" rIns="92075" bIns="46038" anchor="t"/>
          <a:lstStyle/>
          <a:p>
            <a:r>
              <a:rPr lang="en-US" sz="4800"/>
              <a:t>Displaying Data </a:t>
            </a:r>
            <a:br>
              <a:rPr lang="en-US" sz="4800"/>
            </a:br>
            <a:r>
              <a:rPr lang="en-US" sz="4800"/>
              <a:t>from Multiple Tables</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Qualifying Ambiguous </a:t>
            </a:r>
            <a:br>
              <a:rPr lang="en-US"/>
            </a:br>
            <a:r>
              <a:rPr lang="en-US"/>
              <a:t>Column Names</a:t>
            </a:r>
          </a:p>
        </p:txBody>
      </p:sp>
      <p:sp>
        <p:nvSpPr>
          <p:cNvPr id="27651" name="Rectangle 3"/>
          <p:cNvSpPr>
            <a:spLocks noGrp="1" noChangeArrowheads="1"/>
          </p:cNvSpPr>
          <p:nvPr>
            <p:ph type="body" idx="1"/>
          </p:nvPr>
        </p:nvSpPr>
        <p:spPr>
          <a:xfrm>
            <a:off x="860425" y="1795463"/>
            <a:ext cx="7385050" cy="3252787"/>
          </a:xfrm>
          <a:noFill/>
          <a:ln/>
          <a:effectLst>
            <a:outerShdw dist="53882" dir="2700000" algn="ctr" rotWithShape="0">
              <a:srgbClr val="000000">
                <a:alpha val="50000"/>
              </a:srgbClr>
            </a:outerShdw>
          </a:effectLst>
        </p:spPr>
        <p:txBody>
          <a:bodyPr lIns="92075" tIns="46038" rIns="92075" bIns="46038">
            <a:spAutoFit/>
          </a:bodyPr>
          <a:lstStyle/>
          <a:p>
            <a:pPr lvl="1"/>
            <a:r>
              <a:rPr lang="en-US"/>
              <a:t>Use table prefixes to qualify column names that are in multiple tables.</a:t>
            </a:r>
          </a:p>
          <a:p>
            <a:pPr lvl="1"/>
            <a:r>
              <a:rPr lang="en-US"/>
              <a:t>Improve performance by using table prefixes.</a:t>
            </a:r>
          </a:p>
          <a:p>
            <a:pPr lvl="1"/>
            <a:r>
              <a:rPr lang="en-US"/>
              <a:t>Distinguish columns that have identical names but reside in different tables by using column aliases.</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blackWhite">
          <a:xfrm>
            <a:off x="927100" y="2082800"/>
            <a:ext cx="3384550" cy="402272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p:txBody>
      </p:sp>
      <p:sp>
        <p:nvSpPr>
          <p:cNvPr id="29699" name="Rectangle 3"/>
          <p:cNvSpPr>
            <a:spLocks noChangeArrowheads="1"/>
          </p:cNvSpPr>
          <p:nvPr/>
        </p:nvSpPr>
        <p:spPr bwMode="blackWhite">
          <a:xfrm>
            <a:off x="4511675" y="2082800"/>
            <a:ext cx="3836988" cy="402272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p:txBody>
      </p:sp>
      <p:sp>
        <p:nvSpPr>
          <p:cNvPr id="29700" name="Rectangle 4"/>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Additional Search Conditions</a:t>
            </a:r>
            <a:br>
              <a:rPr lang="en-US"/>
            </a:br>
            <a:r>
              <a:rPr lang="en-US"/>
              <a:t>Using the AND Operator </a:t>
            </a:r>
          </a:p>
        </p:txBody>
      </p:sp>
      <p:sp>
        <p:nvSpPr>
          <p:cNvPr id="29701" name="Rectangle 5"/>
          <p:cNvSpPr>
            <a:spLocks noChangeArrowheads="1"/>
          </p:cNvSpPr>
          <p:nvPr/>
        </p:nvSpPr>
        <p:spPr bwMode="auto">
          <a:xfrm>
            <a:off x="871538" y="1725613"/>
            <a:ext cx="8048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a:solidFill>
                  <a:srgbClr val="FFFFCC"/>
                </a:solidFill>
                <a:effectLst>
                  <a:outerShdw blurRad="38100" dist="38100" dir="2700000" algn="tl">
                    <a:srgbClr val="FFFFFF"/>
                  </a:outerShdw>
                </a:effectLst>
                <a:latin typeface="Arial" pitchFamily="34" charset="0"/>
              </a:rPr>
              <a:t>EMP </a:t>
            </a:r>
          </a:p>
        </p:txBody>
      </p:sp>
      <p:sp>
        <p:nvSpPr>
          <p:cNvPr id="29702" name="Rectangle 6"/>
          <p:cNvSpPr>
            <a:spLocks noChangeArrowheads="1"/>
          </p:cNvSpPr>
          <p:nvPr/>
        </p:nvSpPr>
        <p:spPr bwMode="auto">
          <a:xfrm>
            <a:off x="4419600" y="1725613"/>
            <a:ext cx="931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a:solidFill>
                  <a:srgbClr val="FFFFCC"/>
                </a:solidFill>
                <a:effectLst>
                  <a:outerShdw blurRad="38100" dist="38100" dir="2700000" algn="tl">
                    <a:srgbClr val="FFFFFF"/>
                  </a:outerShdw>
                </a:effectLst>
                <a:latin typeface="Arial" pitchFamily="34" charset="0"/>
              </a:rPr>
              <a:t>DEPT </a:t>
            </a:r>
          </a:p>
        </p:txBody>
      </p:sp>
      <p:sp>
        <p:nvSpPr>
          <p:cNvPr id="29703" name="Rectangle 7"/>
          <p:cNvSpPr>
            <a:spLocks noChangeArrowheads="1"/>
          </p:cNvSpPr>
          <p:nvPr/>
        </p:nvSpPr>
        <p:spPr bwMode="ltGray">
          <a:xfrm>
            <a:off x="3033713" y="2159000"/>
            <a:ext cx="2462212" cy="3405188"/>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4" name="Rectangle 8"/>
          <p:cNvSpPr>
            <a:spLocks noChangeArrowheads="1"/>
          </p:cNvSpPr>
          <p:nvPr/>
        </p:nvSpPr>
        <p:spPr bwMode="ltGray">
          <a:xfrm>
            <a:off x="1035050" y="2638425"/>
            <a:ext cx="7216775" cy="314325"/>
          </a:xfrm>
          <a:prstGeom prst="rect">
            <a:avLst/>
          </a:prstGeom>
          <a:solidFill>
            <a:srgbClr val="0099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5" name="Rectangle 9"/>
          <p:cNvSpPr>
            <a:spLocks noChangeArrowheads="1"/>
          </p:cNvSpPr>
          <p:nvPr/>
        </p:nvSpPr>
        <p:spPr bwMode="blackWhite">
          <a:xfrm>
            <a:off x="939800" y="2114550"/>
            <a:ext cx="3359150" cy="399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5000"/>
              </a:lnSpc>
              <a:tabLst>
                <a:tab pos="914400" algn="l"/>
                <a:tab pos="1885950" algn="l"/>
                <a:tab pos="2457450" algn="l"/>
              </a:tabLst>
            </a:pPr>
            <a:r>
              <a:rPr lang="en-US" sz="1800" b="1">
                <a:solidFill>
                  <a:srgbClr val="000000"/>
                </a:solidFill>
                <a:latin typeface="Courier New" pitchFamily="49" charset="0"/>
              </a:rPr>
              <a:t> EMPNO ENAME    DEPTNO</a:t>
            </a:r>
          </a:p>
          <a:p>
            <a:pPr>
              <a:lnSpc>
                <a:spcPct val="95000"/>
              </a:lnSpc>
              <a:tabLst>
                <a:tab pos="914400" algn="l"/>
                <a:tab pos="1885950" algn="l"/>
                <a:tab pos="2457450" algn="l"/>
              </a:tabLst>
            </a:pPr>
            <a:r>
              <a:rPr lang="en-US" sz="1800" b="1">
                <a:solidFill>
                  <a:srgbClr val="000000"/>
                </a:solidFill>
                <a:latin typeface="Courier New" pitchFamily="49" charset="0"/>
              </a:rPr>
              <a:t>------ ------- -------</a:t>
            </a:r>
          </a:p>
          <a:p>
            <a:pPr>
              <a:lnSpc>
                <a:spcPct val="95000"/>
              </a:lnSpc>
              <a:tabLst>
                <a:tab pos="914400" algn="l"/>
                <a:tab pos="1885950" algn="l"/>
                <a:tab pos="2457450" algn="l"/>
              </a:tabLst>
            </a:pPr>
            <a:r>
              <a:rPr lang="en-US" sz="1800" b="1">
                <a:solidFill>
                  <a:srgbClr val="000000"/>
                </a:solidFill>
                <a:latin typeface="Courier New" pitchFamily="49" charset="0"/>
              </a:rPr>
              <a:t>  7839 KING         10</a:t>
            </a:r>
          </a:p>
          <a:p>
            <a:pPr>
              <a:lnSpc>
                <a:spcPct val="95000"/>
              </a:lnSpc>
              <a:tabLst>
                <a:tab pos="914400" algn="l"/>
                <a:tab pos="1885950" algn="l"/>
                <a:tab pos="2457450" algn="l"/>
              </a:tabLst>
            </a:pPr>
            <a:r>
              <a:rPr lang="en-US" sz="1800" b="1">
                <a:solidFill>
                  <a:srgbClr val="000000"/>
                </a:solidFill>
                <a:latin typeface="Courier New" pitchFamily="49" charset="0"/>
              </a:rPr>
              <a:t>  7698 BLAKE        30</a:t>
            </a:r>
          </a:p>
          <a:p>
            <a:pPr>
              <a:lnSpc>
                <a:spcPct val="95000"/>
              </a:lnSpc>
              <a:tabLst>
                <a:tab pos="914400" algn="l"/>
                <a:tab pos="1885950" algn="l"/>
                <a:tab pos="2457450" algn="l"/>
              </a:tabLst>
            </a:pPr>
            <a:r>
              <a:rPr lang="en-US" sz="1800" b="1">
                <a:solidFill>
                  <a:srgbClr val="000000"/>
                </a:solidFill>
                <a:latin typeface="Courier New" pitchFamily="49" charset="0"/>
              </a:rPr>
              <a:t>  7782 CLARK        10</a:t>
            </a:r>
          </a:p>
          <a:p>
            <a:pPr>
              <a:lnSpc>
                <a:spcPct val="95000"/>
              </a:lnSpc>
              <a:tabLst>
                <a:tab pos="914400" algn="l"/>
                <a:tab pos="1885950" algn="l"/>
                <a:tab pos="2457450" algn="l"/>
              </a:tabLst>
            </a:pPr>
            <a:r>
              <a:rPr lang="en-US" sz="1800" b="1">
                <a:solidFill>
                  <a:srgbClr val="000000"/>
                </a:solidFill>
                <a:latin typeface="Courier New" pitchFamily="49" charset="0"/>
              </a:rPr>
              <a:t>  7566 JONES        20</a:t>
            </a:r>
          </a:p>
          <a:p>
            <a:pPr>
              <a:lnSpc>
                <a:spcPct val="95000"/>
              </a:lnSpc>
              <a:tabLst>
                <a:tab pos="914400" algn="l"/>
                <a:tab pos="1885950" algn="l"/>
                <a:tab pos="2457450" algn="l"/>
              </a:tabLst>
            </a:pPr>
            <a:r>
              <a:rPr lang="en-US" sz="1800" b="1">
                <a:solidFill>
                  <a:srgbClr val="000000"/>
                </a:solidFill>
                <a:latin typeface="Courier New" pitchFamily="49" charset="0"/>
              </a:rPr>
              <a:t>  7654 MARTIN       30</a:t>
            </a:r>
          </a:p>
          <a:p>
            <a:pPr>
              <a:lnSpc>
                <a:spcPct val="95000"/>
              </a:lnSpc>
              <a:tabLst>
                <a:tab pos="914400" algn="l"/>
                <a:tab pos="1885950" algn="l"/>
                <a:tab pos="2457450" algn="l"/>
              </a:tabLst>
            </a:pPr>
            <a:r>
              <a:rPr lang="en-US" sz="1800" b="1">
                <a:solidFill>
                  <a:srgbClr val="000000"/>
                </a:solidFill>
                <a:latin typeface="Courier New" pitchFamily="49" charset="0"/>
              </a:rPr>
              <a:t>  7499 ALLEN        30</a:t>
            </a:r>
          </a:p>
          <a:p>
            <a:pPr>
              <a:lnSpc>
                <a:spcPct val="95000"/>
              </a:lnSpc>
              <a:tabLst>
                <a:tab pos="914400" algn="l"/>
                <a:tab pos="1885950" algn="l"/>
                <a:tab pos="2457450" algn="l"/>
              </a:tabLst>
            </a:pPr>
            <a:r>
              <a:rPr lang="en-US" sz="1800" b="1">
                <a:solidFill>
                  <a:srgbClr val="000000"/>
                </a:solidFill>
                <a:latin typeface="Courier New" pitchFamily="49" charset="0"/>
              </a:rPr>
              <a:t>  7844 TURNER       30</a:t>
            </a:r>
          </a:p>
          <a:p>
            <a:pPr>
              <a:lnSpc>
                <a:spcPct val="95000"/>
              </a:lnSpc>
              <a:tabLst>
                <a:tab pos="914400" algn="l"/>
                <a:tab pos="1885950" algn="l"/>
                <a:tab pos="2457450" algn="l"/>
              </a:tabLst>
            </a:pPr>
            <a:r>
              <a:rPr lang="en-US" sz="1800" b="1">
                <a:solidFill>
                  <a:srgbClr val="000000"/>
                </a:solidFill>
                <a:latin typeface="Courier New" pitchFamily="49" charset="0"/>
              </a:rPr>
              <a:t>  7900 JAMES        30</a:t>
            </a:r>
          </a:p>
          <a:p>
            <a:pPr>
              <a:lnSpc>
                <a:spcPct val="95000"/>
              </a:lnSpc>
              <a:tabLst>
                <a:tab pos="914400" algn="l"/>
                <a:tab pos="1885950" algn="l"/>
                <a:tab pos="2457450" algn="l"/>
              </a:tabLst>
            </a:pPr>
            <a:r>
              <a:rPr lang="en-US" sz="1800" b="1">
                <a:solidFill>
                  <a:srgbClr val="000000"/>
                </a:solidFill>
                <a:latin typeface="Courier New" pitchFamily="49" charset="0"/>
              </a:rPr>
              <a:t>  7521 WARD         30</a:t>
            </a:r>
          </a:p>
          <a:p>
            <a:pPr>
              <a:lnSpc>
                <a:spcPct val="95000"/>
              </a:lnSpc>
              <a:tabLst>
                <a:tab pos="914400" algn="l"/>
                <a:tab pos="1885950" algn="l"/>
                <a:tab pos="2457450" algn="l"/>
              </a:tabLst>
            </a:pPr>
            <a:r>
              <a:rPr lang="en-US" sz="1800" b="1">
                <a:solidFill>
                  <a:srgbClr val="000000"/>
                </a:solidFill>
                <a:latin typeface="Courier New" pitchFamily="49" charset="0"/>
              </a:rPr>
              <a:t>  7902 FORD         20</a:t>
            </a:r>
          </a:p>
          <a:p>
            <a:pPr>
              <a:lnSpc>
                <a:spcPct val="95000"/>
              </a:lnSpc>
              <a:tabLst>
                <a:tab pos="914400" algn="l"/>
                <a:tab pos="1885950" algn="l"/>
                <a:tab pos="2457450" algn="l"/>
              </a:tabLst>
            </a:pPr>
            <a:r>
              <a:rPr lang="en-US" sz="1800" b="1">
                <a:solidFill>
                  <a:srgbClr val="000000"/>
                </a:solidFill>
                <a:latin typeface="Courier New" pitchFamily="49" charset="0"/>
              </a:rPr>
              <a:t>  7369 SMITH        20</a:t>
            </a:r>
          </a:p>
          <a:p>
            <a:pPr>
              <a:lnSpc>
                <a:spcPct val="95000"/>
              </a:lnSpc>
              <a:tabLst>
                <a:tab pos="914400" algn="l"/>
                <a:tab pos="1885950" algn="l"/>
                <a:tab pos="2457450" algn="l"/>
              </a:tabLst>
            </a:pPr>
            <a:r>
              <a:rPr lang="en-US" sz="1800" b="1">
                <a:solidFill>
                  <a:srgbClr val="000000"/>
                </a:solidFill>
                <a:latin typeface="Courier New" pitchFamily="49" charset="0"/>
              </a:rPr>
              <a:t>...</a:t>
            </a:r>
          </a:p>
          <a:p>
            <a:pPr>
              <a:lnSpc>
                <a:spcPct val="95000"/>
              </a:lnSpc>
              <a:tabLst>
                <a:tab pos="914400" algn="l"/>
                <a:tab pos="1885950" algn="l"/>
                <a:tab pos="2457450" algn="l"/>
              </a:tabLst>
            </a:pPr>
            <a:r>
              <a:rPr lang="en-US" sz="1800" b="1">
                <a:solidFill>
                  <a:srgbClr val="000000"/>
                </a:solidFill>
                <a:latin typeface="Courier New" pitchFamily="49" charset="0"/>
              </a:rPr>
              <a:t>14 rows selected.</a:t>
            </a:r>
          </a:p>
        </p:txBody>
      </p:sp>
      <p:sp>
        <p:nvSpPr>
          <p:cNvPr id="29706" name="Rectangle 10"/>
          <p:cNvSpPr>
            <a:spLocks noChangeArrowheads="1"/>
          </p:cNvSpPr>
          <p:nvPr/>
        </p:nvSpPr>
        <p:spPr bwMode="blackWhite">
          <a:xfrm>
            <a:off x="4524375" y="2114550"/>
            <a:ext cx="3811588" cy="399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5000"/>
              </a:lnSpc>
              <a:tabLst>
                <a:tab pos="914400" algn="l"/>
                <a:tab pos="1885950" algn="l"/>
                <a:tab pos="2457450" algn="l"/>
              </a:tabLst>
            </a:pPr>
            <a:r>
              <a:rPr lang="en-US" sz="1800" b="1">
                <a:solidFill>
                  <a:srgbClr val="000000"/>
                </a:solidFill>
                <a:latin typeface="Courier New" pitchFamily="49" charset="0"/>
              </a:rPr>
              <a:t>DEPTNO DNAME     	LOC     </a:t>
            </a:r>
          </a:p>
          <a:p>
            <a:pPr>
              <a:lnSpc>
                <a:spcPct val="95000"/>
              </a:lnSpc>
              <a:tabLst>
                <a:tab pos="914400" algn="l"/>
                <a:tab pos="1885950" algn="l"/>
                <a:tab pos="2457450" algn="l"/>
              </a:tabLst>
            </a:pPr>
            <a:r>
              <a:rPr lang="en-US" sz="1800" b="1">
                <a:solidFill>
                  <a:srgbClr val="000000"/>
                </a:solidFill>
                <a:latin typeface="Courier New" pitchFamily="49" charset="0"/>
              </a:rPr>
              <a:t>------ ---------	--------</a:t>
            </a:r>
          </a:p>
          <a:p>
            <a:pPr>
              <a:lnSpc>
                <a:spcPct val="95000"/>
              </a:lnSpc>
              <a:tabLst>
                <a:tab pos="914400" algn="l"/>
                <a:tab pos="1885950" algn="l"/>
                <a:tab pos="2457450" algn="l"/>
              </a:tabLst>
            </a:pPr>
            <a:r>
              <a:rPr lang="en-US" sz="1800" b="1">
                <a:solidFill>
                  <a:srgbClr val="000000"/>
                </a:solidFill>
                <a:latin typeface="Courier New" pitchFamily="49" charset="0"/>
              </a:rPr>
              <a:t>    10 ACCOUNTING	NEW YORK</a:t>
            </a:r>
          </a:p>
          <a:p>
            <a:pPr>
              <a:lnSpc>
                <a:spcPct val="95000"/>
              </a:lnSpc>
              <a:tabLst>
                <a:tab pos="914400" algn="l"/>
                <a:tab pos="1885950" algn="l"/>
                <a:tab pos="2457450" algn="l"/>
              </a:tabLst>
            </a:pPr>
            <a:r>
              <a:rPr lang="en-US" sz="1800" b="1">
                <a:solidFill>
                  <a:srgbClr val="000000"/>
                </a:solidFill>
                <a:latin typeface="Courier New" pitchFamily="49" charset="0"/>
              </a:rPr>
              <a:t>    30	SALES	    CHICAGO</a:t>
            </a:r>
          </a:p>
          <a:p>
            <a:pPr>
              <a:lnSpc>
                <a:spcPct val="95000"/>
              </a:lnSpc>
              <a:tabLst>
                <a:tab pos="914400" algn="l"/>
                <a:tab pos="1885950" algn="l"/>
                <a:tab pos="2457450" algn="l"/>
              </a:tabLst>
            </a:pPr>
            <a:r>
              <a:rPr lang="en-US" sz="1800" b="1">
                <a:solidFill>
                  <a:srgbClr val="000000"/>
                </a:solidFill>
                <a:latin typeface="Courier New" pitchFamily="49" charset="0"/>
              </a:rPr>
              <a:t>    10 ACCOUNTING	NEW YORK </a:t>
            </a:r>
          </a:p>
          <a:p>
            <a:pPr>
              <a:lnSpc>
                <a:spcPct val="95000"/>
              </a:lnSpc>
              <a:tabLst>
                <a:tab pos="914400" algn="l"/>
                <a:tab pos="1885950" algn="l"/>
                <a:tab pos="2457450" algn="l"/>
              </a:tabLst>
            </a:pPr>
            <a:r>
              <a:rPr lang="en-US" sz="1800" b="1">
                <a:solidFill>
                  <a:srgbClr val="000000"/>
                </a:solidFill>
                <a:latin typeface="Courier New" pitchFamily="49" charset="0"/>
              </a:rPr>
              <a:t>    20 RESEARCH	DALLAS</a:t>
            </a:r>
          </a:p>
          <a:p>
            <a:pPr>
              <a:lnSpc>
                <a:spcPct val="95000"/>
              </a:lnSpc>
              <a:tabLst>
                <a:tab pos="914400" algn="l"/>
                <a:tab pos="1885950" algn="l"/>
                <a:tab pos="2457450" algn="l"/>
              </a:tabLst>
            </a:pPr>
            <a:r>
              <a:rPr lang="en-US" sz="1800" b="1">
                <a:solidFill>
                  <a:srgbClr val="000000"/>
                </a:solidFill>
                <a:latin typeface="Courier New" pitchFamily="49" charset="0"/>
              </a:rPr>
              <a:t>    30 SALES	    CHICAGO</a:t>
            </a:r>
          </a:p>
          <a:p>
            <a:pPr>
              <a:lnSpc>
                <a:spcPct val="95000"/>
              </a:lnSpc>
              <a:tabLst>
                <a:tab pos="914400" algn="l"/>
                <a:tab pos="1885950" algn="l"/>
                <a:tab pos="2457450" algn="l"/>
              </a:tabLst>
            </a:pPr>
            <a:r>
              <a:rPr lang="en-US" sz="1800" b="1">
                <a:solidFill>
                  <a:srgbClr val="000000"/>
                </a:solidFill>
                <a:latin typeface="Courier New" pitchFamily="49" charset="0"/>
              </a:rPr>
              <a:t>    30 SALES	    CHICAGO</a:t>
            </a:r>
          </a:p>
          <a:p>
            <a:pPr>
              <a:lnSpc>
                <a:spcPct val="95000"/>
              </a:lnSpc>
              <a:tabLst>
                <a:tab pos="914400" algn="l"/>
                <a:tab pos="1885950" algn="l"/>
                <a:tab pos="2457450" algn="l"/>
              </a:tabLst>
            </a:pPr>
            <a:r>
              <a:rPr lang="en-US" sz="1800" b="1">
                <a:solidFill>
                  <a:srgbClr val="000000"/>
                </a:solidFill>
                <a:latin typeface="Courier New" pitchFamily="49" charset="0"/>
              </a:rPr>
              <a:t>    30 SALES	    CHICAGO</a:t>
            </a:r>
          </a:p>
          <a:p>
            <a:pPr>
              <a:lnSpc>
                <a:spcPct val="95000"/>
              </a:lnSpc>
              <a:tabLst>
                <a:tab pos="914400" algn="l"/>
                <a:tab pos="1885950" algn="l"/>
                <a:tab pos="2457450" algn="l"/>
              </a:tabLst>
            </a:pPr>
            <a:r>
              <a:rPr lang="en-US" sz="1800" b="1">
                <a:solidFill>
                  <a:srgbClr val="000000"/>
                </a:solidFill>
                <a:latin typeface="Courier New" pitchFamily="49" charset="0"/>
              </a:rPr>
              <a:t>    30 SALES	    CHICAGO</a:t>
            </a:r>
          </a:p>
          <a:p>
            <a:pPr>
              <a:lnSpc>
                <a:spcPct val="95000"/>
              </a:lnSpc>
              <a:tabLst>
                <a:tab pos="914400" algn="l"/>
                <a:tab pos="1885950" algn="l"/>
                <a:tab pos="2457450" algn="l"/>
              </a:tabLst>
            </a:pPr>
            <a:r>
              <a:rPr lang="en-US" sz="1800" b="1">
                <a:solidFill>
                  <a:srgbClr val="000000"/>
                </a:solidFill>
                <a:latin typeface="Courier New" pitchFamily="49" charset="0"/>
              </a:rPr>
              <a:t>    30 SALES	    CHICAGO</a:t>
            </a:r>
          </a:p>
          <a:p>
            <a:pPr>
              <a:lnSpc>
                <a:spcPct val="95000"/>
              </a:lnSpc>
              <a:tabLst>
                <a:tab pos="914400" algn="l"/>
                <a:tab pos="1885950" algn="l"/>
                <a:tab pos="2457450" algn="l"/>
              </a:tabLst>
            </a:pPr>
            <a:r>
              <a:rPr lang="en-US" sz="1800" b="1">
                <a:solidFill>
                  <a:srgbClr val="000000"/>
                </a:solidFill>
                <a:latin typeface="Courier New" pitchFamily="49" charset="0"/>
              </a:rPr>
              <a:t>    20 RESEARCH	DALLAS</a:t>
            </a:r>
          </a:p>
          <a:p>
            <a:pPr>
              <a:lnSpc>
                <a:spcPct val="95000"/>
              </a:lnSpc>
              <a:tabLst>
                <a:tab pos="914400" algn="l"/>
                <a:tab pos="1885950" algn="l"/>
                <a:tab pos="2457450" algn="l"/>
              </a:tabLst>
            </a:pPr>
            <a:r>
              <a:rPr lang="en-US" sz="1800" b="1">
                <a:solidFill>
                  <a:srgbClr val="000000"/>
                </a:solidFill>
                <a:latin typeface="Courier New" pitchFamily="49" charset="0"/>
              </a:rPr>
              <a:t>    20 RESEARCH	DALLAS</a:t>
            </a:r>
          </a:p>
          <a:p>
            <a:pPr>
              <a:lnSpc>
                <a:spcPct val="95000"/>
              </a:lnSpc>
              <a:tabLst>
                <a:tab pos="914400" algn="l"/>
                <a:tab pos="1885950" algn="l"/>
                <a:tab pos="2457450" algn="l"/>
              </a:tabLst>
            </a:pPr>
            <a:r>
              <a:rPr lang="en-US" sz="1800" b="1">
                <a:solidFill>
                  <a:srgbClr val="000000"/>
                </a:solidFill>
                <a:latin typeface="Courier New" pitchFamily="49" charset="0"/>
              </a:rPr>
              <a:t>...</a:t>
            </a:r>
          </a:p>
          <a:p>
            <a:pPr>
              <a:lnSpc>
                <a:spcPct val="95000"/>
              </a:lnSpc>
              <a:tabLst>
                <a:tab pos="914400" algn="l"/>
                <a:tab pos="1885950" algn="l"/>
                <a:tab pos="2457450" algn="l"/>
              </a:tabLst>
            </a:pPr>
            <a:r>
              <a:rPr lang="en-US" sz="1800" b="1">
                <a:solidFill>
                  <a:srgbClr val="000000"/>
                </a:solidFill>
                <a:latin typeface="Courier New" pitchFamily="49" charset="0"/>
              </a:rPr>
              <a:t>14 rows selected.</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703"/>
                                        </p:tgtEl>
                                        <p:attrNameLst>
                                          <p:attrName>style.visibility</p:attrName>
                                        </p:attrNameLst>
                                      </p:cBhvr>
                                      <p:to>
                                        <p:strVal val="visible"/>
                                      </p:to>
                                    </p:set>
                                    <p:animEffect transition="in" filter="wipe(up)">
                                      <p:cBhvr>
                                        <p:cTn id="7" dur="500"/>
                                        <p:tgtEl>
                                          <p:spTgt spid="2970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9704"/>
                                        </p:tgtEl>
                                        <p:attrNameLst>
                                          <p:attrName>style.visibility</p:attrName>
                                        </p:attrNameLst>
                                      </p:cBhvr>
                                      <p:to>
                                        <p:strVal val="visible"/>
                                      </p:to>
                                    </p:set>
                                    <p:animEffect transition="in" filter="wipe(left)">
                                      <p:cBhvr>
                                        <p:cTn id="11" dur="500"/>
                                        <p:tgtEl>
                                          <p:spTgt spid="29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animBg="1"/>
      <p:bldP spid="2970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blackWhite">
          <a:xfrm>
            <a:off x="906463" y="1982788"/>
            <a:ext cx="7316787" cy="1357312"/>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nSpc>
                <a:spcPct val="120000"/>
              </a:lnSpc>
              <a:tabLst>
                <a:tab pos="1200150" algn="l"/>
              </a:tabLst>
            </a:pPr>
            <a:endParaRPr lang="en-US" sz="1800" b="1">
              <a:solidFill>
                <a:srgbClr val="000000"/>
              </a:solidFill>
              <a:latin typeface="Courier New" pitchFamily="49" charset="0"/>
            </a:endParaRPr>
          </a:p>
          <a:p>
            <a:pPr>
              <a:lnSpc>
                <a:spcPct val="120000"/>
              </a:lnSpc>
              <a:tabLst>
                <a:tab pos="1200150" algn="l"/>
              </a:tabLst>
            </a:pPr>
            <a:endParaRPr lang="en-US" sz="1800" b="1">
              <a:solidFill>
                <a:srgbClr val="000000"/>
              </a:solidFill>
              <a:latin typeface="Courier New" pitchFamily="49" charset="0"/>
            </a:endParaRPr>
          </a:p>
        </p:txBody>
      </p:sp>
      <p:sp>
        <p:nvSpPr>
          <p:cNvPr id="31747" name="Rectangle 3"/>
          <p:cNvSpPr>
            <a:spLocks noChangeArrowheads="1"/>
          </p:cNvSpPr>
          <p:nvPr/>
        </p:nvSpPr>
        <p:spPr bwMode="blackWhite">
          <a:xfrm>
            <a:off x="909638" y="3833813"/>
            <a:ext cx="7294562" cy="1370012"/>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nSpc>
                <a:spcPct val="120000"/>
              </a:lnSpc>
              <a:tabLst>
                <a:tab pos="1200150" algn="l"/>
              </a:tabLst>
            </a:pPr>
            <a:endParaRPr lang="en-US" sz="1800" b="1">
              <a:solidFill>
                <a:srgbClr val="000000"/>
              </a:solidFill>
              <a:latin typeface="Courier New" pitchFamily="49" charset="0"/>
            </a:endParaRPr>
          </a:p>
          <a:p>
            <a:pPr>
              <a:lnSpc>
                <a:spcPct val="120000"/>
              </a:lnSpc>
              <a:tabLst>
                <a:tab pos="1200150" algn="l"/>
              </a:tabLst>
            </a:pPr>
            <a:endParaRPr lang="en-US" sz="1800" b="1">
              <a:solidFill>
                <a:srgbClr val="000000"/>
              </a:solidFill>
              <a:latin typeface="Courier New" pitchFamily="49" charset="0"/>
            </a:endParaRPr>
          </a:p>
        </p:txBody>
      </p:sp>
      <p:sp>
        <p:nvSpPr>
          <p:cNvPr id="31748" name="Rectangle 4"/>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Using Table Aliases</a:t>
            </a:r>
          </a:p>
        </p:txBody>
      </p:sp>
      <p:sp>
        <p:nvSpPr>
          <p:cNvPr id="31749" name="Rectangle 5"/>
          <p:cNvSpPr>
            <a:spLocks noGrp="1" noChangeArrowheads="1"/>
          </p:cNvSpPr>
          <p:nvPr>
            <p:ph type="body" idx="1"/>
          </p:nvPr>
        </p:nvSpPr>
        <p:spPr>
          <a:xfrm>
            <a:off x="936625" y="1300163"/>
            <a:ext cx="7385050" cy="1066800"/>
          </a:xfrm>
          <a:noFill/>
          <a:ln/>
          <a:effectLst>
            <a:outerShdw dist="53882" dir="2700000" algn="ctr" rotWithShape="0">
              <a:srgbClr val="000000">
                <a:alpha val="50000"/>
              </a:srgbClr>
            </a:outerShdw>
          </a:effectLst>
        </p:spPr>
        <p:txBody>
          <a:bodyPr lIns="92075" tIns="46038" rIns="92075" bIns="46038">
            <a:spAutoFit/>
          </a:bodyPr>
          <a:lstStyle/>
          <a:p>
            <a:r>
              <a:rPr lang="en-US"/>
              <a:t>Simplify queries by using table aliases.</a:t>
            </a:r>
          </a:p>
        </p:txBody>
      </p:sp>
      <p:grpSp>
        <p:nvGrpSpPr>
          <p:cNvPr id="31758" name="Group 14"/>
          <p:cNvGrpSpPr>
            <a:grpSpLocks/>
          </p:cNvGrpSpPr>
          <p:nvPr/>
        </p:nvGrpSpPr>
        <p:grpSpPr bwMode="auto">
          <a:xfrm>
            <a:off x="2581275" y="2371725"/>
            <a:ext cx="2395538" cy="2813050"/>
            <a:chOff x="1626" y="1494"/>
            <a:chExt cx="1509" cy="1772"/>
          </a:xfrm>
        </p:grpSpPr>
        <p:sp>
          <p:nvSpPr>
            <p:cNvPr id="31750" name="Rectangle 6"/>
            <p:cNvSpPr>
              <a:spLocks noChangeArrowheads="1"/>
            </p:cNvSpPr>
            <p:nvPr/>
          </p:nvSpPr>
          <p:spPr bwMode="ltGray">
            <a:xfrm>
              <a:off x="1647" y="2660"/>
              <a:ext cx="129" cy="18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1" name="Rectangle 7"/>
            <p:cNvSpPr>
              <a:spLocks noChangeArrowheads="1"/>
            </p:cNvSpPr>
            <p:nvPr/>
          </p:nvSpPr>
          <p:spPr bwMode="ltGray">
            <a:xfrm>
              <a:off x="2511" y="2660"/>
              <a:ext cx="129" cy="18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2" name="Rectangle 8"/>
            <p:cNvSpPr>
              <a:spLocks noChangeArrowheads="1"/>
            </p:cNvSpPr>
            <p:nvPr/>
          </p:nvSpPr>
          <p:spPr bwMode="ltGray">
            <a:xfrm>
              <a:off x="2262" y="2876"/>
              <a:ext cx="552" cy="18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3" name="Rectangle 9"/>
            <p:cNvSpPr>
              <a:spLocks noChangeArrowheads="1"/>
            </p:cNvSpPr>
            <p:nvPr/>
          </p:nvSpPr>
          <p:spPr bwMode="ltGray">
            <a:xfrm>
              <a:off x="2442" y="3086"/>
              <a:ext cx="114" cy="18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4" name="Rectangle 10"/>
            <p:cNvSpPr>
              <a:spLocks noChangeArrowheads="1"/>
            </p:cNvSpPr>
            <p:nvPr/>
          </p:nvSpPr>
          <p:spPr bwMode="ltGray">
            <a:xfrm>
              <a:off x="1626" y="1494"/>
              <a:ext cx="384" cy="18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5" name="Rectangle 11"/>
            <p:cNvSpPr>
              <a:spLocks noChangeArrowheads="1"/>
            </p:cNvSpPr>
            <p:nvPr/>
          </p:nvSpPr>
          <p:spPr bwMode="ltGray">
            <a:xfrm>
              <a:off x="2751" y="1494"/>
              <a:ext cx="384" cy="18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6" name="Rectangle 12"/>
            <p:cNvSpPr>
              <a:spLocks noChangeArrowheads="1"/>
            </p:cNvSpPr>
            <p:nvPr/>
          </p:nvSpPr>
          <p:spPr bwMode="ltGray">
            <a:xfrm>
              <a:off x="2082" y="1707"/>
              <a:ext cx="384" cy="18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7" name="Rectangle 13"/>
            <p:cNvSpPr>
              <a:spLocks noChangeArrowheads="1"/>
            </p:cNvSpPr>
            <p:nvPr/>
          </p:nvSpPr>
          <p:spPr bwMode="ltGray">
            <a:xfrm>
              <a:off x="2619" y="1908"/>
              <a:ext cx="366" cy="18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1759" name="Rectangle 15"/>
          <p:cNvSpPr>
            <a:spLocks noChangeArrowheads="1"/>
          </p:cNvSpPr>
          <p:nvPr/>
        </p:nvSpPr>
        <p:spPr bwMode="blackWhite">
          <a:xfrm>
            <a:off x="887413" y="1970088"/>
            <a:ext cx="7342187" cy="1382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nSpc>
                <a:spcPct val="120000"/>
              </a:lnSpc>
              <a:tabLst>
                <a:tab pos="1200150" algn="l"/>
              </a:tabLst>
            </a:pPr>
            <a:r>
              <a:rPr lang="en-US" sz="1800" b="1">
                <a:solidFill>
                  <a:srgbClr val="000000"/>
                </a:solidFill>
                <a:latin typeface="Courier New" pitchFamily="49" charset="0"/>
              </a:rPr>
              <a:t>SQL&gt; SELECT emp.empno, emp.ename, emp.deptno,  </a:t>
            </a:r>
          </a:p>
          <a:p>
            <a:pPr>
              <a:lnSpc>
                <a:spcPct val="120000"/>
              </a:lnSpc>
              <a:tabLst>
                <a:tab pos="1200150" algn="l"/>
              </a:tabLst>
            </a:pPr>
            <a:r>
              <a:rPr lang="en-US" sz="1800" b="1">
                <a:solidFill>
                  <a:srgbClr val="000000"/>
                </a:solidFill>
                <a:latin typeface="Courier New" pitchFamily="49" charset="0"/>
              </a:rPr>
              <a:t>  2	   dept.deptno, dept.loc</a:t>
            </a:r>
          </a:p>
          <a:p>
            <a:pPr>
              <a:lnSpc>
                <a:spcPct val="120000"/>
              </a:lnSpc>
              <a:tabLst>
                <a:tab pos="1200150" algn="l"/>
              </a:tabLst>
            </a:pPr>
            <a:r>
              <a:rPr lang="en-US" sz="1800" b="1">
                <a:solidFill>
                  <a:srgbClr val="000000"/>
                </a:solidFill>
                <a:latin typeface="Courier New" pitchFamily="49" charset="0"/>
              </a:rPr>
              <a:t>  3  FROM   emp, dept</a:t>
            </a:r>
          </a:p>
          <a:p>
            <a:pPr>
              <a:lnSpc>
                <a:spcPct val="120000"/>
              </a:lnSpc>
              <a:tabLst>
                <a:tab pos="1200150" algn="l"/>
              </a:tabLst>
            </a:pPr>
            <a:r>
              <a:rPr lang="en-US" sz="1800" b="1">
                <a:solidFill>
                  <a:srgbClr val="000000"/>
                </a:solidFill>
                <a:latin typeface="Courier New" pitchFamily="49" charset="0"/>
              </a:rPr>
              <a:t>  4  WHERE  emp.deptno=dept.deptno;</a:t>
            </a:r>
          </a:p>
        </p:txBody>
      </p:sp>
      <p:sp>
        <p:nvSpPr>
          <p:cNvPr id="31760" name="Rectangle 16"/>
          <p:cNvSpPr>
            <a:spLocks noChangeArrowheads="1"/>
          </p:cNvSpPr>
          <p:nvPr/>
        </p:nvSpPr>
        <p:spPr bwMode="blackWhite">
          <a:xfrm>
            <a:off x="890588" y="3821113"/>
            <a:ext cx="7319962" cy="139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nSpc>
                <a:spcPct val="120000"/>
              </a:lnSpc>
              <a:tabLst>
                <a:tab pos="1200150" algn="l"/>
              </a:tabLst>
            </a:pPr>
            <a:r>
              <a:rPr lang="en-US" sz="1800" b="1">
                <a:solidFill>
                  <a:srgbClr val="000000"/>
                </a:solidFill>
                <a:latin typeface="Courier New" pitchFamily="49" charset="0"/>
              </a:rPr>
              <a:t>SQL&gt; SELECT e.empno, e.ename, e.deptno,   </a:t>
            </a:r>
          </a:p>
          <a:p>
            <a:pPr>
              <a:lnSpc>
                <a:spcPct val="120000"/>
              </a:lnSpc>
              <a:tabLst>
                <a:tab pos="1200150" algn="l"/>
              </a:tabLst>
            </a:pPr>
            <a:r>
              <a:rPr lang="en-US" sz="1800" b="1">
                <a:solidFill>
                  <a:srgbClr val="000000"/>
                </a:solidFill>
                <a:latin typeface="Courier New" pitchFamily="49" charset="0"/>
              </a:rPr>
              <a:t>  2         d.deptno, d.loc</a:t>
            </a:r>
          </a:p>
          <a:p>
            <a:pPr>
              <a:lnSpc>
                <a:spcPct val="120000"/>
              </a:lnSpc>
              <a:tabLst>
                <a:tab pos="1200150" algn="l"/>
              </a:tabLst>
            </a:pPr>
            <a:r>
              <a:rPr lang="en-US" sz="1800" b="1">
                <a:solidFill>
                  <a:srgbClr val="000000"/>
                </a:solidFill>
                <a:latin typeface="Courier New" pitchFamily="49" charset="0"/>
              </a:rPr>
              <a:t>  3  FROM   emp e, dept d</a:t>
            </a:r>
          </a:p>
          <a:p>
            <a:pPr>
              <a:lnSpc>
                <a:spcPct val="120000"/>
              </a:lnSpc>
              <a:tabLst>
                <a:tab pos="1200150" algn="l"/>
              </a:tabLst>
            </a:pPr>
            <a:r>
              <a:rPr lang="en-US" sz="1800" b="1">
                <a:solidFill>
                  <a:srgbClr val="000000"/>
                </a:solidFill>
                <a:latin typeface="Courier New" pitchFamily="49" charset="0"/>
              </a:rPr>
              <a:t>  4  WHERE  e.deptno=d.deptno;</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1758"/>
                                        </p:tgtEl>
                                        <p:attrNameLst>
                                          <p:attrName>style.visibility</p:attrName>
                                        </p:attrNameLst>
                                      </p:cBhvr>
                                      <p:to>
                                        <p:strVal val="visible"/>
                                      </p:to>
                                    </p:set>
                                    <p:animEffect transition="in" filter="wipe(up)">
                                      <p:cBhvr>
                                        <p:cTn id="7" dur="500"/>
                                        <p:tgtEl>
                                          <p:spTgt spid="31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5800" y="304800"/>
            <a:ext cx="8297863" cy="1143000"/>
          </a:xfrm>
          <a:noFill/>
          <a:ln/>
          <a:effectLst>
            <a:outerShdw dist="53882" dir="2700000" algn="ctr" rotWithShape="0">
              <a:srgbClr val="000000">
                <a:alpha val="50000"/>
              </a:srgbClr>
            </a:outerShdw>
          </a:effectLst>
        </p:spPr>
        <p:txBody>
          <a:bodyPr lIns="92075" tIns="46038" rIns="92075" bIns="46038" anchor="t"/>
          <a:lstStyle/>
          <a:p>
            <a:r>
              <a:rPr lang="en-US"/>
              <a:t>Joining More Than Two Tables</a:t>
            </a:r>
          </a:p>
        </p:txBody>
      </p:sp>
      <p:sp>
        <p:nvSpPr>
          <p:cNvPr id="33795" name="Rectangle 3"/>
          <p:cNvSpPr>
            <a:spLocks noChangeArrowheads="1"/>
          </p:cNvSpPr>
          <p:nvPr/>
        </p:nvSpPr>
        <p:spPr bwMode="blackWhite">
          <a:xfrm>
            <a:off x="908050" y="1630363"/>
            <a:ext cx="3117850" cy="298132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nSpc>
                <a:spcPct val="95000"/>
              </a:lnSpc>
              <a:tabLst>
                <a:tab pos="2057400" algn="l"/>
              </a:tabLst>
            </a:pPr>
            <a:r>
              <a:rPr lang="en-US" sz="1800" b="1">
                <a:solidFill>
                  <a:srgbClr val="000000"/>
                </a:solidFill>
                <a:latin typeface="Courier New" pitchFamily="49" charset="0"/>
              </a:rPr>
              <a:t>NAME	CUSTID</a:t>
            </a:r>
          </a:p>
          <a:p>
            <a:pPr>
              <a:lnSpc>
                <a:spcPct val="95000"/>
              </a:lnSpc>
              <a:tabLst>
                <a:tab pos="2057400" algn="l"/>
              </a:tabLst>
            </a:pPr>
            <a:r>
              <a:rPr lang="en-US" sz="1800" b="1">
                <a:solidFill>
                  <a:srgbClr val="000000"/>
                </a:solidFill>
                <a:latin typeface="Courier New" pitchFamily="49" charset="0"/>
              </a:rPr>
              <a:t>-----------	------</a:t>
            </a:r>
          </a:p>
          <a:p>
            <a:pPr>
              <a:lnSpc>
                <a:spcPct val="95000"/>
              </a:lnSpc>
              <a:tabLst>
                <a:tab pos="2057400" algn="l"/>
              </a:tabLst>
            </a:pPr>
            <a:r>
              <a:rPr lang="en-US" sz="1800" b="1">
                <a:solidFill>
                  <a:srgbClr val="000000"/>
                </a:solidFill>
                <a:latin typeface="Courier New" pitchFamily="49" charset="0"/>
              </a:rPr>
              <a:t>JOCKSPORTS	   100</a:t>
            </a:r>
          </a:p>
          <a:p>
            <a:pPr>
              <a:lnSpc>
                <a:spcPct val="95000"/>
              </a:lnSpc>
              <a:tabLst>
                <a:tab pos="2057400" algn="l"/>
              </a:tabLst>
            </a:pPr>
            <a:r>
              <a:rPr lang="en-US" sz="1800" b="1">
                <a:solidFill>
                  <a:srgbClr val="000000"/>
                </a:solidFill>
                <a:latin typeface="Courier New" pitchFamily="49" charset="0"/>
              </a:rPr>
              <a:t>TKB SPORT SHOP	   101</a:t>
            </a:r>
          </a:p>
          <a:p>
            <a:pPr>
              <a:lnSpc>
                <a:spcPct val="95000"/>
              </a:lnSpc>
              <a:tabLst>
                <a:tab pos="2057400" algn="l"/>
              </a:tabLst>
            </a:pPr>
            <a:r>
              <a:rPr lang="en-US" sz="1800" b="1">
                <a:solidFill>
                  <a:srgbClr val="000000"/>
                </a:solidFill>
                <a:latin typeface="Courier New" pitchFamily="49" charset="0"/>
              </a:rPr>
              <a:t>VOLLYRITE	   102</a:t>
            </a:r>
          </a:p>
          <a:p>
            <a:pPr>
              <a:lnSpc>
                <a:spcPct val="95000"/>
              </a:lnSpc>
              <a:tabLst>
                <a:tab pos="2057400" algn="l"/>
              </a:tabLst>
            </a:pPr>
            <a:r>
              <a:rPr lang="en-US" sz="1800" b="1">
                <a:solidFill>
                  <a:srgbClr val="000000"/>
                </a:solidFill>
                <a:latin typeface="Courier New" pitchFamily="49" charset="0"/>
              </a:rPr>
              <a:t>JUST TENNIS	   103</a:t>
            </a:r>
          </a:p>
          <a:p>
            <a:pPr>
              <a:lnSpc>
                <a:spcPct val="95000"/>
              </a:lnSpc>
              <a:tabLst>
                <a:tab pos="2057400" algn="l"/>
              </a:tabLst>
            </a:pPr>
            <a:r>
              <a:rPr lang="en-US" sz="1800" b="1">
                <a:solidFill>
                  <a:srgbClr val="000000"/>
                </a:solidFill>
                <a:latin typeface="Courier New" pitchFamily="49" charset="0"/>
              </a:rPr>
              <a:t>K+T SPORTS	   105</a:t>
            </a:r>
          </a:p>
          <a:p>
            <a:pPr>
              <a:lnSpc>
                <a:spcPct val="95000"/>
              </a:lnSpc>
              <a:tabLst>
                <a:tab pos="2057400" algn="l"/>
              </a:tabLst>
            </a:pPr>
            <a:r>
              <a:rPr lang="en-US" sz="1800" b="1">
                <a:solidFill>
                  <a:srgbClr val="000000"/>
                </a:solidFill>
                <a:latin typeface="Courier New" pitchFamily="49" charset="0"/>
              </a:rPr>
              <a:t>SHAPE UP	   106</a:t>
            </a:r>
          </a:p>
          <a:p>
            <a:pPr>
              <a:lnSpc>
                <a:spcPct val="95000"/>
              </a:lnSpc>
              <a:tabLst>
                <a:tab pos="2057400" algn="l"/>
              </a:tabLst>
            </a:pPr>
            <a:r>
              <a:rPr lang="en-US" sz="1800" b="1">
                <a:solidFill>
                  <a:srgbClr val="000000"/>
                </a:solidFill>
                <a:latin typeface="Courier New" pitchFamily="49" charset="0"/>
              </a:rPr>
              <a:t>WOMENS SPORTS     107</a:t>
            </a:r>
          </a:p>
          <a:p>
            <a:pPr>
              <a:lnSpc>
                <a:spcPct val="95000"/>
              </a:lnSpc>
              <a:tabLst>
                <a:tab pos="2057400" algn="l"/>
              </a:tabLst>
            </a:pPr>
            <a:r>
              <a:rPr lang="en-US" sz="1800" b="1">
                <a:solidFill>
                  <a:srgbClr val="000000"/>
                </a:solidFill>
                <a:latin typeface="Courier New" pitchFamily="49" charset="0"/>
              </a:rPr>
              <a:t>...	...</a:t>
            </a:r>
          </a:p>
          <a:p>
            <a:pPr>
              <a:lnSpc>
                <a:spcPct val="95000"/>
              </a:lnSpc>
              <a:tabLst>
                <a:tab pos="2057400" algn="l"/>
              </a:tabLst>
            </a:pPr>
            <a:r>
              <a:rPr lang="en-US" sz="1800" b="1">
                <a:solidFill>
                  <a:srgbClr val="000000"/>
                </a:solidFill>
                <a:latin typeface="Courier New" pitchFamily="49" charset="0"/>
              </a:rPr>
              <a:t>9 rows selected.</a:t>
            </a:r>
          </a:p>
        </p:txBody>
      </p:sp>
      <p:sp>
        <p:nvSpPr>
          <p:cNvPr id="33796" name="Rectangle 4"/>
          <p:cNvSpPr>
            <a:spLocks noChangeArrowheads="1"/>
          </p:cNvSpPr>
          <p:nvPr/>
        </p:nvSpPr>
        <p:spPr bwMode="auto">
          <a:xfrm>
            <a:off x="819150" y="1254125"/>
            <a:ext cx="170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a:effectLst>
                  <a:outerShdw blurRad="38100" dist="38100" dir="2700000" algn="tl">
                    <a:srgbClr val="969696"/>
                  </a:outerShdw>
                </a:effectLst>
                <a:latin typeface="Arial" pitchFamily="34" charset="0"/>
              </a:rPr>
              <a:t>CUSTOMER </a:t>
            </a:r>
          </a:p>
        </p:txBody>
      </p:sp>
      <p:grpSp>
        <p:nvGrpSpPr>
          <p:cNvPr id="33799" name="Group 7"/>
          <p:cNvGrpSpPr>
            <a:grpSpLocks/>
          </p:cNvGrpSpPr>
          <p:nvPr/>
        </p:nvGrpSpPr>
        <p:grpSpPr bwMode="auto">
          <a:xfrm>
            <a:off x="4286250" y="1254125"/>
            <a:ext cx="2940050" cy="3357563"/>
            <a:chOff x="2700" y="790"/>
            <a:chExt cx="1852" cy="2115"/>
          </a:xfrm>
        </p:grpSpPr>
        <p:sp>
          <p:nvSpPr>
            <p:cNvPr id="33797" name="Rectangle 5"/>
            <p:cNvSpPr>
              <a:spLocks noChangeArrowheads="1"/>
            </p:cNvSpPr>
            <p:nvPr/>
          </p:nvSpPr>
          <p:spPr bwMode="blackWhite">
            <a:xfrm>
              <a:off x="2751" y="1027"/>
              <a:ext cx="1801" cy="1878"/>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nSpc>
                  <a:spcPct val="95000"/>
                </a:lnSpc>
                <a:tabLst>
                  <a:tab pos="1143000" algn="l"/>
                </a:tabLst>
              </a:pPr>
              <a:r>
                <a:rPr lang="en-US" sz="1800" b="1">
                  <a:solidFill>
                    <a:srgbClr val="000000"/>
                  </a:solidFill>
                  <a:latin typeface="Courier New" pitchFamily="49" charset="0"/>
                </a:rPr>
                <a:t> CUSTID   ORDID</a:t>
              </a:r>
            </a:p>
            <a:p>
              <a:pPr>
                <a:lnSpc>
                  <a:spcPct val="95000"/>
                </a:lnSpc>
                <a:tabLst>
                  <a:tab pos="1143000" algn="l"/>
                </a:tabLst>
              </a:pPr>
              <a:r>
                <a:rPr lang="en-US" sz="1800" b="1">
                  <a:solidFill>
                    <a:srgbClr val="000000"/>
                  </a:solidFill>
                  <a:latin typeface="Courier New" pitchFamily="49" charset="0"/>
                </a:rPr>
                <a:t>------- -------</a:t>
              </a:r>
            </a:p>
            <a:p>
              <a:pPr>
                <a:lnSpc>
                  <a:spcPct val="95000"/>
                </a:lnSpc>
                <a:tabLst>
                  <a:tab pos="1143000" algn="l"/>
                </a:tabLst>
              </a:pPr>
              <a:r>
                <a:rPr lang="en-US" sz="1800" b="1">
                  <a:solidFill>
                    <a:srgbClr val="000000"/>
                  </a:solidFill>
                  <a:latin typeface="Courier New" pitchFamily="49" charset="0"/>
                </a:rPr>
                <a:t>    101     610</a:t>
              </a:r>
            </a:p>
            <a:p>
              <a:pPr>
                <a:lnSpc>
                  <a:spcPct val="95000"/>
                </a:lnSpc>
                <a:tabLst>
                  <a:tab pos="1143000" algn="l"/>
                </a:tabLst>
              </a:pPr>
              <a:r>
                <a:rPr lang="en-US" sz="1800" b="1">
                  <a:solidFill>
                    <a:srgbClr val="000000"/>
                  </a:solidFill>
                  <a:latin typeface="Courier New" pitchFamily="49" charset="0"/>
                </a:rPr>
                <a:t>    102     611</a:t>
              </a:r>
            </a:p>
            <a:p>
              <a:pPr>
                <a:lnSpc>
                  <a:spcPct val="95000"/>
                </a:lnSpc>
                <a:tabLst>
                  <a:tab pos="1143000" algn="l"/>
                </a:tabLst>
              </a:pPr>
              <a:r>
                <a:rPr lang="en-US" sz="1800" b="1">
                  <a:solidFill>
                    <a:srgbClr val="000000"/>
                  </a:solidFill>
                  <a:latin typeface="Courier New" pitchFamily="49" charset="0"/>
                </a:rPr>
                <a:t>    104     612</a:t>
              </a:r>
            </a:p>
            <a:p>
              <a:pPr>
                <a:lnSpc>
                  <a:spcPct val="95000"/>
                </a:lnSpc>
                <a:tabLst>
                  <a:tab pos="1143000" algn="l"/>
                </a:tabLst>
              </a:pPr>
              <a:r>
                <a:rPr lang="en-US" sz="1800" b="1">
                  <a:solidFill>
                    <a:srgbClr val="000000"/>
                  </a:solidFill>
                  <a:latin typeface="Courier New" pitchFamily="49" charset="0"/>
                </a:rPr>
                <a:t>    106     601</a:t>
              </a:r>
            </a:p>
            <a:p>
              <a:pPr>
                <a:lnSpc>
                  <a:spcPct val="95000"/>
                </a:lnSpc>
                <a:tabLst>
                  <a:tab pos="1143000" algn="l"/>
                </a:tabLst>
              </a:pPr>
              <a:r>
                <a:rPr lang="en-US" sz="1800" b="1">
                  <a:solidFill>
                    <a:srgbClr val="000000"/>
                  </a:solidFill>
                  <a:latin typeface="Courier New" pitchFamily="49" charset="0"/>
                </a:rPr>
                <a:t>    102     602</a:t>
              </a:r>
            </a:p>
            <a:p>
              <a:pPr>
                <a:lnSpc>
                  <a:spcPct val="95000"/>
                </a:lnSpc>
                <a:tabLst>
                  <a:tab pos="1143000" algn="l"/>
                </a:tabLst>
              </a:pPr>
              <a:r>
                <a:rPr lang="en-US" sz="1800" b="1">
                  <a:solidFill>
                    <a:srgbClr val="000000"/>
                  </a:solidFill>
                  <a:latin typeface="Courier New" pitchFamily="49" charset="0"/>
                </a:rPr>
                <a:t>    106     604</a:t>
              </a:r>
            </a:p>
            <a:p>
              <a:pPr>
                <a:lnSpc>
                  <a:spcPct val="95000"/>
                </a:lnSpc>
                <a:tabLst>
                  <a:tab pos="1143000" algn="l"/>
                </a:tabLst>
              </a:pPr>
              <a:r>
                <a:rPr lang="en-US" sz="1800" b="1">
                  <a:solidFill>
                    <a:srgbClr val="000000"/>
                  </a:solidFill>
                  <a:latin typeface="Courier New" pitchFamily="49" charset="0"/>
                </a:rPr>
                <a:t>    106     605</a:t>
              </a:r>
            </a:p>
            <a:p>
              <a:pPr>
                <a:lnSpc>
                  <a:spcPct val="95000"/>
                </a:lnSpc>
                <a:tabLst>
                  <a:tab pos="1143000" algn="l"/>
                </a:tabLst>
              </a:pPr>
              <a:r>
                <a:rPr lang="en-US" sz="1800" b="1">
                  <a:solidFill>
                    <a:srgbClr val="000000"/>
                  </a:solidFill>
                  <a:latin typeface="Courier New" pitchFamily="49" charset="0"/>
                </a:rPr>
                <a:t>... </a:t>
              </a:r>
            </a:p>
            <a:p>
              <a:pPr>
                <a:lnSpc>
                  <a:spcPct val="95000"/>
                </a:lnSpc>
                <a:tabLst>
                  <a:tab pos="1143000" algn="l"/>
                </a:tabLst>
              </a:pPr>
              <a:r>
                <a:rPr lang="en-US" sz="1800" b="1">
                  <a:solidFill>
                    <a:srgbClr val="000000"/>
                  </a:solidFill>
                  <a:latin typeface="Courier New" pitchFamily="49" charset="0"/>
                </a:rPr>
                <a:t>21 rows selected.</a:t>
              </a:r>
            </a:p>
          </p:txBody>
        </p:sp>
        <p:sp>
          <p:nvSpPr>
            <p:cNvPr id="33798" name="Rectangle 6"/>
            <p:cNvSpPr>
              <a:spLocks noChangeArrowheads="1"/>
            </p:cNvSpPr>
            <p:nvPr/>
          </p:nvSpPr>
          <p:spPr bwMode="auto">
            <a:xfrm>
              <a:off x="2700" y="790"/>
              <a:ext cx="5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a:effectLst>
                    <a:outerShdw blurRad="38100" dist="38100" dir="2700000" algn="tl">
                      <a:srgbClr val="969696"/>
                    </a:outerShdw>
                  </a:effectLst>
                  <a:latin typeface="Arial" pitchFamily="34" charset="0"/>
                </a:rPr>
                <a:t>ORD </a:t>
              </a:r>
            </a:p>
          </p:txBody>
        </p:sp>
      </p:grpSp>
      <p:sp>
        <p:nvSpPr>
          <p:cNvPr id="33800" name="Rectangle 8"/>
          <p:cNvSpPr>
            <a:spLocks noChangeArrowheads="1"/>
          </p:cNvSpPr>
          <p:nvPr/>
        </p:nvSpPr>
        <p:spPr bwMode="ltGray">
          <a:xfrm>
            <a:off x="3009900" y="1643063"/>
            <a:ext cx="2457450" cy="2624137"/>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3803" name="Group 11"/>
          <p:cNvGrpSpPr>
            <a:grpSpLocks/>
          </p:cNvGrpSpPr>
          <p:nvPr/>
        </p:nvGrpSpPr>
        <p:grpSpPr bwMode="auto">
          <a:xfrm>
            <a:off x="5608638" y="3192463"/>
            <a:ext cx="2774950" cy="2838450"/>
            <a:chOff x="3533" y="2011"/>
            <a:chExt cx="1748" cy="1788"/>
          </a:xfrm>
        </p:grpSpPr>
        <p:sp>
          <p:nvSpPr>
            <p:cNvPr id="33801" name="Rectangle 9"/>
            <p:cNvSpPr>
              <a:spLocks noChangeArrowheads="1"/>
            </p:cNvSpPr>
            <p:nvPr/>
          </p:nvSpPr>
          <p:spPr bwMode="blackWhite">
            <a:xfrm>
              <a:off x="3533" y="2249"/>
              <a:ext cx="1645" cy="1550"/>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nSpc>
                  <a:spcPct val="95000"/>
                </a:lnSpc>
                <a:tabLst>
                  <a:tab pos="1143000" algn="l"/>
                </a:tabLst>
              </a:pPr>
              <a:r>
                <a:rPr lang="en-US" sz="1800" b="1">
                  <a:solidFill>
                    <a:srgbClr val="000000"/>
                  </a:solidFill>
                  <a:latin typeface="Courier New" pitchFamily="49" charset="0"/>
                </a:rPr>
                <a:t> ORDID  ITEMID</a:t>
              </a:r>
            </a:p>
            <a:p>
              <a:pPr>
                <a:lnSpc>
                  <a:spcPct val="95000"/>
                </a:lnSpc>
                <a:tabLst>
                  <a:tab pos="1143000" algn="l"/>
                </a:tabLst>
              </a:pPr>
              <a:r>
                <a:rPr lang="en-US" sz="1800" b="1">
                  <a:solidFill>
                    <a:srgbClr val="000000"/>
                  </a:solidFill>
                  <a:latin typeface="Courier New" pitchFamily="49" charset="0"/>
                </a:rPr>
                <a:t>------ -------</a:t>
              </a:r>
            </a:p>
            <a:p>
              <a:pPr>
                <a:lnSpc>
                  <a:spcPct val="95000"/>
                </a:lnSpc>
                <a:tabLst>
                  <a:tab pos="1143000" algn="l"/>
                </a:tabLst>
              </a:pPr>
              <a:r>
                <a:rPr lang="en-US" sz="1800" b="1">
                  <a:solidFill>
                    <a:srgbClr val="000000"/>
                  </a:solidFill>
                  <a:latin typeface="Courier New" pitchFamily="49" charset="0"/>
                </a:rPr>
                <a:t>   610       3</a:t>
              </a:r>
            </a:p>
            <a:p>
              <a:pPr>
                <a:lnSpc>
                  <a:spcPct val="95000"/>
                </a:lnSpc>
                <a:tabLst>
                  <a:tab pos="1143000" algn="l"/>
                </a:tabLst>
              </a:pPr>
              <a:r>
                <a:rPr lang="en-US" sz="1800" b="1">
                  <a:solidFill>
                    <a:srgbClr val="000000"/>
                  </a:solidFill>
                  <a:latin typeface="Courier New" pitchFamily="49" charset="0"/>
                </a:rPr>
                <a:t>   611       1</a:t>
              </a:r>
            </a:p>
            <a:p>
              <a:pPr>
                <a:lnSpc>
                  <a:spcPct val="95000"/>
                </a:lnSpc>
                <a:tabLst>
                  <a:tab pos="1143000" algn="l"/>
                </a:tabLst>
              </a:pPr>
              <a:r>
                <a:rPr lang="en-US" sz="1800" b="1">
                  <a:solidFill>
                    <a:srgbClr val="000000"/>
                  </a:solidFill>
                  <a:latin typeface="Courier New" pitchFamily="49" charset="0"/>
                </a:rPr>
                <a:t>   612       1</a:t>
              </a:r>
            </a:p>
            <a:p>
              <a:pPr>
                <a:lnSpc>
                  <a:spcPct val="95000"/>
                </a:lnSpc>
                <a:tabLst>
                  <a:tab pos="1143000" algn="l"/>
                </a:tabLst>
              </a:pPr>
              <a:r>
                <a:rPr lang="en-US" sz="1800" b="1">
                  <a:solidFill>
                    <a:srgbClr val="000000"/>
                  </a:solidFill>
                  <a:latin typeface="Courier New" pitchFamily="49" charset="0"/>
                </a:rPr>
                <a:t>   601       1</a:t>
              </a:r>
            </a:p>
            <a:p>
              <a:pPr>
                <a:lnSpc>
                  <a:spcPct val="95000"/>
                </a:lnSpc>
                <a:tabLst>
                  <a:tab pos="1143000" algn="l"/>
                </a:tabLst>
              </a:pPr>
              <a:r>
                <a:rPr lang="en-US" sz="1800" b="1">
                  <a:solidFill>
                    <a:srgbClr val="000000"/>
                  </a:solidFill>
                  <a:latin typeface="Courier New" pitchFamily="49" charset="0"/>
                </a:rPr>
                <a:t>   602       1</a:t>
              </a:r>
            </a:p>
            <a:p>
              <a:pPr>
                <a:lnSpc>
                  <a:spcPct val="95000"/>
                </a:lnSpc>
                <a:tabLst>
                  <a:tab pos="1143000" algn="l"/>
                </a:tabLst>
              </a:pPr>
              <a:r>
                <a:rPr lang="en-US" sz="1800" b="1">
                  <a:solidFill>
                    <a:srgbClr val="000000"/>
                  </a:solidFill>
                  <a:latin typeface="Courier New" pitchFamily="49" charset="0"/>
                </a:rPr>
                <a:t>...</a:t>
              </a:r>
            </a:p>
            <a:p>
              <a:pPr>
                <a:lnSpc>
                  <a:spcPct val="95000"/>
                </a:lnSpc>
                <a:tabLst>
                  <a:tab pos="1143000" algn="l"/>
                </a:tabLst>
              </a:pPr>
              <a:r>
                <a:rPr lang="en-US" sz="1800" b="1">
                  <a:solidFill>
                    <a:srgbClr val="000000"/>
                  </a:solidFill>
                  <a:latin typeface="Courier New" pitchFamily="49" charset="0"/>
                </a:rPr>
                <a:t>64 rows selected.     </a:t>
              </a:r>
            </a:p>
          </p:txBody>
        </p:sp>
        <p:sp>
          <p:nvSpPr>
            <p:cNvPr id="33802" name="Rectangle 10"/>
            <p:cNvSpPr>
              <a:spLocks noChangeArrowheads="1"/>
            </p:cNvSpPr>
            <p:nvPr/>
          </p:nvSpPr>
          <p:spPr bwMode="auto">
            <a:xfrm>
              <a:off x="4738" y="2011"/>
              <a:ext cx="54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a:effectLst>
                    <a:outerShdw blurRad="38100" dist="38100" dir="2700000" algn="tl">
                      <a:srgbClr val="969696"/>
                    </a:outerShdw>
                  </a:effectLst>
                  <a:latin typeface="Arial" pitchFamily="34" charset="0"/>
                </a:rPr>
                <a:t>ITEM </a:t>
              </a:r>
            </a:p>
          </p:txBody>
        </p:sp>
      </p:grpSp>
      <p:grpSp>
        <p:nvGrpSpPr>
          <p:cNvPr id="33806" name="Group 14"/>
          <p:cNvGrpSpPr>
            <a:grpSpLocks/>
          </p:cNvGrpSpPr>
          <p:nvPr/>
        </p:nvGrpSpPr>
        <p:grpSpPr bwMode="auto">
          <a:xfrm>
            <a:off x="5775325" y="1643063"/>
            <a:ext cx="965200" cy="4051300"/>
            <a:chOff x="3638" y="1035"/>
            <a:chExt cx="608" cy="2552"/>
          </a:xfrm>
        </p:grpSpPr>
        <p:sp>
          <p:nvSpPr>
            <p:cNvPr id="33804" name="Rectangle 12"/>
            <p:cNvSpPr>
              <a:spLocks noChangeArrowheads="1"/>
            </p:cNvSpPr>
            <p:nvPr/>
          </p:nvSpPr>
          <p:spPr bwMode="ltGray">
            <a:xfrm>
              <a:off x="3647" y="1035"/>
              <a:ext cx="576" cy="1198"/>
            </a:xfrm>
            <a:prstGeom prst="rect">
              <a:avLst/>
            </a:prstGeom>
            <a:solidFill>
              <a:srgbClr val="0099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5" name="Rectangle 13"/>
            <p:cNvSpPr>
              <a:spLocks noChangeArrowheads="1"/>
            </p:cNvSpPr>
            <p:nvPr/>
          </p:nvSpPr>
          <p:spPr bwMode="ltGray">
            <a:xfrm>
              <a:off x="3638" y="2262"/>
              <a:ext cx="608" cy="1325"/>
            </a:xfrm>
            <a:prstGeom prst="rect">
              <a:avLst/>
            </a:prstGeom>
            <a:solidFill>
              <a:srgbClr val="0099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3799"/>
                                        </p:tgtEl>
                                        <p:attrNameLst>
                                          <p:attrName>style.visibility</p:attrName>
                                        </p:attrNameLst>
                                      </p:cBhvr>
                                      <p:to>
                                        <p:strVal val="visible"/>
                                      </p:to>
                                    </p:set>
                                    <p:animEffect transition="in" filter="wipe(up)">
                                      <p:cBhvr>
                                        <p:cTn id="7" dur="500"/>
                                        <p:tgtEl>
                                          <p:spTgt spid="337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3800"/>
                                        </p:tgtEl>
                                        <p:attrNameLst>
                                          <p:attrName>style.visibility</p:attrName>
                                        </p:attrNameLst>
                                      </p:cBhvr>
                                      <p:to>
                                        <p:strVal val="visible"/>
                                      </p:to>
                                    </p:set>
                                    <p:animEffect transition="in" filter="wipe(up)">
                                      <p:cBhvr>
                                        <p:cTn id="12" dur="500"/>
                                        <p:tgtEl>
                                          <p:spTgt spid="338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3803"/>
                                        </p:tgtEl>
                                        <p:attrNameLst>
                                          <p:attrName>style.visibility</p:attrName>
                                        </p:attrNameLst>
                                      </p:cBhvr>
                                      <p:to>
                                        <p:strVal val="visible"/>
                                      </p:to>
                                    </p:set>
                                    <p:animEffect transition="in" filter="wipe(up)">
                                      <p:cBhvr>
                                        <p:cTn id="17" dur="500"/>
                                        <p:tgtEl>
                                          <p:spTgt spid="3380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3806"/>
                                        </p:tgtEl>
                                        <p:attrNameLst>
                                          <p:attrName>style.visibility</p:attrName>
                                        </p:attrNameLst>
                                      </p:cBhvr>
                                      <p:to>
                                        <p:strVal val="visible"/>
                                      </p:to>
                                    </p:set>
                                    <p:animEffect transition="in" filter="wipe(up)">
                                      <p:cBhvr>
                                        <p:cTn id="22" dur="500"/>
                                        <p:tgtEl>
                                          <p:spTgt spid="33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blackWhite">
          <a:xfrm>
            <a:off x="1190625" y="1733550"/>
            <a:ext cx="3263900" cy="324167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nSpc>
                <a:spcPct val="95000"/>
              </a:lnSpc>
              <a:tabLst>
                <a:tab pos="857250" algn="l"/>
                <a:tab pos="1771650" algn="l"/>
                <a:tab pos="2857500" algn="l"/>
                <a:tab pos="3486150" algn="l"/>
                <a:tab pos="4914900" algn="l"/>
                <a:tab pos="5600700" algn="l"/>
                <a:tab pos="6400800" algn="l"/>
              </a:tabLst>
            </a:pPr>
            <a:endParaRPr lang="en-US" sz="1800" b="1">
              <a:solidFill>
                <a:srgbClr val="000000"/>
              </a:solidFill>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en-US" sz="1800" b="1">
              <a:solidFill>
                <a:srgbClr val="000000"/>
              </a:solidFill>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en-US" sz="1800" b="1">
              <a:solidFill>
                <a:srgbClr val="000000"/>
              </a:solidFill>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en-US" sz="1800" b="1">
              <a:solidFill>
                <a:srgbClr val="000000"/>
              </a:solidFill>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en-US" sz="1800" b="1">
              <a:solidFill>
                <a:srgbClr val="000000"/>
              </a:solidFill>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en-US" sz="1800" b="1">
              <a:solidFill>
                <a:srgbClr val="000000"/>
              </a:solidFill>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en-US" sz="1800" b="1">
              <a:solidFill>
                <a:srgbClr val="000000"/>
              </a:solidFill>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en-US" sz="1800" b="1">
              <a:solidFill>
                <a:srgbClr val="000000"/>
              </a:solidFill>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en-US" sz="1800" b="1">
              <a:solidFill>
                <a:srgbClr val="000000"/>
              </a:solidFill>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en-US" sz="1800" b="1">
              <a:solidFill>
                <a:srgbClr val="000000"/>
              </a:solidFill>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en-US" sz="1800" b="1">
              <a:solidFill>
                <a:srgbClr val="000000"/>
              </a:solidFill>
              <a:latin typeface="Courier New" pitchFamily="49" charset="0"/>
            </a:endParaRPr>
          </a:p>
          <a:p>
            <a:pPr>
              <a:lnSpc>
                <a:spcPct val="95000"/>
              </a:lnSpc>
              <a:tabLst>
                <a:tab pos="857250" algn="l"/>
                <a:tab pos="1771650" algn="l"/>
                <a:tab pos="2857500" algn="l"/>
                <a:tab pos="3486150" algn="l"/>
                <a:tab pos="4914900" algn="l"/>
                <a:tab pos="5600700" algn="l"/>
                <a:tab pos="6400800" algn="l"/>
              </a:tabLst>
            </a:pPr>
            <a:endParaRPr lang="en-US" sz="1800" b="1">
              <a:solidFill>
                <a:srgbClr val="000000"/>
              </a:solidFill>
              <a:latin typeface="Courier New" pitchFamily="49" charset="0"/>
            </a:endParaRPr>
          </a:p>
        </p:txBody>
      </p:sp>
      <p:sp>
        <p:nvSpPr>
          <p:cNvPr id="35843" name="Rectangle 3"/>
          <p:cNvSpPr>
            <a:spLocks noChangeArrowheads="1"/>
          </p:cNvSpPr>
          <p:nvPr/>
        </p:nvSpPr>
        <p:spPr bwMode="blackWhite">
          <a:xfrm>
            <a:off x="5187950" y="1733550"/>
            <a:ext cx="2847975" cy="193992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nSpc>
                <a:spcPct val="95000"/>
              </a:lnSpc>
              <a:tabLst>
                <a:tab pos="1485900" algn="r"/>
                <a:tab pos="1885950" algn="l"/>
              </a:tabLst>
            </a:pPr>
            <a:endParaRPr lang="en-US" sz="1800" b="1">
              <a:solidFill>
                <a:srgbClr val="000000"/>
              </a:solidFill>
              <a:latin typeface="Courier New" pitchFamily="49" charset="0"/>
            </a:endParaRPr>
          </a:p>
          <a:p>
            <a:pPr>
              <a:lnSpc>
                <a:spcPct val="95000"/>
              </a:lnSpc>
              <a:tabLst>
                <a:tab pos="1485900" algn="r"/>
                <a:tab pos="1885950" algn="l"/>
              </a:tabLst>
            </a:pPr>
            <a:endParaRPr lang="en-US" sz="1800" b="1">
              <a:solidFill>
                <a:srgbClr val="000000"/>
              </a:solidFill>
              <a:latin typeface="Courier New" pitchFamily="49" charset="0"/>
            </a:endParaRPr>
          </a:p>
          <a:p>
            <a:pPr>
              <a:lnSpc>
                <a:spcPct val="95000"/>
              </a:lnSpc>
              <a:tabLst>
                <a:tab pos="1485900" algn="r"/>
                <a:tab pos="1885950" algn="l"/>
              </a:tabLst>
            </a:pPr>
            <a:endParaRPr lang="en-US" sz="1800" b="1">
              <a:solidFill>
                <a:srgbClr val="000000"/>
              </a:solidFill>
              <a:latin typeface="Courier New" pitchFamily="49" charset="0"/>
            </a:endParaRPr>
          </a:p>
          <a:p>
            <a:pPr>
              <a:lnSpc>
                <a:spcPct val="95000"/>
              </a:lnSpc>
              <a:tabLst>
                <a:tab pos="1485900" algn="r"/>
                <a:tab pos="1885950" algn="l"/>
              </a:tabLst>
            </a:pPr>
            <a:endParaRPr lang="en-US" sz="1800" b="1">
              <a:solidFill>
                <a:srgbClr val="000000"/>
              </a:solidFill>
              <a:latin typeface="Courier New" pitchFamily="49" charset="0"/>
            </a:endParaRPr>
          </a:p>
          <a:p>
            <a:pPr>
              <a:lnSpc>
                <a:spcPct val="95000"/>
              </a:lnSpc>
              <a:tabLst>
                <a:tab pos="1485900" algn="r"/>
                <a:tab pos="1885950" algn="l"/>
              </a:tabLst>
            </a:pPr>
            <a:endParaRPr lang="en-US" sz="1800" b="1">
              <a:solidFill>
                <a:srgbClr val="000000"/>
              </a:solidFill>
              <a:latin typeface="Courier New" pitchFamily="49" charset="0"/>
            </a:endParaRPr>
          </a:p>
          <a:p>
            <a:pPr>
              <a:lnSpc>
                <a:spcPct val="95000"/>
              </a:lnSpc>
              <a:tabLst>
                <a:tab pos="1485900" algn="r"/>
                <a:tab pos="1885950" algn="l"/>
              </a:tabLst>
            </a:pPr>
            <a:endParaRPr lang="en-US" sz="1800" b="1">
              <a:solidFill>
                <a:srgbClr val="000000"/>
              </a:solidFill>
              <a:latin typeface="Courier New" pitchFamily="49" charset="0"/>
            </a:endParaRPr>
          </a:p>
          <a:p>
            <a:pPr>
              <a:lnSpc>
                <a:spcPct val="95000"/>
              </a:lnSpc>
              <a:tabLst>
                <a:tab pos="1485900" algn="r"/>
                <a:tab pos="1885950" algn="l"/>
              </a:tabLst>
            </a:pPr>
            <a:endParaRPr lang="en-US" sz="1800" b="1">
              <a:solidFill>
                <a:srgbClr val="000000"/>
              </a:solidFill>
              <a:latin typeface="Courier New" pitchFamily="49" charset="0"/>
            </a:endParaRPr>
          </a:p>
        </p:txBody>
      </p:sp>
      <p:sp>
        <p:nvSpPr>
          <p:cNvPr id="35844" name="Rectangle 4"/>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Non-Equijoins</a:t>
            </a:r>
          </a:p>
        </p:txBody>
      </p:sp>
      <p:sp>
        <p:nvSpPr>
          <p:cNvPr id="35845" name="Rectangle 5"/>
          <p:cNvSpPr>
            <a:spLocks noChangeArrowheads="1"/>
          </p:cNvSpPr>
          <p:nvPr/>
        </p:nvSpPr>
        <p:spPr bwMode="auto">
          <a:xfrm>
            <a:off x="1157288" y="1325563"/>
            <a:ext cx="735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a:solidFill>
                  <a:srgbClr val="FFFFCC"/>
                </a:solidFill>
                <a:effectLst>
                  <a:outerShdw blurRad="38100" dist="38100" dir="2700000" algn="tl">
                    <a:srgbClr val="FFFFFF"/>
                  </a:outerShdw>
                </a:effectLst>
                <a:latin typeface="Arial" pitchFamily="34" charset="0"/>
              </a:rPr>
              <a:t>EMP</a:t>
            </a:r>
          </a:p>
        </p:txBody>
      </p:sp>
      <p:sp>
        <p:nvSpPr>
          <p:cNvPr id="35846" name="Rectangle 6"/>
          <p:cNvSpPr>
            <a:spLocks noChangeArrowheads="1"/>
          </p:cNvSpPr>
          <p:nvPr/>
        </p:nvSpPr>
        <p:spPr bwMode="auto">
          <a:xfrm>
            <a:off x="5124450" y="1325563"/>
            <a:ext cx="1609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a:solidFill>
                  <a:srgbClr val="FFFFCC"/>
                </a:solidFill>
                <a:effectLst>
                  <a:outerShdw blurRad="38100" dist="38100" dir="2700000" algn="tl">
                    <a:srgbClr val="FFFFFF"/>
                  </a:outerShdw>
                </a:effectLst>
                <a:latin typeface="Arial" pitchFamily="34" charset="0"/>
              </a:rPr>
              <a:t>SALGRADE</a:t>
            </a:r>
          </a:p>
        </p:txBody>
      </p:sp>
      <p:grpSp>
        <p:nvGrpSpPr>
          <p:cNvPr id="35850" name="Group 10"/>
          <p:cNvGrpSpPr>
            <a:grpSpLocks/>
          </p:cNvGrpSpPr>
          <p:nvPr/>
        </p:nvGrpSpPr>
        <p:grpSpPr bwMode="auto">
          <a:xfrm>
            <a:off x="3422650" y="1773238"/>
            <a:ext cx="4395788" cy="2738437"/>
            <a:chOff x="2156" y="1117"/>
            <a:chExt cx="2769" cy="1725"/>
          </a:xfrm>
        </p:grpSpPr>
        <p:sp>
          <p:nvSpPr>
            <p:cNvPr id="35847" name="Rectangle 7"/>
            <p:cNvSpPr>
              <a:spLocks noChangeArrowheads="1"/>
            </p:cNvSpPr>
            <p:nvPr/>
          </p:nvSpPr>
          <p:spPr bwMode="ltGray">
            <a:xfrm>
              <a:off x="2156" y="1117"/>
              <a:ext cx="542" cy="1725"/>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8" name="Rectangle 8"/>
            <p:cNvSpPr>
              <a:spLocks noChangeArrowheads="1"/>
            </p:cNvSpPr>
            <p:nvPr/>
          </p:nvSpPr>
          <p:spPr bwMode="ltGray">
            <a:xfrm>
              <a:off x="3792" y="1117"/>
              <a:ext cx="542" cy="117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9" name="Rectangle 9"/>
            <p:cNvSpPr>
              <a:spLocks noChangeArrowheads="1"/>
            </p:cNvSpPr>
            <p:nvPr/>
          </p:nvSpPr>
          <p:spPr bwMode="ltGray">
            <a:xfrm>
              <a:off x="4383" y="1117"/>
              <a:ext cx="542" cy="117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5853" name="Group 13"/>
          <p:cNvGrpSpPr>
            <a:grpSpLocks/>
          </p:cNvGrpSpPr>
          <p:nvPr/>
        </p:nvGrpSpPr>
        <p:grpSpPr bwMode="auto">
          <a:xfrm>
            <a:off x="4225925" y="4195763"/>
            <a:ext cx="4154488" cy="1766887"/>
            <a:chOff x="2662" y="2643"/>
            <a:chExt cx="2617" cy="1113"/>
          </a:xfrm>
        </p:grpSpPr>
        <p:sp>
          <p:nvSpPr>
            <p:cNvPr id="35851" name="Rectangle 11"/>
            <p:cNvSpPr>
              <a:spLocks noChangeArrowheads="1"/>
            </p:cNvSpPr>
            <p:nvPr/>
          </p:nvSpPr>
          <p:spPr bwMode="auto">
            <a:xfrm>
              <a:off x="3287" y="2643"/>
              <a:ext cx="1992" cy="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110000"/>
                </a:lnSpc>
              </a:pPr>
              <a:r>
                <a:rPr lang="en-US" sz="2000" b="1">
                  <a:solidFill>
                    <a:srgbClr val="FFFFCC"/>
                  </a:solidFill>
                  <a:effectLst>
                    <a:outerShdw blurRad="38100" dist="38100" dir="2700000" algn="tl">
                      <a:srgbClr val="FFFFFF"/>
                    </a:outerShdw>
                  </a:effectLst>
                  <a:latin typeface="Arial" pitchFamily="34" charset="0"/>
                </a:rPr>
                <a:t>“salary in the EMP </a:t>
              </a:r>
            </a:p>
            <a:p>
              <a:pPr>
                <a:lnSpc>
                  <a:spcPct val="110000"/>
                </a:lnSpc>
              </a:pPr>
              <a:r>
                <a:rPr lang="en-US" sz="2000" b="1">
                  <a:solidFill>
                    <a:srgbClr val="FFFFCC"/>
                  </a:solidFill>
                  <a:effectLst>
                    <a:outerShdw blurRad="38100" dist="38100" dir="2700000" algn="tl">
                      <a:srgbClr val="FFFFFF"/>
                    </a:outerShdw>
                  </a:effectLst>
                  <a:latin typeface="Arial" pitchFamily="34" charset="0"/>
                </a:rPr>
                <a:t>table is between </a:t>
              </a:r>
            </a:p>
            <a:p>
              <a:pPr>
                <a:lnSpc>
                  <a:spcPct val="110000"/>
                </a:lnSpc>
              </a:pPr>
              <a:r>
                <a:rPr lang="en-US" sz="2000" b="1">
                  <a:solidFill>
                    <a:srgbClr val="FFFFCC"/>
                  </a:solidFill>
                  <a:effectLst>
                    <a:outerShdw blurRad="38100" dist="38100" dir="2700000" algn="tl">
                      <a:srgbClr val="FFFFFF"/>
                    </a:outerShdw>
                  </a:effectLst>
                  <a:latin typeface="Arial" pitchFamily="34" charset="0"/>
                </a:rPr>
                <a:t>low salary and high </a:t>
              </a:r>
            </a:p>
            <a:p>
              <a:pPr>
                <a:lnSpc>
                  <a:spcPct val="110000"/>
                </a:lnSpc>
              </a:pPr>
              <a:r>
                <a:rPr lang="en-US" sz="2000" b="1">
                  <a:solidFill>
                    <a:srgbClr val="FFFFCC"/>
                  </a:solidFill>
                  <a:effectLst>
                    <a:outerShdw blurRad="38100" dist="38100" dir="2700000" algn="tl">
                      <a:srgbClr val="FFFFFF"/>
                    </a:outerShdw>
                  </a:effectLst>
                  <a:latin typeface="Arial" pitchFamily="34" charset="0"/>
                </a:rPr>
                <a:t>salary in the SALGRADE</a:t>
              </a:r>
            </a:p>
            <a:p>
              <a:pPr>
                <a:lnSpc>
                  <a:spcPct val="110000"/>
                </a:lnSpc>
              </a:pPr>
              <a:r>
                <a:rPr lang="en-US" sz="2000" b="1">
                  <a:solidFill>
                    <a:srgbClr val="FFFFCC"/>
                  </a:solidFill>
                  <a:effectLst>
                    <a:outerShdw blurRad="38100" dist="38100" dir="2700000" algn="tl">
                      <a:srgbClr val="FFFFFF"/>
                    </a:outerShdw>
                  </a:effectLst>
                  <a:latin typeface="Arial" pitchFamily="34" charset="0"/>
                </a:rPr>
                <a:t>table”</a:t>
              </a:r>
            </a:p>
          </p:txBody>
        </p:sp>
        <p:sp>
          <p:nvSpPr>
            <p:cNvPr id="35852" name="Line 12"/>
            <p:cNvSpPr>
              <a:spLocks noChangeShapeType="1"/>
            </p:cNvSpPr>
            <p:nvPr/>
          </p:nvSpPr>
          <p:spPr bwMode="auto">
            <a:xfrm flipH="1">
              <a:off x="2662" y="2778"/>
              <a:ext cx="591" cy="0"/>
            </a:xfrm>
            <a:prstGeom prst="line">
              <a:avLst/>
            </a:prstGeom>
            <a:noFill/>
            <a:ln w="50800">
              <a:solidFill>
                <a:srgbClr val="FFCC00"/>
              </a:solidFill>
              <a:round/>
              <a:headEnd type="none" w="sm" len="sm"/>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grpSp>
      <p:sp>
        <p:nvSpPr>
          <p:cNvPr id="35854" name="Rectangle 14"/>
          <p:cNvSpPr>
            <a:spLocks noChangeArrowheads="1"/>
          </p:cNvSpPr>
          <p:nvPr/>
        </p:nvSpPr>
        <p:spPr bwMode="blackWhite">
          <a:xfrm>
            <a:off x="1203325" y="1733550"/>
            <a:ext cx="3238500" cy="321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5000"/>
              </a:lnSpc>
              <a:tabLst>
                <a:tab pos="857250" algn="l"/>
                <a:tab pos="1771650" algn="l"/>
                <a:tab pos="2857500" algn="l"/>
                <a:tab pos="3486150" algn="l"/>
                <a:tab pos="4914900" algn="l"/>
                <a:tab pos="5600700" algn="l"/>
                <a:tab pos="6400800" algn="l"/>
              </a:tabLst>
            </a:pPr>
            <a:r>
              <a:rPr lang="en-US" sz="1800" b="1">
                <a:solidFill>
                  <a:srgbClr val="000000"/>
                </a:solidFill>
                <a:latin typeface="Courier New" pitchFamily="49" charset="0"/>
              </a:rPr>
              <a:t> EMPNO ENAME      SAL</a:t>
            </a:r>
          </a:p>
          <a:p>
            <a:pPr>
              <a:lnSpc>
                <a:spcPct val="95000"/>
              </a:lnSpc>
              <a:tabLst>
                <a:tab pos="857250" algn="l"/>
                <a:tab pos="1771650" algn="l"/>
                <a:tab pos="2857500" algn="l"/>
                <a:tab pos="3486150" algn="l"/>
                <a:tab pos="4914900" algn="l"/>
                <a:tab pos="5600700" algn="l"/>
                <a:tab pos="6400800" algn="l"/>
              </a:tabLst>
            </a:pPr>
            <a:r>
              <a:rPr lang="en-US" sz="1800" b="1">
                <a:solidFill>
                  <a:srgbClr val="000000"/>
                </a:solidFill>
                <a:latin typeface="Courier New" pitchFamily="49" charset="0"/>
              </a:rPr>
              <a:t>------ ------- ------</a:t>
            </a:r>
          </a:p>
          <a:p>
            <a:pPr>
              <a:lnSpc>
                <a:spcPct val="95000"/>
              </a:lnSpc>
              <a:tabLst>
                <a:tab pos="857250" algn="l"/>
                <a:tab pos="1771650" algn="l"/>
                <a:tab pos="2857500" algn="l"/>
                <a:tab pos="3486150" algn="l"/>
                <a:tab pos="4914900" algn="l"/>
                <a:tab pos="5600700" algn="l"/>
                <a:tab pos="6400800" algn="l"/>
              </a:tabLst>
            </a:pPr>
            <a:r>
              <a:rPr lang="en-US" sz="1800" b="1">
                <a:solidFill>
                  <a:srgbClr val="000000"/>
                </a:solidFill>
                <a:latin typeface="Courier New" pitchFamily="49" charset="0"/>
              </a:rPr>
              <a:t>  7839 KING      5000</a:t>
            </a:r>
          </a:p>
          <a:p>
            <a:pPr>
              <a:lnSpc>
                <a:spcPct val="95000"/>
              </a:lnSpc>
              <a:tabLst>
                <a:tab pos="857250" algn="l"/>
                <a:tab pos="1771650" algn="l"/>
                <a:tab pos="2857500" algn="l"/>
                <a:tab pos="3486150" algn="l"/>
                <a:tab pos="4914900" algn="l"/>
                <a:tab pos="5600700" algn="l"/>
                <a:tab pos="6400800" algn="l"/>
              </a:tabLst>
            </a:pPr>
            <a:r>
              <a:rPr lang="en-US" sz="1800" b="1">
                <a:solidFill>
                  <a:srgbClr val="000000"/>
                </a:solidFill>
                <a:latin typeface="Courier New" pitchFamily="49" charset="0"/>
              </a:rPr>
              <a:t>  7698 BLAKE     2850</a:t>
            </a:r>
          </a:p>
          <a:p>
            <a:pPr>
              <a:lnSpc>
                <a:spcPct val="95000"/>
              </a:lnSpc>
              <a:tabLst>
                <a:tab pos="857250" algn="l"/>
                <a:tab pos="1771650" algn="l"/>
                <a:tab pos="2857500" algn="l"/>
                <a:tab pos="3486150" algn="l"/>
                <a:tab pos="4914900" algn="l"/>
                <a:tab pos="5600700" algn="l"/>
                <a:tab pos="6400800" algn="l"/>
              </a:tabLst>
            </a:pPr>
            <a:r>
              <a:rPr lang="en-US" sz="1800" b="1">
                <a:solidFill>
                  <a:srgbClr val="000000"/>
                </a:solidFill>
                <a:latin typeface="Courier New" pitchFamily="49" charset="0"/>
              </a:rPr>
              <a:t>  7782 CLARK     2450</a:t>
            </a:r>
          </a:p>
          <a:p>
            <a:pPr>
              <a:lnSpc>
                <a:spcPct val="95000"/>
              </a:lnSpc>
              <a:tabLst>
                <a:tab pos="857250" algn="l"/>
                <a:tab pos="1771650" algn="l"/>
                <a:tab pos="2857500" algn="l"/>
                <a:tab pos="3486150" algn="l"/>
                <a:tab pos="4914900" algn="l"/>
                <a:tab pos="5600700" algn="l"/>
                <a:tab pos="6400800" algn="l"/>
              </a:tabLst>
            </a:pPr>
            <a:r>
              <a:rPr lang="en-US" sz="1800" b="1">
                <a:solidFill>
                  <a:srgbClr val="000000"/>
                </a:solidFill>
                <a:latin typeface="Courier New" pitchFamily="49" charset="0"/>
              </a:rPr>
              <a:t>  7566 JONES     2975</a:t>
            </a:r>
          </a:p>
          <a:p>
            <a:pPr>
              <a:lnSpc>
                <a:spcPct val="95000"/>
              </a:lnSpc>
              <a:tabLst>
                <a:tab pos="857250" algn="l"/>
                <a:tab pos="1771650" algn="l"/>
                <a:tab pos="2857500" algn="l"/>
                <a:tab pos="3486150" algn="l"/>
                <a:tab pos="4914900" algn="l"/>
                <a:tab pos="5600700" algn="l"/>
                <a:tab pos="6400800" algn="l"/>
              </a:tabLst>
            </a:pPr>
            <a:r>
              <a:rPr lang="en-US" sz="1800" b="1">
                <a:solidFill>
                  <a:srgbClr val="000000"/>
                </a:solidFill>
                <a:latin typeface="Courier New" pitchFamily="49" charset="0"/>
              </a:rPr>
              <a:t>  7654 MARTIN    1250</a:t>
            </a:r>
          </a:p>
          <a:p>
            <a:pPr>
              <a:lnSpc>
                <a:spcPct val="95000"/>
              </a:lnSpc>
              <a:tabLst>
                <a:tab pos="857250" algn="l"/>
                <a:tab pos="1771650" algn="l"/>
                <a:tab pos="2857500" algn="l"/>
                <a:tab pos="3486150" algn="l"/>
                <a:tab pos="4914900" algn="l"/>
                <a:tab pos="5600700" algn="l"/>
                <a:tab pos="6400800" algn="l"/>
              </a:tabLst>
            </a:pPr>
            <a:r>
              <a:rPr lang="en-US" sz="1800" b="1">
                <a:solidFill>
                  <a:srgbClr val="000000"/>
                </a:solidFill>
                <a:latin typeface="Courier New" pitchFamily="49" charset="0"/>
              </a:rPr>
              <a:t>  7499 ALLEN     1600</a:t>
            </a:r>
          </a:p>
          <a:p>
            <a:pPr>
              <a:lnSpc>
                <a:spcPct val="95000"/>
              </a:lnSpc>
              <a:tabLst>
                <a:tab pos="857250" algn="l"/>
                <a:tab pos="1771650" algn="l"/>
                <a:tab pos="2857500" algn="l"/>
                <a:tab pos="3486150" algn="l"/>
                <a:tab pos="4914900" algn="l"/>
                <a:tab pos="5600700" algn="l"/>
                <a:tab pos="6400800" algn="l"/>
              </a:tabLst>
            </a:pPr>
            <a:r>
              <a:rPr lang="en-US" sz="1800" b="1">
                <a:solidFill>
                  <a:srgbClr val="000000"/>
                </a:solidFill>
                <a:latin typeface="Courier New" pitchFamily="49" charset="0"/>
              </a:rPr>
              <a:t>  7844 TURNER    1500</a:t>
            </a:r>
          </a:p>
          <a:p>
            <a:pPr>
              <a:lnSpc>
                <a:spcPct val="95000"/>
              </a:lnSpc>
              <a:tabLst>
                <a:tab pos="857250" algn="l"/>
                <a:tab pos="1771650" algn="l"/>
                <a:tab pos="2857500" algn="l"/>
                <a:tab pos="3486150" algn="l"/>
                <a:tab pos="4914900" algn="l"/>
                <a:tab pos="5600700" algn="l"/>
                <a:tab pos="6400800" algn="l"/>
              </a:tabLst>
            </a:pPr>
            <a:r>
              <a:rPr lang="en-US" sz="1800" b="1">
                <a:solidFill>
                  <a:srgbClr val="000000"/>
                </a:solidFill>
                <a:latin typeface="Courier New" pitchFamily="49" charset="0"/>
              </a:rPr>
              <a:t>  7900 JAMES      950</a:t>
            </a:r>
          </a:p>
          <a:p>
            <a:pPr>
              <a:lnSpc>
                <a:spcPct val="95000"/>
              </a:lnSpc>
              <a:tabLst>
                <a:tab pos="857250" algn="l"/>
                <a:tab pos="1771650" algn="l"/>
                <a:tab pos="2857500" algn="l"/>
                <a:tab pos="3486150" algn="l"/>
                <a:tab pos="4914900" algn="l"/>
                <a:tab pos="5600700" algn="l"/>
                <a:tab pos="6400800" algn="l"/>
              </a:tabLst>
            </a:pPr>
            <a:r>
              <a:rPr lang="en-US" sz="1800" b="1">
                <a:solidFill>
                  <a:srgbClr val="000000"/>
                </a:solidFill>
                <a:latin typeface="Courier New" pitchFamily="49" charset="0"/>
              </a:rPr>
              <a:t>...</a:t>
            </a:r>
          </a:p>
          <a:p>
            <a:pPr>
              <a:lnSpc>
                <a:spcPct val="95000"/>
              </a:lnSpc>
              <a:tabLst>
                <a:tab pos="857250" algn="l"/>
                <a:tab pos="1771650" algn="l"/>
                <a:tab pos="2857500" algn="l"/>
                <a:tab pos="3486150" algn="l"/>
                <a:tab pos="4914900" algn="l"/>
                <a:tab pos="5600700" algn="l"/>
                <a:tab pos="6400800" algn="l"/>
              </a:tabLst>
            </a:pPr>
            <a:r>
              <a:rPr lang="en-US" sz="1800" b="1">
                <a:solidFill>
                  <a:srgbClr val="000000"/>
                </a:solidFill>
                <a:latin typeface="Courier New" pitchFamily="49" charset="0"/>
              </a:rPr>
              <a:t>14 rows selected.</a:t>
            </a:r>
          </a:p>
        </p:txBody>
      </p:sp>
      <p:sp>
        <p:nvSpPr>
          <p:cNvPr id="35855" name="Rectangle 15"/>
          <p:cNvSpPr>
            <a:spLocks noChangeArrowheads="1"/>
          </p:cNvSpPr>
          <p:nvPr/>
        </p:nvSpPr>
        <p:spPr bwMode="blackWhite">
          <a:xfrm>
            <a:off x="5200650" y="1733550"/>
            <a:ext cx="2822575"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5000"/>
              </a:lnSpc>
              <a:tabLst>
                <a:tab pos="1485900" algn="r"/>
                <a:tab pos="1885950" algn="l"/>
              </a:tabLst>
            </a:pPr>
            <a:r>
              <a:rPr lang="en-US" sz="1800" b="1">
                <a:solidFill>
                  <a:srgbClr val="000000"/>
                </a:solidFill>
                <a:latin typeface="Courier New" pitchFamily="49" charset="0"/>
              </a:rPr>
              <a:t>GRADE 	LOSAL  HISAL</a:t>
            </a:r>
          </a:p>
          <a:p>
            <a:pPr>
              <a:lnSpc>
                <a:spcPct val="95000"/>
              </a:lnSpc>
              <a:tabLst>
                <a:tab pos="1485900" algn="r"/>
                <a:tab pos="1885950" algn="l"/>
              </a:tabLst>
            </a:pPr>
            <a:r>
              <a:rPr lang="en-US" sz="1800" b="1">
                <a:solidFill>
                  <a:srgbClr val="000000"/>
                </a:solidFill>
                <a:latin typeface="Courier New" pitchFamily="49" charset="0"/>
              </a:rPr>
              <a:t>----- ----- ------</a:t>
            </a:r>
          </a:p>
          <a:p>
            <a:pPr>
              <a:lnSpc>
                <a:spcPct val="95000"/>
              </a:lnSpc>
              <a:tabLst>
                <a:tab pos="1485900" algn="r"/>
                <a:tab pos="1885950" algn="l"/>
              </a:tabLst>
            </a:pPr>
            <a:r>
              <a:rPr lang="en-US" sz="1800" b="1">
                <a:solidFill>
                  <a:srgbClr val="000000"/>
                </a:solidFill>
                <a:latin typeface="Courier New" pitchFamily="49" charset="0"/>
              </a:rPr>
              <a:t>1       700	1200</a:t>
            </a:r>
          </a:p>
          <a:p>
            <a:pPr>
              <a:lnSpc>
                <a:spcPct val="95000"/>
              </a:lnSpc>
              <a:tabLst>
                <a:tab pos="1485900" algn="r"/>
                <a:tab pos="1885950" algn="l"/>
              </a:tabLst>
            </a:pPr>
            <a:r>
              <a:rPr lang="en-US" sz="1800" b="1">
                <a:solidFill>
                  <a:srgbClr val="000000"/>
                </a:solidFill>
                <a:latin typeface="Courier New" pitchFamily="49" charset="0"/>
              </a:rPr>
              <a:t>2      1201	1400</a:t>
            </a:r>
          </a:p>
          <a:p>
            <a:pPr>
              <a:lnSpc>
                <a:spcPct val="95000"/>
              </a:lnSpc>
              <a:tabLst>
                <a:tab pos="1485900" algn="r"/>
                <a:tab pos="1885950" algn="l"/>
              </a:tabLst>
            </a:pPr>
            <a:r>
              <a:rPr lang="en-US" sz="1800" b="1">
                <a:solidFill>
                  <a:srgbClr val="000000"/>
                </a:solidFill>
                <a:latin typeface="Courier New" pitchFamily="49" charset="0"/>
              </a:rPr>
              <a:t>3      1401	2000</a:t>
            </a:r>
          </a:p>
          <a:p>
            <a:pPr>
              <a:lnSpc>
                <a:spcPct val="95000"/>
              </a:lnSpc>
              <a:tabLst>
                <a:tab pos="1485900" algn="r"/>
                <a:tab pos="1885950" algn="l"/>
              </a:tabLst>
            </a:pPr>
            <a:r>
              <a:rPr lang="en-US" sz="1800" b="1">
                <a:solidFill>
                  <a:srgbClr val="000000"/>
                </a:solidFill>
                <a:latin typeface="Courier New" pitchFamily="49" charset="0"/>
              </a:rPr>
              <a:t>4	2001	3000</a:t>
            </a:r>
          </a:p>
          <a:p>
            <a:pPr>
              <a:lnSpc>
                <a:spcPct val="95000"/>
              </a:lnSpc>
              <a:tabLst>
                <a:tab pos="1485900" algn="r"/>
                <a:tab pos="1885950" algn="l"/>
              </a:tabLst>
            </a:pPr>
            <a:r>
              <a:rPr lang="en-US" sz="1800" b="1">
                <a:solidFill>
                  <a:srgbClr val="000000"/>
                </a:solidFill>
                <a:latin typeface="Courier New" pitchFamily="49" charset="0"/>
              </a:rPr>
              <a:t>5      3001	9999</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5850"/>
                                        </p:tgtEl>
                                        <p:attrNameLst>
                                          <p:attrName>style.visibility</p:attrName>
                                        </p:attrNameLst>
                                      </p:cBhvr>
                                      <p:to>
                                        <p:strVal val="visible"/>
                                      </p:to>
                                    </p:set>
                                    <p:animEffect transition="in" filter="wipe(up)">
                                      <p:cBhvr>
                                        <p:cTn id="7" dur="500"/>
                                        <p:tgtEl>
                                          <p:spTgt spid="35850"/>
                                        </p:tgtEl>
                                      </p:cBhvr>
                                    </p:animEffect>
                                  </p:childTnLst>
                                </p:cTn>
                              </p:par>
                            </p:childTnLst>
                          </p:cTn>
                        </p:par>
                        <p:par>
                          <p:cTn id="8" fill="hold" nodeType="afterGroup">
                            <p:stCondLst>
                              <p:cond delay="500"/>
                            </p:stCondLst>
                            <p:childTnLst>
                              <p:par>
                                <p:cTn id="9" presetID="2" presetClass="entr" presetSubtype="2" fill="hold" nodeType="afterEffect">
                                  <p:stCondLst>
                                    <p:cond delay="0"/>
                                  </p:stCondLst>
                                  <p:childTnLst>
                                    <p:set>
                                      <p:cBhvr>
                                        <p:cTn id="10" dur="1" fill="hold">
                                          <p:stCondLst>
                                            <p:cond delay="0"/>
                                          </p:stCondLst>
                                        </p:cTn>
                                        <p:tgtEl>
                                          <p:spTgt spid="35853"/>
                                        </p:tgtEl>
                                        <p:attrNameLst>
                                          <p:attrName>style.visibility</p:attrName>
                                        </p:attrNameLst>
                                      </p:cBhvr>
                                      <p:to>
                                        <p:strVal val="visible"/>
                                      </p:to>
                                    </p:set>
                                    <p:anim calcmode="lin" valueType="num">
                                      <p:cBhvr additive="base">
                                        <p:cTn id="11" dur="500" fill="hold"/>
                                        <p:tgtEl>
                                          <p:spTgt spid="35853"/>
                                        </p:tgtEl>
                                        <p:attrNameLst>
                                          <p:attrName>ppt_x</p:attrName>
                                        </p:attrNameLst>
                                      </p:cBhvr>
                                      <p:tavLst>
                                        <p:tav tm="0">
                                          <p:val>
                                            <p:strVal val="1+#ppt_w/2"/>
                                          </p:val>
                                        </p:tav>
                                        <p:tav tm="100000">
                                          <p:val>
                                            <p:strVal val="#ppt_x"/>
                                          </p:val>
                                        </p:tav>
                                      </p:tavLst>
                                    </p:anim>
                                    <p:anim calcmode="lin" valueType="num">
                                      <p:cBhvr additive="base">
                                        <p:cTn id="12" dur="500" fill="hold"/>
                                        <p:tgtEl>
                                          <p:spTgt spid="358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blackWhite">
          <a:xfrm>
            <a:off x="895350" y="1838325"/>
            <a:ext cx="7264400" cy="14636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nSpc>
                <a:spcPct val="120000"/>
              </a:lnSpc>
              <a:tabLst>
                <a:tab pos="857250" algn="l"/>
                <a:tab pos="2063750" algn="l"/>
              </a:tabLst>
            </a:pPr>
            <a:endParaRPr lang="en-US" sz="1800" b="1">
              <a:solidFill>
                <a:srgbClr val="000000"/>
              </a:solidFill>
              <a:latin typeface="Courier New" pitchFamily="49" charset="0"/>
            </a:endParaRPr>
          </a:p>
          <a:p>
            <a:pPr>
              <a:lnSpc>
                <a:spcPct val="120000"/>
              </a:lnSpc>
              <a:tabLst>
                <a:tab pos="857250" algn="l"/>
                <a:tab pos="2063750" algn="l"/>
              </a:tabLst>
            </a:pPr>
            <a:endParaRPr lang="en-US" sz="1800" b="1">
              <a:solidFill>
                <a:srgbClr val="000000"/>
              </a:solidFill>
              <a:latin typeface="Courier New" pitchFamily="49" charset="0"/>
            </a:endParaRPr>
          </a:p>
        </p:txBody>
      </p:sp>
      <p:sp>
        <p:nvSpPr>
          <p:cNvPr id="37891" name="Rectangle 3"/>
          <p:cNvSpPr>
            <a:spLocks noChangeArrowheads="1"/>
          </p:cNvSpPr>
          <p:nvPr/>
        </p:nvSpPr>
        <p:spPr bwMode="blackWhite">
          <a:xfrm>
            <a:off x="911225" y="3763963"/>
            <a:ext cx="7270750" cy="2039937"/>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p:txBody>
      </p:sp>
      <p:sp>
        <p:nvSpPr>
          <p:cNvPr id="37892" name="Rectangle 4"/>
          <p:cNvSpPr>
            <a:spLocks noGrp="1" noChangeArrowheads="1"/>
          </p:cNvSpPr>
          <p:nvPr>
            <p:ph type="title"/>
          </p:nvPr>
        </p:nvSpPr>
        <p:spPr>
          <a:xfrm>
            <a:off x="1524000" y="381000"/>
            <a:ext cx="7451725" cy="1143000"/>
          </a:xfrm>
          <a:noFill/>
          <a:ln/>
          <a:effectLst>
            <a:outerShdw dist="53882" dir="2700000" algn="ctr" rotWithShape="0">
              <a:srgbClr val="000000">
                <a:alpha val="50000"/>
              </a:srgbClr>
            </a:outerShdw>
          </a:effectLst>
        </p:spPr>
        <p:txBody>
          <a:bodyPr lIns="92075" tIns="46038" rIns="92075" bIns="46038" anchor="t"/>
          <a:lstStyle/>
          <a:p>
            <a:r>
              <a:rPr lang="en-US"/>
              <a:t>Retrieving Records </a:t>
            </a:r>
            <a:br>
              <a:rPr lang="en-US"/>
            </a:br>
            <a:r>
              <a:rPr lang="en-US"/>
              <a:t>with Non-Equijoins</a:t>
            </a:r>
          </a:p>
        </p:txBody>
      </p:sp>
      <p:grpSp>
        <p:nvGrpSpPr>
          <p:cNvPr id="37895" name="Group 7"/>
          <p:cNvGrpSpPr>
            <a:grpSpLocks/>
          </p:cNvGrpSpPr>
          <p:nvPr/>
        </p:nvGrpSpPr>
        <p:grpSpPr bwMode="auto">
          <a:xfrm>
            <a:off x="1765300" y="2593975"/>
            <a:ext cx="4025900" cy="2663825"/>
            <a:chOff x="1112" y="1634"/>
            <a:chExt cx="2536" cy="1678"/>
          </a:xfrm>
        </p:grpSpPr>
        <p:sp>
          <p:nvSpPr>
            <p:cNvPr id="37893" name="Rectangle 5"/>
            <p:cNvSpPr>
              <a:spLocks noChangeArrowheads="1"/>
            </p:cNvSpPr>
            <p:nvPr/>
          </p:nvSpPr>
          <p:spPr bwMode="ltGray">
            <a:xfrm>
              <a:off x="1112" y="1634"/>
              <a:ext cx="2536" cy="418"/>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4" name="Rectangle 6"/>
            <p:cNvSpPr>
              <a:spLocks noChangeArrowheads="1"/>
            </p:cNvSpPr>
            <p:nvPr/>
          </p:nvSpPr>
          <p:spPr bwMode="ltGray">
            <a:xfrm>
              <a:off x="1544" y="2390"/>
              <a:ext cx="856" cy="922"/>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7896" name="Rectangle 8"/>
          <p:cNvSpPr>
            <a:spLocks noChangeArrowheads="1"/>
          </p:cNvSpPr>
          <p:nvPr/>
        </p:nvSpPr>
        <p:spPr bwMode="blackWhite">
          <a:xfrm>
            <a:off x="923925" y="3776663"/>
            <a:ext cx="7245350" cy="201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sz="1800" b="1">
                <a:solidFill>
                  <a:srgbClr val="000000"/>
                </a:solidFill>
                <a:latin typeface="Courier New" pitchFamily="49" charset="0"/>
              </a:rPr>
              <a:t>ENAME            SAL     GRADE</a:t>
            </a:r>
          </a:p>
          <a:p>
            <a:r>
              <a:rPr lang="en-US" sz="1800" b="1">
                <a:solidFill>
                  <a:srgbClr val="000000"/>
                </a:solidFill>
                <a:latin typeface="Courier New" pitchFamily="49" charset="0"/>
              </a:rPr>
              <a:t>---------- --------- ---------</a:t>
            </a:r>
          </a:p>
          <a:p>
            <a:r>
              <a:rPr lang="en-US" sz="1800" b="1">
                <a:solidFill>
                  <a:srgbClr val="000000"/>
                </a:solidFill>
                <a:latin typeface="Courier New" pitchFamily="49" charset="0"/>
              </a:rPr>
              <a:t>JAMES            950         1</a:t>
            </a:r>
          </a:p>
          <a:p>
            <a:r>
              <a:rPr lang="en-US" sz="1800" b="1">
                <a:solidFill>
                  <a:srgbClr val="000000"/>
                </a:solidFill>
                <a:latin typeface="Courier New" pitchFamily="49" charset="0"/>
              </a:rPr>
              <a:t>SMITH            800         1</a:t>
            </a:r>
          </a:p>
          <a:p>
            <a:r>
              <a:rPr lang="en-US" sz="1800" b="1">
                <a:solidFill>
                  <a:srgbClr val="000000"/>
                </a:solidFill>
                <a:latin typeface="Courier New" pitchFamily="49" charset="0"/>
              </a:rPr>
              <a:t>ADAMS           1100         1</a:t>
            </a:r>
          </a:p>
          <a:p>
            <a:r>
              <a:rPr lang="en-US" sz="1800" b="1">
                <a:solidFill>
                  <a:srgbClr val="000000"/>
                </a:solidFill>
                <a:latin typeface="Courier New" pitchFamily="49" charset="0"/>
              </a:rPr>
              <a:t>...</a:t>
            </a:r>
          </a:p>
          <a:p>
            <a:r>
              <a:rPr lang="en-US" sz="1800" b="1">
                <a:solidFill>
                  <a:srgbClr val="000000"/>
                </a:solidFill>
                <a:latin typeface="Courier New" pitchFamily="49" charset="0"/>
              </a:rPr>
              <a:t>14 rows selected.</a:t>
            </a:r>
          </a:p>
        </p:txBody>
      </p:sp>
      <p:sp>
        <p:nvSpPr>
          <p:cNvPr id="37897" name="Rectangle 9"/>
          <p:cNvSpPr>
            <a:spLocks noChangeArrowheads="1"/>
          </p:cNvSpPr>
          <p:nvPr/>
        </p:nvSpPr>
        <p:spPr bwMode="blackWhite">
          <a:xfrm>
            <a:off x="882650" y="1825625"/>
            <a:ext cx="7289800" cy="148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nSpc>
                <a:spcPct val="120000"/>
              </a:lnSpc>
              <a:tabLst>
                <a:tab pos="857250" algn="l"/>
                <a:tab pos="2063750" algn="l"/>
              </a:tabLst>
            </a:pPr>
            <a:r>
              <a:rPr lang="en-US" sz="1800" b="1">
                <a:solidFill>
                  <a:srgbClr val="000000"/>
                </a:solidFill>
                <a:latin typeface="Courier New" pitchFamily="49" charset="0"/>
              </a:rPr>
              <a:t>SQL&gt; 	SELECT 	e.ename, e.sal, s.grade</a:t>
            </a:r>
          </a:p>
          <a:p>
            <a:pPr>
              <a:lnSpc>
                <a:spcPct val="120000"/>
              </a:lnSpc>
              <a:tabLst>
                <a:tab pos="857250" algn="l"/>
                <a:tab pos="2063750" algn="l"/>
              </a:tabLst>
            </a:pPr>
            <a:r>
              <a:rPr lang="en-US" sz="1800" b="1">
                <a:solidFill>
                  <a:srgbClr val="000000"/>
                </a:solidFill>
                <a:latin typeface="Courier New" pitchFamily="49" charset="0"/>
              </a:rPr>
              <a:t>   2	FROM	emp e, salgrade s</a:t>
            </a:r>
          </a:p>
          <a:p>
            <a:pPr>
              <a:lnSpc>
                <a:spcPct val="120000"/>
              </a:lnSpc>
              <a:tabLst>
                <a:tab pos="857250" algn="l"/>
                <a:tab pos="2063750" algn="l"/>
              </a:tabLst>
            </a:pPr>
            <a:r>
              <a:rPr lang="en-US" sz="1800" b="1">
                <a:solidFill>
                  <a:srgbClr val="000000"/>
                </a:solidFill>
                <a:latin typeface="Courier New" pitchFamily="49" charset="0"/>
              </a:rPr>
              <a:t>   3	WHERE 	e.sal</a:t>
            </a:r>
          </a:p>
          <a:p>
            <a:pPr>
              <a:lnSpc>
                <a:spcPct val="120000"/>
              </a:lnSpc>
              <a:tabLst>
                <a:tab pos="857250" algn="l"/>
                <a:tab pos="2063750" algn="l"/>
              </a:tabLst>
            </a:pPr>
            <a:r>
              <a:rPr lang="en-US" sz="1800" b="1">
                <a:solidFill>
                  <a:srgbClr val="000000"/>
                </a:solidFill>
                <a:latin typeface="Courier New" pitchFamily="49" charset="0"/>
              </a:rPr>
              <a:t>   4	BETWEEN 	s.losal AND s.hisal;</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7895"/>
                                        </p:tgtEl>
                                        <p:attrNameLst>
                                          <p:attrName>style.visibility</p:attrName>
                                        </p:attrNameLst>
                                      </p:cBhvr>
                                      <p:to>
                                        <p:strVal val="visible"/>
                                      </p:to>
                                    </p:set>
                                    <p:animEffect transition="in" filter="wipe(up)">
                                      <p:cBhvr>
                                        <p:cTn id="7" dur="500"/>
                                        <p:tgtEl>
                                          <p:spTgt spid="37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blackWhite">
          <a:xfrm>
            <a:off x="2063750" y="1720850"/>
            <a:ext cx="1955800" cy="220027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r>
              <a:rPr lang="en-US" sz="1800" b="1">
                <a:solidFill>
                  <a:srgbClr val="000000"/>
                </a:solidFill>
                <a:latin typeface="Courier New" pitchFamily="49" charset="0"/>
              </a:rPr>
              <a:t>	</a:t>
            </a:r>
          </a:p>
          <a:p>
            <a:pPr>
              <a:lnSpc>
                <a:spcPct val="95000"/>
              </a:lnSpc>
              <a:tabLst>
                <a:tab pos="914400" algn="l"/>
                <a:tab pos="1885950" algn="l"/>
                <a:tab pos="2457450" algn="l"/>
              </a:tabLst>
            </a:pPr>
            <a:endParaRPr lang="en-US" sz="1800" b="1">
              <a:solidFill>
                <a:srgbClr val="000000"/>
              </a:solidFill>
              <a:latin typeface="Courier New" pitchFamily="49" charset="0"/>
            </a:endParaRPr>
          </a:p>
        </p:txBody>
      </p:sp>
      <p:sp>
        <p:nvSpPr>
          <p:cNvPr id="39939" name="Rectangle 3"/>
          <p:cNvSpPr>
            <a:spLocks noChangeArrowheads="1"/>
          </p:cNvSpPr>
          <p:nvPr/>
        </p:nvSpPr>
        <p:spPr bwMode="blackWhite">
          <a:xfrm>
            <a:off x="4576763" y="1714500"/>
            <a:ext cx="2586037" cy="220027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p:txBody>
      </p:sp>
      <p:sp>
        <p:nvSpPr>
          <p:cNvPr id="39940" name="Rectangle 4"/>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Outer Joins</a:t>
            </a:r>
          </a:p>
        </p:txBody>
      </p:sp>
      <p:sp>
        <p:nvSpPr>
          <p:cNvPr id="39941" name="Rectangle 5"/>
          <p:cNvSpPr>
            <a:spLocks noChangeArrowheads="1"/>
          </p:cNvSpPr>
          <p:nvPr/>
        </p:nvSpPr>
        <p:spPr bwMode="auto">
          <a:xfrm>
            <a:off x="1962150" y="1344613"/>
            <a:ext cx="804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a:effectLst>
                  <a:outerShdw blurRad="38100" dist="38100" dir="2700000" algn="tl">
                    <a:srgbClr val="969696"/>
                  </a:outerShdw>
                </a:effectLst>
                <a:latin typeface="Arial" pitchFamily="34" charset="0"/>
              </a:rPr>
              <a:t>EMP </a:t>
            </a:r>
          </a:p>
        </p:txBody>
      </p:sp>
      <p:sp>
        <p:nvSpPr>
          <p:cNvPr id="39942" name="Rectangle 6"/>
          <p:cNvSpPr>
            <a:spLocks noChangeArrowheads="1"/>
          </p:cNvSpPr>
          <p:nvPr/>
        </p:nvSpPr>
        <p:spPr bwMode="auto">
          <a:xfrm>
            <a:off x="4476750" y="1349375"/>
            <a:ext cx="931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sz="2000" b="1">
                <a:effectLst>
                  <a:outerShdw blurRad="38100" dist="38100" dir="2700000" algn="tl">
                    <a:srgbClr val="969696"/>
                  </a:outerShdw>
                </a:effectLst>
                <a:latin typeface="Arial" pitchFamily="34" charset="0"/>
              </a:rPr>
              <a:t>DEPT </a:t>
            </a:r>
          </a:p>
        </p:txBody>
      </p:sp>
      <p:sp>
        <p:nvSpPr>
          <p:cNvPr id="39943" name="Rectangle 7"/>
          <p:cNvSpPr>
            <a:spLocks noChangeArrowheads="1"/>
          </p:cNvSpPr>
          <p:nvPr/>
        </p:nvSpPr>
        <p:spPr bwMode="ltGray">
          <a:xfrm>
            <a:off x="2971800" y="1733550"/>
            <a:ext cx="2552700" cy="2176463"/>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4" name="Rectangle 8"/>
          <p:cNvSpPr>
            <a:spLocks noChangeArrowheads="1"/>
          </p:cNvSpPr>
          <p:nvPr/>
        </p:nvSpPr>
        <p:spPr bwMode="ltGray">
          <a:xfrm>
            <a:off x="2066925" y="3600450"/>
            <a:ext cx="5067300" cy="314325"/>
          </a:xfrm>
          <a:prstGeom prst="rect">
            <a:avLst/>
          </a:prstGeom>
          <a:solidFill>
            <a:srgbClr val="0099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9947" name="Group 11"/>
          <p:cNvGrpSpPr>
            <a:grpSpLocks/>
          </p:cNvGrpSpPr>
          <p:nvPr/>
        </p:nvGrpSpPr>
        <p:grpSpPr bwMode="auto">
          <a:xfrm>
            <a:off x="2343150" y="3790950"/>
            <a:ext cx="5448300" cy="1447800"/>
            <a:chOff x="1476" y="2388"/>
            <a:chExt cx="3432" cy="912"/>
          </a:xfrm>
        </p:grpSpPr>
        <p:sp>
          <p:nvSpPr>
            <p:cNvPr id="39945" name="Rectangle 9"/>
            <p:cNvSpPr>
              <a:spLocks noChangeArrowheads="1"/>
            </p:cNvSpPr>
            <p:nvPr/>
          </p:nvSpPr>
          <p:spPr bwMode="auto">
            <a:xfrm>
              <a:off x="1973" y="2782"/>
              <a:ext cx="2935"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b="1">
                  <a:solidFill>
                    <a:srgbClr val="FFFFCC"/>
                  </a:solidFill>
                  <a:effectLst>
                    <a:outerShdw blurRad="38100" dist="38100" dir="2700000" algn="tl">
                      <a:srgbClr val="FFFFFF"/>
                    </a:outerShdw>
                  </a:effectLst>
                  <a:latin typeface="Arial" pitchFamily="34" charset="0"/>
                </a:rPr>
                <a:t>No employee in the</a:t>
              </a:r>
              <a:br>
                <a:rPr lang="en-US" b="1">
                  <a:solidFill>
                    <a:srgbClr val="FFFFCC"/>
                  </a:solidFill>
                  <a:effectLst>
                    <a:outerShdw blurRad="38100" dist="38100" dir="2700000" algn="tl">
                      <a:srgbClr val="FFFFFF"/>
                    </a:outerShdw>
                  </a:effectLst>
                  <a:latin typeface="Arial" pitchFamily="34" charset="0"/>
                </a:rPr>
              </a:br>
              <a:r>
                <a:rPr lang="en-US" b="1">
                  <a:solidFill>
                    <a:srgbClr val="FFFFCC"/>
                  </a:solidFill>
                  <a:effectLst>
                    <a:outerShdw blurRad="38100" dist="38100" dir="2700000" algn="tl">
                      <a:srgbClr val="FFFFFF"/>
                    </a:outerShdw>
                  </a:effectLst>
                  <a:latin typeface="Arial" pitchFamily="34" charset="0"/>
                </a:rPr>
                <a:t>OPERATIONS department</a:t>
              </a:r>
            </a:p>
          </p:txBody>
        </p:sp>
        <p:sp>
          <p:nvSpPr>
            <p:cNvPr id="39946" name="Freeform 10"/>
            <p:cNvSpPr>
              <a:spLocks/>
            </p:cNvSpPr>
            <p:nvPr/>
          </p:nvSpPr>
          <p:spPr bwMode="auto">
            <a:xfrm>
              <a:off x="1476" y="2388"/>
              <a:ext cx="458" cy="529"/>
            </a:xfrm>
            <a:custGeom>
              <a:avLst/>
              <a:gdLst>
                <a:gd name="T0" fmla="*/ 457 w 458"/>
                <a:gd name="T1" fmla="*/ 528 h 529"/>
                <a:gd name="T2" fmla="*/ 0 w 458"/>
                <a:gd name="T3" fmla="*/ 528 h 529"/>
                <a:gd name="T4" fmla="*/ 0 w 458"/>
                <a:gd name="T5" fmla="*/ 480 h 529"/>
                <a:gd name="T6" fmla="*/ 0 w 458"/>
                <a:gd name="T7" fmla="*/ 408 h 529"/>
                <a:gd name="T8" fmla="*/ 0 w 458"/>
                <a:gd name="T9" fmla="*/ 0 h 529"/>
              </a:gdLst>
              <a:ahLst/>
              <a:cxnLst>
                <a:cxn ang="0">
                  <a:pos x="T0" y="T1"/>
                </a:cxn>
                <a:cxn ang="0">
                  <a:pos x="T2" y="T3"/>
                </a:cxn>
                <a:cxn ang="0">
                  <a:pos x="T4" y="T5"/>
                </a:cxn>
                <a:cxn ang="0">
                  <a:pos x="T6" y="T7"/>
                </a:cxn>
                <a:cxn ang="0">
                  <a:pos x="T8" y="T9"/>
                </a:cxn>
              </a:cxnLst>
              <a:rect l="0" t="0" r="r" b="b"/>
              <a:pathLst>
                <a:path w="458" h="529">
                  <a:moveTo>
                    <a:pt x="457" y="528"/>
                  </a:moveTo>
                  <a:lnTo>
                    <a:pt x="0" y="528"/>
                  </a:lnTo>
                  <a:lnTo>
                    <a:pt x="0" y="480"/>
                  </a:lnTo>
                  <a:lnTo>
                    <a:pt x="0" y="408"/>
                  </a:lnTo>
                  <a:lnTo>
                    <a:pt x="0" y="0"/>
                  </a:lnTo>
                </a:path>
              </a:pathLst>
            </a:custGeom>
            <a:noFill/>
            <a:ln w="50800" cap="rnd" cmpd="sng">
              <a:solidFill>
                <a:srgbClr val="FFCC00"/>
              </a:solidFill>
              <a:prstDash val="solid"/>
              <a:round/>
              <a:headEnd type="none" w="sm" len="sm"/>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grpSp>
      <p:sp>
        <p:nvSpPr>
          <p:cNvPr id="39948" name="Rectangle 12"/>
          <p:cNvSpPr>
            <a:spLocks noChangeArrowheads="1"/>
          </p:cNvSpPr>
          <p:nvPr/>
        </p:nvSpPr>
        <p:spPr bwMode="blackWhite">
          <a:xfrm>
            <a:off x="2038350" y="1720850"/>
            <a:ext cx="1981200" cy="217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5000"/>
              </a:lnSpc>
              <a:tabLst>
                <a:tab pos="914400" algn="l"/>
                <a:tab pos="1885950" algn="l"/>
                <a:tab pos="2457450" algn="l"/>
              </a:tabLst>
            </a:pPr>
            <a:r>
              <a:rPr lang="en-US" sz="1800" b="1">
                <a:solidFill>
                  <a:srgbClr val="000000"/>
                </a:solidFill>
                <a:latin typeface="Courier New" pitchFamily="49" charset="0"/>
              </a:rPr>
              <a:t>ENAME	DEPTNO</a:t>
            </a:r>
            <a:br>
              <a:rPr lang="en-US" sz="1800" b="1">
                <a:solidFill>
                  <a:srgbClr val="000000"/>
                </a:solidFill>
                <a:latin typeface="Courier New" pitchFamily="49" charset="0"/>
              </a:rPr>
            </a:br>
            <a:r>
              <a:rPr lang="en-US" sz="1800" b="1">
                <a:solidFill>
                  <a:srgbClr val="000000"/>
                </a:solidFill>
                <a:latin typeface="Courier New" pitchFamily="49" charset="0"/>
              </a:rPr>
              <a:t>-----	------</a:t>
            </a:r>
            <a:br>
              <a:rPr lang="en-US" sz="1800" b="1">
                <a:solidFill>
                  <a:srgbClr val="000000"/>
                </a:solidFill>
                <a:latin typeface="Courier New" pitchFamily="49" charset="0"/>
              </a:rPr>
            </a:br>
            <a:r>
              <a:rPr lang="en-US" sz="1800" b="1">
                <a:solidFill>
                  <a:srgbClr val="000000"/>
                </a:solidFill>
                <a:latin typeface="Courier New" pitchFamily="49" charset="0"/>
              </a:rPr>
              <a:t>KING	10</a:t>
            </a:r>
          </a:p>
          <a:p>
            <a:pPr>
              <a:lnSpc>
                <a:spcPct val="95000"/>
              </a:lnSpc>
              <a:tabLst>
                <a:tab pos="914400" algn="l"/>
                <a:tab pos="1885950" algn="l"/>
                <a:tab pos="2457450" algn="l"/>
              </a:tabLst>
            </a:pPr>
            <a:r>
              <a:rPr lang="en-US" sz="1800" b="1">
                <a:solidFill>
                  <a:srgbClr val="000000"/>
                </a:solidFill>
                <a:latin typeface="Courier New" pitchFamily="49" charset="0"/>
              </a:rPr>
              <a:t>BLAKE	30</a:t>
            </a:r>
          </a:p>
          <a:p>
            <a:pPr>
              <a:lnSpc>
                <a:spcPct val="95000"/>
              </a:lnSpc>
              <a:tabLst>
                <a:tab pos="914400" algn="l"/>
                <a:tab pos="1885950" algn="l"/>
                <a:tab pos="2457450" algn="l"/>
              </a:tabLst>
            </a:pPr>
            <a:r>
              <a:rPr lang="en-US" sz="1800" b="1">
                <a:solidFill>
                  <a:srgbClr val="000000"/>
                </a:solidFill>
                <a:latin typeface="Courier New" pitchFamily="49" charset="0"/>
              </a:rPr>
              <a:t>CLARK	10</a:t>
            </a:r>
          </a:p>
          <a:p>
            <a:pPr>
              <a:lnSpc>
                <a:spcPct val="95000"/>
              </a:lnSpc>
              <a:tabLst>
                <a:tab pos="914400" algn="l"/>
                <a:tab pos="1885950" algn="l"/>
                <a:tab pos="2457450" algn="l"/>
              </a:tabLst>
            </a:pPr>
            <a:r>
              <a:rPr lang="en-US" sz="1800" b="1">
                <a:solidFill>
                  <a:srgbClr val="000000"/>
                </a:solidFill>
                <a:latin typeface="Courier New" pitchFamily="49" charset="0"/>
              </a:rPr>
              <a:t>JONES	20</a:t>
            </a:r>
          </a:p>
          <a:p>
            <a:pPr>
              <a:lnSpc>
                <a:spcPct val="95000"/>
              </a:lnSpc>
              <a:tabLst>
                <a:tab pos="914400" algn="l"/>
                <a:tab pos="1885950" algn="l"/>
                <a:tab pos="2457450" algn="l"/>
              </a:tabLst>
            </a:pPr>
            <a:r>
              <a:rPr lang="en-US" sz="1800" b="1">
                <a:solidFill>
                  <a:srgbClr val="000000"/>
                </a:solidFill>
                <a:latin typeface="Courier New" pitchFamily="49" charset="0"/>
              </a:rPr>
              <a:t>...	</a:t>
            </a:r>
          </a:p>
          <a:p>
            <a:pPr>
              <a:lnSpc>
                <a:spcPct val="95000"/>
              </a:lnSpc>
              <a:tabLst>
                <a:tab pos="914400" algn="l"/>
                <a:tab pos="1885950" algn="l"/>
                <a:tab pos="2457450" algn="l"/>
              </a:tabLst>
            </a:pPr>
            <a:endParaRPr lang="en-US" sz="1800" b="1">
              <a:solidFill>
                <a:srgbClr val="000000"/>
              </a:solidFill>
              <a:latin typeface="Courier New" pitchFamily="49" charset="0"/>
            </a:endParaRPr>
          </a:p>
        </p:txBody>
      </p:sp>
      <p:sp>
        <p:nvSpPr>
          <p:cNvPr id="39949" name="Rectangle 13"/>
          <p:cNvSpPr>
            <a:spLocks noChangeArrowheads="1"/>
          </p:cNvSpPr>
          <p:nvPr/>
        </p:nvSpPr>
        <p:spPr bwMode="blackWhite">
          <a:xfrm>
            <a:off x="4576763" y="1739900"/>
            <a:ext cx="2560637" cy="217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5000"/>
              </a:lnSpc>
              <a:tabLst>
                <a:tab pos="914400" algn="l"/>
                <a:tab pos="1885950" algn="l"/>
                <a:tab pos="2457450" algn="l"/>
              </a:tabLst>
            </a:pPr>
            <a:r>
              <a:rPr lang="en-US" sz="1800" b="1">
                <a:solidFill>
                  <a:srgbClr val="000000"/>
                </a:solidFill>
                <a:latin typeface="Courier New" pitchFamily="49" charset="0"/>
              </a:rPr>
              <a:t>DEPTNO DNAME</a:t>
            </a:r>
          </a:p>
          <a:p>
            <a:pPr>
              <a:lnSpc>
                <a:spcPct val="95000"/>
              </a:lnSpc>
              <a:tabLst>
                <a:tab pos="914400" algn="l"/>
                <a:tab pos="1885950" algn="l"/>
                <a:tab pos="2457450" algn="l"/>
              </a:tabLst>
            </a:pPr>
            <a:r>
              <a:rPr lang="en-US" sz="1800" b="1">
                <a:solidFill>
                  <a:srgbClr val="000000"/>
                </a:solidFill>
                <a:latin typeface="Courier New" pitchFamily="49" charset="0"/>
              </a:rPr>
              <a:t>------ ----------</a:t>
            </a:r>
          </a:p>
          <a:p>
            <a:pPr>
              <a:lnSpc>
                <a:spcPct val="95000"/>
              </a:lnSpc>
              <a:tabLst>
                <a:tab pos="914400" algn="l"/>
                <a:tab pos="1885950" algn="l"/>
                <a:tab pos="2457450" algn="l"/>
              </a:tabLst>
            </a:pPr>
            <a:r>
              <a:rPr lang="en-US" sz="1800" b="1">
                <a:solidFill>
                  <a:srgbClr val="000000"/>
                </a:solidFill>
                <a:latin typeface="Courier New" pitchFamily="49" charset="0"/>
              </a:rPr>
              <a:t>10 	ACCOUNTING</a:t>
            </a:r>
          </a:p>
          <a:p>
            <a:pPr>
              <a:lnSpc>
                <a:spcPct val="95000"/>
              </a:lnSpc>
              <a:tabLst>
                <a:tab pos="914400" algn="l"/>
                <a:tab pos="1885950" algn="l"/>
                <a:tab pos="2457450" algn="l"/>
              </a:tabLst>
            </a:pPr>
            <a:r>
              <a:rPr lang="en-US" sz="1800" b="1">
                <a:solidFill>
                  <a:srgbClr val="000000"/>
                </a:solidFill>
                <a:latin typeface="Courier New" pitchFamily="49" charset="0"/>
              </a:rPr>
              <a:t>30 	SALES</a:t>
            </a:r>
          </a:p>
          <a:p>
            <a:pPr>
              <a:lnSpc>
                <a:spcPct val="95000"/>
              </a:lnSpc>
              <a:tabLst>
                <a:tab pos="914400" algn="l"/>
                <a:tab pos="1885950" algn="l"/>
                <a:tab pos="2457450" algn="l"/>
              </a:tabLst>
            </a:pPr>
            <a:r>
              <a:rPr lang="en-US" sz="1800" b="1">
                <a:solidFill>
                  <a:srgbClr val="000000"/>
                </a:solidFill>
                <a:latin typeface="Courier New" pitchFamily="49" charset="0"/>
              </a:rPr>
              <a:t>10 	ACCOUNTING</a:t>
            </a:r>
          </a:p>
          <a:p>
            <a:pPr>
              <a:lnSpc>
                <a:spcPct val="95000"/>
              </a:lnSpc>
              <a:tabLst>
                <a:tab pos="914400" algn="l"/>
                <a:tab pos="1885950" algn="l"/>
                <a:tab pos="2457450" algn="l"/>
              </a:tabLst>
            </a:pPr>
            <a:r>
              <a:rPr lang="en-US" sz="1800" b="1">
                <a:solidFill>
                  <a:srgbClr val="000000"/>
                </a:solidFill>
                <a:latin typeface="Courier New" pitchFamily="49" charset="0"/>
              </a:rPr>
              <a:t>20	RESEARCH</a:t>
            </a:r>
          </a:p>
          <a:p>
            <a:pPr>
              <a:lnSpc>
                <a:spcPct val="95000"/>
              </a:lnSpc>
              <a:tabLst>
                <a:tab pos="914400" algn="l"/>
                <a:tab pos="1885950" algn="l"/>
                <a:tab pos="2457450" algn="l"/>
              </a:tabLst>
            </a:pPr>
            <a:r>
              <a:rPr lang="en-US" sz="1800" b="1">
                <a:solidFill>
                  <a:srgbClr val="000000"/>
                </a:solidFill>
                <a:latin typeface="Courier New" pitchFamily="49" charset="0"/>
              </a:rPr>
              <a:t>...	</a:t>
            </a:r>
          </a:p>
          <a:p>
            <a:pPr>
              <a:lnSpc>
                <a:spcPct val="95000"/>
              </a:lnSpc>
              <a:tabLst>
                <a:tab pos="914400" algn="l"/>
                <a:tab pos="1885950" algn="l"/>
                <a:tab pos="2457450" algn="l"/>
              </a:tabLst>
            </a:pPr>
            <a:r>
              <a:rPr lang="en-US" sz="1800" b="1">
                <a:solidFill>
                  <a:srgbClr val="000000"/>
                </a:solidFill>
                <a:latin typeface="Courier New" pitchFamily="49" charset="0"/>
              </a:rPr>
              <a:t>40	OPERATIONS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9943"/>
                                        </p:tgtEl>
                                        <p:attrNameLst>
                                          <p:attrName>style.visibility</p:attrName>
                                        </p:attrNameLst>
                                      </p:cBhvr>
                                      <p:to>
                                        <p:strVal val="visible"/>
                                      </p:to>
                                    </p:set>
                                    <p:animEffect transition="in" filter="wipe(up)">
                                      <p:cBhvr>
                                        <p:cTn id="7" dur="500"/>
                                        <p:tgtEl>
                                          <p:spTgt spid="399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944"/>
                                        </p:tgtEl>
                                        <p:attrNameLst>
                                          <p:attrName>style.visibility</p:attrName>
                                        </p:attrNameLst>
                                      </p:cBhvr>
                                      <p:to>
                                        <p:strVal val="visible"/>
                                      </p:to>
                                    </p:set>
                                    <p:animEffect transition="in" filter="wipe(left)">
                                      <p:cBhvr>
                                        <p:cTn id="12" dur="500"/>
                                        <p:tgtEl>
                                          <p:spTgt spid="39944"/>
                                        </p:tgtEl>
                                      </p:cBhvr>
                                    </p:animEffect>
                                  </p:childTnLst>
                                </p:cTn>
                              </p:par>
                            </p:childTnLst>
                          </p:cTn>
                        </p:par>
                        <p:par>
                          <p:cTn id="13" fill="hold" nodeType="afterGroup">
                            <p:stCondLst>
                              <p:cond delay="500"/>
                            </p:stCondLst>
                            <p:childTnLst>
                              <p:par>
                                <p:cTn id="14" presetID="2" presetClass="entr" presetSubtype="4" fill="hold" nodeType="afterEffect">
                                  <p:stCondLst>
                                    <p:cond delay="0"/>
                                  </p:stCondLst>
                                  <p:childTnLst>
                                    <p:set>
                                      <p:cBhvr>
                                        <p:cTn id="15" dur="1" fill="hold">
                                          <p:stCondLst>
                                            <p:cond delay="0"/>
                                          </p:stCondLst>
                                        </p:cTn>
                                        <p:tgtEl>
                                          <p:spTgt spid="39947"/>
                                        </p:tgtEl>
                                        <p:attrNameLst>
                                          <p:attrName>style.visibility</p:attrName>
                                        </p:attrNameLst>
                                      </p:cBhvr>
                                      <p:to>
                                        <p:strVal val="visible"/>
                                      </p:to>
                                    </p:set>
                                    <p:anim calcmode="lin" valueType="num">
                                      <p:cBhvr additive="base">
                                        <p:cTn id="16" dur="500" fill="hold"/>
                                        <p:tgtEl>
                                          <p:spTgt spid="39947"/>
                                        </p:tgtEl>
                                        <p:attrNameLst>
                                          <p:attrName>ppt_x</p:attrName>
                                        </p:attrNameLst>
                                      </p:cBhvr>
                                      <p:tavLst>
                                        <p:tav tm="0">
                                          <p:val>
                                            <p:strVal val="#ppt_x"/>
                                          </p:val>
                                        </p:tav>
                                        <p:tav tm="100000">
                                          <p:val>
                                            <p:strVal val="#ppt_x"/>
                                          </p:val>
                                        </p:tav>
                                      </p:tavLst>
                                    </p:anim>
                                    <p:anim calcmode="lin" valueType="num">
                                      <p:cBhvr additive="base">
                                        <p:cTn id="17" dur="500" fill="hold"/>
                                        <p:tgtEl>
                                          <p:spTgt spid="399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3" grpId="0" animBg="1"/>
      <p:bldP spid="39944"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Outer Joins</a:t>
            </a:r>
          </a:p>
        </p:txBody>
      </p:sp>
      <p:sp>
        <p:nvSpPr>
          <p:cNvPr id="41987" name="Rectangle 3"/>
          <p:cNvSpPr>
            <a:spLocks noGrp="1" noChangeArrowheads="1"/>
          </p:cNvSpPr>
          <p:nvPr>
            <p:ph type="body" idx="1"/>
          </p:nvPr>
        </p:nvSpPr>
        <p:spPr>
          <a:xfrm>
            <a:off x="860425" y="1295400"/>
            <a:ext cx="7385050" cy="4008438"/>
          </a:xfrm>
          <a:noFill/>
          <a:ln/>
          <a:effectLst>
            <a:outerShdw dist="53882" dir="2700000" algn="ctr" rotWithShape="0">
              <a:srgbClr val="000000">
                <a:alpha val="50000"/>
              </a:srgbClr>
            </a:outerShdw>
          </a:effectLst>
        </p:spPr>
        <p:txBody>
          <a:bodyPr lIns="92075" tIns="46038" rIns="92075" bIns="46038">
            <a:spAutoFit/>
          </a:bodyPr>
          <a:lstStyle/>
          <a:p>
            <a:pPr lvl="1"/>
            <a:r>
              <a:rPr lang="en-US"/>
              <a:t>You use an outer join to also see rows that do not usually meet the join condition.</a:t>
            </a:r>
          </a:p>
          <a:p>
            <a:pPr lvl="1"/>
            <a:r>
              <a:rPr lang="en-US"/>
              <a:t>Outer join operator is the plus sign </a:t>
            </a:r>
            <a:r>
              <a:rPr lang="en-US">
                <a:solidFill>
                  <a:srgbClr val="FF0033"/>
                </a:solidFill>
              </a:rPr>
              <a:t>(+)</a:t>
            </a:r>
            <a:r>
              <a:rPr lang="en-US"/>
              <a:t>.</a:t>
            </a:r>
          </a:p>
          <a:p>
            <a:pPr lvl="1">
              <a:buFontTx/>
              <a:buNone/>
            </a:pPr>
            <a:endParaRPr lang="en-US"/>
          </a:p>
          <a:p>
            <a:pPr lvl="1">
              <a:buFontTx/>
              <a:buNone/>
            </a:pPr>
            <a:endParaRPr lang="en-US"/>
          </a:p>
          <a:p>
            <a:pPr lvl="1">
              <a:buFontTx/>
              <a:buNone/>
            </a:pPr>
            <a:endParaRPr lang="en-US"/>
          </a:p>
          <a:p>
            <a:endParaRPr lang="en-US">
              <a:solidFill>
                <a:srgbClr val="F8F8D3"/>
              </a:solidFill>
            </a:endParaRPr>
          </a:p>
        </p:txBody>
      </p:sp>
      <p:sp>
        <p:nvSpPr>
          <p:cNvPr id="41988" name="Rectangle 4"/>
          <p:cNvSpPr>
            <a:spLocks noChangeArrowheads="1"/>
          </p:cNvSpPr>
          <p:nvPr/>
        </p:nvSpPr>
        <p:spPr bwMode="blackWhite">
          <a:xfrm>
            <a:off x="908050" y="3152775"/>
            <a:ext cx="7270750" cy="10826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nSpc>
                <a:spcPct val="120000"/>
              </a:lnSpc>
              <a:tabLst>
                <a:tab pos="966788" algn="l"/>
              </a:tabLst>
            </a:pPr>
            <a:r>
              <a:rPr lang="en-US" sz="1800" b="1">
                <a:solidFill>
                  <a:srgbClr val="000000"/>
                </a:solidFill>
                <a:latin typeface="Courier New" pitchFamily="49" charset="0"/>
              </a:rPr>
              <a:t>SELECT	</a:t>
            </a:r>
            <a:r>
              <a:rPr lang="en-US" sz="1800" b="1" i="1">
                <a:solidFill>
                  <a:srgbClr val="000000"/>
                </a:solidFill>
                <a:latin typeface="Courier New" pitchFamily="49" charset="0"/>
              </a:rPr>
              <a:t>table1.column, table2.column</a:t>
            </a:r>
            <a:endParaRPr lang="en-US" sz="1800" b="1">
              <a:solidFill>
                <a:srgbClr val="000000"/>
              </a:solidFill>
              <a:latin typeface="Courier New" pitchFamily="49" charset="0"/>
            </a:endParaRPr>
          </a:p>
          <a:p>
            <a:pPr>
              <a:lnSpc>
                <a:spcPct val="120000"/>
              </a:lnSpc>
              <a:tabLst>
                <a:tab pos="966788" algn="l"/>
              </a:tabLst>
            </a:pPr>
            <a:r>
              <a:rPr lang="en-US" sz="1800" b="1">
                <a:solidFill>
                  <a:srgbClr val="000000"/>
                </a:solidFill>
                <a:latin typeface="Courier New" pitchFamily="49" charset="0"/>
              </a:rPr>
              <a:t>FROM	</a:t>
            </a:r>
            <a:r>
              <a:rPr lang="en-US" sz="1800" b="1" i="1">
                <a:solidFill>
                  <a:srgbClr val="000000"/>
                </a:solidFill>
                <a:latin typeface="Courier New" pitchFamily="49" charset="0"/>
              </a:rPr>
              <a:t>table1, table2</a:t>
            </a:r>
            <a:endParaRPr lang="en-US" sz="1800" b="1">
              <a:solidFill>
                <a:srgbClr val="000000"/>
              </a:solidFill>
              <a:latin typeface="Courier New" pitchFamily="49" charset="0"/>
            </a:endParaRPr>
          </a:p>
          <a:p>
            <a:pPr>
              <a:lnSpc>
                <a:spcPct val="120000"/>
              </a:lnSpc>
              <a:tabLst>
                <a:tab pos="966788" algn="l"/>
              </a:tabLst>
            </a:pPr>
            <a:r>
              <a:rPr lang="en-US" sz="1800" b="1">
                <a:solidFill>
                  <a:srgbClr val="000000"/>
                </a:solidFill>
                <a:latin typeface="Courier New" pitchFamily="49" charset="0"/>
              </a:rPr>
              <a:t>WHERE	</a:t>
            </a:r>
            <a:r>
              <a:rPr lang="en-US" sz="1800" b="1" i="1">
                <a:solidFill>
                  <a:srgbClr val="000000"/>
                </a:solidFill>
                <a:latin typeface="Courier New" pitchFamily="49" charset="0"/>
              </a:rPr>
              <a:t>table1.column</a:t>
            </a:r>
            <a:r>
              <a:rPr lang="en-US" sz="1800" b="1" i="1">
                <a:solidFill>
                  <a:srgbClr val="FF0033"/>
                </a:solidFill>
                <a:latin typeface="Courier New" pitchFamily="49" charset="0"/>
              </a:rPr>
              <a:t>(+)</a:t>
            </a:r>
            <a:r>
              <a:rPr lang="en-US" sz="1800" b="1" i="1">
                <a:solidFill>
                  <a:srgbClr val="000000"/>
                </a:solidFill>
                <a:latin typeface="Courier New" pitchFamily="49" charset="0"/>
              </a:rPr>
              <a:t> </a:t>
            </a:r>
            <a:r>
              <a:rPr lang="en-US" sz="1800" b="1">
                <a:solidFill>
                  <a:srgbClr val="000000"/>
                </a:solidFill>
                <a:latin typeface="Courier New" pitchFamily="49" charset="0"/>
              </a:rPr>
              <a:t>=</a:t>
            </a:r>
            <a:r>
              <a:rPr lang="en-US" sz="1800" b="1" i="1">
                <a:solidFill>
                  <a:srgbClr val="000000"/>
                </a:solidFill>
                <a:latin typeface="Courier New" pitchFamily="49" charset="0"/>
              </a:rPr>
              <a:t> table2.column</a:t>
            </a:r>
            <a:r>
              <a:rPr lang="en-US" sz="1800" b="1">
                <a:solidFill>
                  <a:srgbClr val="000000"/>
                </a:solidFill>
                <a:latin typeface="Courier New" pitchFamily="49" charset="0"/>
              </a:rPr>
              <a:t>;</a:t>
            </a:r>
          </a:p>
        </p:txBody>
      </p:sp>
      <p:sp>
        <p:nvSpPr>
          <p:cNvPr id="41989" name="Rectangle 5"/>
          <p:cNvSpPr>
            <a:spLocks noChangeArrowheads="1"/>
          </p:cNvSpPr>
          <p:nvPr/>
        </p:nvSpPr>
        <p:spPr bwMode="blackWhite">
          <a:xfrm>
            <a:off x="920750" y="4524375"/>
            <a:ext cx="7270750" cy="10826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nSpc>
                <a:spcPct val="120000"/>
              </a:lnSpc>
              <a:tabLst>
                <a:tab pos="966788" algn="l"/>
              </a:tabLst>
            </a:pPr>
            <a:r>
              <a:rPr lang="en-US" sz="1800" b="1">
                <a:solidFill>
                  <a:srgbClr val="000000"/>
                </a:solidFill>
                <a:latin typeface="Courier New" pitchFamily="49" charset="0"/>
              </a:rPr>
              <a:t>SELECT	</a:t>
            </a:r>
            <a:r>
              <a:rPr lang="en-US" sz="1800" b="1" i="1">
                <a:solidFill>
                  <a:srgbClr val="000000"/>
                </a:solidFill>
                <a:latin typeface="Courier New" pitchFamily="49" charset="0"/>
              </a:rPr>
              <a:t>table1.column, table2.column</a:t>
            </a:r>
            <a:endParaRPr lang="en-US" sz="1800" b="1">
              <a:solidFill>
                <a:srgbClr val="000000"/>
              </a:solidFill>
              <a:latin typeface="Courier New" pitchFamily="49" charset="0"/>
            </a:endParaRPr>
          </a:p>
          <a:p>
            <a:pPr>
              <a:lnSpc>
                <a:spcPct val="120000"/>
              </a:lnSpc>
              <a:tabLst>
                <a:tab pos="966788" algn="l"/>
              </a:tabLst>
            </a:pPr>
            <a:r>
              <a:rPr lang="en-US" sz="1800" b="1">
                <a:solidFill>
                  <a:srgbClr val="000000"/>
                </a:solidFill>
                <a:latin typeface="Courier New" pitchFamily="49" charset="0"/>
              </a:rPr>
              <a:t>FROM	</a:t>
            </a:r>
            <a:r>
              <a:rPr lang="en-US" sz="1800" b="1" i="1">
                <a:solidFill>
                  <a:srgbClr val="000000"/>
                </a:solidFill>
                <a:latin typeface="Courier New" pitchFamily="49" charset="0"/>
              </a:rPr>
              <a:t>table1, table2</a:t>
            </a:r>
            <a:endParaRPr lang="en-US" sz="1800" b="1">
              <a:solidFill>
                <a:srgbClr val="000000"/>
              </a:solidFill>
              <a:latin typeface="Courier New" pitchFamily="49" charset="0"/>
            </a:endParaRPr>
          </a:p>
          <a:p>
            <a:pPr>
              <a:lnSpc>
                <a:spcPct val="120000"/>
              </a:lnSpc>
              <a:tabLst>
                <a:tab pos="966788" algn="l"/>
              </a:tabLst>
            </a:pPr>
            <a:r>
              <a:rPr lang="en-US" sz="1800" b="1">
                <a:solidFill>
                  <a:srgbClr val="000000"/>
                </a:solidFill>
                <a:latin typeface="Courier New" pitchFamily="49" charset="0"/>
              </a:rPr>
              <a:t>WHERE	</a:t>
            </a:r>
            <a:r>
              <a:rPr lang="en-US" sz="1800" b="1" i="1">
                <a:solidFill>
                  <a:srgbClr val="000000"/>
                </a:solidFill>
                <a:latin typeface="Courier New" pitchFamily="49" charset="0"/>
              </a:rPr>
              <a:t>table1.column </a:t>
            </a:r>
            <a:r>
              <a:rPr lang="en-US" sz="1800" b="1">
                <a:solidFill>
                  <a:srgbClr val="000000"/>
                </a:solidFill>
                <a:latin typeface="Courier New" pitchFamily="49" charset="0"/>
              </a:rPr>
              <a:t>= </a:t>
            </a:r>
            <a:r>
              <a:rPr lang="en-US" sz="1800" b="1" i="1">
                <a:solidFill>
                  <a:srgbClr val="000000"/>
                </a:solidFill>
                <a:latin typeface="Courier New" pitchFamily="49" charset="0"/>
              </a:rPr>
              <a:t>table2.column</a:t>
            </a:r>
            <a:r>
              <a:rPr lang="en-US" sz="1800" b="1" i="1">
                <a:solidFill>
                  <a:srgbClr val="FF0033"/>
                </a:solidFill>
                <a:latin typeface="Courier New" pitchFamily="49" charset="0"/>
              </a:rPr>
              <a:t>(+)</a:t>
            </a:r>
            <a:r>
              <a:rPr lang="en-US" sz="1800" b="1">
                <a:solidFill>
                  <a:srgbClr val="000000"/>
                </a:solidFill>
                <a:latin typeface="Courier New" pitchFamily="49" charset="0"/>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989"/>
                                        </p:tgtEl>
                                        <p:attrNameLst>
                                          <p:attrName>style.visibility</p:attrName>
                                        </p:attrNameLst>
                                      </p:cBhvr>
                                      <p:to>
                                        <p:strVal val="visible"/>
                                      </p:to>
                                    </p:set>
                                    <p:animEffect transition="in" filter="wipe(up)">
                                      <p:cBhvr>
                                        <p:cTn id="7" dur="500"/>
                                        <p:tgtEl>
                                          <p:spTgt spid="41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9"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blackWhite">
          <a:xfrm>
            <a:off x="889000" y="1411288"/>
            <a:ext cx="7366000" cy="14128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nSpc>
                <a:spcPct val="120000"/>
              </a:lnSpc>
              <a:tabLst>
                <a:tab pos="857250" algn="l"/>
                <a:tab pos="1890713" algn="l"/>
              </a:tabLst>
            </a:pPr>
            <a:endParaRPr lang="en-US" sz="1800" b="1">
              <a:solidFill>
                <a:srgbClr val="000000"/>
              </a:solidFill>
              <a:latin typeface="Courier New" pitchFamily="49" charset="0"/>
            </a:endParaRPr>
          </a:p>
          <a:p>
            <a:pPr>
              <a:lnSpc>
                <a:spcPct val="120000"/>
              </a:lnSpc>
              <a:tabLst>
                <a:tab pos="857250" algn="l"/>
                <a:tab pos="1890713" algn="l"/>
              </a:tabLst>
            </a:pPr>
            <a:endParaRPr lang="en-US" sz="1800" b="1">
              <a:solidFill>
                <a:srgbClr val="000000"/>
              </a:solidFill>
              <a:latin typeface="Courier New" pitchFamily="49" charset="0"/>
            </a:endParaRPr>
          </a:p>
        </p:txBody>
      </p:sp>
      <p:sp>
        <p:nvSpPr>
          <p:cNvPr id="44035" name="Rectangle 3"/>
          <p:cNvSpPr>
            <a:spLocks noChangeArrowheads="1"/>
          </p:cNvSpPr>
          <p:nvPr/>
        </p:nvSpPr>
        <p:spPr bwMode="blackWhite">
          <a:xfrm>
            <a:off x="895350" y="3324225"/>
            <a:ext cx="7359650" cy="2039938"/>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p:txBody>
      </p:sp>
      <p:sp>
        <p:nvSpPr>
          <p:cNvPr id="44036" name="Rectangle 4"/>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Using Outer Joins</a:t>
            </a:r>
          </a:p>
        </p:txBody>
      </p:sp>
      <p:grpSp>
        <p:nvGrpSpPr>
          <p:cNvPr id="44039" name="Group 7"/>
          <p:cNvGrpSpPr>
            <a:grpSpLocks/>
          </p:cNvGrpSpPr>
          <p:nvPr/>
        </p:nvGrpSpPr>
        <p:grpSpPr bwMode="auto">
          <a:xfrm>
            <a:off x="1604963" y="2155825"/>
            <a:ext cx="4357687" cy="2873375"/>
            <a:chOff x="1011" y="1358"/>
            <a:chExt cx="2745" cy="1810"/>
          </a:xfrm>
        </p:grpSpPr>
        <p:sp>
          <p:nvSpPr>
            <p:cNvPr id="44037" name="Rectangle 5"/>
            <p:cNvSpPr>
              <a:spLocks noChangeArrowheads="1"/>
            </p:cNvSpPr>
            <p:nvPr/>
          </p:nvSpPr>
          <p:spPr bwMode="ltGray">
            <a:xfrm>
              <a:off x="1011" y="1358"/>
              <a:ext cx="2745" cy="178"/>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8" name="Rectangle 6"/>
            <p:cNvSpPr>
              <a:spLocks noChangeArrowheads="1"/>
            </p:cNvSpPr>
            <p:nvPr/>
          </p:nvSpPr>
          <p:spPr bwMode="ltGray">
            <a:xfrm>
              <a:off x="2151" y="2964"/>
              <a:ext cx="1209" cy="204"/>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4040" name="Rectangle 8"/>
          <p:cNvSpPr>
            <a:spLocks noChangeArrowheads="1"/>
          </p:cNvSpPr>
          <p:nvPr/>
        </p:nvSpPr>
        <p:spPr bwMode="blackWhite">
          <a:xfrm>
            <a:off x="895350" y="1398588"/>
            <a:ext cx="7391400"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nSpc>
                <a:spcPct val="120000"/>
              </a:lnSpc>
              <a:tabLst>
                <a:tab pos="857250" algn="l"/>
                <a:tab pos="1890713" algn="l"/>
              </a:tabLst>
            </a:pPr>
            <a:r>
              <a:rPr lang="en-US" sz="1800" b="1">
                <a:solidFill>
                  <a:srgbClr val="000000"/>
                </a:solidFill>
                <a:latin typeface="Courier New" pitchFamily="49" charset="0"/>
              </a:rPr>
              <a:t>SQL&gt; SELECT	e.ename, d.deptno, d.dname</a:t>
            </a:r>
          </a:p>
          <a:p>
            <a:pPr>
              <a:lnSpc>
                <a:spcPct val="120000"/>
              </a:lnSpc>
              <a:tabLst>
                <a:tab pos="857250" algn="l"/>
                <a:tab pos="1890713" algn="l"/>
              </a:tabLst>
            </a:pPr>
            <a:r>
              <a:rPr lang="en-US" sz="1800" b="1">
                <a:solidFill>
                  <a:srgbClr val="000000"/>
                </a:solidFill>
                <a:latin typeface="Courier New" pitchFamily="49" charset="0"/>
              </a:rPr>
              <a:t>  2  FROM	emp e, dept d</a:t>
            </a:r>
          </a:p>
          <a:p>
            <a:pPr>
              <a:lnSpc>
                <a:spcPct val="120000"/>
              </a:lnSpc>
              <a:tabLst>
                <a:tab pos="857250" algn="l"/>
                <a:tab pos="1890713" algn="l"/>
              </a:tabLst>
            </a:pPr>
            <a:r>
              <a:rPr lang="en-US" sz="1800" b="1">
                <a:solidFill>
                  <a:srgbClr val="000000"/>
                </a:solidFill>
                <a:latin typeface="Courier New" pitchFamily="49" charset="0"/>
              </a:rPr>
              <a:t>  3  WHERE	e.deptno(+) = d.deptno</a:t>
            </a:r>
          </a:p>
          <a:p>
            <a:pPr>
              <a:lnSpc>
                <a:spcPct val="120000"/>
              </a:lnSpc>
              <a:tabLst>
                <a:tab pos="857250" algn="l"/>
                <a:tab pos="1890713" algn="l"/>
              </a:tabLst>
            </a:pPr>
            <a:r>
              <a:rPr lang="en-US" sz="1800" b="1">
                <a:solidFill>
                  <a:srgbClr val="000000"/>
                </a:solidFill>
                <a:latin typeface="Courier New" pitchFamily="49" charset="0"/>
              </a:rPr>
              <a:t>  4  ORDER BY	e.deptno;</a:t>
            </a:r>
          </a:p>
        </p:txBody>
      </p:sp>
      <p:sp>
        <p:nvSpPr>
          <p:cNvPr id="44041" name="Rectangle 9"/>
          <p:cNvSpPr>
            <a:spLocks noChangeArrowheads="1"/>
          </p:cNvSpPr>
          <p:nvPr/>
        </p:nvSpPr>
        <p:spPr bwMode="blackWhite">
          <a:xfrm>
            <a:off x="927100" y="3336925"/>
            <a:ext cx="7334250"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sz="1800" b="1">
                <a:solidFill>
                  <a:srgbClr val="000000"/>
                </a:solidFill>
                <a:latin typeface="Courier New" pitchFamily="49" charset="0"/>
              </a:rPr>
              <a:t>ENAME         DEPTNO DNAME</a:t>
            </a:r>
          </a:p>
          <a:p>
            <a:r>
              <a:rPr lang="en-US" sz="1800" b="1">
                <a:solidFill>
                  <a:srgbClr val="000000"/>
                </a:solidFill>
                <a:latin typeface="Courier New" pitchFamily="49" charset="0"/>
              </a:rPr>
              <a:t>---------- --------- -------------</a:t>
            </a:r>
          </a:p>
          <a:p>
            <a:r>
              <a:rPr lang="en-US" sz="1800" b="1">
                <a:solidFill>
                  <a:srgbClr val="000000"/>
                </a:solidFill>
                <a:latin typeface="Courier New" pitchFamily="49" charset="0"/>
              </a:rPr>
              <a:t>KING              10 ACCOUNTING</a:t>
            </a:r>
          </a:p>
          <a:p>
            <a:r>
              <a:rPr lang="en-US" sz="1800" b="1">
                <a:solidFill>
                  <a:srgbClr val="000000"/>
                </a:solidFill>
                <a:latin typeface="Courier New" pitchFamily="49" charset="0"/>
              </a:rPr>
              <a:t>CLARK             10 ACCOUNTING</a:t>
            </a:r>
          </a:p>
          <a:p>
            <a:r>
              <a:rPr lang="en-US" sz="1800" b="1">
                <a:solidFill>
                  <a:srgbClr val="000000"/>
                </a:solidFill>
                <a:latin typeface="Courier New" pitchFamily="49" charset="0"/>
              </a:rPr>
              <a:t>...</a:t>
            </a:r>
          </a:p>
          <a:p>
            <a:r>
              <a:rPr lang="en-US" sz="1800" b="1">
                <a:solidFill>
                  <a:srgbClr val="000000"/>
                </a:solidFill>
                <a:latin typeface="Courier New" pitchFamily="49" charset="0"/>
              </a:rPr>
              <a:t>                  40 OPERATIONS</a:t>
            </a:r>
          </a:p>
          <a:p>
            <a:r>
              <a:rPr lang="en-US" sz="1800" b="1">
                <a:solidFill>
                  <a:srgbClr val="000000"/>
                </a:solidFill>
                <a:latin typeface="Courier New" pitchFamily="49" charset="0"/>
              </a:rPr>
              <a:t>15 rows selected.</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4039"/>
                                        </p:tgtEl>
                                        <p:attrNameLst>
                                          <p:attrName>style.visibility</p:attrName>
                                        </p:attrNameLst>
                                      </p:cBhvr>
                                      <p:to>
                                        <p:strVal val="visible"/>
                                      </p:to>
                                    </p:set>
                                    <p:animEffect transition="in" filter="wipe(up)">
                                      <p:cBhvr>
                                        <p:cTn id="7" dur="500"/>
                                        <p:tgtEl>
                                          <p:spTgt spid="44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 Outer Join</a:t>
            </a:r>
            <a:endParaRPr lang="en-US" dirty="0"/>
          </a:p>
        </p:txBody>
      </p:sp>
      <p:sp>
        <p:nvSpPr>
          <p:cNvPr id="3" name="Content Placeholder 2"/>
          <p:cNvSpPr>
            <a:spLocks noGrp="1"/>
          </p:cNvSpPr>
          <p:nvPr>
            <p:ph idx="1"/>
          </p:nvPr>
        </p:nvSpPr>
        <p:spPr>
          <a:xfrm>
            <a:off x="1455738" y="1981200"/>
            <a:ext cx="7688262" cy="4114800"/>
          </a:xfrm>
        </p:spPr>
        <p:txBody>
          <a:bodyPr/>
          <a:lstStyle/>
          <a:p>
            <a:r>
              <a:rPr lang="en-US" dirty="0" smtClean="0"/>
              <a:t>SELECT </a:t>
            </a:r>
            <a:r>
              <a:rPr lang="en-US" dirty="0" err="1" smtClean="0"/>
              <a:t>d.department_id</a:t>
            </a:r>
            <a:r>
              <a:rPr lang="en-US" dirty="0" smtClean="0"/>
              <a:t>, </a:t>
            </a:r>
            <a:r>
              <a:rPr lang="en-US" dirty="0" err="1" smtClean="0"/>
              <a:t>e.last_name</a:t>
            </a:r>
            <a:r>
              <a:rPr lang="en-US" dirty="0" smtClean="0"/>
              <a:t> </a:t>
            </a:r>
          </a:p>
          <a:p>
            <a:pPr marL="0" indent="0">
              <a:buNone/>
            </a:pPr>
            <a:r>
              <a:rPr lang="en-US" dirty="0" smtClean="0"/>
              <a:t>FROM </a:t>
            </a:r>
          </a:p>
          <a:p>
            <a:pPr marL="0" indent="0" algn="ctr">
              <a:buNone/>
            </a:pPr>
            <a:r>
              <a:rPr lang="en-US" dirty="0" smtClean="0"/>
              <a:t>departments d </a:t>
            </a:r>
          </a:p>
          <a:p>
            <a:pPr marL="0" indent="0" algn="ctr">
              <a:buNone/>
            </a:pPr>
            <a:r>
              <a:rPr lang="en-US" dirty="0" smtClean="0"/>
              <a:t>LEFT OUTER JOIN </a:t>
            </a:r>
          </a:p>
          <a:p>
            <a:pPr marL="0" indent="0" algn="ctr">
              <a:buNone/>
            </a:pPr>
            <a:r>
              <a:rPr lang="en-US" dirty="0" smtClean="0"/>
              <a:t>employees e </a:t>
            </a:r>
          </a:p>
          <a:p>
            <a:pPr marL="0" indent="0" algn="ctr">
              <a:buNone/>
            </a:pPr>
            <a:r>
              <a:rPr lang="en-US" dirty="0" smtClean="0"/>
              <a:t>ON </a:t>
            </a:r>
          </a:p>
          <a:p>
            <a:pPr marL="0" indent="0" algn="ctr">
              <a:buNone/>
            </a:pPr>
            <a:r>
              <a:rPr lang="en-US" dirty="0" err="1" smtClean="0"/>
              <a:t>d.department_id</a:t>
            </a:r>
            <a:r>
              <a:rPr lang="en-US" dirty="0" smtClean="0"/>
              <a:t> = </a:t>
            </a:r>
            <a:r>
              <a:rPr lang="en-US" dirty="0" err="1" smtClean="0"/>
              <a:t>e.department_id</a:t>
            </a:r>
            <a:endParaRPr lang="en-US" dirty="0"/>
          </a:p>
        </p:txBody>
      </p:sp>
    </p:spTree>
    <p:extLst>
      <p:ext uri="{BB962C8B-B14F-4D97-AF65-F5344CB8AC3E}">
        <p14:creationId xmlns:p14="http://schemas.microsoft.com/office/powerpoint/2010/main" val="285831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Objectives</a:t>
            </a:r>
          </a:p>
        </p:txBody>
      </p:sp>
      <p:sp>
        <p:nvSpPr>
          <p:cNvPr id="7171" name="Rectangle 3"/>
          <p:cNvSpPr>
            <a:spLocks noGrp="1" noChangeArrowheads="1"/>
          </p:cNvSpPr>
          <p:nvPr>
            <p:ph type="body" idx="1"/>
          </p:nvPr>
        </p:nvSpPr>
        <p:spPr>
          <a:xfrm>
            <a:off x="860425" y="1795463"/>
            <a:ext cx="7385050" cy="3886200"/>
          </a:xfrm>
          <a:noFill/>
          <a:ln/>
          <a:effectLst>
            <a:outerShdw dist="53882" dir="2700000" algn="ctr" rotWithShape="0">
              <a:srgbClr val="000000">
                <a:alpha val="50000"/>
              </a:srgbClr>
            </a:outerShdw>
          </a:effectLst>
        </p:spPr>
        <p:txBody>
          <a:bodyPr lIns="92075" tIns="46038" rIns="92075" bIns="46038">
            <a:spAutoFit/>
          </a:bodyPr>
          <a:lstStyle/>
          <a:p>
            <a:r>
              <a:rPr lang="en-US"/>
              <a:t>After completing this lesson, you should be able to do the following:</a:t>
            </a:r>
          </a:p>
          <a:p>
            <a:pPr lvl="1"/>
            <a:r>
              <a:rPr lang="en-US"/>
              <a:t>Write SELECT statements to access data from more than one table using equality and nonequality joins</a:t>
            </a:r>
          </a:p>
          <a:p>
            <a:pPr lvl="1"/>
            <a:r>
              <a:rPr lang="en-US"/>
              <a:t>View data that generally does not meet a join condition by using outer joins</a:t>
            </a:r>
          </a:p>
          <a:p>
            <a:pPr lvl="1"/>
            <a:r>
              <a:rPr lang="en-US"/>
              <a:t>Join a table to itself</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blackWhite">
          <a:xfrm>
            <a:off x="1654175" y="1820863"/>
            <a:ext cx="2660650" cy="220027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nSpc>
                <a:spcPct val="95000"/>
              </a:lnSpc>
              <a:tabLst>
                <a:tab pos="850900" algn="l"/>
                <a:tab pos="1833563" algn="l"/>
                <a:tab pos="2457450" algn="l"/>
              </a:tabLst>
            </a:pPr>
            <a:endParaRPr lang="en-US" sz="1800" b="1">
              <a:solidFill>
                <a:srgbClr val="000000"/>
              </a:solidFill>
              <a:latin typeface="Courier New" pitchFamily="49" charset="0"/>
            </a:endParaRPr>
          </a:p>
          <a:p>
            <a:pPr>
              <a:lnSpc>
                <a:spcPct val="95000"/>
              </a:lnSpc>
              <a:tabLst>
                <a:tab pos="850900" algn="l"/>
                <a:tab pos="1833563" algn="l"/>
                <a:tab pos="2457450" algn="l"/>
              </a:tabLst>
            </a:pPr>
            <a:endParaRPr lang="en-US" sz="1800" b="1">
              <a:solidFill>
                <a:srgbClr val="000000"/>
              </a:solidFill>
              <a:latin typeface="Courier New" pitchFamily="49" charset="0"/>
            </a:endParaRPr>
          </a:p>
          <a:p>
            <a:pPr>
              <a:lnSpc>
                <a:spcPct val="95000"/>
              </a:lnSpc>
              <a:tabLst>
                <a:tab pos="850900" algn="l"/>
                <a:tab pos="1833563" algn="l"/>
                <a:tab pos="2457450" algn="l"/>
              </a:tabLst>
            </a:pPr>
            <a:endParaRPr lang="en-US" sz="1800" b="1">
              <a:solidFill>
                <a:srgbClr val="000000"/>
              </a:solidFill>
              <a:latin typeface="Courier New" pitchFamily="49" charset="0"/>
            </a:endParaRPr>
          </a:p>
          <a:p>
            <a:pPr>
              <a:lnSpc>
                <a:spcPct val="95000"/>
              </a:lnSpc>
              <a:tabLst>
                <a:tab pos="850900" algn="l"/>
                <a:tab pos="1833563" algn="l"/>
                <a:tab pos="2457450" algn="l"/>
              </a:tabLst>
            </a:pPr>
            <a:endParaRPr lang="en-US" sz="1800" b="1">
              <a:solidFill>
                <a:srgbClr val="000000"/>
              </a:solidFill>
              <a:latin typeface="Courier New" pitchFamily="49" charset="0"/>
            </a:endParaRPr>
          </a:p>
          <a:p>
            <a:pPr>
              <a:lnSpc>
                <a:spcPct val="95000"/>
              </a:lnSpc>
              <a:tabLst>
                <a:tab pos="850900" algn="l"/>
                <a:tab pos="1833563" algn="l"/>
                <a:tab pos="2457450" algn="l"/>
              </a:tabLst>
            </a:pPr>
            <a:endParaRPr lang="en-US" sz="1800" b="1">
              <a:solidFill>
                <a:srgbClr val="000000"/>
              </a:solidFill>
              <a:latin typeface="Courier New" pitchFamily="49" charset="0"/>
            </a:endParaRPr>
          </a:p>
          <a:p>
            <a:pPr>
              <a:lnSpc>
                <a:spcPct val="95000"/>
              </a:lnSpc>
              <a:tabLst>
                <a:tab pos="850900" algn="l"/>
                <a:tab pos="1833563" algn="l"/>
                <a:tab pos="2457450" algn="l"/>
              </a:tabLst>
            </a:pPr>
            <a:endParaRPr lang="en-US" sz="1800" b="1">
              <a:solidFill>
                <a:srgbClr val="000000"/>
              </a:solidFill>
              <a:latin typeface="Courier New" pitchFamily="49" charset="0"/>
            </a:endParaRPr>
          </a:p>
          <a:p>
            <a:pPr>
              <a:lnSpc>
                <a:spcPct val="95000"/>
              </a:lnSpc>
              <a:tabLst>
                <a:tab pos="850900" algn="l"/>
                <a:tab pos="1833563" algn="l"/>
                <a:tab pos="2457450" algn="l"/>
              </a:tabLst>
            </a:pPr>
            <a:endParaRPr lang="en-US" sz="1800" b="1">
              <a:solidFill>
                <a:srgbClr val="000000"/>
              </a:solidFill>
              <a:latin typeface="Courier New" pitchFamily="49" charset="0"/>
            </a:endParaRPr>
          </a:p>
          <a:p>
            <a:pPr>
              <a:lnSpc>
                <a:spcPct val="95000"/>
              </a:lnSpc>
              <a:tabLst>
                <a:tab pos="850900" algn="l"/>
                <a:tab pos="1833563" algn="l"/>
                <a:tab pos="2457450" algn="l"/>
              </a:tabLst>
            </a:pPr>
            <a:endParaRPr lang="en-US" sz="1800" b="1">
              <a:solidFill>
                <a:srgbClr val="000000"/>
              </a:solidFill>
              <a:latin typeface="Courier New" pitchFamily="49" charset="0"/>
            </a:endParaRPr>
          </a:p>
        </p:txBody>
      </p:sp>
      <p:sp>
        <p:nvSpPr>
          <p:cNvPr id="46083" name="Rectangle 3"/>
          <p:cNvSpPr>
            <a:spLocks noChangeArrowheads="1"/>
          </p:cNvSpPr>
          <p:nvPr/>
        </p:nvSpPr>
        <p:spPr bwMode="blackWhite">
          <a:xfrm>
            <a:off x="4911725" y="1820863"/>
            <a:ext cx="2241550" cy="220027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nSpc>
                <a:spcPct val="95000"/>
              </a:lnSpc>
              <a:tabLst>
                <a:tab pos="850900" algn="l"/>
                <a:tab pos="1885950" algn="l"/>
                <a:tab pos="2457450" algn="l"/>
              </a:tabLst>
            </a:pPr>
            <a:endParaRPr lang="en-US" sz="1800" b="1">
              <a:solidFill>
                <a:srgbClr val="000000"/>
              </a:solidFill>
              <a:latin typeface="Courier New" pitchFamily="49" charset="0"/>
            </a:endParaRPr>
          </a:p>
          <a:p>
            <a:pPr>
              <a:lnSpc>
                <a:spcPct val="95000"/>
              </a:lnSpc>
              <a:tabLst>
                <a:tab pos="850900" algn="l"/>
                <a:tab pos="1885950" algn="l"/>
                <a:tab pos="2457450" algn="l"/>
              </a:tabLst>
            </a:pPr>
            <a:endParaRPr lang="en-US" sz="1800" b="1">
              <a:solidFill>
                <a:srgbClr val="000000"/>
              </a:solidFill>
              <a:latin typeface="Courier New" pitchFamily="49" charset="0"/>
            </a:endParaRPr>
          </a:p>
          <a:p>
            <a:pPr>
              <a:lnSpc>
                <a:spcPct val="95000"/>
              </a:lnSpc>
              <a:tabLst>
                <a:tab pos="850900" algn="l"/>
                <a:tab pos="1885950" algn="l"/>
                <a:tab pos="2457450" algn="l"/>
              </a:tabLst>
            </a:pPr>
            <a:endParaRPr lang="en-US" sz="1800" b="1">
              <a:solidFill>
                <a:srgbClr val="000000"/>
              </a:solidFill>
              <a:latin typeface="Courier New" pitchFamily="49" charset="0"/>
            </a:endParaRPr>
          </a:p>
          <a:p>
            <a:pPr>
              <a:lnSpc>
                <a:spcPct val="95000"/>
              </a:lnSpc>
              <a:tabLst>
                <a:tab pos="850900" algn="l"/>
                <a:tab pos="1885950" algn="l"/>
                <a:tab pos="2457450" algn="l"/>
              </a:tabLst>
            </a:pPr>
            <a:endParaRPr lang="en-US" sz="1800" b="1">
              <a:solidFill>
                <a:srgbClr val="000000"/>
              </a:solidFill>
              <a:latin typeface="Courier New" pitchFamily="49" charset="0"/>
            </a:endParaRPr>
          </a:p>
          <a:p>
            <a:pPr>
              <a:lnSpc>
                <a:spcPct val="95000"/>
              </a:lnSpc>
              <a:tabLst>
                <a:tab pos="850900" algn="l"/>
                <a:tab pos="1885950" algn="l"/>
                <a:tab pos="2457450" algn="l"/>
              </a:tabLst>
            </a:pPr>
            <a:endParaRPr lang="en-US" sz="1800" b="1">
              <a:solidFill>
                <a:srgbClr val="000000"/>
              </a:solidFill>
              <a:latin typeface="Courier New" pitchFamily="49" charset="0"/>
            </a:endParaRPr>
          </a:p>
          <a:p>
            <a:pPr>
              <a:lnSpc>
                <a:spcPct val="95000"/>
              </a:lnSpc>
              <a:tabLst>
                <a:tab pos="850900" algn="l"/>
                <a:tab pos="1885950" algn="l"/>
                <a:tab pos="2457450" algn="l"/>
              </a:tabLst>
            </a:pPr>
            <a:endParaRPr lang="en-US" sz="1800" b="1">
              <a:solidFill>
                <a:srgbClr val="000000"/>
              </a:solidFill>
              <a:latin typeface="Courier New" pitchFamily="49" charset="0"/>
            </a:endParaRPr>
          </a:p>
          <a:p>
            <a:pPr>
              <a:lnSpc>
                <a:spcPct val="95000"/>
              </a:lnSpc>
              <a:tabLst>
                <a:tab pos="850900" algn="l"/>
                <a:tab pos="1885950" algn="l"/>
                <a:tab pos="2457450" algn="l"/>
              </a:tabLst>
            </a:pPr>
            <a:endParaRPr lang="en-US" sz="1800" b="1">
              <a:solidFill>
                <a:srgbClr val="000000"/>
              </a:solidFill>
              <a:latin typeface="Courier New" pitchFamily="49" charset="0"/>
            </a:endParaRPr>
          </a:p>
          <a:p>
            <a:pPr>
              <a:lnSpc>
                <a:spcPct val="95000"/>
              </a:lnSpc>
              <a:tabLst>
                <a:tab pos="850900" algn="l"/>
                <a:tab pos="1885950" algn="l"/>
                <a:tab pos="2457450" algn="l"/>
              </a:tabLst>
            </a:pPr>
            <a:endParaRPr lang="en-US" sz="1800" b="1">
              <a:solidFill>
                <a:srgbClr val="000000"/>
              </a:solidFill>
              <a:latin typeface="Courier New" pitchFamily="49" charset="0"/>
            </a:endParaRPr>
          </a:p>
        </p:txBody>
      </p:sp>
      <p:sp>
        <p:nvSpPr>
          <p:cNvPr id="46084" name="Rectangle 4"/>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Self Joins</a:t>
            </a:r>
          </a:p>
        </p:txBody>
      </p:sp>
      <p:sp>
        <p:nvSpPr>
          <p:cNvPr id="46085" name="Rectangle 5"/>
          <p:cNvSpPr>
            <a:spLocks noChangeArrowheads="1"/>
          </p:cNvSpPr>
          <p:nvPr/>
        </p:nvSpPr>
        <p:spPr bwMode="auto">
          <a:xfrm>
            <a:off x="1576388" y="1417638"/>
            <a:ext cx="2132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a:solidFill>
                  <a:srgbClr val="FFFFCC"/>
                </a:solidFill>
                <a:effectLst>
                  <a:outerShdw blurRad="38100" dist="38100" dir="2700000" algn="tl">
                    <a:srgbClr val="FFFFFF"/>
                  </a:outerShdw>
                </a:effectLst>
                <a:latin typeface="Arial" pitchFamily="34" charset="0"/>
              </a:rPr>
              <a:t>EMP (WORKER)</a:t>
            </a:r>
          </a:p>
        </p:txBody>
      </p:sp>
      <p:sp>
        <p:nvSpPr>
          <p:cNvPr id="46086" name="Rectangle 6"/>
          <p:cNvSpPr>
            <a:spLocks noChangeArrowheads="1"/>
          </p:cNvSpPr>
          <p:nvPr/>
        </p:nvSpPr>
        <p:spPr bwMode="auto">
          <a:xfrm>
            <a:off x="4846638" y="1417638"/>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a:solidFill>
                  <a:srgbClr val="FFFFCC"/>
                </a:solidFill>
                <a:effectLst>
                  <a:outerShdw blurRad="38100" dist="38100" dir="2700000" algn="tl">
                    <a:srgbClr val="FFFFFF"/>
                  </a:outerShdw>
                </a:effectLst>
                <a:latin typeface="Arial" pitchFamily="34" charset="0"/>
              </a:rPr>
              <a:t>EMP (MANAGER)</a:t>
            </a:r>
          </a:p>
        </p:txBody>
      </p:sp>
      <p:sp>
        <p:nvSpPr>
          <p:cNvPr id="46087" name="Rectangle 7"/>
          <p:cNvSpPr>
            <a:spLocks noChangeArrowheads="1"/>
          </p:cNvSpPr>
          <p:nvPr/>
        </p:nvSpPr>
        <p:spPr bwMode="ltGray">
          <a:xfrm>
            <a:off x="3479800" y="1836738"/>
            <a:ext cx="2286000" cy="2176462"/>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6091" name="Group 11"/>
          <p:cNvGrpSpPr>
            <a:grpSpLocks/>
          </p:cNvGrpSpPr>
          <p:nvPr/>
        </p:nvGrpSpPr>
        <p:grpSpPr bwMode="auto">
          <a:xfrm>
            <a:off x="1336675" y="4019550"/>
            <a:ext cx="6686550" cy="1776413"/>
            <a:chOff x="842" y="2532"/>
            <a:chExt cx="4212" cy="1119"/>
          </a:xfrm>
        </p:grpSpPr>
        <p:sp>
          <p:nvSpPr>
            <p:cNvPr id="46088" name="Rectangle 8"/>
            <p:cNvSpPr>
              <a:spLocks noChangeArrowheads="1"/>
            </p:cNvSpPr>
            <p:nvPr/>
          </p:nvSpPr>
          <p:spPr bwMode="auto">
            <a:xfrm>
              <a:off x="842" y="3209"/>
              <a:ext cx="421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defTabSz="822325">
                <a:spcBef>
                  <a:spcPct val="50000"/>
                </a:spcBef>
              </a:pPr>
              <a:r>
                <a:rPr lang="en-US" sz="2000" b="1">
                  <a:solidFill>
                    <a:srgbClr val="FFFFCC"/>
                  </a:solidFill>
                  <a:effectLst>
                    <a:outerShdw blurRad="38100" dist="38100" dir="2700000" algn="tl">
                      <a:srgbClr val="FFFFFF"/>
                    </a:outerShdw>
                  </a:effectLst>
                  <a:latin typeface="Arial" pitchFamily="34" charset="0"/>
                </a:rPr>
                <a:t>“MGR in the WORKER table is equal to EMPNO in the MANAGER table”</a:t>
              </a:r>
            </a:p>
          </p:txBody>
        </p:sp>
        <p:sp>
          <p:nvSpPr>
            <p:cNvPr id="46089" name="Freeform 9"/>
            <p:cNvSpPr>
              <a:spLocks/>
            </p:cNvSpPr>
            <p:nvPr/>
          </p:nvSpPr>
          <p:spPr bwMode="auto">
            <a:xfrm>
              <a:off x="2454" y="2532"/>
              <a:ext cx="946" cy="378"/>
            </a:xfrm>
            <a:custGeom>
              <a:avLst/>
              <a:gdLst>
                <a:gd name="T0" fmla="*/ 0 w 946"/>
                <a:gd name="T1" fmla="*/ 9 h 378"/>
                <a:gd name="T2" fmla="*/ 0 w 946"/>
                <a:gd name="T3" fmla="*/ 377 h 378"/>
                <a:gd name="T4" fmla="*/ 945 w 946"/>
                <a:gd name="T5" fmla="*/ 377 h 378"/>
                <a:gd name="T6" fmla="*/ 945 w 946"/>
                <a:gd name="T7" fmla="*/ 0 h 378"/>
              </a:gdLst>
              <a:ahLst/>
              <a:cxnLst>
                <a:cxn ang="0">
                  <a:pos x="T0" y="T1"/>
                </a:cxn>
                <a:cxn ang="0">
                  <a:pos x="T2" y="T3"/>
                </a:cxn>
                <a:cxn ang="0">
                  <a:pos x="T4" y="T5"/>
                </a:cxn>
                <a:cxn ang="0">
                  <a:pos x="T6" y="T7"/>
                </a:cxn>
              </a:cxnLst>
              <a:rect l="0" t="0" r="r" b="b"/>
              <a:pathLst>
                <a:path w="946" h="378">
                  <a:moveTo>
                    <a:pt x="0" y="9"/>
                  </a:moveTo>
                  <a:lnTo>
                    <a:pt x="0" y="377"/>
                  </a:lnTo>
                  <a:lnTo>
                    <a:pt x="945" y="377"/>
                  </a:lnTo>
                  <a:lnTo>
                    <a:pt x="945" y="0"/>
                  </a:lnTo>
                </a:path>
              </a:pathLst>
            </a:custGeom>
            <a:noFill/>
            <a:ln w="50800" cap="rnd" cmpd="sng">
              <a:solidFill>
                <a:srgbClr val="FFCC00"/>
              </a:solidFill>
              <a:prstDash val="solid"/>
              <a:round/>
              <a:headEnd type="stealth" w="med" len="lg"/>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46090" name="Line 10"/>
            <p:cNvSpPr>
              <a:spLocks noChangeShapeType="1"/>
            </p:cNvSpPr>
            <p:nvPr/>
          </p:nvSpPr>
          <p:spPr bwMode="auto">
            <a:xfrm>
              <a:off x="2945" y="2905"/>
              <a:ext cx="0" cy="272"/>
            </a:xfrm>
            <a:prstGeom prst="line">
              <a:avLst/>
            </a:prstGeom>
            <a:noFill/>
            <a:ln w="50800">
              <a:solidFill>
                <a:srgbClr val="FFCC00"/>
              </a:solidFill>
              <a:round/>
              <a:headEnd type="none" w="sm" len="sm"/>
              <a:tailEnd type="none" w="sm" len="sm"/>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grpSp>
      <p:sp>
        <p:nvSpPr>
          <p:cNvPr id="46092" name="Rectangle 12"/>
          <p:cNvSpPr>
            <a:spLocks noChangeArrowheads="1"/>
          </p:cNvSpPr>
          <p:nvPr/>
        </p:nvSpPr>
        <p:spPr bwMode="blackWhite">
          <a:xfrm>
            <a:off x="1666875" y="1833563"/>
            <a:ext cx="2635250" cy="217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5000"/>
              </a:lnSpc>
              <a:tabLst>
                <a:tab pos="850900" algn="l"/>
                <a:tab pos="1833563" algn="l"/>
                <a:tab pos="2457450" algn="l"/>
              </a:tabLst>
            </a:pPr>
            <a:r>
              <a:rPr lang="en-US" sz="1800" b="1">
                <a:solidFill>
                  <a:srgbClr val="000000"/>
                </a:solidFill>
                <a:latin typeface="Courier New" pitchFamily="49" charset="0"/>
              </a:rPr>
              <a:t>EMPNO	ENAME	 MGR</a:t>
            </a:r>
            <a:br>
              <a:rPr lang="en-US" sz="1800" b="1">
                <a:solidFill>
                  <a:srgbClr val="000000"/>
                </a:solidFill>
                <a:latin typeface="Courier New" pitchFamily="49" charset="0"/>
              </a:rPr>
            </a:br>
            <a:r>
              <a:rPr lang="en-US" sz="1800" b="1">
                <a:solidFill>
                  <a:srgbClr val="000000"/>
                </a:solidFill>
                <a:latin typeface="Courier New" pitchFamily="49" charset="0"/>
              </a:rPr>
              <a:t>-----	------	----</a:t>
            </a:r>
            <a:br>
              <a:rPr lang="en-US" sz="1800" b="1">
                <a:solidFill>
                  <a:srgbClr val="000000"/>
                </a:solidFill>
                <a:latin typeface="Courier New" pitchFamily="49" charset="0"/>
              </a:rPr>
            </a:br>
            <a:r>
              <a:rPr lang="en-US" sz="1800" b="1">
                <a:solidFill>
                  <a:srgbClr val="000000"/>
                </a:solidFill>
                <a:latin typeface="Courier New" pitchFamily="49" charset="0"/>
              </a:rPr>
              <a:t> 7839	KING	</a:t>
            </a:r>
          </a:p>
          <a:p>
            <a:pPr>
              <a:lnSpc>
                <a:spcPct val="95000"/>
              </a:lnSpc>
              <a:tabLst>
                <a:tab pos="850900" algn="l"/>
                <a:tab pos="1833563" algn="l"/>
                <a:tab pos="2457450" algn="l"/>
              </a:tabLst>
            </a:pPr>
            <a:r>
              <a:rPr lang="en-US" sz="1800" b="1">
                <a:solidFill>
                  <a:srgbClr val="000000"/>
                </a:solidFill>
                <a:latin typeface="Courier New" pitchFamily="49" charset="0"/>
              </a:rPr>
              <a:t> 7698	BLAKE	7839</a:t>
            </a:r>
          </a:p>
          <a:p>
            <a:pPr>
              <a:lnSpc>
                <a:spcPct val="95000"/>
              </a:lnSpc>
              <a:tabLst>
                <a:tab pos="850900" algn="l"/>
                <a:tab pos="1833563" algn="l"/>
                <a:tab pos="2457450" algn="l"/>
              </a:tabLst>
            </a:pPr>
            <a:r>
              <a:rPr lang="en-US" sz="1800" b="1">
                <a:solidFill>
                  <a:srgbClr val="000000"/>
                </a:solidFill>
                <a:latin typeface="Courier New" pitchFamily="49" charset="0"/>
              </a:rPr>
              <a:t> 7782	CLARK	7839</a:t>
            </a:r>
          </a:p>
          <a:p>
            <a:pPr>
              <a:lnSpc>
                <a:spcPct val="95000"/>
              </a:lnSpc>
              <a:tabLst>
                <a:tab pos="850900" algn="l"/>
                <a:tab pos="1833563" algn="l"/>
                <a:tab pos="2457450" algn="l"/>
              </a:tabLst>
            </a:pPr>
            <a:r>
              <a:rPr lang="en-US" sz="1800" b="1">
                <a:solidFill>
                  <a:srgbClr val="000000"/>
                </a:solidFill>
                <a:latin typeface="Courier New" pitchFamily="49" charset="0"/>
              </a:rPr>
              <a:t> 7566	JONES	7839</a:t>
            </a:r>
          </a:p>
          <a:p>
            <a:pPr>
              <a:lnSpc>
                <a:spcPct val="95000"/>
              </a:lnSpc>
              <a:tabLst>
                <a:tab pos="850900" algn="l"/>
                <a:tab pos="1833563" algn="l"/>
                <a:tab pos="2457450" algn="l"/>
              </a:tabLst>
            </a:pPr>
            <a:r>
              <a:rPr lang="en-US" sz="1800" b="1">
                <a:solidFill>
                  <a:srgbClr val="000000"/>
                </a:solidFill>
                <a:latin typeface="Courier New" pitchFamily="49" charset="0"/>
              </a:rPr>
              <a:t> 7654	MARTIN	7698</a:t>
            </a:r>
          </a:p>
          <a:p>
            <a:pPr>
              <a:lnSpc>
                <a:spcPct val="95000"/>
              </a:lnSpc>
              <a:tabLst>
                <a:tab pos="850900" algn="l"/>
                <a:tab pos="1833563" algn="l"/>
                <a:tab pos="2457450" algn="l"/>
              </a:tabLst>
            </a:pPr>
            <a:r>
              <a:rPr lang="en-US" sz="1800" b="1">
                <a:solidFill>
                  <a:srgbClr val="000000"/>
                </a:solidFill>
                <a:latin typeface="Courier New" pitchFamily="49" charset="0"/>
              </a:rPr>
              <a:t> 7499	ALLEN	7698</a:t>
            </a:r>
          </a:p>
        </p:txBody>
      </p:sp>
      <p:sp>
        <p:nvSpPr>
          <p:cNvPr id="46093" name="Rectangle 13"/>
          <p:cNvSpPr>
            <a:spLocks noChangeArrowheads="1"/>
          </p:cNvSpPr>
          <p:nvPr/>
        </p:nvSpPr>
        <p:spPr bwMode="blackWhite">
          <a:xfrm>
            <a:off x="4924425" y="1833563"/>
            <a:ext cx="2216150" cy="217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5000"/>
              </a:lnSpc>
              <a:tabLst>
                <a:tab pos="850900" algn="l"/>
                <a:tab pos="1885950" algn="l"/>
                <a:tab pos="2457450" algn="l"/>
              </a:tabLst>
            </a:pPr>
            <a:r>
              <a:rPr lang="en-US" sz="1800" b="1">
                <a:solidFill>
                  <a:srgbClr val="000000"/>
                </a:solidFill>
                <a:latin typeface="Courier New" pitchFamily="49" charset="0"/>
              </a:rPr>
              <a:t>EMPNO	ENAME</a:t>
            </a:r>
            <a:br>
              <a:rPr lang="en-US" sz="1800" b="1">
                <a:solidFill>
                  <a:srgbClr val="000000"/>
                </a:solidFill>
                <a:latin typeface="Courier New" pitchFamily="49" charset="0"/>
              </a:rPr>
            </a:br>
            <a:r>
              <a:rPr lang="en-US" sz="1800" b="1">
                <a:solidFill>
                  <a:srgbClr val="000000"/>
                </a:solidFill>
                <a:latin typeface="Courier New" pitchFamily="49" charset="0"/>
              </a:rPr>
              <a:t>-----	--------</a:t>
            </a:r>
            <a:br>
              <a:rPr lang="en-US" sz="1800" b="1">
                <a:solidFill>
                  <a:srgbClr val="000000"/>
                </a:solidFill>
                <a:latin typeface="Courier New" pitchFamily="49" charset="0"/>
              </a:rPr>
            </a:br>
            <a:endParaRPr lang="en-US" sz="1800" b="1">
              <a:solidFill>
                <a:srgbClr val="000000"/>
              </a:solidFill>
              <a:latin typeface="Courier New" pitchFamily="49" charset="0"/>
            </a:endParaRPr>
          </a:p>
          <a:p>
            <a:pPr>
              <a:lnSpc>
                <a:spcPct val="95000"/>
              </a:lnSpc>
              <a:tabLst>
                <a:tab pos="850900" algn="l"/>
                <a:tab pos="1885950" algn="l"/>
                <a:tab pos="2457450" algn="l"/>
              </a:tabLst>
            </a:pPr>
            <a:r>
              <a:rPr lang="en-US" sz="1800" b="1">
                <a:solidFill>
                  <a:srgbClr val="000000"/>
                </a:solidFill>
                <a:latin typeface="Courier New" pitchFamily="49" charset="0"/>
              </a:rPr>
              <a:t> 7839	KING</a:t>
            </a:r>
          </a:p>
          <a:p>
            <a:pPr>
              <a:lnSpc>
                <a:spcPct val="95000"/>
              </a:lnSpc>
              <a:tabLst>
                <a:tab pos="850900" algn="l"/>
                <a:tab pos="1885950" algn="l"/>
                <a:tab pos="2457450" algn="l"/>
              </a:tabLst>
            </a:pPr>
            <a:r>
              <a:rPr lang="en-US" sz="1800" b="1">
                <a:solidFill>
                  <a:srgbClr val="000000"/>
                </a:solidFill>
                <a:latin typeface="Courier New" pitchFamily="49" charset="0"/>
              </a:rPr>
              <a:t> 7839	KING</a:t>
            </a:r>
          </a:p>
          <a:p>
            <a:pPr>
              <a:lnSpc>
                <a:spcPct val="95000"/>
              </a:lnSpc>
              <a:tabLst>
                <a:tab pos="850900" algn="l"/>
                <a:tab pos="1885950" algn="l"/>
                <a:tab pos="2457450" algn="l"/>
              </a:tabLst>
            </a:pPr>
            <a:r>
              <a:rPr lang="en-US" sz="1800" b="1">
                <a:solidFill>
                  <a:srgbClr val="000000"/>
                </a:solidFill>
                <a:latin typeface="Courier New" pitchFamily="49" charset="0"/>
              </a:rPr>
              <a:t> 7839	KING</a:t>
            </a:r>
          </a:p>
          <a:p>
            <a:pPr>
              <a:lnSpc>
                <a:spcPct val="95000"/>
              </a:lnSpc>
              <a:tabLst>
                <a:tab pos="850900" algn="l"/>
                <a:tab pos="1885950" algn="l"/>
                <a:tab pos="2457450" algn="l"/>
              </a:tabLst>
            </a:pPr>
            <a:r>
              <a:rPr lang="en-US" sz="1800" b="1">
                <a:solidFill>
                  <a:srgbClr val="000000"/>
                </a:solidFill>
                <a:latin typeface="Courier New" pitchFamily="49" charset="0"/>
              </a:rPr>
              <a:t> 7698	BLAKE</a:t>
            </a:r>
          </a:p>
          <a:p>
            <a:pPr>
              <a:lnSpc>
                <a:spcPct val="95000"/>
              </a:lnSpc>
              <a:tabLst>
                <a:tab pos="850900" algn="l"/>
                <a:tab pos="1885950" algn="l"/>
                <a:tab pos="2457450" algn="l"/>
              </a:tabLst>
            </a:pPr>
            <a:r>
              <a:rPr lang="en-US" sz="1800" b="1">
                <a:solidFill>
                  <a:srgbClr val="000000"/>
                </a:solidFill>
                <a:latin typeface="Courier New" pitchFamily="49" charset="0"/>
              </a:rPr>
              <a:t> 7698	BLAKE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6087"/>
                                        </p:tgtEl>
                                        <p:attrNameLst>
                                          <p:attrName>style.visibility</p:attrName>
                                        </p:attrNameLst>
                                      </p:cBhvr>
                                      <p:to>
                                        <p:strVal val="visible"/>
                                      </p:to>
                                    </p:set>
                                    <p:animEffect transition="in" filter="wipe(up)">
                                      <p:cBhvr>
                                        <p:cTn id="7" dur="500"/>
                                        <p:tgtEl>
                                          <p:spTgt spid="46087"/>
                                        </p:tgtEl>
                                      </p:cBhvr>
                                    </p:animEffect>
                                  </p:childTnLst>
                                </p:cTn>
                              </p:par>
                            </p:childTnLst>
                          </p:cTn>
                        </p:par>
                        <p:par>
                          <p:cTn id="8" fill="hold" nodeType="afterGroup">
                            <p:stCondLst>
                              <p:cond delay="500"/>
                            </p:stCondLst>
                            <p:childTnLst>
                              <p:par>
                                <p:cTn id="9" presetID="2" presetClass="entr" presetSubtype="4" fill="hold" nodeType="afterEffect">
                                  <p:stCondLst>
                                    <p:cond delay="0"/>
                                  </p:stCondLst>
                                  <p:childTnLst>
                                    <p:set>
                                      <p:cBhvr>
                                        <p:cTn id="10" dur="1" fill="hold">
                                          <p:stCondLst>
                                            <p:cond delay="0"/>
                                          </p:stCondLst>
                                        </p:cTn>
                                        <p:tgtEl>
                                          <p:spTgt spid="46091"/>
                                        </p:tgtEl>
                                        <p:attrNameLst>
                                          <p:attrName>style.visibility</p:attrName>
                                        </p:attrNameLst>
                                      </p:cBhvr>
                                      <p:to>
                                        <p:strVal val="visible"/>
                                      </p:to>
                                    </p:set>
                                    <p:anim calcmode="lin" valueType="num">
                                      <p:cBhvr additive="base">
                                        <p:cTn id="11" dur="500" fill="hold"/>
                                        <p:tgtEl>
                                          <p:spTgt spid="46091"/>
                                        </p:tgtEl>
                                        <p:attrNameLst>
                                          <p:attrName>ppt_x</p:attrName>
                                        </p:attrNameLst>
                                      </p:cBhvr>
                                      <p:tavLst>
                                        <p:tav tm="0">
                                          <p:val>
                                            <p:strVal val="#ppt_x"/>
                                          </p:val>
                                        </p:tav>
                                        <p:tav tm="100000">
                                          <p:val>
                                            <p:strVal val="#ppt_x"/>
                                          </p:val>
                                        </p:tav>
                                      </p:tavLst>
                                    </p:anim>
                                    <p:anim calcmode="lin" valueType="num">
                                      <p:cBhvr additive="base">
                                        <p:cTn id="12" dur="500" fill="hold"/>
                                        <p:tgtEl>
                                          <p:spTgt spid="460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blackWhite">
          <a:xfrm>
            <a:off x="822325" y="1584325"/>
            <a:ext cx="7618413" cy="10826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nSpc>
                <a:spcPct val="120000"/>
              </a:lnSpc>
              <a:tabLst>
                <a:tab pos="857250" algn="l"/>
                <a:tab pos="1658938" algn="l"/>
              </a:tabLst>
            </a:pPr>
            <a:endParaRPr lang="en-US" sz="1800" b="1">
              <a:solidFill>
                <a:srgbClr val="000000"/>
              </a:solidFill>
              <a:latin typeface="Courier New" pitchFamily="49" charset="0"/>
            </a:endParaRPr>
          </a:p>
          <a:p>
            <a:pPr>
              <a:lnSpc>
                <a:spcPct val="120000"/>
              </a:lnSpc>
              <a:tabLst>
                <a:tab pos="857250" algn="l"/>
                <a:tab pos="1658938" algn="l"/>
              </a:tabLst>
            </a:pPr>
            <a:endParaRPr lang="en-US" sz="1800" b="1">
              <a:solidFill>
                <a:srgbClr val="000000"/>
              </a:solidFill>
              <a:latin typeface="Courier New" pitchFamily="49" charset="0"/>
            </a:endParaRPr>
          </a:p>
        </p:txBody>
      </p:sp>
      <p:sp>
        <p:nvSpPr>
          <p:cNvPr id="48131" name="Rectangle 3"/>
          <p:cNvSpPr>
            <a:spLocks noGrp="1" noChangeArrowheads="1"/>
          </p:cNvSpPr>
          <p:nvPr>
            <p:ph type="title"/>
          </p:nvPr>
        </p:nvSpPr>
        <p:spPr>
          <a:xfrm>
            <a:off x="579438" y="530225"/>
            <a:ext cx="8031162" cy="881063"/>
          </a:xfrm>
          <a:noFill/>
          <a:ln/>
          <a:effectLst>
            <a:outerShdw dist="53882" dir="2700000" algn="ctr" rotWithShape="0">
              <a:srgbClr val="000000">
                <a:alpha val="50000"/>
              </a:srgbClr>
            </a:outerShdw>
          </a:effectLst>
        </p:spPr>
        <p:txBody>
          <a:bodyPr lIns="92075" tIns="46038" rIns="92075" bIns="46038" anchor="t"/>
          <a:lstStyle/>
          <a:p>
            <a:r>
              <a:rPr lang="en-US"/>
              <a:t>Joining a Table to Itself</a:t>
            </a:r>
          </a:p>
        </p:txBody>
      </p:sp>
      <p:sp>
        <p:nvSpPr>
          <p:cNvPr id="48132" name="Rectangle 4"/>
          <p:cNvSpPr>
            <a:spLocks noChangeArrowheads="1"/>
          </p:cNvSpPr>
          <p:nvPr/>
        </p:nvSpPr>
        <p:spPr bwMode="blackWhite">
          <a:xfrm>
            <a:off x="833438" y="3076575"/>
            <a:ext cx="7593012" cy="2314575"/>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r>
              <a:rPr lang="en-US" sz="1800" b="1">
                <a:solidFill>
                  <a:srgbClr val="000000"/>
                </a:solidFill>
                <a:latin typeface="Courier New" pitchFamily="49" charset="0"/>
              </a:rPr>
              <a:t>WORKER.ENAME||'WORKSFOR'||MANAG</a:t>
            </a:r>
          </a:p>
          <a:p>
            <a:r>
              <a:rPr lang="en-US" sz="1800" b="1">
                <a:solidFill>
                  <a:srgbClr val="000000"/>
                </a:solidFill>
                <a:latin typeface="Courier New" pitchFamily="49" charset="0"/>
              </a:rPr>
              <a:t>-------------------------------</a:t>
            </a:r>
          </a:p>
          <a:p>
            <a:r>
              <a:rPr lang="en-US" sz="1800" b="1">
                <a:solidFill>
                  <a:srgbClr val="000000"/>
                </a:solidFill>
                <a:latin typeface="Courier New" pitchFamily="49" charset="0"/>
              </a:rPr>
              <a:t>BLAKE works for KING</a:t>
            </a:r>
          </a:p>
          <a:p>
            <a:r>
              <a:rPr lang="en-US" sz="1800" b="1">
                <a:solidFill>
                  <a:srgbClr val="000000"/>
                </a:solidFill>
                <a:latin typeface="Courier New" pitchFamily="49" charset="0"/>
              </a:rPr>
              <a:t>CLARK works for KING</a:t>
            </a:r>
          </a:p>
          <a:p>
            <a:r>
              <a:rPr lang="en-US" sz="1800" b="1">
                <a:solidFill>
                  <a:srgbClr val="000000"/>
                </a:solidFill>
                <a:latin typeface="Courier New" pitchFamily="49" charset="0"/>
              </a:rPr>
              <a:t>JONES works for KING</a:t>
            </a:r>
          </a:p>
          <a:p>
            <a:r>
              <a:rPr lang="en-US" sz="1800" b="1">
                <a:solidFill>
                  <a:srgbClr val="000000"/>
                </a:solidFill>
                <a:latin typeface="Courier New" pitchFamily="49" charset="0"/>
              </a:rPr>
              <a:t>MARTIN works for BLAKE</a:t>
            </a:r>
          </a:p>
          <a:p>
            <a:r>
              <a:rPr lang="en-US" sz="1800" b="1">
                <a:solidFill>
                  <a:srgbClr val="000000"/>
                </a:solidFill>
                <a:latin typeface="Courier New" pitchFamily="49" charset="0"/>
              </a:rPr>
              <a:t>...</a:t>
            </a:r>
          </a:p>
          <a:p>
            <a:r>
              <a:rPr lang="en-US" sz="1800" b="1">
                <a:solidFill>
                  <a:srgbClr val="000000"/>
                </a:solidFill>
                <a:latin typeface="Courier New" pitchFamily="49" charset="0"/>
              </a:rPr>
              <a:t>13 rows selected.</a:t>
            </a:r>
          </a:p>
        </p:txBody>
      </p:sp>
      <p:sp>
        <p:nvSpPr>
          <p:cNvPr id="48133" name="Rectangle 5"/>
          <p:cNvSpPr>
            <a:spLocks noChangeArrowheads="1"/>
          </p:cNvSpPr>
          <p:nvPr/>
        </p:nvSpPr>
        <p:spPr bwMode="ltGray">
          <a:xfrm>
            <a:off x="2476500" y="2247900"/>
            <a:ext cx="3810000" cy="36195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4" name="Rectangle 6"/>
          <p:cNvSpPr>
            <a:spLocks noChangeArrowheads="1"/>
          </p:cNvSpPr>
          <p:nvPr/>
        </p:nvSpPr>
        <p:spPr bwMode="blackWhite">
          <a:xfrm>
            <a:off x="809625" y="1533525"/>
            <a:ext cx="7643813"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nSpc>
                <a:spcPct val="120000"/>
              </a:lnSpc>
              <a:tabLst>
                <a:tab pos="857250" algn="l"/>
                <a:tab pos="1658938" algn="l"/>
              </a:tabLst>
            </a:pPr>
            <a:r>
              <a:rPr lang="en-US" sz="1800" b="1">
                <a:solidFill>
                  <a:srgbClr val="000000"/>
                </a:solidFill>
                <a:latin typeface="Courier New" pitchFamily="49" charset="0"/>
              </a:rPr>
              <a:t>SQL&gt; SELECT worker.ename||' works for '||manager.ename</a:t>
            </a:r>
          </a:p>
          <a:p>
            <a:pPr>
              <a:lnSpc>
                <a:spcPct val="120000"/>
              </a:lnSpc>
              <a:tabLst>
                <a:tab pos="857250" algn="l"/>
                <a:tab pos="1658938" algn="l"/>
              </a:tabLst>
            </a:pPr>
            <a:r>
              <a:rPr lang="en-US" sz="1800" b="1">
                <a:solidFill>
                  <a:srgbClr val="000000"/>
                </a:solidFill>
                <a:latin typeface="Courier New" pitchFamily="49" charset="0"/>
              </a:rPr>
              <a:t>  2  FROM 	emp worker, emp manager</a:t>
            </a:r>
          </a:p>
          <a:p>
            <a:pPr>
              <a:lnSpc>
                <a:spcPct val="120000"/>
              </a:lnSpc>
              <a:tabLst>
                <a:tab pos="857250" algn="l"/>
                <a:tab pos="1658938" algn="l"/>
              </a:tabLst>
            </a:pPr>
            <a:r>
              <a:rPr lang="en-US" sz="1800" b="1">
                <a:solidFill>
                  <a:srgbClr val="000000"/>
                </a:solidFill>
                <a:latin typeface="Courier New" pitchFamily="49" charset="0"/>
              </a:rPr>
              <a:t>  3  WHERE 	worker.mgr = manager.empno;</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8133"/>
                                        </p:tgtEl>
                                        <p:attrNameLst>
                                          <p:attrName>style.visibility</p:attrName>
                                        </p:attrNameLst>
                                      </p:cBhvr>
                                      <p:to>
                                        <p:strVal val="visible"/>
                                      </p:to>
                                    </p:set>
                                    <p:animEffect transition="in" filter="wipe(up)">
                                      <p:cBhvr>
                                        <p:cTn id="7" dur="500"/>
                                        <p:tgtEl>
                                          <p:spTgt spid="48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Summary</a:t>
            </a:r>
          </a:p>
        </p:txBody>
      </p:sp>
      <p:sp>
        <p:nvSpPr>
          <p:cNvPr id="50179" name="Rectangle 3"/>
          <p:cNvSpPr>
            <a:spLocks noChangeArrowheads="1"/>
          </p:cNvSpPr>
          <p:nvPr/>
        </p:nvSpPr>
        <p:spPr bwMode="auto">
          <a:xfrm>
            <a:off x="581025" y="3490913"/>
            <a:ext cx="2622550" cy="498475"/>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marL="341313" lvl="1" indent="-227013" defTabSz="346075">
              <a:lnSpc>
                <a:spcPct val="95000"/>
              </a:lnSpc>
              <a:spcBef>
                <a:spcPct val="35000"/>
              </a:spcBef>
              <a:tabLst>
                <a:tab pos="571500" algn="l"/>
              </a:tabLst>
            </a:pPr>
            <a:r>
              <a:rPr lang="en-US" sz="2800" b="1">
                <a:solidFill>
                  <a:srgbClr val="FFFFCC"/>
                </a:solidFill>
                <a:latin typeface="Arial" pitchFamily="34" charset="0"/>
              </a:rPr>
              <a:t>Equijoin</a:t>
            </a:r>
          </a:p>
        </p:txBody>
      </p:sp>
      <p:sp>
        <p:nvSpPr>
          <p:cNvPr id="50180" name="Rectangle 4"/>
          <p:cNvSpPr>
            <a:spLocks noChangeArrowheads="1"/>
          </p:cNvSpPr>
          <p:nvPr/>
        </p:nvSpPr>
        <p:spPr bwMode="auto">
          <a:xfrm>
            <a:off x="2300288" y="3490913"/>
            <a:ext cx="2622550" cy="498475"/>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marL="341313" lvl="1" indent="-227013" defTabSz="346075">
              <a:lnSpc>
                <a:spcPct val="95000"/>
              </a:lnSpc>
              <a:spcBef>
                <a:spcPct val="35000"/>
              </a:spcBef>
              <a:tabLst>
                <a:tab pos="571500" algn="l"/>
              </a:tabLst>
            </a:pPr>
            <a:r>
              <a:rPr lang="en-US" sz="2800" b="1">
                <a:solidFill>
                  <a:srgbClr val="FFFFCC"/>
                </a:solidFill>
                <a:latin typeface="Arial" pitchFamily="34" charset="0"/>
              </a:rPr>
              <a:t>Non-equijoin</a:t>
            </a:r>
          </a:p>
        </p:txBody>
      </p:sp>
      <p:sp>
        <p:nvSpPr>
          <p:cNvPr id="50181" name="Rectangle 5"/>
          <p:cNvSpPr>
            <a:spLocks noChangeArrowheads="1"/>
          </p:cNvSpPr>
          <p:nvPr/>
        </p:nvSpPr>
        <p:spPr bwMode="auto">
          <a:xfrm>
            <a:off x="4768850" y="3490913"/>
            <a:ext cx="2622550" cy="498475"/>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marL="341313" lvl="1" indent="-227013" defTabSz="346075">
              <a:lnSpc>
                <a:spcPct val="95000"/>
              </a:lnSpc>
              <a:spcBef>
                <a:spcPct val="35000"/>
              </a:spcBef>
              <a:tabLst>
                <a:tab pos="571500" algn="l"/>
              </a:tabLst>
            </a:pPr>
            <a:r>
              <a:rPr lang="en-US" sz="2800" b="1">
                <a:solidFill>
                  <a:srgbClr val="FFFFCC"/>
                </a:solidFill>
                <a:latin typeface="Arial" pitchFamily="34" charset="0"/>
              </a:rPr>
              <a:t>Outer join</a:t>
            </a:r>
          </a:p>
        </p:txBody>
      </p:sp>
      <p:sp>
        <p:nvSpPr>
          <p:cNvPr id="50182" name="Rectangle 6"/>
          <p:cNvSpPr>
            <a:spLocks noChangeArrowheads="1"/>
          </p:cNvSpPr>
          <p:nvPr/>
        </p:nvSpPr>
        <p:spPr bwMode="auto">
          <a:xfrm>
            <a:off x="6769100" y="3490913"/>
            <a:ext cx="1862138" cy="498475"/>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marL="341313" lvl="1" indent="-227013" defTabSz="346075">
              <a:lnSpc>
                <a:spcPct val="95000"/>
              </a:lnSpc>
              <a:spcBef>
                <a:spcPct val="35000"/>
              </a:spcBef>
              <a:tabLst>
                <a:tab pos="571500" algn="l"/>
              </a:tabLst>
            </a:pPr>
            <a:r>
              <a:rPr lang="en-US" sz="2800" b="1">
                <a:solidFill>
                  <a:srgbClr val="FFFFCC"/>
                </a:solidFill>
                <a:latin typeface="Arial" pitchFamily="34" charset="0"/>
              </a:rPr>
              <a:t>Self join</a:t>
            </a:r>
          </a:p>
        </p:txBody>
      </p:sp>
      <p:sp>
        <p:nvSpPr>
          <p:cNvPr id="50183" name="Rectangle 7"/>
          <p:cNvSpPr>
            <a:spLocks noChangeArrowheads="1"/>
          </p:cNvSpPr>
          <p:nvPr/>
        </p:nvSpPr>
        <p:spPr bwMode="blackWhite">
          <a:xfrm>
            <a:off x="1036638" y="1943100"/>
            <a:ext cx="7091362" cy="109220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tabLst>
                <a:tab pos="1200150" algn="l"/>
              </a:tabLst>
            </a:pPr>
            <a:r>
              <a:rPr lang="en-US" sz="1800" b="1">
                <a:solidFill>
                  <a:srgbClr val="000000"/>
                </a:solidFill>
                <a:latin typeface="Courier New" pitchFamily="49" charset="0"/>
              </a:rPr>
              <a:t>SELECT	</a:t>
            </a:r>
            <a:r>
              <a:rPr lang="en-US" sz="1800" b="1" i="1">
                <a:solidFill>
                  <a:srgbClr val="000000"/>
                </a:solidFill>
                <a:latin typeface="Courier New" pitchFamily="49" charset="0"/>
              </a:rPr>
              <a:t>table1.column, table2.column</a:t>
            </a:r>
            <a:endParaRPr lang="en-US" sz="1800" b="1">
              <a:solidFill>
                <a:srgbClr val="000000"/>
              </a:solidFill>
              <a:latin typeface="Courier New" pitchFamily="49" charset="0"/>
            </a:endParaRPr>
          </a:p>
          <a:p>
            <a:pPr>
              <a:tabLst>
                <a:tab pos="1200150" algn="l"/>
              </a:tabLst>
            </a:pPr>
            <a:r>
              <a:rPr lang="en-US" sz="1800" b="1">
                <a:solidFill>
                  <a:srgbClr val="000000"/>
                </a:solidFill>
                <a:latin typeface="Courier New" pitchFamily="49" charset="0"/>
              </a:rPr>
              <a:t>FROM	</a:t>
            </a:r>
            <a:r>
              <a:rPr lang="en-US" sz="1800" b="1" i="1">
                <a:solidFill>
                  <a:srgbClr val="000000"/>
                </a:solidFill>
                <a:latin typeface="Courier New" pitchFamily="49" charset="0"/>
              </a:rPr>
              <a:t>table1, table2</a:t>
            </a:r>
            <a:endParaRPr lang="en-US" sz="1800" b="1">
              <a:solidFill>
                <a:srgbClr val="000000"/>
              </a:solidFill>
              <a:latin typeface="Courier New" pitchFamily="49" charset="0"/>
            </a:endParaRPr>
          </a:p>
          <a:p>
            <a:pPr>
              <a:tabLst>
                <a:tab pos="1200150" algn="l"/>
              </a:tabLst>
            </a:pPr>
            <a:r>
              <a:rPr lang="en-US" sz="1800" b="1">
                <a:solidFill>
                  <a:srgbClr val="000000"/>
                </a:solidFill>
                <a:latin typeface="Courier New" pitchFamily="49" charset="0"/>
              </a:rPr>
              <a:t>WHERE	</a:t>
            </a:r>
            <a:r>
              <a:rPr lang="en-US" sz="1800" b="1" i="1">
                <a:solidFill>
                  <a:srgbClr val="000000"/>
                </a:solidFill>
                <a:latin typeface="Courier New" pitchFamily="49" charset="0"/>
              </a:rPr>
              <a:t>table1.column1 </a:t>
            </a:r>
            <a:r>
              <a:rPr lang="en-US" sz="1800" b="1">
                <a:solidFill>
                  <a:srgbClr val="000000"/>
                </a:solidFill>
                <a:latin typeface="Courier New" pitchFamily="49" charset="0"/>
              </a:rPr>
              <a:t>=</a:t>
            </a:r>
            <a:r>
              <a:rPr lang="en-US" sz="1800" b="1" i="1">
                <a:solidFill>
                  <a:srgbClr val="000000"/>
                </a:solidFill>
                <a:latin typeface="Courier New" pitchFamily="49" charset="0"/>
              </a:rPr>
              <a:t> table2.column2</a:t>
            </a:r>
            <a:r>
              <a:rPr lang="en-US" sz="1800" b="1">
                <a:solidFill>
                  <a:srgbClr val="000000"/>
                </a:solidFill>
                <a:latin typeface="Courier New" pitchFamily="49" charset="0"/>
              </a:rPr>
              <a:t>;</a:t>
            </a:r>
          </a:p>
        </p:txBody>
      </p:sp>
      <p:grpSp>
        <p:nvGrpSpPr>
          <p:cNvPr id="50189" name="Group 13"/>
          <p:cNvGrpSpPr>
            <a:grpSpLocks/>
          </p:cNvGrpSpPr>
          <p:nvPr/>
        </p:nvGrpSpPr>
        <p:grpSpPr bwMode="auto">
          <a:xfrm>
            <a:off x="2832100" y="4152900"/>
            <a:ext cx="1701800" cy="639763"/>
            <a:chOff x="1784" y="2616"/>
            <a:chExt cx="1072" cy="403"/>
          </a:xfrm>
        </p:grpSpPr>
        <p:sp>
          <p:nvSpPr>
            <p:cNvPr id="50184" name="Rectangle 8"/>
            <p:cNvSpPr>
              <a:spLocks noChangeArrowheads="1"/>
            </p:cNvSpPr>
            <p:nvPr/>
          </p:nvSpPr>
          <p:spPr bwMode="blackWhite">
            <a:xfrm>
              <a:off x="1784" y="2616"/>
              <a:ext cx="490" cy="403"/>
            </a:xfrm>
            <a:prstGeom prst="rect">
              <a:avLst/>
            </a:prstGeom>
            <a:gradFill rotWithShape="0">
              <a:gsLst>
                <a:gs pos="0">
                  <a:srgbClr val="6699FF">
                    <a:gamma/>
                    <a:shade val="89804"/>
                    <a:invGamma/>
                  </a:srgbClr>
                </a:gs>
                <a:gs pos="50000">
                  <a:srgbClr val="6699FF"/>
                </a:gs>
                <a:gs pos="100000">
                  <a:srgbClr val="6699FF">
                    <a:gamma/>
                    <a:shade val="89804"/>
                    <a:invGamma/>
                  </a:srgbClr>
                </a:gs>
              </a:gsLst>
              <a:lin ang="189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50185" name="Rectangle 9"/>
            <p:cNvSpPr>
              <a:spLocks noChangeArrowheads="1"/>
            </p:cNvSpPr>
            <p:nvPr/>
          </p:nvSpPr>
          <p:spPr bwMode="blackWhite">
            <a:xfrm>
              <a:off x="2366" y="2616"/>
              <a:ext cx="490" cy="403"/>
            </a:xfrm>
            <a:prstGeom prst="rect">
              <a:avLst/>
            </a:prstGeom>
            <a:gradFill rotWithShape="0">
              <a:gsLst>
                <a:gs pos="0">
                  <a:srgbClr val="6699FF">
                    <a:gamma/>
                    <a:shade val="89804"/>
                    <a:invGamma/>
                  </a:srgbClr>
                </a:gs>
                <a:gs pos="50000">
                  <a:srgbClr val="6699FF"/>
                </a:gs>
                <a:gs pos="100000">
                  <a:srgbClr val="6699FF">
                    <a:gamma/>
                    <a:shade val="89804"/>
                    <a:invGamma/>
                  </a:srgbClr>
                </a:gs>
              </a:gsLst>
              <a:lin ang="189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50186" name="Oval 10"/>
            <p:cNvSpPr>
              <a:spLocks noChangeArrowheads="1"/>
            </p:cNvSpPr>
            <p:nvPr/>
          </p:nvSpPr>
          <p:spPr bwMode="blackWhite">
            <a:xfrm>
              <a:off x="1979" y="2778"/>
              <a:ext cx="87" cy="87"/>
            </a:xfrm>
            <a:prstGeom prst="ellipse">
              <a:avLst/>
            </a:prstGeom>
            <a:solidFill>
              <a:srgbClr val="FF33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50187" name="Line 11"/>
            <p:cNvSpPr>
              <a:spLocks noChangeShapeType="1"/>
            </p:cNvSpPr>
            <p:nvPr/>
          </p:nvSpPr>
          <p:spPr bwMode="blackWhite">
            <a:xfrm>
              <a:off x="2110" y="2822"/>
              <a:ext cx="410" cy="0"/>
            </a:xfrm>
            <a:prstGeom prst="line">
              <a:avLst/>
            </a:prstGeom>
            <a:noFill/>
            <a:ln w="25400">
              <a:solidFill>
                <a:srgbClr val="FFCC00"/>
              </a:solidFill>
              <a:round/>
              <a:headEnd type="stealth" w="med" len="lg"/>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sp>
          <p:nvSpPr>
            <p:cNvPr id="50188" name="Rectangle 12"/>
            <p:cNvSpPr>
              <a:spLocks noChangeArrowheads="1"/>
            </p:cNvSpPr>
            <p:nvPr/>
          </p:nvSpPr>
          <p:spPr bwMode="blackWhite">
            <a:xfrm>
              <a:off x="2552" y="2778"/>
              <a:ext cx="87" cy="87"/>
            </a:xfrm>
            <a:prstGeom prst="rect">
              <a:avLst/>
            </a:prstGeom>
            <a:solidFill>
              <a:srgbClr val="0099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grpSp>
      <p:grpSp>
        <p:nvGrpSpPr>
          <p:cNvPr id="50195" name="Group 19"/>
          <p:cNvGrpSpPr>
            <a:grpSpLocks/>
          </p:cNvGrpSpPr>
          <p:nvPr/>
        </p:nvGrpSpPr>
        <p:grpSpPr bwMode="auto">
          <a:xfrm>
            <a:off x="671513" y="4152900"/>
            <a:ext cx="1701800" cy="638175"/>
            <a:chOff x="423" y="2616"/>
            <a:chExt cx="1072" cy="402"/>
          </a:xfrm>
        </p:grpSpPr>
        <p:sp>
          <p:nvSpPr>
            <p:cNvPr id="50190" name="Rectangle 14"/>
            <p:cNvSpPr>
              <a:spLocks noChangeArrowheads="1"/>
            </p:cNvSpPr>
            <p:nvPr/>
          </p:nvSpPr>
          <p:spPr bwMode="blackWhite">
            <a:xfrm>
              <a:off x="423" y="2616"/>
              <a:ext cx="490" cy="402"/>
            </a:xfrm>
            <a:prstGeom prst="rect">
              <a:avLst/>
            </a:prstGeom>
            <a:gradFill rotWithShape="0">
              <a:gsLst>
                <a:gs pos="0">
                  <a:srgbClr val="6699FF">
                    <a:gamma/>
                    <a:shade val="89804"/>
                    <a:invGamma/>
                  </a:srgbClr>
                </a:gs>
                <a:gs pos="50000">
                  <a:srgbClr val="6699FF"/>
                </a:gs>
                <a:gs pos="100000">
                  <a:srgbClr val="6699FF">
                    <a:gamma/>
                    <a:shade val="89804"/>
                    <a:invGamma/>
                  </a:srgbClr>
                </a:gs>
              </a:gsLst>
              <a:lin ang="189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50191" name="Rectangle 15"/>
            <p:cNvSpPr>
              <a:spLocks noChangeArrowheads="1"/>
            </p:cNvSpPr>
            <p:nvPr/>
          </p:nvSpPr>
          <p:spPr bwMode="blackWhite">
            <a:xfrm>
              <a:off x="1005" y="2616"/>
              <a:ext cx="490" cy="402"/>
            </a:xfrm>
            <a:prstGeom prst="rect">
              <a:avLst/>
            </a:prstGeom>
            <a:gradFill rotWithShape="0">
              <a:gsLst>
                <a:gs pos="0">
                  <a:srgbClr val="6699FF">
                    <a:gamma/>
                    <a:shade val="89804"/>
                    <a:invGamma/>
                  </a:srgbClr>
                </a:gs>
                <a:gs pos="50000">
                  <a:srgbClr val="6699FF"/>
                </a:gs>
                <a:gs pos="100000">
                  <a:srgbClr val="6699FF">
                    <a:gamma/>
                    <a:shade val="89804"/>
                    <a:invGamma/>
                  </a:srgbClr>
                </a:gs>
              </a:gsLst>
              <a:lin ang="189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50192" name="Oval 16"/>
            <p:cNvSpPr>
              <a:spLocks noChangeArrowheads="1"/>
            </p:cNvSpPr>
            <p:nvPr/>
          </p:nvSpPr>
          <p:spPr bwMode="blackWhite">
            <a:xfrm>
              <a:off x="618" y="2784"/>
              <a:ext cx="87" cy="88"/>
            </a:xfrm>
            <a:prstGeom prst="ellipse">
              <a:avLst/>
            </a:prstGeom>
            <a:solidFill>
              <a:srgbClr val="FF33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50193" name="Oval 17"/>
            <p:cNvSpPr>
              <a:spLocks noChangeArrowheads="1"/>
            </p:cNvSpPr>
            <p:nvPr/>
          </p:nvSpPr>
          <p:spPr bwMode="blackWhite">
            <a:xfrm>
              <a:off x="1191" y="2784"/>
              <a:ext cx="87" cy="88"/>
            </a:xfrm>
            <a:prstGeom prst="ellipse">
              <a:avLst/>
            </a:prstGeom>
            <a:solidFill>
              <a:srgbClr val="FF33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50194" name="Line 18"/>
            <p:cNvSpPr>
              <a:spLocks noChangeShapeType="1"/>
            </p:cNvSpPr>
            <p:nvPr/>
          </p:nvSpPr>
          <p:spPr bwMode="blackWhite">
            <a:xfrm>
              <a:off x="749" y="2826"/>
              <a:ext cx="410" cy="0"/>
            </a:xfrm>
            <a:prstGeom prst="line">
              <a:avLst/>
            </a:prstGeom>
            <a:noFill/>
            <a:ln w="25400">
              <a:solidFill>
                <a:srgbClr val="FFCC00"/>
              </a:solidFill>
              <a:round/>
              <a:headEnd type="stealth" w="med" len="lg"/>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grpSp>
      <p:grpSp>
        <p:nvGrpSpPr>
          <p:cNvPr id="50201" name="Group 25"/>
          <p:cNvGrpSpPr>
            <a:grpSpLocks/>
          </p:cNvGrpSpPr>
          <p:nvPr/>
        </p:nvGrpSpPr>
        <p:grpSpPr bwMode="auto">
          <a:xfrm>
            <a:off x="5027613" y="4152900"/>
            <a:ext cx="1701800" cy="638175"/>
            <a:chOff x="3167" y="2616"/>
            <a:chExt cx="1072" cy="402"/>
          </a:xfrm>
        </p:grpSpPr>
        <p:sp>
          <p:nvSpPr>
            <p:cNvPr id="50196" name="Rectangle 20"/>
            <p:cNvSpPr>
              <a:spLocks noChangeArrowheads="1"/>
            </p:cNvSpPr>
            <p:nvPr/>
          </p:nvSpPr>
          <p:spPr bwMode="blackWhite">
            <a:xfrm>
              <a:off x="3167" y="2616"/>
              <a:ext cx="490" cy="402"/>
            </a:xfrm>
            <a:prstGeom prst="rect">
              <a:avLst/>
            </a:prstGeom>
            <a:gradFill rotWithShape="0">
              <a:gsLst>
                <a:gs pos="0">
                  <a:srgbClr val="6699FF">
                    <a:gamma/>
                    <a:shade val="89804"/>
                    <a:invGamma/>
                  </a:srgbClr>
                </a:gs>
                <a:gs pos="50000">
                  <a:srgbClr val="6699FF"/>
                </a:gs>
                <a:gs pos="100000">
                  <a:srgbClr val="6699FF">
                    <a:gamma/>
                    <a:shade val="89804"/>
                    <a:invGamma/>
                  </a:srgbClr>
                </a:gs>
              </a:gsLst>
              <a:lin ang="189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50197" name="Rectangle 21"/>
            <p:cNvSpPr>
              <a:spLocks noChangeArrowheads="1"/>
            </p:cNvSpPr>
            <p:nvPr/>
          </p:nvSpPr>
          <p:spPr bwMode="blackWhite">
            <a:xfrm>
              <a:off x="3749" y="2616"/>
              <a:ext cx="490" cy="402"/>
            </a:xfrm>
            <a:prstGeom prst="rect">
              <a:avLst/>
            </a:prstGeom>
            <a:gradFill rotWithShape="0">
              <a:gsLst>
                <a:gs pos="0">
                  <a:srgbClr val="6699FF">
                    <a:gamma/>
                    <a:shade val="89804"/>
                    <a:invGamma/>
                  </a:srgbClr>
                </a:gs>
                <a:gs pos="50000">
                  <a:srgbClr val="6699FF"/>
                </a:gs>
                <a:gs pos="100000">
                  <a:srgbClr val="6699FF">
                    <a:gamma/>
                    <a:shade val="89804"/>
                    <a:invGamma/>
                  </a:srgbClr>
                </a:gs>
              </a:gsLst>
              <a:lin ang="189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50198" name="Oval 22"/>
            <p:cNvSpPr>
              <a:spLocks noChangeArrowheads="1"/>
            </p:cNvSpPr>
            <p:nvPr/>
          </p:nvSpPr>
          <p:spPr bwMode="blackWhite">
            <a:xfrm>
              <a:off x="3357" y="2769"/>
              <a:ext cx="87" cy="88"/>
            </a:xfrm>
            <a:prstGeom prst="ellipse">
              <a:avLst/>
            </a:prstGeom>
            <a:solidFill>
              <a:srgbClr val="FF33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50199" name="Oval 23"/>
            <p:cNvSpPr>
              <a:spLocks noChangeArrowheads="1"/>
            </p:cNvSpPr>
            <p:nvPr/>
          </p:nvSpPr>
          <p:spPr bwMode="blackWhite">
            <a:xfrm>
              <a:off x="3944" y="2769"/>
              <a:ext cx="88" cy="88"/>
            </a:xfrm>
            <a:prstGeom prst="ellipse">
              <a:avLst/>
            </a:prstGeom>
            <a:gradFill rotWithShape="0">
              <a:gsLst>
                <a:gs pos="0">
                  <a:srgbClr val="0033CC">
                    <a:gamma/>
                    <a:shade val="89804"/>
                    <a:invGamma/>
                  </a:srgbClr>
                </a:gs>
                <a:gs pos="50000">
                  <a:srgbClr val="0033CC"/>
                </a:gs>
                <a:gs pos="100000">
                  <a:srgbClr val="0033CC">
                    <a:gamma/>
                    <a:shade val="89804"/>
                    <a:invGamma/>
                  </a:srgbClr>
                </a:gs>
              </a:gsLst>
              <a:lin ang="189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50200" name="Line 24"/>
            <p:cNvSpPr>
              <a:spLocks noChangeShapeType="1"/>
            </p:cNvSpPr>
            <p:nvPr/>
          </p:nvSpPr>
          <p:spPr bwMode="blackWhite">
            <a:xfrm>
              <a:off x="3493" y="2816"/>
              <a:ext cx="410" cy="0"/>
            </a:xfrm>
            <a:prstGeom prst="line">
              <a:avLst/>
            </a:prstGeom>
            <a:noFill/>
            <a:ln w="25400">
              <a:solidFill>
                <a:srgbClr val="FFCC00"/>
              </a:solidFill>
              <a:round/>
              <a:headEnd type="stealth" w="med" len="lg"/>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grpSp>
      <p:grpSp>
        <p:nvGrpSpPr>
          <p:cNvPr id="50206" name="Group 30"/>
          <p:cNvGrpSpPr>
            <a:grpSpLocks/>
          </p:cNvGrpSpPr>
          <p:nvPr/>
        </p:nvGrpSpPr>
        <p:grpSpPr bwMode="auto">
          <a:xfrm>
            <a:off x="7158038" y="4152900"/>
            <a:ext cx="1200150" cy="638175"/>
            <a:chOff x="4509" y="2616"/>
            <a:chExt cx="756" cy="402"/>
          </a:xfrm>
        </p:grpSpPr>
        <p:sp>
          <p:nvSpPr>
            <p:cNvPr id="50202" name="Rectangle 26"/>
            <p:cNvSpPr>
              <a:spLocks noChangeArrowheads="1"/>
            </p:cNvSpPr>
            <p:nvPr/>
          </p:nvSpPr>
          <p:spPr bwMode="blackWhite">
            <a:xfrm>
              <a:off x="4509" y="2616"/>
              <a:ext cx="756" cy="402"/>
            </a:xfrm>
            <a:prstGeom prst="rect">
              <a:avLst/>
            </a:prstGeom>
            <a:gradFill rotWithShape="0">
              <a:gsLst>
                <a:gs pos="0">
                  <a:srgbClr val="6699FF">
                    <a:gamma/>
                    <a:shade val="89804"/>
                    <a:invGamma/>
                  </a:srgbClr>
                </a:gs>
                <a:gs pos="50000">
                  <a:srgbClr val="6699FF"/>
                </a:gs>
                <a:gs pos="100000">
                  <a:srgbClr val="6699FF">
                    <a:gamma/>
                    <a:shade val="89804"/>
                    <a:invGamma/>
                  </a:srgbClr>
                </a:gs>
              </a:gsLst>
              <a:lin ang="189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50203" name="Oval 27"/>
            <p:cNvSpPr>
              <a:spLocks noChangeArrowheads="1"/>
            </p:cNvSpPr>
            <p:nvPr/>
          </p:nvSpPr>
          <p:spPr bwMode="blackWhite">
            <a:xfrm>
              <a:off x="5136" y="2769"/>
              <a:ext cx="87" cy="87"/>
            </a:xfrm>
            <a:prstGeom prst="ellipse">
              <a:avLst/>
            </a:prstGeom>
            <a:solidFill>
              <a:srgbClr val="FF33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50204" name="Oval 28"/>
            <p:cNvSpPr>
              <a:spLocks noChangeArrowheads="1"/>
            </p:cNvSpPr>
            <p:nvPr/>
          </p:nvSpPr>
          <p:spPr bwMode="blackWhite">
            <a:xfrm>
              <a:off x="4547" y="2767"/>
              <a:ext cx="87" cy="88"/>
            </a:xfrm>
            <a:prstGeom prst="ellipse">
              <a:avLst/>
            </a:prstGeom>
            <a:solidFill>
              <a:srgbClr val="FF33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50205" name="Line 29"/>
            <p:cNvSpPr>
              <a:spLocks noChangeShapeType="1"/>
            </p:cNvSpPr>
            <p:nvPr/>
          </p:nvSpPr>
          <p:spPr bwMode="blackWhite">
            <a:xfrm>
              <a:off x="4683" y="2814"/>
              <a:ext cx="410" cy="0"/>
            </a:xfrm>
            <a:prstGeom prst="line">
              <a:avLst/>
            </a:prstGeom>
            <a:noFill/>
            <a:ln w="25400">
              <a:solidFill>
                <a:srgbClr val="FFCC00"/>
              </a:solidFill>
              <a:round/>
              <a:headEnd type="stealth" w="med" len="lg"/>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Practice Overview</a:t>
            </a:r>
          </a:p>
        </p:txBody>
      </p:sp>
      <p:sp>
        <p:nvSpPr>
          <p:cNvPr id="52227" name="Rectangle 3"/>
          <p:cNvSpPr>
            <a:spLocks noGrp="1" noChangeArrowheads="1"/>
          </p:cNvSpPr>
          <p:nvPr>
            <p:ph type="body" idx="1"/>
          </p:nvPr>
        </p:nvSpPr>
        <p:spPr>
          <a:xfrm>
            <a:off x="1454150" y="1981200"/>
            <a:ext cx="7451725" cy="947738"/>
          </a:xfrm>
          <a:noFill/>
          <a:ln/>
          <a:effectLst>
            <a:outerShdw dist="53882" dir="2700000" algn="ctr" rotWithShape="0">
              <a:srgbClr val="000000">
                <a:alpha val="50000"/>
              </a:srgbClr>
            </a:outerShdw>
          </a:effectLst>
        </p:spPr>
        <p:txBody>
          <a:bodyPr lIns="92075" tIns="46038" rIns="92075" bIns="46038"/>
          <a:lstStyle/>
          <a:p>
            <a:pPr lvl="1">
              <a:lnSpc>
                <a:spcPct val="90000"/>
              </a:lnSpc>
            </a:pPr>
            <a:r>
              <a:rPr lang="en-US" sz="2400"/>
              <a:t>Joining tables using an equijoin</a:t>
            </a:r>
          </a:p>
          <a:p>
            <a:pPr lvl="1">
              <a:lnSpc>
                <a:spcPct val="90000"/>
              </a:lnSpc>
            </a:pPr>
            <a:r>
              <a:rPr lang="en-US" sz="2400"/>
              <a:t>Performing outer and self joins</a:t>
            </a:r>
          </a:p>
          <a:p>
            <a:pPr lvl="1">
              <a:lnSpc>
                <a:spcPct val="90000"/>
              </a:lnSpc>
            </a:pPr>
            <a:r>
              <a:rPr lang="en-US" sz="2400"/>
              <a:t>Adding conditions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blackWhite">
          <a:xfrm>
            <a:off x="831850" y="1444625"/>
            <a:ext cx="3505200" cy="167957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nSpc>
                <a:spcPct val="95000"/>
              </a:lnSpc>
              <a:tabLst>
                <a:tab pos="914400" algn="l"/>
                <a:tab pos="1885950" algn="l"/>
                <a:tab pos="2457450" algn="l"/>
              </a:tabLst>
            </a:pPr>
            <a:r>
              <a:rPr lang="en-US" sz="1800" b="1">
                <a:solidFill>
                  <a:srgbClr val="000000"/>
                </a:solidFill>
                <a:latin typeface="Courier New" pitchFamily="49" charset="0"/>
              </a:rPr>
              <a:t> </a:t>
            </a: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p:txBody>
      </p:sp>
      <p:sp>
        <p:nvSpPr>
          <p:cNvPr id="9219" name="Rectangle 3"/>
          <p:cNvSpPr>
            <a:spLocks noChangeArrowheads="1"/>
          </p:cNvSpPr>
          <p:nvPr/>
        </p:nvSpPr>
        <p:spPr bwMode="blackWhite">
          <a:xfrm>
            <a:off x="4506913" y="1450975"/>
            <a:ext cx="3862387" cy="167957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nSpc>
                <a:spcPct val="95000"/>
              </a:lnSpc>
              <a:tabLst>
                <a:tab pos="966788" algn="l"/>
                <a:tab pos="1885950" algn="l"/>
                <a:tab pos="2457450" algn="l"/>
              </a:tabLst>
            </a:pPr>
            <a:r>
              <a:rPr lang="en-US" sz="1800" b="1">
                <a:solidFill>
                  <a:srgbClr val="000000"/>
                </a:solidFill>
                <a:latin typeface="Courier New" pitchFamily="49" charset="0"/>
              </a:rPr>
              <a:t> </a:t>
            </a: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a:p>
            <a:pPr>
              <a:lnSpc>
                <a:spcPct val="95000"/>
              </a:lnSpc>
              <a:tabLst>
                <a:tab pos="966788" algn="l"/>
                <a:tab pos="1885950" algn="l"/>
                <a:tab pos="2457450" algn="l"/>
              </a:tabLst>
            </a:pPr>
            <a:endParaRPr lang="en-US" sz="1800" b="1">
              <a:solidFill>
                <a:srgbClr val="000000"/>
              </a:solidFill>
              <a:latin typeface="Courier New" pitchFamily="49" charset="0"/>
            </a:endParaRPr>
          </a:p>
        </p:txBody>
      </p:sp>
      <p:sp>
        <p:nvSpPr>
          <p:cNvPr id="9220" name="Rectangle 4"/>
          <p:cNvSpPr>
            <a:spLocks noChangeArrowheads="1"/>
          </p:cNvSpPr>
          <p:nvPr/>
        </p:nvSpPr>
        <p:spPr bwMode="blackWhite">
          <a:xfrm>
            <a:off x="2357438" y="3708400"/>
            <a:ext cx="4113212" cy="2451100"/>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nSpc>
                <a:spcPct val="85000"/>
              </a:lnSpc>
              <a:tabLst>
                <a:tab pos="914400" algn="l"/>
                <a:tab pos="1544638" algn="l"/>
                <a:tab pos="1885950" algn="l"/>
                <a:tab pos="2457450" algn="l"/>
              </a:tabLst>
            </a:pPr>
            <a:r>
              <a:rPr lang="en-US" sz="1800" b="1">
                <a:solidFill>
                  <a:srgbClr val="000000"/>
                </a:solidFill>
                <a:latin typeface="Courier New" pitchFamily="49" charset="0"/>
              </a:rPr>
              <a:t>EMPNO 	DEPTNO 	LOC</a:t>
            </a:r>
          </a:p>
          <a:p>
            <a:pPr>
              <a:lnSpc>
                <a:spcPct val="85000"/>
              </a:lnSpc>
              <a:tabLst>
                <a:tab pos="914400" algn="l"/>
                <a:tab pos="1544638" algn="l"/>
                <a:tab pos="1885950" algn="l"/>
                <a:tab pos="2457450" algn="l"/>
              </a:tabLst>
            </a:pPr>
            <a:r>
              <a:rPr lang="en-US" sz="1800" b="1">
                <a:solidFill>
                  <a:srgbClr val="000000"/>
                </a:solidFill>
                <a:latin typeface="Courier New" pitchFamily="49" charset="0"/>
              </a:rPr>
              <a:t>----- ------- -------- </a:t>
            </a:r>
          </a:p>
          <a:p>
            <a:pPr>
              <a:lnSpc>
                <a:spcPct val="85000"/>
              </a:lnSpc>
              <a:tabLst>
                <a:tab pos="914400" algn="l"/>
                <a:tab pos="1544638" algn="l"/>
                <a:tab pos="1885950" algn="l"/>
                <a:tab pos="2457450" algn="l"/>
              </a:tabLst>
            </a:pPr>
            <a:r>
              <a:rPr lang="en-US" sz="1800" b="1">
                <a:solidFill>
                  <a:srgbClr val="000000"/>
                </a:solidFill>
                <a:latin typeface="Courier New" pitchFamily="49" charset="0"/>
              </a:rPr>
              <a:t> 7839      	10 NEW YORK</a:t>
            </a:r>
          </a:p>
          <a:p>
            <a:pPr>
              <a:lnSpc>
                <a:spcPct val="85000"/>
              </a:lnSpc>
              <a:tabLst>
                <a:tab pos="914400" algn="l"/>
                <a:tab pos="1544638" algn="l"/>
                <a:tab pos="1885950" algn="l"/>
                <a:tab pos="2457450" algn="l"/>
              </a:tabLst>
            </a:pPr>
            <a:r>
              <a:rPr lang="en-US" sz="1800" b="1">
                <a:solidFill>
                  <a:srgbClr val="000000"/>
                </a:solidFill>
                <a:latin typeface="Courier New" pitchFamily="49" charset="0"/>
              </a:rPr>
              <a:t> 7698 	    	30 CHICAGO</a:t>
            </a:r>
          </a:p>
          <a:p>
            <a:pPr>
              <a:lnSpc>
                <a:spcPct val="85000"/>
              </a:lnSpc>
              <a:tabLst>
                <a:tab pos="914400" algn="l"/>
                <a:tab pos="1544638" algn="l"/>
                <a:tab pos="1885950" algn="l"/>
                <a:tab pos="2457450" algn="l"/>
              </a:tabLst>
            </a:pPr>
            <a:r>
              <a:rPr lang="en-US" sz="1800" b="1">
                <a:solidFill>
                  <a:srgbClr val="000000"/>
                </a:solidFill>
                <a:latin typeface="Courier New" pitchFamily="49" charset="0"/>
              </a:rPr>
              <a:t> 7782  	10 NEW YORK</a:t>
            </a:r>
          </a:p>
          <a:p>
            <a:pPr>
              <a:lnSpc>
                <a:spcPct val="85000"/>
              </a:lnSpc>
              <a:tabLst>
                <a:tab pos="914400" algn="l"/>
                <a:tab pos="1544638" algn="l"/>
                <a:tab pos="1885950" algn="l"/>
                <a:tab pos="2457450" algn="l"/>
              </a:tabLst>
            </a:pPr>
            <a:r>
              <a:rPr lang="en-US" sz="1800" b="1">
                <a:solidFill>
                  <a:srgbClr val="000000"/>
                </a:solidFill>
                <a:latin typeface="Courier New" pitchFamily="49" charset="0"/>
              </a:rPr>
              <a:t> 7566  	20 DALLAS</a:t>
            </a:r>
          </a:p>
          <a:p>
            <a:pPr>
              <a:lnSpc>
                <a:spcPct val="85000"/>
              </a:lnSpc>
              <a:tabLst>
                <a:tab pos="914400" algn="l"/>
                <a:tab pos="1544638" algn="l"/>
                <a:tab pos="1885950" algn="l"/>
                <a:tab pos="2457450" algn="l"/>
              </a:tabLst>
            </a:pPr>
            <a:r>
              <a:rPr lang="en-US" sz="1800" b="1">
                <a:solidFill>
                  <a:srgbClr val="000000"/>
                </a:solidFill>
                <a:latin typeface="Courier New" pitchFamily="49" charset="0"/>
              </a:rPr>
              <a:t> 7654 	    	30 CHICAGO</a:t>
            </a:r>
          </a:p>
          <a:p>
            <a:pPr>
              <a:lnSpc>
                <a:spcPct val="85000"/>
              </a:lnSpc>
              <a:tabLst>
                <a:tab pos="914400" algn="l"/>
                <a:tab pos="1544638" algn="l"/>
                <a:tab pos="1885950" algn="l"/>
                <a:tab pos="2457450" algn="l"/>
              </a:tabLst>
            </a:pPr>
            <a:r>
              <a:rPr lang="en-US" sz="1800" b="1">
                <a:solidFill>
                  <a:srgbClr val="000000"/>
                </a:solidFill>
                <a:latin typeface="Courier New" pitchFamily="49" charset="0"/>
              </a:rPr>
              <a:t> 7499  	30 CHICAGO</a:t>
            </a:r>
          </a:p>
          <a:p>
            <a:pPr>
              <a:lnSpc>
                <a:spcPct val="85000"/>
              </a:lnSpc>
              <a:tabLst>
                <a:tab pos="914400" algn="l"/>
                <a:tab pos="1544638" algn="l"/>
                <a:tab pos="1885950" algn="l"/>
                <a:tab pos="2457450" algn="l"/>
              </a:tabLst>
            </a:pPr>
            <a:r>
              <a:rPr lang="en-US" sz="1800" b="1">
                <a:solidFill>
                  <a:srgbClr val="000000"/>
                </a:solidFill>
                <a:latin typeface="Courier New" pitchFamily="49" charset="0"/>
              </a:rPr>
              <a:t>...</a:t>
            </a:r>
          </a:p>
          <a:p>
            <a:pPr>
              <a:lnSpc>
                <a:spcPct val="85000"/>
              </a:lnSpc>
              <a:tabLst>
                <a:tab pos="914400" algn="l"/>
                <a:tab pos="1544638" algn="l"/>
                <a:tab pos="1885950" algn="l"/>
                <a:tab pos="2457450" algn="l"/>
              </a:tabLst>
            </a:pPr>
            <a:r>
              <a:rPr lang="en-US" sz="1800" b="1">
                <a:solidFill>
                  <a:srgbClr val="000000"/>
                </a:solidFill>
                <a:latin typeface="Courier New" pitchFamily="49" charset="0"/>
              </a:rPr>
              <a:t>14 rows selected.</a:t>
            </a:r>
          </a:p>
        </p:txBody>
      </p:sp>
      <p:sp>
        <p:nvSpPr>
          <p:cNvPr id="9221" name="Rectangle 5"/>
          <p:cNvSpPr>
            <a:spLocks noGrp="1" noChangeArrowheads="1"/>
          </p:cNvSpPr>
          <p:nvPr>
            <p:ph type="title"/>
          </p:nvPr>
        </p:nvSpPr>
        <p:spPr>
          <a:xfrm>
            <a:off x="0" y="511175"/>
            <a:ext cx="9142413" cy="881063"/>
          </a:xfrm>
          <a:noFill/>
          <a:ln/>
          <a:effectLst>
            <a:outerShdw dist="53882" dir="2700000" algn="ctr" rotWithShape="0">
              <a:srgbClr val="000000">
                <a:alpha val="50000"/>
              </a:srgbClr>
            </a:outerShdw>
          </a:effectLst>
        </p:spPr>
        <p:txBody>
          <a:bodyPr lIns="92075" tIns="46038" rIns="92075" bIns="46038" anchor="t"/>
          <a:lstStyle/>
          <a:p>
            <a:r>
              <a:rPr lang="en-US" sz="4300"/>
              <a:t>Obtaining Data from Multiple Tables</a:t>
            </a:r>
          </a:p>
        </p:txBody>
      </p:sp>
      <p:sp>
        <p:nvSpPr>
          <p:cNvPr id="9222" name="Rectangle 6"/>
          <p:cNvSpPr>
            <a:spLocks noChangeArrowheads="1"/>
          </p:cNvSpPr>
          <p:nvPr/>
        </p:nvSpPr>
        <p:spPr bwMode="auto">
          <a:xfrm>
            <a:off x="742950" y="1087438"/>
            <a:ext cx="804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a:effectLst>
                  <a:outerShdw blurRad="38100" dist="38100" dir="2700000" algn="tl">
                    <a:srgbClr val="969696"/>
                  </a:outerShdw>
                </a:effectLst>
                <a:latin typeface="Arial" pitchFamily="34" charset="0"/>
              </a:rPr>
              <a:t>EMP </a:t>
            </a:r>
          </a:p>
        </p:txBody>
      </p:sp>
      <p:sp>
        <p:nvSpPr>
          <p:cNvPr id="9223" name="Rectangle 7"/>
          <p:cNvSpPr>
            <a:spLocks noChangeArrowheads="1"/>
          </p:cNvSpPr>
          <p:nvPr/>
        </p:nvSpPr>
        <p:spPr bwMode="auto">
          <a:xfrm>
            <a:off x="4419600" y="1087438"/>
            <a:ext cx="931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a:effectLst>
                  <a:outerShdw blurRad="38100" dist="38100" dir="2700000" algn="tl">
                    <a:srgbClr val="969696"/>
                  </a:outerShdw>
                </a:effectLst>
                <a:latin typeface="Arial" pitchFamily="34" charset="0"/>
              </a:rPr>
              <a:t>DEPT </a:t>
            </a:r>
          </a:p>
        </p:txBody>
      </p:sp>
      <p:grpSp>
        <p:nvGrpSpPr>
          <p:cNvPr id="9227" name="Group 11"/>
          <p:cNvGrpSpPr>
            <a:grpSpLocks/>
          </p:cNvGrpSpPr>
          <p:nvPr/>
        </p:nvGrpSpPr>
        <p:grpSpPr bwMode="auto">
          <a:xfrm>
            <a:off x="895350" y="1504950"/>
            <a:ext cx="7313613" cy="1573213"/>
            <a:chOff x="564" y="948"/>
            <a:chExt cx="4607" cy="991"/>
          </a:xfrm>
        </p:grpSpPr>
        <p:sp>
          <p:nvSpPr>
            <p:cNvPr id="9224" name="Rectangle 8"/>
            <p:cNvSpPr>
              <a:spLocks noChangeArrowheads="1"/>
            </p:cNvSpPr>
            <p:nvPr/>
          </p:nvSpPr>
          <p:spPr bwMode="ltGray">
            <a:xfrm>
              <a:off x="564" y="948"/>
              <a:ext cx="562" cy="991"/>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5" name="Rectangle 9"/>
            <p:cNvSpPr>
              <a:spLocks noChangeArrowheads="1"/>
            </p:cNvSpPr>
            <p:nvPr/>
          </p:nvSpPr>
          <p:spPr bwMode="ltGray">
            <a:xfrm>
              <a:off x="2110" y="948"/>
              <a:ext cx="562" cy="991"/>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6" name="Rectangle 10"/>
            <p:cNvSpPr>
              <a:spLocks noChangeArrowheads="1"/>
            </p:cNvSpPr>
            <p:nvPr/>
          </p:nvSpPr>
          <p:spPr bwMode="ltGray">
            <a:xfrm>
              <a:off x="4419" y="948"/>
              <a:ext cx="752" cy="991"/>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230" name="Group 14"/>
          <p:cNvGrpSpPr>
            <a:grpSpLocks/>
          </p:cNvGrpSpPr>
          <p:nvPr/>
        </p:nvGrpSpPr>
        <p:grpSpPr bwMode="auto">
          <a:xfrm>
            <a:off x="3937000" y="3213100"/>
            <a:ext cx="966788" cy="473075"/>
            <a:chOff x="2480" y="2024"/>
            <a:chExt cx="609" cy="298"/>
          </a:xfrm>
        </p:grpSpPr>
        <p:sp>
          <p:nvSpPr>
            <p:cNvPr id="9228" name="Line 12"/>
            <p:cNvSpPr>
              <a:spLocks noChangeShapeType="1"/>
            </p:cNvSpPr>
            <p:nvPr/>
          </p:nvSpPr>
          <p:spPr bwMode="auto">
            <a:xfrm flipV="1">
              <a:off x="2480" y="2024"/>
              <a:ext cx="0" cy="298"/>
            </a:xfrm>
            <a:prstGeom prst="line">
              <a:avLst/>
            </a:prstGeom>
            <a:noFill/>
            <a:ln w="50800">
              <a:solidFill>
                <a:srgbClr val="FFCC00"/>
              </a:solidFill>
              <a:round/>
              <a:headEnd type="stealth" w="med" len="lg"/>
              <a:tailEnd type="none" w="sm" len="sm"/>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sp>
          <p:nvSpPr>
            <p:cNvPr id="9229" name="Line 13"/>
            <p:cNvSpPr>
              <a:spLocks noChangeShapeType="1"/>
            </p:cNvSpPr>
            <p:nvPr/>
          </p:nvSpPr>
          <p:spPr bwMode="auto">
            <a:xfrm flipV="1">
              <a:off x="3089" y="2024"/>
              <a:ext cx="0" cy="298"/>
            </a:xfrm>
            <a:prstGeom prst="line">
              <a:avLst/>
            </a:prstGeom>
            <a:noFill/>
            <a:ln w="50800">
              <a:solidFill>
                <a:srgbClr val="FFCC00"/>
              </a:solidFill>
              <a:round/>
              <a:headEnd type="stealth" w="med" len="lg"/>
              <a:tailEnd type="none" w="sm" len="sm"/>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grpSp>
      <p:sp>
        <p:nvSpPr>
          <p:cNvPr id="9231" name="Rectangle 15"/>
          <p:cNvSpPr>
            <a:spLocks noChangeArrowheads="1"/>
          </p:cNvSpPr>
          <p:nvPr/>
        </p:nvSpPr>
        <p:spPr bwMode="blackWhite">
          <a:xfrm>
            <a:off x="844550" y="1476375"/>
            <a:ext cx="3479800" cy="165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5000"/>
              </a:lnSpc>
              <a:tabLst>
                <a:tab pos="914400" algn="l"/>
                <a:tab pos="1885950" algn="l"/>
                <a:tab pos="2457450" algn="l"/>
              </a:tabLst>
            </a:pPr>
            <a:r>
              <a:rPr lang="en-US" sz="1800" b="1">
                <a:solidFill>
                  <a:srgbClr val="000000"/>
                </a:solidFill>
                <a:latin typeface="Courier New" pitchFamily="49" charset="0"/>
              </a:rPr>
              <a:t> EMPNO	ENAME	...	DEPTNO</a:t>
            </a:r>
            <a:br>
              <a:rPr lang="en-US" sz="1800" b="1">
                <a:solidFill>
                  <a:srgbClr val="000000"/>
                </a:solidFill>
                <a:latin typeface="Courier New" pitchFamily="49" charset="0"/>
              </a:rPr>
            </a:br>
            <a:r>
              <a:rPr lang="en-US" sz="1800" b="1">
                <a:solidFill>
                  <a:srgbClr val="000000"/>
                </a:solidFill>
                <a:latin typeface="Courier New" pitchFamily="49" charset="0"/>
              </a:rPr>
              <a:t>------	-----	...	------</a:t>
            </a:r>
            <a:br>
              <a:rPr lang="en-US" sz="1800" b="1">
                <a:solidFill>
                  <a:srgbClr val="000000"/>
                </a:solidFill>
                <a:latin typeface="Courier New" pitchFamily="49" charset="0"/>
              </a:rPr>
            </a:br>
            <a:r>
              <a:rPr lang="en-US" sz="1800" b="1">
                <a:solidFill>
                  <a:srgbClr val="000000"/>
                </a:solidFill>
                <a:latin typeface="Courier New" pitchFamily="49" charset="0"/>
              </a:rPr>
              <a:t>  7839	KING	...	    10</a:t>
            </a:r>
          </a:p>
          <a:p>
            <a:pPr>
              <a:lnSpc>
                <a:spcPct val="95000"/>
              </a:lnSpc>
              <a:tabLst>
                <a:tab pos="914400" algn="l"/>
                <a:tab pos="1885950" algn="l"/>
                <a:tab pos="2457450" algn="l"/>
              </a:tabLst>
            </a:pPr>
            <a:r>
              <a:rPr lang="en-US" sz="1800" b="1">
                <a:solidFill>
                  <a:srgbClr val="000000"/>
                </a:solidFill>
                <a:latin typeface="Courier New" pitchFamily="49" charset="0"/>
              </a:rPr>
              <a:t>  7698	BLAKE	...	    30</a:t>
            </a:r>
          </a:p>
          <a:p>
            <a:pPr>
              <a:lnSpc>
                <a:spcPct val="95000"/>
              </a:lnSpc>
              <a:tabLst>
                <a:tab pos="914400" algn="l"/>
                <a:tab pos="1885950" algn="l"/>
                <a:tab pos="2457450" algn="l"/>
              </a:tabLst>
            </a:pPr>
            <a:r>
              <a:rPr lang="en-US" sz="1800" b="1">
                <a:solidFill>
                  <a:srgbClr val="000000"/>
                </a:solidFill>
                <a:latin typeface="Courier New" pitchFamily="49" charset="0"/>
              </a:rPr>
              <a:t>   ...	</a:t>
            </a:r>
          </a:p>
          <a:p>
            <a:pPr>
              <a:lnSpc>
                <a:spcPct val="95000"/>
              </a:lnSpc>
              <a:tabLst>
                <a:tab pos="914400" algn="l"/>
                <a:tab pos="1885950" algn="l"/>
                <a:tab pos="2457450" algn="l"/>
              </a:tabLst>
            </a:pPr>
            <a:r>
              <a:rPr lang="en-US" sz="1800" b="1">
                <a:solidFill>
                  <a:srgbClr val="000000"/>
                </a:solidFill>
                <a:latin typeface="Courier New" pitchFamily="49" charset="0"/>
              </a:rPr>
              <a:t>  7934	MILLER	...	    10</a:t>
            </a:r>
          </a:p>
        </p:txBody>
      </p:sp>
      <p:sp>
        <p:nvSpPr>
          <p:cNvPr id="9232" name="Rectangle 16"/>
          <p:cNvSpPr>
            <a:spLocks noChangeArrowheads="1"/>
          </p:cNvSpPr>
          <p:nvPr/>
        </p:nvSpPr>
        <p:spPr bwMode="blackWhite">
          <a:xfrm>
            <a:off x="4519613" y="1482725"/>
            <a:ext cx="3836987" cy="165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5000"/>
              </a:lnSpc>
              <a:tabLst>
                <a:tab pos="966788" algn="l"/>
                <a:tab pos="1885950" algn="l"/>
                <a:tab pos="2457450" algn="l"/>
              </a:tabLst>
            </a:pPr>
            <a:r>
              <a:rPr lang="en-US" sz="1800" b="1">
                <a:solidFill>
                  <a:srgbClr val="000000"/>
                </a:solidFill>
                <a:latin typeface="Courier New" pitchFamily="49" charset="0"/>
              </a:rPr>
              <a:t>DEPTNO DNAME     	LOC     </a:t>
            </a:r>
          </a:p>
          <a:p>
            <a:pPr>
              <a:lnSpc>
                <a:spcPct val="95000"/>
              </a:lnSpc>
              <a:tabLst>
                <a:tab pos="966788" algn="l"/>
                <a:tab pos="1885950" algn="l"/>
                <a:tab pos="2457450" algn="l"/>
              </a:tabLst>
            </a:pPr>
            <a:r>
              <a:rPr lang="en-US" sz="1800" b="1">
                <a:solidFill>
                  <a:srgbClr val="000000"/>
                </a:solidFill>
                <a:latin typeface="Courier New" pitchFamily="49" charset="0"/>
              </a:rPr>
              <a:t>------ ----------	--------</a:t>
            </a:r>
          </a:p>
          <a:p>
            <a:pPr>
              <a:lnSpc>
                <a:spcPct val="95000"/>
              </a:lnSpc>
              <a:tabLst>
                <a:tab pos="966788" algn="l"/>
                <a:tab pos="1885950" algn="l"/>
                <a:tab pos="2457450" algn="l"/>
              </a:tabLst>
            </a:pPr>
            <a:r>
              <a:rPr lang="en-US" sz="1800" b="1">
                <a:solidFill>
                  <a:srgbClr val="000000"/>
                </a:solidFill>
                <a:latin typeface="Courier New" pitchFamily="49" charset="0"/>
              </a:rPr>
              <a:t>    10	ACCOUNTING	NEW YORK</a:t>
            </a:r>
          </a:p>
          <a:p>
            <a:pPr>
              <a:lnSpc>
                <a:spcPct val="95000"/>
              </a:lnSpc>
              <a:tabLst>
                <a:tab pos="966788" algn="l"/>
                <a:tab pos="1885950" algn="l"/>
                <a:tab pos="2457450" algn="l"/>
              </a:tabLst>
            </a:pPr>
            <a:r>
              <a:rPr lang="en-US" sz="1800" b="1">
                <a:solidFill>
                  <a:srgbClr val="000000"/>
                </a:solidFill>
                <a:latin typeface="Courier New" pitchFamily="49" charset="0"/>
              </a:rPr>
              <a:t>    20	RESEARCH	DALLAS</a:t>
            </a:r>
          </a:p>
          <a:p>
            <a:pPr>
              <a:lnSpc>
                <a:spcPct val="95000"/>
              </a:lnSpc>
              <a:tabLst>
                <a:tab pos="966788" algn="l"/>
                <a:tab pos="1885950" algn="l"/>
                <a:tab pos="2457450" algn="l"/>
              </a:tabLst>
            </a:pPr>
            <a:r>
              <a:rPr lang="en-US" sz="1800" b="1">
                <a:solidFill>
                  <a:srgbClr val="000000"/>
                </a:solidFill>
                <a:latin typeface="Courier New" pitchFamily="49" charset="0"/>
              </a:rPr>
              <a:t>    30	SALES		CHICAGO</a:t>
            </a:r>
          </a:p>
          <a:p>
            <a:pPr>
              <a:lnSpc>
                <a:spcPct val="95000"/>
              </a:lnSpc>
              <a:tabLst>
                <a:tab pos="966788" algn="l"/>
                <a:tab pos="1885950" algn="l"/>
                <a:tab pos="2457450" algn="l"/>
              </a:tabLst>
            </a:pPr>
            <a:r>
              <a:rPr lang="en-US" sz="1800" b="1">
                <a:solidFill>
                  <a:srgbClr val="000000"/>
                </a:solidFill>
                <a:latin typeface="Courier New" pitchFamily="49" charset="0"/>
              </a:rPr>
              <a:t>    40	OPERATIONS	BOSTON</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9227"/>
                                        </p:tgtEl>
                                        <p:attrNameLst>
                                          <p:attrName>style.visibility</p:attrName>
                                        </p:attrNameLst>
                                      </p:cBhvr>
                                      <p:to>
                                        <p:strVal val="visible"/>
                                      </p:to>
                                    </p:set>
                                    <p:animEffect transition="in" filter="wipe(up)">
                                      <p:cBhvr>
                                        <p:cTn id="7" dur="500"/>
                                        <p:tgtEl>
                                          <p:spTgt spid="9227"/>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9230"/>
                                        </p:tgtEl>
                                        <p:attrNameLst>
                                          <p:attrName>style.visibility</p:attrName>
                                        </p:attrNameLst>
                                      </p:cBhvr>
                                      <p:to>
                                        <p:strVal val="visible"/>
                                      </p:to>
                                    </p:set>
                                    <p:animEffect transition="in" filter="wipe(up)">
                                      <p:cBhvr>
                                        <p:cTn id="11" dur="500"/>
                                        <p:tgtEl>
                                          <p:spTgt spid="9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What Is a Join?</a:t>
            </a:r>
          </a:p>
        </p:txBody>
      </p:sp>
      <p:sp>
        <p:nvSpPr>
          <p:cNvPr id="11267" name="Rectangle 3"/>
          <p:cNvSpPr>
            <a:spLocks noGrp="1" noChangeArrowheads="1"/>
          </p:cNvSpPr>
          <p:nvPr>
            <p:ph type="body" idx="1"/>
          </p:nvPr>
        </p:nvSpPr>
        <p:spPr>
          <a:xfrm>
            <a:off x="898525" y="1328738"/>
            <a:ext cx="7385050" cy="5126037"/>
          </a:xfrm>
          <a:noFill/>
          <a:ln/>
          <a:effectLst>
            <a:outerShdw dist="53882" dir="2700000" algn="ctr" rotWithShape="0">
              <a:srgbClr val="000000">
                <a:alpha val="50000"/>
              </a:srgbClr>
            </a:outerShdw>
          </a:effectLst>
        </p:spPr>
        <p:txBody>
          <a:bodyPr lIns="92075" tIns="46038" rIns="92075" bIns="46038">
            <a:spAutoFit/>
          </a:bodyPr>
          <a:lstStyle/>
          <a:p>
            <a:r>
              <a:rPr lang="en-US"/>
              <a:t>Use a join to query data from more than one table.</a:t>
            </a:r>
          </a:p>
          <a:p>
            <a:endParaRPr lang="en-US"/>
          </a:p>
          <a:p>
            <a:endParaRPr lang="en-US"/>
          </a:p>
          <a:p>
            <a:endParaRPr lang="en-US"/>
          </a:p>
          <a:p>
            <a:pPr lvl="1"/>
            <a:r>
              <a:rPr lang="en-US"/>
              <a:t>Write the join condition in the WHERE clause.</a:t>
            </a:r>
          </a:p>
          <a:p>
            <a:pPr lvl="1"/>
            <a:r>
              <a:rPr lang="en-US"/>
              <a:t>Prefix the column name with the table name when the same column name appears in more than one table.</a:t>
            </a:r>
          </a:p>
        </p:txBody>
      </p:sp>
      <p:sp>
        <p:nvSpPr>
          <p:cNvPr id="11268" name="Rectangle 4"/>
          <p:cNvSpPr>
            <a:spLocks noChangeArrowheads="1"/>
          </p:cNvSpPr>
          <p:nvPr/>
        </p:nvSpPr>
        <p:spPr bwMode="blackWhite">
          <a:xfrm>
            <a:off x="1030288" y="2397125"/>
            <a:ext cx="7091362" cy="11874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tabLst>
                <a:tab pos="1200150" algn="l"/>
              </a:tabLst>
            </a:pPr>
            <a:r>
              <a:rPr lang="en-US" sz="1800" b="1">
                <a:solidFill>
                  <a:srgbClr val="000000"/>
                </a:solidFill>
                <a:latin typeface="Courier New" pitchFamily="49" charset="0"/>
              </a:rPr>
              <a:t>SELECT	</a:t>
            </a:r>
            <a:r>
              <a:rPr lang="en-US" sz="1800" b="1" i="1">
                <a:solidFill>
                  <a:srgbClr val="000000"/>
                </a:solidFill>
                <a:latin typeface="Courier New" pitchFamily="49" charset="0"/>
              </a:rPr>
              <a:t>table1.column, table2.column</a:t>
            </a:r>
            <a:endParaRPr lang="en-US" sz="1800" b="1">
              <a:solidFill>
                <a:srgbClr val="000000"/>
              </a:solidFill>
              <a:latin typeface="Courier New" pitchFamily="49" charset="0"/>
            </a:endParaRPr>
          </a:p>
          <a:p>
            <a:pPr>
              <a:tabLst>
                <a:tab pos="1200150" algn="l"/>
              </a:tabLst>
            </a:pPr>
            <a:r>
              <a:rPr lang="en-US" sz="1800" b="1">
                <a:solidFill>
                  <a:srgbClr val="000000"/>
                </a:solidFill>
                <a:latin typeface="Courier New" pitchFamily="49" charset="0"/>
              </a:rPr>
              <a:t>FROM	</a:t>
            </a:r>
            <a:r>
              <a:rPr lang="en-US" sz="1800" b="1" i="1">
                <a:solidFill>
                  <a:srgbClr val="000000"/>
                </a:solidFill>
                <a:latin typeface="Courier New" pitchFamily="49" charset="0"/>
              </a:rPr>
              <a:t>table1, table2</a:t>
            </a:r>
            <a:endParaRPr lang="en-US" sz="1800" b="1">
              <a:solidFill>
                <a:srgbClr val="000000"/>
              </a:solidFill>
              <a:latin typeface="Courier New" pitchFamily="49" charset="0"/>
            </a:endParaRPr>
          </a:p>
          <a:p>
            <a:pPr>
              <a:tabLst>
                <a:tab pos="1200150" algn="l"/>
              </a:tabLst>
            </a:pPr>
            <a:r>
              <a:rPr lang="en-US" sz="1800" b="1">
                <a:solidFill>
                  <a:srgbClr val="000000"/>
                </a:solidFill>
                <a:latin typeface="Courier New" pitchFamily="49" charset="0"/>
              </a:rPr>
              <a:t>WHERE	</a:t>
            </a:r>
            <a:r>
              <a:rPr lang="en-US" sz="1800" b="1" i="1">
                <a:solidFill>
                  <a:srgbClr val="000000"/>
                </a:solidFill>
                <a:latin typeface="Courier New" pitchFamily="49" charset="0"/>
              </a:rPr>
              <a:t>table1.column1 </a:t>
            </a:r>
            <a:r>
              <a:rPr lang="en-US" sz="1800" b="1">
                <a:solidFill>
                  <a:srgbClr val="000000"/>
                </a:solidFill>
                <a:latin typeface="Courier New" pitchFamily="49" charset="0"/>
              </a:rPr>
              <a:t>=</a:t>
            </a:r>
            <a:r>
              <a:rPr lang="en-US" sz="1800" b="1" i="1">
                <a:solidFill>
                  <a:srgbClr val="000000"/>
                </a:solidFill>
                <a:latin typeface="Courier New" pitchFamily="49" charset="0"/>
              </a:rPr>
              <a:t> table2.column2</a:t>
            </a:r>
            <a:r>
              <a:rPr lang="en-US" sz="1800" b="1">
                <a:solidFill>
                  <a:srgbClr val="000000"/>
                </a:solidFill>
                <a:latin typeface="Courier New" pitchFamily="49" charset="0"/>
              </a:rPr>
              <a:t>;</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Cartesian Product</a:t>
            </a:r>
          </a:p>
        </p:txBody>
      </p:sp>
      <p:sp>
        <p:nvSpPr>
          <p:cNvPr id="13315" name="Rectangle 3"/>
          <p:cNvSpPr>
            <a:spLocks noGrp="1" noChangeArrowheads="1"/>
          </p:cNvSpPr>
          <p:nvPr>
            <p:ph type="body" idx="1"/>
          </p:nvPr>
        </p:nvSpPr>
        <p:spPr>
          <a:xfrm>
            <a:off x="860425" y="1795463"/>
            <a:ext cx="7385050" cy="3565525"/>
          </a:xfrm>
          <a:noFill/>
          <a:ln/>
          <a:effectLst>
            <a:outerShdw dist="53882" dir="2700000" algn="ctr" rotWithShape="0">
              <a:srgbClr val="000000">
                <a:alpha val="50000"/>
              </a:srgbClr>
            </a:outerShdw>
          </a:effectLst>
        </p:spPr>
        <p:txBody>
          <a:bodyPr lIns="92075" tIns="46038" rIns="92075" bIns="46038">
            <a:spAutoFit/>
          </a:bodyPr>
          <a:lstStyle/>
          <a:p>
            <a:pPr lvl="1"/>
            <a:r>
              <a:rPr lang="en-US"/>
              <a:t>A Cartesian product is formed when:</a:t>
            </a:r>
          </a:p>
          <a:p>
            <a:pPr lvl="2"/>
            <a:r>
              <a:rPr lang="en-US"/>
              <a:t>A join condition is omitted</a:t>
            </a:r>
          </a:p>
          <a:p>
            <a:pPr lvl="2"/>
            <a:r>
              <a:rPr lang="en-US"/>
              <a:t>A join condition is invalid</a:t>
            </a:r>
          </a:p>
          <a:p>
            <a:pPr lvl="2"/>
            <a:r>
              <a:rPr lang="en-US"/>
              <a:t>All rows in the first table are joined to all rows in the second table</a:t>
            </a:r>
          </a:p>
          <a:p>
            <a:pPr lvl="1"/>
            <a:r>
              <a:rPr lang="en-US"/>
              <a:t>To avoid a Cartesian product, always include a valid join condition in a WHERE clause.</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Generating a Cartesian Product</a:t>
            </a:r>
          </a:p>
        </p:txBody>
      </p:sp>
      <p:sp>
        <p:nvSpPr>
          <p:cNvPr id="15363" name="Rectangle 3"/>
          <p:cNvSpPr>
            <a:spLocks noChangeArrowheads="1"/>
          </p:cNvSpPr>
          <p:nvPr/>
        </p:nvSpPr>
        <p:spPr bwMode="blackWhite">
          <a:xfrm>
            <a:off x="3081338" y="3686175"/>
            <a:ext cx="2849562" cy="246062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nSpc>
                <a:spcPct val="95000"/>
              </a:lnSpc>
              <a:tabLst>
                <a:tab pos="914400" algn="l"/>
                <a:tab pos="1257300" algn="l"/>
                <a:tab pos="2457450" algn="l"/>
              </a:tabLst>
            </a:pPr>
            <a:r>
              <a:rPr lang="en-US" sz="1800" b="1">
                <a:solidFill>
                  <a:srgbClr val="000000"/>
                </a:solidFill>
                <a:latin typeface="Courier New" pitchFamily="49" charset="0"/>
              </a:rPr>
              <a:t>ENAME    	DNAME</a:t>
            </a:r>
          </a:p>
          <a:p>
            <a:pPr>
              <a:lnSpc>
                <a:spcPct val="95000"/>
              </a:lnSpc>
              <a:tabLst>
                <a:tab pos="914400" algn="l"/>
                <a:tab pos="1257300" algn="l"/>
                <a:tab pos="2457450" algn="l"/>
              </a:tabLst>
            </a:pPr>
            <a:r>
              <a:rPr lang="en-US" sz="1800" b="1">
                <a:solidFill>
                  <a:srgbClr val="000000"/>
                </a:solidFill>
                <a:latin typeface="Courier New" pitchFamily="49" charset="0"/>
              </a:rPr>
              <a:t>------ 	----------</a:t>
            </a:r>
          </a:p>
          <a:p>
            <a:pPr>
              <a:lnSpc>
                <a:spcPct val="95000"/>
              </a:lnSpc>
              <a:tabLst>
                <a:tab pos="914400" algn="l"/>
                <a:tab pos="1257300" algn="l"/>
                <a:tab pos="2457450" algn="l"/>
              </a:tabLst>
            </a:pPr>
            <a:r>
              <a:rPr lang="en-US" sz="1800" b="1">
                <a:solidFill>
                  <a:srgbClr val="000000"/>
                </a:solidFill>
                <a:latin typeface="Courier New" pitchFamily="49" charset="0"/>
              </a:rPr>
              <a:t>KING		ACCOUNTING</a:t>
            </a:r>
          </a:p>
          <a:p>
            <a:pPr>
              <a:lnSpc>
                <a:spcPct val="95000"/>
              </a:lnSpc>
              <a:tabLst>
                <a:tab pos="914400" algn="l"/>
                <a:tab pos="1257300" algn="l"/>
                <a:tab pos="2457450" algn="l"/>
              </a:tabLst>
            </a:pPr>
            <a:r>
              <a:rPr lang="en-US" sz="1800" b="1">
                <a:solidFill>
                  <a:srgbClr val="000000"/>
                </a:solidFill>
                <a:latin typeface="Courier New" pitchFamily="49" charset="0"/>
              </a:rPr>
              <a:t>BLAKE	  	ACCOUNTING </a:t>
            </a:r>
          </a:p>
          <a:p>
            <a:pPr>
              <a:lnSpc>
                <a:spcPct val="95000"/>
              </a:lnSpc>
              <a:tabLst>
                <a:tab pos="914400" algn="l"/>
                <a:tab pos="1257300" algn="l"/>
                <a:tab pos="2457450" algn="l"/>
              </a:tabLst>
            </a:pPr>
            <a:r>
              <a:rPr lang="en-US" sz="1800" b="1">
                <a:solidFill>
                  <a:srgbClr val="000000"/>
                </a:solidFill>
                <a:latin typeface="Courier New" pitchFamily="49" charset="0"/>
              </a:rPr>
              <a:t>...</a:t>
            </a:r>
          </a:p>
          <a:p>
            <a:pPr>
              <a:lnSpc>
                <a:spcPct val="95000"/>
              </a:lnSpc>
              <a:tabLst>
                <a:tab pos="914400" algn="l"/>
                <a:tab pos="1257300" algn="l"/>
                <a:tab pos="2457450" algn="l"/>
              </a:tabLst>
            </a:pPr>
            <a:r>
              <a:rPr lang="en-US" sz="1800" b="1">
                <a:solidFill>
                  <a:srgbClr val="000000"/>
                </a:solidFill>
                <a:latin typeface="Courier New" pitchFamily="49" charset="0"/>
              </a:rPr>
              <a:t>KING		RESEARCH</a:t>
            </a:r>
          </a:p>
          <a:p>
            <a:pPr>
              <a:lnSpc>
                <a:spcPct val="95000"/>
              </a:lnSpc>
              <a:tabLst>
                <a:tab pos="914400" algn="l"/>
                <a:tab pos="1257300" algn="l"/>
                <a:tab pos="2457450" algn="l"/>
              </a:tabLst>
            </a:pPr>
            <a:r>
              <a:rPr lang="en-US" sz="1800" b="1">
                <a:solidFill>
                  <a:srgbClr val="000000"/>
                </a:solidFill>
                <a:latin typeface="Courier New" pitchFamily="49" charset="0"/>
              </a:rPr>
              <a:t>BLAKE	  	RESEARCH</a:t>
            </a:r>
          </a:p>
          <a:p>
            <a:pPr>
              <a:lnSpc>
                <a:spcPct val="95000"/>
              </a:lnSpc>
              <a:tabLst>
                <a:tab pos="914400" algn="l"/>
                <a:tab pos="1257300" algn="l"/>
                <a:tab pos="2457450" algn="l"/>
              </a:tabLst>
            </a:pPr>
            <a:r>
              <a:rPr lang="en-US" sz="1800" b="1">
                <a:solidFill>
                  <a:srgbClr val="000000"/>
                </a:solidFill>
                <a:latin typeface="Courier New" pitchFamily="49" charset="0"/>
              </a:rPr>
              <a:t>...</a:t>
            </a:r>
          </a:p>
          <a:p>
            <a:pPr>
              <a:lnSpc>
                <a:spcPct val="95000"/>
              </a:lnSpc>
              <a:tabLst>
                <a:tab pos="914400" algn="l"/>
                <a:tab pos="1257300" algn="l"/>
                <a:tab pos="2457450" algn="l"/>
              </a:tabLst>
            </a:pPr>
            <a:r>
              <a:rPr lang="en-US" sz="1800" b="1">
                <a:solidFill>
                  <a:srgbClr val="000000"/>
                </a:solidFill>
                <a:latin typeface="Courier New" pitchFamily="49" charset="0"/>
              </a:rPr>
              <a:t>56 rows selected.</a:t>
            </a:r>
          </a:p>
        </p:txBody>
      </p:sp>
      <p:sp>
        <p:nvSpPr>
          <p:cNvPr id="15364" name="Rectangle 4"/>
          <p:cNvSpPr>
            <a:spLocks noChangeArrowheads="1"/>
          </p:cNvSpPr>
          <p:nvPr/>
        </p:nvSpPr>
        <p:spPr bwMode="auto">
          <a:xfrm>
            <a:off x="757238" y="1058863"/>
            <a:ext cx="1990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a:solidFill>
                  <a:srgbClr val="FFFFCC"/>
                </a:solidFill>
                <a:effectLst>
                  <a:outerShdw blurRad="38100" dist="38100" dir="2700000" algn="tl">
                    <a:srgbClr val="FFFFFF"/>
                  </a:outerShdw>
                </a:effectLst>
                <a:latin typeface="Arial" pitchFamily="34" charset="0"/>
              </a:rPr>
              <a:t>EMP (14 rows) </a:t>
            </a:r>
          </a:p>
        </p:txBody>
      </p:sp>
      <p:sp>
        <p:nvSpPr>
          <p:cNvPr id="15365" name="Rectangle 5"/>
          <p:cNvSpPr>
            <a:spLocks noChangeArrowheads="1"/>
          </p:cNvSpPr>
          <p:nvPr/>
        </p:nvSpPr>
        <p:spPr bwMode="auto">
          <a:xfrm>
            <a:off x="4433888" y="1058863"/>
            <a:ext cx="1976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a:solidFill>
                  <a:srgbClr val="FFFFCC"/>
                </a:solidFill>
                <a:effectLst>
                  <a:outerShdw blurRad="38100" dist="38100" dir="2700000" algn="tl">
                    <a:srgbClr val="FFFFFF"/>
                  </a:outerShdw>
                </a:effectLst>
                <a:latin typeface="Arial" pitchFamily="34" charset="0"/>
              </a:rPr>
              <a:t>DEPT (4 rows) </a:t>
            </a:r>
          </a:p>
        </p:txBody>
      </p:sp>
      <p:sp>
        <p:nvSpPr>
          <p:cNvPr id="15366" name="Rectangle 6"/>
          <p:cNvSpPr>
            <a:spLocks noChangeArrowheads="1"/>
          </p:cNvSpPr>
          <p:nvPr/>
        </p:nvSpPr>
        <p:spPr bwMode="blackWhite">
          <a:xfrm>
            <a:off x="831850" y="1463675"/>
            <a:ext cx="3505200" cy="167957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nSpc>
                <a:spcPct val="95000"/>
              </a:lnSpc>
              <a:tabLst>
                <a:tab pos="914400" algn="l"/>
                <a:tab pos="1885950" algn="l"/>
                <a:tab pos="2457450" algn="l"/>
              </a:tabLst>
            </a:pPr>
            <a:r>
              <a:rPr lang="en-US" sz="1800" b="1">
                <a:solidFill>
                  <a:srgbClr val="000000"/>
                </a:solidFill>
                <a:latin typeface="Courier New" pitchFamily="49" charset="0"/>
              </a:rPr>
              <a:t> EMPNO	ENAME	...	DEPTNO</a:t>
            </a:r>
            <a:br>
              <a:rPr lang="en-US" sz="1800" b="1">
                <a:solidFill>
                  <a:srgbClr val="000000"/>
                </a:solidFill>
                <a:latin typeface="Courier New" pitchFamily="49" charset="0"/>
              </a:rPr>
            </a:br>
            <a:r>
              <a:rPr lang="en-US" sz="1800" b="1">
                <a:solidFill>
                  <a:srgbClr val="000000"/>
                </a:solidFill>
                <a:latin typeface="Courier New" pitchFamily="49" charset="0"/>
              </a:rPr>
              <a:t>------	-----	...	------</a:t>
            </a:r>
            <a:br>
              <a:rPr lang="en-US" sz="1800" b="1">
                <a:solidFill>
                  <a:srgbClr val="000000"/>
                </a:solidFill>
                <a:latin typeface="Courier New" pitchFamily="49" charset="0"/>
              </a:rPr>
            </a:br>
            <a:r>
              <a:rPr lang="en-US" sz="1800" b="1">
                <a:solidFill>
                  <a:srgbClr val="000000"/>
                </a:solidFill>
                <a:latin typeface="Courier New" pitchFamily="49" charset="0"/>
              </a:rPr>
              <a:t>  7839	KING	...	    10</a:t>
            </a:r>
          </a:p>
          <a:p>
            <a:pPr>
              <a:lnSpc>
                <a:spcPct val="95000"/>
              </a:lnSpc>
              <a:tabLst>
                <a:tab pos="914400" algn="l"/>
                <a:tab pos="1885950" algn="l"/>
                <a:tab pos="2457450" algn="l"/>
              </a:tabLst>
            </a:pPr>
            <a:r>
              <a:rPr lang="en-US" sz="1800" b="1">
                <a:solidFill>
                  <a:srgbClr val="000000"/>
                </a:solidFill>
                <a:latin typeface="Courier New" pitchFamily="49" charset="0"/>
              </a:rPr>
              <a:t>  7698	BLAKE	...	    30</a:t>
            </a:r>
          </a:p>
          <a:p>
            <a:pPr>
              <a:lnSpc>
                <a:spcPct val="95000"/>
              </a:lnSpc>
              <a:tabLst>
                <a:tab pos="914400" algn="l"/>
                <a:tab pos="1885950" algn="l"/>
                <a:tab pos="2457450" algn="l"/>
              </a:tabLst>
            </a:pPr>
            <a:r>
              <a:rPr lang="en-US" sz="1800" b="1">
                <a:solidFill>
                  <a:srgbClr val="000000"/>
                </a:solidFill>
                <a:latin typeface="Courier New" pitchFamily="49" charset="0"/>
              </a:rPr>
              <a:t>   ...	</a:t>
            </a:r>
          </a:p>
          <a:p>
            <a:pPr>
              <a:lnSpc>
                <a:spcPct val="95000"/>
              </a:lnSpc>
              <a:tabLst>
                <a:tab pos="914400" algn="l"/>
                <a:tab pos="1885950" algn="l"/>
                <a:tab pos="2457450" algn="l"/>
              </a:tabLst>
            </a:pPr>
            <a:r>
              <a:rPr lang="en-US" sz="1800" b="1">
                <a:solidFill>
                  <a:srgbClr val="000000"/>
                </a:solidFill>
                <a:latin typeface="Courier New" pitchFamily="49" charset="0"/>
              </a:rPr>
              <a:t>  7934	MILLER	...	    10</a:t>
            </a:r>
          </a:p>
        </p:txBody>
      </p:sp>
      <p:sp>
        <p:nvSpPr>
          <p:cNvPr id="15367" name="Rectangle 7"/>
          <p:cNvSpPr>
            <a:spLocks noChangeArrowheads="1"/>
          </p:cNvSpPr>
          <p:nvPr/>
        </p:nvSpPr>
        <p:spPr bwMode="blackWhite">
          <a:xfrm>
            <a:off x="4506913" y="1470025"/>
            <a:ext cx="3862387" cy="167957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nSpc>
                <a:spcPct val="95000"/>
              </a:lnSpc>
              <a:tabLst>
                <a:tab pos="966788" algn="l"/>
                <a:tab pos="1885950" algn="l"/>
                <a:tab pos="2457450" algn="l"/>
              </a:tabLst>
            </a:pPr>
            <a:r>
              <a:rPr lang="en-US" sz="1800" b="1">
                <a:solidFill>
                  <a:srgbClr val="000000"/>
                </a:solidFill>
                <a:latin typeface="Courier New" pitchFamily="49" charset="0"/>
              </a:rPr>
              <a:t>DEPTNO DNAME     	LOC     </a:t>
            </a:r>
          </a:p>
          <a:p>
            <a:pPr>
              <a:lnSpc>
                <a:spcPct val="95000"/>
              </a:lnSpc>
              <a:tabLst>
                <a:tab pos="966788" algn="l"/>
                <a:tab pos="1885950" algn="l"/>
                <a:tab pos="2457450" algn="l"/>
              </a:tabLst>
            </a:pPr>
            <a:r>
              <a:rPr lang="en-US" sz="1800" b="1">
                <a:solidFill>
                  <a:srgbClr val="000000"/>
                </a:solidFill>
                <a:latin typeface="Courier New" pitchFamily="49" charset="0"/>
              </a:rPr>
              <a:t>------ ----------	--------</a:t>
            </a:r>
          </a:p>
          <a:p>
            <a:pPr>
              <a:lnSpc>
                <a:spcPct val="95000"/>
              </a:lnSpc>
              <a:tabLst>
                <a:tab pos="966788" algn="l"/>
                <a:tab pos="1885950" algn="l"/>
                <a:tab pos="2457450" algn="l"/>
              </a:tabLst>
            </a:pPr>
            <a:r>
              <a:rPr lang="en-US" sz="1800" b="1">
                <a:solidFill>
                  <a:srgbClr val="000000"/>
                </a:solidFill>
                <a:latin typeface="Courier New" pitchFamily="49" charset="0"/>
              </a:rPr>
              <a:t>    10	ACCOUNTING	NEW YORK</a:t>
            </a:r>
          </a:p>
          <a:p>
            <a:pPr>
              <a:lnSpc>
                <a:spcPct val="95000"/>
              </a:lnSpc>
              <a:tabLst>
                <a:tab pos="966788" algn="l"/>
                <a:tab pos="1885950" algn="l"/>
                <a:tab pos="2457450" algn="l"/>
              </a:tabLst>
            </a:pPr>
            <a:r>
              <a:rPr lang="en-US" sz="1800" b="1">
                <a:solidFill>
                  <a:srgbClr val="000000"/>
                </a:solidFill>
                <a:latin typeface="Courier New" pitchFamily="49" charset="0"/>
              </a:rPr>
              <a:t>    20	RESEARCH	DALLAS</a:t>
            </a:r>
          </a:p>
          <a:p>
            <a:pPr>
              <a:lnSpc>
                <a:spcPct val="95000"/>
              </a:lnSpc>
              <a:tabLst>
                <a:tab pos="966788" algn="l"/>
                <a:tab pos="1885950" algn="l"/>
                <a:tab pos="2457450" algn="l"/>
              </a:tabLst>
            </a:pPr>
            <a:r>
              <a:rPr lang="en-US" sz="1800" b="1">
                <a:solidFill>
                  <a:srgbClr val="000000"/>
                </a:solidFill>
                <a:latin typeface="Courier New" pitchFamily="49" charset="0"/>
              </a:rPr>
              <a:t>    30	SALES		CHICAGO</a:t>
            </a:r>
          </a:p>
          <a:p>
            <a:pPr>
              <a:lnSpc>
                <a:spcPct val="95000"/>
              </a:lnSpc>
              <a:tabLst>
                <a:tab pos="966788" algn="l"/>
                <a:tab pos="1885950" algn="l"/>
                <a:tab pos="2457450" algn="l"/>
              </a:tabLst>
            </a:pPr>
            <a:r>
              <a:rPr lang="en-US" sz="1800" b="1">
                <a:solidFill>
                  <a:srgbClr val="000000"/>
                </a:solidFill>
                <a:latin typeface="Courier New" pitchFamily="49" charset="0"/>
              </a:rPr>
              <a:t>    40	OPERATIONS	BOSTON</a:t>
            </a:r>
          </a:p>
        </p:txBody>
      </p:sp>
      <p:grpSp>
        <p:nvGrpSpPr>
          <p:cNvPr id="15370" name="Group 10"/>
          <p:cNvGrpSpPr>
            <a:grpSpLocks/>
          </p:cNvGrpSpPr>
          <p:nvPr/>
        </p:nvGrpSpPr>
        <p:grpSpPr bwMode="auto">
          <a:xfrm>
            <a:off x="3937000" y="3213100"/>
            <a:ext cx="966788" cy="473075"/>
            <a:chOff x="2480" y="2024"/>
            <a:chExt cx="609" cy="298"/>
          </a:xfrm>
        </p:grpSpPr>
        <p:sp>
          <p:nvSpPr>
            <p:cNvPr id="15368" name="Line 8"/>
            <p:cNvSpPr>
              <a:spLocks noChangeShapeType="1"/>
            </p:cNvSpPr>
            <p:nvPr/>
          </p:nvSpPr>
          <p:spPr bwMode="auto">
            <a:xfrm flipV="1">
              <a:off x="2480" y="2024"/>
              <a:ext cx="0" cy="298"/>
            </a:xfrm>
            <a:prstGeom prst="line">
              <a:avLst/>
            </a:prstGeom>
            <a:noFill/>
            <a:ln w="50800">
              <a:solidFill>
                <a:srgbClr val="FFCC00"/>
              </a:solidFill>
              <a:round/>
              <a:headEnd type="stealth" w="med" len="lg"/>
              <a:tailEnd type="none" w="sm" len="sm"/>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sp>
          <p:nvSpPr>
            <p:cNvPr id="15369" name="Line 9"/>
            <p:cNvSpPr>
              <a:spLocks noChangeShapeType="1"/>
            </p:cNvSpPr>
            <p:nvPr/>
          </p:nvSpPr>
          <p:spPr bwMode="auto">
            <a:xfrm flipV="1">
              <a:off x="3089" y="2024"/>
              <a:ext cx="0" cy="298"/>
            </a:xfrm>
            <a:prstGeom prst="line">
              <a:avLst/>
            </a:prstGeom>
            <a:noFill/>
            <a:ln w="50800">
              <a:solidFill>
                <a:srgbClr val="FFCC00"/>
              </a:solidFill>
              <a:round/>
              <a:headEnd type="stealth" w="med" len="lg"/>
              <a:tailEnd type="none" w="sm" len="sm"/>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grpSp>
      <p:grpSp>
        <p:nvGrpSpPr>
          <p:cNvPr id="15373" name="Group 13"/>
          <p:cNvGrpSpPr>
            <a:grpSpLocks/>
          </p:cNvGrpSpPr>
          <p:nvPr/>
        </p:nvGrpSpPr>
        <p:grpSpPr bwMode="auto">
          <a:xfrm>
            <a:off x="415925" y="4406900"/>
            <a:ext cx="2611438" cy="1096963"/>
            <a:chOff x="262" y="2776"/>
            <a:chExt cx="1645" cy="691"/>
          </a:xfrm>
        </p:grpSpPr>
        <p:sp>
          <p:nvSpPr>
            <p:cNvPr id="15371" name="Rectangle 11"/>
            <p:cNvSpPr>
              <a:spLocks noChangeArrowheads="1"/>
            </p:cNvSpPr>
            <p:nvPr/>
          </p:nvSpPr>
          <p:spPr bwMode="auto">
            <a:xfrm>
              <a:off x="262" y="2776"/>
              <a:ext cx="1350" cy="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r">
                <a:lnSpc>
                  <a:spcPct val="110000"/>
                </a:lnSpc>
              </a:pPr>
              <a:r>
                <a:rPr lang="en-US" sz="2000" b="1">
                  <a:solidFill>
                    <a:srgbClr val="FFFFCC"/>
                  </a:solidFill>
                  <a:effectLst>
                    <a:outerShdw blurRad="38100" dist="38100" dir="2700000" algn="tl">
                      <a:srgbClr val="FFFFFF"/>
                    </a:outerShdw>
                  </a:effectLst>
                  <a:latin typeface="Arial" pitchFamily="34" charset="0"/>
                </a:rPr>
                <a:t>“Cartesian</a:t>
              </a:r>
              <a:br>
                <a:rPr lang="en-US" sz="2000" b="1">
                  <a:solidFill>
                    <a:srgbClr val="FFFFCC"/>
                  </a:solidFill>
                  <a:effectLst>
                    <a:outerShdw blurRad="38100" dist="38100" dir="2700000" algn="tl">
                      <a:srgbClr val="FFFFFF"/>
                    </a:outerShdw>
                  </a:effectLst>
                  <a:latin typeface="Arial" pitchFamily="34" charset="0"/>
                </a:rPr>
              </a:br>
              <a:r>
                <a:rPr lang="en-US" sz="2000" b="1">
                  <a:solidFill>
                    <a:srgbClr val="FFFFCC"/>
                  </a:solidFill>
                  <a:effectLst>
                    <a:outerShdw blurRad="38100" dist="38100" dir="2700000" algn="tl">
                      <a:srgbClr val="FFFFFF"/>
                    </a:outerShdw>
                  </a:effectLst>
                  <a:latin typeface="Arial" pitchFamily="34" charset="0"/>
                </a:rPr>
                <a:t>product: </a:t>
              </a:r>
              <a:br>
                <a:rPr lang="en-US" sz="2000" b="1">
                  <a:solidFill>
                    <a:srgbClr val="FFFFCC"/>
                  </a:solidFill>
                  <a:effectLst>
                    <a:outerShdw blurRad="38100" dist="38100" dir="2700000" algn="tl">
                      <a:srgbClr val="FFFFFF"/>
                    </a:outerShdw>
                  </a:effectLst>
                  <a:latin typeface="Arial" pitchFamily="34" charset="0"/>
                </a:rPr>
              </a:br>
              <a:r>
                <a:rPr lang="en-US" sz="2000" b="1">
                  <a:solidFill>
                    <a:srgbClr val="FFFFCC"/>
                  </a:solidFill>
                  <a:effectLst>
                    <a:outerShdw blurRad="38100" dist="38100" dir="2700000" algn="tl">
                      <a:srgbClr val="FFFFFF"/>
                    </a:outerShdw>
                  </a:effectLst>
                  <a:latin typeface="Arial" pitchFamily="34" charset="0"/>
                </a:rPr>
                <a:t>14*4=56 rows”</a:t>
              </a:r>
            </a:p>
          </p:txBody>
        </p:sp>
        <p:sp>
          <p:nvSpPr>
            <p:cNvPr id="15372" name="Line 12"/>
            <p:cNvSpPr>
              <a:spLocks noChangeShapeType="1"/>
            </p:cNvSpPr>
            <p:nvPr/>
          </p:nvSpPr>
          <p:spPr bwMode="auto">
            <a:xfrm flipH="1">
              <a:off x="1609" y="3133"/>
              <a:ext cx="298" cy="0"/>
            </a:xfrm>
            <a:prstGeom prst="line">
              <a:avLst/>
            </a:prstGeom>
            <a:noFill/>
            <a:ln w="50800">
              <a:solidFill>
                <a:srgbClr val="FFCC00"/>
              </a:solidFill>
              <a:round/>
              <a:headEnd type="stealth" w="med" len="lg"/>
              <a:tailEnd type="none" w="sm" len="sm"/>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5370"/>
                                        </p:tgtEl>
                                        <p:attrNameLst>
                                          <p:attrName>style.visibility</p:attrName>
                                        </p:attrNameLst>
                                      </p:cBhvr>
                                      <p:to>
                                        <p:strVal val="visible"/>
                                      </p:to>
                                    </p:set>
                                    <p:animEffect transition="in" filter="wipe(up)">
                                      <p:cBhvr>
                                        <p:cTn id="7" dur="500"/>
                                        <p:tgtEl>
                                          <p:spTgt spid="15370"/>
                                        </p:tgtEl>
                                      </p:cBhvr>
                                    </p:animEffect>
                                  </p:childTnLst>
                                </p:cTn>
                              </p:par>
                            </p:childTnLst>
                          </p:cTn>
                        </p:par>
                        <p:par>
                          <p:cTn id="8" fill="hold" nodeType="afterGroup">
                            <p:stCondLst>
                              <p:cond delay="500"/>
                            </p:stCondLst>
                            <p:childTnLst>
                              <p:par>
                                <p:cTn id="9" presetID="2" presetClass="entr" presetSubtype="8" fill="hold" nodeType="afterEffect">
                                  <p:stCondLst>
                                    <p:cond delay="0"/>
                                  </p:stCondLst>
                                  <p:childTnLst>
                                    <p:set>
                                      <p:cBhvr>
                                        <p:cTn id="10" dur="1" fill="hold">
                                          <p:stCondLst>
                                            <p:cond delay="0"/>
                                          </p:stCondLst>
                                        </p:cTn>
                                        <p:tgtEl>
                                          <p:spTgt spid="15373"/>
                                        </p:tgtEl>
                                        <p:attrNameLst>
                                          <p:attrName>style.visibility</p:attrName>
                                        </p:attrNameLst>
                                      </p:cBhvr>
                                      <p:to>
                                        <p:strVal val="visible"/>
                                      </p:to>
                                    </p:set>
                                    <p:anim calcmode="lin" valueType="num">
                                      <p:cBhvr additive="base">
                                        <p:cTn id="11" dur="500" fill="hold"/>
                                        <p:tgtEl>
                                          <p:spTgt spid="15373"/>
                                        </p:tgtEl>
                                        <p:attrNameLst>
                                          <p:attrName>ppt_x</p:attrName>
                                        </p:attrNameLst>
                                      </p:cBhvr>
                                      <p:tavLst>
                                        <p:tav tm="0">
                                          <p:val>
                                            <p:strVal val="0-#ppt_w/2"/>
                                          </p:val>
                                        </p:tav>
                                        <p:tav tm="100000">
                                          <p:val>
                                            <p:strVal val="#ppt_x"/>
                                          </p:val>
                                        </p:tav>
                                      </p:tavLst>
                                    </p:anim>
                                    <p:anim calcmode="lin" valueType="num">
                                      <p:cBhvr additive="base">
                                        <p:cTn id="12" dur="500" fill="hold"/>
                                        <p:tgtEl>
                                          <p:spTgt spid="153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Types of Joins</a:t>
            </a:r>
          </a:p>
        </p:txBody>
      </p:sp>
      <p:sp>
        <p:nvSpPr>
          <p:cNvPr id="17411" name="Rectangle 3"/>
          <p:cNvSpPr>
            <a:spLocks noChangeArrowheads="1"/>
          </p:cNvSpPr>
          <p:nvPr/>
        </p:nvSpPr>
        <p:spPr bwMode="auto">
          <a:xfrm>
            <a:off x="581025" y="1917700"/>
            <a:ext cx="2622550" cy="498475"/>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marL="341313" lvl="1" indent="-227013" defTabSz="346075">
              <a:lnSpc>
                <a:spcPct val="95000"/>
              </a:lnSpc>
              <a:spcBef>
                <a:spcPct val="35000"/>
              </a:spcBef>
              <a:tabLst>
                <a:tab pos="571500" algn="l"/>
              </a:tabLst>
            </a:pPr>
            <a:r>
              <a:rPr lang="en-US" sz="2800" b="1">
                <a:solidFill>
                  <a:srgbClr val="FFFFCC"/>
                </a:solidFill>
                <a:latin typeface="Arial" pitchFamily="34" charset="0"/>
              </a:rPr>
              <a:t>Equijoin</a:t>
            </a:r>
          </a:p>
        </p:txBody>
      </p:sp>
      <p:grpSp>
        <p:nvGrpSpPr>
          <p:cNvPr id="17417" name="Group 9"/>
          <p:cNvGrpSpPr>
            <a:grpSpLocks/>
          </p:cNvGrpSpPr>
          <p:nvPr/>
        </p:nvGrpSpPr>
        <p:grpSpPr bwMode="auto">
          <a:xfrm>
            <a:off x="2781300" y="2590800"/>
            <a:ext cx="1701800" cy="639763"/>
            <a:chOff x="1752" y="1632"/>
            <a:chExt cx="1072" cy="403"/>
          </a:xfrm>
        </p:grpSpPr>
        <p:sp>
          <p:nvSpPr>
            <p:cNvPr id="17412" name="Rectangle 4"/>
            <p:cNvSpPr>
              <a:spLocks noChangeArrowheads="1"/>
            </p:cNvSpPr>
            <p:nvPr/>
          </p:nvSpPr>
          <p:spPr bwMode="blackWhite">
            <a:xfrm>
              <a:off x="1752" y="1632"/>
              <a:ext cx="490" cy="403"/>
            </a:xfrm>
            <a:prstGeom prst="rect">
              <a:avLst/>
            </a:prstGeom>
            <a:gradFill rotWithShape="0">
              <a:gsLst>
                <a:gs pos="0">
                  <a:srgbClr val="6699FF">
                    <a:gamma/>
                    <a:shade val="89804"/>
                    <a:invGamma/>
                  </a:srgbClr>
                </a:gs>
                <a:gs pos="50000">
                  <a:srgbClr val="6699FF"/>
                </a:gs>
                <a:gs pos="100000">
                  <a:srgbClr val="6699FF">
                    <a:gamma/>
                    <a:shade val="89804"/>
                    <a:invGamma/>
                  </a:srgbClr>
                </a:gs>
              </a:gsLst>
              <a:lin ang="189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7413" name="Rectangle 5"/>
            <p:cNvSpPr>
              <a:spLocks noChangeArrowheads="1"/>
            </p:cNvSpPr>
            <p:nvPr/>
          </p:nvSpPr>
          <p:spPr bwMode="blackWhite">
            <a:xfrm>
              <a:off x="2334" y="1632"/>
              <a:ext cx="490" cy="403"/>
            </a:xfrm>
            <a:prstGeom prst="rect">
              <a:avLst/>
            </a:prstGeom>
            <a:gradFill rotWithShape="0">
              <a:gsLst>
                <a:gs pos="0">
                  <a:srgbClr val="6699FF">
                    <a:gamma/>
                    <a:shade val="89804"/>
                    <a:invGamma/>
                  </a:srgbClr>
                </a:gs>
                <a:gs pos="50000">
                  <a:srgbClr val="6699FF"/>
                </a:gs>
                <a:gs pos="100000">
                  <a:srgbClr val="6699FF">
                    <a:gamma/>
                    <a:shade val="89804"/>
                    <a:invGamma/>
                  </a:srgbClr>
                </a:gs>
              </a:gsLst>
              <a:lin ang="189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7414" name="Oval 6"/>
            <p:cNvSpPr>
              <a:spLocks noChangeArrowheads="1"/>
            </p:cNvSpPr>
            <p:nvPr/>
          </p:nvSpPr>
          <p:spPr bwMode="blackWhite">
            <a:xfrm>
              <a:off x="1947" y="1794"/>
              <a:ext cx="87" cy="87"/>
            </a:xfrm>
            <a:prstGeom prst="ellipse">
              <a:avLst/>
            </a:prstGeom>
            <a:solidFill>
              <a:srgbClr val="FF33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7415" name="Line 7"/>
            <p:cNvSpPr>
              <a:spLocks noChangeShapeType="1"/>
            </p:cNvSpPr>
            <p:nvPr/>
          </p:nvSpPr>
          <p:spPr bwMode="blackWhite">
            <a:xfrm>
              <a:off x="2078" y="1838"/>
              <a:ext cx="410" cy="0"/>
            </a:xfrm>
            <a:prstGeom prst="line">
              <a:avLst/>
            </a:prstGeom>
            <a:noFill/>
            <a:ln w="25400">
              <a:solidFill>
                <a:srgbClr val="FFCC00"/>
              </a:solidFill>
              <a:round/>
              <a:headEnd type="stealth" w="med" len="lg"/>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sp>
          <p:nvSpPr>
            <p:cNvPr id="17416" name="Rectangle 8"/>
            <p:cNvSpPr>
              <a:spLocks noChangeArrowheads="1"/>
            </p:cNvSpPr>
            <p:nvPr/>
          </p:nvSpPr>
          <p:spPr bwMode="blackWhite">
            <a:xfrm>
              <a:off x="2520" y="1794"/>
              <a:ext cx="87" cy="87"/>
            </a:xfrm>
            <a:prstGeom prst="rect">
              <a:avLst/>
            </a:prstGeom>
            <a:solidFill>
              <a:srgbClr val="0099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grpSp>
      <p:grpSp>
        <p:nvGrpSpPr>
          <p:cNvPr id="17423" name="Group 15"/>
          <p:cNvGrpSpPr>
            <a:grpSpLocks/>
          </p:cNvGrpSpPr>
          <p:nvPr/>
        </p:nvGrpSpPr>
        <p:grpSpPr bwMode="auto">
          <a:xfrm>
            <a:off x="620713" y="2590800"/>
            <a:ext cx="1701800" cy="638175"/>
            <a:chOff x="391" y="1632"/>
            <a:chExt cx="1072" cy="402"/>
          </a:xfrm>
        </p:grpSpPr>
        <p:sp>
          <p:nvSpPr>
            <p:cNvPr id="17418" name="Rectangle 10"/>
            <p:cNvSpPr>
              <a:spLocks noChangeArrowheads="1"/>
            </p:cNvSpPr>
            <p:nvPr/>
          </p:nvSpPr>
          <p:spPr bwMode="blackWhite">
            <a:xfrm>
              <a:off x="391" y="1632"/>
              <a:ext cx="490" cy="402"/>
            </a:xfrm>
            <a:prstGeom prst="rect">
              <a:avLst/>
            </a:prstGeom>
            <a:gradFill rotWithShape="0">
              <a:gsLst>
                <a:gs pos="0">
                  <a:srgbClr val="6699FF">
                    <a:gamma/>
                    <a:shade val="89804"/>
                    <a:invGamma/>
                  </a:srgbClr>
                </a:gs>
                <a:gs pos="50000">
                  <a:srgbClr val="6699FF"/>
                </a:gs>
                <a:gs pos="100000">
                  <a:srgbClr val="6699FF">
                    <a:gamma/>
                    <a:shade val="89804"/>
                    <a:invGamma/>
                  </a:srgbClr>
                </a:gs>
              </a:gsLst>
              <a:lin ang="189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7419" name="Rectangle 11"/>
            <p:cNvSpPr>
              <a:spLocks noChangeArrowheads="1"/>
            </p:cNvSpPr>
            <p:nvPr/>
          </p:nvSpPr>
          <p:spPr bwMode="blackWhite">
            <a:xfrm>
              <a:off x="973" y="1632"/>
              <a:ext cx="490" cy="402"/>
            </a:xfrm>
            <a:prstGeom prst="rect">
              <a:avLst/>
            </a:prstGeom>
            <a:gradFill rotWithShape="0">
              <a:gsLst>
                <a:gs pos="0">
                  <a:srgbClr val="6699FF">
                    <a:gamma/>
                    <a:shade val="89804"/>
                    <a:invGamma/>
                  </a:srgbClr>
                </a:gs>
                <a:gs pos="50000">
                  <a:srgbClr val="6699FF"/>
                </a:gs>
                <a:gs pos="100000">
                  <a:srgbClr val="6699FF">
                    <a:gamma/>
                    <a:shade val="89804"/>
                    <a:invGamma/>
                  </a:srgbClr>
                </a:gs>
              </a:gsLst>
              <a:lin ang="189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7420" name="Oval 12"/>
            <p:cNvSpPr>
              <a:spLocks noChangeArrowheads="1"/>
            </p:cNvSpPr>
            <p:nvPr/>
          </p:nvSpPr>
          <p:spPr bwMode="blackWhite">
            <a:xfrm>
              <a:off x="586" y="1800"/>
              <a:ext cx="87" cy="88"/>
            </a:xfrm>
            <a:prstGeom prst="ellipse">
              <a:avLst/>
            </a:prstGeom>
            <a:solidFill>
              <a:srgbClr val="FF33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7421" name="Oval 13"/>
            <p:cNvSpPr>
              <a:spLocks noChangeArrowheads="1"/>
            </p:cNvSpPr>
            <p:nvPr/>
          </p:nvSpPr>
          <p:spPr bwMode="blackWhite">
            <a:xfrm>
              <a:off x="1159" y="1800"/>
              <a:ext cx="87" cy="88"/>
            </a:xfrm>
            <a:prstGeom prst="ellipse">
              <a:avLst/>
            </a:prstGeom>
            <a:solidFill>
              <a:srgbClr val="FF33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7422" name="Line 14"/>
            <p:cNvSpPr>
              <a:spLocks noChangeShapeType="1"/>
            </p:cNvSpPr>
            <p:nvPr/>
          </p:nvSpPr>
          <p:spPr bwMode="blackWhite">
            <a:xfrm>
              <a:off x="717" y="1842"/>
              <a:ext cx="410" cy="0"/>
            </a:xfrm>
            <a:prstGeom prst="line">
              <a:avLst/>
            </a:prstGeom>
            <a:noFill/>
            <a:ln w="25400">
              <a:solidFill>
                <a:srgbClr val="FFCC00"/>
              </a:solidFill>
              <a:round/>
              <a:headEnd type="stealth" w="med" len="lg"/>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grpSp>
      <p:grpSp>
        <p:nvGrpSpPr>
          <p:cNvPr id="17429" name="Group 21"/>
          <p:cNvGrpSpPr>
            <a:grpSpLocks/>
          </p:cNvGrpSpPr>
          <p:nvPr/>
        </p:nvGrpSpPr>
        <p:grpSpPr bwMode="auto">
          <a:xfrm>
            <a:off x="4976813" y="2590800"/>
            <a:ext cx="1701800" cy="638175"/>
            <a:chOff x="3135" y="1632"/>
            <a:chExt cx="1072" cy="402"/>
          </a:xfrm>
        </p:grpSpPr>
        <p:sp>
          <p:nvSpPr>
            <p:cNvPr id="17424" name="Rectangle 16"/>
            <p:cNvSpPr>
              <a:spLocks noChangeArrowheads="1"/>
            </p:cNvSpPr>
            <p:nvPr/>
          </p:nvSpPr>
          <p:spPr bwMode="blackWhite">
            <a:xfrm>
              <a:off x="3135" y="1632"/>
              <a:ext cx="490" cy="402"/>
            </a:xfrm>
            <a:prstGeom prst="rect">
              <a:avLst/>
            </a:prstGeom>
            <a:gradFill rotWithShape="0">
              <a:gsLst>
                <a:gs pos="0">
                  <a:srgbClr val="6699FF">
                    <a:gamma/>
                    <a:shade val="89804"/>
                    <a:invGamma/>
                  </a:srgbClr>
                </a:gs>
                <a:gs pos="50000">
                  <a:srgbClr val="6699FF"/>
                </a:gs>
                <a:gs pos="100000">
                  <a:srgbClr val="6699FF">
                    <a:gamma/>
                    <a:shade val="89804"/>
                    <a:invGamma/>
                  </a:srgbClr>
                </a:gs>
              </a:gsLst>
              <a:lin ang="189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7425" name="Rectangle 17"/>
            <p:cNvSpPr>
              <a:spLocks noChangeArrowheads="1"/>
            </p:cNvSpPr>
            <p:nvPr/>
          </p:nvSpPr>
          <p:spPr bwMode="blackWhite">
            <a:xfrm>
              <a:off x="3717" y="1632"/>
              <a:ext cx="490" cy="402"/>
            </a:xfrm>
            <a:prstGeom prst="rect">
              <a:avLst/>
            </a:prstGeom>
            <a:gradFill rotWithShape="0">
              <a:gsLst>
                <a:gs pos="0">
                  <a:srgbClr val="6699FF">
                    <a:gamma/>
                    <a:shade val="89804"/>
                    <a:invGamma/>
                  </a:srgbClr>
                </a:gs>
                <a:gs pos="50000">
                  <a:srgbClr val="6699FF"/>
                </a:gs>
                <a:gs pos="100000">
                  <a:srgbClr val="6699FF">
                    <a:gamma/>
                    <a:shade val="89804"/>
                    <a:invGamma/>
                  </a:srgbClr>
                </a:gs>
              </a:gsLst>
              <a:lin ang="189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7426" name="Oval 18"/>
            <p:cNvSpPr>
              <a:spLocks noChangeArrowheads="1"/>
            </p:cNvSpPr>
            <p:nvPr/>
          </p:nvSpPr>
          <p:spPr bwMode="blackWhite">
            <a:xfrm>
              <a:off x="3325" y="1785"/>
              <a:ext cx="87" cy="88"/>
            </a:xfrm>
            <a:prstGeom prst="ellipse">
              <a:avLst/>
            </a:prstGeom>
            <a:solidFill>
              <a:srgbClr val="FF33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7427" name="Oval 19"/>
            <p:cNvSpPr>
              <a:spLocks noChangeArrowheads="1"/>
            </p:cNvSpPr>
            <p:nvPr/>
          </p:nvSpPr>
          <p:spPr bwMode="blackWhite">
            <a:xfrm>
              <a:off x="3912" y="1785"/>
              <a:ext cx="88" cy="88"/>
            </a:xfrm>
            <a:prstGeom prst="ellipse">
              <a:avLst/>
            </a:prstGeom>
            <a:gradFill rotWithShape="0">
              <a:gsLst>
                <a:gs pos="0">
                  <a:srgbClr val="0033CC">
                    <a:gamma/>
                    <a:shade val="89804"/>
                    <a:invGamma/>
                  </a:srgbClr>
                </a:gs>
                <a:gs pos="50000">
                  <a:srgbClr val="0033CC"/>
                </a:gs>
                <a:gs pos="100000">
                  <a:srgbClr val="0033CC">
                    <a:gamma/>
                    <a:shade val="89804"/>
                    <a:invGamma/>
                  </a:srgbClr>
                </a:gs>
              </a:gsLst>
              <a:lin ang="189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7428" name="Line 20"/>
            <p:cNvSpPr>
              <a:spLocks noChangeShapeType="1"/>
            </p:cNvSpPr>
            <p:nvPr/>
          </p:nvSpPr>
          <p:spPr bwMode="blackWhite">
            <a:xfrm>
              <a:off x="3461" y="1832"/>
              <a:ext cx="410" cy="0"/>
            </a:xfrm>
            <a:prstGeom prst="line">
              <a:avLst/>
            </a:prstGeom>
            <a:noFill/>
            <a:ln w="25400">
              <a:solidFill>
                <a:srgbClr val="FFCC00"/>
              </a:solidFill>
              <a:round/>
              <a:headEnd type="stealth" w="med" len="lg"/>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grpSp>
      <p:grpSp>
        <p:nvGrpSpPr>
          <p:cNvPr id="17434" name="Group 26"/>
          <p:cNvGrpSpPr>
            <a:grpSpLocks/>
          </p:cNvGrpSpPr>
          <p:nvPr/>
        </p:nvGrpSpPr>
        <p:grpSpPr bwMode="auto">
          <a:xfrm>
            <a:off x="7107238" y="2590800"/>
            <a:ext cx="1200150" cy="638175"/>
            <a:chOff x="4477" y="1632"/>
            <a:chExt cx="756" cy="402"/>
          </a:xfrm>
        </p:grpSpPr>
        <p:sp>
          <p:nvSpPr>
            <p:cNvPr id="17430" name="Rectangle 22"/>
            <p:cNvSpPr>
              <a:spLocks noChangeArrowheads="1"/>
            </p:cNvSpPr>
            <p:nvPr/>
          </p:nvSpPr>
          <p:spPr bwMode="blackWhite">
            <a:xfrm>
              <a:off x="4477" y="1632"/>
              <a:ext cx="756" cy="402"/>
            </a:xfrm>
            <a:prstGeom prst="rect">
              <a:avLst/>
            </a:prstGeom>
            <a:gradFill rotWithShape="0">
              <a:gsLst>
                <a:gs pos="0">
                  <a:srgbClr val="6699FF">
                    <a:gamma/>
                    <a:shade val="89804"/>
                    <a:invGamma/>
                  </a:srgbClr>
                </a:gs>
                <a:gs pos="50000">
                  <a:srgbClr val="6699FF"/>
                </a:gs>
                <a:gs pos="100000">
                  <a:srgbClr val="6699FF">
                    <a:gamma/>
                    <a:shade val="89804"/>
                    <a:invGamma/>
                  </a:srgbClr>
                </a:gs>
              </a:gsLst>
              <a:lin ang="189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7431" name="Oval 23"/>
            <p:cNvSpPr>
              <a:spLocks noChangeArrowheads="1"/>
            </p:cNvSpPr>
            <p:nvPr/>
          </p:nvSpPr>
          <p:spPr bwMode="blackWhite">
            <a:xfrm>
              <a:off x="5104" y="1785"/>
              <a:ext cx="87" cy="87"/>
            </a:xfrm>
            <a:prstGeom prst="ellipse">
              <a:avLst/>
            </a:prstGeom>
            <a:solidFill>
              <a:srgbClr val="FF33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7432" name="Oval 24"/>
            <p:cNvSpPr>
              <a:spLocks noChangeArrowheads="1"/>
            </p:cNvSpPr>
            <p:nvPr/>
          </p:nvSpPr>
          <p:spPr bwMode="blackWhite">
            <a:xfrm>
              <a:off x="4515" y="1783"/>
              <a:ext cx="87" cy="88"/>
            </a:xfrm>
            <a:prstGeom prst="ellipse">
              <a:avLst/>
            </a:prstGeom>
            <a:solidFill>
              <a:srgbClr val="FF33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7433" name="Line 25"/>
            <p:cNvSpPr>
              <a:spLocks noChangeShapeType="1"/>
            </p:cNvSpPr>
            <p:nvPr/>
          </p:nvSpPr>
          <p:spPr bwMode="blackWhite">
            <a:xfrm>
              <a:off x="4651" y="1830"/>
              <a:ext cx="410" cy="0"/>
            </a:xfrm>
            <a:prstGeom prst="line">
              <a:avLst/>
            </a:prstGeom>
            <a:noFill/>
            <a:ln w="25400">
              <a:solidFill>
                <a:srgbClr val="FFCC00"/>
              </a:solidFill>
              <a:round/>
              <a:headEnd type="stealth" w="med" len="lg"/>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grpSp>
      <p:sp>
        <p:nvSpPr>
          <p:cNvPr id="17435" name="Rectangle 27"/>
          <p:cNvSpPr>
            <a:spLocks noChangeArrowheads="1"/>
          </p:cNvSpPr>
          <p:nvPr/>
        </p:nvSpPr>
        <p:spPr bwMode="auto">
          <a:xfrm>
            <a:off x="2300288" y="1917700"/>
            <a:ext cx="2622550" cy="498475"/>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marL="341313" lvl="1" indent="-227013" defTabSz="346075">
              <a:lnSpc>
                <a:spcPct val="95000"/>
              </a:lnSpc>
              <a:spcBef>
                <a:spcPct val="35000"/>
              </a:spcBef>
              <a:tabLst>
                <a:tab pos="571500" algn="l"/>
              </a:tabLst>
            </a:pPr>
            <a:r>
              <a:rPr lang="en-US" sz="2800" b="1">
                <a:solidFill>
                  <a:srgbClr val="FFFFCC"/>
                </a:solidFill>
                <a:latin typeface="Arial" pitchFamily="34" charset="0"/>
              </a:rPr>
              <a:t>Non-equijoin</a:t>
            </a:r>
          </a:p>
        </p:txBody>
      </p:sp>
      <p:sp>
        <p:nvSpPr>
          <p:cNvPr id="17436" name="Rectangle 28"/>
          <p:cNvSpPr>
            <a:spLocks noChangeArrowheads="1"/>
          </p:cNvSpPr>
          <p:nvPr/>
        </p:nvSpPr>
        <p:spPr bwMode="auto">
          <a:xfrm>
            <a:off x="4768850" y="1917700"/>
            <a:ext cx="2622550" cy="498475"/>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marL="341313" lvl="1" indent="-227013" defTabSz="346075">
              <a:lnSpc>
                <a:spcPct val="95000"/>
              </a:lnSpc>
              <a:spcBef>
                <a:spcPct val="35000"/>
              </a:spcBef>
              <a:tabLst>
                <a:tab pos="571500" algn="l"/>
              </a:tabLst>
            </a:pPr>
            <a:r>
              <a:rPr lang="en-US" sz="2800" b="1">
                <a:solidFill>
                  <a:srgbClr val="FFFFCC"/>
                </a:solidFill>
                <a:latin typeface="Arial" pitchFamily="34" charset="0"/>
              </a:rPr>
              <a:t>Outer join</a:t>
            </a:r>
          </a:p>
        </p:txBody>
      </p:sp>
      <p:sp>
        <p:nvSpPr>
          <p:cNvPr id="17437" name="Rectangle 29"/>
          <p:cNvSpPr>
            <a:spLocks noChangeArrowheads="1"/>
          </p:cNvSpPr>
          <p:nvPr/>
        </p:nvSpPr>
        <p:spPr bwMode="auto">
          <a:xfrm>
            <a:off x="6769100" y="1917700"/>
            <a:ext cx="1862138" cy="498475"/>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marL="341313" lvl="1" indent="-227013" defTabSz="346075">
              <a:lnSpc>
                <a:spcPct val="95000"/>
              </a:lnSpc>
              <a:spcBef>
                <a:spcPct val="35000"/>
              </a:spcBef>
              <a:tabLst>
                <a:tab pos="571500" algn="l"/>
              </a:tabLst>
            </a:pPr>
            <a:r>
              <a:rPr lang="en-US" sz="2800" b="1">
                <a:solidFill>
                  <a:srgbClr val="FFFFCC"/>
                </a:solidFill>
                <a:latin typeface="Arial" pitchFamily="34" charset="0"/>
              </a:rPr>
              <a:t>Self join</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blackWhite">
          <a:xfrm>
            <a:off x="865188" y="1625600"/>
            <a:ext cx="3384550" cy="402272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nSpc>
                <a:spcPct val="95000"/>
              </a:lnSpc>
              <a:tabLst>
                <a:tab pos="914400" algn="l"/>
                <a:tab pos="1885950" algn="l"/>
                <a:tab pos="2457450" algn="l"/>
              </a:tabLst>
            </a:pPr>
            <a:r>
              <a:rPr lang="en-US" sz="1800" b="1">
                <a:solidFill>
                  <a:srgbClr val="000000"/>
                </a:solidFill>
                <a:latin typeface="Courier New" pitchFamily="49" charset="0"/>
              </a:rPr>
              <a:t> </a:t>
            </a: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p:txBody>
      </p:sp>
      <p:sp>
        <p:nvSpPr>
          <p:cNvPr id="23555" name="Rectangle 3"/>
          <p:cNvSpPr>
            <a:spLocks noChangeArrowheads="1"/>
          </p:cNvSpPr>
          <p:nvPr/>
        </p:nvSpPr>
        <p:spPr bwMode="blackWhite">
          <a:xfrm>
            <a:off x="4449763" y="1636713"/>
            <a:ext cx="3978275" cy="4022725"/>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nSpc>
                <a:spcPct val="95000"/>
              </a:lnSpc>
              <a:tabLst>
                <a:tab pos="914400" algn="l"/>
                <a:tab pos="1885950" algn="l"/>
                <a:tab pos="2627313" algn="l"/>
              </a:tabLst>
            </a:pPr>
            <a:endParaRPr lang="en-US" sz="1800" b="1">
              <a:solidFill>
                <a:srgbClr val="000000"/>
              </a:solidFill>
              <a:latin typeface="Courier New" pitchFamily="49" charset="0"/>
            </a:endParaRPr>
          </a:p>
          <a:p>
            <a:pPr>
              <a:lnSpc>
                <a:spcPct val="95000"/>
              </a:lnSpc>
              <a:tabLst>
                <a:tab pos="914400" algn="l"/>
                <a:tab pos="1885950" algn="l"/>
                <a:tab pos="2627313" algn="l"/>
              </a:tabLst>
            </a:pPr>
            <a:endParaRPr lang="en-US" sz="1800" b="1">
              <a:solidFill>
                <a:srgbClr val="000000"/>
              </a:solidFill>
              <a:latin typeface="Courier New" pitchFamily="49" charset="0"/>
            </a:endParaRPr>
          </a:p>
          <a:p>
            <a:pPr>
              <a:lnSpc>
                <a:spcPct val="95000"/>
              </a:lnSpc>
              <a:tabLst>
                <a:tab pos="914400" algn="l"/>
                <a:tab pos="1885950" algn="l"/>
                <a:tab pos="2627313" algn="l"/>
              </a:tabLst>
            </a:pPr>
            <a:endParaRPr lang="en-US" sz="1800" b="1">
              <a:solidFill>
                <a:srgbClr val="000000"/>
              </a:solidFill>
              <a:latin typeface="Courier New" pitchFamily="49" charset="0"/>
            </a:endParaRPr>
          </a:p>
          <a:p>
            <a:pPr>
              <a:lnSpc>
                <a:spcPct val="95000"/>
              </a:lnSpc>
              <a:tabLst>
                <a:tab pos="914400" algn="l"/>
                <a:tab pos="1885950" algn="l"/>
                <a:tab pos="2627313" algn="l"/>
              </a:tabLst>
            </a:pPr>
            <a:endParaRPr lang="en-US" sz="1800" b="1">
              <a:solidFill>
                <a:srgbClr val="000000"/>
              </a:solidFill>
              <a:latin typeface="Courier New" pitchFamily="49" charset="0"/>
            </a:endParaRPr>
          </a:p>
          <a:p>
            <a:pPr>
              <a:lnSpc>
                <a:spcPct val="95000"/>
              </a:lnSpc>
              <a:tabLst>
                <a:tab pos="914400" algn="l"/>
                <a:tab pos="1885950" algn="l"/>
                <a:tab pos="2627313" algn="l"/>
              </a:tabLst>
            </a:pPr>
            <a:endParaRPr lang="en-US" sz="1800" b="1">
              <a:solidFill>
                <a:srgbClr val="000000"/>
              </a:solidFill>
              <a:latin typeface="Courier New" pitchFamily="49" charset="0"/>
            </a:endParaRPr>
          </a:p>
          <a:p>
            <a:pPr>
              <a:lnSpc>
                <a:spcPct val="95000"/>
              </a:lnSpc>
              <a:tabLst>
                <a:tab pos="914400" algn="l"/>
                <a:tab pos="1885950" algn="l"/>
                <a:tab pos="2627313" algn="l"/>
              </a:tabLst>
            </a:pPr>
            <a:endParaRPr lang="en-US" sz="1800" b="1">
              <a:solidFill>
                <a:srgbClr val="000000"/>
              </a:solidFill>
              <a:latin typeface="Courier New" pitchFamily="49" charset="0"/>
            </a:endParaRPr>
          </a:p>
          <a:p>
            <a:pPr>
              <a:lnSpc>
                <a:spcPct val="95000"/>
              </a:lnSpc>
              <a:tabLst>
                <a:tab pos="914400" algn="l"/>
                <a:tab pos="1885950" algn="l"/>
                <a:tab pos="2627313" algn="l"/>
              </a:tabLst>
            </a:pPr>
            <a:endParaRPr lang="en-US" sz="1800" b="1">
              <a:solidFill>
                <a:srgbClr val="000000"/>
              </a:solidFill>
              <a:latin typeface="Courier New" pitchFamily="49" charset="0"/>
            </a:endParaRPr>
          </a:p>
          <a:p>
            <a:pPr>
              <a:lnSpc>
                <a:spcPct val="95000"/>
              </a:lnSpc>
              <a:tabLst>
                <a:tab pos="914400" algn="l"/>
                <a:tab pos="1885950" algn="l"/>
                <a:tab pos="2627313" algn="l"/>
              </a:tabLst>
            </a:pPr>
            <a:endParaRPr lang="en-US" sz="1800" b="1">
              <a:solidFill>
                <a:srgbClr val="000000"/>
              </a:solidFill>
              <a:latin typeface="Courier New" pitchFamily="49" charset="0"/>
            </a:endParaRPr>
          </a:p>
          <a:p>
            <a:pPr>
              <a:lnSpc>
                <a:spcPct val="95000"/>
              </a:lnSpc>
              <a:tabLst>
                <a:tab pos="914400" algn="l"/>
                <a:tab pos="1885950" algn="l"/>
                <a:tab pos="2627313" algn="l"/>
              </a:tabLst>
            </a:pPr>
            <a:endParaRPr lang="en-US" sz="1800" b="1">
              <a:solidFill>
                <a:srgbClr val="000000"/>
              </a:solidFill>
              <a:latin typeface="Courier New" pitchFamily="49" charset="0"/>
            </a:endParaRPr>
          </a:p>
          <a:p>
            <a:pPr>
              <a:lnSpc>
                <a:spcPct val="95000"/>
              </a:lnSpc>
              <a:tabLst>
                <a:tab pos="914400" algn="l"/>
                <a:tab pos="1885950" algn="l"/>
                <a:tab pos="2627313" algn="l"/>
              </a:tabLst>
            </a:pPr>
            <a:endParaRPr lang="en-US" sz="1800" b="1">
              <a:solidFill>
                <a:srgbClr val="000000"/>
              </a:solidFill>
              <a:latin typeface="Courier New" pitchFamily="49" charset="0"/>
            </a:endParaRPr>
          </a:p>
          <a:p>
            <a:pPr>
              <a:lnSpc>
                <a:spcPct val="95000"/>
              </a:lnSpc>
              <a:tabLst>
                <a:tab pos="914400" algn="l"/>
                <a:tab pos="1885950" algn="l"/>
                <a:tab pos="2627313" algn="l"/>
              </a:tabLst>
            </a:pPr>
            <a:endParaRPr lang="en-US" sz="1800" b="1">
              <a:solidFill>
                <a:srgbClr val="000000"/>
              </a:solidFill>
              <a:latin typeface="Courier New" pitchFamily="49" charset="0"/>
            </a:endParaRPr>
          </a:p>
          <a:p>
            <a:pPr>
              <a:lnSpc>
                <a:spcPct val="95000"/>
              </a:lnSpc>
              <a:tabLst>
                <a:tab pos="914400" algn="l"/>
                <a:tab pos="1885950" algn="l"/>
                <a:tab pos="2627313" algn="l"/>
              </a:tabLst>
            </a:pPr>
            <a:endParaRPr lang="en-US" sz="1800" b="1">
              <a:solidFill>
                <a:srgbClr val="000000"/>
              </a:solidFill>
              <a:latin typeface="Courier New" pitchFamily="49" charset="0"/>
            </a:endParaRPr>
          </a:p>
          <a:p>
            <a:pPr>
              <a:lnSpc>
                <a:spcPct val="95000"/>
              </a:lnSpc>
              <a:tabLst>
                <a:tab pos="914400" algn="l"/>
                <a:tab pos="1885950" algn="l"/>
                <a:tab pos="2627313" algn="l"/>
              </a:tabLst>
            </a:pPr>
            <a:endParaRPr lang="en-US" sz="1800" b="1">
              <a:solidFill>
                <a:srgbClr val="000000"/>
              </a:solidFill>
              <a:latin typeface="Courier New" pitchFamily="49" charset="0"/>
            </a:endParaRPr>
          </a:p>
          <a:p>
            <a:pPr>
              <a:lnSpc>
                <a:spcPct val="95000"/>
              </a:lnSpc>
              <a:tabLst>
                <a:tab pos="914400" algn="l"/>
                <a:tab pos="1885950" algn="l"/>
                <a:tab pos="2627313" algn="l"/>
              </a:tabLst>
            </a:pPr>
            <a:endParaRPr lang="en-US" sz="1800" b="1">
              <a:solidFill>
                <a:srgbClr val="000000"/>
              </a:solidFill>
              <a:latin typeface="Courier New" pitchFamily="49" charset="0"/>
            </a:endParaRPr>
          </a:p>
          <a:p>
            <a:pPr>
              <a:lnSpc>
                <a:spcPct val="95000"/>
              </a:lnSpc>
              <a:tabLst>
                <a:tab pos="914400" algn="l"/>
                <a:tab pos="1885950" algn="l"/>
                <a:tab pos="2627313" algn="l"/>
              </a:tabLst>
            </a:pPr>
            <a:endParaRPr lang="en-US" sz="1800" b="1">
              <a:solidFill>
                <a:srgbClr val="000000"/>
              </a:solidFill>
              <a:latin typeface="Courier New" pitchFamily="49" charset="0"/>
            </a:endParaRPr>
          </a:p>
        </p:txBody>
      </p:sp>
      <p:sp>
        <p:nvSpPr>
          <p:cNvPr id="23556" name="Rectangle 4"/>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What Is an Equijoin?</a:t>
            </a:r>
          </a:p>
        </p:txBody>
      </p:sp>
      <p:sp>
        <p:nvSpPr>
          <p:cNvPr id="23557" name="Rectangle 5"/>
          <p:cNvSpPr>
            <a:spLocks noChangeArrowheads="1"/>
          </p:cNvSpPr>
          <p:nvPr/>
        </p:nvSpPr>
        <p:spPr bwMode="auto">
          <a:xfrm>
            <a:off x="766763" y="1230313"/>
            <a:ext cx="8048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a:solidFill>
                  <a:srgbClr val="FFFFCC"/>
                </a:solidFill>
                <a:effectLst>
                  <a:outerShdw blurRad="38100" dist="38100" dir="2700000" algn="tl">
                    <a:srgbClr val="FFFFFF"/>
                  </a:outerShdw>
                </a:effectLst>
                <a:latin typeface="Arial" pitchFamily="34" charset="0"/>
              </a:rPr>
              <a:t>EMP </a:t>
            </a:r>
          </a:p>
        </p:txBody>
      </p:sp>
      <p:sp>
        <p:nvSpPr>
          <p:cNvPr id="23558" name="Rectangle 6"/>
          <p:cNvSpPr>
            <a:spLocks noChangeArrowheads="1"/>
          </p:cNvSpPr>
          <p:nvPr/>
        </p:nvSpPr>
        <p:spPr bwMode="auto">
          <a:xfrm>
            <a:off x="4386263" y="1254125"/>
            <a:ext cx="9318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a:solidFill>
                  <a:srgbClr val="FFFFCC"/>
                </a:solidFill>
                <a:effectLst>
                  <a:outerShdw blurRad="38100" dist="38100" dir="2700000" algn="tl">
                    <a:srgbClr val="FFFFFF"/>
                  </a:outerShdw>
                </a:effectLst>
                <a:latin typeface="Arial" pitchFamily="34" charset="0"/>
              </a:rPr>
              <a:t>DEPT </a:t>
            </a:r>
          </a:p>
        </p:txBody>
      </p:sp>
      <p:grpSp>
        <p:nvGrpSpPr>
          <p:cNvPr id="23561" name="Group 9"/>
          <p:cNvGrpSpPr>
            <a:grpSpLocks/>
          </p:cNvGrpSpPr>
          <p:nvPr/>
        </p:nvGrpSpPr>
        <p:grpSpPr bwMode="auto">
          <a:xfrm>
            <a:off x="2960688" y="1682750"/>
            <a:ext cx="2601912" cy="3405188"/>
            <a:chOff x="1865" y="1060"/>
            <a:chExt cx="1639" cy="2145"/>
          </a:xfrm>
        </p:grpSpPr>
        <p:sp>
          <p:nvSpPr>
            <p:cNvPr id="23559" name="Rectangle 7"/>
            <p:cNvSpPr>
              <a:spLocks noChangeArrowheads="1"/>
            </p:cNvSpPr>
            <p:nvPr/>
          </p:nvSpPr>
          <p:spPr bwMode="ltGray">
            <a:xfrm>
              <a:off x="1865" y="1060"/>
              <a:ext cx="684" cy="2145"/>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0" name="Rectangle 8"/>
            <p:cNvSpPr>
              <a:spLocks noChangeArrowheads="1"/>
            </p:cNvSpPr>
            <p:nvPr/>
          </p:nvSpPr>
          <p:spPr bwMode="ltGray">
            <a:xfrm>
              <a:off x="2820" y="1060"/>
              <a:ext cx="684" cy="2145"/>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3562" name="Rectangle 10"/>
          <p:cNvSpPr>
            <a:spLocks noChangeArrowheads="1"/>
          </p:cNvSpPr>
          <p:nvPr/>
        </p:nvSpPr>
        <p:spPr bwMode="blackWhite">
          <a:xfrm>
            <a:off x="877888" y="1619250"/>
            <a:ext cx="3359150" cy="399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5000"/>
              </a:lnSpc>
              <a:tabLst>
                <a:tab pos="914400" algn="l"/>
                <a:tab pos="1885950" algn="l"/>
                <a:tab pos="2457450" algn="l"/>
              </a:tabLst>
            </a:pPr>
            <a:r>
              <a:rPr lang="en-US" sz="1800" b="1">
                <a:solidFill>
                  <a:srgbClr val="000000"/>
                </a:solidFill>
                <a:latin typeface="Courier New" pitchFamily="49" charset="0"/>
              </a:rPr>
              <a:t> EMPNO ENAME    DEPTNO</a:t>
            </a:r>
          </a:p>
          <a:p>
            <a:pPr>
              <a:lnSpc>
                <a:spcPct val="95000"/>
              </a:lnSpc>
              <a:tabLst>
                <a:tab pos="914400" algn="l"/>
                <a:tab pos="1885950" algn="l"/>
                <a:tab pos="2457450" algn="l"/>
              </a:tabLst>
            </a:pPr>
            <a:r>
              <a:rPr lang="en-US" sz="1800" b="1">
                <a:solidFill>
                  <a:srgbClr val="000000"/>
                </a:solidFill>
                <a:latin typeface="Courier New" pitchFamily="49" charset="0"/>
              </a:rPr>
              <a:t>------ ------- -------</a:t>
            </a:r>
          </a:p>
          <a:p>
            <a:pPr>
              <a:lnSpc>
                <a:spcPct val="95000"/>
              </a:lnSpc>
              <a:tabLst>
                <a:tab pos="914400" algn="l"/>
                <a:tab pos="1885950" algn="l"/>
                <a:tab pos="2457450" algn="l"/>
              </a:tabLst>
            </a:pPr>
            <a:r>
              <a:rPr lang="en-US" sz="1800" b="1">
                <a:solidFill>
                  <a:srgbClr val="000000"/>
                </a:solidFill>
                <a:latin typeface="Courier New" pitchFamily="49" charset="0"/>
              </a:rPr>
              <a:t>  7839 KING         10</a:t>
            </a:r>
          </a:p>
          <a:p>
            <a:pPr>
              <a:lnSpc>
                <a:spcPct val="95000"/>
              </a:lnSpc>
              <a:tabLst>
                <a:tab pos="914400" algn="l"/>
                <a:tab pos="1885950" algn="l"/>
                <a:tab pos="2457450" algn="l"/>
              </a:tabLst>
            </a:pPr>
            <a:r>
              <a:rPr lang="en-US" sz="1800" b="1">
                <a:solidFill>
                  <a:srgbClr val="000000"/>
                </a:solidFill>
                <a:latin typeface="Courier New" pitchFamily="49" charset="0"/>
              </a:rPr>
              <a:t>  7698 BLAKE        30</a:t>
            </a:r>
          </a:p>
          <a:p>
            <a:pPr>
              <a:lnSpc>
                <a:spcPct val="95000"/>
              </a:lnSpc>
              <a:tabLst>
                <a:tab pos="914400" algn="l"/>
                <a:tab pos="1885950" algn="l"/>
                <a:tab pos="2457450" algn="l"/>
              </a:tabLst>
            </a:pPr>
            <a:r>
              <a:rPr lang="en-US" sz="1800" b="1">
                <a:solidFill>
                  <a:srgbClr val="000000"/>
                </a:solidFill>
                <a:latin typeface="Courier New" pitchFamily="49" charset="0"/>
              </a:rPr>
              <a:t>  7782 CLARK        10</a:t>
            </a:r>
          </a:p>
          <a:p>
            <a:pPr>
              <a:lnSpc>
                <a:spcPct val="95000"/>
              </a:lnSpc>
              <a:tabLst>
                <a:tab pos="914400" algn="l"/>
                <a:tab pos="1885950" algn="l"/>
                <a:tab pos="2457450" algn="l"/>
              </a:tabLst>
            </a:pPr>
            <a:r>
              <a:rPr lang="en-US" sz="1800" b="1">
                <a:solidFill>
                  <a:srgbClr val="000000"/>
                </a:solidFill>
                <a:latin typeface="Courier New" pitchFamily="49" charset="0"/>
              </a:rPr>
              <a:t>  7566 JONES        20</a:t>
            </a:r>
          </a:p>
          <a:p>
            <a:pPr>
              <a:lnSpc>
                <a:spcPct val="95000"/>
              </a:lnSpc>
              <a:tabLst>
                <a:tab pos="914400" algn="l"/>
                <a:tab pos="1885950" algn="l"/>
                <a:tab pos="2457450" algn="l"/>
              </a:tabLst>
            </a:pPr>
            <a:r>
              <a:rPr lang="en-US" sz="1800" b="1">
                <a:solidFill>
                  <a:srgbClr val="000000"/>
                </a:solidFill>
                <a:latin typeface="Courier New" pitchFamily="49" charset="0"/>
              </a:rPr>
              <a:t>  7654 MARTIN       30</a:t>
            </a:r>
          </a:p>
          <a:p>
            <a:pPr>
              <a:lnSpc>
                <a:spcPct val="95000"/>
              </a:lnSpc>
              <a:tabLst>
                <a:tab pos="914400" algn="l"/>
                <a:tab pos="1885950" algn="l"/>
                <a:tab pos="2457450" algn="l"/>
              </a:tabLst>
            </a:pPr>
            <a:r>
              <a:rPr lang="en-US" sz="1800" b="1">
                <a:solidFill>
                  <a:srgbClr val="000000"/>
                </a:solidFill>
                <a:latin typeface="Courier New" pitchFamily="49" charset="0"/>
              </a:rPr>
              <a:t>  7499 ALLEN        30</a:t>
            </a:r>
          </a:p>
          <a:p>
            <a:pPr>
              <a:lnSpc>
                <a:spcPct val="95000"/>
              </a:lnSpc>
              <a:tabLst>
                <a:tab pos="914400" algn="l"/>
                <a:tab pos="1885950" algn="l"/>
                <a:tab pos="2457450" algn="l"/>
              </a:tabLst>
            </a:pPr>
            <a:r>
              <a:rPr lang="en-US" sz="1800" b="1">
                <a:solidFill>
                  <a:srgbClr val="000000"/>
                </a:solidFill>
                <a:latin typeface="Courier New" pitchFamily="49" charset="0"/>
              </a:rPr>
              <a:t>  7844 TURNER       30</a:t>
            </a:r>
          </a:p>
          <a:p>
            <a:pPr>
              <a:lnSpc>
                <a:spcPct val="95000"/>
              </a:lnSpc>
              <a:tabLst>
                <a:tab pos="914400" algn="l"/>
                <a:tab pos="1885950" algn="l"/>
                <a:tab pos="2457450" algn="l"/>
              </a:tabLst>
            </a:pPr>
            <a:r>
              <a:rPr lang="en-US" sz="1800" b="1">
                <a:solidFill>
                  <a:srgbClr val="000000"/>
                </a:solidFill>
                <a:latin typeface="Courier New" pitchFamily="49" charset="0"/>
              </a:rPr>
              <a:t>  7900 JAMES        30</a:t>
            </a:r>
          </a:p>
          <a:p>
            <a:pPr>
              <a:lnSpc>
                <a:spcPct val="95000"/>
              </a:lnSpc>
              <a:tabLst>
                <a:tab pos="914400" algn="l"/>
                <a:tab pos="1885950" algn="l"/>
                <a:tab pos="2457450" algn="l"/>
              </a:tabLst>
            </a:pPr>
            <a:r>
              <a:rPr lang="en-US" sz="1800" b="1">
                <a:solidFill>
                  <a:srgbClr val="000000"/>
                </a:solidFill>
                <a:latin typeface="Courier New" pitchFamily="49" charset="0"/>
              </a:rPr>
              <a:t>  7521 WARD         30</a:t>
            </a:r>
          </a:p>
          <a:p>
            <a:pPr>
              <a:lnSpc>
                <a:spcPct val="95000"/>
              </a:lnSpc>
              <a:tabLst>
                <a:tab pos="914400" algn="l"/>
                <a:tab pos="1885950" algn="l"/>
                <a:tab pos="2457450" algn="l"/>
              </a:tabLst>
            </a:pPr>
            <a:r>
              <a:rPr lang="en-US" sz="1800" b="1">
                <a:solidFill>
                  <a:srgbClr val="000000"/>
                </a:solidFill>
                <a:latin typeface="Courier New" pitchFamily="49" charset="0"/>
              </a:rPr>
              <a:t>  7902 FORD         20</a:t>
            </a:r>
          </a:p>
          <a:p>
            <a:pPr>
              <a:lnSpc>
                <a:spcPct val="95000"/>
              </a:lnSpc>
              <a:tabLst>
                <a:tab pos="914400" algn="l"/>
                <a:tab pos="1885950" algn="l"/>
                <a:tab pos="2457450" algn="l"/>
              </a:tabLst>
            </a:pPr>
            <a:r>
              <a:rPr lang="en-US" sz="1800" b="1">
                <a:solidFill>
                  <a:srgbClr val="000000"/>
                </a:solidFill>
                <a:latin typeface="Courier New" pitchFamily="49" charset="0"/>
              </a:rPr>
              <a:t>  7369 SMITH        20</a:t>
            </a:r>
          </a:p>
          <a:p>
            <a:pPr>
              <a:lnSpc>
                <a:spcPct val="95000"/>
              </a:lnSpc>
              <a:tabLst>
                <a:tab pos="914400" algn="l"/>
                <a:tab pos="1885950" algn="l"/>
                <a:tab pos="2457450" algn="l"/>
              </a:tabLst>
            </a:pPr>
            <a:r>
              <a:rPr lang="en-US" sz="1800" b="1">
                <a:solidFill>
                  <a:srgbClr val="000000"/>
                </a:solidFill>
                <a:latin typeface="Courier New" pitchFamily="49" charset="0"/>
              </a:rPr>
              <a:t>...</a:t>
            </a:r>
          </a:p>
          <a:p>
            <a:pPr>
              <a:lnSpc>
                <a:spcPct val="95000"/>
              </a:lnSpc>
              <a:tabLst>
                <a:tab pos="914400" algn="l"/>
                <a:tab pos="1885950" algn="l"/>
                <a:tab pos="2457450" algn="l"/>
              </a:tabLst>
            </a:pPr>
            <a:r>
              <a:rPr lang="en-US" sz="1800" b="1">
                <a:solidFill>
                  <a:srgbClr val="000000"/>
                </a:solidFill>
                <a:latin typeface="Courier New" pitchFamily="49" charset="0"/>
              </a:rPr>
              <a:t>14 rows selected.</a:t>
            </a:r>
          </a:p>
        </p:txBody>
      </p:sp>
      <p:sp>
        <p:nvSpPr>
          <p:cNvPr id="23563" name="Rectangle 11"/>
          <p:cNvSpPr>
            <a:spLocks noChangeArrowheads="1"/>
          </p:cNvSpPr>
          <p:nvPr/>
        </p:nvSpPr>
        <p:spPr bwMode="blackWhite">
          <a:xfrm>
            <a:off x="4462463" y="1630363"/>
            <a:ext cx="3952875" cy="399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5000"/>
              </a:lnSpc>
              <a:tabLst>
                <a:tab pos="914400" algn="l"/>
                <a:tab pos="1885950" algn="l"/>
                <a:tab pos="2627313" algn="l"/>
              </a:tabLst>
            </a:pPr>
            <a:r>
              <a:rPr lang="en-US" sz="1800" b="1">
                <a:solidFill>
                  <a:srgbClr val="000000"/>
                </a:solidFill>
                <a:latin typeface="Courier New" pitchFamily="49" charset="0"/>
              </a:rPr>
              <a:t> DEPTNO DNAME      LOC     </a:t>
            </a:r>
          </a:p>
          <a:p>
            <a:pPr>
              <a:lnSpc>
                <a:spcPct val="95000"/>
              </a:lnSpc>
              <a:tabLst>
                <a:tab pos="914400" algn="l"/>
                <a:tab pos="1885950" algn="l"/>
                <a:tab pos="2627313" algn="l"/>
              </a:tabLst>
            </a:pPr>
            <a:r>
              <a:rPr lang="en-US" sz="1800" b="1">
                <a:solidFill>
                  <a:srgbClr val="000000"/>
                </a:solidFill>
                <a:latin typeface="Courier New" pitchFamily="49" charset="0"/>
              </a:rPr>
              <a:t>------- ---------- --------</a:t>
            </a:r>
          </a:p>
          <a:p>
            <a:pPr>
              <a:lnSpc>
                <a:spcPct val="95000"/>
              </a:lnSpc>
              <a:tabLst>
                <a:tab pos="914400" algn="l"/>
                <a:tab pos="1885950" algn="l"/>
                <a:tab pos="2627313" algn="l"/>
              </a:tabLst>
            </a:pPr>
            <a:r>
              <a:rPr lang="en-US" sz="1800" b="1">
                <a:solidFill>
                  <a:srgbClr val="000000"/>
                </a:solidFill>
                <a:latin typeface="Courier New" pitchFamily="49" charset="0"/>
              </a:rPr>
              <a:t>     10 ACCOUNTING NEW YORK</a:t>
            </a:r>
          </a:p>
          <a:p>
            <a:pPr>
              <a:lnSpc>
                <a:spcPct val="95000"/>
              </a:lnSpc>
              <a:tabLst>
                <a:tab pos="914400" algn="l"/>
                <a:tab pos="1885950" algn="l"/>
                <a:tab pos="2627313" algn="l"/>
              </a:tabLst>
            </a:pPr>
            <a:r>
              <a:rPr lang="en-US" sz="1800" b="1">
                <a:solidFill>
                  <a:srgbClr val="000000"/>
                </a:solidFill>
                <a:latin typeface="Courier New" pitchFamily="49" charset="0"/>
              </a:rPr>
              <a:t>     30 SALES	     	CHICAGO</a:t>
            </a:r>
          </a:p>
          <a:p>
            <a:pPr>
              <a:lnSpc>
                <a:spcPct val="95000"/>
              </a:lnSpc>
              <a:tabLst>
                <a:tab pos="914400" algn="l"/>
                <a:tab pos="1885950" algn="l"/>
                <a:tab pos="2627313" algn="l"/>
              </a:tabLst>
            </a:pPr>
            <a:r>
              <a:rPr lang="en-US" sz="1800" b="1">
                <a:solidFill>
                  <a:srgbClr val="000000"/>
                </a:solidFill>
                <a:latin typeface="Courier New" pitchFamily="49" charset="0"/>
              </a:rPr>
              <a:t>     10 ACCOUNTING	NEW YORK </a:t>
            </a:r>
          </a:p>
          <a:p>
            <a:pPr>
              <a:lnSpc>
                <a:spcPct val="95000"/>
              </a:lnSpc>
              <a:tabLst>
                <a:tab pos="914400" algn="l"/>
                <a:tab pos="1885950" algn="l"/>
                <a:tab pos="2627313" algn="l"/>
              </a:tabLst>
            </a:pPr>
            <a:r>
              <a:rPr lang="en-US" sz="1800" b="1">
                <a:solidFill>
                  <a:srgbClr val="000000"/>
                </a:solidFill>
                <a:latin typeface="Courier New" pitchFamily="49" charset="0"/>
              </a:rPr>
              <a:t>     20 RESEARCH	DALLAS</a:t>
            </a:r>
          </a:p>
          <a:p>
            <a:pPr>
              <a:lnSpc>
                <a:spcPct val="95000"/>
              </a:lnSpc>
              <a:tabLst>
                <a:tab pos="914400" algn="l"/>
                <a:tab pos="1885950" algn="l"/>
                <a:tab pos="2627313" algn="l"/>
              </a:tabLst>
            </a:pPr>
            <a:r>
              <a:rPr lang="en-US" sz="1800" b="1">
                <a:solidFill>
                  <a:srgbClr val="000000"/>
                </a:solidFill>
                <a:latin typeface="Courier New" pitchFamily="49" charset="0"/>
              </a:rPr>
              <a:t>     30 SALES	    	CHICAGO</a:t>
            </a:r>
          </a:p>
          <a:p>
            <a:pPr>
              <a:lnSpc>
                <a:spcPct val="95000"/>
              </a:lnSpc>
              <a:tabLst>
                <a:tab pos="914400" algn="l"/>
                <a:tab pos="1885950" algn="l"/>
                <a:tab pos="2627313" algn="l"/>
              </a:tabLst>
            </a:pPr>
            <a:r>
              <a:rPr lang="en-US" sz="1800" b="1">
                <a:solidFill>
                  <a:srgbClr val="000000"/>
                </a:solidFill>
                <a:latin typeface="Courier New" pitchFamily="49" charset="0"/>
              </a:rPr>
              <a:t>     30 SALES	    	CHICAGO</a:t>
            </a:r>
          </a:p>
          <a:p>
            <a:pPr>
              <a:lnSpc>
                <a:spcPct val="95000"/>
              </a:lnSpc>
              <a:tabLst>
                <a:tab pos="914400" algn="l"/>
                <a:tab pos="1885950" algn="l"/>
                <a:tab pos="2627313" algn="l"/>
              </a:tabLst>
            </a:pPr>
            <a:r>
              <a:rPr lang="en-US" sz="1800" b="1">
                <a:solidFill>
                  <a:srgbClr val="000000"/>
                </a:solidFill>
                <a:latin typeface="Courier New" pitchFamily="49" charset="0"/>
              </a:rPr>
              <a:t>     30 SALES	    	CHICAGO</a:t>
            </a:r>
          </a:p>
          <a:p>
            <a:pPr>
              <a:lnSpc>
                <a:spcPct val="95000"/>
              </a:lnSpc>
              <a:tabLst>
                <a:tab pos="914400" algn="l"/>
                <a:tab pos="1885950" algn="l"/>
                <a:tab pos="2627313" algn="l"/>
              </a:tabLst>
            </a:pPr>
            <a:r>
              <a:rPr lang="en-US" sz="1800" b="1">
                <a:solidFill>
                  <a:srgbClr val="000000"/>
                </a:solidFill>
                <a:latin typeface="Courier New" pitchFamily="49" charset="0"/>
              </a:rPr>
              <a:t>     30 SALES	    	CHICAGO</a:t>
            </a:r>
          </a:p>
          <a:p>
            <a:pPr>
              <a:lnSpc>
                <a:spcPct val="95000"/>
              </a:lnSpc>
              <a:tabLst>
                <a:tab pos="914400" algn="l"/>
                <a:tab pos="1885950" algn="l"/>
                <a:tab pos="2627313" algn="l"/>
              </a:tabLst>
            </a:pPr>
            <a:r>
              <a:rPr lang="en-US" sz="1800" b="1">
                <a:solidFill>
                  <a:srgbClr val="000000"/>
                </a:solidFill>
                <a:latin typeface="Courier New" pitchFamily="49" charset="0"/>
              </a:rPr>
              <a:t>     30 SALES	    	CHICAGO</a:t>
            </a:r>
          </a:p>
          <a:p>
            <a:pPr>
              <a:lnSpc>
                <a:spcPct val="95000"/>
              </a:lnSpc>
              <a:tabLst>
                <a:tab pos="914400" algn="l"/>
                <a:tab pos="1885950" algn="l"/>
                <a:tab pos="2627313" algn="l"/>
              </a:tabLst>
            </a:pPr>
            <a:r>
              <a:rPr lang="en-US" sz="1800" b="1">
                <a:solidFill>
                  <a:srgbClr val="000000"/>
                </a:solidFill>
                <a:latin typeface="Courier New" pitchFamily="49" charset="0"/>
              </a:rPr>
              <a:t>     20 RESEARCH	DALLAS</a:t>
            </a:r>
          </a:p>
          <a:p>
            <a:pPr>
              <a:lnSpc>
                <a:spcPct val="95000"/>
              </a:lnSpc>
              <a:tabLst>
                <a:tab pos="914400" algn="l"/>
                <a:tab pos="1885950" algn="l"/>
                <a:tab pos="2627313" algn="l"/>
              </a:tabLst>
            </a:pPr>
            <a:r>
              <a:rPr lang="en-US" sz="1800" b="1">
                <a:solidFill>
                  <a:srgbClr val="000000"/>
                </a:solidFill>
                <a:latin typeface="Courier New" pitchFamily="49" charset="0"/>
              </a:rPr>
              <a:t>     20 RESEARCH	DALLAS</a:t>
            </a:r>
          </a:p>
          <a:p>
            <a:pPr>
              <a:lnSpc>
                <a:spcPct val="95000"/>
              </a:lnSpc>
              <a:tabLst>
                <a:tab pos="914400" algn="l"/>
                <a:tab pos="1885950" algn="l"/>
                <a:tab pos="2627313" algn="l"/>
              </a:tabLst>
            </a:pPr>
            <a:r>
              <a:rPr lang="en-US" sz="1800" b="1">
                <a:solidFill>
                  <a:srgbClr val="000000"/>
                </a:solidFill>
                <a:latin typeface="Courier New" pitchFamily="49" charset="0"/>
              </a:rPr>
              <a:t>...</a:t>
            </a:r>
          </a:p>
          <a:p>
            <a:pPr>
              <a:lnSpc>
                <a:spcPct val="95000"/>
              </a:lnSpc>
              <a:tabLst>
                <a:tab pos="914400" algn="l"/>
                <a:tab pos="1885950" algn="l"/>
                <a:tab pos="2627313" algn="l"/>
              </a:tabLst>
            </a:pPr>
            <a:r>
              <a:rPr lang="en-US" sz="1800" b="1">
                <a:solidFill>
                  <a:srgbClr val="000000"/>
                </a:solidFill>
                <a:latin typeface="Courier New" pitchFamily="49" charset="0"/>
              </a:rPr>
              <a:t>14 rows selected.</a:t>
            </a:r>
          </a:p>
        </p:txBody>
      </p:sp>
      <p:grpSp>
        <p:nvGrpSpPr>
          <p:cNvPr id="23568" name="Group 16"/>
          <p:cNvGrpSpPr>
            <a:grpSpLocks/>
          </p:cNvGrpSpPr>
          <p:nvPr/>
        </p:nvGrpSpPr>
        <p:grpSpPr bwMode="auto">
          <a:xfrm>
            <a:off x="2751138" y="5133975"/>
            <a:ext cx="3333750" cy="1089025"/>
            <a:chOff x="1733" y="3234"/>
            <a:chExt cx="2100" cy="686"/>
          </a:xfrm>
        </p:grpSpPr>
        <p:sp>
          <p:nvSpPr>
            <p:cNvPr id="23564" name="Rectangle 12"/>
            <p:cNvSpPr>
              <a:spLocks noChangeArrowheads="1"/>
            </p:cNvSpPr>
            <p:nvPr/>
          </p:nvSpPr>
          <p:spPr bwMode="auto">
            <a:xfrm>
              <a:off x="1733" y="3651"/>
              <a:ext cx="1014"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lnSpc>
                  <a:spcPct val="110000"/>
                </a:lnSpc>
              </a:pPr>
              <a:r>
                <a:rPr lang="en-US" sz="2000" b="1">
                  <a:solidFill>
                    <a:srgbClr val="FFFFCC"/>
                  </a:solidFill>
                  <a:effectLst>
                    <a:outerShdw blurRad="38100" dist="38100" dir="2700000" algn="tl">
                      <a:srgbClr val="FFFFFF"/>
                    </a:outerShdw>
                  </a:effectLst>
                  <a:latin typeface="Arial" pitchFamily="34" charset="0"/>
                </a:rPr>
                <a:t>Foreign key</a:t>
              </a:r>
            </a:p>
          </p:txBody>
        </p:sp>
        <p:sp>
          <p:nvSpPr>
            <p:cNvPr id="23565" name="Line 13"/>
            <p:cNvSpPr>
              <a:spLocks noChangeShapeType="1"/>
            </p:cNvSpPr>
            <p:nvPr/>
          </p:nvSpPr>
          <p:spPr bwMode="auto">
            <a:xfrm flipH="1" flipV="1">
              <a:off x="2230" y="3234"/>
              <a:ext cx="2" cy="414"/>
            </a:xfrm>
            <a:prstGeom prst="line">
              <a:avLst/>
            </a:prstGeom>
            <a:noFill/>
            <a:ln w="50800">
              <a:solidFill>
                <a:srgbClr val="FFCC00"/>
              </a:solidFill>
              <a:round/>
              <a:headEnd type="none" w="sm" len="sm"/>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sp>
          <p:nvSpPr>
            <p:cNvPr id="23566" name="Rectangle 14"/>
            <p:cNvSpPr>
              <a:spLocks noChangeArrowheads="1"/>
            </p:cNvSpPr>
            <p:nvPr/>
          </p:nvSpPr>
          <p:spPr bwMode="auto">
            <a:xfrm>
              <a:off x="2810" y="3651"/>
              <a:ext cx="1023"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lnSpc>
                  <a:spcPct val="110000"/>
                </a:lnSpc>
              </a:pPr>
              <a:r>
                <a:rPr lang="en-US" sz="2000" b="1">
                  <a:solidFill>
                    <a:srgbClr val="FFFFCC"/>
                  </a:solidFill>
                  <a:effectLst>
                    <a:outerShdw blurRad="38100" dist="38100" dir="2700000" algn="tl">
                      <a:srgbClr val="FFFFFF"/>
                    </a:outerShdw>
                  </a:effectLst>
                  <a:latin typeface="Arial" pitchFamily="34" charset="0"/>
                </a:rPr>
                <a:t>Primary key</a:t>
              </a:r>
            </a:p>
          </p:txBody>
        </p:sp>
        <p:sp>
          <p:nvSpPr>
            <p:cNvPr id="23567" name="Line 15"/>
            <p:cNvSpPr>
              <a:spLocks noChangeShapeType="1"/>
            </p:cNvSpPr>
            <p:nvPr/>
          </p:nvSpPr>
          <p:spPr bwMode="auto">
            <a:xfrm flipH="1" flipV="1">
              <a:off x="3298" y="3234"/>
              <a:ext cx="2" cy="414"/>
            </a:xfrm>
            <a:prstGeom prst="line">
              <a:avLst/>
            </a:prstGeom>
            <a:noFill/>
            <a:ln w="50800">
              <a:solidFill>
                <a:srgbClr val="FFCC00"/>
              </a:solidFill>
              <a:round/>
              <a:headEnd type="none" w="sm" len="sm"/>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3561"/>
                                        </p:tgtEl>
                                        <p:attrNameLst>
                                          <p:attrName>style.visibility</p:attrName>
                                        </p:attrNameLst>
                                      </p:cBhvr>
                                      <p:to>
                                        <p:strVal val="visible"/>
                                      </p:to>
                                    </p:set>
                                    <p:animEffect transition="in" filter="wipe(up)">
                                      <p:cBhvr>
                                        <p:cTn id="7" dur="500"/>
                                        <p:tgtEl>
                                          <p:spTgt spid="23561"/>
                                        </p:tgtEl>
                                      </p:cBhvr>
                                    </p:animEffect>
                                  </p:childTnLst>
                                </p:cTn>
                              </p:par>
                            </p:childTnLst>
                          </p:cTn>
                        </p:par>
                        <p:par>
                          <p:cTn id="8" fill="hold" nodeType="afterGroup">
                            <p:stCondLst>
                              <p:cond delay="500"/>
                            </p:stCondLst>
                            <p:childTnLst>
                              <p:par>
                                <p:cTn id="9" presetID="2" presetClass="entr" presetSubtype="4" fill="hold" nodeType="afterEffect">
                                  <p:stCondLst>
                                    <p:cond delay="0"/>
                                  </p:stCondLst>
                                  <p:childTnLst>
                                    <p:set>
                                      <p:cBhvr>
                                        <p:cTn id="10" dur="1" fill="hold">
                                          <p:stCondLst>
                                            <p:cond delay="0"/>
                                          </p:stCondLst>
                                        </p:cTn>
                                        <p:tgtEl>
                                          <p:spTgt spid="23568"/>
                                        </p:tgtEl>
                                        <p:attrNameLst>
                                          <p:attrName>style.visibility</p:attrName>
                                        </p:attrNameLst>
                                      </p:cBhvr>
                                      <p:to>
                                        <p:strVal val="visible"/>
                                      </p:to>
                                    </p:set>
                                    <p:anim calcmode="lin" valueType="num">
                                      <p:cBhvr additive="base">
                                        <p:cTn id="11" dur="500" fill="hold"/>
                                        <p:tgtEl>
                                          <p:spTgt spid="23568"/>
                                        </p:tgtEl>
                                        <p:attrNameLst>
                                          <p:attrName>ppt_x</p:attrName>
                                        </p:attrNameLst>
                                      </p:cBhvr>
                                      <p:tavLst>
                                        <p:tav tm="0">
                                          <p:val>
                                            <p:strVal val="#ppt_x"/>
                                          </p:val>
                                        </p:tav>
                                        <p:tav tm="100000">
                                          <p:val>
                                            <p:strVal val="#ppt_x"/>
                                          </p:val>
                                        </p:tav>
                                      </p:tavLst>
                                    </p:anim>
                                    <p:anim calcmode="lin" valueType="num">
                                      <p:cBhvr additive="base">
                                        <p:cTn id="12" dur="500" fill="hold"/>
                                        <p:tgtEl>
                                          <p:spTgt spid="235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blackWhite">
          <a:xfrm>
            <a:off x="889000" y="1851025"/>
            <a:ext cx="7289800" cy="12795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tabLst>
                <a:tab pos="1200150" algn="l"/>
              </a:tabLst>
            </a:pPr>
            <a:r>
              <a:rPr lang="en-US" sz="1800" b="1">
                <a:solidFill>
                  <a:srgbClr val="000000"/>
                </a:solidFill>
                <a:latin typeface="Courier New" pitchFamily="49" charset="0"/>
              </a:rPr>
              <a:t> </a:t>
            </a:r>
          </a:p>
        </p:txBody>
      </p:sp>
      <p:sp>
        <p:nvSpPr>
          <p:cNvPr id="25603" name="Rectangle 3"/>
          <p:cNvSpPr>
            <a:spLocks noChangeArrowheads="1"/>
          </p:cNvSpPr>
          <p:nvPr/>
        </p:nvSpPr>
        <p:spPr bwMode="blackWhite">
          <a:xfrm>
            <a:off x="887413" y="3494088"/>
            <a:ext cx="7304087" cy="2314575"/>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tabLst>
                <a:tab pos="1828800" algn="l"/>
                <a:tab pos="3086100" algn="l"/>
                <a:tab pos="4229100" algn="l"/>
              </a:tabLst>
            </a:pPr>
            <a:endParaRPr lang="en-US" sz="1800" b="1">
              <a:solidFill>
                <a:srgbClr val="000000"/>
              </a:solidFill>
              <a:latin typeface="Courier New" pitchFamily="49" charset="0"/>
            </a:endParaRPr>
          </a:p>
          <a:p>
            <a:pPr>
              <a:tabLst>
                <a:tab pos="1828800" algn="l"/>
                <a:tab pos="3086100" algn="l"/>
                <a:tab pos="4229100" algn="l"/>
              </a:tabLst>
            </a:pPr>
            <a:endParaRPr lang="en-US" sz="1800" b="1">
              <a:solidFill>
                <a:srgbClr val="000000"/>
              </a:solidFill>
              <a:latin typeface="Courier New" pitchFamily="49" charset="0"/>
            </a:endParaRPr>
          </a:p>
          <a:p>
            <a:pPr>
              <a:tabLst>
                <a:tab pos="1828800" algn="l"/>
                <a:tab pos="3086100" algn="l"/>
                <a:tab pos="4229100" algn="l"/>
              </a:tabLst>
            </a:pPr>
            <a:endParaRPr lang="en-US" sz="1800" b="1">
              <a:solidFill>
                <a:srgbClr val="000000"/>
              </a:solidFill>
              <a:latin typeface="Courier New" pitchFamily="49" charset="0"/>
            </a:endParaRPr>
          </a:p>
          <a:p>
            <a:pPr>
              <a:tabLst>
                <a:tab pos="1828800" algn="l"/>
                <a:tab pos="3086100" algn="l"/>
                <a:tab pos="4229100" algn="l"/>
              </a:tabLst>
            </a:pPr>
            <a:endParaRPr lang="en-US" sz="1800" b="1">
              <a:solidFill>
                <a:srgbClr val="000000"/>
              </a:solidFill>
              <a:latin typeface="Courier New" pitchFamily="49" charset="0"/>
            </a:endParaRPr>
          </a:p>
          <a:p>
            <a:pPr>
              <a:tabLst>
                <a:tab pos="1828800" algn="l"/>
                <a:tab pos="3086100" algn="l"/>
                <a:tab pos="4229100" algn="l"/>
              </a:tabLst>
            </a:pPr>
            <a:endParaRPr lang="en-US" sz="1800" b="1">
              <a:solidFill>
                <a:srgbClr val="000000"/>
              </a:solidFill>
              <a:latin typeface="Courier New" pitchFamily="49" charset="0"/>
            </a:endParaRPr>
          </a:p>
          <a:p>
            <a:pPr>
              <a:tabLst>
                <a:tab pos="1828800" algn="l"/>
                <a:tab pos="3086100" algn="l"/>
                <a:tab pos="4229100" algn="l"/>
              </a:tabLst>
            </a:pPr>
            <a:endParaRPr lang="en-US" sz="1800" b="1">
              <a:solidFill>
                <a:srgbClr val="000000"/>
              </a:solidFill>
              <a:latin typeface="Courier New" pitchFamily="49" charset="0"/>
            </a:endParaRPr>
          </a:p>
          <a:p>
            <a:pPr>
              <a:tabLst>
                <a:tab pos="1828800" algn="l"/>
                <a:tab pos="3086100" algn="l"/>
                <a:tab pos="4229100" algn="l"/>
              </a:tabLst>
            </a:pPr>
            <a:endParaRPr lang="en-US" sz="1800" b="1">
              <a:solidFill>
                <a:srgbClr val="000000"/>
              </a:solidFill>
              <a:latin typeface="Courier New" pitchFamily="49" charset="0"/>
            </a:endParaRPr>
          </a:p>
          <a:p>
            <a:pPr>
              <a:tabLst>
                <a:tab pos="1828800" algn="l"/>
                <a:tab pos="3086100" algn="l"/>
                <a:tab pos="4229100" algn="l"/>
              </a:tabLst>
            </a:pPr>
            <a:endParaRPr lang="en-US" sz="1800" b="1">
              <a:solidFill>
                <a:srgbClr val="000000"/>
              </a:solidFill>
              <a:latin typeface="Courier New" pitchFamily="49" charset="0"/>
            </a:endParaRPr>
          </a:p>
        </p:txBody>
      </p:sp>
      <p:sp>
        <p:nvSpPr>
          <p:cNvPr id="25604" name="Rectangle 4"/>
          <p:cNvSpPr>
            <a:spLocks noGrp="1" noChangeArrowheads="1"/>
          </p:cNvSpPr>
          <p:nvPr>
            <p:ph type="title"/>
          </p:nvPr>
        </p:nvSpPr>
        <p:spPr>
          <a:noFill/>
          <a:ln/>
          <a:effectLst>
            <a:outerShdw dist="53882" dir="2700000" algn="ctr" rotWithShape="0">
              <a:srgbClr val="000000">
                <a:alpha val="50000"/>
              </a:srgbClr>
            </a:outerShdw>
          </a:effectLst>
        </p:spPr>
        <p:txBody>
          <a:bodyPr lIns="92075" tIns="46038" rIns="92075" bIns="46038" anchor="t"/>
          <a:lstStyle/>
          <a:p>
            <a:r>
              <a:rPr lang="en-US"/>
              <a:t>Retrieving Records </a:t>
            </a:r>
            <a:br>
              <a:rPr lang="en-US"/>
            </a:br>
            <a:r>
              <a:rPr lang="en-US"/>
              <a:t>with Equijoins</a:t>
            </a:r>
          </a:p>
        </p:txBody>
      </p:sp>
      <p:grpSp>
        <p:nvGrpSpPr>
          <p:cNvPr id="25607" name="Group 7"/>
          <p:cNvGrpSpPr>
            <a:grpSpLocks/>
          </p:cNvGrpSpPr>
          <p:nvPr/>
        </p:nvGrpSpPr>
        <p:grpSpPr bwMode="auto">
          <a:xfrm>
            <a:off x="2762250" y="2786063"/>
            <a:ext cx="3162300" cy="2446337"/>
            <a:chOff x="1740" y="1755"/>
            <a:chExt cx="1992" cy="1541"/>
          </a:xfrm>
        </p:grpSpPr>
        <p:sp>
          <p:nvSpPr>
            <p:cNvPr id="25605" name="Rectangle 5"/>
            <p:cNvSpPr>
              <a:spLocks noChangeArrowheads="1"/>
            </p:cNvSpPr>
            <p:nvPr/>
          </p:nvSpPr>
          <p:spPr bwMode="ltGray">
            <a:xfrm>
              <a:off x="1740" y="1755"/>
              <a:ext cx="1992" cy="177"/>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6" name="Rectangle 6"/>
            <p:cNvSpPr>
              <a:spLocks noChangeArrowheads="1"/>
            </p:cNvSpPr>
            <p:nvPr/>
          </p:nvSpPr>
          <p:spPr bwMode="ltGray">
            <a:xfrm>
              <a:off x="1740" y="2245"/>
              <a:ext cx="1225" cy="1051"/>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5608" name="Rectangle 8"/>
          <p:cNvSpPr>
            <a:spLocks noChangeArrowheads="1"/>
          </p:cNvSpPr>
          <p:nvPr/>
        </p:nvSpPr>
        <p:spPr bwMode="blackWhite">
          <a:xfrm>
            <a:off x="895350" y="1838325"/>
            <a:ext cx="7315200"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tabLst>
                <a:tab pos="1200150" algn="l"/>
              </a:tabLst>
            </a:pPr>
            <a:r>
              <a:rPr lang="en-US" sz="1800" b="1">
                <a:solidFill>
                  <a:srgbClr val="000000"/>
                </a:solidFill>
                <a:latin typeface="Courier New" pitchFamily="49" charset="0"/>
              </a:rPr>
              <a:t>SQL&gt; SELECT 	emp.empno, emp.ename, emp.deptno,</a:t>
            </a:r>
            <a:br>
              <a:rPr lang="en-US" sz="1800" b="1">
                <a:solidFill>
                  <a:srgbClr val="000000"/>
                </a:solidFill>
                <a:latin typeface="Courier New" pitchFamily="49" charset="0"/>
              </a:rPr>
            </a:br>
            <a:r>
              <a:rPr lang="en-US" sz="1800" b="1">
                <a:solidFill>
                  <a:srgbClr val="000000"/>
                </a:solidFill>
                <a:latin typeface="Courier New" pitchFamily="49" charset="0"/>
              </a:rPr>
              <a:t>  2		dept.deptno, dept.loc</a:t>
            </a:r>
          </a:p>
          <a:p>
            <a:pPr>
              <a:tabLst>
                <a:tab pos="1200150" algn="l"/>
              </a:tabLst>
            </a:pPr>
            <a:r>
              <a:rPr lang="en-US" sz="1800" b="1">
                <a:solidFill>
                  <a:srgbClr val="000000"/>
                </a:solidFill>
                <a:latin typeface="Courier New" pitchFamily="49" charset="0"/>
              </a:rPr>
              <a:t>  3  FROM   	emp, dept</a:t>
            </a:r>
          </a:p>
          <a:p>
            <a:pPr>
              <a:tabLst>
                <a:tab pos="1200150" algn="l"/>
              </a:tabLst>
            </a:pPr>
            <a:r>
              <a:rPr lang="en-US" sz="1800" b="1">
                <a:solidFill>
                  <a:srgbClr val="000000"/>
                </a:solidFill>
                <a:latin typeface="Courier New" pitchFamily="49" charset="0"/>
              </a:rPr>
              <a:t>  4  WHERE  	emp.deptno=dept.deptno;</a:t>
            </a:r>
          </a:p>
        </p:txBody>
      </p:sp>
      <p:sp>
        <p:nvSpPr>
          <p:cNvPr id="25609" name="Rectangle 9"/>
          <p:cNvSpPr>
            <a:spLocks noChangeArrowheads="1"/>
          </p:cNvSpPr>
          <p:nvPr/>
        </p:nvSpPr>
        <p:spPr bwMode="blackWhite">
          <a:xfrm>
            <a:off x="919163" y="3506788"/>
            <a:ext cx="7278687"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tabLst>
                <a:tab pos="1828800" algn="l"/>
                <a:tab pos="2400300" algn="l"/>
                <a:tab pos="3086100" algn="l"/>
                <a:tab pos="4229100" algn="l"/>
              </a:tabLst>
            </a:pPr>
            <a:r>
              <a:rPr lang="en-US" sz="1800" b="1">
                <a:solidFill>
                  <a:srgbClr val="000000"/>
                </a:solidFill>
                <a:latin typeface="Courier New" pitchFamily="49" charset="0"/>
              </a:rPr>
              <a:t>EMPNO ENAME 	DEPTNO DEPTNO LOC</a:t>
            </a:r>
          </a:p>
          <a:p>
            <a:pPr>
              <a:tabLst>
                <a:tab pos="1828800" algn="l"/>
                <a:tab pos="2400300" algn="l"/>
                <a:tab pos="3086100" algn="l"/>
                <a:tab pos="4229100" algn="l"/>
              </a:tabLst>
            </a:pPr>
            <a:r>
              <a:rPr lang="en-US" sz="1800" b="1">
                <a:solidFill>
                  <a:srgbClr val="000000"/>
                </a:solidFill>
                <a:latin typeface="Courier New" pitchFamily="49" charset="0"/>
              </a:rPr>
              <a:t>----- ------ ------ ------ ---------</a:t>
            </a:r>
          </a:p>
          <a:p>
            <a:pPr>
              <a:tabLst>
                <a:tab pos="1828800" algn="l"/>
                <a:tab pos="2400300" algn="l"/>
                <a:tab pos="3086100" algn="l"/>
                <a:tab pos="4229100" algn="l"/>
              </a:tabLst>
            </a:pPr>
            <a:r>
              <a:rPr lang="en-US" sz="1800" b="1">
                <a:solidFill>
                  <a:srgbClr val="000000"/>
                </a:solidFill>
                <a:latin typeface="Courier New" pitchFamily="49" charset="0"/>
              </a:rPr>
              <a:t> 7839 KING	    	10     10 NEW YORK</a:t>
            </a:r>
          </a:p>
          <a:p>
            <a:pPr>
              <a:tabLst>
                <a:tab pos="1828800" algn="l"/>
                <a:tab pos="2400300" algn="l"/>
                <a:tab pos="3086100" algn="l"/>
                <a:tab pos="4229100" algn="l"/>
              </a:tabLst>
            </a:pPr>
            <a:r>
              <a:rPr lang="en-US" sz="1800" b="1">
                <a:solidFill>
                  <a:srgbClr val="000000"/>
                </a:solidFill>
                <a:latin typeface="Courier New" pitchFamily="49" charset="0"/>
              </a:rPr>
              <a:t> 7698 BLAKE  	    	30     30 CHICAGO</a:t>
            </a:r>
          </a:p>
          <a:p>
            <a:pPr>
              <a:tabLst>
                <a:tab pos="1828800" algn="l"/>
                <a:tab pos="2400300" algn="l"/>
                <a:tab pos="3086100" algn="l"/>
                <a:tab pos="4229100" algn="l"/>
              </a:tabLst>
            </a:pPr>
            <a:r>
              <a:rPr lang="en-US" sz="1800" b="1">
                <a:solidFill>
                  <a:srgbClr val="000000"/>
                </a:solidFill>
                <a:latin typeface="Courier New" pitchFamily="49" charset="0"/>
              </a:rPr>
              <a:t> 7782 CLARK	    	10     10 NEW YORK</a:t>
            </a:r>
          </a:p>
          <a:p>
            <a:pPr>
              <a:tabLst>
                <a:tab pos="1828800" algn="l"/>
                <a:tab pos="2400300" algn="l"/>
                <a:tab pos="3086100" algn="l"/>
                <a:tab pos="4229100" algn="l"/>
              </a:tabLst>
            </a:pPr>
            <a:r>
              <a:rPr lang="en-US" sz="1800" b="1">
                <a:solidFill>
                  <a:srgbClr val="000000"/>
                </a:solidFill>
                <a:latin typeface="Courier New" pitchFamily="49" charset="0"/>
              </a:rPr>
              <a:t> 7566 JONES      	20     20 DALLAS</a:t>
            </a:r>
          </a:p>
          <a:p>
            <a:pPr>
              <a:tabLst>
                <a:tab pos="1828800" algn="l"/>
                <a:tab pos="2400300" algn="l"/>
                <a:tab pos="3086100" algn="l"/>
                <a:tab pos="4229100" algn="l"/>
              </a:tabLst>
            </a:pPr>
            <a:r>
              <a:rPr lang="en-US" sz="1800" b="1">
                <a:solidFill>
                  <a:srgbClr val="000000"/>
                </a:solidFill>
                <a:latin typeface="Courier New" pitchFamily="49" charset="0"/>
              </a:rPr>
              <a:t>...</a:t>
            </a:r>
          </a:p>
          <a:p>
            <a:pPr>
              <a:tabLst>
                <a:tab pos="1828800" algn="l"/>
                <a:tab pos="2400300" algn="l"/>
                <a:tab pos="3086100" algn="l"/>
                <a:tab pos="4229100" algn="l"/>
              </a:tabLst>
            </a:pPr>
            <a:r>
              <a:rPr lang="en-US" sz="1800" b="1">
                <a:solidFill>
                  <a:srgbClr val="000000"/>
                </a:solidFill>
                <a:latin typeface="Courier New" pitchFamily="49" charset="0"/>
              </a:rPr>
              <a:t>14 rows selected.</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5607"/>
                                        </p:tgtEl>
                                        <p:attrNameLst>
                                          <p:attrName>style.visibility</p:attrName>
                                        </p:attrNameLst>
                                      </p:cBhvr>
                                      <p:to>
                                        <p:strVal val="visible"/>
                                      </p:to>
                                    </p:set>
                                    <p:animEffect transition="in" filter="wipe(up)">
                                      <p:cBhvr>
                                        <p:cTn id="7" dur="500"/>
                                        <p:tgtEl>
                                          <p:spTgt spid="25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OLDTUBE">
  <a:themeElements>
    <a:clrScheme name="">
      <a:dk1>
        <a:srgbClr val="969696"/>
      </a:dk1>
      <a:lt1>
        <a:srgbClr val="FFFFFF"/>
      </a:lt1>
      <a:dk2>
        <a:srgbClr val="000000"/>
      </a:dk2>
      <a:lt2>
        <a:srgbClr val="FFFFFF"/>
      </a:lt2>
      <a:accent1>
        <a:srgbClr val="00CC99"/>
      </a:accent1>
      <a:accent2>
        <a:srgbClr val="3333CC"/>
      </a:accent2>
      <a:accent3>
        <a:srgbClr val="AAAAAA"/>
      </a:accent3>
      <a:accent4>
        <a:srgbClr val="DADADA"/>
      </a:accent4>
      <a:accent5>
        <a:srgbClr val="AAE2CA"/>
      </a:accent5>
      <a:accent6>
        <a:srgbClr val="2D2DB9"/>
      </a:accent6>
      <a:hlink>
        <a:srgbClr val="FFCC66"/>
      </a:hlink>
      <a:folHlink>
        <a:srgbClr val="969696"/>
      </a:folHlink>
    </a:clrScheme>
    <a:fontScheme name="GOLDTUB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GOLDTUB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OLDTUB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OLDTUB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OLDTUB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OLDTUB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OLDTUB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OLDTUB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Designs\GOLDTUBE.POT</Template>
  <TotalTime>4244</TotalTime>
  <Words>3024</Words>
  <Application>Microsoft Macintosh PowerPoint</Application>
  <PresentationFormat>On-screen Show (4:3)</PresentationFormat>
  <Paragraphs>714</Paragraphs>
  <Slides>23</Slides>
  <Notes>22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9" baseType="lpstr">
      <vt:lpstr>Courier New</vt:lpstr>
      <vt:lpstr>Times</vt:lpstr>
      <vt:lpstr>Times New Roman</vt:lpstr>
      <vt:lpstr>Arial</vt:lpstr>
      <vt:lpstr>GOLDTUBE</vt:lpstr>
      <vt:lpstr>Document</vt:lpstr>
      <vt:lpstr>Displaying Data  from Multiple Tables</vt:lpstr>
      <vt:lpstr>Objectives</vt:lpstr>
      <vt:lpstr>Obtaining Data from Multiple Tables</vt:lpstr>
      <vt:lpstr>What Is a Join?</vt:lpstr>
      <vt:lpstr>Cartesian Product</vt:lpstr>
      <vt:lpstr>Generating a Cartesian Product</vt:lpstr>
      <vt:lpstr>Types of Joins</vt:lpstr>
      <vt:lpstr>What Is an Equijoin?</vt:lpstr>
      <vt:lpstr>Retrieving Records  with Equijoins</vt:lpstr>
      <vt:lpstr>Qualifying Ambiguous  Column Names</vt:lpstr>
      <vt:lpstr>Additional Search Conditions Using the AND Operator </vt:lpstr>
      <vt:lpstr>Using Table Aliases</vt:lpstr>
      <vt:lpstr>Joining More Than Two Tables</vt:lpstr>
      <vt:lpstr>Non-Equijoins</vt:lpstr>
      <vt:lpstr>Retrieving Records  with Non-Equijoins</vt:lpstr>
      <vt:lpstr>Outer Joins</vt:lpstr>
      <vt:lpstr>Outer Joins</vt:lpstr>
      <vt:lpstr>Using Outer Joins</vt:lpstr>
      <vt:lpstr>Left Outer Join</vt:lpstr>
      <vt:lpstr>Self Joins</vt:lpstr>
      <vt:lpstr>Joining a Table to Itself</vt:lpstr>
      <vt:lpstr>Summary</vt:lpstr>
      <vt:lpstr>Practice Overview</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creator>Julie Rose</dc:creator>
  <cp:lastModifiedBy>Microsoft Office User</cp:lastModifiedBy>
  <cp:revision>239</cp:revision>
  <cp:lastPrinted>1998-07-01T22:34:00Z</cp:lastPrinted>
  <dcterms:created xsi:type="dcterms:W3CDTF">1995-06-17T23:31:02Z</dcterms:created>
  <dcterms:modified xsi:type="dcterms:W3CDTF">2022-03-01T04:41:05Z</dcterms:modified>
</cp:coreProperties>
</file>