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oleObject"/>
  <Default Extension="vml" ContentType="application/vnd.openxmlformats-officedocument.vmlDrawi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8"/>
  </p:notesMasterIdLst>
  <p:handoutMasterIdLst>
    <p:handoutMasterId r:id="rId29"/>
  </p:handoutMasterIdLst>
  <p:sldIdLst>
    <p:sldId id="256" r:id="rId2"/>
    <p:sldId id="257" r:id="rId3"/>
    <p:sldId id="292" r:id="rId4"/>
    <p:sldId id="260" r:id="rId5"/>
    <p:sldId id="281" r:id="rId6"/>
    <p:sldId id="261" r:id="rId7"/>
    <p:sldId id="287" r:id="rId8"/>
    <p:sldId id="289" r:id="rId9"/>
    <p:sldId id="291" r:id="rId10"/>
    <p:sldId id="311" r:id="rId11"/>
    <p:sldId id="313" r:id="rId12"/>
    <p:sldId id="290" r:id="rId13"/>
    <p:sldId id="259" r:id="rId14"/>
    <p:sldId id="294" r:id="rId15"/>
    <p:sldId id="318" r:id="rId16"/>
    <p:sldId id="301" r:id="rId17"/>
    <p:sldId id="319" r:id="rId18"/>
    <p:sldId id="303" r:id="rId19"/>
    <p:sldId id="264" r:id="rId20"/>
    <p:sldId id="300" r:id="rId21"/>
    <p:sldId id="310" r:id="rId22"/>
    <p:sldId id="295" r:id="rId23"/>
    <p:sldId id="282" r:id="rId24"/>
    <p:sldId id="298" r:id="rId25"/>
    <p:sldId id="316" r:id="rId26"/>
    <p:sldId id="384" r:id="rId27"/>
  </p:sldIdLst>
  <p:sldSz cx="9144000" cy="6858000" type="screen4x3"/>
  <p:notesSz cx="6818313" cy="9128125"/>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33"/>
    <a:srgbClr val="339933"/>
    <a:srgbClr val="66CCFF"/>
    <a:srgbClr val="EAEAEA"/>
    <a:srgbClr val="000000"/>
    <a:srgbClr val="FF5050"/>
    <a:srgbClr val="DDDDDD"/>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68"/>
    <p:restoredTop sz="90873"/>
  </p:normalViewPr>
  <p:slideViewPr>
    <p:cSldViewPr>
      <p:cViewPr varScale="1">
        <p:scale>
          <a:sx n="77" d="100"/>
          <a:sy n="77" d="100"/>
        </p:scale>
        <p:origin x="1128"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75" d="100"/>
          <a:sy n="75" d="100"/>
        </p:scale>
        <p:origin x="-448" y="212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5175" y="8712200"/>
            <a:ext cx="5280025" cy="152400"/>
          </a:xfrm>
          <a:prstGeom prst="rect">
            <a:avLst/>
          </a:prstGeom>
          <a:noFill/>
          <a:ln w="9525">
            <a:noFill/>
            <a:miter lim="800000"/>
            <a:headEnd/>
            <a:tailEnd/>
          </a:ln>
          <a:effectLst/>
        </p:spPr>
        <p:txBody>
          <a:bodyPr lIns="0" tIns="0" rIns="0" bIns="0">
            <a:spAutoFit/>
          </a:bodyPr>
          <a:lstStyle/>
          <a:p>
            <a:pPr algn="ctr" defTabSz="989013">
              <a:spcBef>
                <a:spcPct val="50000"/>
              </a:spcBef>
            </a:pPr>
            <a:r>
              <a:rPr lang="en-US" sz="1000" b="1">
                <a:latin typeface="Arial" pitchFamily="34" charset="0"/>
              </a:rPr>
              <a:t>&lt;Course name&gt; &lt;Lesson number&gt;</a:t>
            </a:r>
            <a:r>
              <a:rPr lang="en-US" sz="1000" b="1"/>
              <a:t>-</a:t>
            </a:r>
            <a:fld id="{2E184450-04CB-4E79-A3F5-89B8262481F0}" type="slidenum">
              <a:rPr lang="en-US" sz="1000" b="1">
                <a:latin typeface="Arial" pitchFamily="34" charset="0"/>
              </a:rPr>
              <a:pPr algn="ctr" defTabSz="989013">
                <a:spcBef>
                  <a:spcPct val="50000"/>
                </a:spcBef>
              </a:pPr>
              <a:t>‹#›</a:t>
            </a:fld>
            <a:endParaRPr lang="en-US" sz="1000" b="1">
              <a:latin typeface="Arial" pitchFamily="34" charset="0"/>
            </a:endParaRPr>
          </a:p>
        </p:txBody>
      </p:sp>
    </p:spTree>
    <p:extLst>
      <p:ext uri="{BB962C8B-B14F-4D97-AF65-F5344CB8AC3E}">
        <p14:creationId xmlns:p14="http://schemas.microsoft.com/office/powerpoint/2010/main" val="11731456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468313" y="155575"/>
            <a:ext cx="5875337" cy="4403725"/>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409575" y="4765675"/>
            <a:ext cx="5995988" cy="37496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Heading (Level 1) Arial 11pt Bold</a:t>
            </a:r>
          </a:p>
          <a:p>
            <a:pPr lvl="1"/>
            <a:r>
              <a:rPr lang="en-US" smtClean="0"/>
              <a:t>Body Text (Level 2) Times New Roman 11pt</a:t>
            </a:r>
          </a:p>
          <a:p>
            <a:pPr lvl="2"/>
            <a:r>
              <a:rPr lang="en-US" smtClean="0"/>
              <a:t>Bullet 1 (Level 3) Times New Roman 11pt</a:t>
            </a:r>
          </a:p>
          <a:p>
            <a:pPr lvl="3"/>
            <a:r>
              <a:rPr lang="en-US" smtClean="0"/>
              <a:t>Bullet 2 (Level 4) Times New Roman 11pt</a:t>
            </a:r>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r>
              <a:rPr lang="en-US" smtClean="0"/>
              <a:t>Technical Note (Level 1) Arial 11pt Bold (CHANGE TO BLUE)</a:t>
            </a:r>
          </a:p>
          <a:p>
            <a:pPr lvl="0"/>
            <a:r>
              <a:rPr lang="en-US" smtClean="0"/>
              <a:t>Class Management Note (Level 1) Arial 11pt Bold (CHANGE TO BLUE)</a:t>
            </a:r>
          </a:p>
          <a:p>
            <a:pPr lvl="1"/>
            <a:r>
              <a:rPr lang="en-US" smtClean="0"/>
              <a:t>Body Text (Level 2) Times New Roman 11pt (CHANGE TO BLUE)</a:t>
            </a:r>
          </a:p>
          <a:p>
            <a:pPr lvl="2"/>
            <a:r>
              <a:rPr lang="en-US" smtClean="0"/>
              <a:t>Bullet 1 (Level 3) Times New Roman 11pt (CHANGE TO BLUE)</a:t>
            </a:r>
          </a:p>
        </p:txBody>
      </p:sp>
      <p:sp>
        <p:nvSpPr>
          <p:cNvPr id="2052" name="Rectangle 4"/>
          <p:cNvSpPr>
            <a:spLocks noChangeArrowheads="1"/>
          </p:cNvSpPr>
          <p:nvPr/>
        </p:nvSpPr>
        <p:spPr bwMode="auto">
          <a:xfrm>
            <a:off x="712788" y="8594725"/>
            <a:ext cx="5270500" cy="152400"/>
          </a:xfrm>
          <a:prstGeom prst="rect">
            <a:avLst/>
          </a:prstGeom>
          <a:noFill/>
          <a:ln w="9525">
            <a:noFill/>
            <a:miter lim="800000"/>
            <a:headEnd/>
            <a:tailEnd/>
          </a:ln>
          <a:effectLst/>
        </p:spPr>
        <p:txBody>
          <a:bodyPr lIns="0" tIns="0" rIns="0" bIns="0">
            <a:spAutoFit/>
          </a:bodyPr>
          <a:lstStyle/>
          <a:p>
            <a:pPr algn="ctr" defTabSz="989013">
              <a:spcBef>
                <a:spcPct val="50000"/>
              </a:spcBef>
            </a:pPr>
            <a:r>
              <a:rPr lang="en-US" sz="1000" b="1">
                <a:latin typeface="Arial" pitchFamily="34" charset="0"/>
              </a:rPr>
              <a:t>Introduction to Oracle: SQL and PL/SQL  5</a:t>
            </a:r>
            <a:r>
              <a:rPr lang="en-US" sz="1000" b="1"/>
              <a:t>-</a:t>
            </a:r>
            <a:fld id="{2F67B3FA-7ACD-43E9-B84C-0ED2BE0DA0C2}" type="slidenum">
              <a:rPr lang="en-US" sz="1000" b="1">
                <a:latin typeface="Arial" pitchFamily="34" charset="0"/>
              </a:rPr>
              <a:pPr algn="ctr" defTabSz="989013">
                <a:spcBef>
                  <a:spcPct val="50000"/>
                </a:spcBef>
              </a:pPr>
              <a:t>‹#›</a:t>
            </a:fld>
            <a:endParaRPr lang="en-US" sz="1000" b="1">
              <a:latin typeface="Arial" pitchFamily="34" charset="0"/>
            </a:endParaRPr>
          </a:p>
        </p:txBody>
      </p:sp>
    </p:spTree>
    <p:extLst>
      <p:ext uri="{BB962C8B-B14F-4D97-AF65-F5344CB8AC3E}">
        <p14:creationId xmlns:p14="http://schemas.microsoft.com/office/powerpoint/2010/main" val="1088186106"/>
      </p:ext>
    </p:extLst>
  </p:cSld>
  <p:clrMap bg1="lt1" tx1="dk1" bg2="lt2" tx2="dk2" accent1="accent1" accent2="accent2" accent3="accent3" accent4="accent4" accent5="accent5" accent6="accent6" hlink="hlink" folHlink="folHlink"/>
  <p:notesStyle>
    <a:lvl1pPr algn="l" defTabSz="403225" rtl="0" eaLnBrk="0" fontAlgn="base" hangingPunct="0">
      <a:spcBef>
        <a:spcPct val="30000"/>
      </a:spcBef>
      <a:spcAft>
        <a:spcPct val="0"/>
      </a:spcAft>
      <a:tabLst>
        <a:tab pos="455613" algn="l"/>
      </a:tabLst>
      <a:defRPr sz="1100" b="1" kern="1200">
        <a:solidFill>
          <a:schemeClr val="tx1"/>
        </a:solidFill>
        <a:latin typeface="Arial" pitchFamily="34" charset="0"/>
        <a:ea typeface="+mn-ea"/>
        <a:cs typeface="+mn-cs"/>
      </a:defRPr>
    </a:lvl1pPr>
    <a:lvl2pPr marL="114300" algn="l" defTabSz="403225" rtl="0" eaLnBrk="0" fontAlgn="base" hangingPunct="0">
      <a:spcBef>
        <a:spcPct val="30000"/>
      </a:spcBef>
      <a:spcAft>
        <a:spcPct val="0"/>
      </a:spcAft>
      <a:tabLst>
        <a:tab pos="455613" algn="l"/>
      </a:tabLst>
      <a:defRPr sz="1100" kern="1200">
        <a:solidFill>
          <a:schemeClr val="tx1"/>
        </a:solidFill>
        <a:latin typeface="Times New Roman" pitchFamily="18" charset="0"/>
        <a:ea typeface="+mn-ea"/>
        <a:cs typeface="+mn-cs"/>
      </a:defRPr>
    </a:lvl2pPr>
    <a:lvl3pPr marL="449263" indent="-214313" algn="l" defTabSz="403225" rtl="0" eaLnBrk="0" fontAlgn="base" hangingPunct="0">
      <a:spcBef>
        <a:spcPct val="30000"/>
      </a:spcBef>
      <a:spcAft>
        <a:spcPct val="0"/>
      </a:spcAft>
      <a:buChar char="•"/>
      <a:tabLst>
        <a:tab pos="455613" algn="l"/>
      </a:tabLst>
      <a:defRPr sz="1100" kern="1200">
        <a:solidFill>
          <a:schemeClr val="tx1"/>
        </a:solidFill>
        <a:latin typeface="Times New Roman" pitchFamily="18" charset="0"/>
        <a:ea typeface="+mn-ea"/>
        <a:cs typeface="+mn-cs"/>
      </a:defRPr>
    </a:lvl3pPr>
    <a:lvl4pPr marL="852488" indent="-217488" algn="l" defTabSz="403225" rtl="0" eaLnBrk="0" fontAlgn="base" hangingPunct="0">
      <a:spcBef>
        <a:spcPct val="30000"/>
      </a:spcBef>
      <a:spcAft>
        <a:spcPct val="0"/>
      </a:spcAft>
      <a:buChar char="–"/>
      <a:tabLst>
        <a:tab pos="455613" algn="l"/>
      </a:tabLst>
      <a:defRPr sz="1100" kern="1200">
        <a:solidFill>
          <a:schemeClr val="tx1"/>
        </a:solidFill>
        <a:latin typeface="Times New Roman" pitchFamily="18" charset="0"/>
        <a:ea typeface="+mn-ea"/>
        <a:cs typeface="+mn-cs"/>
      </a:defRPr>
    </a:lvl4pPr>
    <a:lvl5pPr marL="5815013" algn="l" defTabSz="403225" rtl="0" eaLnBrk="0" fontAlgn="base" hangingPunct="0">
      <a:spcBef>
        <a:spcPct val="30000"/>
      </a:spcBef>
      <a:spcAft>
        <a:spcPct val="0"/>
      </a:spcAft>
      <a:tabLst>
        <a:tab pos="455613" algn="l"/>
      </a:tabLs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4" Type="http://schemas.openxmlformats.org/officeDocument/2006/relationships/oleObject" Target="../embeddings/oleObject1.bin"/><Relationship Id="rId5"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noFill/>
          <a:ln/>
        </p:spPr>
        <p:txBody>
          <a:bodyPr/>
          <a:lstStyle/>
          <a:p>
            <a:pPr>
              <a:tabLst>
                <a:tab pos="1122363" algn="l"/>
                <a:tab pos="2246313" algn="l"/>
              </a:tabLst>
            </a:pPr>
            <a:endParaRPr lang="en-US"/>
          </a:p>
          <a:p>
            <a:pPr>
              <a:tabLst>
                <a:tab pos="1122363" algn="l"/>
                <a:tab pos="2246313" algn="l"/>
              </a:tabLst>
            </a:pPr>
            <a:endParaRPr lang="en-US"/>
          </a:p>
          <a:p>
            <a:pPr>
              <a:tabLst>
                <a:tab pos="1122363" algn="l"/>
                <a:tab pos="2246313" algn="l"/>
              </a:tabLst>
            </a:pPr>
            <a:endParaRPr lang="en-US"/>
          </a:p>
          <a:p>
            <a:pPr>
              <a:tabLst>
                <a:tab pos="1122363" algn="l"/>
                <a:tab pos="2246313" algn="l"/>
              </a:tabLst>
            </a:pPr>
            <a:endParaRPr lang="en-US"/>
          </a:p>
          <a:p>
            <a:pPr>
              <a:tabLst>
                <a:tab pos="1122363" algn="l"/>
                <a:tab pos="2246313" algn="l"/>
              </a:tabLst>
            </a:pPr>
            <a:endParaRPr lang="en-US"/>
          </a:p>
          <a:p>
            <a:pPr>
              <a:tabLst>
                <a:tab pos="1122363" algn="l"/>
                <a:tab pos="2246313" algn="l"/>
              </a:tabLst>
            </a:pPr>
            <a:endParaRPr lang="en-US"/>
          </a:p>
          <a:p>
            <a:pPr>
              <a:tabLst>
                <a:tab pos="1122363" algn="l"/>
                <a:tab pos="2246313" algn="l"/>
              </a:tabLst>
            </a:pPr>
            <a:endParaRPr lang="en-US"/>
          </a:p>
          <a:p>
            <a:pPr>
              <a:tabLst>
                <a:tab pos="1122363" algn="l"/>
                <a:tab pos="2246313" algn="l"/>
              </a:tabLst>
            </a:pPr>
            <a:endParaRPr lang="en-US"/>
          </a:p>
          <a:p>
            <a:pPr>
              <a:tabLst>
                <a:tab pos="1122363" algn="l"/>
                <a:tab pos="2246313" algn="l"/>
              </a:tabLst>
            </a:pPr>
            <a:endParaRPr lang="en-US"/>
          </a:p>
          <a:p>
            <a:pPr>
              <a:tabLst>
                <a:tab pos="1122363" algn="l"/>
                <a:tab pos="2246313" algn="l"/>
              </a:tabLst>
            </a:pPr>
            <a:endParaRPr lang="en-US"/>
          </a:p>
          <a:p>
            <a:pPr>
              <a:tabLst>
                <a:tab pos="1122363" algn="l"/>
                <a:tab pos="2246313" algn="l"/>
              </a:tabLst>
            </a:pPr>
            <a:endParaRPr lang="en-US"/>
          </a:p>
          <a:p>
            <a:pPr>
              <a:tabLst>
                <a:tab pos="1122363" algn="l"/>
                <a:tab pos="2246313" algn="l"/>
              </a:tabLst>
            </a:pPr>
            <a:endParaRPr lang="en-US"/>
          </a:p>
          <a:p>
            <a:pPr>
              <a:tabLst>
                <a:tab pos="1122363" algn="l"/>
                <a:tab pos="2246313" algn="l"/>
              </a:tabLst>
            </a:pPr>
            <a:r>
              <a:rPr lang="en-US" sz="1200">
                <a:solidFill>
                  <a:schemeClr val="accent2"/>
                </a:solidFill>
              </a:rPr>
              <a:t>Schedule:	Timing	Topic</a:t>
            </a:r>
          </a:p>
          <a:p>
            <a:pPr lvl="1">
              <a:tabLst>
                <a:tab pos="1122363" algn="l"/>
                <a:tab pos="2246313" algn="l"/>
              </a:tabLst>
            </a:pPr>
            <a:r>
              <a:rPr lang="en-US">
                <a:solidFill>
                  <a:schemeClr val="accent2"/>
                </a:solidFill>
              </a:rPr>
              <a:t>	35 minutes	Lecture</a:t>
            </a:r>
          </a:p>
          <a:p>
            <a:pPr lvl="1">
              <a:tabLst>
                <a:tab pos="1122363" algn="l"/>
                <a:tab pos="2246313" algn="l"/>
              </a:tabLst>
            </a:pPr>
            <a:r>
              <a:rPr lang="en-US">
                <a:solidFill>
                  <a:schemeClr val="accent2"/>
                </a:solidFill>
              </a:rPr>
              <a:t>	40 minutes	Practice</a:t>
            </a:r>
          </a:p>
          <a:p>
            <a:pPr lvl="1">
              <a:tabLst>
                <a:tab pos="1122363" algn="l"/>
                <a:tab pos="2246313" algn="l"/>
              </a:tabLst>
            </a:pPr>
            <a:r>
              <a:rPr lang="en-US">
                <a:solidFill>
                  <a:schemeClr val="accent2"/>
                </a:solidFill>
              </a:rPr>
              <a:t>	75 minutes	Total</a:t>
            </a:r>
          </a:p>
        </p:txBody>
      </p:sp>
      <p:sp>
        <p:nvSpPr>
          <p:cNvPr id="6147" name="Rectangle 3"/>
          <p:cNvSpPr>
            <a:spLocks noGrp="1" noRot="1" noChangeAspect="1" noChangeArrowheads="1" noTextEdit="1"/>
          </p:cNvSpPr>
          <p:nvPr>
            <p:ph type="sldImg"/>
          </p:nvPr>
        </p:nvSpPr>
        <p:spPr>
          <a:xfrm>
            <a:off x="469900" y="155575"/>
            <a:ext cx="5872163" cy="4403725"/>
          </a:xfrm>
          <a:ln cap="flat"/>
        </p:spPr>
      </p:sp>
    </p:spTree>
    <p:extLst>
      <p:ext uri="{BB962C8B-B14F-4D97-AF65-F5344CB8AC3E}">
        <p14:creationId xmlns:p14="http://schemas.microsoft.com/office/powerpoint/2010/main" val="1012248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441325" y="169863"/>
            <a:ext cx="5927725" cy="4445000"/>
          </a:xfrm>
          <a:ln cap="flat"/>
        </p:spPr>
      </p:sp>
      <p:sp>
        <p:nvSpPr>
          <p:cNvPr id="24579" name="Rectangle 3"/>
          <p:cNvSpPr>
            <a:spLocks noGrp="1" noChangeArrowheads="1"/>
          </p:cNvSpPr>
          <p:nvPr>
            <p:ph type="body" idx="1"/>
          </p:nvPr>
        </p:nvSpPr>
        <p:spPr>
          <a:xfrm>
            <a:off x="452438" y="4762500"/>
            <a:ext cx="5311775" cy="3795713"/>
          </a:xfrm>
          <a:noFill/>
          <a:ln/>
        </p:spPr>
        <p:txBody>
          <a:bodyPr/>
          <a:lstStyle/>
          <a:p>
            <a:pPr defTabSz="396875">
              <a:tabLst>
                <a:tab pos="452438" algn="l"/>
              </a:tabLst>
            </a:pPr>
            <a:r>
              <a:rPr lang="en-US"/>
              <a:t>Group Functions and Null Values </a:t>
            </a:r>
          </a:p>
          <a:p>
            <a:pPr lvl="1" defTabSz="396875">
              <a:tabLst>
                <a:tab pos="452438" algn="l"/>
              </a:tabLst>
            </a:pPr>
            <a:r>
              <a:rPr lang="en-US"/>
              <a:t>All group functions except COUNT (*) ignore null values in the column. In the slide example, the average is calculated based </a:t>
            </a:r>
            <a:r>
              <a:rPr lang="en-US" i="1"/>
              <a:t>only</a:t>
            </a:r>
            <a:r>
              <a:rPr lang="en-US"/>
              <a:t> on the rows in the table where a valid value is stored in the COMM column. The average is calculated as total commission being paid to all employees divided by the number of employees receiving commission (4).</a:t>
            </a:r>
          </a:p>
        </p:txBody>
      </p:sp>
    </p:spTree>
    <p:extLst>
      <p:ext uri="{BB962C8B-B14F-4D97-AF65-F5344CB8AC3E}">
        <p14:creationId xmlns:p14="http://schemas.microsoft.com/office/powerpoint/2010/main" val="744318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441325" y="169863"/>
            <a:ext cx="5927725" cy="4445000"/>
          </a:xfrm>
          <a:ln cap="flat"/>
        </p:spPr>
      </p:sp>
      <p:sp>
        <p:nvSpPr>
          <p:cNvPr id="26627" name="Rectangle 3"/>
          <p:cNvSpPr>
            <a:spLocks noGrp="1" noChangeArrowheads="1"/>
          </p:cNvSpPr>
          <p:nvPr>
            <p:ph type="body" idx="1"/>
          </p:nvPr>
        </p:nvSpPr>
        <p:spPr>
          <a:xfrm>
            <a:off x="452438" y="4762500"/>
            <a:ext cx="5311775" cy="3795713"/>
          </a:xfrm>
          <a:noFill/>
          <a:ln/>
        </p:spPr>
        <p:txBody>
          <a:bodyPr/>
          <a:lstStyle/>
          <a:p>
            <a:pPr defTabSz="396875">
              <a:tabLst>
                <a:tab pos="452438" algn="l"/>
              </a:tabLst>
            </a:pPr>
            <a:r>
              <a:rPr lang="en-US"/>
              <a:t>Group Functions and Null Values (continued)</a:t>
            </a:r>
          </a:p>
          <a:p>
            <a:pPr lvl="1" defTabSz="396875">
              <a:tabLst>
                <a:tab pos="452438" algn="l"/>
              </a:tabLst>
            </a:pPr>
            <a:r>
              <a:rPr lang="en-US"/>
              <a:t>The NVL function forces group functions to include null values. In the slide example, the average is calculated based on </a:t>
            </a:r>
            <a:r>
              <a:rPr lang="en-US" i="1"/>
              <a:t>all</a:t>
            </a:r>
            <a:r>
              <a:rPr lang="en-US"/>
              <a:t> rows in the table regardless of whether null values are stored in the COMM column. The average is calculated as total commission being paid to all employees divided by the total number of employees in the company (14).</a:t>
            </a:r>
          </a:p>
        </p:txBody>
      </p:sp>
    </p:spTree>
    <p:extLst>
      <p:ext uri="{BB962C8B-B14F-4D97-AF65-F5344CB8AC3E}">
        <p14:creationId xmlns:p14="http://schemas.microsoft.com/office/powerpoint/2010/main" val="672752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860800" y="-1588"/>
            <a:ext cx="2957513" cy="457201"/>
          </a:xfrm>
          <a:prstGeom prst="rect">
            <a:avLst/>
          </a:prstGeom>
          <a:noFill/>
          <a:ln w="9525">
            <a:noFill/>
            <a:miter lim="800000"/>
            <a:headEnd/>
            <a:tailEnd/>
          </a:ln>
          <a:effectLst/>
        </p:spPr>
        <p:txBody>
          <a:bodyPr wrap="none" anchor="ctr"/>
          <a:lstStyle/>
          <a:p>
            <a:endParaRPr lang="en-US"/>
          </a:p>
        </p:txBody>
      </p:sp>
      <p:sp>
        <p:nvSpPr>
          <p:cNvPr id="28675" name="Rectangle 3"/>
          <p:cNvSpPr>
            <a:spLocks noChangeArrowheads="1"/>
          </p:cNvSpPr>
          <p:nvPr/>
        </p:nvSpPr>
        <p:spPr bwMode="auto">
          <a:xfrm>
            <a:off x="-1588" y="-1588"/>
            <a:ext cx="2954338" cy="457201"/>
          </a:xfrm>
          <a:prstGeom prst="rect">
            <a:avLst/>
          </a:prstGeom>
          <a:noFill/>
          <a:ln w="9525">
            <a:noFill/>
            <a:miter lim="800000"/>
            <a:headEnd/>
            <a:tailEnd/>
          </a:ln>
          <a:effectLst/>
        </p:spPr>
        <p:txBody>
          <a:bodyPr wrap="none" anchor="ctr"/>
          <a:lstStyle/>
          <a:p>
            <a:endParaRPr lang="en-US"/>
          </a:p>
        </p:txBody>
      </p:sp>
      <p:sp>
        <p:nvSpPr>
          <p:cNvPr id="28676" name="Rectangle 4"/>
          <p:cNvSpPr>
            <a:spLocks noGrp="1" noChangeArrowheads="1"/>
          </p:cNvSpPr>
          <p:nvPr>
            <p:ph type="body" idx="1"/>
          </p:nvPr>
        </p:nvSpPr>
        <p:spPr>
          <a:xfrm>
            <a:off x="452438" y="4762500"/>
            <a:ext cx="5311775" cy="3795713"/>
          </a:xfrm>
          <a:noFill/>
          <a:ln/>
        </p:spPr>
        <p:txBody>
          <a:bodyPr/>
          <a:lstStyle/>
          <a:p>
            <a:pPr defTabSz="468313">
              <a:tabLst>
                <a:tab pos="444500" algn="l"/>
              </a:tabLst>
            </a:pPr>
            <a:r>
              <a:rPr lang="en-US"/>
              <a:t>Groups of Data</a:t>
            </a:r>
          </a:p>
          <a:p>
            <a:pPr lvl="1" defTabSz="468313">
              <a:tabLst>
                <a:tab pos="444500" algn="l"/>
              </a:tabLst>
            </a:pPr>
            <a:r>
              <a:rPr lang="en-US"/>
              <a:t>Until now, all group functions have treated the table as one large group of information. At times, you need to divide the table of information into smaller groups. This can be done by using the </a:t>
            </a:r>
            <a:r>
              <a:rPr lang="en-US">
                <a:solidFill>
                  <a:srgbClr val="FC0128"/>
                </a:solidFill>
              </a:rPr>
              <a:t>GROUP BY </a:t>
            </a:r>
            <a:r>
              <a:rPr lang="en-US"/>
              <a:t>clause.</a:t>
            </a:r>
          </a:p>
        </p:txBody>
      </p:sp>
      <p:sp>
        <p:nvSpPr>
          <p:cNvPr id="28677" name="Rectangle 5"/>
          <p:cNvSpPr>
            <a:spLocks noGrp="1" noRot="1" noChangeAspect="1" noChangeArrowheads="1" noTextEdit="1"/>
          </p:cNvSpPr>
          <p:nvPr>
            <p:ph type="sldImg"/>
          </p:nvPr>
        </p:nvSpPr>
        <p:spPr>
          <a:xfrm>
            <a:off x="441325" y="169863"/>
            <a:ext cx="5927725" cy="4445000"/>
          </a:xfrm>
          <a:ln cap="flat"/>
        </p:spPr>
      </p:sp>
    </p:spTree>
    <p:extLst>
      <p:ext uri="{BB962C8B-B14F-4D97-AF65-F5344CB8AC3E}">
        <p14:creationId xmlns:p14="http://schemas.microsoft.com/office/powerpoint/2010/main" val="444437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859213" y="0"/>
            <a:ext cx="2960687" cy="457200"/>
          </a:xfrm>
          <a:prstGeom prst="rect">
            <a:avLst/>
          </a:prstGeom>
          <a:noFill/>
          <a:ln w="9525">
            <a:noFill/>
            <a:miter lim="800000"/>
            <a:headEnd/>
            <a:tailEnd/>
          </a:ln>
          <a:effectLst/>
        </p:spPr>
        <p:txBody>
          <a:bodyPr wrap="none" anchor="ctr"/>
          <a:lstStyle/>
          <a:p>
            <a:endParaRPr lang="en-US"/>
          </a:p>
        </p:txBody>
      </p:sp>
      <p:sp>
        <p:nvSpPr>
          <p:cNvPr id="30723" name="Rectangle 3"/>
          <p:cNvSpPr>
            <a:spLocks noChangeArrowheads="1"/>
          </p:cNvSpPr>
          <p:nvPr/>
        </p:nvSpPr>
        <p:spPr bwMode="auto">
          <a:xfrm>
            <a:off x="-3175" y="0"/>
            <a:ext cx="2957513" cy="457200"/>
          </a:xfrm>
          <a:prstGeom prst="rect">
            <a:avLst/>
          </a:prstGeom>
          <a:noFill/>
          <a:ln w="9525">
            <a:noFill/>
            <a:miter lim="800000"/>
            <a:headEnd/>
            <a:tailEnd/>
          </a:ln>
          <a:effectLst/>
        </p:spPr>
        <p:txBody>
          <a:bodyPr wrap="none" anchor="ctr"/>
          <a:lstStyle/>
          <a:p>
            <a:endParaRPr lang="en-US"/>
          </a:p>
        </p:txBody>
      </p:sp>
      <p:sp>
        <p:nvSpPr>
          <p:cNvPr id="30724" name="Rectangle 4"/>
          <p:cNvSpPr>
            <a:spLocks noGrp="1" noChangeArrowheads="1"/>
          </p:cNvSpPr>
          <p:nvPr>
            <p:ph type="body" idx="1"/>
          </p:nvPr>
        </p:nvSpPr>
        <p:spPr>
          <a:noFill/>
          <a:ln/>
        </p:spPr>
        <p:txBody>
          <a:bodyPr/>
          <a:lstStyle/>
          <a:p>
            <a:r>
              <a:rPr lang="en-US"/>
              <a:t>The GROUP BY Clause</a:t>
            </a:r>
          </a:p>
          <a:p>
            <a:pPr lvl="1"/>
            <a:r>
              <a:rPr lang="en-US"/>
              <a:t>You can use the </a:t>
            </a:r>
            <a:r>
              <a:rPr lang="en-US">
                <a:solidFill>
                  <a:srgbClr val="FC0128"/>
                </a:solidFill>
              </a:rPr>
              <a:t>GROUP BY </a:t>
            </a:r>
            <a:r>
              <a:rPr lang="en-US"/>
              <a:t>clause to divide the rows in a table into groups. You can then use the group functions to return summary information for each group. </a:t>
            </a:r>
          </a:p>
          <a:p>
            <a:pPr lvl="1"/>
            <a:r>
              <a:rPr lang="en-US"/>
              <a:t>In the syntax:</a:t>
            </a:r>
          </a:p>
          <a:p>
            <a:pPr lvl="1"/>
            <a:r>
              <a:rPr lang="en-US"/>
              <a:t>	</a:t>
            </a:r>
            <a:r>
              <a:rPr lang="en-US" i="1"/>
              <a:t>group_by_expression</a:t>
            </a:r>
            <a:r>
              <a:rPr lang="en-US"/>
              <a:t>	specifies columns whose values determine the basis for</a:t>
            </a:r>
            <a:br>
              <a:rPr lang="en-US"/>
            </a:br>
            <a:r>
              <a:rPr lang="en-US"/>
              <a:t>					grouping rows</a:t>
            </a:r>
          </a:p>
          <a:p>
            <a:r>
              <a:rPr lang="en-US"/>
              <a:t>Guidelines</a:t>
            </a:r>
          </a:p>
          <a:p>
            <a:pPr lvl="2"/>
            <a:r>
              <a:rPr lang="en-US"/>
              <a:t>If you include a group function in a SELECT clause, you cannot select individual results as well </a:t>
            </a:r>
            <a:r>
              <a:rPr lang="en-US" i="1"/>
              <a:t>unless</a:t>
            </a:r>
            <a:r>
              <a:rPr lang="en-US"/>
              <a:t> the individual column appears in the GROUP BY clause. You will receive an error message if you fail to include the column list.</a:t>
            </a:r>
          </a:p>
          <a:p>
            <a:pPr lvl="2"/>
            <a:r>
              <a:rPr lang="en-US"/>
              <a:t>Using a WHERE clause, you can preexclude rows before dividing them into groups.</a:t>
            </a:r>
          </a:p>
          <a:p>
            <a:pPr lvl="2"/>
            <a:r>
              <a:rPr lang="en-US"/>
              <a:t>You must include the </a:t>
            </a:r>
            <a:r>
              <a:rPr lang="en-US" i="1"/>
              <a:t>columns</a:t>
            </a:r>
            <a:r>
              <a:rPr lang="en-US"/>
              <a:t> in the GROUP BY clause. </a:t>
            </a:r>
          </a:p>
          <a:p>
            <a:pPr lvl="2"/>
            <a:r>
              <a:rPr lang="en-US"/>
              <a:t>You cannot use the column alias in the GROUP BY clause.</a:t>
            </a:r>
          </a:p>
          <a:p>
            <a:pPr lvl="2"/>
            <a:r>
              <a:rPr lang="en-US"/>
              <a:t>By default, rows are sorted by ascending order of the columns included in the GROUP BY list. You can override this by using the ORDER BY clause.</a:t>
            </a:r>
          </a:p>
          <a:p>
            <a:pPr lvl="1"/>
            <a:endParaRPr lang="en-US"/>
          </a:p>
          <a:p>
            <a:endParaRPr lang="en-US" b="0">
              <a:latin typeface="Times New Roman" pitchFamily="18" charset="0"/>
            </a:endParaRPr>
          </a:p>
        </p:txBody>
      </p:sp>
      <p:sp>
        <p:nvSpPr>
          <p:cNvPr id="30725" name="Rectangle 5"/>
          <p:cNvSpPr>
            <a:spLocks noGrp="1" noRot="1" noChangeAspect="1" noChangeArrowheads="1" noTextEdit="1"/>
          </p:cNvSpPr>
          <p:nvPr>
            <p:ph type="sldImg"/>
          </p:nvPr>
        </p:nvSpPr>
        <p:spPr>
          <a:xfrm>
            <a:off x="469900" y="155575"/>
            <a:ext cx="5872163" cy="4403725"/>
          </a:xfrm>
          <a:ln cap="flat"/>
        </p:spPr>
      </p:sp>
    </p:spTree>
    <p:extLst>
      <p:ext uri="{BB962C8B-B14F-4D97-AF65-F5344CB8AC3E}">
        <p14:creationId xmlns:p14="http://schemas.microsoft.com/office/powerpoint/2010/main" val="710988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860800" y="-1588"/>
            <a:ext cx="2957513" cy="457201"/>
          </a:xfrm>
          <a:prstGeom prst="rect">
            <a:avLst/>
          </a:prstGeom>
          <a:noFill/>
          <a:ln w="9525">
            <a:noFill/>
            <a:miter lim="800000"/>
            <a:headEnd/>
            <a:tailEnd/>
          </a:ln>
          <a:effectLst/>
        </p:spPr>
        <p:txBody>
          <a:bodyPr wrap="none" anchor="ctr"/>
          <a:lstStyle/>
          <a:p>
            <a:endParaRPr lang="en-US"/>
          </a:p>
        </p:txBody>
      </p:sp>
      <p:sp>
        <p:nvSpPr>
          <p:cNvPr id="32771" name="Rectangle 3"/>
          <p:cNvSpPr>
            <a:spLocks noChangeArrowheads="1"/>
          </p:cNvSpPr>
          <p:nvPr/>
        </p:nvSpPr>
        <p:spPr bwMode="auto">
          <a:xfrm>
            <a:off x="-1588" y="-1588"/>
            <a:ext cx="2954338" cy="457201"/>
          </a:xfrm>
          <a:prstGeom prst="rect">
            <a:avLst/>
          </a:prstGeom>
          <a:noFill/>
          <a:ln w="9525">
            <a:noFill/>
            <a:miter lim="800000"/>
            <a:headEnd/>
            <a:tailEnd/>
          </a:ln>
          <a:effectLst/>
        </p:spPr>
        <p:txBody>
          <a:bodyPr wrap="none" anchor="ctr"/>
          <a:lstStyle/>
          <a:p>
            <a:endParaRPr lang="en-US"/>
          </a:p>
        </p:txBody>
      </p:sp>
      <p:sp>
        <p:nvSpPr>
          <p:cNvPr id="32772" name="Rectangle 4"/>
          <p:cNvSpPr>
            <a:spLocks noGrp="1" noChangeArrowheads="1"/>
          </p:cNvSpPr>
          <p:nvPr>
            <p:ph type="body" idx="1"/>
          </p:nvPr>
        </p:nvSpPr>
        <p:spPr>
          <a:xfrm>
            <a:off x="452438" y="4762500"/>
            <a:ext cx="5311775" cy="3795713"/>
          </a:xfrm>
          <a:noFill/>
          <a:ln/>
        </p:spPr>
        <p:txBody>
          <a:bodyPr/>
          <a:lstStyle/>
          <a:p>
            <a:pPr defTabSz="468313">
              <a:tabLst>
                <a:tab pos="444500" algn="l"/>
              </a:tabLst>
            </a:pPr>
            <a:r>
              <a:rPr lang="en-US"/>
              <a:t>The GROUP BY Clause (continued)</a:t>
            </a:r>
          </a:p>
          <a:p>
            <a:pPr lvl="1" defTabSz="468313">
              <a:tabLst>
                <a:tab pos="444500" algn="l"/>
              </a:tabLst>
            </a:pPr>
            <a:r>
              <a:rPr lang="en-US"/>
              <a:t>When using the GROUP BY clause, make sure that all columns in the SELECT list that are not in the group functions are included in the GROUP BY clause. The example on the slide displays the department number and the average salary for each department. Here is how this SELECT statement, containing a GROUP BY clause, is evaluated:</a:t>
            </a:r>
          </a:p>
          <a:p>
            <a:pPr marL="439738" lvl="2" indent="-211138" defTabSz="468313">
              <a:tabLst>
                <a:tab pos="444500" algn="l"/>
              </a:tabLst>
            </a:pPr>
            <a:r>
              <a:rPr lang="en-US"/>
              <a:t>The SELECT clause specifies the columns to be retrieved:</a:t>
            </a:r>
          </a:p>
          <a:p>
            <a:pPr marL="800100" lvl="3" indent="-246063" defTabSz="468313">
              <a:tabLst>
                <a:tab pos="444500" algn="l"/>
              </a:tabLst>
            </a:pPr>
            <a:r>
              <a:rPr lang="en-US"/>
              <a:t>Department number column in the EMP table</a:t>
            </a:r>
          </a:p>
          <a:p>
            <a:pPr marL="800100" lvl="3" indent="-246063" defTabSz="468313">
              <a:tabLst>
                <a:tab pos="444500" algn="l"/>
              </a:tabLst>
            </a:pPr>
            <a:r>
              <a:rPr lang="en-US"/>
              <a:t>The average of all the salaries in the group you specified in the GROUP BY clause</a:t>
            </a:r>
          </a:p>
          <a:p>
            <a:pPr marL="439738" lvl="2" indent="-211138" defTabSz="468313">
              <a:tabLst>
                <a:tab pos="444500" algn="l"/>
              </a:tabLst>
            </a:pPr>
            <a:r>
              <a:rPr lang="en-US"/>
              <a:t>The FROM clause specifies the tables that the database must access: the EMP table.</a:t>
            </a:r>
          </a:p>
          <a:p>
            <a:pPr marL="439738" lvl="2" indent="-211138" defTabSz="468313">
              <a:tabLst>
                <a:tab pos="444500" algn="l"/>
              </a:tabLst>
            </a:pPr>
            <a:r>
              <a:rPr lang="en-US"/>
              <a:t>The WHERE clause specifies the rows to be retrieved. Since there is no WHERE clause, by default all rows are retrieved. </a:t>
            </a:r>
          </a:p>
          <a:p>
            <a:pPr marL="439738" lvl="2" indent="-211138" defTabSz="468313">
              <a:tabLst>
                <a:tab pos="444500" algn="l"/>
              </a:tabLst>
            </a:pPr>
            <a:r>
              <a:rPr lang="en-US"/>
              <a:t>The GROUP BY clause specifies how the rows should be grouped. The rows are being grouped by department number, so the AVG function that is being applied to the salary column will calculate the </a:t>
            </a:r>
            <a:r>
              <a:rPr lang="en-US" i="1"/>
              <a:t>average salary for each department.</a:t>
            </a:r>
            <a:r>
              <a:rPr lang="en-US" b="1" i="1"/>
              <a:t> </a:t>
            </a:r>
          </a:p>
          <a:p>
            <a:pPr lvl="1" defTabSz="468313">
              <a:tabLst>
                <a:tab pos="444500" algn="l"/>
              </a:tabLst>
            </a:pPr>
            <a:endParaRPr lang="en-US">
              <a:solidFill>
                <a:schemeClr val="accent1"/>
              </a:solidFill>
            </a:endParaRPr>
          </a:p>
          <a:p>
            <a:pPr defTabSz="468313">
              <a:tabLst>
                <a:tab pos="444500" algn="l"/>
              </a:tabLst>
            </a:pPr>
            <a:endParaRPr lang="en-US" b="0">
              <a:solidFill>
                <a:schemeClr val="accent1"/>
              </a:solidFill>
              <a:latin typeface="Times New Roman" pitchFamily="18" charset="0"/>
            </a:endParaRPr>
          </a:p>
        </p:txBody>
      </p:sp>
      <p:sp>
        <p:nvSpPr>
          <p:cNvPr id="32773" name="Rectangle 5"/>
          <p:cNvSpPr>
            <a:spLocks noGrp="1" noRot="1" noChangeAspect="1" noChangeArrowheads="1" noTextEdit="1"/>
          </p:cNvSpPr>
          <p:nvPr>
            <p:ph type="sldImg"/>
          </p:nvPr>
        </p:nvSpPr>
        <p:spPr>
          <a:xfrm>
            <a:off x="441325" y="169863"/>
            <a:ext cx="5927725" cy="4445000"/>
          </a:xfrm>
          <a:ln cap="flat"/>
        </p:spPr>
      </p:sp>
    </p:spTree>
    <p:extLst>
      <p:ext uri="{BB962C8B-B14F-4D97-AF65-F5344CB8AC3E}">
        <p14:creationId xmlns:p14="http://schemas.microsoft.com/office/powerpoint/2010/main" val="986758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860800" y="-1588"/>
            <a:ext cx="2957513" cy="457201"/>
          </a:xfrm>
          <a:prstGeom prst="rect">
            <a:avLst/>
          </a:prstGeom>
          <a:noFill/>
          <a:ln w="9525">
            <a:noFill/>
            <a:miter lim="800000"/>
            <a:headEnd/>
            <a:tailEnd/>
          </a:ln>
          <a:effectLst/>
        </p:spPr>
        <p:txBody>
          <a:bodyPr wrap="none" anchor="ctr"/>
          <a:lstStyle/>
          <a:p>
            <a:endParaRPr lang="en-US"/>
          </a:p>
        </p:txBody>
      </p:sp>
      <p:sp>
        <p:nvSpPr>
          <p:cNvPr id="34819" name="Rectangle 3"/>
          <p:cNvSpPr>
            <a:spLocks noChangeArrowheads="1"/>
          </p:cNvSpPr>
          <p:nvPr/>
        </p:nvSpPr>
        <p:spPr bwMode="auto">
          <a:xfrm>
            <a:off x="-1588" y="-1588"/>
            <a:ext cx="2954338" cy="457201"/>
          </a:xfrm>
          <a:prstGeom prst="rect">
            <a:avLst/>
          </a:prstGeom>
          <a:noFill/>
          <a:ln w="9525">
            <a:noFill/>
            <a:miter lim="800000"/>
            <a:headEnd/>
            <a:tailEnd/>
          </a:ln>
          <a:effectLst/>
        </p:spPr>
        <p:txBody>
          <a:bodyPr wrap="none" anchor="ctr"/>
          <a:lstStyle/>
          <a:p>
            <a:endParaRPr lang="en-US"/>
          </a:p>
        </p:txBody>
      </p:sp>
      <p:sp>
        <p:nvSpPr>
          <p:cNvPr id="34820" name="Rectangle 4"/>
          <p:cNvSpPr>
            <a:spLocks noGrp="1" noChangeArrowheads="1"/>
          </p:cNvSpPr>
          <p:nvPr>
            <p:ph type="body" idx="1"/>
          </p:nvPr>
        </p:nvSpPr>
        <p:spPr>
          <a:xfrm>
            <a:off x="452438" y="4762500"/>
            <a:ext cx="5975350" cy="3795713"/>
          </a:xfrm>
          <a:noFill/>
          <a:ln/>
        </p:spPr>
        <p:txBody>
          <a:bodyPr/>
          <a:lstStyle/>
          <a:p>
            <a:pPr defTabSz="468313">
              <a:tabLst>
                <a:tab pos="444500" algn="l"/>
              </a:tabLst>
            </a:pPr>
            <a:r>
              <a:rPr lang="en-US"/>
              <a:t>The GROUP BY Clause (continued)</a:t>
            </a:r>
          </a:p>
          <a:p>
            <a:pPr lvl="1" defTabSz="468313">
              <a:tabLst>
                <a:tab pos="444500" algn="l"/>
              </a:tabLst>
            </a:pPr>
            <a:r>
              <a:rPr lang="en-US"/>
              <a:t>The GROUP BY column does not have to be in the SELECT clause. For example, the SELECT statement on the slide displays the average salaries for each department without displaying the respective department numbers. Without the department numbers, however, the results do not look meaningful. </a:t>
            </a:r>
          </a:p>
          <a:p>
            <a:pPr lvl="1" defTabSz="468313">
              <a:tabLst>
                <a:tab pos="444500" algn="l"/>
              </a:tabLst>
            </a:pPr>
            <a:r>
              <a:rPr lang="en-US"/>
              <a:t>You can use the group function in the ORDER BY clause.</a:t>
            </a:r>
          </a:p>
          <a:p>
            <a:pPr lvl="1" defTabSz="468313">
              <a:tabLst>
                <a:tab pos="444500" algn="l"/>
              </a:tabLst>
            </a:pPr>
            <a:endParaRPr lang="en-US"/>
          </a:p>
          <a:p>
            <a:pPr lvl="1" defTabSz="468313">
              <a:tabLst>
                <a:tab pos="444500" algn="l"/>
              </a:tabLst>
            </a:pPr>
            <a:endParaRPr lang="en-US"/>
          </a:p>
          <a:p>
            <a:pPr lvl="1" defTabSz="468313">
              <a:tabLst>
                <a:tab pos="444500" algn="l"/>
              </a:tabLst>
            </a:pPr>
            <a:endParaRPr lang="en-US"/>
          </a:p>
          <a:p>
            <a:pPr lvl="1" defTabSz="468313">
              <a:tabLst>
                <a:tab pos="444500" algn="l"/>
              </a:tabLst>
            </a:pPr>
            <a:endParaRPr lang="en-US"/>
          </a:p>
          <a:p>
            <a:pPr lvl="1" defTabSz="468313">
              <a:tabLst>
                <a:tab pos="444500" algn="l"/>
              </a:tabLst>
            </a:pPr>
            <a:endParaRPr lang="en-US"/>
          </a:p>
          <a:p>
            <a:pPr lvl="1" defTabSz="468313">
              <a:tabLst>
                <a:tab pos="444500" algn="l"/>
              </a:tabLst>
            </a:pPr>
            <a:endParaRPr lang="en-US"/>
          </a:p>
          <a:p>
            <a:pPr lvl="1" defTabSz="468313">
              <a:tabLst>
                <a:tab pos="444500" algn="l"/>
              </a:tabLst>
            </a:pPr>
            <a:endParaRPr lang="en-US"/>
          </a:p>
          <a:p>
            <a:pPr lvl="1" defTabSz="468313">
              <a:tabLst>
                <a:tab pos="444500" algn="l"/>
              </a:tabLst>
            </a:pPr>
            <a:endParaRPr lang="en-US"/>
          </a:p>
          <a:p>
            <a:pPr lvl="1" defTabSz="468313">
              <a:tabLst>
                <a:tab pos="444500" algn="l"/>
              </a:tabLst>
            </a:pPr>
            <a:endParaRPr lang="en-US"/>
          </a:p>
          <a:p>
            <a:pPr lvl="1" defTabSz="468313">
              <a:tabLst>
                <a:tab pos="444500" algn="l"/>
              </a:tabLst>
            </a:pPr>
            <a:endParaRPr lang="en-US"/>
          </a:p>
          <a:p>
            <a:pPr defTabSz="468313">
              <a:tabLst>
                <a:tab pos="444500" algn="l"/>
              </a:tabLst>
            </a:pPr>
            <a:r>
              <a:rPr lang="en-US">
                <a:solidFill>
                  <a:schemeClr val="accent2"/>
                </a:solidFill>
              </a:rPr>
              <a:t>Class Management Note</a:t>
            </a:r>
          </a:p>
          <a:p>
            <a:pPr lvl="1" defTabSz="468313">
              <a:tabLst>
                <a:tab pos="444500" algn="l"/>
              </a:tabLst>
            </a:pPr>
            <a:r>
              <a:rPr lang="en-US">
                <a:solidFill>
                  <a:schemeClr val="accent2"/>
                </a:solidFill>
              </a:rPr>
              <a:t>Demonstrate the query with and without the DEPTNO in the SELECT statement.</a:t>
            </a:r>
          </a:p>
        </p:txBody>
      </p:sp>
      <p:sp>
        <p:nvSpPr>
          <p:cNvPr id="34821" name="Rectangle 5"/>
          <p:cNvSpPr>
            <a:spLocks noGrp="1" noRot="1" noChangeAspect="1" noChangeArrowheads="1" noTextEdit="1"/>
          </p:cNvSpPr>
          <p:nvPr>
            <p:ph type="sldImg"/>
          </p:nvPr>
        </p:nvSpPr>
        <p:spPr>
          <a:xfrm>
            <a:off x="441325" y="169863"/>
            <a:ext cx="5927725" cy="4445000"/>
          </a:xfrm>
          <a:ln cap="flat"/>
        </p:spPr>
      </p:sp>
      <p:grpSp>
        <p:nvGrpSpPr>
          <p:cNvPr id="34824" name="Group 8"/>
          <p:cNvGrpSpPr>
            <a:grpSpLocks/>
          </p:cNvGrpSpPr>
          <p:nvPr/>
        </p:nvGrpSpPr>
        <p:grpSpPr bwMode="auto">
          <a:xfrm>
            <a:off x="252413" y="5792788"/>
            <a:ext cx="5954712" cy="935037"/>
            <a:chOff x="159" y="3649"/>
            <a:chExt cx="3751" cy="589"/>
          </a:xfrm>
        </p:grpSpPr>
        <p:sp>
          <p:nvSpPr>
            <p:cNvPr id="34822" name="Rectangle 6"/>
            <p:cNvSpPr>
              <a:spLocks noChangeArrowheads="1"/>
            </p:cNvSpPr>
            <p:nvPr/>
          </p:nvSpPr>
          <p:spPr bwMode="auto">
            <a:xfrm>
              <a:off x="407" y="3750"/>
              <a:ext cx="3503" cy="488"/>
            </a:xfrm>
            <a:prstGeom prst="rect">
              <a:avLst/>
            </a:prstGeom>
            <a:noFill/>
            <a:ln w="12700">
              <a:solidFill>
                <a:schemeClr val="tx1"/>
              </a:solidFill>
              <a:miter lim="800000"/>
              <a:headEnd/>
              <a:tailEnd/>
            </a:ln>
            <a:effectLst/>
          </p:spPr>
          <p:txBody>
            <a:bodyPr wrap="none" anchor="ctr"/>
            <a:lstStyle/>
            <a:p>
              <a:endParaRPr lang="en-US"/>
            </a:p>
          </p:txBody>
        </p:sp>
        <p:sp>
          <p:nvSpPr>
            <p:cNvPr id="34823" name="Rectangle 7"/>
            <p:cNvSpPr>
              <a:spLocks noChangeArrowheads="1"/>
            </p:cNvSpPr>
            <p:nvPr/>
          </p:nvSpPr>
          <p:spPr bwMode="auto">
            <a:xfrm>
              <a:off x="159" y="3649"/>
              <a:ext cx="2291" cy="586"/>
            </a:xfrm>
            <a:prstGeom prst="rect">
              <a:avLst/>
            </a:prstGeom>
            <a:noFill/>
            <a:ln w="9525">
              <a:noFill/>
              <a:miter lim="800000"/>
              <a:headEnd/>
              <a:tailEnd/>
            </a:ln>
            <a:effectLst/>
          </p:spPr>
          <p:txBody>
            <a:bodyPr lIns="90488" tIns="44450" rIns="90488" bIns="44450">
              <a:spAutoFit/>
            </a:bodyPr>
            <a:lstStyle/>
            <a:p>
              <a:pPr marL="444500" lvl="1" defTabSz="869950"/>
              <a:endParaRPr lang="en-US" sz="1100" b="1">
                <a:latin typeface="Courier New" pitchFamily="49" charset="0"/>
              </a:endParaRPr>
            </a:p>
            <a:p>
              <a:pPr marL="444500" lvl="1" defTabSz="869950"/>
              <a:r>
                <a:rPr lang="en-US" sz="1100" b="1">
                  <a:latin typeface="Courier New" pitchFamily="49" charset="0"/>
                </a:rPr>
                <a:t>SQL&gt; SELECT	deptno, AVG(sal)</a:t>
              </a:r>
            </a:p>
            <a:p>
              <a:pPr marL="444500" lvl="1" defTabSz="869950"/>
              <a:r>
                <a:rPr lang="en-US" sz="1100" b="1">
                  <a:latin typeface="Courier New" pitchFamily="49" charset="0"/>
                </a:rPr>
                <a:t>  2  FROM	emp</a:t>
              </a:r>
            </a:p>
            <a:p>
              <a:pPr marL="444500" lvl="1" defTabSz="869950"/>
              <a:r>
                <a:rPr lang="en-US" sz="1100" b="1">
                  <a:latin typeface="Courier New" pitchFamily="49" charset="0"/>
                </a:rPr>
                <a:t>  3  GROUP BY	deptno</a:t>
              </a:r>
            </a:p>
            <a:p>
              <a:pPr marL="444500" lvl="1" defTabSz="869950"/>
              <a:r>
                <a:rPr lang="en-US" sz="1100" b="1">
                  <a:latin typeface="Courier New" pitchFamily="49" charset="0"/>
                </a:rPr>
                <a:t>  4  ORDER BY   AVG(sal);</a:t>
              </a:r>
            </a:p>
          </p:txBody>
        </p:sp>
      </p:grpSp>
      <p:sp>
        <p:nvSpPr>
          <p:cNvPr id="34825" name="Rectangle 9"/>
          <p:cNvSpPr>
            <a:spLocks noChangeArrowheads="1"/>
          </p:cNvSpPr>
          <p:nvPr/>
        </p:nvSpPr>
        <p:spPr bwMode="auto">
          <a:xfrm>
            <a:off x="646113" y="6796088"/>
            <a:ext cx="5561012" cy="904875"/>
          </a:xfrm>
          <a:prstGeom prst="rect">
            <a:avLst/>
          </a:prstGeom>
          <a:noFill/>
          <a:ln w="12700">
            <a:solidFill>
              <a:schemeClr val="tx1"/>
            </a:solidFill>
            <a:miter lim="800000"/>
            <a:headEnd/>
            <a:tailEnd/>
          </a:ln>
          <a:effectLst/>
        </p:spPr>
        <p:txBody>
          <a:bodyPr wrap="none" anchor="ctr"/>
          <a:lstStyle/>
          <a:p>
            <a:endParaRPr lang="en-US"/>
          </a:p>
        </p:txBody>
      </p:sp>
      <p:sp>
        <p:nvSpPr>
          <p:cNvPr id="34826" name="Rectangle 10"/>
          <p:cNvSpPr>
            <a:spLocks noChangeArrowheads="1"/>
          </p:cNvSpPr>
          <p:nvPr/>
        </p:nvSpPr>
        <p:spPr bwMode="auto">
          <a:xfrm>
            <a:off x="214313" y="6802438"/>
            <a:ext cx="3636962" cy="930275"/>
          </a:xfrm>
          <a:prstGeom prst="rect">
            <a:avLst/>
          </a:prstGeom>
          <a:noFill/>
          <a:ln w="9525">
            <a:noFill/>
            <a:miter lim="800000"/>
            <a:headEnd/>
            <a:tailEnd/>
          </a:ln>
          <a:effectLst/>
        </p:spPr>
        <p:txBody>
          <a:bodyPr lIns="90488" tIns="44450" rIns="90488" bIns="44450">
            <a:spAutoFit/>
          </a:bodyPr>
          <a:lstStyle/>
          <a:p>
            <a:pPr marL="444500" lvl="1" defTabSz="869950"/>
            <a:r>
              <a:rPr lang="en-US" sz="1100">
                <a:latin typeface="Courier New" pitchFamily="49" charset="0"/>
              </a:rPr>
              <a:t>    DEPTNO     AVG(SAL)</a:t>
            </a:r>
          </a:p>
          <a:p>
            <a:pPr marL="444500" lvl="1" defTabSz="869950"/>
            <a:r>
              <a:rPr lang="en-US" sz="1100">
                <a:latin typeface="Courier New" pitchFamily="49" charset="0"/>
              </a:rPr>
              <a:t>---------- ------------</a:t>
            </a:r>
          </a:p>
          <a:p>
            <a:pPr marL="444500" lvl="1" defTabSz="869950"/>
            <a:r>
              <a:rPr lang="en-US" sz="1100">
                <a:latin typeface="Courier New" pitchFamily="49" charset="0"/>
              </a:rPr>
              <a:t>        30    1566.6667 </a:t>
            </a:r>
          </a:p>
          <a:p>
            <a:pPr marL="444500" lvl="1" defTabSz="869950"/>
            <a:r>
              <a:rPr lang="en-US" sz="1100">
                <a:latin typeface="Courier New" pitchFamily="49" charset="0"/>
              </a:rPr>
              <a:t>        20         2175</a:t>
            </a:r>
          </a:p>
          <a:p>
            <a:pPr marL="444500" lvl="1" defTabSz="869950"/>
            <a:r>
              <a:rPr lang="en-US" sz="1100">
                <a:latin typeface="Courier New" pitchFamily="49" charset="0"/>
              </a:rPr>
              <a:t>        10    2916.6667</a:t>
            </a:r>
          </a:p>
        </p:txBody>
      </p:sp>
    </p:spTree>
    <p:extLst>
      <p:ext uri="{BB962C8B-B14F-4D97-AF65-F5344CB8AC3E}">
        <p14:creationId xmlns:p14="http://schemas.microsoft.com/office/powerpoint/2010/main" val="1573756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441325" y="169863"/>
            <a:ext cx="5927725" cy="4445000"/>
          </a:xfrm>
          <a:ln cap="flat"/>
        </p:spPr>
      </p:sp>
      <p:sp>
        <p:nvSpPr>
          <p:cNvPr id="36867" name="Rectangle 3"/>
          <p:cNvSpPr>
            <a:spLocks noGrp="1" noChangeArrowheads="1"/>
          </p:cNvSpPr>
          <p:nvPr>
            <p:ph type="body" idx="1"/>
          </p:nvPr>
        </p:nvSpPr>
        <p:spPr>
          <a:xfrm>
            <a:off x="452438" y="4762500"/>
            <a:ext cx="6013450" cy="3795713"/>
          </a:xfrm>
          <a:noFill/>
          <a:ln/>
        </p:spPr>
        <p:txBody>
          <a:bodyPr/>
          <a:lstStyle/>
          <a:p>
            <a:pPr defTabSz="396875">
              <a:tabLst>
                <a:tab pos="452438" algn="l"/>
              </a:tabLst>
            </a:pPr>
            <a:r>
              <a:rPr lang="en-US"/>
              <a:t>Groups Within Groups</a:t>
            </a:r>
          </a:p>
          <a:p>
            <a:pPr lvl="1" defTabSz="396875">
              <a:tabLst>
                <a:tab pos="452438" algn="l"/>
              </a:tabLst>
            </a:pPr>
            <a:r>
              <a:rPr lang="en-US"/>
              <a:t>Sometimes there is a need to see results for groups within groups. The slide shows a report that displays the total salary being paid to each job title, within each department.</a:t>
            </a:r>
          </a:p>
          <a:p>
            <a:pPr lvl="1" defTabSz="396875">
              <a:tabLst>
                <a:tab pos="452438" algn="l"/>
              </a:tabLst>
            </a:pPr>
            <a:r>
              <a:rPr lang="en-US"/>
              <a:t>The EMP table is grouped first by department number, and within that grouping, it is grouped by job title. For example, the two clerks in department 20 are grouped together and a single result (total salary) is produced for all salespeople within the group. </a:t>
            </a:r>
          </a:p>
          <a:p>
            <a:pPr lvl="1" defTabSz="396875">
              <a:tabLst>
                <a:tab pos="452438" algn="l"/>
              </a:tabLst>
            </a:pPr>
            <a:endParaRPr lang="en-US"/>
          </a:p>
          <a:p>
            <a:pPr lvl="1" defTabSz="396875">
              <a:tabLst>
                <a:tab pos="452438" algn="l"/>
              </a:tabLst>
            </a:pPr>
            <a:endParaRPr lang="en-US"/>
          </a:p>
          <a:p>
            <a:pPr lvl="1" defTabSz="396875">
              <a:tabLst>
                <a:tab pos="452438" algn="l"/>
              </a:tabLst>
            </a:pPr>
            <a:endParaRPr lang="en-US"/>
          </a:p>
          <a:p>
            <a:pPr lvl="1" defTabSz="396875">
              <a:tabLst>
                <a:tab pos="452438" algn="l"/>
              </a:tabLst>
            </a:pPr>
            <a:endParaRPr lang="en-US"/>
          </a:p>
          <a:p>
            <a:pPr lvl="1" defTabSz="396875">
              <a:tabLst>
                <a:tab pos="452438" algn="l"/>
              </a:tabLst>
            </a:pPr>
            <a:endParaRPr lang="en-US"/>
          </a:p>
          <a:p>
            <a:pPr lvl="1" defTabSz="396875">
              <a:tabLst>
                <a:tab pos="452438" algn="l"/>
              </a:tabLst>
            </a:pPr>
            <a:endParaRPr lang="en-US"/>
          </a:p>
          <a:p>
            <a:pPr lvl="1" defTabSz="396875">
              <a:tabLst>
                <a:tab pos="452438" algn="l"/>
              </a:tabLst>
            </a:pPr>
            <a:endParaRPr lang="en-US"/>
          </a:p>
          <a:p>
            <a:pPr lvl="1" defTabSz="396875">
              <a:tabLst>
                <a:tab pos="452438" algn="l"/>
              </a:tabLst>
            </a:pPr>
            <a:endParaRPr lang="en-US"/>
          </a:p>
          <a:p>
            <a:pPr defTabSz="396875">
              <a:tabLst>
                <a:tab pos="452438" algn="l"/>
              </a:tabLst>
            </a:pPr>
            <a:r>
              <a:rPr lang="en-US">
                <a:solidFill>
                  <a:schemeClr val="accent2"/>
                </a:solidFill>
              </a:rPr>
              <a:t>Class Management Note</a:t>
            </a:r>
          </a:p>
          <a:p>
            <a:pPr lvl="1" defTabSz="396875">
              <a:tabLst>
                <a:tab pos="452438" algn="l"/>
              </a:tabLst>
            </a:pPr>
            <a:r>
              <a:rPr lang="en-US">
                <a:solidFill>
                  <a:schemeClr val="accent2"/>
                </a:solidFill>
              </a:rPr>
              <a:t>Demo: </a:t>
            </a:r>
            <a:r>
              <a:rPr lang="en-US" i="1">
                <a:solidFill>
                  <a:schemeClr val="accent2"/>
                </a:solidFill>
              </a:rPr>
              <a:t>l5order1.sql,l5order2.sql</a:t>
            </a:r>
          </a:p>
          <a:p>
            <a:pPr lvl="1" defTabSz="396875">
              <a:tabLst>
                <a:tab pos="452438" algn="l"/>
              </a:tabLst>
            </a:pPr>
            <a:r>
              <a:rPr lang="en-US">
                <a:solidFill>
                  <a:schemeClr val="accent2"/>
                </a:solidFill>
              </a:rPr>
              <a:t>Purpose: To illustrate ordering columns that are grouped by DEPTNO first and ordering columns that are grouped by JOB first.</a:t>
            </a:r>
          </a:p>
        </p:txBody>
      </p:sp>
    </p:spTree>
    <p:extLst>
      <p:ext uri="{BB962C8B-B14F-4D97-AF65-F5344CB8AC3E}">
        <p14:creationId xmlns:p14="http://schemas.microsoft.com/office/powerpoint/2010/main" val="17251008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441325" y="169863"/>
            <a:ext cx="5927725" cy="4445000"/>
          </a:xfrm>
          <a:ln cap="flat"/>
        </p:spPr>
      </p:sp>
      <p:sp>
        <p:nvSpPr>
          <p:cNvPr id="38915" name="Rectangle 3"/>
          <p:cNvSpPr>
            <a:spLocks noGrp="1" noChangeArrowheads="1"/>
          </p:cNvSpPr>
          <p:nvPr>
            <p:ph type="body" idx="1"/>
          </p:nvPr>
        </p:nvSpPr>
        <p:spPr>
          <a:xfrm>
            <a:off x="452438" y="4762500"/>
            <a:ext cx="5749925" cy="3795713"/>
          </a:xfrm>
          <a:noFill/>
          <a:ln/>
        </p:spPr>
        <p:txBody>
          <a:bodyPr/>
          <a:lstStyle/>
          <a:p>
            <a:pPr defTabSz="396875">
              <a:tabLst>
                <a:tab pos="452438" algn="l"/>
              </a:tabLst>
            </a:pPr>
            <a:r>
              <a:rPr lang="en-US"/>
              <a:t>Groups Within Groups (continued)</a:t>
            </a:r>
          </a:p>
          <a:p>
            <a:pPr lvl="1" defTabSz="396875">
              <a:tabLst>
                <a:tab pos="452438" algn="l"/>
              </a:tabLst>
            </a:pPr>
            <a:r>
              <a:rPr lang="en-US"/>
              <a:t>You can return summary results for groups and subgroups by listing more than one GROUP BY column. You can determine the default sort order of the results by the order of the columns in the GROUP BY clause. Here is how the SELECT statement on the slide, containing a GROUP BY clause, is evaluated:</a:t>
            </a:r>
          </a:p>
          <a:p>
            <a:pPr marL="446088" lvl="2" indent="-212725" defTabSz="396875">
              <a:tabLst>
                <a:tab pos="452438" algn="l"/>
              </a:tabLst>
            </a:pPr>
            <a:r>
              <a:rPr lang="en-US"/>
              <a:t>The SELECT clause specifies the column to be retrieved:</a:t>
            </a:r>
          </a:p>
          <a:p>
            <a:pPr marL="844550" lvl="3" indent="-214313" defTabSz="396875">
              <a:tabLst>
                <a:tab pos="452438" algn="l"/>
              </a:tabLst>
            </a:pPr>
            <a:r>
              <a:rPr lang="en-US"/>
              <a:t>Department number in the EMP table</a:t>
            </a:r>
          </a:p>
          <a:p>
            <a:pPr marL="844550" lvl="3" indent="-214313" defTabSz="396875">
              <a:tabLst>
                <a:tab pos="452438" algn="l"/>
              </a:tabLst>
            </a:pPr>
            <a:r>
              <a:rPr lang="en-US"/>
              <a:t>Job title in the EMP table</a:t>
            </a:r>
          </a:p>
          <a:p>
            <a:pPr marL="844550" lvl="3" indent="-214313" defTabSz="396875">
              <a:tabLst>
                <a:tab pos="452438" algn="l"/>
              </a:tabLst>
            </a:pPr>
            <a:r>
              <a:rPr lang="en-US"/>
              <a:t>The sum of all the salaries in the group that you specified in the </a:t>
            </a:r>
          </a:p>
          <a:p>
            <a:pPr lvl="1" defTabSz="396875">
              <a:tabLst>
                <a:tab pos="452438" algn="l"/>
              </a:tabLst>
            </a:pPr>
            <a:r>
              <a:rPr lang="en-US"/>
              <a:t>		 GROUP BY clause</a:t>
            </a:r>
          </a:p>
          <a:p>
            <a:pPr marL="446088" lvl="2" indent="-212725" defTabSz="396875">
              <a:tabLst>
                <a:tab pos="452438" algn="l"/>
              </a:tabLst>
            </a:pPr>
            <a:r>
              <a:rPr lang="en-US"/>
              <a:t>The FROM clause specifies the tables that the database must access: the EMP table.</a:t>
            </a:r>
          </a:p>
          <a:p>
            <a:pPr marL="446088" lvl="2" indent="-212725" defTabSz="396875">
              <a:tabLst>
                <a:tab pos="452438" algn="l"/>
              </a:tabLst>
            </a:pPr>
            <a:r>
              <a:rPr lang="en-US"/>
              <a:t>The GROUP BY clause specifies how you must group the rows:</a:t>
            </a:r>
          </a:p>
          <a:p>
            <a:pPr marL="844550" lvl="3" indent="-214313" defTabSz="396875">
              <a:tabLst>
                <a:tab pos="452438" algn="l"/>
              </a:tabLst>
            </a:pPr>
            <a:r>
              <a:rPr lang="en-US"/>
              <a:t>First, the rows are grouped by department number. </a:t>
            </a:r>
          </a:p>
          <a:p>
            <a:pPr marL="844550" lvl="3" indent="-214313" defTabSz="396875">
              <a:tabLst>
                <a:tab pos="452438" algn="l"/>
              </a:tabLst>
            </a:pPr>
            <a:r>
              <a:rPr lang="en-US"/>
              <a:t>Second, within the department number groups, the rows are grouped by job title. </a:t>
            </a:r>
          </a:p>
          <a:p>
            <a:pPr lvl="1" defTabSz="396875">
              <a:tabLst>
                <a:tab pos="452438" algn="l"/>
              </a:tabLst>
            </a:pPr>
            <a:r>
              <a:rPr lang="en-US"/>
              <a:t>So the SUM function is being applied to the salary column for all job titles within each department number group. </a:t>
            </a:r>
          </a:p>
          <a:p>
            <a:pPr defTabSz="396875">
              <a:tabLst>
                <a:tab pos="452438" algn="l"/>
              </a:tabLst>
            </a:pPr>
            <a:endParaRPr lang="en-US" b="0">
              <a:latin typeface="Times New Roman" pitchFamily="18" charset="0"/>
            </a:endParaRPr>
          </a:p>
        </p:txBody>
      </p:sp>
    </p:spTree>
    <p:extLst>
      <p:ext uri="{BB962C8B-B14F-4D97-AF65-F5344CB8AC3E}">
        <p14:creationId xmlns:p14="http://schemas.microsoft.com/office/powerpoint/2010/main" val="5935031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noFill/>
          <a:ln/>
        </p:spPr>
        <p:txBody>
          <a:bodyPr/>
          <a:lstStyle/>
          <a:p>
            <a:pPr>
              <a:tabLst/>
            </a:pPr>
            <a:r>
              <a:rPr lang="en-US"/>
              <a:t>Illegal Queries Using Group Functions</a:t>
            </a:r>
          </a:p>
          <a:p>
            <a:pPr lvl="1">
              <a:tabLst/>
            </a:pPr>
            <a:r>
              <a:rPr lang="en-US"/>
              <a:t>Whenever you use a mixture of individual items (DEPTNO) and group functions (COUNT) in the same SELECT statement, you must include a GROUP BY clause that specifies the individual items (in this case, DEPTNO). If the GROUP BY clause is missing, then the error message “not a single-group group function” appears and an asterisk (*) points to the offending column. You can correct the error on the slide by adding the GROUP BY clause. </a:t>
            </a:r>
          </a:p>
          <a:p>
            <a:pPr lvl="1">
              <a:tabLst/>
            </a:pPr>
            <a:endParaRPr lang="en-US"/>
          </a:p>
          <a:p>
            <a:pPr lvl="1">
              <a:tabLst/>
            </a:pPr>
            <a:endParaRPr lang="en-US"/>
          </a:p>
          <a:p>
            <a:pPr lvl="1">
              <a:tabLst/>
            </a:pPr>
            <a:endParaRPr lang="en-US"/>
          </a:p>
          <a:p>
            <a:pPr lvl="1">
              <a:tabLst/>
            </a:pPr>
            <a:endParaRPr lang="en-US"/>
          </a:p>
          <a:p>
            <a:pPr>
              <a:lnSpc>
                <a:spcPct val="112000"/>
              </a:lnSpc>
              <a:spcAft>
                <a:spcPct val="24000"/>
              </a:spcAft>
              <a:tabLst/>
            </a:pPr>
            <a:endParaRPr lang="en-US" b="0">
              <a:latin typeface="Times" charset="0"/>
            </a:endParaRPr>
          </a:p>
          <a:p>
            <a:pPr>
              <a:lnSpc>
                <a:spcPct val="112000"/>
              </a:lnSpc>
              <a:spcAft>
                <a:spcPct val="24000"/>
              </a:spcAft>
              <a:tabLst/>
            </a:pPr>
            <a:endParaRPr lang="en-US" b="0">
              <a:latin typeface="Times" charset="0"/>
            </a:endParaRPr>
          </a:p>
          <a:p>
            <a:pPr>
              <a:lnSpc>
                <a:spcPct val="112000"/>
              </a:lnSpc>
              <a:spcAft>
                <a:spcPct val="24000"/>
              </a:spcAft>
              <a:tabLst/>
            </a:pPr>
            <a:endParaRPr lang="en-US" b="0">
              <a:latin typeface="Times" charset="0"/>
            </a:endParaRPr>
          </a:p>
          <a:p>
            <a:pPr lvl="1">
              <a:spcBef>
                <a:spcPct val="55000"/>
              </a:spcBef>
              <a:tabLst/>
            </a:pPr>
            <a:r>
              <a:rPr lang="en-US"/>
              <a:t>Any column or expression in the SELECT list that is not an aggregate function must be in the GROUP BY clause.</a:t>
            </a:r>
          </a:p>
          <a:p>
            <a:pPr>
              <a:lnSpc>
                <a:spcPct val="90000"/>
              </a:lnSpc>
              <a:spcBef>
                <a:spcPct val="0"/>
              </a:spcBef>
              <a:tabLst/>
            </a:pPr>
            <a:r>
              <a:rPr lang="en-US">
                <a:solidFill>
                  <a:schemeClr val="accent2"/>
                </a:solidFill>
              </a:rPr>
              <a:t>Class Management Note</a:t>
            </a:r>
          </a:p>
          <a:p>
            <a:pPr lvl="1">
              <a:lnSpc>
                <a:spcPct val="90000"/>
              </a:lnSpc>
              <a:spcBef>
                <a:spcPct val="0"/>
              </a:spcBef>
              <a:tabLst/>
            </a:pPr>
            <a:r>
              <a:rPr lang="en-US">
                <a:solidFill>
                  <a:schemeClr val="accent2"/>
                </a:solidFill>
              </a:rPr>
              <a:t>Demo: </a:t>
            </a:r>
            <a:r>
              <a:rPr lang="en-US" i="1">
                <a:solidFill>
                  <a:schemeClr val="accent2"/>
                </a:solidFill>
              </a:rPr>
              <a:t>l5error.sql</a:t>
            </a:r>
          </a:p>
          <a:p>
            <a:pPr lvl="1">
              <a:lnSpc>
                <a:spcPct val="90000"/>
              </a:lnSpc>
              <a:spcBef>
                <a:spcPct val="0"/>
              </a:spcBef>
              <a:tabLst/>
            </a:pPr>
            <a:r>
              <a:rPr lang="en-US">
                <a:solidFill>
                  <a:schemeClr val="accent2"/>
                </a:solidFill>
              </a:rPr>
              <a:t>Purpose: To illustrate executing a SELECT statement with no GROUP BY clause. </a:t>
            </a:r>
          </a:p>
        </p:txBody>
      </p:sp>
      <p:sp>
        <p:nvSpPr>
          <p:cNvPr id="40963" name="Rectangle 3"/>
          <p:cNvSpPr>
            <a:spLocks noGrp="1" noRot="1" noChangeAspect="1" noChangeArrowheads="1" noTextEdit="1"/>
          </p:cNvSpPr>
          <p:nvPr>
            <p:ph type="sldImg"/>
          </p:nvPr>
        </p:nvSpPr>
        <p:spPr>
          <a:xfrm>
            <a:off x="469900" y="155575"/>
            <a:ext cx="5872163" cy="4403725"/>
          </a:xfrm>
          <a:ln cap="flat"/>
        </p:spPr>
      </p:sp>
      <p:sp>
        <p:nvSpPr>
          <p:cNvPr id="40964" name="Rectangle 4"/>
          <p:cNvSpPr>
            <a:spLocks noChangeArrowheads="1"/>
          </p:cNvSpPr>
          <p:nvPr/>
        </p:nvSpPr>
        <p:spPr bwMode="auto">
          <a:xfrm>
            <a:off x="646113" y="5889625"/>
            <a:ext cx="5561012" cy="628650"/>
          </a:xfrm>
          <a:prstGeom prst="rect">
            <a:avLst/>
          </a:prstGeom>
          <a:noFill/>
          <a:ln w="12700">
            <a:solidFill>
              <a:schemeClr val="tx1"/>
            </a:solidFill>
            <a:miter lim="800000"/>
            <a:headEnd/>
            <a:tailEnd/>
          </a:ln>
          <a:effectLst/>
        </p:spPr>
        <p:txBody>
          <a:bodyPr wrap="none" anchor="ctr"/>
          <a:lstStyle/>
          <a:p>
            <a:endParaRPr lang="en-US"/>
          </a:p>
        </p:txBody>
      </p:sp>
      <p:sp>
        <p:nvSpPr>
          <p:cNvPr id="40965" name="Rectangle 5"/>
          <p:cNvSpPr>
            <a:spLocks noChangeArrowheads="1"/>
          </p:cNvSpPr>
          <p:nvPr/>
        </p:nvSpPr>
        <p:spPr bwMode="auto">
          <a:xfrm>
            <a:off x="190500" y="5903913"/>
            <a:ext cx="3638550" cy="593725"/>
          </a:xfrm>
          <a:prstGeom prst="rect">
            <a:avLst/>
          </a:prstGeom>
          <a:noFill/>
          <a:ln w="9525">
            <a:noFill/>
            <a:miter lim="800000"/>
            <a:headEnd/>
            <a:tailEnd/>
          </a:ln>
          <a:effectLst/>
        </p:spPr>
        <p:txBody>
          <a:bodyPr lIns="90488" tIns="44450" rIns="90488" bIns="44450">
            <a:spAutoFit/>
          </a:bodyPr>
          <a:lstStyle/>
          <a:p>
            <a:pPr marL="444500" lvl="1" defTabSz="869950"/>
            <a:r>
              <a:rPr lang="en-US" sz="1100" b="1">
                <a:latin typeface="Courier New" pitchFamily="49" charset="0"/>
              </a:rPr>
              <a:t>SQL&gt; SELECT	deptno, COUNT(ename)</a:t>
            </a:r>
          </a:p>
          <a:p>
            <a:pPr marL="444500" lvl="1" defTabSz="869950"/>
            <a:r>
              <a:rPr lang="en-US" sz="1100" b="1">
                <a:latin typeface="Courier New" pitchFamily="49" charset="0"/>
              </a:rPr>
              <a:t>  2  FROM	emp</a:t>
            </a:r>
          </a:p>
          <a:p>
            <a:pPr marL="444500" lvl="1" defTabSz="869950"/>
            <a:r>
              <a:rPr lang="en-US" sz="1100" b="1">
                <a:latin typeface="Courier New" pitchFamily="49" charset="0"/>
              </a:rPr>
              <a:t>  3  GROUP BY	deptno;</a:t>
            </a:r>
          </a:p>
        </p:txBody>
      </p:sp>
      <p:grpSp>
        <p:nvGrpSpPr>
          <p:cNvPr id="40971" name="Group 11"/>
          <p:cNvGrpSpPr>
            <a:grpSpLocks/>
          </p:cNvGrpSpPr>
          <p:nvPr/>
        </p:nvGrpSpPr>
        <p:grpSpPr bwMode="auto">
          <a:xfrm>
            <a:off x="227013" y="7685088"/>
            <a:ext cx="282575" cy="290512"/>
            <a:chOff x="143" y="4841"/>
            <a:chExt cx="178" cy="183"/>
          </a:xfrm>
        </p:grpSpPr>
        <p:sp>
          <p:nvSpPr>
            <p:cNvPr id="40966" name="Freeform 6"/>
            <p:cNvSpPr>
              <a:spLocks/>
            </p:cNvSpPr>
            <p:nvPr/>
          </p:nvSpPr>
          <p:spPr bwMode="auto">
            <a:xfrm>
              <a:off x="143" y="4841"/>
              <a:ext cx="178" cy="183"/>
            </a:xfrm>
            <a:custGeom>
              <a:avLst/>
              <a:gdLst/>
              <a:ahLst/>
              <a:cxnLst>
                <a:cxn ang="0">
                  <a:pos x="177" y="182"/>
                </a:cxn>
                <a:cxn ang="0">
                  <a:pos x="177" y="0"/>
                </a:cxn>
                <a:cxn ang="0">
                  <a:pos x="0" y="0"/>
                </a:cxn>
                <a:cxn ang="0">
                  <a:pos x="0" y="182"/>
                </a:cxn>
                <a:cxn ang="0">
                  <a:pos x="177" y="182"/>
                </a:cxn>
              </a:cxnLst>
              <a:rect l="0" t="0" r="r" b="b"/>
              <a:pathLst>
                <a:path w="178" h="183">
                  <a:moveTo>
                    <a:pt x="177" y="182"/>
                  </a:moveTo>
                  <a:lnTo>
                    <a:pt x="177" y="0"/>
                  </a:lnTo>
                  <a:lnTo>
                    <a:pt x="0" y="0"/>
                  </a:lnTo>
                  <a:lnTo>
                    <a:pt x="0" y="182"/>
                  </a:lnTo>
                  <a:lnTo>
                    <a:pt x="177" y="182"/>
                  </a:lnTo>
                </a:path>
              </a:pathLst>
            </a:custGeom>
            <a:solidFill>
              <a:srgbClr val="000000"/>
            </a:solidFill>
            <a:ln w="9525" cap="rnd">
              <a:noFill/>
              <a:round/>
              <a:headEnd/>
              <a:tailEnd/>
            </a:ln>
            <a:effectLst/>
          </p:spPr>
          <p:txBody>
            <a:bodyPr/>
            <a:lstStyle/>
            <a:p>
              <a:endParaRPr lang="en-US"/>
            </a:p>
          </p:txBody>
        </p:sp>
        <p:sp>
          <p:nvSpPr>
            <p:cNvPr id="40967" name="Freeform 7"/>
            <p:cNvSpPr>
              <a:spLocks/>
            </p:cNvSpPr>
            <p:nvPr/>
          </p:nvSpPr>
          <p:spPr bwMode="auto">
            <a:xfrm>
              <a:off x="153" y="4849"/>
              <a:ext cx="162" cy="164"/>
            </a:xfrm>
            <a:custGeom>
              <a:avLst/>
              <a:gdLst/>
              <a:ahLst/>
              <a:cxnLst>
                <a:cxn ang="0">
                  <a:pos x="82" y="0"/>
                </a:cxn>
                <a:cxn ang="0">
                  <a:pos x="0" y="163"/>
                </a:cxn>
                <a:cxn ang="0">
                  <a:pos x="161" y="163"/>
                </a:cxn>
                <a:cxn ang="0">
                  <a:pos x="82" y="0"/>
                </a:cxn>
              </a:cxnLst>
              <a:rect l="0" t="0" r="r" b="b"/>
              <a:pathLst>
                <a:path w="162" h="164">
                  <a:moveTo>
                    <a:pt x="82" y="0"/>
                  </a:moveTo>
                  <a:lnTo>
                    <a:pt x="0" y="163"/>
                  </a:lnTo>
                  <a:lnTo>
                    <a:pt x="161" y="163"/>
                  </a:lnTo>
                  <a:lnTo>
                    <a:pt x="82" y="0"/>
                  </a:lnTo>
                </a:path>
              </a:pathLst>
            </a:custGeom>
            <a:solidFill>
              <a:srgbClr val="FFFFFF"/>
            </a:solidFill>
            <a:ln w="9525" cap="rnd">
              <a:noFill/>
              <a:round/>
              <a:headEnd/>
              <a:tailEnd/>
            </a:ln>
            <a:effectLst/>
          </p:spPr>
          <p:txBody>
            <a:bodyPr/>
            <a:lstStyle/>
            <a:p>
              <a:endParaRPr lang="en-US"/>
            </a:p>
          </p:txBody>
        </p:sp>
        <p:sp>
          <p:nvSpPr>
            <p:cNvPr id="40968" name="Freeform 8"/>
            <p:cNvSpPr>
              <a:spLocks/>
            </p:cNvSpPr>
            <p:nvPr/>
          </p:nvSpPr>
          <p:spPr bwMode="auto">
            <a:xfrm>
              <a:off x="171" y="4868"/>
              <a:ext cx="132" cy="133"/>
            </a:xfrm>
            <a:custGeom>
              <a:avLst/>
              <a:gdLst/>
              <a:ahLst/>
              <a:cxnLst>
                <a:cxn ang="0">
                  <a:pos x="64" y="0"/>
                </a:cxn>
                <a:cxn ang="0">
                  <a:pos x="0" y="132"/>
                </a:cxn>
                <a:cxn ang="0">
                  <a:pos x="131" y="132"/>
                </a:cxn>
                <a:cxn ang="0">
                  <a:pos x="64" y="0"/>
                </a:cxn>
              </a:cxnLst>
              <a:rect l="0" t="0" r="r" b="b"/>
              <a:pathLst>
                <a:path w="132" h="133">
                  <a:moveTo>
                    <a:pt x="64" y="0"/>
                  </a:moveTo>
                  <a:lnTo>
                    <a:pt x="0" y="132"/>
                  </a:lnTo>
                  <a:lnTo>
                    <a:pt x="131" y="132"/>
                  </a:lnTo>
                  <a:lnTo>
                    <a:pt x="64" y="0"/>
                  </a:lnTo>
                </a:path>
              </a:pathLst>
            </a:custGeom>
            <a:solidFill>
              <a:srgbClr val="000000"/>
            </a:solidFill>
            <a:ln w="9525" cap="rnd">
              <a:noFill/>
              <a:round/>
              <a:headEnd/>
              <a:tailEnd/>
            </a:ln>
            <a:effectLst/>
          </p:spPr>
          <p:txBody>
            <a:bodyPr/>
            <a:lstStyle/>
            <a:p>
              <a:endParaRPr lang="en-US"/>
            </a:p>
          </p:txBody>
        </p:sp>
        <p:sp>
          <p:nvSpPr>
            <p:cNvPr id="40969" name="Freeform 9"/>
            <p:cNvSpPr>
              <a:spLocks/>
            </p:cNvSpPr>
            <p:nvPr/>
          </p:nvSpPr>
          <p:spPr bwMode="auto">
            <a:xfrm>
              <a:off x="227" y="4978"/>
              <a:ext cx="20" cy="19"/>
            </a:xfrm>
            <a:custGeom>
              <a:avLst/>
              <a:gdLst/>
              <a:ahLst/>
              <a:cxnLst>
                <a:cxn ang="0">
                  <a:pos x="9" y="18"/>
                </a:cxn>
                <a:cxn ang="0">
                  <a:pos x="10" y="16"/>
                </a:cxn>
                <a:cxn ang="0">
                  <a:pos x="12" y="16"/>
                </a:cxn>
                <a:cxn ang="0">
                  <a:pos x="14" y="15"/>
                </a:cxn>
                <a:cxn ang="0">
                  <a:pos x="15" y="14"/>
                </a:cxn>
                <a:cxn ang="0">
                  <a:pos x="16" y="13"/>
                </a:cxn>
                <a:cxn ang="0">
                  <a:pos x="17" y="11"/>
                </a:cxn>
                <a:cxn ang="0">
                  <a:pos x="17" y="10"/>
                </a:cxn>
                <a:cxn ang="0">
                  <a:pos x="19" y="8"/>
                </a:cxn>
                <a:cxn ang="0">
                  <a:pos x="17" y="6"/>
                </a:cxn>
                <a:cxn ang="0">
                  <a:pos x="17" y="5"/>
                </a:cxn>
                <a:cxn ang="0">
                  <a:pos x="16" y="3"/>
                </a:cxn>
                <a:cxn ang="0">
                  <a:pos x="15" y="2"/>
                </a:cxn>
                <a:cxn ang="0">
                  <a:pos x="14" y="1"/>
                </a:cxn>
                <a:cxn ang="0">
                  <a:pos x="12" y="0"/>
                </a:cxn>
                <a:cxn ang="0">
                  <a:pos x="10" y="0"/>
                </a:cxn>
                <a:cxn ang="0">
                  <a:pos x="9" y="0"/>
                </a:cxn>
                <a:cxn ang="0">
                  <a:pos x="7" y="0"/>
                </a:cxn>
                <a:cxn ang="0">
                  <a:pos x="5" y="0"/>
                </a:cxn>
                <a:cxn ang="0">
                  <a:pos x="4" y="1"/>
                </a:cxn>
                <a:cxn ang="0">
                  <a:pos x="2" y="2"/>
                </a:cxn>
                <a:cxn ang="0">
                  <a:pos x="1" y="3"/>
                </a:cxn>
                <a:cxn ang="0">
                  <a:pos x="1" y="5"/>
                </a:cxn>
                <a:cxn ang="0">
                  <a:pos x="0" y="6"/>
                </a:cxn>
                <a:cxn ang="0">
                  <a:pos x="0" y="8"/>
                </a:cxn>
                <a:cxn ang="0">
                  <a:pos x="0" y="10"/>
                </a:cxn>
                <a:cxn ang="0">
                  <a:pos x="1" y="11"/>
                </a:cxn>
                <a:cxn ang="0">
                  <a:pos x="1" y="13"/>
                </a:cxn>
                <a:cxn ang="0">
                  <a:pos x="2" y="14"/>
                </a:cxn>
                <a:cxn ang="0">
                  <a:pos x="4" y="15"/>
                </a:cxn>
                <a:cxn ang="0">
                  <a:pos x="5" y="16"/>
                </a:cxn>
                <a:cxn ang="0">
                  <a:pos x="7" y="16"/>
                </a:cxn>
                <a:cxn ang="0">
                  <a:pos x="9" y="18"/>
                </a:cxn>
              </a:cxnLst>
              <a:rect l="0" t="0" r="r" b="b"/>
              <a:pathLst>
                <a:path w="20" h="19">
                  <a:moveTo>
                    <a:pt x="9" y="18"/>
                  </a:moveTo>
                  <a:lnTo>
                    <a:pt x="10" y="16"/>
                  </a:lnTo>
                  <a:lnTo>
                    <a:pt x="12" y="16"/>
                  </a:lnTo>
                  <a:lnTo>
                    <a:pt x="14" y="15"/>
                  </a:lnTo>
                  <a:lnTo>
                    <a:pt x="15" y="14"/>
                  </a:lnTo>
                  <a:lnTo>
                    <a:pt x="16" y="13"/>
                  </a:lnTo>
                  <a:lnTo>
                    <a:pt x="17" y="11"/>
                  </a:lnTo>
                  <a:lnTo>
                    <a:pt x="17" y="10"/>
                  </a:lnTo>
                  <a:lnTo>
                    <a:pt x="19" y="8"/>
                  </a:lnTo>
                  <a:lnTo>
                    <a:pt x="17" y="6"/>
                  </a:lnTo>
                  <a:lnTo>
                    <a:pt x="17" y="5"/>
                  </a:lnTo>
                  <a:lnTo>
                    <a:pt x="16" y="3"/>
                  </a:lnTo>
                  <a:lnTo>
                    <a:pt x="15" y="2"/>
                  </a:lnTo>
                  <a:lnTo>
                    <a:pt x="14" y="1"/>
                  </a:lnTo>
                  <a:lnTo>
                    <a:pt x="12" y="0"/>
                  </a:lnTo>
                  <a:lnTo>
                    <a:pt x="10" y="0"/>
                  </a:lnTo>
                  <a:lnTo>
                    <a:pt x="9" y="0"/>
                  </a:lnTo>
                  <a:lnTo>
                    <a:pt x="7" y="0"/>
                  </a:lnTo>
                  <a:lnTo>
                    <a:pt x="5" y="0"/>
                  </a:lnTo>
                  <a:lnTo>
                    <a:pt x="4" y="1"/>
                  </a:lnTo>
                  <a:lnTo>
                    <a:pt x="2" y="2"/>
                  </a:lnTo>
                  <a:lnTo>
                    <a:pt x="1" y="3"/>
                  </a:lnTo>
                  <a:lnTo>
                    <a:pt x="1" y="5"/>
                  </a:lnTo>
                  <a:lnTo>
                    <a:pt x="0" y="6"/>
                  </a:lnTo>
                  <a:lnTo>
                    <a:pt x="0" y="8"/>
                  </a:lnTo>
                  <a:lnTo>
                    <a:pt x="0" y="10"/>
                  </a:lnTo>
                  <a:lnTo>
                    <a:pt x="1" y="11"/>
                  </a:lnTo>
                  <a:lnTo>
                    <a:pt x="1" y="13"/>
                  </a:lnTo>
                  <a:lnTo>
                    <a:pt x="2" y="14"/>
                  </a:lnTo>
                  <a:lnTo>
                    <a:pt x="4" y="15"/>
                  </a:lnTo>
                  <a:lnTo>
                    <a:pt x="5" y="16"/>
                  </a:lnTo>
                  <a:lnTo>
                    <a:pt x="7" y="16"/>
                  </a:lnTo>
                  <a:lnTo>
                    <a:pt x="9" y="18"/>
                  </a:lnTo>
                </a:path>
              </a:pathLst>
            </a:custGeom>
            <a:solidFill>
              <a:srgbClr val="FFFFFF"/>
            </a:solidFill>
            <a:ln w="9525" cap="rnd">
              <a:noFill/>
              <a:round/>
              <a:headEnd/>
              <a:tailEnd/>
            </a:ln>
            <a:effectLst/>
          </p:spPr>
          <p:txBody>
            <a:bodyPr/>
            <a:lstStyle/>
            <a:p>
              <a:endParaRPr lang="en-US"/>
            </a:p>
          </p:txBody>
        </p:sp>
        <p:sp>
          <p:nvSpPr>
            <p:cNvPr id="40970" name="Freeform 10"/>
            <p:cNvSpPr>
              <a:spLocks/>
            </p:cNvSpPr>
            <p:nvPr/>
          </p:nvSpPr>
          <p:spPr bwMode="auto">
            <a:xfrm>
              <a:off x="227" y="4895"/>
              <a:ext cx="19" cy="80"/>
            </a:xfrm>
            <a:custGeom>
              <a:avLst/>
              <a:gdLst/>
              <a:ahLst/>
              <a:cxnLst>
                <a:cxn ang="0">
                  <a:pos x="10" y="0"/>
                </a:cxn>
                <a:cxn ang="0">
                  <a:pos x="11" y="0"/>
                </a:cxn>
                <a:cxn ang="0">
                  <a:pos x="13" y="0"/>
                </a:cxn>
                <a:cxn ang="0">
                  <a:pos x="15" y="2"/>
                </a:cxn>
                <a:cxn ang="0">
                  <a:pos x="17" y="7"/>
                </a:cxn>
                <a:cxn ang="0">
                  <a:pos x="18" y="15"/>
                </a:cxn>
                <a:cxn ang="0">
                  <a:pos x="18" y="29"/>
                </a:cxn>
                <a:cxn ang="0">
                  <a:pos x="15" y="50"/>
                </a:cxn>
                <a:cxn ang="0">
                  <a:pos x="10" y="79"/>
                </a:cxn>
                <a:cxn ang="0">
                  <a:pos x="5" y="63"/>
                </a:cxn>
                <a:cxn ang="0">
                  <a:pos x="2" y="48"/>
                </a:cxn>
                <a:cxn ang="0">
                  <a:pos x="0" y="34"/>
                </a:cxn>
                <a:cxn ang="0">
                  <a:pos x="0" y="22"/>
                </a:cxn>
                <a:cxn ang="0">
                  <a:pos x="1" y="11"/>
                </a:cxn>
                <a:cxn ang="0">
                  <a:pos x="4" y="4"/>
                </a:cxn>
                <a:cxn ang="0">
                  <a:pos x="7" y="0"/>
                </a:cxn>
                <a:cxn ang="0">
                  <a:pos x="10" y="0"/>
                </a:cxn>
              </a:cxnLst>
              <a:rect l="0" t="0" r="r" b="b"/>
              <a:pathLst>
                <a:path w="19" h="80">
                  <a:moveTo>
                    <a:pt x="10" y="0"/>
                  </a:moveTo>
                  <a:lnTo>
                    <a:pt x="11" y="0"/>
                  </a:lnTo>
                  <a:lnTo>
                    <a:pt x="13" y="0"/>
                  </a:lnTo>
                  <a:lnTo>
                    <a:pt x="15" y="2"/>
                  </a:lnTo>
                  <a:lnTo>
                    <a:pt x="17" y="7"/>
                  </a:lnTo>
                  <a:lnTo>
                    <a:pt x="18" y="15"/>
                  </a:lnTo>
                  <a:lnTo>
                    <a:pt x="18" y="29"/>
                  </a:lnTo>
                  <a:lnTo>
                    <a:pt x="15" y="50"/>
                  </a:lnTo>
                  <a:lnTo>
                    <a:pt x="10" y="79"/>
                  </a:lnTo>
                  <a:lnTo>
                    <a:pt x="5" y="63"/>
                  </a:lnTo>
                  <a:lnTo>
                    <a:pt x="2" y="48"/>
                  </a:lnTo>
                  <a:lnTo>
                    <a:pt x="0" y="34"/>
                  </a:lnTo>
                  <a:lnTo>
                    <a:pt x="0" y="22"/>
                  </a:lnTo>
                  <a:lnTo>
                    <a:pt x="1" y="11"/>
                  </a:lnTo>
                  <a:lnTo>
                    <a:pt x="4" y="4"/>
                  </a:lnTo>
                  <a:lnTo>
                    <a:pt x="7" y="0"/>
                  </a:lnTo>
                  <a:lnTo>
                    <a:pt x="10" y="0"/>
                  </a:lnTo>
                </a:path>
              </a:pathLst>
            </a:custGeom>
            <a:solidFill>
              <a:srgbClr val="FFFFFF"/>
            </a:solidFill>
            <a:ln w="9525" cap="rnd">
              <a:noFill/>
              <a:round/>
              <a:headEnd/>
              <a:tailEnd/>
            </a:ln>
            <a:effectLst/>
          </p:spPr>
          <p:txBody>
            <a:bodyPr/>
            <a:lstStyle/>
            <a:p>
              <a:endParaRPr lang="en-US"/>
            </a:p>
          </p:txBody>
        </p:sp>
      </p:grpSp>
      <p:sp>
        <p:nvSpPr>
          <p:cNvPr id="40972" name="Rectangle 12"/>
          <p:cNvSpPr>
            <a:spLocks noChangeArrowheads="1"/>
          </p:cNvSpPr>
          <p:nvPr/>
        </p:nvSpPr>
        <p:spPr bwMode="auto">
          <a:xfrm>
            <a:off x="646113" y="6608763"/>
            <a:ext cx="5561012" cy="957262"/>
          </a:xfrm>
          <a:prstGeom prst="rect">
            <a:avLst/>
          </a:prstGeom>
          <a:noFill/>
          <a:ln w="12700">
            <a:solidFill>
              <a:schemeClr val="tx1"/>
            </a:solidFill>
            <a:miter lim="800000"/>
            <a:headEnd/>
            <a:tailEnd/>
          </a:ln>
          <a:effectLst/>
        </p:spPr>
        <p:txBody>
          <a:bodyPr wrap="none" anchor="ctr"/>
          <a:lstStyle/>
          <a:p>
            <a:endParaRPr lang="en-US"/>
          </a:p>
        </p:txBody>
      </p:sp>
      <p:sp>
        <p:nvSpPr>
          <p:cNvPr id="40973" name="Rectangle 13"/>
          <p:cNvSpPr>
            <a:spLocks noChangeArrowheads="1"/>
          </p:cNvSpPr>
          <p:nvPr/>
        </p:nvSpPr>
        <p:spPr bwMode="auto">
          <a:xfrm>
            <a:off x="190500" y="6602413"/>
            <a:ext cx="3638550" cy="930275"/>
          </a:xfrm>
          <a:prstGeom prst="rect">
            <a:avLst/>
          </a:prstGeom>
          <a:noFill/>
          <a:ln w="9525">
            <a:noFill/>
            <a:miter lim="800000"/>
            <a:headEnd/>
            <a:tailEnd/>
          </a:ln>
          <a:effectLst/>
        </p:spPr>
        <p:txBody>
          <a:bodyPr lIns="90488" tIns="44450" rIns="90488" bIns="44450">
            <a:spAutoFit/>
          </a:bodyPr>
          <a:lstStyle/>
          <a:p>
            <a:pPr marL="444500" lvl="1" defTabSz="869950">
              <a:tabLst>
                <a:tab pos="2346325" algn="r"/>
              </a:tabLst>
            </a:pPr>
            <a:r>
              <a:rPr lang="en-US" sz="1100">
                <a:latin typeface="Courier New" pitchFamily="49" charset="0"/>
              </a:rPr>
              <a:t>    DEPTNO	 COUNT(ENAME)</a:t>
            </a:r>
          </a:p>
          <a:p>
            <a:pPr marL="444500" lvl="1" defTabSz="869950">
              <a:tabLst>
                <a:tab pos="2346325" algn="r"/>
              </a:tabLst>
            </a:pPr>
            <a:r>
              <a:rPr lang="en-US" sz="1100">
                <a:latin typeface="Courier New" pitchFamily="49" charset="0"/>
              </a:rPr>
              <a:t>---------- ------------</a:t>
            </a:r>
          </a:p>
          <a:p>
            <a:pPr marL="444500" lvl="1" defTabSz="869950">
              <a:tabLst>
                <a:tab pos="2346325" algn="r"/>
              </a:tabLst>
            </a:pPr>
            <a:r>
              <a:rPr lang="en-US" sz="1100">
                <a:latin typeface="Courier New" pitchFamily="49" charset="0"/>
              </a:rPr>
              <a:t>        10	      3</a:t>
            </a:r>
          </a:p>
          <a:p>
            <a:pPr marL="444500" lvl="1" defTabSz="869950">
              <a:tabLst>
                <a:tab pos="2346325" algn="r"/>
              </a:tabLst>
            </a:pPr>
            <a:r>
              <a:rPr lang="en-US" sz="1100">
                <a:latin typeface="Courier New" pitchFamily="49" charset="0"/>
              </a:rPr>
              <a:t>        20	      5</a:t>
            </a:r>
          </a:p>
          <a:p>
            <a:pPr marL="444500" lvl="1" defTabSz="869950">
              <a:tabLst>
                <a:tab pos="2346325" algn="r"/>
              </a:tabLst>
            </a:pPr>
            <a:r>
              <a:rPr lang="en-US" sz="1100">
                <a:latin typeface="Courier New" pitchFamily="49" charset="0"/>
              </a:rPr>
              <a:t>        30 	      6</a:t>
            </a:r>
          </a:p>
        </p:txBody>
      </p:sp>
    </p:spTree>
    <p:extLst>
      <p:ext uri="{BB962C8B-B14F-4D97-AF65-F5344CB8AC3E}">
        <p14:creationId xmlns:p14="http://schemas.microsoft.com/office/powerpoint/2010/main" val="20925618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3859213" y="0"/>
            <a:ext cx="2960687" cy="457200"/>
          </a:xfrm>
          <a:prstGeom prst="rect">
            <a:avLst/>
          </a:prstGeom>
          <a:noFill/>
          <a:ln w="9525">
            <a:noFill/>
            <a:miter lim="800000"/>
            <a:headEnd/>
            <a:tailEnd/>
          </a:ln>
          <a:effectLst/>
        </p:spPr>
        <p:txBody>
          <a:bodyPr wrap="none" anchor="ctr"/>
          <a:lstStyle/>
          <a:p>
            <a:endParaRPr lang="en-US"/>
          </a:p>
        </p:txBody>
      </p:sp>
      <p:sp>
        <p:nvSpPr>
          <p:cNvPr id="43011" name="Rectangle 3"/>
          <p:cNvSpPr>
            <a:spLocks noChangeArrowheads="1"/>
          </p:cNvSpPr>
          <p:nvPr/>
        </p:nvSpPr>
        <p:spPr bwMode="auto">
          <a:xfrm>
            <a:off x="-3175" y="0"/>
            <a:ext cx="2957513" cy="457200"/>
          </a:xfrm>
          <a:prstGeom prst="rect">
            <a:avLst/>
          </a:prstGeom>
          <a:noFill/>
          <a:ln w="9525">
            <a:noFill/>
            <a:miter lim="800000"/>
            <a:headEnd/>
            <a:tailEnd/>
          </a:ln>
          <a:effectLst/>
        </p:spPr>
        <p:txBody>
          <a:bodyPr wrap="none" anchor="ctr"/>
          <a:lstStyle/>
          <a:p>
            <a:endParaRPr lang="en-US"/>
          </a:p>
        </p:txBody>
      </p:sp>
      <p:sp>
        <p:nvSpPr>
          <p:cNvPr id="43012" name="Rectangle 4"/>
          <p:cNvSpPr>
            <a:spLocks noGrp="1" noChangeArrowheads="1"/>
          </p:cNvSpPr>
          <p:nvPr>
            <p:ph type="body" idx="1"/>
          </p:nvPr>
        </p:nvSpPr>
        <p:spPr>
          <a:noFill/>
          <a:ln/>
        </p:spPr>
        <p:txBody>
          <a:bodyPr/>
          <a:lstStyle/>
          <a:p>
            <a:pPr>
              <a:tabLst/>
            </a:pPr>
            <a:r>
              <a:rPr lang="en-US"/>
              <a:t>   </a:t>
            </a:r>
          </a:p>
        </p:txBody>
      </p:sp>
      <p:sp>
        <p:nvSpPr>
          <p:cNvPr id="43013" name="Rectangle 5"/>
          <p:cNvSpPr>
            <a:spLocks noGrp="1" noRot="1" noChangeAspect="1" noChangeArrowheads="1" noTextEdit="1"/>
          </p:cNvSpPr>
          <p:nvPr>
            <p:ph type="sldImg"/>
          </p:nvPr>
        </p:nvSpPr>
        <p:spPr>
          <a:xfrm>
            <a:off x="469900" y="155575"/>
            <a:ext cx="5872163" cy="4403725"/>
          </a:xfrm>
          <a:ln cap="flat"/>
        </p:spPr>
      </p:sp>
      <p:sp>
        <p:nvSpPr>
          <p:cNvPr id="43014" name="Rectangle 6"/>
          <p:cNvSpPr>
            <a:spLocks noChangeArrowheads="1"/>
          </p:cNvSpPr>
          <p:nvPr/>
        </p:nvSpPr>
        <p:spPr bwMode="auto">
          <a:xfrm>
            <a:off x="455613" y="4746625"/>
            <a:ext cx="5995987" cy="3751263"/>
          </a:xfrm>
          <a:prstGeom prst="rect">
            <a:avLst/>
          </a:prstGeom>
          <a:noFill/>
          <a:ln w="9525">
            <a:noFill/>
            <a:miter lim="800000"/>
            <a:headEnd/>
            <a:tailEnd/>
          </a:ln>
          <a:effectLst/>
        </p:spPr>
        <p:txBody>
          <a:bodyPr lIns="92075" tIns="46038" rIns="92075" bIns="46038"/>
          <a:lstStyle/>
          <a:p>
            <a:pPr defTabSz="403225">
              <a:spcBef>
                <a:spcPct val="30000"/>
              </a:spcBef>
            </a:pPr>
            <a:r>
              <a:rPr lang="en-US" sz="1100" b="1">
                <a:latin typeface="Arial" pitchFamily="34" charset="0"/>
              </a:rPr>
              <a:t>Illegal Queries Using Group Functions (continued)</a:t>
            </a:r>
          </a:p>
          <a:p>
            <a:pPr marL="114300" lvl="1" defTabSz="403225">
              <a:spcBef>
                <a:spcPct val="30000"/>
              </a:spcBef>
            </a:pPr>
            <a:r>
              <a:rPr lang="en-US" sz="1100"/>
              <a:t>The WHERE clause cannot be used to restrict groups. The SELECT statement on the slide results in an error because it uses the WHERE clause to restrict the display of average salaries of those departments that have an average salary greater than $2000.</a:t>
            </a:r>
          </a:p>
          <a:p>
            <a:pPr marL="114300" lvl="1" defTabSz="403225">
              <a:spcBef>
                <a:spcPct val="30000"/>
              </a:spcBef>
            </a:pPr>
            <a:r>
              <a:rPr lang="en-US" sz="1100"/>
              <a:t>You can correct the slide error by using the HAVING clause to restrict groups. </a:t>
            </a:r>
          </a:p>
          <a:p>
            <a:pPr marL="114300" lvl="1" defTabSz="403225">
              <a:spcBef>
                <a:spcPct val="30000"/>
              </a:spcBef>
            </a:pPr>
            <a:endParaRPr lang="en-US" sz="1100"/>
          </a:p>
          <a:p>
            <a:pPr defTabSz="403225">
              <a:spcBef>
                <a:spcPct val="30000"/>
              </a:spcBef>
            </a:pPr>
            <a:endParaRPr lang="en-US" sz="1100"/>
          </a:p>
        </p:txBody>
      </p:sp>
      <p:sp>
        <p:nvSpPr>
          <p:cNvPr id="43015" name="Rectangle 7"/>
          <p:cNvSpPr>
            <a:spLocks noChangeArrowheads="1"/>
          </p:cNvSpPr>
          <p:nvPr/>
        </p:nvSpPr>
        <p:spPr bwMode="auto">
          <a:xfrm>
            <a:off x="677863" y="5781675"/>
            <a:ext cx="5529262" cy="725488"/>
          </a:xfrm>
          <a:prstGeom prst="rect">
            <a:avLst/>
          </a:prstGeom>
          <a:noFill/>
          <a:ln w="12700">
            <a:solidFill>
              <a:schemeClr val="tx1"/>
            </a:solidFill>
            <a:miter lim="800000"/>
            <a:headEnd/>
            <a:tailEnd/>
          </a:ln>
          <a:effectLst/>
        </p:spPr>
        <p:txBody>
          <a:bodyPr wrap="none" anchor="ctr"/>
          <a:lstStyle/>
          <a:p>
            <a:endParaRPr lang="en-US"/>
          </a:p>
        </p:txBody>
      </p:sp>
      <p:sp>
        <p:nvSpPr>
          <p:cNvPr id="43016" name="Rectangle 8"/>
          <p:cNvSpPr>
            <a:spLocks noChangeArrowheads="1"/>
          </p:cNvSpPr>
          <p:nvPr/>
        </p:nvSpPr>
        <p:spPr bwMode="auto">
          <a:xfrm>
            <a:off x="239713" y="5783263"/>
            <a:ext cx="3636962" cy="762000"/>
          </a:xfrm>
          <a:prstGeom prst="rect">
            <a:avLst/>
          </a:prstGeom>
          <a:noFill/>
          <a:ln w="9525">
            <a:noFill/>
            <a:miter lim="800000"/>
            <a:headEnd/>
            <a:tailEnd/>
          </a:ln>
          <a:effectLst/>
        </p:spPr>
        <p:txBody>
          <a:bodyPr lIns="90488" tIns="44450" rIns="90488" bIns="44450">
            <a:spAutoFit/>
          </a:bodyPr>
          <a:lstStyle/>
          <a:p>
            <a:pPr marL="444500" lvl="1" defTabSz="869950"/>
            <a:r>
              <a:rPr lang="en-US" sz="1100" b="1">
                <a:latin typeface="Courier New" pitchFamily="49" charset="0"/>
              </a:rPr>
              <a:t>SQL&gt;	SELECT	deptno, AVG(sal)</a:t>
            </a:r>
          </a:p>
          <a:p>
            <a:pPr marL="444500" lvl="1" defTabSz="869950"/>
            <a:r>
              <a:rPr lang="en-US" sz="1100" b="1">
                <a:latin typeface="Courier New" pitchFamily="49" charset="0"/>
              </a:rPr>
              <a:t>  2	FROM	emp</a:t>
            </a:r>
          </a:p>
          <a:p>
            <a:pPr marL="444500" lvl="1" defTabSz="869950"/>
            <a:r>
              <a:rPr lang="en-US" sz="1100" b="1">
                <a:latin typeface="Courier New" pitchFamily="49" charset="0"/>
              </a:rPr>
              <a:t>  3	GROUP BY	deptno</a:t>
            </a:r>
          </a:p>
          <a:p>
            <a:pPr marL="444500" lvl="1" defTabSz="869950"/>
            <a:r>
              <a:rPr lang="en-US" sz="1100" b="1">
                <a:latin typeface="Courier New" pitchFamily="49" charset="0"/>
              </a:rPr>
              <a:t>  4	HAVING	AVG(sal) &gt; 2000;</a:t>
            </a:r>
          </a:p>
        </p:txBody>
      </p:sp>
      <p:grpSp>
        <p:nvGrpSpPr>
          <p:cNvPr id="43019" name="Group 11"/>
          <p:cNvGrpSpPr>
            <a:grpSpLocks/>
          </p:cNvGrpSpPr>
          <p:nvPr/>
        </p:nvGrpSpPr>
        <p:grpSpPr bwMode="auto">
          <a:xfrm>
            <a:off x="265113" y="6621463"/>
            <a:ext cx="5942012" cy="765175"/>
            <a:chOff x="167" y="4171"/>
            <a:chExt cx="3743" cy="482"/>
          </a:xfrm>
        </p:grpSpPr>
        <p:sp>
          <p:nvSpPr>
            <p:cNvPr id="43017" name="Rectangle 9"/>
            <p:cNvSpPr>
              <a:spLocks noChangeArrowheads="1"/>
            </p:cNvSpPr>
            <p:nvPr/>
          </p:nvSpPr>
          <p:spPr bwMode="auto">
            <a:xfrm>
              <a:off x="427" y="4171"/>
              <a:ext cx="3483" cy="458"/>
            </a:xfrm>
            <a:prstGeom prst="rect">
              <a:avLst/>
            </a:prstGeom>
            <a:noFill/>
            <a:ln w="12700">
              <a:solidFill>
                <a:schemeClr val="tx1"/>
              </a:solidFill>
              <a:miter lim="800000"/>
              <a:headEnd/>
              <a:tailEnd/>
            </a:ln>
            <a:effectLst/>
          </p:spPr>
          <p:txBody>
            <a:bodyPr wrap="none" anchor="ctr"/>
            <a:lstStyle/>
            <a:p>
              <a:endParaRPr lang="en-US"/>
            </a:p>
          </p:txBody>
        </p:sp>
        <p:sp>
          <p:nvSpPr>
            <p:cNvPr id="43018" name="Rectangle 10"/>
            <p:cNvSpPr>
              <a:spLocks noChangeArrowheads="1"/>
            </p:cNvSpPr>
            <p:nvPr/>
          </p:nvSpPr>
          <p:spPr bwMode="auto">
            <a:xfrm>
              <a:off x="167" y="4173"/>
              <a:ext cx="2291" cy="480"/>
            </a:xfrm>
            <a:prstGeom prst="rect">
              <a:avLst/>
            </a:prstGeom>
            <a:noFill/>
            <a:ln w="9525">
              <a:noFill/>
              <a:miter lim="800000"/>
              <a:headEnd/>
              <a:tailEnd/>
            </a:ln>
            <a:effectLst/>
          </p:spPr>
          <p:txBody>
            <a:bodyPr lIns="90488" tIns="44450" rIns="90488" bIns="44450">
              <a:spAutoFit/>
            </a:bodyPr>
            <a:lstStyle/>
            <a:p>
              <a:pPr marL="444500" lvl="1" defTabSz="869950"/>
              <a:r>
                <a:rPr lang="en-US" sz="1100">
                  <a:latin typeface="Courier New" pitchFamily="49" charset="0"/>
                </a:rPr>
                <a:t>    DEPTNO	 AVG(SAL)</a:t>
              </a:r>
            </a:p>
            <a:p>
              <a:pPr marL="444500" lvl="1" defTabSz="869950"/>
              <a:r>
                <a:rPr lang="en-US" sz="1100">
                  <a:latin typeface="Courier New" pitchFamily="49" charset="0"/>
                </a:rPr>
                <a:t>---------- --------------</a:t>
              </a:r>
            </a:p>
            <a:p>
              <a:pPr marL="444500" lvl="1" defTabSz="869950"/>
              <a:r>
                <a:rPr lang="en-US" sz="1100">
                  <a:latin typeface="Courier New" pitchFamily="49" charset="0"/>
                </a:rPr>
                <a:t>        10	2916.6667</a:t>
              </a:r>
            </a:p>
            <a:p>
              <a:pPr marL="444500" lvl="1" defTabSz="869950"/>
              <a:r>
                <a:rPr lang="en-US" sz="1100">
                  <a:latin typeface="Courier New" pitchFamily="49" charset="0"/>
                </a:rPr>
                <a:t>        20	     2175</a:t>
              </a:r>
            </a:p>
          </p:txBody>
        </p:sp>
      </p:grpSp>
    </p:spTree>
    <p:extLst>
      <p:ext uri="{BB962C8B-B14F-4D97-AF65-F5344CB8AC3E}">
        <p14:creationId xmlns:p14="http://schemas.microsoft.com/office/powerpoint/2010/main" val="347141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59213" y="0"/>
            <a:ext cx="2960687" cy="457200"/>
          </a:xfrm>
          <a:prstGeom prst="rect">
            <a:avLst/>
          </a:prstGeom>
          <a:noFill/>
          <a:ln w="9525">
            <a:noFill/>
            <a:miter lim="800000"/>
            <a:headEnd/>
            <a:tailEnd/>
          </a:ln>
          <a:effectLst/>
        </p:spPr>
        <p:txBody>
          <a:bodyPr wrap="none" anchor="ctr"/>
          <a:lstStyle/>
          <a:p>
            <a:endParaRPr lang="en-US"/>
          </a:p>
        </p:txBody>
      </p:sp>
      <p:sp>
        <p:nvSpPr>
          <p:cNvPr id="8195" name="Rectangle 3"/>
          <p:cNvSpPr>
            <a:spLocks noChangeArrowheads="1"/>
          </p:cNvSpPr>
          <p:nvPr/>
        </p:nvSpPr>
        <p:spPr bwMode="auto">
          <a:xfrm>
            <a:off x="-3175" y="0"/>
            <a:ext cx="2957513" cy="457200"/>
          </a:xfrm>
          <a:prstGeom prst="rect">
            <a:avLst/>
          </a:prstGeom>
          <a:noFill/>
          <a:ln w="9525">
            <a:noFill/>
            <a:miter lim="800000"/>
            <a:headEnd/>
            <a:tailEnd/>
          </a:ln>
          <a:effectLst/>
        </p:spPr>
        <p:txBody>
          <a:bodyPr wrap="none" anchor="ctr"/>
          <a:lstStyle/>
          <a:p>
            <a:endParaRPr lang="en-US"/>
          </a:p>
        </p:txBody>
      </p:sp>
      <p:sp>
        <p:nvSpPr>
          <p:cNvPr id="8196" name="Rectangle 4"/>
          <p:cNvSpPr>
            <a:spLocks noGrp="1" noChangeArrowheads="1"/>
          </p:cNvSpPr>
          <p:nvPr>
            <p:ph type="body" idx="1"/>
          </p:nvPr>
        </p:nvSpPr>
        <p:spPr>
          <a:noFill/>
          <a:ln/>
        </p:spPr>
        <p:txBody>
          <a:bodyPr/>
          <a:lstStyle/>
          <a:p>
            <a:pPr>
              <a:tabLst/>
            </a:pPr>
            <a:r>
              <a:rPr lang="en-US"/>
              <a:t>Lesson Aim</a:t>
            </a:r>
          </a:p>
          <a:p>
            <a:pPr lvl="1">
              <a:tabLst/>
            </a:pPr>
            <a:r>
              <a:rPr lang="en-US"/>
              <a:t>This lesson further addresses functions. It focuses on obtaining summary information, such as averages, for groups of rows. It discusses how to group rows in a table into smaller sets and how to specify search criteria for groups of rows.</a:t>
            </a:r>
          </a:p>
        </p:txBody>
      </p:sp>
      <p:sp>
        <p:nvSpPr>
          <p:cNvPr id="8197" name="Rectangle 5"/>
          <p:cNvSpPr>
            <a:spLocks noGrp="1" noRot="1" noChangeAspect="1" noChangeArrowheads="1" noTextEdit="1"/>
          </p:cNvSpPr>
          <p:nvPr>
            <p:ph type="sldImg"/>
          </p:nvPr>
        </p:nvSpPr>
        <p:spPr>
          <a:xfrm>
            <a:off x="469900" y="155575"/>
            <a:ext cx="5872163" cy="4403725"/>
          </a:xfrm>
          <a:ln cap="flat"/>
        </p:spPr>
      </p:sp>
    </p:spTree>
    <p:extLst>
      <p:ext uri="{BB962C8B-B14F-4D97-AF65-F5344CB8AC3E}">
        <p14:creationId xmlns:p14="http://schemas.microsoft.com/office/powerpoint/2010/main" val="4988359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441325" y="169863"/>
            <a:ext cx="5927725" cy="4445000"/>
          </a:xfrm>
          <a:ln cap="flat"/>
        </p:spPr>
      </p:sp>
      <p:sp>
        <p:nvSpPr>
          <p:cNvPr id="45059" name="Rectangle 3"/>
          <p:cNvSpPr>
            <a:spLocks noGrp="1" noChangeArrowheads="1"/>
          </p:cNvSpPr>
          <p:nvPr>
            <p:ph type="body" idx="1"/>
          </p:nvPr>
        </p:nvSpPr>
        <p:spPr>
          <a:xfrm>
            <a:off x="452438" y="4762500"/>
            <a:ext cx="5988050" cy="3795713"/>
          </a:xfrm>
          <a:noFill/>
          <a:ln/>
        </p:spPr>
        <p:txBody>
          <a:bodyPr/>
          <a:lstStyle/>
          <a:p>
            <a:pPr defTabSz="396875">
              <a:tabLst>
                <a:tab pos="452438" algn="l"/>
              </a:tabLst>
            </a:pPr>
            <a:r>
              <a:rPr lang="en-US"/>
              <a:t>Restricting Group Results</a:t>
            </a:r>
          </a:p>
          <a:p>
            <a:pPr lvl="1" defTabSz="396875">
              <a:tabLst>
                <a:tab pos="452438" algn="l"/>
              </a:tabLst>
            </a:pPr>
            <a:r>
              <a:rPr lang="en-US"/>
              <a:t>In the same way that you use the WHERE clause to restrict the rows that you select, you use the </a:t>
            </a:r>
            <a:r>
              <a:rPr lang="en-US">
                <a:solidFill>
                  <a:srgbClr val="FC0128"/>
                </a:solidFill>
              </a:rPr>
              <a:t>HAVING </a:t>
            </a:r>
            <a:r>
              <a:rPr lang="en-US"/>
              <a:t>clause to restrict groups. To find the maximum salary of each department, but show only the departments that have a maximum salary of more than $2900, you need to do the following:</a:t>
            </a:r>
          </a:p>
          <a:p>
            <a:pPr marL="446088" lvl="2" indent="-212725" defTabSz="396875">
              <a:tabLst>
                <a:tab pos="452438" algn="l"/>
              </a:tabLst>
            </a:pPr>
            <a:r>
              <a:rPr lang="en-US"/>
              <a:t>Find the average salary for each department by grouping by department number.</a:t>
            </a:r>
          </a:p>
          <a:p>
            <a:pPr marL="446088" lvl="2" indent="-212725" defTabSz="396875">
              <a:tabLst>
                <a:tab pos="452438" algn="l"/>
              </a:tabLst>
            </a:pPr>
            <a:r>
              <a:rPr lang="en-US"/>
              <a:t>Restrict the groups to those departments with a maximum salary greater than $2900. 	</a:t>
            </a:r>
          </a:p>
          <a:p>
            <a:pPr lvl="1" defTabSz="396875">
              <a:tabLst>
                <a:tab pos="452438" algn="l"/>
              </a:tabLst>
            </a:pPr>
            <a:r>
              <a:rPr lang="en-US"/>
              <a:t> </a:t>
            </a:r>
          </a:p>
        </p:txBody>
      </p:sp>
    </p:spTree>
    <p:extLst>
      <p:ext uri="{BB962C8B-B14F-4D97-AF65-F5344CB8AC3E}">
        <p14:creationId xmlns:p14="http://schemas.microsoft.com/office/powerpoint/2010/main" val="1835790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469900" y="155575"/>
            <a:ext cx="5872163" cy="4403725"/>
          </a:xfrm>
          <a:ln cap="flat"/>
        </p:spPr>
      </p:sp>
      <p:sp>
        <p:nvSpPr>
          <p:cNvPr id="47107" name="Rectangle 3"/>
          <p:cNvSpPr>
            <a:spLocks noGrp="1" noChangeArrowheads="1"/>
          </p:cNvSpPr>
          <p:nvPr>
            <p:ph type="body" idx="1"/>
          </p:nvPr>
        </p:nvSpPr>
        <p:spPr>
          <a:noFill/>
          <a:ln/>
        </p:spPr>
        <p:txBody>
          <a:bodyPr/>
          <a:lstStyle/>
          <a:p>
            <a:r>
              <a:rPr lang="en-US"/>
              <a:t>The HAVING Clause</a:t>
            </a:r>
          </a:p>
          <a:p>
            <a:pPr lvl="1"/>
            <a:r>
              <a:rPr lang="en-US"/>
              <a:t>You use the </a:t>
            </a:r>
            <a:r>
              <a:rPr lang="en-US">
                <a:solidFill>
                  <a:srgbClr val="FC0128"/>
                </a:solidFill>
              </a:rPr>
              <a:t>HAVING </a:t>
            </a:r>
            <a:r>
              <a:rPr lang="en-US"/>
              <a:t>clause to specify which groups are to be displayed. Therefore, you further restrict the groups on the basis of aggregate information.</a:t>
            </a:r>
          </a:p>
          <a:p>
            <a:pPr lvl="1"/>
            <a:r>
              <a:rPr lang="en-US"/>
              <a:t>In the syntax:</a:t>
            </a:r>
          </a:p>
          <a:p>
            <a:pPr lvl="1"/>
            <a:r>
              <a:rPr lang="en-US"/>
              <a:t>	</a:t>
            </a:r>
            <a:r>
              <a:rPr lang="en-US" i="1"/>
              <a:t>group_condition</a:t>
            </a:r>
            <a:r>
              <a:rPr lang="en-US"/>
              <a:t>		restricts the groups of rows returned to those groups for which </a:t>
            </a:r>
            <a:br>
              <a:rPr lang="en-US"/>
            </a:br>
            <a:r>
              <a:rPr lang="en-US"/>
              <a:t>					the specified condition is TRUE</a:t>
            </a:r>
          </a:p>
          <a:p>
            <a:pPr lvl="1"/>
            <a:r>
              <a:rPr lang="en-US">
                <a:latin typeface="Times" charset="0"/>
              </a:rPr>
              <a:t>The Oracle Server performs the following steps when you use the HAVING clause:</a:t>
            </a:r>
            <a:endParaRPr lang="en-US"/>
          </a:p>
          <a:p>
            <a:pPr lvl="2"/>
            <a:r>
              <a:rPr lang="en-US"/>
              <a:t>Rows are grouped.</a:t>
            </a:r>
          </a:p>
          <a:p>
            <a:pPr lvl="2"/>
            <a:r>
              <a:rPr lang="en-US"/>
              <a:t>The group function is applied to the group.</a:t>
            </a:r>
          </a:p>
          <a:p>
            <a:pPr lvl="2"/>
            <a:r>
              <a:rPr lang="en-US"/>
              <a:t>The groups that match the criteria in the HAVING clause are displayed.</a:t>
            </a:r>
          </a:p>
          <a:p>
            <a:pPr lvl="1"/>
            <a:r>
              <a:rPr lang="en-US"/>
              <a:t>The HAVING clause can precede the GROUP BY clause, but it is recommended that you place the GROUP BY clause first because it is more logical. Groups are formed and group functions are calculated before the HAVING clause is applied to the groups in the SELECT list.</a:t>
            </a:r>
          </a:p>
          <a:p>
            <a:endParaRPr lang="en-US" b="0">
              <a:latin typeface="Times New Roman" pitchFamily="18" charset="0"/>
            </a:endParaRPr>
          </a:p>
        </p:txBody>
      </p:sp>
      <p:grpSp>
        <p:nvGrpSpPr>
          <p:cNvPr id="47113" name="Group 9"/>
          <p:cNvGrpSpPr>
            <a:grpSpLocks/>
          </p:cNvGrpSpPr>
          <p:nvPr/>
        </p:nvGrpSpPr>
        <p:grpSpPr bwMode="auto">
          <a:xfrm>
            <a:off x="201613" y="6935788"/>
            <a:ext cx="282575" cy="292100"/>
            <a:chOff x="127" y="4369"/>
            <a:chExt cx="178" cy="184"/>
          </a:xfrm>
        </p:grpSpPr>
        <p:sp>
          <p:nvSpPr>
            <p:cNvPr id="47108" name="Freeform 4"/>
            <p:cNvSpPr>
              <a:spLocks/>
            </p:cNvSpPr>
            <p:nvPr/>
          </p:nvSpPr>
          <p:spPr bwMode="auto">
            <a:xfrm>
              <a:off x="127" y="4369"/>
              <a:ext cx="178" cy="184"/>
            </a:xfrm>
            <a:custGeom>
              <a:avLst/>
              <a:gdLst/>
              <a:ahLst/>
              <a:cxnLst>
                <a:cxn ang="0">
                  <a:pos x="177" y="183"/>
                </a:cxn>
                <a:cxn ang="0">
                  <a:pos x="177" y="0"/>
                </a:cxn>
                <a:cxn ang="0">
                  <a:pos x="0" y="0"/>
                </a:cxn>
                <a:cxn ang="0">
                  <a:pos x="0" y="183"/>
                </a:cxn>
                <a:cxn ang="0">
                  <a:pos x="177" y="183"/>
                </a:cxn>
              </a:cxnLst>
              <a:rect l="0" t="0" r="r" b="b"/>
              <a:pathLst>
                <a:path w="178" h="184">
                  <a:moveTo>
                    <a:pt x="177" y="183"/>
                  </a:moveTo>
                  <a:lnTo>
                    <a:pt x="177" y="0"/>
                  </a:lnTo>
                  <a:lnTo>
                    <a:pt x="0" y="0"/>
                  </a:lnTo>
                  <a:lnTo>
                    <a:pt x="0" y="183"/>
                  </a:lnTo>
                  <a:lnTo>
                    <a:pt x="177" y="183"/>
                  </a:lnTo>
                </a:path>
              </a:pathLst>
            </a:custGeom>
            <a:solidFill>
              <a:srgbClr val="000000"/>
            </a:solidFill>
            <a:ln w="9525" cap="rnd">
              <a:noFill/>
              <a:round/>
              <a:headEnd/>
              <a:tailEnd/>
            </a:ln>
            <a:effectLst/>
          </p:spPr>
          <p:txBody>
            <a:bodyPr/>
            <a:lstStyle/>
            <a:p>
              <a:endParaRPr lang="en-US"/>
            </a:p>
          </p:txBody>
        </p:sp>
        <p:sp>
          <p:nvSpPr>
            <p:cNvPr id="47109" name="Freeform 5"/>
            <p:cNvSpPr>
              <a:spLocks/>
            </p:cNvSpPr>
            <p:nvPr/>
          </p:nvSpPr>
          <p:spPr bwMode="auto">
            <a:xfrm>
              <a:off x="137" y="4377"/>
              <a:ext cx="162" cy="164"/>
            </a:xfrm>
            <a:custGeom>
              <a:avLst/>
              <a:gdLst/>
              <a:ahLst/>
              <a:cxnLst>
                <a:cxn ang="0">
                  <a:pos x="82" y="0"/>
                </a:cxn>
                <a:cxn ang="0">
                  <a:pos x="0" y="163"/>
                </a:cxn>
                <a:cxn ang="0">
                  <a:pos x="161" y="163"/>
                </a:cxn>
                <a:cxn ang="0">
                  <a:pos x="82" y="0"/>
                </a:cxn>
              </a:cxnLst>
              <a:rect l="0" t="0" r="r" b="b"/>
              <a:pathLst>
                <a:path w="162" h="164">
                  <a:moveTo>
                    <a:pt x="82" y="0"/>
                  </a:moveTo>
                  <a:lnTo>
                    <a:pt x="0" y="163"/>
                  </a:lnTo>
                  <a:lnTo>
                    <a:pt x="161" y="163"/>
                  </a:lnTo>
                  <a:lnTo>
                    <a:pt x="82" y="0"/>
                  </a:lnTo>
                </a:path>
              </a:pathLst>
            </a:custGeom>
            <a:solidFill>
              <a:srgbClr val="FFFFFF"/>
            </a:solidFill>
            <a:ln w="9525" cap="rnd">
              <a:noFill/>
              <a:round/>
              <a:headEnd/>
              <a:tailEnd/>
            </a:ln>
            <a:effectLst/>
          </p:spPr>
          <p:txBody>
            <a:bodyPr/>
            <a:lstStyle/>
            <a:p>
              <a:endParaRPr lang="en-US"/>
            </a:p>
          </p:txBody>
        </p:sp>
        <p:sp>
          <p:nvSpPr>
            <p:cNvPr id="47110" name="Freeform 6"/>
            <p:cNvSpPr>
              <a:spLocks/>
            </p:cNvSpPr>
            <p:nvPr/>
          </p:nvSpPr>
          <p:spPr bwMode="auto">
            <a:xfrm>
              <a:off x="156" y="4395"/>
              <a:ext cx="132" cy="134"/>
            </a:xfrm>
            <a:custGeom>
              <a:avLst/>
              <a:gdLst/>
              <a:ahLst/>
              <a:cxnLst>
                <a:cxn ang="0">
                  <a:pos x="64" y="0"/>
                </a:cxn>
                <a:cxn ang="0">
                  <a:pos x="0" y="133"/>
                </a:cxn>
                <a:cxn ang="0">
                  <a:pos x="131" y="133"/>
                </a:cxn>
                <a:cxn ang="0">
                  <a:pos x="64" y="0"/>
                </a:cxn>
              </a:cxnLst>
              <a:rect l="0" t="0" r="r" b="b"/>
              <a:pathLst>
                <a:path w="132" h="134">
                  <a:moveTo>
                    <a:pt x="64" y="0"/>
                  </a:moveTo>
                  <a:lnTo>
                    <a:pt x="0" y="133"/>
                  </a:lnTo>
                  <a:lnTo>
                    <a:pt x="131" y="133"/>
                  </a:lnTo>
                  <a:lnTo>
                    <a:pt x="64" y="0"/>
                  </a:lnTo>
                </a:path>
              </a:pathLst>
            </a:custGeom>
            <a:solidFill>
              <a:srgbClr val="000000"/>
            </a:solidFill>
            <a:ln w="9525" cap="rnd">
              <a:noFill/>
              <a:round/>
              <a:headEnd/>
              <a:tailEnd/>
            </a:ln>
            <a:effectLst/>
          </p:spPr>
          <p:txBody>
            <a:bodyPr/>
            <a:lstStyle/>
            <a:p>
              <a:endParaRPr lang="en-US"/>
            </a:p>
          </p:txBody>
        </p:sp>
        <p:sp>
          <p:nvSpPr>
            <p:cNvPr id="47111" name="Freeform 7"/>
            <p:cNvSpPr>
              <a:spLocks/>
            </p:cNvSpPr>
            <p:nvPr/>
          </p:nvSpPr>
          <p:spPr bwMode="auto">
            <a:xfrm>
              <a:off x="212" y="4507"/>
              <a:ext cx="19" cy="19"/>
            </a:xfrm>
            <a:custGeom>
              <a:avLst/>
              <a:gdLst/>
              <a:ahLst/>
              <a:cxnLst>
                <a:cxn ang="0">
                  <a:pos x="9" y="18"/>
                </a:cxn>
                <a:cxn ang="0">
                  <a:pos x="10" y="16"/>
                </a:cxn>
                <a:cxn ang="0">
                  <a:pos x="12" y="16"/>
                </a:cxn>
                <a:cxn ang="0">
                  <a:pos x="14" y="15"/>
                </a:cxn>
                <a:cxn ang="0">
                  <a:pos x="15" y="14"/>
                </a:cxn>
                <a:cxn ang="0">
                  <a:pos x="16" y="13"/>
                </a:cxn>
                <a:cxn ang="0">
                  <a:pos x="17" y="11"/>
                </a:cxn>
                <a:cxn ang="0">
                  <a:pos x="17" y="10"/>
                </a:cxn>
                <a:cxn ang="0">
                  <a:pos x="18" y="8"/>
                </a:cxn>
                <a:cxn ang="0">
                  <a:pos x="17" y="6"/>
                </a:cxn>
                <a:cxn ang="0">
                  <a:pos x="17" y="5"/>
                </a:cxn>
                <a:cxn ang="0">
                  <a:pos x="16" y="3"/>
                </a:cxn>
                <a:cxn ang="0">
                  <a:pos x="15" y="2"/>
                </a:cxn>
                <a:cxn ang="0">
                  <a:pos x="14" y="1"/>
                </a:cxn>
                <a:cxn ang="0">
                  <a:pos x="12" y="0"/>
                </a:cxn>
                <a:cxn ang="0">
                  <a:pos x="10" y="0"/>
                </a:cxn>
                <a:cxn ang="0">
                  <a:pos x="9" y="0"/>
                </a:cxn>
                <a:cxn ang="0">
                  <a:pos x="7" y="0"/>
                </a:cxn>
                <a:cxn ang="0">
                  <a:pos x="5" y="0"/>
                </a:cxn>
                <a:cxn ang="0">
                  <a:pos x="4" y="1"/>
                </a:cxn>
                <a:cxn ang="0">
                  <a:pos x="2" y="2"/>
                </a:cxn>
                <a:cxn ang="0">
                  <a:pos x="1" y="3"/>
                </a:cxn>
                <a:cxn ang="0">
                  <a:pos x="1" y="5"/>
                </a:cxn>
                <a:cxn ang="0">
                  <a:pos x="0" y="6"/>
                </a:cxn>
                <a:cxn ang="0">
                  <a:pos x="0" y="8"/>
                </a:cxn>
                <a:cxn ang="0">
                  <a:pos x="0" y="10"/>
                </a:cxn>
                <a:cxn ang="0">
                  <a:pos x="1" y="11"/>
                </a:cxn>
                <a:cxn ang="0">
                  <a:pos x="1" y="13"/>
                </a:cxn>
                <a:cxn ang="0">
                  <a:pos x="2" y="14"/>
                </a:cxn>
                <a:cxn ang="0">
                  <a:pos x="4" y="15"/>
                </a:cxn>
                <a:cxn ang="0">
                  <a:pos x="5" y="16"/>
                </a:cxn>
                <a:cxn ang="0">
                  <a:pos x="7" y="16"/>
                </a:cxn>
                <a:cxn ang="0">
                  <a:pos x="9" y="18"/>
                </a:cxn>
              </a:cxnLst>
              <a:rect l="0" t="0" r="r" b="b"/>
              <a:pathLst>
                <a:path w="19" h="19">
                  <a:moveTo>
                    <a:pt x="9" y="18"/>
                  </a:moveTo>
                  <a:lnTo>
                    <a:pt x="10" y="16"/>
                  </a:lnTo>
                  <a:lnTo>
                    <a:pt x="12" y="16"/>
                  </a:lnTo>
                  <a:lnTo>
                    <a:pt x="14" y="15"/>
                  </a:lnTo>
                  <a:lnTo>
                    <a:pt x="15" y="14"/>
                  </a:lnTo>
                  <a:lnTo>
                    <a:pt x="16" y="13"/>
                  </a:lnTo>
                  <a:lnTo>
                    <a:pt x="17" y="11"/>
                  </a:lnTo>
                  <a:lnTo>
                    <a:pt x="17" y="10"/>
                  </a:lnTo>
                  <a:lnTo>
                    <a:pt x="18" y="8"/>
                  </a:lnTo>
                  <a:lnTo>
                    <a:pt x="17" y="6"/>
                  </a:lnTo>
                  <a:lnTo>
                    <a:pt x="17" y="5"/>
                  </a:lnTo>
                  <a:lnTo>
                    <a:pt x="16" y="3"/>
                  </a:lnTo>
                  <a:lnTo>
                    <a:pt x="15" y="2"/>
                  </a:lnTo>
                  <a:lnTo>
                    <a:pt x="14" y="1"/>
                  </a:lnTo>
                  <a:lnTo>
                    <a:pt x="12" y="0"/>
                  </a:lnTo>
                  <a:lnTo>
                    <a:pt x="10" y="0"/>
                  </a:lnTo>
                  <a:lnTo>
                    <a:pt x="9" y="0"/>
                  </a:lnTo>
                  <a:lnTo>
                    <a:pt x="7" y="0"/>
                  </a:lnTo>
                  <a:lnTo>
                    <a:pt x="5" y="0"/>
                  </a:lnTo>
                  <a:lnTo>
                    <a:pt x="4" y="1"/>
                  </a:lnTo>
                  <a:lnTo>
                    <a:pt x="2" y="2"/>
                  </a:lnTo>
                  <a:lnTo>
                    <a:pt x="1" y="3"/>
                  </a:lnTo>
                  <a:lnTo>
                    <a:pt x="1" y="5"/>
                  </a:lnTo>
                  <a:lnTo>
                    <a:pt x="0" y="6"/>
                  </a:lnTo>
                  <a:lnTo>
                    <a:pt x="0" y="8"/>
                  </a:lnTo>
                  <a:lnTo>
                    <a:pt x="0" y="10"/>
                  </a:lnTo>
                  <a:lnTo>
                    <a:pt x="1" y="11"/>
                  </a:lnTo>
                  <a:lnTo>
                    <a:pt x="1" y="13"/>
                  </a:lnTo>
                  <a:lnTo>
                    <a:pt x="2" y="14"/>
                  </a:lnTo>
                  <a:lnTo>
                    <a:pt x="4" y="15"/>
                  </a:lnTo>
                  <a:lnTo>
                    <a:pt x="5" y="16"/>
                  </a:lnTo>
                  <a:lnTo>
                    <a:pt x="7" y="16"/>
                  </a:lnTo>
                  <a:lnTo>
                    <a:pt x="9" y="18"/>
                  </a:lnTo>
                </a:path>
              </a:pathLst>
            </a:custGeom>
            <a:solidFill>
              <a:srgbClr val="FFFFFF"/>
            </a:solidFill>
            <a:ln w="9525" cap="rnd">
              <a:noFill/>
              <a:round/>
              <a:headEnd/>
              <a:tailEnd/>
            </a:ln>
            <a:effectLst/>
          </p:spPr>
          <p:txBody>
            <a:bodyPr/>
            <a:lstStyle/>
            <a:p>
              <a:endParaRPr lang="en-US"/>
            </a:p>
          </p:txBody>
        </p:sp>
        <p:sp>
          <p:nvSpPr>
            <p:cNvPr id="47112" name="Freeform 8"/>
            <p:cNvSpPr>
              <a:spLocks/>
            </p:cNvSpPr>
            <p:nvPr/>
          </p:nvSpPr>
          <p:spPr bwMode="auto">
            <a:xfrm>
              <a:off x="212" y="4424"/>
              <a:ext cx="18" cy="80"/>
            </a:xfrm>
            <a:custGeom>
              <a:avLst/>
              <a:gdLst/>
              <a:ahLst/>
              <a:cxnLst>
                <a:cxn ang="0">
                  <a:pos x="9" y="0"/>
                </a:cxn>
                <a:cxn ang="0">
                  <a:pos x="10" y="0"/>
                </a:cxn>
                <a:cxn ang="0">
                  <a:pos x="12" y="0"/>
                </a:cxn>
                <a:cxn ang="0">
                  <a:pos x="14" y="2"/>
                </a:cxn>
                <a:cxn ang="0">
                  <a:pos x="16" y="7"/>
                </a:cxn>
                <a:cxn ang="0">
                  <a:pos x="17" y="15"/>
                </a:cxn>
                <a:cxn ang="0">
                  <a:pos x="17" y="29"/>
                </a:cxn>
                <a:cxn ang="0">
                  <a:pos x="14" y="50"/>
                </a:cxn>
                <a:cxn ang="0">
                  <a:pos x="9" y="79"/>
                </a:cxn>
                <a:cxn ang="0">
                  <a:pos x="4" y="63"/>
                </a:cxn>
                <a:cxn ang="0">
                  <a:pos x="1" y="48"/>
                </a:cxn>
                <a:cxn ang="0">
                  <a:pos x="0" y="34"/>
                </a:cxn>
                <a:cxn ang="0">
                  <a:pos x="0" y="22"/>
                </a:cxn>
                <a:cxn ang="0">
                  <a:pos x="0" y="11"/>
                </a:cxn>
                <a:cxn ang="0">
                  <a:pos x="3" y="4"/>
                </a:cxn>
                <a:cxn ang="0">
                  <a:pos x="6" y="0"/>
                </a:cxn>
                <a:cxn ang="0">
                  <a:pos x="9" y="0"/>
                </a:cxn>
              </a:cxnLst>
              <a:rect l="0" t="0" r="r" b="b"/>
              <a:pathLst>
                <a:path w="18" h="80">
                  <a:moveTo>
                    <a:pt x="9" y="0"/>
                  </a:moveTo>
                  <a:lnTo>
                    <a:pt x="10" y="0"/>
                  </a:lnTo>
                  <a:lnTo>
                    <a:pt x="12" y="0"/>
                  </a:lnTo>
                  <a:lnTo>
                    <a:pt x="14" y="2"/>
                  </a:lnTo>
                  <a:lnTo>
                    <a:pt x="16" y="7"/>
                  </a:lnTo>
                  <a:lnTo>
                    <a:pt x="17" y="15"/>
                  </a:lnTo>
                  <a:lnTo>
                    <a:pt x="17" y="29"/>
                  </a:lnTo>
                  <a:lnTo>
                    <a:pt x="14" y="50"/>
                  </a:lnTo>
                  <a:lnTo>
                    <a:pt x="9" y="79"/>
                  </a:lnTo>
                  <a:lnTo>
                    <a:pt x="4" y="63"/>
                  </a:lnTo>
                  <a:lnTo>
                    <a:pt x="1" y="48"/>
                  </a:lnTo>
                  <a:lnTo>
                    <a:pt x="0" y="34"/>
                  </a:lnTo>
                  <a:lnTo>
                    <a:pt x="0" y="22"/>
                  </a:lnTo>
                  <a:lnTo>
                    <a:pt x="0" y="11"/>
                  </a:lnTo>
                  <a:lnTo>
                    <a:pt x="3" y="4"/>
                  </a:lnTo>
                  <a:lnTo>
                    <a:pt x="6" y="0"/>
                  </a:lnTo>
                  <a:lnTo>
                    <a:pt x="9" y="0"/>
                  </a:lnTo>
                </a:path>
              </a:pathLst>
            </a:custGeom>
            <a:solidFill>
              <a:srgbClr val="FFFFFF"/>
            </a:solidFill>
            <a:ln w="9525" cap="rnd">
              <a:noFill/>
              <a:round/>
              <a:headEnd/>
              <a:tailEnd/>
            </a:ln>
            <a:effectLst/>
          </p:spPr>
          <p:txBody>
            <a:bodyPr/>
            <a:lstStyle/>
            <a:p>
              <a:endParaRPr lang="en-US"/>
            </a:p>
          </p:txBody>
        </p:sp>
      </p:grpSp>
    </p:spTree>
    <p:extLst>
      <p:ext uri="{BB962C8B-B14F-4D97-AF65-F5344CB8AC3E}">
        <p14:creationId xmlns:p14="http://schemas.microsoft.com/office/powerpoint/2010/main" val="12254105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3860800" y="-1588"/>
            <a:ext cx="2957513" cy="457201"/>
          </a:xfrm>
          <a:prstGeom prst="rect">
            <a:avLst/>
          </a:prstGeom>
          <a:noFill/>
          <a:ln w="9525">
            <a:noFill/>
            <a:miter lim="800000"/>
            <a:headEnd/>
            <a:tailEnd/>
          </a:ln>
          <a:effectLst/>
        </p:spPr>
        <p:txBody>
          <a:bodyPr wrap="none" anchor="ctr"/>
          <a:lstStyle/>
          <a:p>
            <a:endParaRPr lang="en-US"/>
          </a:p>
        </p:txBody>
      </p:sp>
      <p:sp>
        <p:nvSpPr>
          <p:cNvPr id="49155" name="Rectangle 3"/>
          <p:cNvSpPr>
            <a:spLocks noChangeArrowheads="1"/>
          </p:cNvSpPr>
          <p:nvPr/>
        </p:nvSpPr>
        <p:spPr bwMode="auto">
          <a:xfrm>
            <a:off x="-1588" y="-1588"/>
            <a:ext cx="2954338" cy="457201"/>
          </a:xfrm>
          <a:prstGeom prst="rect">
            <a:avLst/>
          </a:prstGeom>
          <a:noFill/>
          <a:ln w="9525">
            <a:noFill/>
            <a:miter lim="800000"/>
            <a:headEnd/>
            <a:tailEnd/>
          </a:ln>
          <a:effectLst/>
        </p:spPr>
        <p:txBody>
          <a:bodyPr wrap="none" anchor="ctr"/>
          <a:lstStyle/>
          <a:p>
            <a:endParaRPr lang="en-US"/>
          </a:p>
        </p:txBody>
      </p:sp>
      <p:sp>
        <p:nvSpPr>
          <p:cNvPr id="49156" name="Rectangle 4"/>
          <p:cNvSpPr>
            <a:spLocks noGrp="1" noChangeArrowheads="1"/>
          </p:cNvSpPr>
          <p:nvPr>
            <p:ph type="body" idx="1"/>
          </p:nvPr>
        </p:nvSpPr>
        <p:spPr>
          <a:xfrm>
            <a:off x="452438" y="4762500"/>
            <a:ext cx="6013450" cy="3795713"/>
          </a:xfrm>
          <a:noFill/>
          <a:ln/>
        </p:spPr>
        <p:txBody>
          <a:bodyPr/>
          <a:lstStyle/>
          <a:p>
            <a:pPr defTabSz="468313">
              <a:tabLst>
                <a:tab pos="444500" algn="l"/>
              </a:tabLst>
            </a:pPr>
            <a:r>
              <a:rPr lang="en-US"/>
              <a:t>The HAVING Clause (continued)</a:t>
            </a:r>
          </a:p>
          <a:p>
            <a:pPr lvl="1" defTabSz="468313">
              <a:tabLst>
                <a:tab pos="444500" algn="l"/>
              </a:tabLst>
            </a:pPr>
            <a:r>
              <a:rPr lang="en-US"/>
              <a:t>The slide example displays department numbers and maximum salary for those departments whose maximum salary is greater than $2900. </a:t>
            </a:r>
          </a:p>
          <a:p>
            <a:pPr lvl="1" defTabSz="468313">
              <a:tabLst>
                <a:tab pos="444500" algn="l"/>
              </a:tabLst>
            </a:pPr>
            <a:r>
              <a:rPr lang="en-US"/>
              <a:t>You can use the GROUP BY clause without using a group function in the SELECT list. </a:t>
            </a:r>
          </a:p>
          <a:p>
            <a:pPr lvl="1" defTabSz="468313">
              <a:tabLst>
                <a:tab pos="444500" algn="l"/>
              </a:tabLst>
            </a:pPr>
            <a:r>
              <a:rPr lang="en-US"/>
              <a:t>If you restrict rows based on the result of a group function, you must have a GROUP BY clause as well as the HAVING clause.</a:t>
            </a:r>
          </a:p>
          <a:p>
            <a:pPr lvl="1" defTabSz="468313">
              <a:tabLst>
                <a:tab pos="444500" algn="l"/>
              </a:tabLst>
            </a:pPr>
            <a:r>
              <a:rPr lang="en-US"/>
              <a:t>The following example displays the department numbers and average salary for those departments whose maximum salary is greater than $2900:</a:t>
            </a:r>
          </a:p>
          <a:p>
            <a:pPr defTabSz="468313">
              <a:tabLst>
                <a:tab pos="444500" algn="l"/>
              </a:tabLst>
            </a:pPr>
            <a:endParaRPr lang="en-US" b="0">
              <a:latin typeface="Times New Roman" pitchFamily="18" charset="0"/>
            </a:endParaRPr>
          </a:p>
        </p:txBody>
      </p:sp>
      <p:sp>
        <p:nvSpPr>
          <p:cNvPr id="49157" name="Rectangle 5"/>
          <p:cNvSpPr>
            <a:spLocks noGrp="1" noRot="1" noChangeAspect="1" noChangeArrowheads="1" noTextEdit="1"/>
          </p:cNvSpPr>
          <p:nvPr>
            <p:ph type="sldImg"/>
          </p:nvPr>
        </p:nvSpPr>
        <p:spPr>
          <a:xfrm>
            <a:off x="441325" y="169863"/>
            <a:ext cx="5927725" cy="4445000"/>
          </a:xfrm>
          <a:ln cap="flat"/>
        </p:spPr>
      </p:sp>
      <p:sp>
        <p:nvSpPr>
          <p:cNvPr id="49158" name="Rectangle 6"/>
          <p:cNvSpPr>
            <a:spLocks noChangeArrowheads="1"/>
          </p:cNvSpPr>
          <p:nvPr/>
        </p:nvSpPr>
        <p:spPr bwMode="auto">
          <a:xfrm>
            <a:off x="673100" y="6408738"/>
            <a:ext cx="5559425" cy="728662"/>
          </a:xfrm>
          <a:prstGeom prst="rect">
            <a:avLst/>
          </a:prstGeom>
          <a:noFill/>
          <a:ln w="12700">
            <a:solidFill>
              <a:schemeClr val="tx1"/>
            </a:solidFill>
            <a:miter lim="800000"/>
            <a:headEnd/>
            <a:tailEnd/>
          </a:ln>
          <a:effectLst/>
        </p:spPr>
        <p:txBody>
          <a:bodyPr wrap="none" anchor="ctr"/>
          <a:lstStyle/>
          <a:p>
            <a:endParaRPr lang="en-US"/>
          </a:p>
        </p:txBody>
      </p:sp>
      <p:sp>
        <p:nvSpPr>
          <p:cNvPr id="49159" name="Rectangle 7"/>
          <p:cNvSpPr>
            <a:spLocks noChangeArrowheads="1"/>
          </p:cNvSpPr>
          <p:nvPr/>
        </p:nvSpPr>
        <p:spPr bwMode="auto">
          <a:xfrm>
            <a:off x="260350" y="6399213"/>
            <a:ext cx="3638550" cy="762000"/>
          </a:xfrm>
          <a:prstGeom prst="rect">
            <a:avLst/>
          </a:prstGeom>
          <a:noFill/>
          <a:ln w="9525">
            <a:noFill/>
            <a:miter lim="800000"/>
            <a:headEnd/>
            <a:tailEnd/>
          </a:ln>
          <a:effectLst/>
        </p:spPr>
        <p:txBody>
          <a:bodyPr lIns="90488" tIns="44450" rIns="90488" bIns="44450">
            <a:spAutoFit/>
          </a:bodyPr>
          <a:lstStyle/>
          <a:p>
            <a:pPr marL="444500" lvl="1" defTabSz="869950"/>
            <a:r>
              <a:rPr lang="en-US" sz="1100" b="1">
                <a:latin typeface="Courier New" pitchFamily="49" charset="0"/>
              </a:rPr>
              <a:t>SQL&gt; SELECT	deptno, AVG(sal)</a:t>
            </a:r>
          </a:p>
          <a:p>
            <a:pPr marL="444500" lvl="1" defTabSz="869950"/>
            <a:r>
              <a:rPr lang="en-US" sz="1100" b="1">
                <a:latin typeface="Courier New" pitchFamily="49" charset="0"/>
              </a:rPr>
              <a:t>  2  FROM	emp</a:t>
            </a:r>
          </a:p>
          <a:p>
            <a:pPr marL="444500" lvl="1" defTabSz="869950"/>
            <a:r>
              <a:rPr lang="en-US" sz="1100" b="1">
                <a:latin typeface="Courier New" pitchFamily="49" charset="0"/>
              </a:rPr>
              <a:t>  3  GROUP BY	deptno</a:t>
            </a:r>
          </a:p>
          <a:p>
            <a:pPr marL="444500" lvl="1" defTabSz="869950"/>
            <a:r>
              <a:rPr lang="en-US" sz="1100" b="1">
                <a:latin typeface="Courier New" pitchFamily="49" charset="0"/>
              </a:rPr>
              <a:t>  4	HAVING	MAX(sal) &gt; 2900;</a:t>
            </a:r>
          </a:p>
        </p:txBody>
      </p:sp>
      <p:grpSp>
        <p:nvGrpSpPr>
          <p:cNvPr id="49162" name="Group 10"/>
          <p:cNvGrpSpPr>
            <a:grpSpLocks/>
          </p:cNvGrpSpPr>
          <p:nvPr/>
        </p:nvGrpSpPr>
        <p:grpSpPr bwMode="auto">
          <a:xfrm>
            <a:off x="196850" y="7256463"/>
            <a:ext cx="6048375" cy="765175"/>
            <a:chOff x="124" y="4571"/>
            <a:chExt cx="3810" cy="482"/>
          </a:xfrm>
        </p:grpSpPr>
        <p:sp>
          <p:nvSpPr>
            <p:cNvPr id="49160" name="Rectangle 8"/>
            <p:cNvSpPr>
              <a:spLocks noChangeArrowheads="1"/>
            </p:cNvSpPr>
            <p:nvPr/>
          </p:nvSpPr>
          <p:spPr bwMode="auto">
            <a:xfrm>
              <a:off x="424" y="4571"/>
              <a:ext cx="3510" cy="459"/>
            </a:xfrm>
            <a:prstGeom prst="rect">
              <a:avLst/>
            </a:prstGeom>
            <a:noFill/>
            <a:ln w="12700">
              <a:solidFill>
                <a:schemeClr val="tx1"/>
              </a:solidFill>
              <a:miter lim="800000"/>
              <a:headEnd/>
              <a:tailEnd/>
            </a:ln>
            <a:effectLst/>
          </p:spPr>
          <p:txBody>
            <a:bodyPr wrap="none" anchor="ctr"/>
            <a:lstStyle/>
            <a:p>
              <a:endParaRPr lang="en-US"/>
            </a:p>
          </p:txBody>
        </p:sp>
        <p:sp>
          <p:nvSpPr>
            <p:cNvPr id="49161" name="Rectangle 9"/>
            <p:cNvSpPr>
              <a:spLocks noChangeArrowheads="1"/>
            </p:cNvSpPr>
            <p:nvPr/>
          </p:nvSpPr>
          <p:spPr bwMode="auto">
            <a:xfrm>
              <a:off x="124" y="4573"/>
              <a:ext cx="2292" cy="480"/>
            </a:xfrm>
            <a:prstGeom prst="rect">
              <a:avLst/>
            </a:prstGeom>
            <a:noFill/>
            <a:ln w="9525">
              <a:noFill/>
              <a:miter lim="800000"/>
              <a:headEnd/>
              <a:tailEnd/>
            </a:ln>
            <a:effectLst/>
          </p:spPr>
          <p:txBody>
            <a:bodyPr lIns="90488" tIns="44450" rIns="90488" bIns="44450">
              <a:spAutoFit/>
            </a:bodyPr>
            <a:lstStyle/>
            <a:p>
              <a:pPr marL="444500" lvl="1" defTabSz="869950"/>
              <a:r>
                <a:rPr lang="en-US" sz="1100">
                  <a:latin typeface="Courier New" pitchFamily="49" charset="0"/>
                </a:rPr>
                <a:t>   DEPTNO  AVG(SAL)</a:t>
              </a:r>
            </a:p>
            <a:p>
              <a:pPr marL="444500" lvl="1" defTabSz="869950"/>
              <a:r>
                <a:rPr lang="en-US" sz="1100">
                  <a:latin typeface="Courier New" pitchFamily="49" charset="0"/>
                </a:rPr>
                <a:t>--------- ---------</a:t>
              </a:r>
            </a:p>
            <a:p>
              <a:pPr marL="444500" lvl="1" defTabSz="869950"/>
              <a:r>
                <a:rPr lang="en-US" sz="1100">
                  <a:latin typeface="Courier New" pitchFamily="49" charset="0"/>
                </a:rPr>
                <a:t>       10 2916.6667</a:t>
              </a:r>
            </a:p>
            <a:p>
              <a:pPr marL="444500" lvl="1" defTabSz="869950"/>
              <a:r>
                <a:rPr lang="en-US" sz="1100">
                  <a:latin typeface="Courier New" pitchFamily="49" charset="0"/>
                </a:rPr>
                <a:t>       20      2175</a:t>
              </a:r>
            </a:p>
          </p:txBody>
        </p:sp>
      </p:grpSp>
    </p:spTree>
    <p:extLst>
      <p:ext uri="{BB962C8B-B14F-4D97-AF65-F5344CB8AC3E}">
        <p14:creationId xmlns:p14="http://schemas.microsoft.com/office/powerpoint/2010/main" val="11066534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469900" y="155575"/>
            <a:ext cx="5872163" cy="4403725"/>
          </a:xfrm>
          <a:ln cap="flat"/>
        </p:spPr>
      </p:sp>
      <p:sp>
        <p:nvSpPr>
          <p:cNvPr id="51203" name="Rectangle 3"/>
          <p:cNvSpPr>
            <a:spLocks noGrp="1" noChangeArrowheads="1"/>
          </p:cNvSpPr>
          <p:nvPr>
            <p:ph type="body" idx="1"/>
          </p:nvPr>
        </p:nvSpPr>
        <p:spPr>
          <a:noFill/>
          <a:ln/>
        </p:spPr>
        <p:txBody>
          <a:bodyPr/>
          <a:lstStyle/>
          <a:p>
            <a:r>
              <a:rPr lang="en-US"/>
              <a:t>The HAVING Clause (continued)</a:t>
            </a:r>
          </a:p>
          <a:p>
            <a:pPr lvl="1"/>
            <a:r>
              <a:rPr lang="en-US"/>
              <a:t>The slide example displays the job title and total monthly salary for each job title with a total payroll exceeding $5000. The example excludes salespeople and sorts the list by the total monthly salary.</a:t>
            </a: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r>
              <a:rPr lang="en-US">
                <a:solidFill>
                  <a:schemeClr val="accent2"/>
                </a:solidFill>
              </a:rPr>
              <a:t>Class Management Note</a:t>
            </a:r>
          </a:p>
          <a:p>
            <a:pPr lvl="1"/>
            <a:r>
              <a:rPr lang="en-US">
                <a:solidFill>
                  <a:schemeClr val="accent2"/>
                </a:solidFill>
              </a:rPr>
              <a:t>Demo: </a:t>
            </a:r>
            <a:r>
              <a:rPr lang="en-US" i="1">
                <a:solidFill>
                  <a:schemeClr val="accent2"/>
                </a:solidFill>
              </a:rPr>
              <a:t>l5job1.sql, l5job2.sql</a:t>
            </a:r>
          </a:p>
          <a:p>
            <a:pPr lvl="1"/>
            <a:r>
              <a:rPr lang="en-US">
                <a:solidFill>
                  <a:schemeClr val="accent2"/>
                </a:solidFill>
              </a:rPr>
              <a:t>Purpose: To illustrate using a WHERE clause to restrict rows by JOB and using a HAVING clause to restrict groups by SUM(SAL).</a:t>
            </a:r>
          </a:p>
        </p:txBody>
      </p:sp>
    </p:spTree>
    <p:extLst>
      <p:ext uri="{BB962C8B-B14F-4D97-AF65-F5344CB8AC3E}">
        <p14:creationId xmlns:p14="http://schemas.microsoft.com/office/powerpoint/2010/main" val="1678439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3860800" y="-1588"/>
            <a:ext cx="2957513" cy="457201"/>
          </a:xfrm>
          <a:prstGeom prst="rect">
            <a:avLst/>
          </a:prstGeom>
          <a:noFill/>
          <a:ln w="9525">
            <a:noFill/>
            <a:miter lim="800000"/>
            <a:headEnd/>
            <a:tailEnd/>
          </a:ln>
          <a:effectLst/>
        </p:spPr>
        <p:txBody>
          <a:bodyPr wrap="none" anchor="ctr"/>
          <a:lstStyle/>
          <a:p>
            <a:endParaRPr lang="en-US"/>
          </a:p>
        </p:txBody>
      </p:sp>
      <p:sp>
        <p:nvSpPr>
          <p:cNvPr id="53251" name="Rectangle 3"/>
          <p:cNvSpPr>
            <a:spLocks noChangeArrowheads="1"/>
          </p:cNvSpPr>
          <p:nvPr/>
        </p:nvSpPr>
        <p:spPr bwMode="auto">
          <a:xfrm>
            <a:off x="-1588" y="-1588"/>
            <a:ext cx="2954338" cy="457201"/>
          </a:xfrm>
          <a:prstGeom prst="rect">
            <a:avLst/>
          </a:prstGeom>
          <a:noFill/>
          <a:ln w="9525">
            <a:noFill/>
            <a:miter lim="800000"/>
            <a:headEnd/>
            <a:tailEnd/>
          </a:ln>
          <a:effectLst/>
        </p:spPr>
        <p:txBody>
          <a:bodyPr wrap="none" anchor="ctr"/>
          <a:lstStyle/>
          <a:p>
            <a:endParaRPr lang="en-US"/>
          </a:p>
        </p:txBody>
      </p:sp>
      <p:sp>
        <p:nvSpPr>
          <p:cNvPr id="53252" name="Rectangle 4"/>
          <p:cNvSpPr>
            <a:spLocks noGrp="1" noChangeArrowheads="1"/>
          </p:cNvSpPr>
          <p:nvPr>
            <p:ph type="body" idx="1"/>
          </p:nvPr>
        </p:nvSpPr>
        <p:spPr>
          <a:xfrm>
            <a:off x="452438" y="4762500"/>
            <a:ext cx="6013450" cy="3795713"/>
          </a:xfrm>
          <a:noFill/>
          <a:ln/>
        </p:spPr>
        <p:txBody>
          <a:bodyPr/>
          <a:lstStyle/>
          <a:p>
            <a:pPr defTabSz="468313">
              <a:tabLst>
                <a:tab pos="444500" algn="l"/>
              </a:tabLst>
            </a:pPr>
            <a:r>
              <a:rPr lang="en-US"/>
              <a:t>Nesting Group Functions</a:t>
            </a:r>
          </a:p>
          <a:p>
            <a:pPr lvl="1" defTabSz="468313">
              <a:tabLst>
                <a:tab pos="444500" algn="l"/>
              </a:tabLst>
            </a:pPr>
            <a:r>
              <a:rPr lang="en-US"/>
              <a:t>Group functions can be nested to a depth of two. The slide example displays the maximum average salary.</a:t>
            </a:r>
          </a:p>
          <a:p>
            <a:pPr lvl="1" defTabSz="468313">
              <a:tabLst>
                <a:tab pos="444500" algn="l"/>
              </a:tabLst>
            </a:pPr>
            <a:endParaRPr lang="en-US"/>
          </a:p>
          <a:p>
            <a:pPr defTabSz="468313">
              <a:tabLst>
                <a:tab pos="444500" algn="l"/>
              </a:tabLst>
            </a:pPr>
            <a:endParaRPr lang="en-US" b="0">
              <a:latin typeface="Times New Roman" pitchFamily="18" charset="0"/>
            </a:endParaRPr>
          </a:p>
        </p:txBody>
      </p:sp>
      <p:sp>
        <p:nvSpPr>
          <p:cNvPr id="53253" name="Rectangle 5"/>
          <p:cNvSpPr>
            <a:spLocks noGrp="1" noRot="1" noChangeAspect="1" noChangeArrowheads="1" noTextEdit="1"/>
          </p:cNvSpPr>
          <p:nvPr>
            <p:ph type="sldImg"/>
          </p:nvPr>
        </p:nvSpPr>
        <p:spPr>
          <a:xfrm>
            <a:off x="441325" y="169863"/>
            <a:ext cx="5927725" cy="4445000"/>
          </a:xfrm>
          <a:ln cap="flat"/>
        </p:spPr>
      </p:sp>
    </p:spTree>
    <p:extLst>
      <p:ext uri="{BB962C8B-B14F-4D97-AF65-F5344CB8AC3E}">
        <p14:creationId xmlns:p14="http://schemas.microsoft.com/office/powerpoint/2010/main" val="13070710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469900" y="155575"/>
            <a:ext cx="5872163" cy="4403725"/>
          </a:xfrm>
          <a:ln cap="flat"/>
        </p:spPr>
      </p:sp>
      <p:sp>
        <p:nvSpPr>
          <p:cNvPr id="55299" name="Rectangle 3"/>
          <p:cNvSpPr>
            <a:spLocks noGrp="1" noChangeArrowheads="1"/>
          </p:cNvSpPr>
          <p:nvPr>
            <p:ph type="body" idx="1"/>
          </p:nvPr>
        </p:nvSpPr>
        <p:spPr>
          <a:noFill/>
          <a:ln/>
        </p:spPr>
        <p:txBody>
          <a:bodyPr/>
          <a:lstStyle/>
          <a:p>
            <a:r>
              <a:rPr lang="en-US"/>
              <a:t>Summary</a:t>
            </a:r>
          </a:p>
          <a:p>
            <a:pPr lvl="1"/>
            <a:r>
              <a:rPr lang="en-US"/>
              <a:t>Seven group functions are available in SQL:</a:t>
            </a:r>
          </a:p>
          <a:p>
            <a:pPr lvl="2"/>
            <a:r>
              <a:rPr lang="en-US"/>
              <a:t>AVG</a:t>
            </a:r>
          </a:p>
          <a:p>
            <a:pPr lvl="2"/>
            <a:r>
              <a:rPr lang="en-US"/>
              <a:t>COUNT</a:t>
            </a:r>
          </a:p>
          <a:p>
            <a:pPr lvl="2"/>
            <a:r>
              <a:rPr lang="en-US"/>
              <a:t>MAX</a:t>
            </a:r>
          </a:p>
          <a:p>
            <a:pPr lvl="2"/>
            <a:r>
              <a:rPr lang="en-US"/>
              <a:t>MIN</a:t>
            </a:r>
          </a:p>
          <a:p>
            <a:pPr lvl="2"/>
            <a:r>
              <a:rPr lang="en-US"/>
              <a:t>SUM </a:t>
            </a:r>
          </a:p>
          <a:p>
            <a:pPr lvl="2"/>
            <a:r>
              <a:rPr lang="en-US"/>
              <a:t>STDDEV</a:t>
            </a:r>
          </a:p>
          <a:p>
            <a:pPr lvl="2"/>
            <a:r>
              <a:rPr lang="en-US"/>
              <a:t>VARIANCE</a:t>
            </a:r>
          </a:p>
          <a:p>
            <a:pPr lvl="1"/>
            <a:r>
              <a:rPr lang="en-US"/>
              <a:t>You can create subgroups by using the GROUP BY clause. Groups can be excluded using the HAVING clause.</a:t>
            </a:r>
          </a:p>
          <a:p>
            <a:pPr lvl="1"/>
            <a:r>
              <a:rPr lang="en-US"/>
              <a:t>Place the HAVING and GROUP BY clauses after the WHERE clause in a statement. Place the ORDER BY clause last.</a:t>
            </a:r>
          </a:p>
          <a:p>
            <a:pPr lvl="1"/>
            <a:r>
              <a:rPr lang="en-US"/>
              <a:t>The Oracle Server evaluates the clauses in the following order:</a:t>
            </a:r>
          </a:p>
          <a:p>
            <a:pPr lvl="2"/>
            <a:r>
              <a:rPr lang="en-US"/>
              <a:t>If the statement contains a WHERE clause, the server establishes the candidate rows.</a:t>
            </a:r>
          </a:p>
          <a:p>
            <a:pPr lvl="2"/>
            <a:r>
              <a:rPr lang="en-US"/>
              <a:t>The server identifies the groups specified in the GROUP BY clause.</a:t>
            </a:r>
          </a:p>
          <a:p>
            <a:pPr lvl="2"/>
            <a:r>
              <a:rPr lang="en-US"/>
              <a:t>The HAVING clause further restricts result groups that do not meet the group criteria in the HAVING clause.</a:t>
            </a:r>
          </a:p>
          <a:p>
            <a:endParaRPr lang="en-US" b="0">
              <a:latin typeface="Times New Roman" pitchFamily="18" charset="0"/>
            </a:endParaRPr>
          </a:p>
        </p:txBody>
      </p:sp>
    </p:spTree>
    <p:extLst>
      <p:ext uri="{BB962C8B-B14F-4D97-AF65-F5344CB8AC3E}">
        <p14:creationId xmlns:p14="http://schemas.microsoft.com/office/powerpoint/2010/main" val="13332315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468313" y="193675"/>
            <a:ext cx="5897562" cy="4422775"/>
          </a:xfrm>
          <a:ln cap="flat"/>
        </p:spPr>
      </p:sp>
      <p:sp>
        <p:nvSpPr>
          <p:cNvPr id="57347" name="Rectangle 3"/>
          <p:cNvSpPr>
            <a:spLocks noGrp="1" noChangeArrowheads="1"/>
          </p:cNvSpPr>
          <p:nvPr>
            <p:ph type="body" idx="1"/>
          </p:nvPr>
        </p:nvSpPr>
        <p:spPr>
          <a:xfrm>
            <a:off x="442913" y="4716463"/>
            <a:ext cx="5959475" cy="3240087"/>
          </a:xfrm>
          <a:noFill/>
          <a:ln/>
        </p:spPr>
        <p:txBody>
          <a:bodyPr/>
          <a:lstStyle/>
          <a:p>
            <a:r>
              <a:rPr lang="en-US"/>
              <a:t>Practice Overview</a:t>
            </a:r>
          </a:p>
          <a:p>
            <a:pPr lvl="1"/>
            <a:r>
              <a:rPr lang="en-US"/>
              <a:t>At the end of this practice, you should be familiar with using group functions and selecting groups of data.</a:t>
            </a:r>
          </a:p>
          <a:p>
            <a:r>
              <a:rPr lang="en-US"/>
              <a:t>Paper-Based Questions</a:t>
            </a:r>
          </a:p>
          <a:p>
            <a:pPr lvl="1"/>
            <a:r>
              <a:rPr lang="en-US"/>
              <a:t>For questions 1</a:t>
            </a:r>
            <a:r>
              <a:rPr lang="en-US">
                <a:solidFill>
                  <a:schemeClr val="bg2"/>
                </a:solidFill>
              </a:rPr>
              <a:t>–</a:t>
            </a:r>
            <a:r>
              <a:rPr lang="en-US"/>
              <a:t>3, circle either True or False.</a:t>
            </a:r>
          </a:p>
          <a:p>
            <a:pPr lvl="1"/>
            <a:r>
              <a:rPr lang="en-US" b="1"/>
              <a:t>Note: </a:t>
            </a:r>
            <a:r>
              <a:rPr lang="en-US"/>
              <a:t>Column aliases are used for the queries.</a:t>
            </a: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r>
              <a:rPr lang="en-US">
                <a:solidFill>
                  <a:schemeClr val="accent2"/>
                </a:solidFill>
              </a:rPr>
              <a:t>Class Management Note</a:t>
            </a:r>
          </a:p>
          <a:p>
            <a:pPr lvl="1"/>
            <a:r>
              <a:rPr lang="en-US">
                <a:solidFill>
                  <a:schemeClr val="accent2"/>
                </a:solidFill>
              </a:rPr>
              <a:t>Hint for Practice #7: Advise the students to think about the MGR column in EMP when determining the number of managers, rather than the JOB column.</a:t>
            </a:r>
          </a:p>
        </p:txBody>
      </p:sp>
    </p:spTree>
    <p:extLst>
      <p:ext uri="{BB962C8B-B14F-4D97-AF65-F5344CB8AC3E}">
        <p14:creationId xmlns:p14="http://schemas.microsoft.com/office/powerpoint/2010/main" val="777783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60800" y="-1588"/>
            <a:ext cx="2957513" cy="457201"/>
          </a:xfrm>
          <a:prstGeom prst="rect">
            <a:avLst/>
          </a:prstGeom>
          <a:noFill/>
          <a:ln w="9525">
            <a:noFill/>
            <a:miter lim="800000"/>
            <a:headEnd/>
            <a:tailEnd/>
          </a:ln>
          <a:effectLst/>
        </p:spPr>
        <p:txBody>
          <a:bodyPr wrap="none" anchor="ctr"/>
          <a:lstStyle/>
          <a:p>
            <a:endParaRPr lang="en-US"/>
          </a:p>
        </p:txBody>
      </p:sp>
      <p:sp>
        <p:nvSpPr>
          <p:cNvPr id="10243" name="Rectangle 3"/>
          <p:cNvSpPr>
            <a:spLocks noChangeArrowheads="1"/>
          </p:cNvSpPr>
          <p:nvPr/>
        </p:nvSpPr>
        <p:spPr bwMode="auto">
          <a:xfrm>
            <a:off x="-1588" y="-1588"/>
            <a:ext cx="2954338" cy="457201"/>
          </a:xfrm>
          <a:prstGeom prst="rect">
            <a:avLst/>
          </a:prstGeom>
          <a:noFill/>
          <a:ln w="9525">
            <a:noFill/>
            <a:miter lim="800000"/>
            <a:headEnd/>
            <a:tailEnd/>
          </a:ln>
          <a:effectLst/>
        </p:spPr>
        <p:txBody>
          <a:bodyPr wrap="none" anchor="ctr"/>
          <a:lstStyle/>
          <a:p>
            <a:endParaRPr lang="en-US"/>
          </a:p>
        </p:txBody>
      </p:sp>
      <p:sp>
        <p:nvSpPr>
          <p:cNvPr id="10244" name="Rectangle 4"/>
          <p:cNvSpPr>
            <a:spLocks noGrp="1" noChangeArrowheads="1"/>
          </p:cNvSpPr>
          <p:nvPr>
            <p:ph type="body" idx="1"/>
          </p:nvPr>
        </p:nvSpPr>
        <p:spPr>
          <a:xfrm>
            <a:off x="452438" y="4762500"/>
            <a:ext cx="5311775" cy="3795713"/>
          </a:xfrm>
          <a:noFill/>
          <a:ln/>
        </p:spPr>
        <p:txBody>
          <a:bodyPr/>
          <a:lstStyle/>
          <a:p>
            <a:pPr defTabSz="468313">
              <a:tabLst>
                <a:tab pos="444500" algn="l"/>
              </a:tabLst>
            </a:pPr>
            <a:r>
              <a:rPr lang="en-US"/>
              <a:t>Group Functions</a:t>
            </a:r>
          </a:p>
          <a:p>
            <a:pPr lvl="1" defTabSz="468313">
              <a:tabLst>
                <a:tab pos="444500" algn="l"/>
              </a:tabLst>
            </a:pPr>
            <a:r>
              <a:rPr lang="en-US"/>
              <a:t>Unlike single-row functions, </a:t>
            </a:r>
            <a:r>
              <a:rPr lang="en-US">
                <a:solidFill>
                  <a:srgbClr val="FC0128"/>
                </a:solidFill>
              </a:rPr>
              <a:t>group functions </a:t>
            </a:r>
            <a:r>
              <a:rPr lang="en-US"/>
              <a:t>operate on sets of rows to give one result per group. These sets may be the whole table or the table split into groups. </a:t>
            </a:r>
          </a:p>
        </p:txBody>
      </p:sp>
      <p:sp>
        <p:nvSpPr>
          <p:cNvPr id="10245" name="Rectangle 5"/>
          <p:cNvSpPr>
            <a:spLocks noGrp="1" noRot="1" noChangeAspect="1" noChangeArrowheads="1" noTextEdit="1"/>
          </p:cNvSpPr>
          <p:nvPr>
            <p:ph type="sldImg"/>
          </p:nvPr>
        </p:nvSpPr>
        <p:spPr>
          <a:xfrm>
            <a:off x="441325" y="169863"/>
            <a:ext cx="5927725" cy="4445000"/>
          </a:xfrm>
          <a:ln cap="flat"/>
        </p:spPr>
      </p:sp>
    </p:spTree>
    <p:extLst>
      <p:ext uri="{BB962C8B-B14F-4D97-AF65-F5344CB8AC3E}">
        <p14:creationId xmlns:p14="http://schemas.microsoft.com/office/powerpoint/2010/main" val="159267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noFill/>
          <a:ln/>
        </p:spPr>
        <p:txBody>
          <a:bodyPr/>
          <a:lstStyle/>
          <a:p>
            <a:r>
              <a:rPr lang="en-US"/>
              <a:t>Group Functions (continued)</a:t>
            </a:r>
          </a:p>
          <a:p>
            <a:pPr lvl="1"/>
            <a:r>
              <a:rPr lang="en-US"/>
              <a:t>Each of the functions accepts an argument. The following table identifies the options that you can use in the syntax:</a:t>
            </a:r>
          </a:p>
          <a:p>
            <a:pPr lvl="1"/>
            <a:endParaRPr lang="en-US"/>
          </a:p>
          <a:p>
            <a:endParaRPr lang="en-US" b="0">
              <a:latin typeface="Times New Roman" pitchFamily="18" charset="0"/>
            </a:endParaRPr>
          </a:p>
        </p:txBody>
      </p:sp>
      <p:sp>
        <p:nvSpPr>
          <p:cNvPr id="12291" name="Rectangle 3"/>
          <p:cNvSpPr>
            <a:spLocks noGrp="1" noRot="1" noChangeAspect="1" noChangeArrowheads="1" noTextEdit="1"/>
          </p:cNvSpPr>
          <p:nvPr>
            <p:ph type="sldImg"/>
          </p:nvPr>
        </p:nvSpPr>
        <p:spPr>
          <a:xfrm>
            <a:off x="469900" y="155575"/>
            <a:ext cx="5872163" cy="4403725"/>
          </a:xfrm>
          <a:ln cap="flat"/>
        </p:spPr>
      </p:sp>
      <p:graphicFrame>
        <p:nvGraphicFramePr>
          <p:cNvPr id="12292" name="Object 4"/>
          <p:cNvGraphicFramePr>
            <a:graphicFrameLocks/>
          </p:cNvGraphicFramePr>
          <p:nvPr/>
        </p:nvGraphicFramePr>
        <p:xfrm>
          <a:off x="387350" y="5429250"/>
          <a:ext cx="5989638" cy="2278063"/>
        </p:xfrm>
        <a:graphic>
          <a:graphicData uri="http://schemas.openxmlformats.org/presentationml/2006/ole">
            <mc:AlternateContent xmlns:mc="http://schemas.openxmlformats.org/markup-compatibility/2006">
              <mc:Choice xmlns:v="urn:schemas-microsoft-com:vml" Requires="v">
                <p:oleObj spid="_x0000_s12296" name="Document" r:id="rId4" imgW="5989320" imgH="2277720" progId="Word.Document.6">
                  <p:embed/>
                </p:oleObj>
              </mc:Choice>
              <mc:Fallback>
                <p:oleObj name="Document" r:id="rId4" imgW="5989320" imgH="2277720" progId="Word.Document.6">
                  <p:embed/>
                  <p:pic>
                    <p:nvPicPr>
                      <p:cNvPr id="0" name="Picture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350" y="5429250"/>
                        <a:ext cx="5989638" cy="227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2293" name="Rectangle 5"/>
          <p:cNvSpPr>
            <a:spLocks noChangeArrowheads="1"/>
          </p:cNvSpPr>
          <p:nvPr/>
        </p:nvSpPr>
        <p:spPr bwMode="auto">
          <a:xfrm>
            <a:off x="727075" y="8002588"/>
            <a:ext cx="180975" cy="582612"/>
          </a:xfrm>
          <a:prstGeom prst="rect">
            <a:avLst/>
          </a:prstGeom>
          <a:noFill/>
          <a:ln w="9525">
            <a:noFill/>
            <a:miter lim="800000"/>
            <a:headEnd/>
            <a:tailEnd/>
          </a:ln>
          <a:effectLst/>
        </p:spPr>
        <p:txBody>
          <a:bodyPr wrap="none" anchor="ctr"/>
          <a:lstStyle/>
          <a:p>
            <a:endParaRPr lang="en-US"/>
          </a:p>
        </p:txBody>
      </p:sp>
    </p:spTree>
    <p:extLst>
      <p:ext uri="{BB962C8B-B14F-4D97-AF65-F5344CB8AC3E}">
        <p14:creationId xmlns:p14="http://schemas.microsoft.com/office/powerpoint/2010/main" val="1039223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noFill/>
          <a:ln/>
        </p:spPr>
        <p:txBody>
          <a:bodyPr/>
          <a:lstStyle/>
          <a:p>
            <a:r>
              <a:rPr lang="en-US"/>
              <a:t>Guidelines for Using Group Functions</a:t>
            </a:r>
          </a:p>
          <a:p>
            <a:pPr lvl="2"/>
            <a:r>
              <a:rPr lang="en-US"/>
              <a:t>DISTINCT makes the function consider only nonduplicate values; ALL makes it consider every value including duplicates. The default is ALL and therefore does not need to be specified.</a:t>
            </a:r>
          </a:p>
          <a:p>
            <a:pPr lvl="2"/>
            <a:r>
              <a:rPr lang="en-US"/>
              <a:t>The datatypes for the arguments may be CHAR, VARCHAR2, NUMBER, or DATE where </a:t>
            </a:r>
            <a:r>
              <a:rPr lang="en-US" i="1"/>
              <a:t>expr</a:t>
            </a:r>
            <a:r>
              <a:rPr lang="en-US"/>
              <a:t> is listed. </a:t>
            </a:r>
          </a:p>
          <a:p>
            <a:pPr lvl="2"/>
            <a:r>
              <a:rPr lang="en-US"/>
              <a:t>All group functions except COUNT(*) ignore null values. To substitute a value for null values, use the NVL function.</a:t>
            </a:r>
          </a:p>
          <a:p>
            <a:pPr lvl="2"/>
            <a:r>
              <a:rPr lang="en-US"/>
              <a:t>The Oracle Server implicitly sorts the result set in ascending order when using a GROUP BY clause. To override this default ordering, DESC can be used in an ORDER BY clause.</a:t>
            </a:r>
          </a:p>
          <a:p>
            <a:endParaRPr lang="en-US"/>
          </a:p>
          <a:p>
            <a:endParaRPr lang="en-US"/>
          </a:p>
          <a:p>
            <a:endParaRPr lang="en-US"/>
          </a:p>
          <a:p>
            <a:endParaRPr lang="en-US"/>
          </a:p>
          <a:p>
            <a:endParaRPr lang="en-US"/>
          </a:p>
          <a:p>
            <a:r>
              <a:rPr lang="en-US">
                <a:solidFill>
                  <a:schemeClr val="accent2"/>
                </a:solidFill>
              </a:rPr>
              <a:t>Class Management Note</a:t>
            </a:r>
          </a:p>
          <a:p>
            <a:pPr lvl="1"/>
            <a:r>
              <a:rPr lang="en-US">
                <a:solidFill>
                  <a:schemeClr val="accent2"/>
                </a:solidFill>
              </a:rPr>
              <a:t>Stress the use of DISTINCT and group functions ignoring null values. ALL is the default and is very rarely specified.</a:t>
            </a:r>
          </a:p>
        </p:txBody>
      </p:sp>
      <p:sp>
        <p:nvSpPr>
          <p:cNvPr id="14339" name="Rectangle 3"/>
          <p:cNvSpPr>
            <a:spLocks noGrp="1" noRot="1" noChangeAspect="1" noChangeArrowheads="1" noTextEdit="1"/>
          </p:cNvSpPr>
          <p:nvPr>
            <p:ph type="sldImg"/>
          </p:nvPr>
        </p:nvSpPr>
        <p:spPr>
          <a:xfrm>
            <a:off x="469900" y="155575"/>
            <a:ext cx="5872163" cy="4403725"/>
          </a:xfrm>
          <a:ln cap="flat"/>
        </p:spPr>
      </p:sp>
      <p:sp>
        <p:nvSpPr>
          <p:cNvPr id="14340" name="Rectangle 4"/>
          <p:cNvSpPr>
            <a:spLocks noChangeArrowheads="1"/>
          </p:cNvSpPr>
          <p:nvPr/>
        </p:nvSpPr>
        <p:spPr bwMode="auto">
          <a:xfrm>
            <a:off x="727075" y="8002588"/>
            <a:ext cx="180975" cy="582612"/>
          </a:xfrm>
          <a:prstGeom prst="rect">
            <a:avLst/>
          </a:prstGeom>
          <a:noFill/>
          <a:ln w="9525">
            <a:noFill/>
            <a:miter lim="800000"/>
            <a:headEnd/>
            <a:tailEnd/>
          </a:ln>
          <a:effectLst/>
        </p:spPr>
        <p:txBody>
          <a:bodyPr wrap="none" anchor="ctr"/>
          <a:lstStyle/>
          <a:p>
            <a:endParaRPr lang="en-US"/>
          </a:p>
        </p:txBody>
      </p:sp>
    </p:spTree>
    <p:extLst>
      <p:ext uri="{BB962C8B-B14F-4D97-AF65-F5344CB8AC3E}">
        <p14:creationId xmlns:p14="http://schemas.microsoft.com/office/powerpoint/2010/main" val="737216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859213" y="0"/>
            <a:ext cx="2960687" cy="457200"/>
          </a:xfrm>
          <a:prstGeom prst="rect">
            <a:avLst/>
          </a:prstGeom>
          <a:noFill/>
          <a:ln w="9525">
            <a:noFill/>
            <a:miter lim="800000"/>
            <a:headEnd/>
            <a:tailEnd/>
          </a:ln>
          <a:effectLst/>
        </p:spPr>
        <p:txBody>
          <a:bodyPr wrap="none" anchor="ctr"/>
          <a:lstStyle/>
          <a:p>
            <a:endParaRPr lang="en-US"/>
          </a:p>
        </p:txBody>
      </p:sp>
      <p:sp>
        <p:nvSpPr>
          <p:cNvPr id="16387" name="Rectangle 3"/>
          <p:cNvSpPr>
            <a:spLocks noChangeArrowheads="1"/>
          </p:cNvSpPr>
          <p:nvPr/>
        </p:nvSpPr>
        <p:spPr bwMode="auto">
          <a:xfrm>
            <a:off x="-3175" y="0"/>
            <a:ext cx="2957513" cy="457200"/>
          </a:xfrm>
          <a:prstGeom prst="rect">
            <a:avLst/>
          </a:prstGeom>
          <a:noFill/>
          <a:ln w="9525">
            <a:noFill/>
            <a:miter lim="800000"/>
            <a:headEnd/>
            <a:tailEnd/>
          </a:ln>
          <a:effectLst/>
        </p:spPr>
        <p:txBody>
          <a:bodyPr wrap="none" anchor="ctr"/>
          <a:lstStyle/>
          <a:p>
            <a:endParaRPr lang="en-US"/>
          </a:p>
        </p:txBody>
      </p:sp>
      <p:sp>
        <p:nvSpPr>
          <p:cNvPr id="16388" name="Rectangle 4"/>
          <p:cNvSpPr>
            <a:spLocks noGrp="1" noChangeArrowheads="1"/>
          </p:cNvSpPr>
          <p:nvPr>
            <p:ph type="body" idx="1"/>
          </p:nvPr>
        </p:nvSpPr>
        <p:spPr>
          <a:noFill/>
          <a:ln/>
        </p:spPr>
        <p:txBody>
          <a:bodyPr/>
          <a:lstStyle/>
          <a:p>
            <a:r>
              <a:rPr lang="en-US"/>
              <a:t>Group Functions</a:t>
            </a:r>
          </a:p>
          <a:p>
            <a:pPr lvl="1"/>
            <a:r>
              <a:rPr lang="en-US"/>
              <a:t>You can use </a:t>
            </a:r>
            <a:r>
              <a:rPr lang="en-US">
                <a:solidFill>
                  <a:srgbClr val="FC0128"/>
                </a:solidFill>
              </a:rPr>
              <a:t>AVG,</a:t>
            </a:r>
            <a:r>
              <a:rPr lang="en-US"/>
              <a:t> </a:t>
            </a:r>
            <a:r>
              <a:rPr lang="en-US">
                <a:solidFill>
                  <a:srgbClr val="FC0128"/>
                </a:solidFill>
              </a:rPr>
              <a:t>SUM,</a:t>
            </a:r>
            <a:r>
              <a:rPr lang="en-US"/>
              <a:t> MIN, and MAX functions against columns that can store numeric data. The example on the slide displays the average, highest, lowest, and sum of monthly salaries for all salespeople.</a:t>
            </a:r>
          </a:p>
          <a:p>
            <a:endParaRPr lang="en-US" b="0">
              <a:latin typeface="Times New Roman" pitchFamily="18" charset="0"/>
            </a:endParaRPr>
          </a:p>
        </p:txBody>
      </p:sp>
      <p:sp>
        <p:nvSpPr>
          <p:cNvPr id="16389" name="Rectangle 5"/>
          <p:cNvSpPr>
            <a:spLocks noGrp="1" noRot="1" noChangeAspect="1" noChangeArrowheads="1" noTextEdit="1"/>
          </p:cNvSpPr>
          <p:nvPr>
            <p:ph type="sldImg"/>
          </p:nvPr>
        </p:nvSpPr>
        <p:spPr>
          <a:xfrm>
            <a:off x="469900" y="155575"/>
            <a:ext cx="5872163" cy="4403725"/>
          </a:xfrm>
          <a:ln cap="flat"/>
        </p:spPr>
      </p:sp>
    </p:spTree>
    <p:extLst>
      <p:ext uri="{BB962C8B-B14F-4D97-AF65-F5344CB8AC3E}">
        <p14:creationId xmlns:p14="http://schemas.microsoft.com/office/powerpoint/2010/main" val="1560589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469900" y="155575"/>
            <a:ext cx="5872163" cy="4403725"/>
          </a:xfrm>
          <a:ln cap="flat"/>
        </p:spPr>
      </p:sp>
      <p:sp>
        <p:nvSpPr>
          <p:cNvPr id="18435" name="Rectangle 3"/>
          <p:cNvSpPr>
            <a:spLocks noGrp="1" noChangeArrowheads="1"/>
          </p:cNvSpPr>
          <p:nvPr>
            <p:ph type="body" idx="1"/>
          </p:nvPr>
        </p:nvSpPr>
        <p:spPr>
          <a:noFill/>
          <a:ln/>
        </p:spPr>
        <p:txBody>
          <a:bodyPr/>
          <a:lstStyle/>
          <a:p>
            <a:r>
              <a:rPr lang="en-US"/>
              <a:t>Group Functions (continued)</a:t>
            </a:r>
          </a:p>
          <a:p>
            <a:pPr lvl="1"/>
            <a:r>
              <a:rPr lang="en-US"/>
              <a:t>You can use </a:t>
            </a:r>
            <a:r>
              <a:rPr lang="en-US">
                <a:solidFill>
                  <a:srgbClr val="FC0128"/>
                </a:solidFill>
              </a:rPr>
              <a:t>MAX </a:t>
            </a:r>
            <a:r>
              <a:rPr lang="en-US"/>
              <a:t>and </a:t>
            </a:r>
            <a:r>
              <a:rPr lang="en-US">
                <a:solidFill>
                  <a:srgbClr val="FC0128"/>
                </a:solidFill>
              </a:rPr>
              <a:t>MIN </a:t>
            </a:r>
            <a:r>
              <a:rPr lang="en-US"/>
              <a:t>functions for any datatype. The slide example displays the most junior and most senior employee. </a:t>
            </a:r>
          </a:p>
          <a:p>
            <a:pPr lvl="1"/>
            <a:r>
              <a:rPr lang="en-US"/>
              <a:t>The following example displays the employee name that is first and the employee name that is the last in an alphabetized list of all employees.</a:t>
            </a:r>
          </a:p>
          <a:p>
            <a:pPr lvl="1"/>
            <a:endParaRPr lang="en-US"/>
          </a:p>
          <a:p>
            <a:pPr lvl="1"/>
            <a:endParaRPr lang="en-US"/>
          </a:p>
          <a:p>
            <a:pPr lvl="1"/>
            <a:endParaRPr lang="en-US" b="1"/>
          </a:p>
          <a:p>
            <a:pPr lvl="1"/>
            <a:endParaRPr lang="en-US" b="1"/>
          </a:p>
          <a:p>
            <a:pPr lvl="1"/>
            <a:endParaRPr lang="en-US" b="1"/>
          </a:p>
          <a:p>
            <a:pPr lvl="1"/>
            <a:endParaRPr lang="en-US" sz="600" b="1"/>
          </a:p>
          <a:p>
            <a:pPr lvl="1"/>
            <a:r>
              <a:rPr lang="en-US" b="1"/>
              <a:t>Note:</a:t>
            </a:r>
            <a:r>
              <a:rPr lang="en-US"/>
              <a:t> AVG, SUM, VARIANCE, and STDDEV functions can be used only with numeric datatypes.</a:t>
            </a:r>
          </a:p>
        </p:txBody>
      </p:sp>
      <p:sp>
        <p:nvSpPr>
          <p:cNvPr id="18436" name="Rectangle 4"/>
          <p:cNvSpPr>
            <a:spLocks noChangeArrowheads="1"/>
          </p:cNvSpPr>
          <p:nvPr/>
        </p:nvSpPr>
        <p:spPr bwMode="auto">
          <a:xfrm>
            <a:off x="638175" y="5840413"/>
            <a:ext cx="5518150" cy="415925"/>
          </a:xfrm>
          <a:prstGeom prst="rect">
            <a:avLst/>
          </a:prstGeom>
          <a:noFill/>
          <a:ln w="12700">
            <a:solidFill>
              <a:schemeClr val="tx1"/>
            </a:solidFill>
            <a:miter lim="800000"/>
            <a:headEnd/>
            <a:tailEnd/>
          </a:ln>
          <a:effectLst/>
        </p:spPr>
        <p:txBody>
          <a:bodyPr wrap="none" anchor="ctr"/>
          <a:lstStyle/>
          <a:p>
            <a:endParaRPr lang="en-US"/>
          </a:p>
        </p:txBody>
      </p:sp>
      <p:sp>
        <p:nvSpPr>
          <p:cNvPr id="18437" name="Rectangle 5"/>
          <p:cNvSpPr>
            <a:spLocks noChangeArrowheads="1"/>
          </p:cNvSpPr>
          <p:nvPr/>
        </p:nvSpPr>
        <p:spPr bwMode="auto">
          <a:xfrm>
            <a:off x="165100" y="5853113"/>
            <a:ext cx="6027738" cy="425450"/>
          </a:xfrm>
          <a:prstGeom prst="rect">
            <a:avLst/>
          </a:prstGeom>
          <a:noFill/>
          <a:ln w="9525">
            <a:noFill/>
            <a:miter lim="800000"/>
            <a:headEnd/>
            <a:tailEnd/>
          </a:ln>
          <a:effectLst/>
        </p:spPr>
        <p:txBody>
          <a:bodyPr lIns="90488" tIns="44450" rIns="90488" bIns="44450">
            <a:spAutoFit/>
          </a:bodyPr>
          <a:lstStyle/>
          <a:p>
            <a:pPr marL="444500" lvl="1" defTabSz="869950"/>
            <a:r>
              <a:rPr lang="en-US" sz="1100" b="1">
                <a:latin typeface="Courier New" pitchFamily="49" charset="0"/>
              </a:rPr>
              <a:t>SQL&gt; SELECT	MIN(ename), MAX(ename)</a:t>
            </a:r>
          </a:p>
          <a:p>
            <a:pPr marL="444500" lvl="1" defTabSz="869950"/>
            <a:r>
              <a:rPr lang="en-US" sz="1100" b="1">
                <a:latin typeface="Courier New" pitchFamily="49" charset="0"/>
              </a:rPr>
              <a:t>  2  FROM	emp;</a:t>
            </a:r>
          </a:p>
        </p:txBody>
      </p:sp>
      <p:sp>
        <p:nvSpPr>
          <p:cNvPr id="18438" name="Rectangle 6"/>
          <p:cNvSpPr>
            <a:spLocks noChangeArrowheads="1"/>
          </p:cNvSpPr>
          <p:nvPr/>
        </p:nvSpPr>
        <p:spPr bwMode="auto">
          <a:xfrm>
            <a:off x="638175" y="6389688"/>
            <a:ext cx="5518150" cy="542925"/>
          </a:xfrm>
          <a:prstGeom prst="rect">
            <a:avLst/>
          </a:prstGeom>
          <a:noFill/>
          <a:ln w="12700">
            <a:solidFill>
              <a:schemeClr val="tx1"/>
            </a:solidFill>
            <a:miter lim="800000"/>
            <a:headEnd/>
            <a:tailEnd/>
          </a:ln>
          <a:effectLst/>
        </p:spPr>
        <p:txBody>
          <a:bodyPr wrap="none" anchor="ctr"/>
          <a:lstStyle/>
          <a:p>
            <a:endParaRPr lang="en-US"/>
          </a:p>
        </p:txBody>
      </p:sp>
      <p:sp>
        <p:nvSpPr>
          <p:cNvPr id="18439" name="Rectangle 7"/>
          <p:cNvSpPr>
            <a:spLocks noChangeArrowheads="1"/>
          </p:cNvSpPr>
          <p:nvPr/>
        </p:nvSpPr>
        <p:spPr bwMode="auto">
          <a:xfrm>
            <a:off x="165100" y="6391275"/>
            <a:ext cx="3565525" cy="593725"/>
          </a:xfrm>
          <a:prstGeom prst="rect">
            <a:avLst/>
          </a:prstGeom>
          <a:noFill/>
          <a:ln w="9525">
            <a:noFill/>
            <a:miter lim="800000"/>
            <a:headEnd/>
            <a:tailEnd/>
          </a:ln>
          <a:effectLst/>
        </p:spPr>
        <p:txBody>
          <a:bodyPr lIns="90488" tIns="44450" rIns="90488" bIns="44450">
            <a:spAutoFit/>
          </a:bodyPr>
          <a:lstStyle/>
          <a:p>
            <a:pPr marL="444500" lvl="1" defTabSz="869950"/>
            <a:r>
              <a:rPr lang="en-US" sz="1100">
                <a:latin typeface="Courier New" pitchFamily="49" charset="0"/>
              </a:rPr>
              <a:t>MIN(ENAME) MAX(ENAME)</a:t>
            </a:r>
          </a:p>
          <a:p>
            <a:pPr marL="444500" lvl="1" defTabSz="869950"/>
            <a:r>
              <a:rPr lang="en-US" sz="1100">
                <a:latin typeface="Courier New" pitchFamily="49" charset="0"/>
              </a:rPr>
              <a:t>---------- ----------</a:t>
            </a:r>
          </a:p>
          <a:p>
            <a:pPr marL="444500" lvl="1" defTabSz="869950"/>
            <a:r>
              <a:rPr lang="en-US" sz="1100">
                <a:latin typeface="Courier New" pitchFamily="49" charset="0"/>
              </a:rPr>
              <a:t>ADAMS      WARD</a:t>
            </a:r>
          </a:p>
        </p:txBody>
      </p:sp>
    </p:spTree>
    <p:extLst>
      <p:ext uri="{BB962C8B-B14F-4D97-AF65-F5344CB8AC3E}">
        <p14:creationId xmlns:p14="http://schemas.microsoft.com/office/powerpoint/2010/main" val="1610029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noFill/>
          <a:ln/>
        </p:spPr>
        <p:txBody>
          <a:bodyPr/>
          <a:lstStyle/>
          <a:p>
            <a:pPr>
              <a:tabLst/>
            </a:pPr>
            <a:r>
              <a:rPr lang="en-US"/>
              <a:t>The COUNT Function</a:t>
            </a:r>
          </a:p>
          <a:p>
            <a:pPr lvl="1">
              <a:tabLst/>
            </a:pPr>
            <a:r>
              <a:rPr lang="en-US"/>
              <a:t>The </a:t>
            </a:r>
            <a:r>
              <a:rPr lang="en-US">
                <a:solidFill>
                  <a:srgbClr val="FC0128"/>
                </a:solidFill>
              </a:rPr>
              <a:t>COUNT </a:t>
            </a:r>
            <a:r>
              <a:rPr lang="en-US"/>
              <a:t>function has two formats:</a:t>
            </a:r>
          </a:p>
          <a:p>
            <a:pPr lvl="2">
              <a:tabLst/>
            </a:pPr>
            <a:r>
              <a:rPr lang="en-US"/>
              <a:t> COUNT(*) </a:t>
            </a:r>
          </a:p>
          <a:p>
            <a:pPr lvl="2">
              <a:tabLst/>
            </a:pPr>
            <a:r>
              <a:rPr lang="en-US"/>
              <a:t> COUNT(</a:t>
            </a:r>
            <a:r>
              <a:rPr lang="en-US" i="1"/>
              <a:t>expr</a:t>
            </a:r>
            <a:r>
              <a:rPr lang="en-US"/>
              <a:t>)</a:t>
            </a:r>
          </a:p>
          <a:p>
            <a:pPr lvl="1">
              <a:tabLst/>
            </a:pPr>
            <a:r>
              <a:rPr lang="en-US"/>
              <a:t>COUNT(*) returns the number of rows in a table, including duplicate rows and rows containing null values in any of the columns. If a WHERE clause is included in the SELECT statement, COUNT(*) returns the number of rows that satisfies the condition in the WHERE clause. </a:t>
            </a:r>
          </a:p>
          <a:p>
            <a:pPr lvl="1">
              <a:tabLst/>
            </a:pPr>
            <a:r>
              <a:rPr lang="en-US"/>
              <a:t>In contrast, COUNT(</a:t>
            </a:r>
            <a:r>
              <a:rPr lang="en-US" i="1"/>
              <a:t>expr</a:t>
            </a:r>
            <a:r>
              <a:rPr lang="en-US"/>
              <a:t>) returns the number of nonnull rows in the column identified by </a:t>
            </a:r>
            <a:r>
              <a:rPr lang="en-US" i="1"/>
              <a:t>expr</a:t>
            </a:r>
            <a:r>
              <a:rPr lang="en-US"/>
              <a:t>. </a:t>
            </a:r>
          </a:p>
          <a:p>
            <a:pPr lvl="1">
              <a:tabLst/>
            </a:pPr>
            <a:r>
              <a:rPr lang="en-US"/>
              <a:t>The slide example displays the number of employees in department 30.</a:t>
            </a:r>
          </a:p>
          <a:p>
            <a:pPr lvl="1">
              <a:tabLst/>
            </a:pPr>
            <a:endParaRPr lang="en-US"/>
          </a:p>
          <a:p>
            <a:pPr lvl="1">
              <a:tabLst/>
            </a:pPr>
            <a:endParaRPr lang="en-US"/>
          </a:p>
          <a:p>
            <a:pPr lvl="1">
              <a:tabLst/>
            </a:pPr>
            <a:endParaRPr lang="en-US"/>
          </a:p>
          <a:p>
            <a:pPr lvl="1">
              <a:tabLst/>
            </a:pPr>
            <a:endParaRPr lang="en-US"/>
          </a:p>
          <a:p>
            <a:pPr lvl="1">
              <a:tabLst/>
            </a:pPr>
            <a:endParaRPr lang="en-US"/>
          </a:p>
          <a:p>
            <a:pPr>
              <a:tabLst/>
            </a:pPr>
            <a:r>
              <a:rPr lang="en-US">
                <a:solidFill>
                  <a:schemeClr val="accent2"/>
                </a:solidFill>
              </a:rPr>
              <a:t>Class Management Note</a:t>
            </a:r>
          </a:p>
          <a:p>
            <a:pPr lvl="1">
              <a:tabLst/>
            </a:pPr>
            <a:r>
              <a:rPr lang="en-US">
                <a:solidFill>
                  <a:schemeClr val="accent2"/>
                </a:solidFill>
              </a:rPr>
              <a:t>Demo: </a:t>
            </a:r>
            <a:r>
              <a:rPr lang="en-US" i="1">
                <a:solidFill>
                  <a:schemeClr val="accent2"/>
                </a:solidFill>
              </a:rPr>
              <a:t>l5count1.sql, l5count2.sql</a:t>
            </a:r>
          </a:p>
          <a:p>
            <a:pPr lvl="1">
              <a:tabLst/>
            </a:pPr>
            <a:r>
              <a:rPr lang="en-US">
                <a:solidFill>
                  <a:schemeClr val="accent2"/>
                </a:solidFill>
              </a:rPr>
              <a:t>Purpose: To illustrate using the COUNT(*) and COUNT(</a:t>
            </a:r>
            <a:r>
              <a:rPr lang="en-US" i="1">
                <a:solidFill>
                  <a:schemeClr val="accent2"/>
                </a:solidFill>
              </a:rPr>
              <a:t>expr</a:t>
            </a:r>
            <a:r>
              <a:rPr lang="en-US">
                <a:solidFill>
                  <a:schemeClr val="accent2"/>
                </a:solidFill>
              </a:rPr>
              <a:t>) functions.</a:t>
            </a:r>
          </a:p>
        </p:txBody>
      </p:sp>
      <p:sp>
        <p:nvSpPr>
          <p:cNvPr id="20483" name="Rectangle 3"/>
          <p:cNvSpPr>
            <a:spLocks noGrp="1" noRot="1" noChangeAspect="1" noChangeArrowheads="1" noTextEdit="1"/>
          </p:cNvSpPr>
          <p:nvPr>
            <p:ph type="sldImg"/>
          </p:nvPr>
        </p:nvSpPr>
        <p:spPr>
          <a:xfrm>
            <a:off x="469900" y="155575"/>
            <a:ext cx="5872163" cy="4403725"/>
          </a:xfrm>
          <a:ln cap="flat"/>
        </p:spPr>
      </p:sp>
    </p:spTree>
    <p:extLst>
      <p:ext uri="{BB962C8B-B14F-4D97-AF65-F5344CB8AC3E}">
        <p14:creationId xmlns:p14="http://schemas.microsoft.com/office/powerpoint/2010/main" val="1475619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469900" y="155575"/>
            <a:ext cx="5872163" cy="4403725"/>
          </a:xfrm>
          <a:ln cap="flat"/>
        </p:spPr>
      </p:sp>
      <p:sp>
        <p:nvSpPr>
          <p:cNvPr id="22531" name="Rectangle 3"/>
          <p:cNvSpPr>
            <a:spLocks noGrp="1" noChangeArrowheads="1"/>
          </p:cNvSpPr>
          <p:nvPr>
            <p:ph type="body" idx="1"/>
          </p:nvPr>
        </p:nvSpPr>
        <p:spPr>
          <a:noFill/>
          <a:ln/>
        </p:spPr>
        <p:txBody>
          <a:bodyPr/>
          <a:lstStyle/>
          <a:p>
            <a:r>
              <a:rPr lang="en-US"/>
              <a:t>The COUNT Function (continued)</a:t>
            </a:r>
          </a:p>
          <a:p>
            <a:pPr lvl="1"/>
            <a:r>
              <a:rPr lang="en-US"/>
              <a:t>The slide example displays the number of employees in department 30 who can earn a commission. Notice that the result gives the total number of rows to be four because two employees in department 30 cannot earn a commission and contain a null value in the COMM column.</a:t>
            </a:r>
          </a:p>
          <a:p>
            <a:r>
              <a:rPr lang="en-US"/>
              <a:t>Example</a:t>
            </a:r>
          </a:p>
          <a:p>
            <a:pPr lvl="1"/>
            <a:r>
              <a:rPr lang="en-US"/>
              <a:t>Display the number of departments in the EMP table.</a:t>
            </a:r>
          </a:p>
          <a:p>
            <a:pPr lvl="1"/>
            <a:endParaRPr lang="en-US"/>
          </a:p>
          <a:p>
            <a:pPr lvl="1"/>
            <a:endParaRPr lang="en-US"/>
          </a:p>
          <a:p>
            <a:pPr lvl="1"/>
            <a:endParaRPr lang="en-US"/>
          </a:p>
          <a:p>
            <a:pPr lvl="1">
              <a:spcBef>
                <a:spcPct val="0"/>
              </a:spcBef>
            </a:pPr>
            <a:endParaRPr lang="en-US"/>
          </a:p>
          <a:p>
            <a:pPr lvl="1">
              <a:spcBef>
                <a:spcPct val="60000"/>
              </a:spcBef>
            </a:pPr>
            <a:endParaRPr lang="en-US"/>
          </a:p>
          <a:p>
            <a:pPr lvl="1">
              <a:spcBef>
                <a:spcPct val="60000"/>
              </a:spcBef>
            </a:pPr>
            <a:r>
              <a:rPr lang="en-US"/>
              <a:t>Display the number of distinct departments in the EMP table.</a:t>
            </a:r>
          </a:p>
          <a:p>
            <a:pPr lvl="1">
              <a:spcBef>
                <a:spcPct val="60000"/>
              </a:spcBef>
            </a:pPr>
            <a:endParaRPr lang="en-US"/>
          </a:p>
          <a:p>
            <a:endParaRPr lang="en-US" b="0">
              <a:latin typeface="Times New Roman" pitchFamily="18" charset="0"/>
            </a:endParaRPr>
          </a:p>
        </p:txBody>
      </p:sp>
      <p:sp>
        <p:nvSpPr>
          <p:cNvPr id="22532" name="Rectangle 4"/>
          <p:cNvSpPr>
            <a:spLocks noChangeArrowheads="1"/>
          </p:cNvSpPr>
          <p:nvPr/>
        </p:nvSpPr>
        <p:spPr bwMode="auto">
          <a:xfrm>
            <a:off x="633413" y="6000750"/>
            <a:ext cx="5561012" cy="417513"/>
          </a:xfrm>
          <a:prstGeom prst="rect">
            <a:avLst/>
          </a:prstGeom>
          <a:noFill/>
          <a:ln w="12700">
            <a:solidFill>
              <a:schemeClr val="tx1"/>
            </a:solidFill>
            <a:miter lim="800000"/>
            <a:headEnd/>
            <a:tailEnd/>
          </a:ln>
          <a:effectLst/>
        </p:spPr>
        <p:txBody>
          <a:bodyPr wrap="none" anchor="ctr"/>
          <a:lstStyle/>
          <a:p>
            <a:endParaRPr lang="en-US"/>
          </a:p>
        </p:txBody>
      </p:sp>
      <p:sp>
        <p:nvSpPr>
          <p:cNvPr id="22533" name="Rectangle 5"/>
          <p:cNvSpPr>
            <a:spLocks noChangeArrowheads="1"/>
          </p:cNvSpPr>
          <p:nvPr/>
        </p:nvSpPr>
        <p:spPr bwMode="auto">
          <a:xfrm>
            <a:off x="177800" y="5988050"/>
            <a:ext cx="3563938" cy="425450"/>
          </a:xfrm>
          <a:prstGeom prst="rect">
            <a:avLst/>
          </a:prstGeom>
          <a:noFill/>
          <a:ln w="9525">
            <a:noFill/>
            <a:miter lim="800000"/>
            <a:headEnd/>
            <a:tailEnd/>
          </a:ln>
          <a:effectLst/>
        </p:spPr>
        <p:txBody>
          <a:bodyPr lIns="90488" tIns="44450" rIns="90488" bIns="44450">
            <a:spAutoFit/>
          </a:bodyPr>
          <a:lstStyle/>
          <a:p>
            <a:pPr marL="444500" lvl="1" defTabSz="869950"/>
            <a:r>
              <a:rPr lang="en-US" sz="1100" b="1">
                <a:latin typeface="Courier New" pitchFamily="49" charset="0"/>
              </a:rPr>
              <a:t>SQL&gt; SELECT	COUNT(deptno)</a:t>
            </a:r>
          </a:p>
          <a:p>
            <a:pPr marL="444500" lvl="1" defTabSz="869950"/>
            <a:r>
              <a:rPr lang="en-US" sz="1100" b="1">
                <a:latin typeface="Courier New" pitchFamily="49" charset="0"/>
              </a:rPr>
              <a:t>  2  FROM	emp;</a:t>
            </a:r>
          </a:p>
        </p:txBody>
      </p:sp>
      <p:sp>
        <p:nvSpPr>
          <p:cNvPr id="22534" name="Rectangle 6"/>
          <p:cNvSpPr>
            <a:spLocks noChangeArrowheads="1"/>
          </p:cNvSpPr>
          <p:nvPr/>
        </p:nvSpPr>
        <p:spPr bwMode="auto">
          <a:xfrm>
            <a:off x="633413" y="6489700"/>
            <a:ext cx="5561012" cy="581025"/>
          </a:xfrm>
          <a:prstGeom prst="rect">
            <a:avLst/>
          </a:prstGeom>
          <a:noFill/>
          <a:ln w="12700">
            <a:solidFill>
              <a:schemeClr val="tx1"/>
            </a:solidFill>
            <a:miter lim="800000"/>
            <a:headEnd/>
            <a:tailEnd/>
          </a:ln>
          <a:effectLst/>
        </p:spPr>
        <p:txBody>
          <a:bodyPr wrap="none" anchor="ctr"/>
          <a:lstStyle/>
          <a:p>
            <a:endParaRPr lang="en-US"/>
          </a:p>
        </p:txBody>
      </p:sp>
      <p:sp>
        <p:nvSpPr>
          <p:cNvPr id="22535" name="Rectangle 7"/>
          <p:cNvSpPr>
            <a:spLocks noChangeArrowheads="1"/>
          </p:cNvSpPr>
          <p:nvPr/>
        </p:nvSpPr>
        <p:spPr bwMode="auto">
          <a:xfrm>
            <a:off x="165100" y="6503988"/>
            <a:ext cx="3638550" cy="593725"/>
          </a:xfrm>
          <a:prstGeom prst="rect">
            <a:avLst/>
          </a:prstGeom>
          <a:noFill/>
          <a:ln w="9525">
            <a:noFill/>
            <a:miter lim="800000"/>
            <a:headEnd/>
            <a:tailEnd/>
          </a:ln>
          <a:effectLst/>
        </p:spPr>
        <p:txBody>
          <a:bodyPr lIns="90488" tIns="44450" rIns="90488" bIns="44450">
            <a:spAutoFit/>
          </a:bodyPr>
          <a:lstStyle/>
          <a:p>
            <a:pPr marL="444500" lvl="1" defTabSz="869950"/>
            <a:r>
              <a:rPr lang="en-US" sz="1100">
                <a:latin typeface="Courier New" pitchFamily="49" charset="0"/>
              </a:rPr>
              <a:t>COUNT(DEPTNO)</a:t>
            </a:r>
          </a:p>
          <a:p>
            <a:pPr marL="444500" lvl="1" defTabSz="869950"/>
            <a:r>
              <a:rPr lang="en-US" sz="1100">
                <a:latin typeface="Courier New" pitchFamily="49" charset="0"/>
              </a:rPr>
              <a:t>-------------</a:t>
            </a:r>
          </a:p>
          <a:p>
            <a:pPr marL="444500" lvl="1" defTabSz="869950"/>
            <a:r>
              <a:rPr lang="en-US" sz="1100">
                <a:latin typeface="Courier New" pitchFamily="49" charset="0"/>
              </a:rPr>
              <a:t>           14</a:t>
            </a:r>
          </a:p>
        </p:txBody>
      </p:sp>
      <p:grpSp>
        <p:nvGrpSpPr>
          <p:cNvPr id="22538" name="Group 10"/>
          <p:cNvGrpSpPr>
            <a:grpSpLocks/>
          </p:cNvGrpSpPr>
          <p:nvPr/>
        </p:nvGrpSpPr>
        <p:grpSpPr bwMode="auto">
          <a:xfrm>
            <a:off x="227013" y="7389813"/>
            <a:ext cx="5967412" cy="438150"/>
            <a:chOff x="143" y="4655"/>
            <a:chExt cx="3759" cy="276"/>
          </a:xfrm>
        </p:grpSpPr>
        <p:sp>
          <p:nvSpPr>
            <p:cNvPr id="22536" name="Rectangle 8"/>
            <p:cNvSpPr>
              <a:spLocks noChangeArrowheads="1"/>
            </p:cNvSpPr>
            <p:nvPr/>
          </p:nvSpPr>
          <p:spPr bwMode="auto">
            <a:xfrm>
              <a:off x="399" y="4655"/>
              <a:ext cx="3503" cy="262"/>
            </a:xfrm>
            <a:prstGeom prst="rect">
              <a:avLst/>
            </a:prstGeom>
            <a:noFill/>
            <a:ln w="12700">
              <a:solidFill>
                <a:schemeClr val="tx1"/>
              </a:solidFill>
              <a:miter lim="800000"/>
              <a:headEnd/>
              <a:tailEnd/>
            </a:ln>
            <a:effectLst/>
          </p:spPr>
          <p:txBody>
            <a:bodyPr wrap="none" anchor="ctr"/>
            <a:lstStyle/>
            <a:p>
              <a:endParaRPr lang="en-US"/>
            </a:p>
          </p:txBody>
        </p:sp>
        <p:sp>
          <p:nvSpPr>
            <p:cNvPr id="22537" name="Rectangle 9"/>
            <p:cNvSpPr>
              <a:spLocks noChangeArrowheads="1"/>
            </p:cNvSpPr>
            <p:nvPr/>
          </p:nvSpPr>
          <p:spPr bwMode="auto">
            <a:xfrm>
              <a:off x="143" y="4663"/>
              <a:ext cx="2690" cy="268"/>
            </a:xfrm>
            <a:prstGeom prst="rect">
              <a:avLst/>
            </a:prstGeom>
            <a:noFill/>
            <a:ln w="9525">
              <a:noFill/>
              <a:miter lim="800000"/>
              <a:headEnd/>
              <a:tailEnd/>
            </a:ln>
            <a:effectLst/>
          </p:spPr>
          <p:txBody>
            <a:bodyPr lIns="90488" tIns="44450" rIns="90488" bIns="44450">
              <a:spAutoFit/>
            </a:bodyPr>
            <a:lstStyle/>
            <a:p>
              <a:pPr marL="444500" lvl="1" defTabSz="869950"/>
              <a:r>
                <a:rPr lang="en-US" sz="1100" b="1">
                  <a:latin typeface="Courier New" pitchFamily="49" charset="0"/>
                </a:rPr>
                <a:t>SQL&gt; SELECT	COUNT(DISTINCT (deptno))</a:t>
              </a:r>
            </a:p>
            <a:p>
              <a:pPr marL="444500" lvl="1" defTabSz="869950"/>
              <a:r>
                <a:rPr lang="en-US" sz="1100" b="1">
                  <a:latin typeface="Courier New" pitchFamily="49" charset="0"/>
                </a:rPr>
                <a:t>  2  FROM	emp;</a:t>
              </a:r>
            </a:p>
          </p:txBody>
        </p:sp>
      </p:grpSp>
      <p:sp>
        <p:nvSpPr>
          <p:cNvPr id="22539" name="Rectangle 11"/>
          <p:cNvSpPr>
            <a:spLocks noChangeArrowheads="1"/>
          </p:cNvSpPr>
          <p:nvPr/>
        </p:nvSpPr>
        <p:spPr bwMode="auto">
          <a:xfrm>
            <a:off x="633413" y="7912100"/>
            <a:ext cx="5561012" cy="598488"/>
          </a:xfrm>
          <a:prstGeom prst="rect">
            <a:avLst/>
          </a:prstGeom>
          <a:noFill/>
          <a:ln w="12700">
            <a:solidFill>
              <a:schemeClr val="tx1"/>
            </a:solidFill>
            <a:miter lim="800000"/>
            <a:headEnd/>
            <a:tailEnd/>
          </a:ln>
          <a:effectLst/>
        </p:spPr>
        <p:txBody>
          <a:bodyPr wrap="none" anchor="ctr"/>
          <a:lstStyle/>
          <a:p>
            <a:endParaRPr lang="en-US"/>
          </a:p>
        </p:txBody>
      </p:sp>
      <p:sp>
        <p:nvSpPr>
          <p:cNvPr id="22540" name="Rectangle 12"/>
          <p:cNvSpPr>
            <a:spLocks noChangeArrowheads="1"/>
          </p:cNvSpPr>
          <p:nvPr/>
        </p:nvSpPr>
        <p:spPr bwMode="auto">
          <a:xfrm>
            <a:off x="227013" y="7975600"/>
            <a:ext cx="3636962" cy="593725"/>
          </a:xfrm>
          <a:prstGeom prst="rect">
            <a:avLst/>
          </a:prstGeom>
          <a:noFill/>
          <a:ln w="9525">
            <a:noFill/>
            <a:miter lim="800000"/>
            <a:headEnd/>
            <a:tailEnd/>
          </a:ln>
          <a:effectLst/>
        </p:spPr>
        <p:txBody>
          <a:bodyPr lIns="90488" tIns="44450" rIns="90488" bIns="44450">
            <a:spAutoFit/>
          </a:bodyPr>
          <a:lstStyle/>
          <a:p>
            <a:pPr marL="444500" lvl="1" defTabSz="869950"/>
            <a:r>
              <a:rPr lang="en-US" sz="1100">
                <a:latin typeface="Courier New" pitchFamily="49" charset="0"/>
              </a:rPr>
              <a:t>COUNT(DISTINCT(DEPTNO))</a:t>
            </a:r>
          </a:p>
          <a:p>
            <a:pPr marL="444500" lvl="1" defTabSz="869950"/>
            <a:r>
              <a:rPr lang="en-US" sz="1100">
                <a:latin typeface="Courier New" pitchFamily="49" charset="0"/>
              </a:rPr>
              <a:t>-----------------------</a:t>
            </a:r>
          </a:p>
          <a:p>
            <a:pPr marL="444500" lvl="1" defTabSz="869950"/>
            <a:r>
              <a:rPr lang="en-US" sz="1100">
                <a:latin typeface="Courier New" pitchFamily="49" charset="0"/>
              </a:rPr>
              <a:t>                      3</a:t>
            </a:r>
          </a:p>
        </p:txBody>
      </p:sp>
    </p:spTree>
    <p:extLst>
      <p:ext uri="{BB962C8B-B14F-4D97-AF65-F5344CB8AC3E}">
        <p14:creationId xmlns:p14="http://schemas.microsoft.com/office/powerpoint/2010/main" val="1588520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048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76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bwMode="auto">
          <a:xfrm>
            <a:off x="685800" y="304800"/>
            <a:ext cx="7772400" cy="1143000"/>
          </a:xfrm>
          <a:prstGeom prst="rect">
            <a:avLst/>
          </a:prstGeom>
          <a:noFill/>
          <a:ln w="12700">
            <a:noFill/>
            <a:miter lim="800000"/>
            <a:headEnd/>
            <a:tailEnd/>
          </a:ln>
          <a:effectLst/>
        </p:spPr>
        <p:txBody>
          <a:bodyPr vert="horz" wrap="square" lIns="90488" tIns="44450" rIns="90488" bIns="44450" numCol="1" anchor="ctr" anchorCtr="0" compatLnSpc="1">
            <a:prstTxWarp prst="textNoShape">
              <a:avLst/>
            </a:prstTxWarp>
          </a:bodyPr>
          <a:lstStyle/>
          <a:p>
            <a:pPr lvl="0"/>
            <a:r>
              <a:rPr lang="en-US" smtClean="0"/>
              <a:t>Click to edit Master title style</a:t>
            </a:r>
          </a:p>
        </p:txBody>
      </p:sp>
      <p:sp>
        <p:nvSpPr>
          <p:cNvPr id="66563" name="Rectangle 3"/>
          <p:cNvSpPr>
            <a:spLocks noGrp="1" noChangeArrowheads="1"/>
          </p:cNvSpPr>
          <p:nvPr>
            <p:ph type="body" idx="1"/>
          </p:nvPr>
        </p:nvSpPr>
        <p:spPr bwMode="auto">
          <a:xfrm>
            <a:off x="685800" y="1676400"/>
            <a:ext cx="77724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6564" name="AutoShape 4"/>
          <p:cNvSpPr>
            <a:spLocks noChangeArrowheads="1"/>
          </p:cNvSpPr>
          <p:nvPr/>
        </p:nvSpPr>
        <p:spPr bwMode="auto">
          <a:xfrm>
            <a:off x="228600" y="228600"/>
            <a:ext cx="381000" cy="381000"/>
          </a:xfrm>
          <a:prstGeom prst="cube">
            <a:avLst>
              <a:gd name="adj" fmla="val 24981"/>
            </a:avLst>
          </a:prstGeom>
          <a:gradFill rotWithShape="0">
            <a:gsLst>
              <a:gs pos="0">
                <a:srgbClr val="FFFF99"/>
              </a:gs>
              <a:gs pos="50000">
                <a:srgbClr val="FFFF99">
                  <a:gamma/>
                  <a:shade val="49804"/>
                  <a:invGamma/>
                </a:srgbClr>
              </a:gs>
              <a:gs pos="100000">
                <a:srgbClr val="FFFF99"/>
              </a:gs>
            </a:gsLst>
            <a:lin ang="18900000" scaled="1"/>
          </a:gradFill>
          <a:ln w="12700">
            <a:noFill/>
            <a:miter lim="800000"/>
            <a:headEnd/>
            <a:tailEnd/>
          </a:ln>
          <a:effectLst/>
        </p:spPr>
        <p:txBody>
          <a:bodyPr wrap="none" anchor="ctr"/>
          <a:lstStyle/>
          <a:p>
            <a:endParaRPr lang="en-US"/>
          </a:p>
        </p:txBody>
      </p:sp>
      <p:sp>
        <p:nvSpPr>
          <p:cNvPr id="66565" name="AutoShape 5"/>
          <p:cNvSpPr>
            <a:spLocks noChangeArrowheads="1"/>
          </p:cNvSpPr>
          <p:nvPr/>
        </p:nvSpPr>
        <p:spPr bwMode="auto">
          <a:xfrm>
            <a:off x="228600" y="685800"/>
            <a:ext cx="381000" cy="381000"/>
          </a:xfrm>
          <a:prstGeom prst="cube">
            <a:avLst>
              <a:gd name="adj" fmla="val 24981"/>
            </a:avLst>
          </a:prstGeom>
          <a:gradFill rotWithShape="0">
            <a:gsLst>
              <a:gs pos="0">
                <a:srgbClr val="FFFF99"/>
              </a:gs>
              <a:gs pos="50000">
                <a:srgbClr val="FFFF99">
                  <a:gamma/>
                  <a:shade val="49804"/>
                  <a:invGamma/>
                </a:srgbClr>
              </a:gs>
              <a:gs pos="100000">
                <a:srgbClr val="FFFF99"/>
              </a:gs>
            </a:gsLst>
            <a:lin ang="18900000" scaled="1"/>
          </a:gradFill>
          <a:ln w="12700">
            <a:noFill/>
            <a:miter lim="800000"/>
            <a:headEnd/>
            <a:tailEnd/>
          </a:ln>
          <a:effectLst/>
        </p:spPr>
        <p:txBody>
          <a:bodyPr wrap="none" anchor="ctr"/>
          <a:lstStyle/>
          <a:p>
            <a:endParaRPr lang="en-US"/>
          </a:p>
        </p:txBody>
      </p:sp>
      <p:sp>
        <p:nvSpPr>
          <p:cNvPr id="66566" name="AutoShape 6"/>
          <p:cNvSpPr>
            <a:spLocks noChangeArrowheads="1"/>
          </p:cNvSpPr>
          <p:nvPr/>
        </p:nvSpPr>
        <p:spPr bwMode="auto">
          <a:xfrm>
            <a:off x="228600" y="1143000"/>
            <a:ext cx="381000" cy="381000"/>
          </a:xfrm>
          <a:prstGeom prst="cube">
            <a:avLst>
              <a:gd name="adj" fmla="val 24981"/>
            </a:avLst>
          </a:prstGeom>
          <a:gradFill rotWithShape="0">
            <a:gsLst>
              <a:gs pos="0">
                <a:srgbClr val="FFFF99"/>
              </a:gs>
              <a:gs pos="50000">
                <a:srgbClr val="FFFF99">
                  <a:gamma/>
                  <a:shade val="49804"/>
                  <a:invGamma/>
                </a:srgbClr>
              </a:gs>
              <a:gs pos="100000">
                <a:srgbClr val="FFFF99"/>
              </a:gs>
            </a:gsLst>
            <a:lin ang="18900000" scaled="1"/>
          </a:gradFill>
          <a:ln w="12700">
            <a:noFill/>
            <a:miter lim="800000"/>
            <a:headEnd/>
            <a:tailEnd/>
          </a:ln>
          <a:effectLst/>
        </p:spPr>
        <p:txBody>
          <a:bodyPr wrap="none" anchor="ctr"/>
          <a:lstStyle/>
          <a:p>
            <a:endParaRPr lang="en-US"/>
          </a:p>
        </p:txBody>
      </p:sp>
      <p:sp>
        <p:nvSpPr>
          <p:cNvPr id="66567" name="AutoShape 7"/>
          <p:cNvSpPr>
            <a:spLocks noChangeArrowheads="1"/>
          </p:cNvSpPr>
          <p:nvPr/>
        </p:nvSpPr>
        <p:spPr bwMode="auto">
          <a:xfrm>
            <a:off x="8610600" y="5410200"/>
            <a:ext cx="381000" cy="381000"/>
          </a:xfrm>
          <a:prstGeom prst="cube">
            <a:avLst>
              <a:gd name="adj" fmla="val 24981"/>
            </a:avLst>
          </a:prstGeom>
          <a:gradFill rotWithShape="0">
            <a:gsLst>
              <a:gs pos="0">
                <a:srgbClr val="FFFF99"/>
              </a:gs>
              <a:gs pos="50000">
                <a:srgbClr val="FFFF99">
                  <a:gamma/>
                  <a:shade val="49804"/>
                  <a:invGamma/>
                </a:srgbClr>
              </a:gs>
              <a:gs pos="100000">
                <a:srgbClr val="FFFF99"/>
              </a:gs>
            </a:gsLst>
            <a:lin ang="18900000" scaled="1"/>
          </a:gradFill>
          <a:ln w="12700">
            <a:noFill/>
            <a:miter lim="800000"/>
            <a:headEnd/>
            <a:tailEnd/>
          </a:ln>
          <a:effectLst/>
        </p:spPr>
        <p:txBody>
          <a:bodyPr wrap="none" anchor="ctr"/>
          <a:lstStyle/>
          <a:p>
            <a:endParaRPr lang="en-US"/>
          </a:p>
        </p:txBody>
      </p:sp>
      <p:sp>
        <p:nvSpPr>
          <p:cNvPr id="66568" name="AutoShape 8"/>
          <p:cNvSpPr>
            <a:spLocks noChangeArrowheads="1"/>
          </p:cNvSpPr>
          <p:nvPr/>
        </p:nvSpPr>
        <p:spPr bwMode="auto">
          <a:xfrm>
            <a:off x="8610600" y="5867400"/>
            <a:ext cx="381000" cy="381000"/>
          </a:xfrm>
          <a:prstGeom prst="cube">
            <a:avLst>
              <a:gd name="adj" fmla="val 24981"/>
            </a:avLst>
          </a:prstGeom>
          <a:gradFill rotWithShape="0">
            <a:gsLst>
              <a:gs pos="0">
                <a:srgbClr val="FFFF99"/>
              </a:gs>
              <a:gs pos="50000">
                <a:srgbClr val="FFFF99">
                  <a:gamma/>
                  <a:shade val="49804"/>
                  <a:invGamma/>
                </a:srgbClr>
              </a:gs>
              <a:gs pos="100000">
                <a:srgbClr val="FFFF99"/>
              </a:gs>
            </a:gsLst>
            <a:lin ang="18900000" scaled="1"/>
          </a:gradFill>
          <a:ln w="12700">
            <a:noFill/>
            <a:miter lim="800000"/>
            <a:headEnd/>
            <a:tailEnd/>
          </a:ln>
          <a:effectLst/>
        </p:spPr>
        <p:txBody>
          <a:bodyPr wrap="none" anchor="ctr"/>
          <a:lstStyle/>
          <a:p>
            <a:endParaRPr lang="en-US"/>
          </a:p>
        </p:txBody>
      </p:sp>
      <p:sp>
        <p:nvSpPr>
          <p:cNvPr id="66569" name="AutoShape 9"/>
          <p:cNvSpPr>
            <a:spLocks noChangeArrowheads="1"/>
          </p:cNvSpPr>
          <p:nvPr/>
        </p:nvSpPr>
        <p:spPr bwMode="auto">
          <a:xfrm>
            <a:off x="8610600" y="6324600"/>
            <a:ext cx="381000" cy="381000"/>
          </a:xfrm>
          <a:prstGeom prst="cube">
            <a:avLst>
              <a:gd name="adj" fmla="val 24981"/>
            </a:avLst>
          </a:prstGeom>
          <a:gradFill rotWithShape="0">
            <a:gsLst>
              <a:gs pos="0">
                <a:srgbClr val="FFFF99"/>
              </a:gs>
              <a:gs pos="50000">
                <a:srgbClr val="FFFF99">
                  <a:gamma/>
                  <a:shade val="49804"/>
                  <a:invGamma/>
                </a:srgbClr>
              </a:gs>
              <a:gs pos="100000">
                <a:srgbClr val="FFFF99"/>
              </a:gs>
            </a:gsLst>
            <a:lin ang="18900000" scaled="1"/>
          </a:gradFill>
          <a:ln w="12700">
            <a:noFill/>
            <a:miter lim="800000"/>
            <a:headEnd/>
            <a:tailEnd/>
          </a:ln>
          <a:effec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rtl="0" eaLnBrk="0" fontAlgn="base" hangingPunct="0">
        <a:spcBef>
          <a:spcPct val="0"/>
        </a:spcBef>
        <a:spcAft>
          <a:spcPct val="0"/>
        </a:spcAft>
        <a:defRPr sz="4400" b="1" i="1">
          <a:solidFill>
            <a:schemeClr val="tx2"/>
          </a:solidFill>
          <a:latin typeface="+mj-lt"/>
          <a:ea typeface="+mj-ea"/>
          <a:cs typeface="+mj-cs"/>
        </a:defRPr>
      </a:lvl1pPr>
      <a:lvl2pPr algn="ctr" rtl="0" eaLnBrk="0" fontAlgn="base" hangingPunct="0">
        <a:spcBef>
          <a:spcPct val="0"/>
        </a:spcBef>
        <a:spcAft>
          <a:spcPct val="0"/>
        </a:spcAft>
        <a:defRPr sz="4400" b="1" i="1">
          <a:solidFill>
            <a:schemeClr val="tx2"/>
          </a:solidFill>
          <a:latin typeface="Times New Roman" pitchFamily="18" charset="0"/>
        </a:defRPr>
      </a:lvl2pPr>
      <a:lvl3pPr algn="ctr" rtl="0" eaLnBrk="0" fontAlgn="base" hangingPunct="0">
        <a:spcBef>
          <a:spcPct val="0"/>
        </a:spcBef>
        <a:spcAft>
          <a:spcPct val="0"/>
        </a:spcAft>
        <a:defRPr sz="4400" b="1" i="1">
          <a:solidFill>
            <a:schemeClr val="tx2"/>
          </a:solidFill>
          <a:latin typeface="Times New Roman" pitchFamily="18" charset="0"/>
        </a:defRPr>
      </a:lvl3pPr>
      <a:lvl4pPr algn="ctr" rtl="0" eaLnBrk="0" fontAlgn="base" hangingPunct="0">
        <a:spcBef>
          <a:spcPct val="0"/>
        </a:spcBef>
        <a:spcAft>
          <a:spcPct val="0"/>
        </a:spcAft>
        <a:defRPr sz="4400" b="1" i="1">
          <a:solidFill>
            <a:schemeClr val="tx2"/>
          </a:solidFill>
          <a:latin typeface="Times New Roman" pitchFamily="18" charset="0"/>
        </a:defRPr>
      </a:lvl4pPr>
      <a:lvl5pPr algn="ctr" rtl="0" eaLnBrk="0" fontAlgn="base" hangingPunct="0">
        <a:spcBef>
          <a:spcPct val="0"/>
        </a:spcBef>
        <a:spcAft>
          <a:spcPct val="0"/>
        </a:spcAft>
        <a:defRPr sz="4400" b="1" i="1">
          <a:solidFill>
            <a:schemeClr val="tx2"/>
          </a:solidFill>
          <a:latin typeface="Times New Roman" pitchFamily="18" charset="0"/>
        </a:defRPr>
      </a:lvl5pPr>
      <a:lvl6pPr marL="457200" algn="ctr" rtl="0" eaLnBrk="0" fontAlgn="base" hangingPunct="0">
        <a:spcBef>
          <a:spcPct val="0"/>
        </a:spcBef>
        <a:spcAft>
          <a:spcPct val="0"/>
        </a:spcAft>
        <a:defRPr sz="4400" b="1" i="1">
          <a:solidFill>
            <a:schemeClr val="tx2"/>
          </a:solidFill>
          <a:latin typeface="Times New Roman" pitchFamily="18" charset="0"/>
        </a:defRPr>
      </a:lvl6pPr>
      <a:lvl7pPr marL="914400" algn="ctr" rtl="0" eaLnBrk="0" fontAlgn="base" hangingPunct="0">
        <a:spcBef>
          <a:spcPct val="0"/>
        </a:spcBef>
        <a:spcAft>
          <a:spcPct val="0"/>
        </a:spcAft>
        <a:defRPr sz="4400" b="1" i="1">
          <a:solidFill>
            <a:schemeClr val="tx2"/>
          </a:solidFill>
          <a:latin typeface="Times New Roman" pitchFamily="18" charset="0"/>
        </a:defRPr>
      </a:lvl7pPr>
      <a:lvl8pPr marL="1371600" algn="ctr" rtl="0" eaLnBrk="0" fontAlgn="base" hangingPunct="0">
        <a:spcBef>
          <a:spcPct val="0"/>
        </a:spcBef>
        <a:spcAft>
          <a:spcPct val="0"/>
        </a:spcAft>
        <a:defRPr sz="4400" b="1" i="1">
          <a:solidFill>
            <a:schemeClr val="tx2"/>
          </a:solidFill>
          <a:latin typeface="Times New Roman" pitchFamily="18" charset="0"/>
        </a:defRPr>
      </a:lvl8pPr>
      <a:lvl9pPr marL="1828800" algn="ctr" rtl="0" eaLnBrk="0" fontAlgn="base" hangingPunct="0">
        <a:spcBef>
          <a:spcPct val="0"/>
        </a:spcBef>
        <a:spcAft>
          <a:spcPct val="0"/>
        </a:spcAft>
        <a:defRPr sz="4400" b="1" i="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SzPct val="10000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100000"/>
        <a:buChar char="–"/>
        <a:defRPr sz="2800">
          <a:solidFill>
            <a:schemeClr val="tx1"/>
          </a:solidFill>
          <a:latin typeface="+mn-lt"/>
        </a:defRPr>
      </a:lvl2pPr>
      <a:lvl3pPr marL="1143000" indent="-228600" algn="l" rtl="0" eaLnBrk="0" fontAlgn="base" hangingPunct="0">
        <a:spcBef>
          <a:spcPct val="20000"/>
        </a:spcBef>
        <a:spcAft>
          <a:spcPct val="0"/>
        </a:spcAft>
        <a:buSzPct val="100000"/>
        <a:buChar char="•"/>
        <a:defRPr sz="24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mn-lt"/>
        </a:defRPr>
      </a:lvl4pPr>
      <a:lvl5pPr marL="2057400" indent="-228600" algn="l" rtl="0" eaLnBrk="0" fontAlgn="base" hangingPunct="0">
        <a:spcBef>
          <a:spcPct val="20000"/>
        </a:spcBef>
        <a:spcAft>
          <a:spcPct val="0"/>
        </a:spcAft>
        <a:buSzPct val="100000"/>
        <a:buChar char="»"/>
        <a:defRPr sz="2000">
          <a:solidFill>
            <a:schemeClr val="tx1"/>
          </a:solidFill>
          <a:latin typeface="+mn-lt"/>
        </a:defRPr>
      </a:lvl5pPr>
      <a:lvl6pPr marL="2514600" indent="-228600" algn="l" rtl="0" eaLnBrk="0" fontAlgn="base" hangingPunct="0">
        <a:spcBef>
          <a:spcPct val="20000"/>
        </a:spcBef>
        <a:spcAft>
          <a:spcPct val="0"/>
        </a:spcAft>
        <a:buSzPct val="100000"/>
        <a:buChar char="»"/>
        <a:defRPr sz="2000">
          <a:solidFill>
            <a:schemeClr val="tx1"/>
          </a:solidFill>
          <a:latin typeface="+mn-lt"/>
        </a:defRPr>
      </a:lvl6pPr>
      <a:lvl7pPr marL="2971800" indent="-228600" algn="l" rtl="0" eaLnBrk="0" fontAlgn="base" hangingPunct="0">
        <a:spcBef>
          <a:spcPct val="20000"/>
        </a:spcBef>
        <a:spcAft>
          <a:spcPct val="0"/>
        </a:spcAft>
        <a:buSzPct val="100000"/>
        <a:buChar char="»"/>
        <a:defRPr sz="2000">
          <a:solidFill>
            <a:schemeClr val="tx1"/>
          </a:solidFill>
          <a:latin typeface="+mn-lt"/>
        </a:defRPr>
      </a:lvl7pPr>
      <a:lvl8pPr marL="3429000" indent="-228600" algn="l" rtl="0" eaLnBrk="0" fontAlgn="base" hangingPunct="0">
        <a:spcBef>
          <a:spcPct val="20000"/>
        </a:spcBef>
        <a:spcAft>
          <a:spcPct val="0"/>
        </a:spcAft>
        <a:buSzPct val="100000"/>
        <a:buChar char="»"/>
        <a:defRPr sz="2000">
          <a:solidFill>
            <a:schemeClr val="tx1"/>
          </a:solidFill>
          <a:latin typeface="+mn-lt"/>
        </a:defRPr>
      </a:lvl8pPr>
      <a:lvl9pPr marL="3886200" indent="-228600" algn="l" rtl="0" eaLnBrk="0" fontAlgn="base" hangingPunct="0">
        <a:spcBef>
          <a:spcPct val="20000"/>
        </a:spcBef>
        <a:spcAft>
          <a:spcPct val="0"/>
        </a:spcAft>
        <a:buSzPct val="10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2286000"/>
            <a:ext cx="7772400" cy="1143000"/>
          </a:xfrm>
          <a:noFill/>
          <a:ln/>
          <a:effectLst>
            <a:outerShdw dist="53882" dir="2700000" algn="ctr" rotWithShape="0">
              <a:srgbClr val="000000"/>
            </a:outerShdw>
          </a:effectLst>
        </p:spPr>
        <p:txBody>
          <a:bodyPr lIns="92075" tIns="46038" rIns="92075" bIns="46038" anchor="t"/>
          <a:lstStyle/>
          <a:p>
            <a:r>
              <a:rPr lang="en-US" sz="4800"/>
              <a:t>Aggregating Data </a:t>
            </a:r>
            <a:br>
              <a:rPr lang="en-US" sz="4800"/>
            </a:br>
            <a:r>
              <a:rPr lang="en-US" sz="4800"/>
              <a:t>Using Group Functions</a:t>
            </a:r>
          </a:p>
        </p:txBody>
      </p:sp>
      <p:sp>
        <p:nvSpPr>
          <p:cNvPr id="5123" name="Rectangle 3"/>
          <p:cNvSpPr>
            <a:spLocks noGrp="1" noChangeArrowheads="1"/>
          </p:cNvSpPr>
          <p:nvPr>
            <p:ph type="subTitle" idx="1"/>
          </p:nvPr>
        </p:nvSpPr>
        <p:spPr>
          <a:xfrm>
            <a:off x="1371600" y="3886200"/>
            <a:ext cx="6400800" cy="701675"/>
          </a:xfrm>
          <a:noFill/>
          <a:ln/>
          <a:effectLst>
            <a:outerShdw dist="53882" dir="2700000" algn="ctr" rotWithShape="0">
              <a:srgbClr val="000000"/>
            </a:outerShdw>
          </a:effectLst>
        </p:spPr>
        <p:txBody>
          <a:bodyPr lIns="92075" tIns="46038" rIns="92075" bIns="46038">
            <a:spAutoFit/>
          </a:bodyPr>
          <a:lstStyle/>
          <a:p>
            <a:pPr>
              <a:spcBef>
                <a:spcPct val="0"/>
              </a:spcBef>
            </a:pPr>
            <a:r>
              <a:rPr lang="en-US" sz="4000">
                <a:solidFill>
                  <a:srgbClr val="FFCC66"/>
                </a:solidFill>
              </a:rPr>
              <a:t> </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blackWhite">
          <a:xfrm>
            <a:off x="966788" y="2613025"/>
            <a:ext cx="7289800"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en-US" sz="1800" b="1">
              <a:solidFill>
                <a:srgbClr val="000000"/>
              </a:solidFill>
              <a:latin typeface="Courier New" pitchFamily="49" charset="0"/>
            </a:endParaRPr>
          </a:p>
          <a:p>
            <a:pPr>
              <a:tabLst>
                <a:tab pos="682625" algn="l"/>
                <a:tab pos="1833563" algn="l"/>
              </a:tabLst>
            </a:pPr>
            <a:endParaRPr lang="en-US" sz="1800" b="1">
              <a:solidFill>
                <a:srgbClr val="000000"/>
              </a:solidFill>
              <a:latin typeface="Courier New" pitchFamily="49" charset="0"/>
            </a:endParaRPr>
          </a:p>
        </p:txBody>
      </p:sp>
      <p:sp>
        <p:nvSpPr>
          <p:cNvPr id="23555" name="Rectangle 3"/>
          <p:cNvSpPr>
            <a:spLocks noChangeArrowheads="1"/>
          </p:cNvSpPr>
          <p:nvPr/>
        </p:nvSpPr>
        <p:spPr bwMode="blackWhite">
          <a:xfrm>
            <a:off x="962025" y="3816350"/>
            <a:ext cx="7289800" cy="941388"/>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828800" algn="l"/>
                <a:tab pos="3086100" algn="l"/>
                <a:tab pos="4229100" algn="l"/>
              </a:tabLst>
            </a:pPr>
            <a:endParaRPr lang="en-US" sz="1800" b="1">
              <a:solidFill>
                <a:srgbClr val="000000"/>
              </a:solidFill>
              <a:latin typeface="Courier New" pitchFamily="49" charset="0"/>
            </a:endParaRPr>
          </a:p>
          <a:p>
            <a:pPr>
              <a:tabLst>
                <a:tab pos="1828800" algn="l"/>
                <a:tab pos="3086100" algn="l"/>
                <a:tab pos="4229100" algn="l"/>
              </a:tabLst>
            </a:pPr>
            <a:endParaRPr lang="en-US" sz="1800" b="1">
              <a:solidFill>
                <a:srgbClr val="000000"/>
              </a:solidFill>
              <a:latin typeface="Courier New" pitchFamily="49" charset="0"/>
            </a:endParaRPr>
          </a:p>
          <a:p>
            <a:pPr>
              <a:tabLst>
                <a:tab pos="1828800" algn="l"/>
                <a:tab pos="3086100" algn="l"/>
                <a:tab pos="4229100" algn="l"/>
              </a:tabLst>
            </a:pPr>
            <a:endParaRPr lang="en-US" sz="1800" b="1">
              <a:solidFill>
                <a:srgbClr val="000000"/>
              </a:solidFill>
              <a:latin typeface="Courier New" pitchFamily="49" charset="0"/>
            </a:endParaRPr>
          </a:p>
        </p:txBody>
      </p:sp>
      <p:grpSp>
        <p:nvGrpSpPr>
          <p:cNvPr id="23558" name="Group 6"/>
          <p:cNvGrpSpPr>
            <a:grpSpLocks/>
          </p:cNvGrpSpPr>
          <p:nvPr/>
        </p:nvGrpSpPr>
        <p:grpSpPr bwMode="auto">
          <a:xfrm>
            <a:off x="1023938" y="2659063"/>
            <a:ext cx="2909887" cy="2044700"/>
            <a:chOff x="645" y="1675"/>
            <a:chExt cx="1833" cy="1288"/>
          </a:xfrm>
        </p:grpSpPr>
        <p:sp>
          <p:nvSpPr>
            <p:cNvPr id="23556" name="Rectangle 4"/>
            <p:cNvSpPr>
              <a:spLocks noChangeArrowheads="1"/>
            </p:cNvSpPr>
            <p:nvPr/>
          </p:nvSpPr>
          <p:spPr bwMode="ltGray">
            <a:xfrm>
              <a:off x="1671" y="1675"/>
              <a:ext cx="807" cy="179"/>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23557" name="Rectangle 5"/>
            <p:cNvSpPr>
              <a:spLocks noChangeArrowheads="1"/>
            </p:cNvSpPr>
            <p:nvPr/>
          </p:nvSpPr>
          <p:spPr bwMode="ltGray">
            <a:xfrm>
              <a:off x="645" y="2435"/>
              <a:ext cx="885" cy="528"/>
            </a:xfrm>
            <a:prstGeom prst="rect">
              <a:avLst/>
            </a:prstGeom>
            <a:solidFill>
              <a:srgbClr val="FF5050">
                <a:alpha val="50000"/>
              </a:srgbClr>
            </a:solidFill>
            <a:ln w="9525">
              <a:noFill/>
              <a:miter lim="800000"/>
              <a:headEnd/>
              <a:tailEnd/>
            </a:ln>
            <a:effectLst/>
          </p:spPr>
          <p:txBody>
            <a:bodyPr wrap="none" anchor="ctr"/>
            <a:lstStyle/>
            <a:p>
              <a:endParaRPr lang="en-US"/>
            </a:p>
          </p:txBody>
        </p:sp>
      </p:grpSp>
      <p:sp>
        <p:nvSpPr>
          <p:cNvPr id="23559" name="Rectangle 7"/>
          <p:cNvSpPr>
            <a:spLocks noGrp="1" noChangeArrowheads="1"/>
          </p:cNvSpPr>
          <p:nvPr>
            <p:ph type="title"/>
          </p:nvPr>
        </p:nvSpPr>
        <p:spPr>
          <a:xfrm>
            <a:off x="666750" y="547688"/>
            <a:ext cx="7781925" cy="881062"/>
          </a:xfrm>
          <a:noFill/>
          <a:ln/>
          <a:effectLst>
            <a:outerShdw dist="53882" dir="2700000" algn="ctr" rotWithShape="0">
              <a:srgbClr val="000000"/>
            </a:outerShdw>
          </a:effectLst>
        </p:spPr>
        <p:txBody>
          <a:bodyPr lIns="92075" tIns="46038" rIns="92075" bIns="46038" anchor="t"/>
          <a:lstStyle/>
          <a:p>
            <a:r>
              <a:rPr lang="en-US"/>
              <a:t>Group Functions and Null Values</a:t>
            </a:r>
          </a:p>
        </p:txBody>
      </p:sp>
      <p:sp>
        <p:nvSpPr>
          <p:cNvPr id="23560" name="Rectangle 8"/>
          <p:cNvSpPr>
            <a:spLocks noGrp="1" noChangeArrowheads="1"/>
          </p:cNvSpPr>
          <p:nvPr>
            <p:ph type="body" idx="1"/>
          </p:nvPr>
        </p:nvSpPr>
        <p:spPr>
          <a:xfrm>
            <a:off x="860425" y="1536700"/>
            <a:ext cx="7385050" cy="1066800"/>
          </a:xfrm>
          <a:noFill/>
          <a:ln/>
          <a:effectLst>
            <a:outerShdw dist="53882" dir="2700000" algn="ctr" rotWithShape="0">
              <a:srgbClr val="000000"/>
            </a:outerShdw>
          </a:effectLst>
        </p:spPr>
        <p:txBody>
          <a:bodyPr lIns="92075" tIns="46038" rIns="92075" bIns="46038">
            <a:spAutoFit/>
          </a:bodyPr>
          <a:lstStyle/>
          <a:p>
            <a:r>
              <a:rPr lang="en-US"/>
              <a:t>Group functions ignore null values in the column.</a:t>
            </a:r>
          </a:p>
        </p:txBody>
      </p:sp>
      <p:sp>
        <p:nvSpPr>
          <p:cNvPr id="23561" name="Rectangle 9"/>
          <p:cNvSpPr>
            <a:spLocks noChangeArrowheads="1"/>
          </p:cNvSpPr>
          <p:nvPr/>
        </p:nvSpPr>
        <p:spPr bwMode="blackWhite">
          <a:xfrm>
            <a:off x="941388" y="2600325"/>
            <a:ext cx="7315200" cy="666750"/>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en-US" sz="1800" b="1">
                <a:solidFill>
                  <a:srgbClr val="000000"/>
                </a:solidFill>
                <a:latin typeface="Courier New" pitchFamily="49" charset="0"/>
              </a:rPr>
              <a:t>SQL&gt; SELECT AVG(comm)</a:t>
            </a:r>
          </a:p>
          <a:p>
            <a:pPr>
              <a:tabLst>
                <a:tab pos="682625" algn="l"/>
                <a:tab pos="1833563" algn="l"/>
              </a:tabLst>
            </a:pPr>
            <a:r>
              <a:rPr lang="en-US" sz="1800" b="1">
                <a:solidFill>
                  <a:srgbClr val="000000"/>
                </a:solidFill>
                <a:latin typeface="Courier New" pitchFamily="49" charset="0"/>
              </a:rPr>
              <a:t>  2  FROM   emp;</a:t>
            </a:r>
          </a:p>
        </p:txBody>
      </p:sp>
      <p:sp>
        <p:nvSpPr>
          <p:cNvPr id="23562" name="Rectangle 10"/>
          <p:cNvSpPr>
            <a:spLocks noChangeArrowheads="1"/>
          </p:cNvSpPr>
          <p:nvPr/>
        </p:nvSpPr>
        <p:spPr bwMode="blackWhite">
          <a:xfrm>
            <a:off x="962025" y="3829050"/>
            <a:ext cx="7264400" cy="915988"/>
          </a:xfrm>
          <a:prstGeom prst="rect">
            <a:avLst/>
          </a:prstGeom>
          <a:noFill/>
          <a:ln w="9525">
            <a:noFill/>
            <a:miter lim="800000"/>
            <a:headEnd/>
            <a:tailEnd/>
          </a:ln>
          <a:effectLst/>
        </p:spPr>
        <p:txBody>
          <a:bodyPr lIns="92075" tIns="46038" rIns="92075" bIns="46038">
            <a:spAutoFit/>
          </a:bodyPr>
          <a:lstStyle/>
          <a:p>
            <a:pPr>
              <a:tabLst>
                <a:tab pos="1828800" algn="l"/>
                <a:tab pos="3086100" algn="l"/>
                <a:tab pos="4229100" algn="l"/>
              </a:tabLst>
            </a:pPr>
            <a:r>
              <a:rPr lang="en-US" sz="1800" b="1">
                <a:solidFill>
                  <a:srgbClr val="000000"/>
                </a:solidFill>
                <a:latin typeface="Courier New" pitchFamily="49" charset="0"/>
              </a:rPr>
              <a:t> AVG(COMM)</a:t>
            </a:r>
          </a:p>
          <a:p>
            <a:pPr>
              <a:tabLst>
                <a:tab pos="1828800" algn="l"/>
                <a:tab pos="3086100" algn="l"/>
                <a:tab pos="4229100" algn="l"/>
              </a:tabLst>
            </a:pPr>
            <a:r>
              <a:rPr lang="en-US" sz="1800" b="1">
                <a:solidFill>
                  <a:srgbClr val="000000"/>
                </a:solidFill>
                <a:latin typeface="Courier New" pitchFamily="49" charset="0"/>
              </a:rPr>
              <a:t>---------</a:t>
            </a:r>
          </a:p>
          <a:p>
            <a:pPr>
              <a:tabLst>
                <a:tab pos="1828800" algn="l"/>
                <a:tab pos="3086100" algn="l"/>
                <a:tab pos="4229100" algn="l"/>
              </a:tabLst>
            </a:pPr>
            <a:r>
              <a:rPr lang="en-US" sz="1800" b="1">
                <a:solidFill>
                  <a:srgbClr val="000000"/>
                </a:solidFill>
                <a:latin typeface="Courier New" pitchFamily="49" charset="0"/>
              </a:rPr>
              <a:t>      550</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3558"/>
                                        </p:tgtEl>
                                        <p:attrNameLst>
                                          <p:attrName>style.visibility</p:attrName>
                                        </p:attrNameLst>
                                      </p:cBhvr>
                                      <p:to>
                                        <p:strVal val="visible"/>
                                      </p:to>
                                    </p:set>
                                    <p:animEffect transition="in" filter="wipe(up)">
                                      <p:cBhvr>
                                        <p:cTn id="7" dur="500"/>
                                        <p:tgtEl>
                                          <p:spTgt spid="23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blackWhite">
          <a:xfrm>
            <a:off x="909638" y="3206750"/>
            <a:ext cx="7289800"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en-US" sz="1800" b="1">
              <a:solidFill>
                <a:srgbClr val="000000"/>
              </a:solidFill>
              <a:latin typeface="Courier New" pitchFamily="49" charset="0"/>
            </a:endParaRPr>
          </a:p>
          <a:p>
            <a:pPr>
              <a:tabLst>
                <a:tab pos="682625" algn="l"/>
                <a:tab pos="1833563" algn="l"/>
              </a:tabLst>
            </a:pPr>
            <a:endParaRPr lang="en-US" sz="1800" b="1">
              <a:solidFill>
                <a:srgbClr val="000000"/>
              </a:solidFill>
              <a:latin typeface="Courier New" pitchFamily="49" charset="0"/>
            </a:endParaRPr>
          </a:p>
        </p:txBody>
      </p:sp>
      <p:sp>
        <p:nvSpPr>
          <p:cNvPr id="25603" name="Rectangle 3"/>
          <p:cNvSpPr>
            <a:spLocks noChangeArrowheads="1"/>
          </p:cNvSpPr>
          <p:nvPr/>
        </p:nvSpPr>
        <p:spPr bwMode="blackWhite">
          <a:xfrm>
            <a:off x="919163" y="4416425"/>
            <a:ext cx="7315200" cy="941388"/>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828800" algn="l"/>
                <a:tab pos="3086100" algn="l"/>
                <a:tab pos="4229100" algn="l"/>
              </a:tabLst>
            </a:pPr>
            <a:endParaRPr lang="en-US" sz="1800" b="1">
              <a:solidFill>
                <a:srgbClr val="000000"/>
              </a:solidFill>
              <a:latin typeface="Courier New" pitchFamily="49" charset="0"/>
            </a:endParaRPr>
          </a:p>
          <a:p>
            <a:pPr>
              <a:tabLst>
                <a:tab pos="1828800" algn="l"/>
                <a:tab pos="3086100" algn="l"/>
                <a:tab pos="4229100" algn="l"/>
              </a:tabLst>
            </a:pPr>
            <a:endParaRPr lang="en-US" sz="1800" b="1">
              <a:solidFill>
                <a:srgbClr val="000000"/>
              </a:solidFill>
              <a:latin typeface="Courier New" pitchFamily="49" charset="0"/>
            </a:endParaRPr>
          </a:p>
          <a:p>
            <a:pPr>
              <a:tabLst>
                <a:tab pos="1828800" algn="l"/>
                <a:tab pos="3086100" algn="l"/>
                <a:tab pos="4229100" algn="l"/>
              </a:tabLst>
            </a:pPr>
            <a:endParaRPr lang="en-US" sz="1800" b="1">
              <a:solidFill>
                <a:srgbClr val="000000"/>
              </a:solidFill>
              <a:latin typeface="Courier New" pitchFamily="49" charset="0"/>
            </a:endParaRPr>
          </a:p>
        </p:txBody>
      </p:sp>
      <p:grpSp>
        <p:nvGrpSpPr>
          <p:cNvPr id="25606" name="Group 6"/>
          <p:cNvGrpSpPr>
            <a:grpSpLocks/>
          </p:cNvGrpSpPr>
          <p:nvPr/>
        </p:nvGrpSpPr>
        <p:grpSpPr bwMode="auto">
          <a:xfrm>
            <a:off x="984250" y="3244850"/>
            <a:ext cx="3848100" cy="2066925"/>
            <a:chOff x="620" y="2044"/>
            <a:chExt cx="2424" cy="1302"/>
          </a:xfrm>
        </p:grpSpPr>
        <p:sp>
          <p:nvSpPr>
            <p:cNvPr id="25604" name="Rectangle 4"/>
            <p:cNvSpPr>
              <a:spLocks noChangeArrowheads="1"/>
            </p:cNvSpPr>
            <p:nvPr/>
          </p:nvSpPr>
          <p:spPr bwMode="ltGray">
            <a:xfrm>
              <a:off x="620" y="2818"/>
              <a:ext cx="1428" cy="528"/>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25605" name="Rectangle 5"/>
            <p:cNvSpPr>
              <a:spLocks noChangeArrowheads="1"/>
            </p:cNvSpPr>
            <p:nvPr/>
          </p:nvSpPr>
          <p:spPr bwMode="ltGray">
            <a:xfrm>
              <a:off x="1640" y="2044"/>
              <a:ext cx="1404" cy="179"/>
            </a:xfrm>
            <a:prstGeom prst="rect">
              <a:avLst/>
            </a:prstGeom>
            <a:solidFill>
              <a:srgbClr val="FF5050">
                <a:alpha val="50000"/>
              </a:srgbClr>
            </a:solidFill>
            <a:ln w="9525">
              <a:noFill/>
              <a:miter lim="800000"/>
              <a:headEnd/>
              <a:tailEnd/>
            </a:ln>
            <a:effectLst/>
          </p:spPr>
          <p:txBody>
            <a:bodyPr wrap="none" anchor="ctr"/>
            <a:lstStyle/>
            <a:p>
              <a:endParaRPr lang="en-US"/>
            </a:p>
          </p:txBody>
        </p:sp>
      </p:grpSp>
      <p:sp>
        <p:nvSpPr>
          <p:cNvPr id="25607" name="Rectangle 7"/>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Using the NVL Function </a:t>
            </a:r>
            <a:br>
              <a:rPr lang="en-US"/>
            </a:br>
            <a:r>
              <a:rPr lang="en-US"/>
              <a:t>with Group Functions</a:t>
            </a:r>
          </a:p>
        </p:txBody>
      </p:sp>
      <p:sp>
        <p:nvSpPr>
          <p:cNvPr id="25608" name="Rectangle 8"/>
          <p:cNvSpPr>
            <a:spLocks noGrp="1" noChangeArrowheads="1"/>
          </p:cNvSpPr>
          <p:nvPr>
            <p:ph type="body" idx="1"/>
          </p:nvPr>
        </p:nvSpPr>
        <p:spPr>
          <a:xfrm>
            <a:off x="682625" y="1971675"/>
            <a:ext cx="7772400" cy="1066800"/>
          </a:xfrm>
          <a:noFill/>
          <a:ln/>
          <a:effectLst>
            <a:outerShdw dist="53882" dir="2700000" algn="ctr" rotWithShape="0">
              <a:srgbClr val="000000"/>
            </a:outerShdw>
          </a:effectLst>
        </p:spPr>
        <p:txBody>
          <a:bodyPr lIns="92075" tIns="46038" rIns="92075" bIns="46038">
            <a:spAutoFit/>
          </a:bodyPr>
          <a:lstStyle/>
          <a:p>
            <a:r>
              <a:rPr lang="en-US"/>
              <a:t>The NVL function forces group functions to include null values.</a:t>
            </a:r>
          </a:p>
        </p:txBody>
      </p:sp>
      <p:sp>
        <p:nvSpPr>
          <p:cNvPr id="25609" name="Rectangle 9"/>
          <p:cNvSpPr>
            <a:spLocks noChangeArrowheads="1"/>
          </p:cNvSpPr>
          <p:nvPr/>
        </p:nvSpPr>
        <p:spPr bwMode="blackWhite">
          <a:xfrm>
            <a:off x="896938" y="3194050"/>
            <a:ext cx="7315200" cy="666750"/>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en-US" sz="1800" b="1">
                <a:solidFill>
                  <a:srgbClr val="000000"/>
                </a:solidFill>
                <a:latin typeface="Courier New" pitchFamily="49" charset="0"/>
              </a:rPr>
              <a:t>SQL&gt; SELECT AVG(NVL(comm,0))</a:t>
            </a:r>
          </a:p>
          <a:p>
            <a:pPr>
              <a:tabLst>
                <a:tab pos="682625" algn="l"/>
                <a:tab pos="1833563" algn="l"/>
              </a:tabLst>
            </a:pPr>
            <a:r>
              <a:rPr lang="en-US" sz="1800" b="1">
                <a:solidFill>
                  <a:srgbClr val="000000"/>
                </a:solidFill>
                <a:latin typeface="Courier New" pitchFamily="49" charset="0"/>
              </a:rPr>
              <a:t>  2  FROM   emp;</a:t>
            </a:r>
          </a:p>
        </p:txBody>
      </p:sp>
      <p:sp>
        <p:nvSpPr>
          <p:cNvPr id="25610" name="Rectangle 10"/>
          <p:cNvSpPr>
            <a:spLocks noChangeArrowheads="1"/>
          </p:cNvSpPr>
          <p:nvPr/>
        </p:nvSpPr>
        <p:spPr bwMode="blackWhite">
          <a:xfrm>
            <a:off x="931863" y="4429125"/>
            <a:ext cx="7289800" cy="915988"/>
          </a:xfrm>
          <a:prstGeom prst="rect">
            <a:avLst/>
          </a:prstGeom>
          <a:noFill/>
          <a:ln w="9525">
            <a:noFill/>
            <a:miter lim="800000"/>
            <a:headEnd/>
            <a:tailEnd/>
          </a:ln>
          <a:effectLst/>
        </p:spPr>
        <p:txBody>
          <a:bodyPr lIns="92075" tIns="46038" rIns="92075" bIns="46038">
            <a:spAutoFit/>
          </a:bodyPr>
          <a:lstStyle/>
          <a:p>
            <a:pPr>
              <a:tabLst>
                <a:tab pos="1828800" algn="l"/>
                <a:tab pos="3086100" algn="l"/>
                <a:tab pos="4229100" algn="l"/>
              </a:tabLst>
            </a:pPr>
            <a:r>
              <a:rPr lang="en-US" sz="1800" b="1">
                <a:solidFill>
                  <a:srgbClr val="000000"/>
                </a:solidFill>
                <a:latin typeface="Courier New" pitchFamily="49" charset="0"/>
              </a:rPr>
              <a:t>AVG(NVL(COMM,0))</a:t>
            </a:r>
          </a:p>
          <a:p>
            <a:pPr>
              <a:tabLst>
                <a:tab pos="1828800" algn="l"/>
                <a:tab pos="3086100" algn="l"/>
                <a:tab pos="4229100" algn="l"/>
              </a:tabLst>
            </a:pPr>
            <a:r>
              <a:rPr lang="en-US" sz="1800" b="1">
                <a:solidFill>
                  <a:srgbClr val="000000"/>
                </a:solidFill>
                <a:latin typeface="Courier New" pitchFamily="49" charset="0"/>
              </a:rPr>
              <a:t>----------------</a:t>
            </a:r>
          </a:p>
          <a:p>
            <a:pPr>
              <a:tabLst>
                <a:tab pos="1828800" algn="l"/>
                <a:tab pos="3086100" algn="l"/>
                <a:tab pos="4229100" algn="l"/>
              </a:tabLst>
            </a:pPr>
            <a:r>
              <a:rPr lang="en-US" sz="1800" b="1">
                <a:solidFill>
                  <a:srgbClr val="000000"/>
                </a:solidFill>
                <a:latin typeface="Courier New" pitchFamily="49" charset="0"/>
              </a:rPr>
              <a:t>       157.14286</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5606"/>
                                        </p:tgtEl>
                                        <p:attrNameLst>
                                          <p:attrName>style.visibility</p:attrName>
                                        </p:attrNameLst>
                                      </p:cBhvr>
                                      <p:to>
                                        <p:strVal val="visible"/>
                                      </p:to>
                                    </p:set>
                                    <p:animEffect transition="in" filter="wipe(up)">
                                      <p:cBhvr>
                                        <p:cTn id="7" dur="500"/>
                                        <p:tgtEl>
                                          <p:spTgt spid="25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blackWhite">
          <a:xfrm>
            <a:off x="5956300" y="3079750"/>
            <a:ext cx="2546350" cy="17113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tabLst>
                <a:tab pos="914400" algn="l"/>
                <a:tab pos="1885950" algn="l"/>
                <a:tab pos="2457450" algn="l"/>
              </a:tabLst>
            </a:pPr>
            <a:endParaRPr lang="en-US" sz="1800" b="1">
              <a:solidFill>
                <a:srgbClr val="000000"/>
              </a:solidFill>
              <a:latin typeface="Courier New" pitchFamily="49" charset="0"/>
            </a:endParaRPr>
          </a:p>
          <a:p>
            <a:pPr>
              <a:tabLst>
                <a:tab pos="914400" algn="l"/>
                <a:tab pos="1885950" algn="l"/>
                <a:tab pos="2457450" algn="l"/>
              </a:tabLst>
            </a:pPr>
            <a:endParaRPr lang="en-US" sz="1800" b="1">
              <a:solidFill>
                <a:srgbClr val="000000"/>
              </a:solidFill>
              <a:latin typeface="Courier New" pitchFamily="49" charset="0"/>
            </a:endParaRPr>
          </a:p>
          <a:p>
            <a:pPr>
              <a:tabLst>
                <a:tab pos="914400" algn="l"/>
                <a:tab pos="1885950" algn="l"/>
                <a:tab pos="2457450" algn="l"/>
              </a:tabLst>
            </a:pPr>
            <a:endParaRPr lang="en-US" sz="1800" b="1">
              <a:solidFill>
                <a:srgbClr val="000000"/>
              </a:solidFill>
              <a:latin typeface="Courier New" pitchFamily="49" charset="0"/>
            </a:endParaRPr>
          </a:p>
          <a:p>
            <a:pPr>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p:txBody>
      </p:sp>
      <p:sp>
        <p:nvSpPr>
          <p:cNvPr id="27651" name="Rectangle 3"/>
          <p:cNvSpPr>
            <a:spLocks noChangeArrowheads="1"/>
          </p:cNvSpPr>
          <p:nvPr/>
        </p:nvSpPr>
        <p:spPr bwMode="blackWhite">
          <a:xfrm>
            <a:off x="798513" y="1930400"/>
            <a:ext cx="3233737" cy="40798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p:txBody>
      </p:sp>
      <p:sp>
        <p:nvSpPr>
          <p:cNvPr id="27652" name="Rectangle 4"/>
          <p:cNvSpPr>
            <a:spLocks noGrp="1" noChangeArrowheads="1"/>
          </p:cNvSpPr>
          <p:nvPr>
            <p:ph type="title"/>
          </p:nvPr>
        </p:nvSpPr>
        <p:spPr>
          <a:xfrm>
            <a:off x="735013" y="530225"/>
            <a:ext cx="7612062" cy="881063"/>
          </a:xfrm>
          <a:noFill/>
          <a:ln/>
          <a:effectLst>
            <a:outerShdw dist="53882" dir="2700000" algn="ctr" rotWithShape="0">
              <a:srgbClr val="000000"/>
            </a:outerShdw>
          </a:effectLst>
        </p:spPr>
        <p:txBody>
          <a:bodyPr lIns="92075" tIns="46038" rIns="92075" bIns="46038" anchor="t"/>
          <a:lstStyle/>
          <a:p>
            <a:r>
              <a:rPr lang="en-US"/>
              <a:t>Creating Groups of Data </a:t>
            </a:r>
          </a:p>
        </p:txBody>
      </p:sp>
      <p:sp>
        <p:nvSpPr>
          <p:cNvPr id="27653" name="Rectangle 5"/>
          <p:cNvSpPr>
            <a:spLocks noChangeArrowheads="1"/>
          </p:cNvSpPr>
          <p:nvPr/>
        </p:nvSpPr>
        <p:spPr bwMode="auto">
          <a:xfrm>
            <a:off x="703263" y="1544638"/>
            <a:ext cx="735012" cy="396875"/>
          </a:xfrm>
          <a:prstGeom prst="rect">
            <a:avLst/>
          </a:prstGeom>
          <a:noFill/>
          <a:ln w="9525">
            <a:noFill/>
            <a:miter lim="800000"/>
            <a:headEnd/>
            <a:tailEnd/>
          </a:ln>
          <a:effectLst/>
        </p:spPr>
        <p:txBody>
          <a:bodyPr wrap="none" lIns="92075" tIns="46038" rIns="92075" bIns="46038">
            <a:spAutoFit/>
          </a:bodyPr>
          <a:lstStyle/>
          <a:p>
            <a:r>
              <a:rPr lang="en-US" sz="2000" b="1">
                <a:effectLst>
                  <a:outerShdw blurRad="38100" dist="38100" dir="2700000" algn="tl">
                    <a:srgbClr val="808080"/>
                  </a:outerShdw>
                </a:effectLst>
                <a:latin typeface="Arial" pitchFamily="34" charset="0"/>
              </a:rPr>
              <a:t>EMP</a:t>
            </a:r>
          </a:p>
        </p:txBody>
      </p:sp>
      <p:sp>
        <p:nvSpPr>
          <p:cNvPr id="27654" name="Freeform 6"/>
          <p:cNvSpPr>
            <a:spLocks/>
          </p:cNvSpPr>
          <p:nvPr/>
        </p:nvSpPr>
        <p:spPr bwMode="auto">
          <a:xfrm>
            <a:off x="4043363" y="1925638"/>
            <a:ext cx="1920875" cy="4079875"/>
          </a:xfrm>
          <a:custGeom>
            <a:avLst/>
            <a:gdLst/>
            <a:ahLst/>
            <a:cxnLst>
              <a:cxn ang="0">
                <a:pos x="0" y="2569"/>
              </a:cxn>
              <a:cxn ang="0">
                <a:pos x="0" y="0"/>
              </a:cxn>
              <a:cxn ang="0">
                <a:pos x="1209" y="731"/>
              </a:cxn>
              <a:cxn ang="0">
                <a:pos x="1209" y="1823"/>
              </a:cxn>
              <a:cxn ang="0">
                <a:pos x="0" y="2569"/>
              </a:cxn>
            </a:cxnLst>
            <a:rect l="0" t="0" r="r" b="b"/>
            <a:pathLst>
              <a:path w="1210" h="2570">
                <a:moveTo>
                  <a:pt x="0" y="2569"/>
                </a:moveTo>
                <a:lnTo>
                  <a:pt x="0" y="0"/>
                </a:lnTo>
                <a:lnTo>
                  <a:pt x="1209" y="731"/>
                </a:lnTo>
                <a:lnTo>
                  <a:pt x="1209" y="1823"/>
                </a:lnTo>
                <a:lnTo>
                  <a:pt x="0" y="2569"/>
                </a:lnTo>
              </a:path>
            </a:pathLst>
          </a:custGeom>
          <a:solidFill>
            <a:srgbClr val="FFCC99">
              <a:alpha val="50000"/>
            </a:srgbClr>
          </a:solidFill>
          <a:ln w="9525" cap="rnd">
            <a:noFill/>
            <a:round/>
            <a:headEnd/>
            <a:tailEnd/>
          </a:ln>
          <a:effectLst/>
        </p:spPr>
        <p:txBody>
          <a:bodyPr/>
          <a:lstStyle/>
          <a:p>
            <a:endParaRPr lang="en-US"/>
          </a:p>
        </p:txBody>
      </p:sp>
      <p:sp>
        <p:nvSpPr>
          <p:cNvPr id="27655" name="Rectangle 7"/>
          <p:cNvSpPr>
            <a:spLocks noChangeArrowheads="1"/>
          </p:cNvSpPr>
          <p:nvPr/>
        </p:nvSpPr>
        <p:spPr bwMode="auto">
          <a:xfrm>
            <a:off x="4443413" y="3051175"/>
            <a:ext cx="1543050" cy="1739900"/>
          </a:xfrm>
          <a:prstGeom prst="rect">
            <a:avLst/>
          </a:prstGeom>
          <a:noFill/>
          <a:ln w="9525">
            <a:noFill/>
            <a:miter lim="800000"/>
            <a:headEnd/>
            <a:tailEnd/>
          </a:ln>
          <a:effectLst/>
        </p:spPr>
        <p:txBody>
          <a:bodyPr wrap="none" lIns="92075" tIns="46038" rIns="92075" bIns="46038">
            <a:spAutoFit/>
          </a:bodyPr>
          <a:lstStyle/>
          <a:p>
            <a:pPr algn="ctr"/>
            <a:r>
              <a:rPr lang="en-US" sz="1800" b="1">
                <a:solidFill>
                  <a:srgbClr val="FFFFCC"/>
                </a:solidFill>
                <a:effectLst>
                  <a:outerShdw blurRad="38100" dist="38100" dir="2700000" algn="tl">
                    <a:srgbClr val="FFFFFF"/>
                  </a:outerShdw>
                </a:effectLst>
                <a:latin typeface="Arial" pitchFamily="34" charset="0"/>
              </a:rPr>
              <a:t>“average</a:t>
            </a:r>
            <a:br>
              <a:rPr lang="en-US" sz="1800" b="1">
                <a:solidFill>
                  <a:srgbClr val="FFFFCC"/>
                </a:solidFill>
                <a:effectLst>
                  <a:outerShdw blurRad="38100" dist="38100" dir="2700000" algn="tl">
                    <a:srgbClr val="FFFFFF"/>
                  </a:outerShdw>
                </a:effectLst>
                <a:latin typeface="Arial" pitchFamily="34" charset="0"/>
              </a:rPr>
            </a:br>
            <a:r>
              <a:rPr lang="en-US" sz="1800" b="1">
                <a:solidFill>
                  <a:srgbClr val="FFFFCC"/>
                </a:solidFill>
                <a:effectLst>
                  <a:outerShdw blurRad="38100" dist="38100" dir="2700000" algn="tl">
                    <a:srgbClr val="FFFFFF"/>
                  </a:outerShdw>
                </a:effectLst>
                <a:latin typeface="Arial" pitchFamily="34" charset="0"/>
              </a:rPr>
              <a:t>salary </a:t>
            </a:r>
          </a:p>
          <a:p>
            <a:pPr algn="ctr"/>
            <a:r>
              <a:rPr lang="en-US" sz="1800" b="1">
                <a:solidFill>
                  <a:srgbClr val="FFFFCC"/>
                </a:solidFill>
                <a:effectLst>
                  <a:outerShdw blurRad="38100" dist="38100" dir="2700000" algn="tl">
                    <a:srgbClr val="FFFFFF"/>
                  </a:outerShdw>
                </a:effectLst>
                <a:latin typeface="Arial" pitchFamily="34" charset="0"/>
              </a:rPr>
              <a:t>in EMP</a:t>
            </a:r>
            <a:br>
              <a:rPr lang="en-US" sz="1800" b="1">
                <a:solidFill>
                  <a:srgbClr val="FFFFCC"/>
                </a:solidFill>
                <a:effectLst>
                  <a:outerShdw blurRad="38100" dist="38100" dir="2700000" algn="tl">
                    <a:srgbClr val="FFFFFF"/>
                  </a:outerShdw>
                </a:effectLst>
                <a:latin typeface="Arial" pitchFamily="34" charset="0"/>
              </a:rPr>
            </a:br>
            <a:r>
              <a:rPr lang="en-US" sz="1800" b="1">
                <a:solidFill>
                  <a:srgbClr val="FFFFCC"/>
                </a:solidFill>
                <a:effectLst>
                  <a:outerShdw blurRad="38100" dist="38100" dir="2700000" algn="tl">
                    <a:srgbClr val="FFFFFF"/>
                  </a:outerShdw>
                </a:effectLst>
                <a:latin typeface="Arial" pitchFamily="34" charset="0"/>
              </a:rPr>
              <a:t>table </a:t>
            </a:r>
          </a:p>
          <a:p>
            <a:pPr algn="ctr"/>
            <a:r>
              <a:rPr lang="en-US" sz="1800" b="1">
                <a:solidFill>
                  <a:srgbClr val="FFFFCC"/>
                </a:solidFill>
                <a:effectLst>
                  <a:outerShdw blurRad="38100" dist="38100" dir="2700000" algn="tl">
                    <a:srgbClr val="FFFFFF"/>
                  </a:outerShdw>
                </a:effectLst>
                <a:latin typeface="Arial" pitchFamily="34" charset="0"/>
              </a:rPr>
              <a:t>for each </a:t>
            </a:r>
          </a:p>
          <a:p>
            <a:pPr algn="ctr"/>
            <a:r>
              <a:rPr lang="en-US" sz="1800" b="1">
                <a:solidFill>
                  <a:srgbClr val="FFFFCC"/>
                </a:solidFill>
                <a:effectLst>
                  <a:outerShdw blurRad="38100" dist="38100" dir="2700000" algn="tl">
                    <a:srgbClr val="FFFFFF"/>
                  </a:outerShdw>
                </a:effectLst>
                <a:latin typeface="Arial" pitchFamily="34" charset="0"/>
              </a:rPr>
              <a:t>department”</a:t>
            </a:r>
          </a:p>
        </p:txBody>
      </p:sp>
      <p:grpSp>
        <p:nvGrpSpPr>
          <p:cNvPr id="27660" name="Group 12"/>
          <p:cNvGrpSpPr>
            <a:grpSpLocks/>
          </p:cNvGrpSpPr>
          <p:nvPr/>
        </p:nvGrpSpPr>
        <p:grpSpPr bwMode="auto">
          <a:xfrm>
            <a:off x="868363" y="2436813"/>
            <a:ext cx="7561262" cy="1644650"/>
            <a:chOff x="547" y="1535"/>
            <a:chExt cx="4763" cy="1036"/>
          </a:xfrm>
        </p:grpSpPr>
        <p:grpSp>
          <p:nvGrpSpPr>
            <p:cNvPr id="27658" name="Group 10"/>
            <p:cNvGrpSpPr>
              <a:grpSpLocks/>
            </p:cNvGrpSpPr>
            <p:nvPr/>
          </p:nvGrpSpPr>
          <p:grpSpPr bwMode="auto">
            <a:xfrm>
              <a:off x="547" y="1535"/>
              <a:ext cx="4763" cy="1036"/>
              <a:chOff x="547" y="1535"/>
              <a:chExt cx="4763" cy="1036"/>
            </a:xfrm>
          </p:grpSpPr>
          <p:sp>
            <p:nvSpPr>
              <p:cNvPr id="27656" name="Rectangle 8"/>
              <p:cNvSpPr>
                <a:spLocks noChangeArrowheads="1"/>
              </p:cNvSpPr>
              <p:nvPr/>
            </p:nvSpPr>
            <p:spPr bwMode="ltGray">
              <a:xfrm>
                <a:off x="547" y="1535"/>
                <a:ext cx="1965" cy="489"/>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27657" name="Rectangle 9"/>
              <p:cNvSpPr>
                <a:spLocks noChangeArrowheads="1"/>
              </p:cNvSpPr>
              <p:nvPr/>
            </p:nvSpPr>
            <p:spPr bwMode="ltGray">
              <a:xfrm>
                <a:off x="3800" y="2392"/>
                <a:ext cx="1510" cy="179"/>
              </a:xfrm>
              <a:prstGeom prst="rect">
                <a:avLst/>
              </a:prstGeom>
              <a:solidFill>
                <a:srgbClr val="FF5050">
                  <a:alpha val="50000"/>
                </a:srgbClr>
              </a:solidFill>
              <a:ln w="9525">
                <a:noFill/>
                <a:miter lim="800000"/>
                <a:headEnd/>
                <a:tailEnd/>
              </a:ln>
              <a:effectLst/>
            </p:spPr>
            <p:txBody>
              <a:bodyPr wrap="none" anchor="ctr"/>
              <a:lstStyle/>
              <a:p>
                <a:endParaRPr lang="en-US"/>
              </a:p>
            </p:txBody>
          </p:sp>
        </p:grpSp>
        <p:sp>
          <p:nvSpPr>
            <p:cNvPr id="27659" name="Rectangle 11"/>
            <p:cNvSpPr>
              <a:spLocks noChangeArrowheads="1"/>
            </p:cNvSpPr>
            <p:nvPr/>
          </p:nvSpPr>
          <p:spPr bwMode="auto">
            <a:xfrm>
              <a:off x="2536" y="1709"/>
              <a:ext cx="596" cy="196"/>
            </a:xfrm>
            <a:prstGeom prst="rect">
              <a:avLst/>
            </a:prstGeom>
            <a:noFill/>
            <a:ln w="9525">
              <a:noFill/>
              <a:miter lim="800000"/>
              <a:headEnd/>
              <a:tailEnd/>
            </a:ln>
            <a:effectLst/>
          </p:spPr>
          <p:txBody>
            <a:bodyPr wrap="none" lIns="92075" tIns="46038" rIns="92075" bIns="46038">
              <a:spAutoFit/>
            </a:bodyPr>
            <a:lstStyle/>
            <a:p>
              <a:pPr>
                <a:lnSpc>
                  <a:spcPct val="120000"/>
                </a:lnSpc>
                <a:spcBef>
                  <a:spcPct val="60000"/>
                </a:spcBef>
              </a:pPr>
              <a:r>
                <a:rPr lang="en-US" sz="1200" b="1">
                  <a:solidFill>
                    <a:srgbClr val="FF5050"/>
                  </a:solidFill>
                  <a:effectLst>
                    <a:outerShdw blurRad="38100" dist="38100" dir="2700000" algn="tl">
                      <a:srgbClr val="FFFFFF"/>
                    </a:outerShdw>
                  </a:effectLst>
                  <a:latin typeface="Arial" pitchFamily="34" charset="0"/>
                </a:rPr>
                <a:t> 2916.6667</a:t>
              </a:r>
            </a:p>
          </p:txBody>
        </p:sp>
      </p:grpSp>
      <p:grpSp>
        <p:nvGrpSpPr>
          <p:cNvPr id="27665" name="Group 17"/>
          <p:cNvGrpSpPr>
            <a:grpSpLocks/>
          </p:cNvGrpSpPr>
          <p:nvPr/>
        </p:nvGrpSpPr>
        <p:grpSpPr bwMode="auto">
          <a:xfrm>
            <a:off x="868363" y="3224213"/>
            <a:ext cx="7561262" cy="1233487"/>
            <a:chOff x="547" y="2031"/>
            <a:chExt cx="4763" cy="777"/>
          </a:xfrm>
        </p:grpSpPr>
        <p:grpSp>
          <p:nvGrpSpPr>
            <p:cNvPr id="27663" name="Group 15"/>
            <p:cNvGrpSpPr>
              <a:grpSpLocks/>
            </p:cNvGrpSpPr>
            <p:nvPr/>
          </p:nvGrpSpPr>
          <p:grpSpPr bwMode="auto">
            <a:xfrm>
              <a:off x="547" y="2031"/>
              <a:ext cx="4763" cy="777"/>
              <a:chOff x="547" y="2031"/>
              <a:chExt cx="4763" cy="777"/>
            </a:xfrm>
          </p:grpSpPr>
          <p:sp>
            <p:nvSpPr>
              <p:cNvPr id="27661" name="Rectangle 13"/>
              <p:cNvSpPr>
                <a:spLocks noChangeArrowheads="1"/>
              </p:cNvSpPr>
              <p:nvPr/>
            </p:nvSpPr>
            <p:spPr bwMode="ltGray">
              <a:xfrm>
                <a:off x="3800" y="2602"/>
                <a:ext cx="1510" cy="179"/>
              </a:xfrm>
              <a:prstGeom prst="rect">
                <a:avLst/>
              </a:prstGeom>
              <a:solidFill>
                <a:srgbClr val="009900">
                  <a:alpha val="50000"/>
                </a:srgbClr>
              </a:solidFill>
              <a:ln w="9525">
                <a:noFill/>
                <a:miter lim="800000"/>
                <a:headEnd/>
                <a:tailEnd/>
              </a:ln>
              <a:effectLst/>
            </p:spPr>
            <p:txBody>
              <a:bodyPr wrap="none" anchor="ctr"/>
              <a:lstStyle/>
              <a:p>
                <a:endParaRPr lang="en-US"/>
              </a:p>
            </p:txBody>
          </p:sp>
          <p:sp>
            <p:nvSpPr>
              <p:cNvPr id="27662" name="Rectangle 14"/>
              <p:cNvSpPr>
                <a:spLocks noChangeArrowheads="1"/>
              </p:cNvSpPr>
              <p:nvPr/>
            </p:nvSpPr>
            <p:spPr bwMode="ltGray">
              <a:xfrm>
                <a:off x="547" y="2031"/>
                <a:ext cx="1965" cy="777"/>
              </a:xfrm>
              <a:prstGeom prst="rect">
                <a:avLst/>
              </a:prstGeom>
              <a:solidFill>
                <a:srgbClr val="009900">
                  <a:alpha val="50000"/>
                </a:srgbClr>
              </a:solidFill>
              <a:ln w="9525">
                <a:noFill/>
                <a:miter lim="800000"/>
                <a:headEnd/>
                <a:tailEnd/>
              </a:ln>
              <a:effectLst/>
            </p:spPr>
            <p:txBody>
              <a:bodyPr wrap="none" anchor="ctr"/>
              <a:lstStyle/>
              <a:p>
                <a:endParaRPr lang="en-US"/>
              </a:p>
            </p:txBody>
          </p:sp>
        </p:grpSp>
        <p:sp>
          <p:nvSpPr>
            <p:cNvPr id="27664" name="Rectangle 16"/>
            <p:cNvSpPr>
              <a:spLocks noChangeArrowheads="1"/>
            </p:cNvSpPr>
            <p:nvPr/>
          </p:nvSpPr>
          <p:spPr bwMode="auto">
            <a:xfrm>
              <a:off x="2536" y="2333"/>
              <a:ext cx="356" cy="196"/>
            </a:xfrm>
            <a:prstGeom prst="rect">
              <a:avLst/>
            </a:prstGeom>
            <a:noFill/>
            <a:ln w="9525">
              <a:noFill/>
              <a:miter lim="800000"/>
              <a:headEnd/>
              <a:tailEnd/>
            </a:ln>
            <a:effectLst/>
          </p:spPr>
          <p:txBody>
            <a:bodyPr wrap="none" lIns="92075" tIns="46038" rIns="92075" bIns="46038">
              <a:spAutoFit/>
            </a:bodyPr>
            <a:lstStyle/>
            <a:p>
              <a:pPr>
                <a:lnSpc>
                  <a:spcPct val="120000"/>
                </a:lnSpc>
                <a:spcBef>
                  <a:spcPct val="60000"/>
                </a:spcBef>
              </a:pPr>
              <a:r>
                <a:rPr lang="en-US" sz="1200" b="1">
                  <a:solidFill>
                    <a:srgbClr val="339933"/>
                  </a:solidFill>
                  <a:effectLst>
                    <a:outerShdw blurRad="38100" dist="38100" dir="2700000" algn="tl">
                      <a:srgbClr val="FFFFFF"/>
                    </a:outerShdw>
                  </a:effectLst>
                  <a:latin typeface="Arial" pitchFamily="34" charset="0"/>
                </a:rPr>
                <a:t> 2175</a:t>
              </a:r>
            </a:p>
          </p:txBody>
        </p:sp>
      </p:grpSp>
      <p:grpSp>
        <p:nvGrpSpPr>
          <p:cNvPr id="27670" name="Group 22"/>
          <p:cNvGrpSpPr>
            <a:grpSpLocks/>
          </p:cNvGrpSpPr>
          <p:nvPr/>
        </p:nvGrpSpPr>
        <p:grpSpPr bwMode="auto">
          <a:xfrm>
            <a:off x="868363" y="4464050"/>
            <a:ext cx="7561262" cy="1479550"/>
            <a:chOff x="547" y="2812"/>
            <a:chExt cx="4763" cy="932"/>
          </a:xfrm>
        </p:grpSpPr>
        <p:grpSp>
          <p:nvGrpSpPr>
            <p:cNvPr id="27668" name="Group 20"/>
            <p:cNvGrpSpPr>
              <a:grpSpLocks/>
            </p:cNvGrpSpPr>
            <p:nvPr/>
          </p:nvGrpSpPr>
          <p:grpSpPr bwMode="auto">
            <a:xfrm>
              <a:off x="547" y="2812"/>
              <a:ext cx="4763" cy="932"/>
              <a:chOff x="547" y="2812"/>
              <a:chExt cx="4763" cy="932"/>
            </a:xfrm>
          </p:grpSpPr>
          <p:sp>
            <p:nvSpPr>
              <p:cNvPr id="27666" name="Rectangle 18"/>
              <p:cNvSpPr>
                <a:spLocks noChangeArrowheads="1"/>
              </p:cNvSpPr>
              <p:nvPr/>
            </p:nvSpPr>
            <p:spPr bwMode="ltGray">
              <a:xfrm>
                <a:off x="3800" y="2812"/>
                <a:ext cx="1510" cy="179"/>
              </a:xfrm>
              <a:prstGeom prst="rect">
                <a:avLst/>
              </a:prstGeom>
              <a:solidFill>
                <a:srgbClr val="3399FF">
                  <a:alpha val="50000"/>
                </a:srgbClr>
              </a:solidFill>
              <a:ln w="9525">
                <a:noFill/>
                <a:miter lim="800000"/>
                <a:headEnd/>
                <a:tailEnd/>
              </a:ln>
              <a:effectLst/>
            </p:spPr>
            <p:txBody>
              <a:bodyPr wrap="none" anchor="ctr"/>
              <a:lstStyle/>
              <a:p>
                <a:endParaRPr lang="en-US"/>
              </a:p>
            </p:txBody>
          </p:sp>
          <p:sp>
            <p:nvSpPr>
              <p:cNvPr id="27667" name="Rectangle 19"/>
              <p:cNvSpPr>
                <a:spLocks noChangeArrowheads="1"/>
              </p:cNvSpPr>
              <p:nvPr/>
            </p:nvSpPr>
            <p:spPr bwMode="ltGray">
              <a:xfrm>
                <a:off x="547" y="2815"/>
                <a:ext cx="1965" cy="929"/>
              </a:xfrm>
              <a:prstGeom prst="rect">
                <a:avLst/>
              </a:prstGeom>
              <a:solidFill>
                <a:srgbClr val="3399FF">
                  <a:alpha val="50000"/>
                </a:srgbClr>
              </a:solidFill>
              <a:ln w="9525">
                <a:noFill/>
                <a:miter lim="800000"/>
                <a:headEnd/>
                <a:tailEnd/>
              </a:ln>
              <a:effectLst/>
            </p:spPr>
            <p:txBody>
              <a:bodyPr wrap="none" anchor="ctr"/>
              <a:lstStyle/>
              <a:p>
                <a:endParaRPr lang="en-US"/>
              </a:p>
            </p:txBody>
          </p:sp>
        </p:grpSp>
        <p:sp>
          <p:nvSpPr>
            <p:cNvPr id="27669" name="Rectangle 21"/>
            <p:cNvSpPr>
              <a:spLocks noChangeArrowheads="1"/>
            </p:cNvSpPr>
            <p:nvPr/>
          </p:nvSpPr>
          <p:spPr bwMode="auto">
            <a:xfrm>
              <a:off x="2536" y="3125"/>
              <a:ext cx="596" cy="196"/>
            </a:xfrm>
            <a:prstGeom prst="rect">
              <a:avLst/>
            </a:prstGeom>
            <a:noFill/>
            <a:ln w="9525">
              <a:noFill/>
              <a:miter lim="800000"/>
              <a:headEnd/>
              <a:tailEnd/>
            </a:ln>
            <a:effectLst/>
          </p:spPr>
          <p:txBody>
            <a:bodyPr wrap="none" lIns="92075" tIns="46038" rIns="92075" bIns="46038">
              <a:spAutoFit/>
            </a:bodyPr>
            <a:lstStyle/>
            <a:p>
              <a:pPr>
                <a:lnSpc>
                  <a:spcPct val="120000"/>
                </a:lnSpc>
                <a:spcBef>
                  <a:spcPct val="60000"/>
                </a:spcBef>
              </a:pPr>
              <a:r>
                <a:rPr lang="en-US" sz="1200" b="1">
                  <a:solidFill>
                    <a:srgbClr val="66CCFF"/>
                  </a:solidFill>
                  <a:effectLst>
                    <a:outerShdw blurRad="38100" dist="38100" dir="2700000" algn="tl">
                      <a:srgbClr val="FFFFFF"/>
                    </a:outerShdw>
                  </a:effectLst>
                  <a:latin typeface="Arial" pitchFamily="34" charset="0"/>
                </a:rPr>
                <a:t> 1566.6667</a:t>
              </a:r>
            </a:p>
          </p:txBody>
        </p:sp>
      </p:grpSp>
      <p:sp>
        <p:nvSpPr>
          <p:cNvPr id="27671" name="Rectangle 23"/>
          <p:cNvSpPr>
            <a:spLocks noChangeArrowheads="1"/>
          </p:cNvSpPr>
          <p:nvPr/>
        </p:nvSpPr>
        <p:spPr bwMode="auto">
          <a:xfrm>
            <a:off x="1309688" y="1949450"/>
            <a:ext cx="2790825" cy="4576763"/>
          </a:xfrm>
          <a:prstGeom prst="rect">
            <a:avLst/>
          </a:prstGeom>
          <a:noFill/>
          <a:ln w="9525">
            <a:noFill/>
            <a:miter lim="800000"/>
            <a:headEnd/>
            <a:tailEnd/>
          </a:ln>
          <a:effectLst/>
        </p:spPr>
        <p:txBody>
          <a:bodyPr wrap="none" lIns="92075" tIns="46038" rIns="92075" bIns="46038">
            <a:spAutoFit/>
          </a:bodyPr>
          <a:lstStyle/>
          <a:p>
            <a:pPr>
              <a:lnSpc>
                <a:spcPct val="90000"/>
              </a:lnSpc>
            </a:pPr>
            <a:r>
              <a:rPr lang="en-US" sz="1800" b="1">
                <a:solidFill>
                  <a:srgbClr val="000000"/>
                </a:solidFill>
                <a:latin typeface="Courier New" pitchFamily="49" charset="0"/>
              </a:rPr>
              <a:t>   DEPTNO       SAL</a:t>
            </a:r>
          </a:p>
          <a:p>
            <a:pPr>
              <a:lnSpc>
                <a:spcPct val="90000"/>
              </a:lnSpc>
            </a:pPr>
            <a:r>
              <a:rPr lang="en-US" sz="1800" b="1">
                <a:solidFill>
                  <a:srgbClr val="000000"/>
                </a:solidFill>
                <a:latin typeface="Courier New" pitchFamily="49" charset="0"/>
              </a:rPr>
              <a:t>--------- ---------</a:t>
            </a:r>
          </a:p>
          <a:p>
            <a:pPr>
              <a:lnSpc>
                <a:spcPct val="90000"/>
              </a:lnSpc>
            </a:pPr>
            <a:r>
              <a:rPr lang="en-US" sz="1800" b="1">
                <a:solidFill>
                  <a:srgbClr val="000000"/>
                </a:solidFill>
                <a:latin typeface="Courier New" pitchFamily="49" charset="0"/>
              </a:rPr>
              <a:t>       10      2450</a:t>
            </a:r>
          </a:p>
          <a:p>
            <a:pPr>
              <a:lnSpc>
                <a:spcPct val="90000"/>
              </a:lnSpc>
            </a:pPr>
            <a:r>
              <a:rPr lang="en-US" sz="1800" b="1">
                <a:solidFill>
                  <a:srgbClr val="000000"/>
                </a:solidFill>
                <a:latin typeface="Courier New" pitchFamily="49" charset="0"/>
              </a:rPr>
              <a:t>       10      5000</a:t>
            </a:r>
          </a:p>
          <a:p>
            <a:pPr>
              <a:lnSpc>
                <a:spcPct val="90000"/>
              </a:lnSpc>
            </a:pPr>
            <a:r>
              <a:rPr lang="en-US" sz="1800" b="1">
                <a:solidFill>
                  <a:srgbClr val="000000"/>
                </a:solidFill>
                <a:latin typeface="Courier New" pitchFamily="49" charset="0"/>
              </a:rPr>
              <a:t>       10      1300</a:t>
            </a:r>
          </a:p>
          <a:p>
            <a:pPr>
              <a:lnSpc>
                <a:spcPct val="90000"/>
              </a:lnSpc>
            </a:pPr>
            <a:r>
              <a:rPr lang="en-US" sz="1800" b="1">
                <a:solidFill>
                  <a:srgbClr val="000000"/>
                </a:solidFill>
                <a:latin typeface="Courier New" pitchFamily="49" charset="0"/>
              </a:rPr>
              <a:t>       20       800</a:t>
            </a:r>
          </a:p>
          <a:p>
            <a:pPr>
              <a:lnSpc>
                <a:spcPct val="90000"/>
              </a:lnSpc>
            </a:pPr>
            <a:r>
              <a:rPr lang="en-US" sz="1800" b="1">
                <a:solidFill>
                  <a:srgbClr val="000000"/>
                </a:solidFill>
                <a:latin typeface="Courier New" pitchFamily="49" charset="0"/>
              </a:rPr>
              <a:t>       20      1100</a:t>
            </a:r>
          </a:p>
          <a:p>
            <a:pPr>
              <a:lnSpc>
                <a:spcPct val="90000"/>
              </a:lnSpc>
            </a:pPr>
            <a:r>
              <a:rPr lang="en-US" sz="1800" b="1">
                <a:solidFill>
                  <a:srgbClr val="000000"/>
                </a:solidFill>
                <a:latin typeface="Courier New" pitchFamily="49" charset="0"/>
              </a:rPr>
              <a:t>       20      3000</a:t>
            </a:r>
          </a:p>
          <a:p>
            <a:pPr>
              <a:lnSpc>
                <a:spcPct val="90000"/>
              </a:lnSpc>
            </a:pPr>
            <a:r>
              <a:rPr lang="en-US" sz="1800" b="1">
                <a:solidFill>
                  <a:srgbClr val="000000"/>
                </a:solidFill>
                <a:latin typeface="Courier New" pitchFamily="49" charset="0"/>
              </a:rPr>
              <a:t>       20      3000</a:t>
            </a:r>
          </a:p>
          <a:p>
            <a:pPr>
              <a:lnSpc>
                <a:spcPct val="90000"/>
              </a:lnSpc>
            </a:pPr>
            <a:r>
              <a:rPr lang="en-US" sz="1800" b="1">
                <a:solidFill>
                  <a:srgbClr val="000000"/>
                </a:solidFill>
                <a:latin typeface="Courier New" pitchFamily="49" charset="0"/>
              </a:rPr>
              <a:t>       20      2975</a:t>
            </a:r>
          </a:p>
          <a:p>
            <a:pPr>
              <a:lnSpc>
                <a:spcPct val="90000"/>
              </a:lnSpc>
            </a:pPr>
            <a:r>
              <a:rPr lang="en-US" sz="1800" b="1">
                <a:solidFill>
                  <a:srgbClr val="000000"/>
                </a:solidFill>
                <a:latin typeface="Courier New" pitchFamily="49" charset="0"/>
              </a:rPr>
              <a:t>       30      1600</a:t>
            </a:r>
          </a:p>
          <a:p>
            <a:pPr>
              <a:lnSpc>
                <a:spcPct val="90000"/>
              </a:lnSpc>
            </a:pPr>
            <a:r>
              <a:rPr lang="en-US" sz="1800" b="1">
                <a:solidFill>
                  <a:srgbClr val="000000"/>
                </a:solidFill>
                <a:latin typeface="Courier New" pitchFamily="49" charset="0"/>
              </a:rPr>
              <a:t>       30      2850</a:t>
            </a:r>
          </a:p>
          <a:p>
            <a:pPr>
              <a:lnSpc>
                <a:spcPct val="90000"/>
              </a:lnSpc>
            </a:pPr>
            <a:r>
              <a:rPr lang="en-US" sz="1800" b="1">
                <a:solidFill>
                  <a:srgbClr val="000000"/>
                </a:solidFill>
                <a:latin typeface="Courier New" pitchFamily="49" charset="0"/>
              </a:rPr>
              <a:t>       30      1250</a:t>
            </a:r>
          </a:p>
          <a:p>
            <a:pPr>
              <a:lnSpc>
                <a:spcPct val="90000"/>
              </a:lnSpc>
            </a:pPr>
            <a:r>
              <a:rPr lang="en-US" sz="1800" b="1">
                <a:solidFill>
                  <a:srgbClr val="000000"/>
                </a:solidFill>
                <a:latin typeface="Courier New" pitchFamily="49" charset="0"/>
              </a:rPr>
              <a:t>       30       950</a:t>
            </a:r>
          </a:p>
          <a:p>
            <a:pPr>
              <a:lnSpc>
                <a:spcPct val="90000"/>
              </a:lnSpc>
            </a:pPr>
            <a:r>
              <a:rPr lang="en-US" sz="1800" b="1">
                <a:solidFill>
                  <a:srgbClr val="000000"/>
                </a:solidFill>
                <a:latin typeface="Courier New" pitchFamily="49" charset="0"/>
              </a:rPr>
              <a:t>       30      1500</a:t>
            </a:r>
          </a:p>
          <a:p>
            <a:pPr>
              <a:lnSpc>
                <a:spcPct val="90000"/>
              </a:lnSpc>
            </a:pPr>
            <a:r>
              <a:rPr lang="en-US" sz="1800" b="1">
                <a:solidFill>
                  <a:srgbClr val="000000"/>
                </a:solidFill>
                <a:latin typeface="Courier New" pitchFamily="49" charset="0"/>
              </a:rPr>
              <a:t>       30      1250</a:t>
            </a:r>
          </a:p>
          <a:p>
            <a:pPr>
              <a:lnSpc>
                <a:spcPct val="90000"/>
              </a:lnSpc>
            </a:pPr>
            <a:endParaRPr lang="en-US" sz="1800" b="1">
              <a:solidFill>
                <a:srgbClr val="000000"/>
              </a:solidFill>
              <a:latin typeface="Courier New" pitchFamily="49" charset="0"/>
            </a:endParaRPr>
          </a:p>
          <a:p>
            <a:endParaRPr lang="en-US" sz="1800" b="1">
              <a:solidFill>
                <a:srgbClr val="000000"/>
              </a:solidFill>
              <a:latin typeface="Courier New" pitchFamily="49" charset="0"/>
            </a:endParaRPr>
          </a:p>
        </p:txBody>
      </p:sp>
      <p:sp>
        <p:nvSpPr>
          <p:cNvPr id="27672" name="Rectangle 24"/>
          <p:cNvSpPr>
            <a:spLocks noChangeArrowheads="1"/>
          </p:cNvSpPr>
          <p:nvPr/>
        </p:nvSpPr>
        <p:spPr bwMode="auto">
          <a:xfrm>
            <a:off x="5719763" y="3032125"/>
            <a:ext cx="2790825" cy="1806575"/>
          </a:xfrm>
          <a:prstGeom prst="rect">
            <a:avLst/>
          </a:prstGeom>
          <a:noFill/>
          <a:ln w="9525">
            <a:noFill/>
            <a:miter lim="800000"/>
            <a:headEnd/>
            <a:tailEnd/>
          </a:ln>
          <a:effectLst/>
        </p:spPr>
        <p:txBody>
          <a:bodyPr wrap="none" lIns="92075" tIns="46038" rIns="92075" bIns="46038">
            <a:spAutoFit/>
          </a:bodyPr>
          <a:lstStyle/>
          <a:p>
            <a:pPr>
              <a:lnSpc>
                <a:spcPct val="125000"/>
              </a:lnSpc>
            </a:pPr>
            <a:r>
              <a:rPr lang="en-US" sz="1800" b="1">
                <a:solidFill>
                  <a:srgbClr val="000000"/>
                </a:solidFill>
                <a:latin typeface="Courier New" pitchFamily="49" charset="0"/>
              </a:rPr>
              <a:t>   DEPTNO  AVG(SAL)</a:t>
            </a:r>
          </a:p>
          <a:p>
            <a:pPr>
              <a:lnSpc>
                <a:spcPct val="125000"/>
              </a:lnSpc>
            </a:pPr>
            <a:r>
              <a:rPr lang="en-US" sz="1800" b="1">
                <a:solidFill>
                  <a:srgbClr val="000000"/>
                </a:solidFill>
                <a:latin typeface="Courier New" pitchFamily="49" charset="0"/>
              </a:rPr>
              <a:t>  ------- ---------</a:t>
            </a:r>
          </a:p>
          <a:p>
            <a:pPr>
              <a:lnSpc>
                <a:spcPct val="125000"/>
              </a:lnSpc>
            </a:pPr>
            <a:r>
              <a:rPr lang="en-US" sz="1800" b="1">
                <a:solidFill>
                  <a:srgbClr val="000000"/>
                </a:solidFill>
                <a:latin typeface="Courier New" pitchFamily="49" charset="0"/>
              </a:rPr>
              <a:t>       10 2916.6667</a:t>
            </a:r>
          </a:p>
          <a:p>
            <a:pPr>
              <a:lnSpc>
                <a:spcPct val="125000"/>
              </a:lnSpc>
            </a:pPr>
            <a:r>
              <a:rPr lang="en-US" sz="1800" b="1">
                <a:solidFill>
                  <a:srgbClr val="000000"/>
                </a:solidFill>
                <a:latin typeface="Courier New" pitchFamily="49" charset="0"/>
              </a:rPr>
              <a:t>       20      2175</a:t>
            </a:r>
          </a:p>
          <a:p>
            <a:pPr>
              <a:lnSpc>
                <a:spcPct val="125000"/>
              </a:lnSpc>
            </a:pPr>
            <a:r>
              <a:rPr lang="en-US" sz="1800" b="1">
                <a:solidFill>
                  <a:srgbClr val="000000"/>
                </a:solidFill>
                <a:latin typeface="Courier New" pitchFamily="49" charset="0"/>
              </a:rPr>
              <a:t>       30 1566.6667</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660"/>
                                        </p:tgtEl>
                                        <p:attrNameLst>
                                          <p:attrName>style.visibility</p:attrName>
                                        </p:attrNameLst>
                                      </p:cBhvr>
                                      <p:to>
                                        <p:strVal val="visible"/>
                                      </p:to>
                                    </p:set>
                                    <p:animEffect transition="in" filter="wipe(left)">
                                      <p:cBhvr>
                                        <p:cTn id="7" dur="500"/>
                                        <p:tgtEl>
                                          <p:spTgt spid="2766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7665"/>
                                        </p:tgtEl>
                                        <p:attrNameLst>
                                          <p:attrName>style.visibility</p:attrName>
                                        </p:attrNameLst>
                                      </p:cBhvr>
                                      <p:to>
                                        <p:strVal val="visible"/>
                                      </p:to>
                                    </p:set>
                                    <p:animEffect transition="in" filter="wipe(left)">
                                      <p:cBhvr>
                                        <p:cTn id="11" dur="500"/>
                                        <p:tgtEl>
                                          <p:spTgt spid="2766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7670"/>
                                        </p:tgtEl>
                                        <p:attrNameLst>
                                          <p:attrName>style.visibility</p:attrName>
                                        </p:attrNameLst>
                                      </p:cBhvr>
                                      <p:to>
                                        <p:strVal val="visible"/>
                                      </p:to>
                                    </p:set>
                                    <p:animEffect transition="in" filter="wipe(left)">
                                      <p:cBhvr>
                                        <p:cTn id="15" dur="500"/>
                                        <p:tgtEl>
                                          <p:spTgt spid="27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ChangeArrowheads="1"/>
          </p:cNvSpPr>
          <p:nvPr/>
        </p:nvSpPr>
        <p:spPr bwMode="blackWhite">
          <a:xfrm>
            <a:off x="1008063" y="2541588"/>
            <a:ext cx="7169150" cy="14652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en-US" sz="1800" b="1">
              <a:solidFill>
                <a:srgbClr val="000000"/>
              </a:solidFill>
              <a:latin typeface="Courier New" pitchFamily="49" charset="0"/>
            </a:endParaRPr>
          </a:p>
          <a:p>
            <a:pPr>
              <a:tabLst>
                <a:tab pos="682625" algn="l"/>
                <a:tab pos="1833563" algn="l"/>
              </a:tabLst>
            </a:pPr>
            <a:endParaRPr lang="en-US" sz="1800" b="1">
              <a:solidFill>
                <a:srgbClr val="000000"/>
              </a:solidFill>
              <a:latin typeface="Courier New" pitchFamily="49" charset="0"/>
            </a:endParaRPr>
          </a:p>
          <a:p>
            <a:pPr>
              <a:tabLst>
                <a:tab pos="682625" algn="l"/>
                <a:tab pos="1833563" algn="l"/>
              </a:tabLst>
            </a:pPr>
            <a:endParaRPr lang="en-US" sz="1800" b="1">
              <a:solidFill>
                <a:srgbClr val="000000"/>
              </a:solidFill>
              <a:latin typeface="Courier New" pitchFamily="49" charset="0"/>
            </a:endParaRPr>
          </a:p>
        </p:txBody>
      </p:sp>
      <p:sp>
        <p:nvSpPr>
          <p:cNvPr id="29699" name="Rectangle 3"/>
          <p:cNvSpPr>
            <a:spLocks noGrp="1" noChangeArrowheads="1"/>
          </p:cNvSpPr>
          <p:nvPr>
            <p:ph type="title"/>
          </p:nvPr>
        </p:nvSpPr>
        <p:spPr>
          <a:xfrm>
            <a:off x="574675" y="544513"/>
            <a:ext cx="8016875" cy="881062"/>
          </a:xfrm>
          <a:noFill/>
          <a:ln/>
          <a:effectLst>
            <a:outerShdw dist="53882" dir="2700000" algn="ctr" rotWithShape="0">
              <a:srgbClr val="000000"/>
            </a:outerShdw>
          </a:effectLst>
        </p:spPr>
        <p:txBody>
          <a:bodyPr lIns="92075" tIns="46038" rIns="92075" bIns="46038" anchor="t"/>
          <a:lstStyle/>
          <a:p>
            <a:r>
              <a:rPr lang="en-US"/>
              <a:t>Creating Groups of Data: </a:t>
            </a:r>
            <a:br>
              <a:rPr lang="en-US"/>
            </a:br>
            <a:r>
              <a:rPr lang="en-US"/>
              <a:t>GROUP BY Clause</a:t>
            </a:r>
          </a:p>
        </p:txBody>
      </p:sp>
      <p:sp>
        <p:nvSpPr>
          <p:cNvPr id="29700" name="Rectangle 4"/>
          <p:cNvSpPr>
            <a:spLocks noChangeArrowheads="1"/>
          </p:cNvSpPr>
          <p:nvPr/>
        </p:nvSpPr>
        <p:spPr bwMode="ltGray">
          <a:xfrm>
            <a:off x="1092200" y="3429000"/>
            <a:ext cx="4648200" cy="284163"/>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29701" name="Rectangle 5"/>
          <p:cNvSpPr>
            <a:spLocks noChangeArrowheads="1"/>
          </p:cNvSpPr>
          <p:nvPr/>
        </p:nvSpPr>
        <p:spPr bwMode="blackWhite">
          <a:xfrm>
            <a:off x="982663" y="2528888"/>
            <a:ext cx="7194550" cy="1490662"/>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en-US" sz="1800" b="1">
                <a:solidFill>
                  <a:srgbClr val="000000"/>
                </a:solidFill>
                <a:latin typeface="Courier New" pitchFamily="49" charset="0"/>
              </a:rPr>
              <a:t>SELECT	</a:t>
            </a:r>
            <a:r>
              <a:rPr lang="en-US" sz="1800" b="1" i="1">
                <a:solidFill>
                  <a:srgbClr val="000000"/>
                </a:solidFill>
                <a:latin typeface="Courier New" pitchFamily="49" charset="0"/>
              </a:rPr>
              <a:t>column</a:t>
            </a:r>
            <a:r>
              <a:rPr lang="en-US" sz="1800" b="1">
                <a:solidFill>
                  <a:srgbClr val="000000"/>
                </a:solidFill>
                <a:latin typeface="Courier New" pitchFamily="49" charset="0"/>
              </a:rPr>
              <a:t>, </a:t>
            </a:r>
            <a:r>
              <a:rPr lang="en-US" sz="1800" b="1" i="1">
                <a:solidFill>
                  <a:srgbClr val="000000"/>
                </a:solidFill>
                <a:latin typeface="Courier New" pitchFamily="49" charset="0"/>
              </a:rPr>
              <a:t>group_function(column)</a:t>
            </a:r>
            <a:endParaRPr lang="en-US" sz="1800" b="1">
              <a:solidFill>
                <a:srgbClr val="000000"/>
              </a:solidFill>
              <a:latin typeface="Courier New" pitchFamily="49" charset="0"/>
            </a:endParaRPr>
          </a:p>
          <a:p>
            <a:pPr>
              <a:tabLst>
                <a:tab pos="682625" algn="l"/>
                <a:tab pos="1833563" algn="l"/>
              </a:tabLst>
            </a:pPr>
            <a:r>
              <a:rPr lang="en-US" sz="1800" b="1">
                <a:solidFill>
                  <a:srgbClr val="000000"/>
                </a:solidFill>
                <a:latin typeface="Courier New" pitchFamily="49" charset="0"/>
              </a:rPr>
              <a:t>FROM		</a:t>
            </a:r>
            <a:r>
              <a:rPr lang="en-US" sz="1800" b="1" i="1">
                <a:solidFill>
                  <a:srgbClr val="000000"/>
                </a:solidFill>
                <a:latin typeface="Courier New" pitchFamily="49" charset="0"/>
              </a:rPr>
              <a:t>table</a:t>
            </a:r>
            <a:endParaRPr lang="en-US" sz="1800" b="1">
              <a:solidFill>
                <a:srgbClr val="000000"/>
              </a:solidFill>
              <a:latin typeface="Courier New" pitchFamily="49" charset="0"/>
            </a:endParaRPr>
          </a:p>
          <a:p>
            <a:pPr>
              <a:tabLst>
                <a:tab pos="682625" algn="l"/>
                <a:tab pos="1833563" algn="l"/>
              </a:tabLst>
            </a:pPr>
            <a:r>
              <a:rPr lang="en-US" sz="1800" b="1">
                <a:solidFill>
                  <a:srgbClr val="000000"/>
                </a:solidFill>
                <a:latin typeface="Courier New" pitchFamily="49" charset="0"/>
              </a:rPr>
              <a:t>[WHERE	</a:t>
            </a:r>
            <a:r>
              <a:rPr lang="en-US" sz="1800" b="1" i="1">
                <a:solidFill>
                  <a:srgbClr val="000000"/>
                </a:solidFill>
                <a:latin typeface="Courier New" pitchFamily="49" charset="0"/>
              </a:rPr>
              <a:t>condition</a:t>
            </a:r>
            <a:r>
              <a:rPr lang="en-US" sz="1800" b="1">
                <a:solidFill>
                  <a:srgbClr val="000000"/>
                </a:solidFill>
                <a:latin typeface="Courier New" pitchFamily="49" charset="0"/>
              </a:rPr>
              <a:t>]</a:t>
            </a:r>
          </a:p>
          <a:p>
            <a:pPr>
              <a:tabLst>
                <a:tab pos="682625" algn="l"/>
                <a:tab pos="1833563" algn="l"/>
              </a:tabLst>
            </a:pPr>
            <a:r>
              <a:rPr lang="en-US" sz="1800" b="1">
                <a:solidFill>
                  <a:srgbClr val="000000"/>
                </a:solidFill>
                <a:latin typeface="Courier New" pitchFamily="49" charset="0"/>
              </a:rPr>
              <a:t>[GROUP BY	</a:t>
            </a:r>
            <a:r>
              <a:rPr lang="en-US" sz="1800" b="1" i="1">
                <a:solidFill>
                  <a:srgbClr val="000000"/>
                </a:solidFill>
                <a:latin typeface="Courier New" pitchFamily="49" charset="0"/>
              </a:rPr>
              <a:t>group_by_expression</a:t>
            </a:r>
            <a:r>
              <a:rPr lang="en-US" sz="1800" b="1">
                <a:solidFill>
                  <a:srgbClr val="000000"/>
                </a:solidFill>
                <a:latin typeface="Courier New" pitchFamily="49" charset="0"/>
              </a:rPr>
              <a:t>]</a:t>
            </a:r>
            <a:endParaRPr lang="en-US" sz="1800" b="1" i="1">
              <a:solidFill>
                <a:srgbClr val="000000"/>
              </a:solidFill>
              <a:latin typeface="Courier New" pitchFamily="49" charset="0"/>
            </a:endParaRPr>
          </a:p>
          <a:p>
            <a:pPr>
              <a:tabLst>
                <a:tab pos="682625" algn="l"/>
                <a:tab pos="1833563" algn="l"/>
              </a:tabLst>
            </a:pPr>
            <a:r>
              <a:rPr lang="en-US" sz="1800" b="1">
                <a:solidFill>
                  <a:srgbClr val="000000"/>
                </a:solidFill>
                <a:latin typeface="Courier New" pitchFamily="49" charset="0"/>
              </a:rPr>
              <a:t>[ORDER BY	</a:t>
            </a:r>
            <a:r>
              <a:rPr lang="en-US" sz="1800" b="1" i="1">
                <a:solidFill>
                  <a:srgbClr val="000000"/>
                </a:solidFill>
                <a:latin typeface="Courier New" pitchFamily="49" charset="0"/>
              </a:rPr>
              <a:t>column</a:t>
            </a:r>
            <a:r>
              <a:rPr lang="en-US" sz="1800" b="1">
                <a:solidFill>
                  <a:srgbClr val="000000"/>
                </a:solidFill>
                <a:latin typeface="Courier New" pitchFamily="49" charset="0"/>
              </a:rPr>
              <a:t>];</a:t>
            </a:r>
          </a:p>
        </p:txBody>
      </p:sp>
      <p:sp>
        <p:nvSpPr>
          <p:cNvPr id="29702" name="Rectangle 6"/>
          <p:cNvSpPr>
            <a:spLocks noGrp="1" noChangeArrowheads="1"/>
          </p:cNvSpPr>
          <p:nvPr>
            <p:ph type="body" idx="1"/>
          </p:nvPr>
        </p:nvSpPr>
        <p:spPr>
          <a:xfrm>
            <a:off x="850900" y="4530725"/>
            <a:ext cx="7577138" cy="1066800"/>
          </a:xfrm>
          <a:noFill/>
          <a:ln/>
          <a:effectLst>
            <a:outerShdw dist="53882" dir="2700000" algn="ctr" rotWithShape="0">
              <a:srgbClr val="000000"/>
            </a:outerShdw>
          </a:effectLst>
        </p:spPr>
        <p:txBody>
          <a:bodyPr lIns="92075" tIns="46038" rIns="92075" bIns="46038">
            <a:spAutoFit/>
          </a:bodyPr>
          <a:lstStyle/>
          <a:p>
            <a:r>
              <a:rPr lang="en-US"/>
              <a:t>Divide rows in a table into smaller groups by using the GROUP BY clause.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wipe(up)">
                                      <p:cBhvr>
                                        <p:cTn id="7" dur="5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ChangeArrowheads="1"/>
          </p:cNvSpPr>
          <p:nvPr/>
        </p:nvSpPr>
        <p:spPr bwMode="blackWhite">
          <a:xfrm>
            <a:off x="923925" y="2919413"/>
            <a:ext cx="72898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en-US" sz="1800" b="1">
              <a:solidFill>
                <a:srgbClr val="000000"/>
              </a:solidFill>
              <a:latin typeface="Courier New" pitchFamily="49" charset="0"/>
            </a:endParaRPr>
          </a:p>
          <a:p>
            <a:pPr>
              <a:tabLst>
                <a:tab pos="682625" algn="l"/>
                <a:tab pos="1833563" algn="l"/>
              </a:tabLst>
            </a:pPr>
            <a:endParaRPr lang="en-US" sz="1800" b="1">
              <a:solidFill>
                <a:srgbClr val="000000"/>
              </a:solidFill>
              <a:latin typeface="Courier New" pitchFamily="49" charset="0"/>
            </a:endParaRPr>
          </a:p>
        </p:txBody>
      </p:sp>
      <p:sp>
        <p:nvSpPr>
          <p:cNvPr id="31747" name="Rectangle 3"/>
          <p:cNvSpPr>
            <a:spLocks noChangeArrowheads="1"/>
          </p:cNvSpPr>
          <p:nvPr/>
        </p:nvSpPr>
        <p:spPr bwMode="blackWhite">
          <a:xfrm>
            <a:off x="938213" y="4425950"/>
            <a:ext cx="7289800" cy="1465263"/>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en-US" sz="1800" b="1">
              <a:solidFill>
                <a:srgbClr val="000000"/>
              </a:solidFill>
              <a:latin typeface="Courier New" pitchFamily="49" charset="0"/>
            </a:endParaRPr>
          </a:p>
          <a:p>
            <a:pPr>
              <a:tabLst>
                <a:tab pos="682625" algn="l"/>
                <a:tab pos="1833563" algn="l"/>
              </a:tabLst>
            </a:pPr>
            <a:endParaRPr lang="en-US" sz="1800" b="1">
              <a:solidFill>
                <a:srgbClr val="000000"/>
              </a:solidFill>
              <a:latin typeface="Courier New" pitchFamily="49" charset="0"/>
            </a:endParaRPr>
          </a:p>
        </p:txBody>
      </p:sp>
      <p:sp>
        <p:nvSpPr>
          <p:cNvPr id="31748"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Using the GROUP BY Clause </a:t>
            </a:r>
          </a:p>
        </p:txBody>
      </p:sp>
      <p:sp>
        <p:nvSpPr>
          <p:cNvPr id="31749" name="Rectangle 5"/>
          <p:cNvSpPr>
            <a:spLocks noGrp="1" noChangeArrowheads="1"/>
          </p:cNvSpPr>
          <p:nvPr>
            <p:ph type="body" idx="1"/>
          </p:nvPr>
        </p:nvSpPr>
        <p:spPr>
          <a:xfrm>
            <a:off x="869950" y="1362075"/>
            <a:ext cx="7577138" cy="1554163"/>
          </a:xfrm>
          <a:noFill/>
          <a:ln/>
          <a:effectLst>
            <a:outerShdw dist="53882" dir="2700000" algn="ctr" rotWithShape="0">
              <a:srgbClr val="000000"/>
            </a:outerShdw>
          </a:effectLst>
        </p:spPr>
        <p:txBody>
          <a:bodyPr lIns="92075" tIns="46038" rIns="92075" bIns="46038">
            <a:spAutoFit/>
          </a:bodyPr>
          <a:lstStyle/>
          <a:p>
            <a:r>
              <a:rPr lang="en-US"/>
              <a:t>All columns in the SELECT list that are not in group functions must be in the GROUP BY clause.</a:t>
            </a:r>
          </a:p>
        </p:txBody>
      </p:sp>
      <p:grpSp>
        <p:nvGrpSpPr>
          <p:cNvPr id="31756" name="Group 12"/>
          <p:cNvGrpSpPr>
            <a:grpSpLocks/>
          </p:cNvGrpSpPr>
          <p:nvPr/>
        </p:nvGrpSpPr>
        <p:grpSpPr bwMode="auto">
          <a:xfrm>
            <a:off x="1016000" y="2944813"/>
            <a:ext cx="2895600" cy="2925762"/>
            <a:chOff x="640" y="1855"/>
            <a:chExt cx="1824" cy="1843"/>
          </a:xfrm>
        </p:grpSpPr>
        <p:grpSp>
          <p:nvGrpSpPr>
            <p:cNvPr id="31754" name="Group 10"/>
            <p:cNvGrpSpPr>
              <a:grpSpLocks/>
            </p:cNvGrpSpPr>
            <p:nvPr/>
          </p:nvGrpSpPr>
          <p:grpSpPr bwMode="auto">
            <a:xfrm>
              <a:off x="640" y="2210"/>
              <a:ext cx="1824" cy="1488"/>
              <a:chOff x="640" y="2210"/>
              <a:chExt cx="1824" cy="1488"/>
            </a:xfrm>
          </p:grpSpPr>
          <p:sp>
            <p:nvSpPr>
              <p:cNvPr id="31750" name="Rectangle 6"/>
              <p:cNvSpPr>
                <a:spLocks noChangeArrowheads="1"/>
              </p:cNvSpPr>
              <p:nvPr/>
            </p:nvSpPr>
            <p:spPr bwMode="ltGray">
              <a:xfrm>
                <a:off x="1016" y="2210"/>
                <a:ext cx="1448" cy="179"/>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31751" name="Rectangle 7"/>
              <p:cNvSpPr>
                <a:spLocks noChangeArrowheads="1"/>
              </p:cNvSpPr>
              <p:nvPr/>
            </p:nvSpPr>
            <p:spPr bwMode="ltGray">
              <a:xfrm>
                <a:off x="640" y="3154"/>
                <a:ext cx="1664" cy="179"/>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31752" name="Rectangle 8"/>
              <p:cNvSpPr>
                <a:spLocks noChangeArrowheads="1"/>
              </p:cNvSpPr>
              <p:nvPr/>
            </p:nvSpPr>
            <p:spPr bwMode="ltGray">
              <a:xfrm>
                <a:off x="640" y="3335"/>
                <a:ext cx="1664" cy="179"/>
              </a:xfrm>
              <a:prstGeom prst="rect">
                <a:avLst/>
              </a:prstGeom>
              <a:solidFill>
                <a:srgbClr val="009900">
                  <a:alpha val="50000"/>
                </a:srgbClr>
              </a:solidFill>
              <a:ln w="9525">
                <a:noFill/>
                <a:miter lim="800000"/>
                <a:headEnd/>
                <a:tailEnd/>
              </a:ln>
              <a:effectLst/>
            </p:spPr>
            <p:txBody>
              <a:bodyPr wrap="none" anchor="ctr"/>
              <a:lstStyle/>
              <a:p>
                <a:endParaRPr lang="en-US"/>
              </a:p>
            </p:txBody>
          </p:sp>
          <p:sp>
            <p:nvSpPr>
              <p:cNvPr id="31753" name="Rectangle 9"/>
              <p:cNvSpPr>
                <a:spLocks noChangeArrowheads="1"/>
              </p:cNvSpPr>
              <p:nvPr/>
            </p:nvSpPr>
            <p:spPr bwMode="ltGray">
              <a:xfrm>
                <a:off x="640" y="3519"/>
                <a:ext cx="1664" cy="179"/>
              </a:xfrm>
              <a:prstGeom prst="rect">
                <a:avLst/>
              </a:prstGeom>
              <a:solidFill>
                <a:srgbClr val="3399FF">
                  <a:alpha val="50000"/>
                </a:srgbClr>
              </a:solidFill>
              <a:ln w="9525">
                <a:noFill/>
                <a:miter lim="800000"/>
                <a:headEnd/>
                <a:tailEnd/>
              </a:ln>
              <a:effectLst/>
            </p:spPr>
            <p:txBody>
              <a:bodyPr wrap="none" anchor="ctr"/>
              <a:lstStyle/>
              <a:p>
                <a:endParaRPr lang="en-US"/>
              </a:p>
            </p:txBody>
          </p:sp>
        </p:grpSp>
        <p:sp>
          <p:nvSpPr>
            <p:cNvPr id="31755" name="Rectangle 11"/>
            <p:cNvSpPr>
              <a:spLocks noChangeArrowheads="1"/>
            </p:cNvSpPr>
            <p:nvPr/>
          </p:nvSpPr>
          <p:spPr bwMode="ltGray">
            <a:xfrm>
              <a:off x="1772" y="1855"/>
              <a:ext cx="588" cy="179"/>
            </a:xfrm>
            <a:prstGeom prst="rect">
              <a:avLst/>
            </a:prstGeom>
            <a:solidFill>
              <a:srgbClr val="FF5050">
                <a:alpha val="50000"/>
              </a:srgbClr>
            </a:solidFill>
            <a:ln w="9525">
              <a:noFill/>
              <a:miter lim="800000"/>
              <a:headEnd/>
              <a:tailEnd/>
            </a:ln>
            <a:effectLst/>
          </p:spPr>
          <p:txBody>
            <a:bodyPr wrap="none" anchor="ctr"/>
            <a:lstStyle/>
            <a:p>
              <a:endParaRPr lang="en-US"/>
            </a:p>
          </p:txBody>
        </p:sp>
      </p:grpSp>
      <p:sp>
        <p:nvSpPr>
          <p:cNvPr id="31757" name="Rectangle 13"/>
          <p:cNvSpPr>
            <a:spLocks noChangeArrowheads="1"/>
          </p:cNvSpPr>
          <p:nvPr/>
        </p:nvSpPr>
        <p:spPr bwMode="blackWhite">
          <a:xfrm>
            <a:off x="889000" y="2906713"/>
            <a:ext cx="7315200" cy="941387"/>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en-US" sz="1800" b="1">
                <a:solidFill>
                  <a:srgbClr val="000000"/>
                </a:solidFill>
                <a:latin typeface="Courier New" pitchFamily="49" charset="0"/>
              </a:rPr>
              <a:t>SQL&gt; SELECT   deptno, AVG(sal)</a:t>
            </a:r>
          </a:p>
          <a:p>
            <a:pPr>
              <a:tabLst>
                <a:tab pos="682625" algn="l"/>
                <a:tab pos="1833563" algn="l"/>
              </a:tabLst>
            </a:pPr>
            <a:r>
              <a:rPr lang="en-US" sz="1800" b="1">
                <a:solidFill>
                  <a:srgbClr val="000000"/>
                </a:solidFill>
                <a:latin typeface="Courier New" pitchFamily="49" charset="0"/>
              </a:rPr>
              <a:t>  2  FROM     emp</a:t>
            </a:r>
          </a:p>
          <a:p>
            <a:pPr>
              <a:tabLst>
                <a:tab pos="682625" algn="l"/>
                <a:tab pos="1833563" algn="l"/>
              </a:tabLst>
            </a:pPr>
            <a:r>
              <a:rPr lang="en-US" sz="1800" b="1">
                <a:solidFill>
                  <a:srgbClr val="000000"/>
                </a:solidFill>
                <a:latin typeface="Courier New" pitchFamily="49" charset="0"/>
              </a:rPr>
              <a:t>  3  GROUP BY deptno;</a:t>
            </a:r>
          </a:p>
        </p:txBody>
      </p:sp>
      <p:sp>
        <p:nvSpPr>
          <p:cNvPr id="31758" name="Rectangle 14"/>
          <p:cNvSpPr>
            <a:spLocks noChangeArrowheads="1"/>
          </p:cNvSpPr>
          <p:nvPr/>
        </p:nvSpPr>
        <p:spPr bwMode="blackWhite">
          <a:xfrm>
            <a:off x="903288" y="4413250"/>
            <a:ext cx="7315200" cy="1490663"/>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en-US" sz="1800" b="1">
                <a:solidFill>
                  <a:srgbClr val="000000"/>
                </a:solidFill>
                <a:latin typeface="Courier New" pitchFamily="49" charset="0"/>
              </a:rPr>
              <a:t>   DEPTNO  AVG(SAL)</a:t>
            </a:r>
          </a:p>
          <a:p>
            <a:pPr>
              <a:tabLst>
                <a:tab pos="682625" algn="l"/>
                <a:tab pos="1833563" algn="l"/>
              </a:tabLst>
            </a:pPr>
            <a:r>
              <a:rPr lang="en-US" sz="1800" b="1">
                <a:solidFill>
                  <a:srgbClr val="000000"/>
                </a:solidFill>
                <a:latin typeface="Courier New" pitchFamily="49" charset="0"/>
              </a:rPr>
              <a:t>--------- ---------</a:t>
            </a:r>
          </a:p>
          <a:p>
            <a:pPr>
              <a:tabLst>
                <a:tab pos="682625" algn="l"/>
                <a:tab pos="1833563" algn="l"/>
              </a:tabLst>
            </a:pPr>
            <a:r>
              <a:rPr lang="en-US" sz="1800" b="1">
                <a:solidFill>
                  <a:srgbClr val="000000"/>
                </a:solidFill>
                <a:latin typeface="Courier New" pitchFamily="49" charset="0"/>
              </a:rPr>
              <a:t>       10 2916.6667</a:t>
            </a:r>
          </a:p>
          <a:p>
            <a:pPr>
              <a:tabLst>
                <a:tab pos="682625" algn="l"/>
                <a:tab pos="1833563" algn="l"/>
              </a:tabLst>
            </a:pPr>
            <a:r>
              <a:rPr lang="en-US" sz="1800" b="1">
                <a:solidFill>
                  <a:srgbClr val="000000"/>
                </a:solidFill>
                <a:latin typeface="Courier New" pitchFamily="49" charset="0"/>
              </a:rPr>
              <a:t>       20      2175</a:t>
            </a:r>
          </a:p>
          <a:p>
            <a:pPr>
              <a:tabLst>
                <a:tab pos="682625" algn="l"/>
                <a:tab pos="1833563" algn="l"/>
              </a:tabLst>
            </a:pPr>
            <a:r>
              <a:rPr lang="en-US" sz="1800" b="1">
                <a:solidFill>
                  <a:srgbClr val="000000"/>
                </a:solidFill>
                <a:latin typeface="Courier New" pitchFamily="49" charset="0"/>
              </a:rPr>
              <a:t>       30 1566.6667</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1756"/>
                                        </p:tgtEl>
                                        <p:attrNameLst>
                                          <p:attrName>style.visibility</p:attrName>
                                        </p:attrNameLst>
                                      </p:cBhvr>
                                      <p:to>
                                        <p:strVal val="visible"/>
                                      </p:to>
                                    </p:set>
                                    <p:animEffect transition="in" filter="wipe(up)">
                                      <p:cBhvr>
                                        <p:cTn id="7" dur="500"/>
                                        <p:tgtEl>
                                          <p:spTgt spid="31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ChangeArrowheads="1"/>
          </p:cNvSpPr>
          <p:nvPr/>
        </p:nvSpPr>
        <p:spPr bwMode="blackWhite">
          <a:xfrm>
            <a:off x="889000" y="2613025"/>
            <a:ext cx="7289800"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en-US" sz="1800" b="1">
              <a:solidFill>
                <a:srgbClr val="000000"/>
              </a:solidFill>
              <a:latin typeface="Courier New" pitchFamily="49" charset="0"/>
            </a:endParaRPr>
          </a:p>
          <a:p>
            <a:pPr>
              <a:tabLst>
                <a:tab pos="682625" algn="l"/>
                <a:tab pos="1833563" algn="l"/>
              </a:tabLst>
            </a:pPr>
            <a:endParaRPr lang="en-US" sz="1800" b="1">
              <a:solidFill>
                <a:srgbClr val="000000"/>
              </a:solidFill>
              <a:latin typeface="Courier New" pitchFamily="49" charset="0"/>
            </a:endParaRPr>
          </a:p>
        </p:txBody>
      </p:sp>
      <p:sp>
        <p:nvSpPr>
          <p:cNvPr id="33795" name="Rectangle 3"/>
          <p:cNvSpPr>
            <a:spLocks noChangeArrowheads="1"/>
          </p:cNvSpPr>
          <p:nvPr/>
        </p:nvSpPr>
        <p:spPr bwMode="blackWhite">
          <a:xfrm>
            <a:off x="903288" y="4119563"/>
            <a:ext cx="7289800" cy="1465262"/>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en-US" sz="1800" b="1">
              <a:solidFill>
                <a:srgbClr val="000000"/>
              </a:solidFill>
              <a:latin typeface="Courier New" pitchFamily="49" charset="0"/>
            </a:endParaRPr>
          </a:p>
          <a:p>
            <a:pPr>
              <a:tabLst>
                <a:tab pos="682625" algn="l"/>
                <a:tab pos="1833563" algn="l"/>
              </a:tabLst>
            </a:pPr>
            <a:endParaRPr lang="en-US" sz="1800" b="1">
              <a:solidFill>
                <a:srgbClr val="000000"/>
              </a:solidFill>
              <a:latin typeface="Courier New" pitchFamily="49" charset="0"/>
            </a:endParaRPr>
          </a:p>
        </p:txBody>
      </p:sp>
      <p:sp>
        <p:nvSpPr>
          <p:cNvPr id="33796"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Using the GROUP BY Clause </a:t>
            </a:r>
          </a:p>
        </p:txBody>
      </p:sp>
      <p:sp>
        <p:nvSpPr>
          <p:cNvPr id="33797" name="Rectangle 5"/>
          <p:cNvSpPr>
            <a:spLocks noGrp="1" noChangeArrowheads="1"/>
          </p:cNvSpPr>
          <p:nvPr>
            <p:ph type="body" idx="1"/>
          </p:nvPr>
        </p:nvSpPr>
        <p:spPr>
          <a:xfrm>
            <a:off x="889000" y="1501775"/>
            <a:ext cx="7577138" cy="1066800"/>
          </a:xfrm>
          <a:noFill/>
          <a:ln/>
          <a:effectLst>
            <a:outerShdw dist="53882" dir="2700000" algn="ctr" rotWithShape="0">
              <a:srgbClr val="000000"/>
            </a:outerShdw>
          </a:effectLst>
        </p:spPr>
        <p:txBody>
          <a:bodyPr lIns="92075" tIns="46038" rIns="92075" bIns="46038">
            <a:spAutoFit/>
          </a:bodyPr>
          <a:lstStyle/>
          <a:p>
            <a:r>
              <a:rPr lang="en-US"/>
              <a:t>The GROUP BY column does not have to be in the SELECT list.</a:t>
            </a:r>
          </a:p>
        </p:txBody>
      </p:sp>
      <p:grpSp>
        <p:nvGrpSpPr>
          <p:cNvPr id="33802" name="Group 10"/>
          <p:cNvGrpSpPr>
            <a:grpSpLocks/>
          </p:cNvGrpSpPr>
          <p:nvPr/>
        </p:nvGrpSpPr>
        <p:grpSpPr bwMode="auto">
          <a:xfrm>
            <a:off x="952500" y="3189288"/>
            <a:ext cx="2895600" cy="2362200"/>
            <a:chOff x="600" y="2009"/>
            <a:chExt cx="1824" cy="1488"/>
          </a:xfrm>
        </p:grpSpPr>
        <p:sp>
          <p:nvSpPr>
            <p:cNvPr id="33798" name="Rectangle 6"/>
            <p:cNvSpPr>
              <a:spLocks noChangeArrowheads="1"/>
            </p:cNvSpPr>
            <p:nvPr/>
          </p:nvSpPr>
          <p:spPr bwMode="ltGray">
            <a:xfrm>
              <a:off x="976" y="2009"/>
              <a:ext cx="1448" cy="179"/>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33799" name="Rectangle 7"/>
            <p:cNvSpPr>
              <a:spLocks noChangeArrowheads="1"/>
            </p:cNvSpPr>
            <p:nvPr/>
          </p:nvSpPr>
          <p:spPr bwMode="ltGray">
            <a:xfrm>
              <a:off x="600" y="2953"/>
              <a:ext cx="848" cy="179"/>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33800" name="Rectangle 8"/>
            <p:cNvSpPr>
              <a:spLocks noChangeArrowheads="1"/>
            </p:cNvSpPr>
            <p:nvPr/>
          </p:nvSpPr>
          <p:spPr bwMode="ltGray">
            <a:xfrm>
              <a:off x="600" y="3134"/>
              <a:ext cx="848" cy="179"/>
            </a:xfrm>
            <a:prstGeom prst="rect">
              <a:avLst/>
            </a:prstGeom>
            <a:solidFill>
              <a:srgbClr val="009900">
                <a:alpha val="50000"/>
              </a:srgbClr>
            </a:solidFill>
            <a:ln w="9525">
              <a:noFill/>
              <a:miter lim="800000"/>
              <a:headEnd/>
              <a:tailEnd/>
            </a:ln>
            <a:effectLst/>
          </p:spPr>
          <p:txBody>
            <a:bodyPr wrap="none" anchor="ctr"/>
            <a:lstStyle/>
            <a:p>
              <a:endParaRPr lang="en-US"/>
            </a:p>
          </p:txBody>
        </p:sp>
        <p:sp>
          <p:nvSpPr>
            <p:cNvPr id="33801" name="Rectangle 9"/>
            <p:cNvSpPr>
              <a:spLocks noChangeArrowheads="1"/>
            </p:cNvSpPr>
            <p:nvPr/>
          </p:nvSpPr>
          <p:spPr bwMode="ltGray">
            <a:xfrm>
              <a:off x="600" y="3318"/>
              <a:ext cx="848" cy="179"/>
            </a:xfrm>
            <a:prstGeom prst="rect">
              <a:avLst/>
            </a:prstGeom>
            <a:solidFill>
              <a:srgbClr val="3399FF">
                <a:alpha val="50000"/>
              </a:srgbClr>
            </a:solidFill>
            <a:ln w="9525">
              <a:noFill/>
              <a:miter lim="800000"/>
              <a:headEnd/>
              <a:tailEnd/>
            </a:ln>
            <a:effectLst/>
          </p:spPr>
          <p:txBody>
            <a:bodyPr wrap="none" anchor="ctr"/>
            <a:lstStyle/>
            <a:p>
              <a:endParaRPr lang="en-US"/>
            </a:p>
          </p:txBody>
        </p:sp>
      </p:grpSp>
      <p:sp>
        <p:nvSpPr>
          <p:cNvPr id="33803" name="Rectangle 11"/>
          <p:cNvSpPr>
            <a:spLocks noChangeArrowheads="1"/>
          </p:cNvSpPr>
          <p:nvPr/>
        </p:nvSpPr>
        <p:spPr bwMode="blackWhite">
          <a:xfrm>
            <a:off x="863600" y="2600325"/>
            <a:ext cx="7315200" cy="941388"/>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en-US" sz="1800" b="1">
                <a:solidFill>
                  <a:srgbClr val="000000"/>
                </a:solidFill>
                <a:latin typeface="Courier New" pitchFamily="49" charset="0"/>
              </a:rPr>
              <a:t>SQL&gt; SELECT   AVG(sal)</a:t>
            </a:r>
          </a:p>
          <a:p>
            <a:pPr>
              <a:tabLst>
                <a:tab pos="682625" algn="l"/>
                <a:tab pos="1833563" algn="l"/>
              </a:tabLst>
            </a:pPr>
            <a:r>
              <a:rPr lang="en-US" sz="1800" b="1">
                <a:solidFill>
                  <a:srgbClr val="000000"/>
                </a:solidFill>
                <a:latin typeface="Courier New" pitchFamily="49" charset="0"/>
              </a:rPr>
              <a:t>  2  FROM     emp</a:t>
            </a:r>
          </a:p>
          <a:p>
            <a:pPr>
              <a:tabLst>
                <a:tab pos="682625" algn="l"/>
                <a:tab pos="1833563" algn="l"/>
              </a:tabLst>
            </a:pPr>
            <a:r>
              <a:rPr lang="en-US" sz="1800" b="1">
                <a:solidFill>
                  <a:srgbClr val="000000"/>
                </a:solidFill>
                <a:latin typeface="Courier New" pitchFamily="49" charset="0"/>
              </a:rPr>
              <a:t>  3  GROUP BY deptno;</a:t>
            </a:r>
          </a:p>
        </p:txBody>
      </p:sp>
      <p:sp>
        <p:nvSpPr>
          <p:cNvPr id="33804" name="Rectangle 12"/>
          <p:cNvSpPr>
            <a:spLocks noChangeArrowheads="1"/>
          </p:cNvSpPr>
          <p:nvPr/>
        </p:nvSpPr>
        <p:spPr bwMode="blackWhite">
          <a:xfrm>
            <a:off x="877888" y="4106863"/>
            <a:ext cx="7315200" cy="1490662"/>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en-US" sz="1800" b="1">
                <a:solidFill>
                  <a:srgbClr val="000000"/>
                </a:solidFill>
                <a:latin typeface="Courier New" pitchFamily="49" charset="0"/>
              </a:rPr>
              <a:t> AVG(SAL)</a:t>
            </a:r>
          </a:p>
          <a:p>
            <a:pPr>
              <a:tabLst>
                <a:tab pos="682625" algn="l"/>
                <a:tab pos="1833563" algn="l"/>
              </a:tabLst>
            </a:pPr>
            <a:r>
              <a:rPr lang="en-US" sz="1800" b="1">
                <a:solidFill>
                  <a:srgbClr val="000000"/>
                </a:solidFill>
                <a:latin typeface="Courier New" pitchFamily="49" charset="0"/>
              </a:rPr>
              <a:t>--------- </a:t>
            </a:r>
          </a:p>
          <a:p>
            <a:pPr>
              <a:tabLst>
                <a:tab pos="682625" algn="l"/>
                <a:tab pos="1833563" algn="l"/>
              </a:tabLst>
            </a:pPr>
            <a:r>
              <a:rPr lang="en-US" sz="1800" b="1">
                <a:solidFill>
                  <a:srgbClr val="000000"/>
                </a:solidFill>
                <a:latin typeface="Courier New" pitchFamily="49" charset="0"/>
              </a:rPr>
              <a:t>2916.6667</a:t>
            </a:r>
          </a:p>
          <a:p>
            <a:pPr>
              <a:tabLst>
                <a:tab pos="682625" algn="l"/>
                <a:tab pos="1833563" algn="l"/>
              </a:tabLst>
            </a:pPr>
            <a:r>
              <a:rPr lang="en-US" sz="1800" b="1">
                <a:solidFill>
                  <a:srgbClr val="000000"/>
                </a:solidFill>
                <a:latin typeface="Courier New" pitchFamily="49" charset="0"/>
              </a:rPr>
              <a:t>     2175</a:t>
            </a:r>
          </a:p>
          <a:p>
            <a:pPr>
              <a:tabLst>
                <a:tab pos="682625" algn="l"/>
                <a:tab pos="1833563" algn="l"/>
              </a:tabLst>
            </a:pPr>
            <a:r>
              <a:rPr lang="en-US" sz="1800" b="1">
                <a:solidFill>
                  <a:srgbClr val="000000"/>
                </a:solidFill>
                <a:latin typeface="Courier New" pitchFamily="49" charset="0"/>
              </a:rPr>
              <a:t>1566.6667</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3802"/>
                                        </p:tgtEl>
                                        <p:attrNameLst>
                                          <p:attrName>style.visibility</p:attrName>
                                        </p:attrNameLst>
                                      </p:cBhvr>
                                      <p:to>
                                        <p:strVal val="visible"/>
                                      </p:to>
                                    </p:set>
                                    <p:animEffect transition="in" filter="wipe(up)">
                                      <p:cBhvr>
                                        <p:cTn id="7" dur="500"/>
                                        <p:tgtEl>
                                          <p:spTgt spid="33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blackWhite">
          <a:xfrm>
            <a:off x="5461000" y="2425700"/>
            <a:ext cx="3263900" cy="30892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p:txBody>
      </p:sp>
      <p:sp>
        <p:nvSpPr>
          <p:cNvPr id="35843"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Grouping by More </a:t>
            </a:r>
            <a:br>
              <a:rPr lang="en-US"/>
            </a:br>
            <a:r>
              <a:rPr lang="en-US"/>
              <a:t>Than One Column</a:t>
            </a:r>
          </a:p>
        </p:txBody>
      </p:sp>
      <p:sp>
        <p:nvSpPr>
          <p:cNvPr id="35844" name="Rectangle 4"/>
          <p:cNvSpPr>
            <a:spLocks noChangeArrowheads="1"/>
          </p:cNvSpPr>
          <p:nvPr/>
        </p:nvSpPr>
        <p:spPr bwMode="blackWhite">
          <a:xfrm>
            <a:off x="473075" y="1789113"/>
            <a:ext cx="3241675" cy="43275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p:txBody>
      </p:sp>
      <p:sp>
        <p:nvSpPr>
          <p:cNvPr id="35845" name="Rectangle 5"/>
          <p:cNvSpPr>
            <a:spLocks noChangeArrowheads="1"/>
          </p:cNvSpPr>
          <p:nvPr/>
        </p:nvSpPr>
        <p:spPr bwMode="auto">
          <a:xfrm>
            <a:off x="379413" y="1422400"/>
            <a:ext cx="679450" cy="366713"/>
          </a:xfrm>
          <a:prstGeom prst="rect">
            <a:avLst/>
          </a:prstGeom>
          <a:noFill/>
          <a:ln w="9525">
            <a:noFill/>
            <a:miter lim="800000"/>
            <a:headEnd/>
            <a:tailEnd/>
          </a:ln>
          <a:effectLst/>
        </p:spPr>
        <p:txBody>
          <a:bodyPr wrap="none" lIns="92075" tIns="46038" rIns="92075" bIns="46038">
            <a:spAutoFit/>
          </a:bodyPr>
          <a:lstStyle/>
          <a:p>
            <a:r>
              <a:rPr lang="en-US" sz="1800" b="1">
                <a:effectLst>
                  <a:outerShdw blurRad="38100" dist="38100" dir="2700000" algn="tl">
                    <a:srgbClr val="808080"/>
                  </a:outerShdw>
                </a:effectLst>
                <a:latin typeface="Arial" pitchFamily="34" charset="0"/>
              </a:rPr>
              <a:t>EMP</a:t>
            </a:r>
          </a:p>
        </p:txBody>
      </p:sp>
      <p:sp>
        <p:nvSpPr>
          <p:cNvPr id="35846" name="Freeform 6"/>
          <p:cNvSpPr>
            <a:spLocks/>
          </p:cNvSpPr>
          <p:nvPr/>
        </p:nvSpPr>
        <p:spPr bwMode="auto">
          <a:xfrm>
            <a:off x="3719513" y="1801813"/>
            <a:ext cx="1730375" cy="4321175"/>
          </a:xfrm>
          <a:custGeom>
            <a:avLst/>
            <a:gdLst/>
            <a:ahLst/>
            <a:cxnLst>
              <a:cxn ang="0">
                <a:pos x="0" y="2721"/>
              </a:cxn>
              <a:cxn ang="0">
                <a:pos x="0" y="0"/>
              </a:cxn>
              <a:cxn ang="0">
                <a:pos x="1089" y="401"/>
              </a:cxn>
              <a:cxn ang="0">
                <a:pos x="1089" y="2336"/>
              </a:cxn>
              <a:cxn ang="0">
                <a:pos x="0" y="2721"/>
              </a:cxn>
            </a:cxnLst>
            <a:rect l="0" t="0" r="r" b="b"/>
            <a:pathLst>
              <a:path w="1090" h="2722">
                <a:moveTo>
                  <a:pt x="0" y="2721"/>
                </a:moveTo>
                <a:lnTo>
                  <a:pt x="0" y="0"/>
                </a:lnTo>
                <a:lnTo>
                  <a:pt x="1089" y="401"/>
                </a:lnTo>
                <a:lnTo>
                  <a:pt x="1089" y="2336"/>
                </a:lnTo>
                <a:lnTo>
                  <a:pt x="0" y="2721"/>
                </a:lnTo>
              </a:path>
            </a:pathLst>
          </a:custGeom>
          <a:solidFill>
            <a:srgbClr val="FFCC99">
              <a:alpha val="50000"/>
            </a:srgbClr>
          </a:solidFill>
          <a:ln w="9525" cap="rnd">
            <a:noFill/>
            <a:round/>
            <a:headEnd/>
            <a:tailEnd/>
          </a:ln>
          <a:effectLst/>
        </p:spPr>
        <p:txBody>
          <a:bodyPr/>
          <a:lstStyle/>
          <a:p>
            <a:endParaRPr lang="en-US"/>
          </a:p>
        </p:txBody>
      </p:sp>
      <p:sp>
        <p:nvSpPr>
          <p:cNvPr id="35847" name="Rectangle 7"/>
          <p:cNvSpPr>
            <a:spLocks noChangeArrowheads="1"/>
          </p:cNvSpPr>
          <p:nvPr/>
        </p:nvSpPr>
        <p:spPr bwMode="auto">
          <a:xfrm>
            <a:off x="3713163" y="3165475"/>
            <a:ext cx="1811337" cy="1314450"/>
          </a:xfrm>
          <a:prstGeom prst="rect">
            <a:avLst/>
          </a:prstGeom>
          <a:noFill/>
          <a:ln w="9525">
            <a:noFill/>
            <a:miter lim="800000"/>
            <a:headEnd/>
            <a:tailEnd/>
          </a:ln>
          <a:effectLst/>
        </p:spPr>
        <p:txBody>
          <a:bodyPr wrap="none" lIns="92075" tIns="46038" rIns="92075" bIns="46038">
            <a:spAutoFit/>
          </a:bodyPr>
          <a:lstStyle/>
          <a:p>
            <a:pPr algn="ctr"/>
            <a:r>
              <a:rPr lang="en-US" sz="1600" b="1">
                <a:solidFill>
                  <a:srgbClr val="FFFFCC"/>
                </a:solidFill>
                <a:effectLst>
                  <a:outerShdw blurRad="38100" dist="38100" dir="2700000" algn="tl">
                    <a:srgbClr val="FFFFFF"/>
                  </a:outerShdw>
                </a:effectLst>
                <a:latin typeface="Arial" pitchFamily="34" charset="0"/>
              </a:rPr>
              <a:t>“sum salaries in </a:t>
            </a:r>
          </a:p>
          <a:p>
            <a:pPr algn="ctr"/>
            <a:r>
              <a:rPr lang="en-US" sz="1600" b="1">
                <a:solidFill>
                  <a:srgbClr val="FFFFCC"/>
                </a:solidFill>
                <a:effectLst>
                  <a:outerShdw blurRad="38100" dist="38100" dir="2700000" algn="tl">
                    <a:srgbClr val="FFFFFF"/>
                  </a:outerShdw>
                </a:effectLst>
                <a:latin typeface="Arial" pitchFamily="34" charset="0"/>
              </a:rPr>
              <a:t>the EMP table</a:t>
            </a:r>
            <a:br>
              <a:rPr lang="en-US" sz="1600" b="1">
                <a:solidFill>
                  <a:srgbClr val="FFFFCC"/>
                </a:solidFill>
                <a:effectLst>
                  <a:outerShdw blurRad="38100" dist="38100" dir="2700000" algn="tl">
                    <a:srgbClr val="FFFFFF"/>
                  </a:outerShdw>
                </a:effectLst>
                <a:latin typeface="Arial" pitchFamily="34" charset="0"/>
              </a:rPr>
            </a:br>
            <a:r>
              <a:rPr lang="en-US" sz="1600" b="1">
                <a:solidFill>
                  <a:srgbClr val="FFFFCC"/>
                </a:solidFill>
                <a:effectLst>
                  <a:outerShdw blurRad="38100" dist="38100" dir="2700000" algn="tl">
                    <a:srgbClr val="FFFFFF"/>
                  </a:outerShdw>
                </a:effectLst>
                <a:latin typeface="Arial" pitchFamily="34" charset="0"/>
              </a:rPr>
              <a:t>for each job, </a:t>
            </a:r>
          </a:p>
          <a:p>
            <a:pPr algn="ctr"/>
            <a:r>
              <a:rPr lang="en-US" sz="1600" b="1">
                <a:solidFill>
                  <a:srgbClr val="FFFFCC"/>
                </a:solidFill>
                <a:effectLst>
                  <a:outerShdw blurRad="38100" dist="38100" dir="2700000" algn="tl">
                    <a:srgbClr val="FFFFFF"/>
                  </a:outerShdw>
                </a:effectLst>
                <a:latin typeface="Arial" pitchFamily="34" charset="0"/>
              </a:rPr>
              <a:t>grouped by </a:t>
            </a:r>
          </a:p>
          <a:p>
            <a:pPr algn="ctr"/>
            <a:r>
              <a:rPr lang="en-US" sz="1600" b="1">
                <a:solidFill>
                  <a:srgbClr val="FFFFCC"/>
                </a:solidFill>
                <a:effectLst>
                  <a:outerShdw blurRad="38100" dist="38100" dir="2700000" algn="tl">
                    <a:srgbClr val="FFFFFF"/>
                  </a:outerShdw>
                </a:effectLst>
                <a:latin typeface="Arial" pitchFamily="34" charset="0"/>
              </a:rPr>
              <a:t>department”</a:t>
            </a:r>
          </a:p>
        </p:txBody>
      </p:sp>
      <p:grpSp>
        <p:nvGrpSpPr>
          <p:cNvPr id="35850" name="Group 10"/>
          <p:cNvGrpSpPr>
            <a:grpSpLocks/>
          </p:cNvGrpSpPr>
          <p:nvPr/>
        </p:nvGrpSpPr>
        <p:grpSpPr bwMode="auto">
          <a:xfrm>
            <a:off x="531813" y="2360613"/>
            <a:ext cx="8140700" cy="1411287"/>
            <a:chOff x="335" y="1487"/>
            <a:chExt cx="5128" cy="889"/>
          </a:xfrm>
        </p:grpSpPr>
        <p:sp>
          <p:nvSpPr>
            <p:cNvPr id="35848" name="Rectangle 8"/>
            <p:cNvSpPr>
              <a:spLocks noChangeArrowheads="1"/>
            </p:cNvSpPr>
            <p:nvPr/>
          </p:nvSpPr>
          <p:spPr bwMode="ltGray">
            <a:xfrm>
              <a:off x="335" y="1487"/>
              <a:ext cx="1965" cy="489"/>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35849" name="Rectangle 9"/>
            <p:cNvSpPr>
              <a:spLocks noChangeArrowheads="1"/>
            </p:cNvSpPr>
            <p:nvPr/>
          </p:nvSpPr>
          <p:spPr bwMode="ltGray">
            <a:xfrm>
              <a:off x="3531" y="1896"/>
              <a:ext cx="1932" cy="480"/>
            </a:xfrm>
            <a:prstGeom prst="rect">
              <a:avLst/>
            </a:prstGeom>
            <a:solidFill>
              <a:srgbClr val="FF5050">
                <a:alpha val="50000"/>
              </a:srgbClr>
            </a:solidFill>
            <a:ln w="9525">
              <a:noFill/>
              <a:miter lim="800000"/>
              <a:headEnd/>
              <a:tailEnd/>
            </a:ln>
            <a:effectLst/>
          </p:spPr>
          <p:txBody>
            <a:bodyPr wrap="none" anchor="ctr"/>
            <a:lstStyle/>
            <a:p>
              <a:endParaRPr lang="en-US"/>
            </a:p>
          </p:txBody>
        </p:sp>
      </p:grpSp>
      <p:grpSp>
        <p:nvGrpSpPr>
          <p:cNvPr id="35853" name="Group 13"/>
          <p:cNvGrpSpPr>
            <a:grpSpLocks/>
          </p:cNvGrpSpPr>
          <p:nvPr/>
        </p:nvGrpSpPr>
        <p:grpSpPr bwMode="auto">
          <a:xfrm>
            <a:off x="531813" y="3143250"/>
            <a:ext cx="8140700" cy="1462088"/>
            <a:chOff x="335" y="1980"/>
            <a:chExt cx="5128" cy="921"/>
          </a:xfrm>
        </p:grpSpPr>
        <p:sp>
          <p:nvSpPr>
            <p:cNvPr id="35851" name="Rectangle 11"/>
            <p:cNvSpPr>
              <a:spLocks noChangeArrowheads="1"/>
            </p:cNvSpPr>
            <p:nvPr/>
          </p:nvSpPr>
          <p:spPr bwMode="ltGray">
            <a:xfrm>
              <a:off x="3531" y="2380"/>
              <a:ext cx="1932" cy="521"/>
            </a:xfrm>
            <a:prstGeom prst="rect">
              <a:avLst/>
            </a:prstGeom>
            <a:solidFill>
              <a:srgbClr val="009900">
                <a:alpha val="50000"/>
              </a:srgbClr>
            </a:solidFill>
            <a:ln w="9525">
              <a:noFill/>
              <a:miter lim="800000"/>
              <a:headEnd/>
              <a:tailEnd/>
            </a:ln>
            <a:effectLst/>
          </p:spPr>
          <p:txBody>
            <a:bodyPr wrap="none" anchor="ctr"/>
            <a:lstStyle/>
            <a:p>
              <a:endParaRPr lang="en-US"/>
            </a:p>
          </p:txBody>
        </p:sp>
        <p:sp>
          <p:nvSpPr>
            <p:cNvPr id="35852" name="Rectangle 12"/>
            <p:cNvSpPr>
              <a:spLocks noChangeArrowheads="1"/>
            </p:cNvSpPr>
            <p:nvPr/>
          </p:nvSpPr>
          <p:spPr bwMode="ltGray">
            <a:xfrm>
              <a:off x="335" y="1980"/>
              <a:ext cx="1965" cy="852"/>
            </a:xfrm>
            <a:prstGeom prst="rect">
              <a:avLst/>
            </a:prstGeom>
            <a:solidFill>
              <a:srgbClr val="009900">
                <a:alpha val="50000"/>
              </a:srgbClr>
            </a:solidFill>
            <a:ln w="9525">
              <a:noFill/>
              <a:miter lim="800000"/>
              <a:headEnd/>
              <a:tailEnd/>
            </a:ln>
            <a:effectLst/>
          </p:spPr>
          <p:txBody>
            <a:bodyPr wrap="none" anchor="ctr"/>
            <a:lstStyle/>
            <a:p>
              <a:endParaRPr lang="en-US"/>
            </a:p>
          </p:txBody>
        </p:sp>
      </p:grpSp>
      <p:grpSp>
        <p:nvGrpSpPr>
          <p:cNvPr id="35856" name="Group 16"/>
          <p:cNvGrpSpPr>
            <a:grpSpLocks/>
          </p:cNvGrpSpPr>
          <p:nvPr/>
        </p:nvGrpSpPr>
        <p:grpSpPr bwMode="auto">
          <a:xfrm>
            <a:off x="534988" y="4502150"/>
            <a:ext cx="8137525" cy="1550988"/>
            <a:chOff x="337" y="2836"/>
            <a:chExt cx="5126" cy="977"/>
          </a:xfrm>
        </p:grpSpPr>
        <p:sp>
          <p:nvSpPr>
            <p:cNvPr id="35854" name="Rectangle 14"/>
            <p:cNvSpPr>
              <a:spLocks noChangeArrowheads="1"/>
            </p:cNvSpPr>
            <p:nvPr/>
          </p:nvSpPr>
          <p:spPr bwMode="ltGray">
            <a:xfrm>
              <a:off x="3531" y="2905"/>
              <a:ext cx="1932" cy="488"/>
            </a:xfrm>
            <a:prstGeom prst="rect">
              <a:avLst/>
            </a:prstGeom>
            <a:solidFill>
              <a:srgbClr val="3399FF">
                <a:alpha val="50000"/>
              </a:srgbClr>
            </a:solidFill>
            <a:ln w="9525">
              <a:noFill/>
              <a:miter lim="800000"/>
              <a:headEnd/>
              <a:tailEnd/>
            </a:ln>
            <a:effectLst/>
          </p:spPr>
          <p:txBody>
            <a:bodyPr wrap="none" anchor="ctr"/>
            <a:lstStyle/>
            <a:p>
              <a:endParaRPr lang="en-US"/>
            </a:p>
          </p:txBody>
        </p:sp>
        <p:sp>
          <p:nvSpPr>
            <p:cNvPr id="35855" name="Rectangle 15"/>
            <p:cNvSpPr>
              <a:spLocks noChangeArrowheads="1"/>
            </p:cNvSpPr>
            <p:nvPr/>
          </p:nvSpPr>
          <p:spPr bwMode="ltGray">
            <a:xfrm>
              <a:off x="337" y="2836"/>
              <a:ext cx="1965" cy="977"/>
            </a:xfrm>
            <a:prstGeom prst="rect">
              <a:avLst/>
            </a:prstGeom>
            <a:solidFill>
              <a:srgbClr val="3399FF">
                <a:alpha val="50000"/>
              </a:srgbClr>
            </a:solidFill>
            <a:ln w="9525">
              <a:noFill/>
              <a:miter lim="800000"/>
              <a:headEnd/>
              <a:tailEnd/>
            </a:ln>
            <a:effectLst/>
          </p:spPr>
          <p:txBody>
            <a:bodyPr wrap="none" anchor="ctr"/>
            <a:lstStyle/>
            <a:p>
              <a:endParaRPr lang="en-US"/>
            </a:p>
          </p:txBody>
        </p:sp>
      </p:grpSp>
      <p:sp>
        <p:nvSpPr>
          <p:cNvPr id="35857" name="Rectangle 17"/>
          <p:cNvSpPr>
            <a:spLocks noChangeArrowheads="1"/>
          </p:cNvSpPr>
          <p:nvPr/>
        </p:nvSpPr>
        <p:spPr bwMode="auto">
          <a:xfrm>
            <a:off x="430213" y="1774825"/>
            <a:ext cx="3278187" cy="4359275"/>
          </a:xfrm>
          <a:prstGeom prst="rect">
            <a:avLst/>
          </a:prstGeom>
          <a:noFill/>
          <a:ln w="9525">
            <a:noFill/>
            <a:miter lim="800000"/>
            <a:headEnd/>
            <a:tailEnd/>
          </a:ln>
          <a:effectLst/>
        </p:spPr>
        <p:txBody>
          <a:bodyPr wrap="none" lIns="92075" tIns="46038" rIns="92075" bIns="46038">
            <a:spAutoFit/>
          </a:bodyPr>
          <a:lstStyle/>
          <a:p>
            <a:pPr>
              <a:lnSpc>
                <a:spcPct val="125000"/>
              </a:lnSpc>
            </a:pPr>
            <a:r>
              <a:rPr lang="en-US" sz="1400" b="1">
                <a:solidFill>
                  <a:srgbClr val="000000"/>
                </a:solidFill>
                <a:latin typeface="Courier New" pitchFamily="49" charset="0"/>
              </a:rPr>
              <a:t>   DEPTNO JOB             SAL</a:t>
            </a:r>
          </a:p>
          <a:p>
            <a:pPr>
              <a:lnSpc>
                <a:spcPct val="125000"/>
              </a:lnSpc>
            </a:pPr>
            <a:r>
              <a:rPr lang="en-US" sz="1400" b="1">
                <a:solidFill>
                  <a:srgbClr val="000000"/>
                </a:solidFill>
                <a:latin typeface="Courier New" pitchFamily="49" charset="0"/>
              </a:rPr>
              <a:t>--------- --------- ---------</a:t>
            </a:r>
          </a:p>
          <a:p>
            <a:pPr>
              <a:lnSpc>
                <a:spcPct val="125000"/>
              </a:lnSpc>
            </a:pPr>
            <a:r>
              <a:rPr lang="en-US" sz="1400" b="1">
                <a:solidFill>
                  <a:srgbClr val="000000"/>
                </a:solidFill>
                <a:latin typeface="Courier New" pitchFamily="49" charset="0"/>
              </a:rPr>
              <a:t>       10 MANAGER        2450</a:t>
            </a:r>
          </a:p>
          <a:p>
            <a:pPr>
              <a:lnSpc>
                <a:spcPct val="125000"/>
              </a:lnSpc>
            </a:pPr>
            <a:r>
              <a:rPr lang="en-US" sz="1400" b="1">
                <a:solidFill>
                  <a:srgbClr val="000000"/>
                </a:solidFill>
                <a:latin typeface="Courier New" pitchFamily="49" charset="0"/>
              </a:rPr>
              <a:t>       10 PRESIDENT      5000</a:t>
            </a:r>
          </a:p>
          <a:p>
            <a:pPr>
              <a:lnSpc>
                <a:spcPct val="125000"/>
              </a:lnSpc>
            </a:pPr>
            <a:r>
              <a:rPr lang="en-US" sz="1400" b="1">
                <a:solidFill>
                  <a:srgbClr val="000000"/>
                </a:solidFill>
                <a:latin typeface="Courier New" pitchFamily="49" charset="0"/>
              </a:rPr>
              <a:t>       10 CLERK          1300</a:t>
            </a:r>
          </a:p>
          <a:p>
            <a:pPr>
              <a:lnSpc>
                <a:spcPct val="125000"/>
              </a:lnSpc>
            </a:pPr>
            <a:r>
              <a:rPr lang="en-US" sz="1400" b="1">
                <a:solidFill>
                  <a:srgbClr val="000000"/>
                </a:solidFill>
                <a:latin typeface="Courier New" pitchFamily="49" charset="0"/>
              </a:rPr>
              <a:t>       20 CLERK           800</a:t>
            </a:r>
          </a:p>
          <a:p>
            <a:pPr>
              <a:lnSpc>
                <a:spcPct val="125000"/>
              </a:lnSpc>
            </a:pPr>
            <a:r>
              <a:rPr lang="en-US" sz="1400" b="1">
                <a:solidFill>
                  <a:srgbClr val="000000"/>
                </a:solidFill>
                <a:latin typeface="Courier New" pitchFamily="49" charset="0"/>
              </a:rPr>
              <a:t>       20 CLERK          1100</a:t>
            </a:r>
          </a:p>
          <a:p>
            <a:pPr>
              <a:lnSpc>
                <a:spcPct val="125000"/>
              </a:lnSpc>
            </a:pPr>
            <a:r>
              <a:rPr lang="en-US" sz="1400" b="1">
                <a:solidFill>
                  <a:srgbClr val="000000"/>
                </a:solidFill>
                <a:latin typeface="Courier New" pitchFamily="49" charset="0"/>
              </a:rPr>
              <a:t>       20 ANALYST        3000</a:t>
            </a:r>
          </a:p>
          <a:p>
            <a:pPr>
              <a:lnSpc>
                <a:spcPct val="125000"/>
              </a:lnSpc>
            </a:pPr>
            <a:r>
              <a:rPr lang="en-US" sz="1400" b="1">
                <a:solidFill>
                  <a:srgbClr val="000000"/>
                </a:solidFill>
                <a:latin typeface="Courier New" pitchFamily="49" charset="0"/>
              </a:rPr>
              <a:t>       20 ANALYST        3000</a:t>
            </a:r>
          </a:p>
          <a:p>
            <a:pPr>
              <a:lnSpc>
                <a:spcPct val="125000"/>
              </a:lnSpc>
            </a:pPr>
            <a:r>
              <a:rPr lang="en-US" sz="1400" b="1">
                <a:solidFill>
                  <a:srgbClr val="000000"/>
                </a:solidFill>
                <a:latin typeface="Courier New" pitchFamily="49" charset="0"/>
              </a:rPr>
              <a:t>       20 MANAGER        2975</a:t>
            </a:r>
          </a:p>
          <a:p>
            <a:pPr>
              <a:lnSpc>
                <a:spcPct val="125000"/>
              </a:lnSpc>
            </a:pPr>
            <a:r>
              <a:rPr lang="en-US" sz="1400" b="1">
                <a:solidFill>
                  <a:srgbClr val="000000"/>
                </a:solidFill>
                <a:latin typeface="Courier New" pitchFamily="49" charset="0"/>
              </a:rPr>
              <a:t>       30 SALESMAN       1600</a:t>
            </a:r>
          </a:p>
          <a:p>
            <a:pPr>
              <a:lnSpc>
                <a:spcPct val="125000"/>
              </a:lnSpc>
            </a:pPr>
            <a:r>
              <a:rPr lang="en-US" sz="1400" b="1">
                <a:solidFill>
                  <a:srgbClr val="000000"/>
                </a:solidFill>
                <a:latin typeface="Courier New" pitchFamily="49" charset="0"/>
              </a:rPr>
              <a:t>       30 MANAGER        2850</a:t>
            </a:r>
          </a:p>
          <a:p>
            <a:pPr>
              <a:lnSpc>
                <a:spcPct val="125000"/>
              </a:lnSpc>
            </a:pPr>
            <a:r>
              <a:rPr lang="en-US" sz="1400" b="1">
                <a:solidFill>
                  <a:srgbClr val="000000"/>
                </a:solidFill>
                <a:latin typeface="Courier New" pitchFamily="49" charset="0"/>
              </a:rPr>
              <a:t>       30 SALESMAN       1250</a:t>
            </a:r>
          </a:p>
          <a:p>
            <a:pPr>
              <a:lnSpc>
                <a:spcPct val="125000"/>
              </a:lnSpc>
            </a:pPr>
            <a:r>
              <a:rPr lang="en-US" sz="1400" b="1">
                <a:solidFill>
                  <a:srgbClr val="000000"/>
                </a:solidFill>
                <a:latin typeface="Courier New" pitchFamily="49" charset="0"/>
              </a:rPr>
              <a:t>       30 CLERK           950</a:t>
            </a:r>
          </a:p>
          <a:p>
            <a:pPr>
              <a:lnSpc>
                <a:spcPct val="125000"/>
              </a:lnSpc>
            </a:pPr>
            <a:r>
              <a:rPr lang="en-US" sz="1400" b="1">
                <a:solidFill>
                  <a:srgbClr val="000000"/>
                </a:solidFill>
                <a:latin typeface="Courier New" pitchFamily="49" charset="0"/>
              </a:rPr>
              <a:t>       30 SALESMAN       1500</a:t>
            </a:r>
          </a:p>
          <a:p>
            <a:pPr>
              <a:lnSpc>
                <a:spcPct val="125000"/>
              </a:lnSpc>
            </a:pPr>
            <a:r>
              <a:rPr lang="en-US" sz="1400" b="1">
                <a:solidFill>
                  <a:srgbClr val="000000"/>
                </a:solidFill>
                <a:latin typeface="Courier New" pitchFamily="49" charset="0"/>
              </a:rPr>
              <a:t>       30 SALESMAN       1250</a:t>
            </a:r>
          </a:p>
        </p:txBody>
      </p:sp>
      <p:sp>
        <p:nvSpPr>
          <p:cNvPr id="35858" name="Rectangle 18"/>
          <p:cNvSpPr>
            <a:spLocks noChangeArrowheads="1"/>
          </p:cNvSpPr>
          <p:nvPr/>
        </p:nvSpPr>
        <p:spPr bwMode="auto">
          <a:xfrm>
            <a:off x="6505575" y="2422525"/>
            <a:ext cx="2211388" cy="3025775"/>
          </a:xfrm>
          <a:prstGeom prst="rect">
            <a:avLst/>
          </a:prstGeom>
          <a:noFill/>
          <a:ln w="9525">
            <a:noFill/>
            <a:miter lim="800000"/>
            <a:headEnd/>
            <a:tailEnd/>
          </a:ln>
          <a:effectLst/>
        </p:spPr>
        <p:txBody>
          <a:bodyPr wrap="none" lIns="92075" tIns="46038" rIns="92075" bIns="46038">
            <a:spAutoFit/>
          </a:bodyPr>
          <a:lstStyle/>
          <a:p>
            <a:pPr>
              <a:lnSpc>
                <a:spcPct val="125000"/>
              </a:lnSpc>
            </a:pPr>
            <a:r>
              <a:rPr lang="en-US" sz="1400" b="1">
                <a:solidFill>
                  <a:srgbClr val="000000"/>
                </a:solidFill>
                <a:latin typeface="Courier New" pitchFamily="49" charset="0"/>
              </a:rPr>
              <a:t>JOB        SUM(SAL)</a:t>
            </a:r>
          </a:p>
          <a:p>
            <a:pPr>
              <a:lnSpc>
                <a:spcPct val="125000"/>
              </a:lnSpc>
            </a:pPr>
            <a:r>
              <a:rPr lang="en-US" sz="1400" b="1">
                <a:solidFill>
                  <a:srgbClr val="000000"/>
                </a:solidFill>
                <a:latin typeface="Courier New" pitchFamily="49" charset="0"/>
              </a:rPr>
              <a:t>--------- ---------</a:t>
            </a:r>
          </a:p>
          <a:p>
            <a:pPr>
              <a:lnSpc>
                <a:spcPct val="125000"/>
              </a:lnSpc>
            </a:pPr>
            <a:r>
              <a:rPr lang="en-US" sz="1400" b="1">
                <a:solidFill>
                  <a:srgbClr val="000000"/>
                </a:solidFill>
                <a:latin typeface="Courier New" pitchFamily="49" charset="0"/>
              </a:rPr>
              <a:t>CLERK          1300</a:t>
            </a:r>
          </a:p>
          <a:p>
            <a:pPr>
              <a:lnSpc>
                <a:spcPct val="125000"/>
              </a:lnSpc>
            </a:pPr>
            <a:r>
              <a:rPr lang="en-US" sz="1400" b="1">
                <a:solidFill>
                  <a:srgbClr val="000000"/>
                </a:solidFill>
                <a:latin typeface="Courier New" pitchFamily="49" charset="0"/>
              </a:rPr>
              <a:t>MANAGER        2450</a:t>
            </a:r>
          </a:p>
          <a:p>
            <a:pPr>
              <a:lnSpc>
                <a:spcPct val="125000"/>
              </a:lnSpc>
            </a:pPr>
            <a:r>
              <a:rPr lang="en-US" sz="1400" b="1">
                <a:solidFill>
                  <a:srgbClr val="000000"/>
                </a:solidFill>
                <a:latin typeface="Courier New" pitchFamily="49" charset="0"/>
              </a:rPr>
              <a:t>PRESIDENT      5000</a:t>
            </a:r>
          </a:p>
          <a:p>
            <a:pPr>
              <a:lnSpc>
                <a:spcPct val="125000"/>
              </a:lnSpc>
            </a:pPr>
            <a:r>
              <a:rPr lang="en-US" sz="1400" b="1">
                <a:solidFill>
                  <a:srgbClr val="000000"/>
                </a:solidFill>
                <a:latin typeface="Courier New" pitchFamily="49" charset="0"/>
              </a:rPr>
              <a:t>ANALYST        6000</a:t>
            </a:r>
          </a:p>
          <a:p>
            <a:pPr>
              <a:lnSpc>
                <a:spcPct val="125000"/>
              </a:lnSpc>
            </a:pPr>
            <a:r>
              <a:rPr lang="en-US" sz="1400" b="1">
                <a:solidFill>
                  <a:srgbClr val="000000"/>
                </a:solidFill>
                <a:latin typeface="Courier New" pitchFamily="49" charset="0"/>
              </a:rPr>
              <a:t>CLERK          1900</a:t>
            </a:r>
          </a:p>
          <a:p>
            <a:pPr>
              <a:lnSpc>
                <a:spcPct val="125000"/>
              </a:lnSpc>
            </a:pPr>
            <a:r>
              <a:rPr lang="en-US" sz="1400" b="1">
                <a:solidFill>
                  <a:srgbClr val="000000"/>
                </a:solidFill>
                <a:latin typeface="Courier New" pitchFamily="49" charset="0"/>
              </a:rPr>
              <a:t>MANAGER        2975</a:t>
            </a:r>
          </a:p>
          <a:p>
            <a:pPr>
              <a:lnSpc>
                <a:spcPct val="125000"/>
              </a:lnSpc>
            </a:pPr>
            <a:r>
              <a:rPr lang="en-US" sz="1400" b="1">
                <a:solidFill>
                  <a:srgbClr val="000000"/>
                </a:solidFill>
                <a:latin typeface="Courier New" pitchFamily="49" charset="0"/>
              </a:rPr>
              <a:t>CLERK           950</a:t>
            </a:r>
          </a:p>
          <a:p>
            <a:pPr>
              <a:lnSpc>
                <a:spcPct val="125000"/>
              </a:lnSpc>
            </a:pPr>
            <a:r>
              <a:rPr lang="en-US" sz="1400" b="1">
                <a:solidFill>
                  <a:srgbClr val="000000"/>
                </a:solidFill>
                <a:latin typeface="Courier New" pitchFamily="49" charset="0"/>
              </a:rPr>
              <a:t>MANAGER        2850</a:t>
            </a:r>
          </a:p>
          <a:p>
            <a:pPr>
              <a:lnSpc>
                <a:spcPct val="125000"/>
              </a:lnSpc>
            </a:pPr>
            <a:r>
              <a:rPr lang="en-US" sz="1400" b="1">
                <a:solidFill>
                  <a:srgbClr val="000000"/>
                </a:solidFill>
                <a:latin typeface="Courier New" pitchFamily="49" charset="0"/>
              </a:rPr>
              <a:t>SALESMAN       5600</a:t>
            </a:r>
          </a:p>
        </p:txBody>
      </p:sp>
      <p:sp>
        <p:nvSpPr>
          <p:cNvPr id="35859" name="Rectangle 19"/>
          <p:cNvSpPr>
            <a:spLocks noChangeArrowheads="1"/>
          </p:cNvSpPr>
          <p:nvPr/>
        </p:nvSpPr>
        <p:spPr bwMode="auto">
          <a:xfrm>
            <a:off x="5472113" y="2422525"/>
            <a:ext cx="1038225" cy="3025775"/>
          </a:xfrm>
          <a:prstGeom prst="rect">
            <a:avLst/>
          </a:prstGeom>
          <a:noFill/>
          <a:ln w="9525">
            <a:noFill/>
            <a:miter lim="800000"/>
            <a:headEnd/>
            <a:tailEnd/>
          </a:ln>
          <a:effectLst/>
        </p:spPr>
        <p:txBody>
          <a:bodyPr wrap="none" lIns="92075" tIns="46038" rIns="92075" bIns="46038">
            <a:spAutoFit/>
          </a:bodyPr>
          <a:lstStyle/>
          <a:p>
            <a:pPr algn="r">
              <a:lnSpc>
                <a:spcPct val="125000"/>
              </a:lnSpc>
            </a:pPr>
            <a:r>
              <a:rPr lang="en-US" sz="1400" b="1">
                <a:solidFill>
                  <a:srgbClr val="000000"/>
                </a:solidFill>
                <a:latin typeface="Courier New" pitchFamily="49" charset="0"/>
              </a:rPr>
              <a:t>DEPTNO</a:t>
            </a:r>
          </a:p>
          <a:p>
            <a:pPr algn="r">
              <a:lnSpc>
                <a:spcPct val="125000"/>
              </a:lnSpc>
            </a:pPr>
            <a:r>
              <a:rPr lang="en-US" sz="1400" b="1">
                <a:solidFill>
                  <a:srgbClr val="000000"/>
                </a:solidFill>
                <a:latin typeface="Courier New" pitchFamily="49" charset="0"/>
              </a:rPr>
              <a:t>--------</a:t>
            </a:r>
          </a:p>
          <a:p>
            <a:pPr algn="r">
              <a:lnSpc>
                <a:spcPct val="125000"/>
              </a:lnSpc>
            </a:pPr>
            <a:r>
              <a:rPr lang="en-US" sz="1400" b="1">
                <a:solidFill>
                  <a:srgbClr val="000000"/>
                </a:solidFill>
                <a:latin typeface="Courier New" pitchFamily="49" charset="0"/>
              </a:rPr>
              <a:t>10</a:t>
            </a:r>
          </a:p>
          <a:p>
            <a:pPr algn="r">
              <a:lnSpc>
                <a:spcPct val="125000"/>
              </a:lnSpc>
            </a:pPr>
            <a:r>
              <a:rPr lang="en-US" sz="1400" b="1">
                <a:solidFill>
                  <a:srgbClr val="000000"/>
                </a:solidFill>
                <a:latin typeface="Courier New" pitchFamily="49" charset="0"/>
              </a:rPr>
              <a:t>10</a:t>
            </a:r>
          </a:p>
          <a:p>
            <a:pPr algn="r">
              <a:lnSpc>
                <a:spcPct val="125000"/>
              </a:lnSpc>
            </a:pPr>
            <a:r>
              <a:rPr lang="en-US" sz="1400" b="1">
                <a:solidFill>
                  <a:srgbClr val="000000"/>
                </a:solidFill>
                <a:latin typeface="Courier New" pitchFamily="49" charset="0"/>
              </a:rPr>
              <a:t>10</a:t>
            </a:r>
          </a:p>
          <a:p>
            <a:pPr algn="r">
              <a:lnSpc>
                <a:spcPct val="125000"/>
              </a:lnSpc>
            </a:pPr>
            <a:r>
              <a:rPr lang="en-US" sz="1400" b="1">
                <a:solidFill>
                  <a:srgbClr val="000000"/>
                </a:solidFill>
                <a:latin typeface="Courier New" pitchFamily="49" charset="0"/>
              </a:rPr>
              <a:t>20</a:t>
            </a:r>
          </a:p>
          <a:p>
            <a:pPr algn="r">
              <a:lnSpc>
                <a:spcPct val="125000"/>
              </a:lnSpc>
            </a:pPr>
            <a:r>
              <a:rPr lang="en-US" sz="1400" b="1">
                <a:solidFill>
                  <a:srgbClr val="000000"/>
                </a:solidFill>
                <a:latin typeface="Courier New" pitchFamily="49" charset="0"/>
              </a:rPr>
              <a:t>20</a:t>
            </a:r>
          </a:p>
          <a:p>
            <a:pPr algn="r">
              <a:lnSpc>
                <a:spcPct val="125000"/>
              </a:lnSpc>
            </a:pPr>
            <a:r>
              <a:rPr lang="en-US" sz="1400" b="1">
                <a:solidFill>
                  <a:srgbClr val="000000"/>
                </a:solidFill>
                <a:latin typeface="Courier New" pitchFamily="49" charset="0"/>
              </a:rPr>
              <a:t>20</a:t>
            </a:r>
          </a:p>
          <a:p>
            <a:pPr algn="r">
              <a:lnSpc>
                <a:spcPct val="125000"/>
              </a:lnSpc>
            </a:pPr>
            <a:r>
              <a:rPr lang="en-US" sz="1400" b="1">
                <a:solidFill>
                  <a:srgbClr val="000000"/>
                </a:solidFill>
                <a:latin typeface="Courier New" pitchFamily="49" charset="0"/>
              </a:rPr>
              <a:t>30</a:t>
            </a:r>
          </a:p>
          <a:p>
            <a:pPr algn="r">
              <a:lnSpc>
                <a:spcPct val="125000"/>
              </a:lnSpc>
            </a:pPr>
            <a:r>
              <a:rPr lang="en-US" sz="1400" b="1">
                <a:solidFill>
                  <a:srgbClr val="000000"/>
                </a:solidFill>
                <a:latin typeface="Courier New" pitchFamily="49" charset="0"/>
              </a:rPr>
              <a:t>30</a:t>
            </a:r>
          </a:p>
          <a:p>
            <a:pPr algn="r">
              <a:lnSpc>
                <a:spcPct val="125000"/>
              </a:lnSpc>
            </a:pPr>
            <a:r>
              <a:rPr lang="en-US" sz="1400" b="1">
                <a:solidFill>
                  <a:srgbClr val="000000"/>
                </a:solidFill>
                <a:latin typeface="Courier New" pitchFamily="49" charset="0"/>
              </a:rPr>
              <a:t>30</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850"/>
                                        </p:tgtEl>
                                        <p:attrNameLst>
                                          <p:attrName>style.visibility</p:attrName>
                                        </p:attrNameLst>
                                      </p:cBhvr>
                                      <p:to>
                                        <p:strVal val="visible"/>
                                      </p:to>
                                    </p:set>
                                    <p:animEffect transition="in" filter="wipe(left)">
                                      <p:cBhvr>
                                        <p:cTn id="7" dur="500"/>
                                        <p:tgtEl>
                                          <p:spTgt spid="3585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5853"/>
                                        </p:tgtEl>
                                        <p:attrNameLst>
                                          <p:attrName>style.visibility</p:attrName>
                                        </p:attrNameLst>
                                      </p:cBhvr>
                                      <p:to>
                                        <p:strVal val="visible"/>
                                      </p:to>
                                    </p:set>
                                    <p:animEffect transition="in" filter="wipe(left)">
                                      <p:cBhvr>
                                        <p:cTn id="11" dur="500"/>
                                        <p:tgtEl>
                                          <p:spTgt spid="3585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5856"/>
                                        </p:tgtEl>
                                        <p:attrNameLst>
                                          <p:attrName>style.visibility</p:attrName>
                                        </p:attrNameLst>
                                      </p:cBhvr>
                                      <p:to>
                                        <p:strVal val="visible"/>
                                      </p:to>
                                    </p:set>
                                    <p:animEffect transition="in" filter="wipe(left)">
                                      <p:cBhvr>
                                        <p:cTn id="15" dur="500"/>
                                        <p:tgtEl>
                                          <p:spTgt spid="35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blackWhite">
          <a:xfrm>
            <a:off x="914400" y="1990725"/>
            <a:ext cx="7289800"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en-US" sz="1800" b="1">
              <a:solidFill>
                <a:srgbClr val="000000"/>
              </a:solidFill>
              <a:latin typeface="Courier New" pitchFamily="49" charset="0"/>
            </a:endParaRPr>
          </a:p>
          <a:p>
            <a:pPr>
              <a:tabLst>
                <a:tab pos="682625" algn="l"/>
                <a:tab pos="1833563" algn="l"/>
              </a:tabLst>
            </a:pPr>
            <a:endParaRPr lang="en-US" sz="1800" b="1">
              <a:solidFill>
                <a:srgbClr val="000000"/>
              </a:solidFill>
              <a:latin typeface="Courier New" pitchFamily="49" charset="0"/>
            </a:endParaRPr>
          </a:p>
        </p:txBody>
      </p:sp>
      <p:sp>
        <p:nvSpPr>
          <p:cNvPr id="37891" name="Rectangle 3"/>
          <p:cNvSpPr>
            <a:spLocks noChangeArrowheads="1"/>
          </p:cNvSpPr>
          <p:nvPr/>
        </p:nvSpPr>
        <p:spPr bwMode="blackWhite">
          <a:xfrm>
            <a:off x="915988" y="3505200"/>
            <a:ext cx="7326312" cy="256698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en-US" sz="1800" b="1">
              <a:solidFill>
                <a:srgbClr val="000000"/>
              </a:solidFill>
              <a:latin typeface="Courier New" pitchFamily="49" charset="0"/>
            </a:endParaRPr>
          </a:p>
          <a:p>
            <a:pPr>
              <a:tabLst>
                <a:tab pos="682625" algn="l"/>
                <a:tab pos="1833563" algn="l"/>
              </a:tabLst>
            </a:pPr>
            <a:endParaRPr lang="en-US" sz="1800" b="1">
              <a:solidFill>
                <a:srgbClr val="000000"/>
              </a:solidFill>
              <a:latin typeface="Courier New" pitchFamily="49" charset="0"/>
            </a:endParaRPr>
          </a:p>
        </p:txBody>
      </p:sp>
      <p:sp>
        <p:nvSpPr>
          <p:cNvPr id="37892"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Using the GROUP BY Clause </a:t>
            </a:r>
            <a:br>
              <a:rPr lang="en-US"/>
            </a:br>
            <a:r>
              <a:rPr lang="en-US"/>
              <a:t>on Multiple Columns</a:t>
            </a:r>
          </a:p>
        </p:txBody>
      </p:sp>
      <p:grpSp>
        <p:nvGrpSpPr>
          <p:cNvPr id="37895" name="Group 7"/>
          <p:cNvGrpSpPr>
            <a:grpSpLocks/>
          </p:cNvGrpSpPr>
          <p:nvPr/>
        </p:nvGrpSpPr>
        <p:grpSpPr bwMode="auto">
          <a:xfrm>
            <a:off x="982663" y="2546350"/>
            <a:ext cx="3484562" cy="3198813"/>
            <a:chOff x="619" y="1604"/>
            <a:chExt cx="2195" cy="2015"/>
          </a:xfrm>
        </p:grpSpPr>
        <p:sp>
          <p:nvSpPr>
            <p:cNvPr id="37893" name="Rectangle 5"/>
            <p:cNvSpPr>
              <a:spLocks noChangeArrowheads="1"/>
            </p:cNvSpPr>
            <p:nvPr/>
          </p:nvSpPr>
          <p:spPr bwMode="ltGray">
            <a:xfrm>
              <a:off x="1024" y="1604"/>
              <a:ext cx="1790" cy="179"/>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37894" name="Rectangle 6"/>
            <p:cNvSpPr>
              <a:spLocks noChangeArrowheads="1"/>
            </p:cNvSpPr>
            <p:nvPr/>
          </p:nvSpPr>
          <p:spPr bwMode="ltGray">
            <a:xfrm>
              <a:off x="619" y="2233"/>
              <a:ext cx="1701" cy="1386"/>
            </a:xfrm>
            <a:prstGeom prst="rect">
              <a:avLst/>
            </a:prstGeom>
            <a:solidFill>
              <a:srgbClr val="FF5050">
                <a:alpha val="50000"/>
              </a:srgbClr>
            </a:solidFill>
            <a:ln w="9525">
              <a:noFill/>
              <a:miter lim="800000"/>
              <a:headEnd/>
              <a:tailEnd/>
            </a:ln>
            <a:effectLst/>
          </p:spPr>
          <p:txBody>
            <a:bodyPr wrap="none" anchor="ctr"/>
            <a:lstStyle/>
            <a:p>
              <a:endParaRPr lang="en-US"/>
            </a:p>
          </p:txBody>
        </p:sp>
      </p:grpSp>
      <p:sp>
        <p:nvSpPr>
          <p:cNvPr id="37896" name="Rectangle 8"/>
          <p:cNvSpPr>
            <a:spLocks noChangeArrowheads="1"/>
          </p:cNvSpPr>
          <p:nvPr/>
        </p:nvSpPr>
        <p:spPr bwMode="blackWhite">
          <a:xfrm>
            <a:off x="914400" y="1978025"/>
            <a:ext cx="7315200" cy="941388"/>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en-US" sz="1800" b="1">
                <a:solidFill>
                  <a:srgbClr val="000000"/>
                </a:solidFill>
                <a:latin typeface="Courier New" pitchFamily="49" charset="0"/>
              </a:rPr>
              <a:t>SQL&gt; SELECT   deptno, job, sum(sal)</a:t>
            </a:r>
          </a:p>
          <a:p>
            <a:pPr>
              <a:tabLst>
                <a:tab pos="682625" algn="l"/>
                <a:tab pos="1833563" algn="l"/>
              </a:tabLst>
            </a:pPr>
            <a:r>
              <a:rPr lang="en-US" sz="1800" b="1">
                <a:solidFill>
                  <a:srgbClr val="000000"/>
                </a:solidFill>
                <a:latin typeface="Courier New" pitchFamily="49" charset="0"/>
              </a:rPr>
              <a:t>  2  FROM     emp</a:t>
            </a:r>
          </a:p>
          <a:p>
            <a:pPr>
              <a:tabLst>
                <a:tab pos="682625" algn="l"/>
                <a:tab pos="1833563" algn="l"/>
              </a:tabLst>
            </a:pPr>
            <a:r>
              <a:rPr lang="en-US" sz="1800" b="1">
                <a:solidFill>
                  <a:srgbClr val="000000"/>
                </a:solidFill>
                <a:latin typeface="Courier New" pitchFamily="49" charset="0"/>
              </a:rPr>
              <a:t>  3  GROUP BY deptno, job;</a:t>
            </a:r>
          </a:p>
        </p:txBody>
      </p:sp>
      <p:sp>
        <p:nvSpPr>
          <p:cNvPr id="37897" name="Rectangle 9"/>
          <p:cNvSpPr>
            <a:spLocks noChangeArrowheads="1"/>
          </p:cNvSpPr>
          <p:nvPr/>
        </p:nvSpPr>
        <p:spPr bwMode="blackWhite">
          <a:xfrm>
            <a:off x="915988" y="3492500"/>
            <a:ext cx="7351712" cy="2592388"/>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en-US" sz="1800" b="1">
                <a:solidFill>
                  <a:srgbClr val="000000"/>
                </a:solidFill>
                <a:latin typeface="Courier New" pitchFamily="49" charset="0"/>
              </a:rPr>
              <a:t>   DEPTNO JOB        SUM(SAL)</a:t>
            </a:r>
          </a:p>
          <a:p>
            <a:pPr>
              <a:tabLst>
                <a:tab pos="682625" algn="l"/>
                <a:tab pos="1833563" algn="l"/>
              </a:tabLst>
            </a:pPr>
            <a:r>
              <a:rPr lang="en-US" sz="1800" b="1">
                <a:solidFill>
                  <a:srgbClr val="000000"/>
                </a:solidFill>
                <a:latin typeface="Courier New" pitchFamily="49" charset="0"/>
              </a:rPr>
              <a:t>--------- --------- ---------</a:t>
            </a:r>
          </a:p>
          <a:p>
            <a:pPr>
              <a:tabLst>
                <a:tab pos="682625" algn="l"/>
                <a:tab pos="1833563" algn="l"/>
              </a:tabLst>
            </a:pPr>
            <a:r>
              <a:rPr lang="en-US" sz="1800" b="1">
                <a:solidFill>
                  <a:srgbClr val="000000"/>
                </a:solidFill>
                <a:latin typeface="Courier New" pitchFamily="49" charset="0"/>
              </a:rPr>
              <a:t>       10 CLERK          1300</a:t>
            </a:r>
          </a:p>
          <a:p>
            <a:pPr>
              <a:tabLst>
                <a:tab pos="682625" algn="l"/>
                <a:tab pos="1833563" algn="l"/>
              </a:tabLst>
            </a:pPr>
            <a:r>
              <a:rPr lang="en-US" sz="1800" b="1">
                <a:solidFill>
                  <a:srgbClr val="000000"/>
                </a:solidFill>
                <a:latin typeface="Courier New" pitchFamily="49" charset="0"/>
              </a:rPr>
              <a:t>       10 MANAGER        2450</a:t>
            </a:r>
          </a:p>
          <a:p>
            <a:pPr>
              <a:tabLst>
                <a:tab pos="682625" algn="l"/>
                <a:tab pos="1833563" algn="l"/>
              </a:tabLst>
            </a:pPr>
            <a:r>
              <a:rPr lang="en-US" sz="1800" b="1">
                <a:solidFill>
                  <a:srgbClr val="000000"/>
                </a:solidFill>
                <a:latin typeface="Courier New" pitchFamily="49" charset="0"/>
              </a:rPr>
              <a:t>       10 PRESIDENT      5000</a:t>
            </a:r>
          </a:p>
          <a:p>
            <a:pPr>
              <a:tabLst>
                <a:tab pos="682625" algn="l"/>
                <a:tab pos="1833563" algn="l"/>
              </a:tabLst>
            </a:pPr>
            <a:r>
              <a:rPr lang="en-US" sz="1800" b="1">
                <a:solidFill>
                  <a:srgbClr val="000000"/>
                </a:solidFill>
                <a:latin typeface="Courier New" pitchFamily="49" charset="0"/>
              </a:rPr>
              <a:t>       20 ANALYST        6000</a:t>
            </a:r>
          </a:p>
          <a:p>
            <a:pPr>
              <a:tabLst>
                <a:tab pos="682625" algn="l"/>
                <a:tab pos="1833563" algn="l"/>
              </a:tabLst>
            </a:pPr>
            <a:r>
              <a:rPr lang="en-US" sz="1800" b="1">
                <a:solidFill>
                  <a:srgbClr val="000000"/>
                </a:solidFill>
                <a:latin typeface="Courier New" pitchFamily="49" charset="0"/>
              </a:rPr>
              <a:t>       20 CLERK          1900</a:t>
            </a:r>
          </a:p>
          <a:p>
            <a:pPr>
              <a:tabLst>
                <a:tab pos="682625" algn="l"/>
                <a:tab pos="1833563" algn="l"/>
              </a:tabLst>
            </a:pPr>
            <a:r>
              <a:rPr lang="en-US" sz="1800" b="1">
                <a:solidFill>
                  <a:srgbClr val="000000"/>
                </a:solidFill>
                <a:latin typeface="Courier New" pitchFamily="49" charset="0"/>
              </a:rPr>
              <a:t>...</a:t>
            </a:r>
          </a:p>
          <a:p>
            <a:pPr>
              <a:tabLst>
                <a:tab pos="682625" algn="l"/>
                <a:tab pos="1833563" algn="l"/>
              </a:tabLst>
            </a:pPr>
            <a:r>
              <a:rPr lang="en-US" sz="1800" b="1">
                <a:solidFill>
                  <a:srgbClr val="000000"/>
                </a:solidFill>
                <a:latin typeface="Courier New" pitchFamily="49" charset="0"/>
              </a:rPr>
              <a:t>9 rows selected.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7895"/>
                                        </p:tgtEl>
                                        <p:attrNameLst>
                                          <p:attrName>style.visibility</p:attrName>
                                        </p:attrNameLst>
                                      </p:cBhvr>
                                      <p:to>
                                        <p:strVal val="visible"/>
                                      </p:to>
                                    </p:set>
                                    <p:animEffect transition="in" filter="wipe(up)">
                                      <p:cBhvr>
                                        <p:cTn id="7" dur="500"/>
                                        <p:tgtEl>
                                          <p:spTgt spid="37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42888" y="504825"/>
            <a:ext cx="8597900" cy="881063"/>
          </a:xfrm>
          <a:noFill/>
          <a:ln/>
          <a:effectLst>
            <a:outerShdw dist="53882" dir="2700000" algn="ctr" rotWithShape="0">
              <a:srgbClr val="000000"/>
            </a:outerShdw>
          </a:effectLst>
        </p:spPr>
        <p:txBody>
          <a:bodyPr lIns="92075" tIns="46038" rIns="92075" bIns="46038" anchor="t"/>
          <a:lstStyle/>
          <a:p>
            <a:r>
              <a:rPr lang="en-US"/>
              <a:t>Illegal Queries </a:t>
            </a:r>
            <a:br>
              <a:rPr lang="en-US"/>
            </a:br>
            <a:r>
              <a:rPr lang="en-US"/>
              <a:t>Using Group Functions</a:t>
            </a:r>
          </a:p>
        </p:txBody>
      </p:sp>
      <p:sp>
        <p:nvSpPr>
          <p:cNvPr id="39939" name="Rectangle 3"/>
          <p:cNvSpPr>
            <a:spLocks noGrp="1" noChangeArrowheads="1"/>
          </p:cNvSpPr>
          <p:nvPr>
            <p:ph type="body" idx="1"/>
          </p:nvPr>
        </p:nvSpPr>
        <p:spPr>
          <a:xfrm>
            <a:off x="881063" y="1785938"/>
            <a:ext cx="7712075" cy="1554162"/>
          </a:xfrm>
          <a:noFill/>
          <a:ln/>
          <a:effectLst>
            <a:outerShdw dist="53882" dir="2700000" algn="ctr" rotWithShape="0">
              <a:srgbClr val="000000"/>
            </a:outerShdw>
          </a:effectLst>
        </p:spPr>
        <p:txBody>
          <a:bodyPr lIns="92075" tIns="46038" rIns="92075" bIns="46038">
            <a:spAutoFit/>
          </a:bodyPr>
          <a:lstStyle/>
          <a:p>
            <a:r>
              <a:rPr lang="en-US"/>
              <a:t>Any column or expression in the SELECT list that is not an aggregate function must be in the GROUP BY clause.</a:t>
            </a:r>
          </a:p>
        </p:txBody>
      </p:sp>
      <p:sp>
        <p:nvSpPr>
          <p:cNvPr id="39940" name="Rectangle 4"/>
          <p:cNvSpPr>
            <a:spLocks noChangeArrowheads="1"/>
          </p:cNvSpPr>
          <p:nvPr/>
        </p:nvSpPr>
        <p:spPr bwMode="blackWhite">
          <a:xfrm>
            <a:off x="1030288" y="3413125"/>
            <a:ext cx="7137400" cy="8032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r>
              <a:rPr lang="en-US" sz="1800" b="1">
                <a:solidFill>
                  <a:srgbClr val="000000"/>
                </a:solidFill>
                <a:latin typeface="Courier New" pitchFamily="49" charset="0"/>
              </a:rPr>
              <a:t>SQL&gt; SELECT	deptno, COUNT(ename)</a:t>
            </a:r>
          </a:p>
          <a:p>
            <a:pPr>
              <a:tabLst>
                <a:tab pos="682625" algn="l"/>
                <a:tab pos="1833563" algn="l"/>
              </a:tabLst>
            </a:pPr>
            <a:r>
              <a:rPr lang="en-US" sz="1800" b="1">
                <a:solidFill>
                  <a:srgbClr val="000000"/>
                </a:solidFill>
                <a:latin typeface="Courier New" pitchFamily="49" charset="0"/>
              </a:rPr>
              <a:t>  2  FROM	emp;</a:t>
            </a:r>
          </a:p>
        </p:txBody>
      </p:sp>
      <p:sp>
        <p:nvSpPr>
          <p:cNvPr id="39941" name="Rectangle 5"/>
          <p:cNvSpPr>
            <a:spLocks noChangeArrowheads="1"/>
          </p:cNvSpPr>
          <p:nvPr/>
        </p:nvSpPr>
        <p:spPr bwMode="blackWhite">
          <a:xfrm>
            <a:off x="1049338" y="4489450"/>
            <a:ext cx="7137400" cy="13462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r>
              <a:rPr lang="en-US" sz="1800" b="1">
                <a:solidFill>
                  <a:srgbClr val="000000"/>
                </a:solidFill>
                <a:latin typeface="Courier New" pitchFamily="49" charset="0"/>
              </a:rPr>
              <a:t>SELECT deptno, COUNT(ename)</a:t>
            </a:r>
          </a:p>
          <a:p>
            <a:pPr>
              <a:tabLst>
                <a:tab pos="682625" algn="l"/>
                <a:tab pos="1833563" algn="l"/>
              </a:tabLst>
            </a:pPr>
            <a:r>
              <a:rPr lang="en-US" sz="1800" b="1">
                <a:solidFill>
                  <a:srgbClr val="000000"/>
                </a:solidFill>
                <a:latin typeface="Courier New" pitchFamily="49" charset="0"/>
              </a:rPr>
              <a:t>       *</a:t>
            </a:r>
          </a:p>
          <a:p>
            <a:pPr>
              <a:tabLst>
                <a:tab pos="682625" algn="l"/>
                <a:tab pos="1833563" algn="l"/>
              </a:tabLst>
            </a:pPr>
            <a:r>
              <a:rPr lang="en-US" sz="1800" b="1">
                <a:solidFill>
                  <a:srgbClr val="000000"/>
                </a:solidFill>
                <a:latin typeface="Courier New" pitchFamily="49" charset="0"/>
              </a:rPr>
              <a:t>ERROR at line 1:</a:t>
            </a:r>
          </a:p>
          <a:p>
            <a:pPr>
              <a:tabLst>
                <a:tab pos="682625" algn="l"/>
                <a:tab pos="1833563" algn="l"/>
              </a:tabLst>
            </a:pPr>
            <a:r>
              <a:rPr lang="en-US" sz="1800" b="1">
                <a:solidFill>
                  <a:srgbClr val="000000"/>
                </a:solidFill>
                <a:latin typeface="Courier New" pitchFamily="49" charset="0"/>
              </a:rPr>
              <a:t>ORA-00937: not a single-group group function</a:t>
            </a:r>
          </a:p>
        </p:txBody>
      </p:sp>
      <p:sp>
        <p:nvSpPr>
          <p:cNvPr id="39942" name="Rectangle 6"/>
          <p:cNvSpPr>
            <a:spLocks noChangeArrowheads="1"/>
          </p:cNvSpPr>
          <p:nvPr/>
        </p:nvSpPr>
        <p:spPr bwMode="auto">
          <a:xfrm rot="21180000">
            <a:off x="1355725" y="3902075"/>
            <a:ext cx="6615113" cy="457200"/>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r>
              <a:rPr lang="en-US" b="1">
                <a:solidFill>
                  <a:srgbClr val="FF3300"/>
                </a:solidFill>
                <a:effectLst>
                  <a:outerShdw blurRad="38100" dist="38100" dir="2700000" algn="tl">
                    <a:srgbClr val="FFFFFF"/>
                  </a:outerShdw>
                </a:effectLst>
                <a:latin typeface="Arial" pitchFamily="34" charset="0"/>
              </a:rPr>
              <a:t>Column missing in the GROUP BY clause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9942"/>
                                        </p:tgtEl>
                                        <p:attrNameLst>
                                          <p:attrName>style.visibility</p:attrName>
                                        </p:attrNameLst>
                                      </p:cBhvr>
                                      <p:to>
                                        <p:strVal val="visible"/>
                                      </p:to>
                                    </p:set>
                                    <p:animEffect transition="in" filter="wipe(down)">
                                      <p:cBhvr>
                                        <p:cTn id="7" dur="500"/>
                                        <p:tgtEl>
                                          <p:spTgt spid="39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Illegal Queries </a:t>
            </a:r>
            <a:br>
              <a:rPr lang="en-US"/>
            </a:br>
            <a:r>
              <a:rPr lang="en-US"/>
              <a:t>Using Group Functions</a:t>
            </a:r>
          </a:p>
        </p:txBody>
      </p:sp>
      <p:sp>
        <p:nvSpPr>
          <p:cNvPr id="41987" name="Rectangle 3"/>
          <p:cNvSpPr>
            <a:spLocks noGrp="1" noChangeArrowheads="1"/>
          </p:cNvSpPr>
          <p:nvPr>
            <p:ph type="body" idx="1"/>
          </p:nvPr>
        </p:nvSpPr>
        <p:spPr>
          <a:xfrm>
            <a:off x="514350" y="1778000"/>
            <a:ext cx="8628063" cy="1031875"/>
          </a:xfrm>
          <a:noFill/>
          <a:ln/>
          <a:effectLst>
            <a:outerShdw dist="53882" dir="2700000" algn="ctr" rotWithShape="0">
              <a:srgbClr val="000000"/>
            </a:outerShdw>
          </a:effectLst>
        </p:spPr>
        <p:txBody>
          <a:bodyPr lIns="92075" tIns="46038" rIns="92075" bIns="46038">
            <a:spAutoFit/>
          </a:bodyPr>
          <a:lstStyle/>
          <a:p>
            <a:pPr lvl="1"/>
            <a:r>
              <a:rPr lang="en-US"/>
              <a:t>You cannot use the WHERE clause to restrict groups.</a:t>
            </a:r>
          </a:p>
          <a:p>
            <a:pPr lvl="1"/>
            <a:r>
              <a:rPr lang="en-US"/>
              <a:t>You use the HAVING clause to restrict groups.</a:t>
            </a:r>
          </a:p>
        </p:txBody>
      </p:sp>
      <p:sp>
        <p:nvSpPr>
          <p:cNvPr id="41988" name="Rectangle 4"/>
          <p:cNvSpPr>
            <a:spLocks noChangeArrowheads="1"/>
          </p:cNvSpPr>
          <p:nvPr/>
        </p:nvSpPr>
        <p:spPr bwMode="blackWhite">
          <a:xfrm>
            <a:off x="995363" y="3365500"/>
            <a:ext cx="7385050" cy="12700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r>
              <a:rPr lang="en-US" sz="1800" b="1">
                <a:solidFill>
                  <a:srgbClr val="000000"/>
                </a:solidFill>
                <a:latin typeface="Courier New" pitchFamily="49" charset="0"/>
              </a:rPr>
              <a:t>SQL&gt; SELECT	 deptno, AVG(sal)</a:t>
            </a:r>
          </a:p>
          <a:p>
            <a:pPr>
              <a:tabLst>
                <a:tab pos="682625" algn="l"/>
                <a:tab pos="1833563" algn="l"/>
              </a:tabLst>
            </a:pPr>
            <a:r>
              <a:rPr lang="en-US" sz="1800" b="1">
                <a:solidFill>
                  <a:srgbClr val="000000"/>
                </a:solidFill>
                <a:latin typeface="Courier New" pitchFamily="49" charset="0"/>
              </a:rPr>
              <a:t>  2  FROM	 emp</a:t>
            </a:r>
          </a:p>
          <a:p>
            <a:pPr>
              <a:tabLst>
                <a:tab pos="682625" algn="l"/>
                <a:tab pos="1833563" algn="l"/>
              </a:tabLst>
            </a:pPr>
            <a:r>
              <a:rPr lang="en-US" sz="1800" b="1">
                <a:solidFill>
                  <a:srgbClr val="000000"/>
                </a:solidFill>
                <a:latin typeface="Courier New" pitchFamily="49" charset="0"/>
              </a:rPr>
              <a:t>  3  WHERE	 AVG(sal) &gt; 2000</a:t>
            </a:r>
          </a:p>
          <a:p>
            <a:pPr>
              <a:tabLst>
                <a:tab pos="682625" algn="l"/>
                <a:tab pos="1833563" algn="l"/>
              </a:tabLst>
            </a:pPr>
            <a:r>
              <a:rPr lang="en-US" sz="1800" b="1">
                <a:solidFill>
                  <a:srgbClr val="000000"/>
                </a:solidFill>
                <a:latin typeface="Courier New" pitchFamily="49" charset="0"/>
              </a:rPr>
              <a:t>  4  GROUP BY	 deptno;</a:t>
            </a:r>
          </a:p>
        </p:txBody>
      </p:sp>
      <p:sp>
        <p:nvSpPr>
          <p:cNvPr id="41989" name="Rectangle 5"/>
          <p:cNvSpPr>
            <a:spLocks noChangeArrowheads="1"/>
          </p:cNvSpPr>
          <p:nvPr/>
        </p:nvSpPr>
        <p:spPr bwMode="blackWhite">
          <a:xfrm>
            <a:off x="1033463" y="4832350"/>
            <a:ext cx="7385050" cy="1274763"/>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r>
              <a:rPr lang="en-US" sz="1800" b="1">
                <a:solidFill>
                  <a:srgbClr val="000000"/>
                </a:solidFill>
                <a:latin typeface="Courier New" pitchFamily="49" charset="0"/>
              </a:rPr>
              <a:t>WHERE AVG(sal) &gt; 2000</a:t>
            </a:r>
          </a:p>
          <a:p>
            <a:pPr>
              <a:tabLst>
                <a:tab pos="682625" algn="l"/>
                <a:tab pos="1833563" algn="l"/>
              </a:tabLst>
            </a:pPr>
            <a:r>
              <a:rPr lang="en-US" sz="1800" b="1">
                <a:solidFill>
                  <a:srgbClr val="000000"/>
                </a:solidFill>
                <a:latin typeface="Courier New" pitchFamily="49" charset="0"/>
              </a:rPr>
              <a:t>      *</a:t>
            </a:r>
          </a:p>
          <a:p>
            <a:pPr>
              <a:tabLst>
                <a:tab pos="682625" algn="l"/>
                <a:tab pos="1833563" algn="l"/>
              </a:tabLst>
            </a:pPr>
            <a:r>
              <a:rPr lang="en-US" sz="1800" b="1">
                <a:solidFill>
                  <a:srgbClr val="000000"/>
                </a:solidFill>
                <a:latin typeface="Courier New" pitchFamily="49" charset="0"/>
              </a:rPr>
              <a:t>ERROR at line 3:</a:t>
            </a:r>
          </a:p>
          <a:p>
            <a:pPr>
              <a:tabLst>
                <a:tab pos="682625" algn="l"/>
                <a:tab pos="1833563" algn="l"/>
              </a:tabLst>
            </a:pPr>
            <a:r>
              <a:rPr lang="en-US" sz="1800" b="1">
                <a:solidFill>
                  <a:srgbClr val="000000"/>
                </a:solidFill>
                <a:latin typeface="Courier New" pitchFamily="49" charset="0"/>
              </a:rPr>
              <a:t>ORA-00934: group function is not allowed here</a:t>
            </a:r>
          </a:p>
        </p:txBody>
      </p:sp>
      <p:sp>
        <p:nvSpPr>
          <p:cNvPr id="41990" name="Rectangle 6"/>
          <p:cNvSpPr>
            <a:spLocks noChangeArrowheads="1"/>
          </p:cNvSpPr>
          <p:nvPr/>
        </p:nvSpPr>
        <p:spPr bwMode="auto">
          <a:xfrm rot="19980000">
            <a:off x="2938463" y="4283075"/>
            <a:ext cx="5200650" cy="82232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r>
              <a:rPr lang="en-US" b="1">
                <a:solidFill>
                  <a:srgbClr val="FF3300"/>
                </a:solidFill>
                <a:effectLst>
                  <a:outerShdw blurRad="38100" dist="38100" dir="2700000" algn="tl">
                    <a:srgbClr val="FFFFFF"/>
                  </a:outerShdw>
                </a:effectLst>
                <a:latin typeface="Arial" pitchFamily="34" charset="0"/>
              </a:rPr>
              <a:t>Cannot use the WHERE clause</a:t>
            </a:r>
          </a:p>
          <a:p>
            <a:r>
              <a:rPr lang="en-US" b="1">
                <a:solidFill>
                  <a:srgbClr val="FF3300"/>
                </a:solidFill>
                <a:effectLst>
                  <a:outerShdw blurRad="38100" dist="38100" dir="2700000" algn="tl">
                    <a:srgbClr val="FFFFFF"/>
                  </a:outerShdw>
                </a:effectLst>
                <a:latin typeface="Arial" pitchFamily="34" charset="0"/>
              </a:rPr>
              <a:t>            to restrict groups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990"/>
                                        </p:tgtEl>
                                        <p:attrNameLst>
                                          <p:attrName>style.visibility</p:attrName>
                                        </p:attrNameLst>
                                      </p:cBhvr>
                                      <p:to>
                                        <p:strVal val="visible"/>
                                      </p:to>
                                    </p:set>
                                    <p:animEffect transition="in" filter="wipe(down)">
                                      <p:cBhvr>
                                        <p:cTn id="7" dur="500"/>
                                        <p:tgtEl>
                                          <p:spTgt spid="41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Objectives</a:t>
            </a:r>
          </a:p>
        </p:txBody>
      </p:sp>
      <p:sp>
        <p:nvSpPr>
          <p:cNvPr id="7171" name="Rectangle 3"/>
          <p:cNvSpPr>
            <a:spLocks noGrp="1" noChangeArrowheads="1"/>
          </p:cNvSpPr>
          <p:nvPr>
            <p:ph type="body" idx="1"/>
          </p:nvPr>
        </p:nvSpPr>
        <p:spPr>
          <a:xfrm>
            <a:off x="860425" y="1795463"/>
            <a:ext cx="7385050" cy="3544887"/>
          </a:xfrm>
          <a:noFill/>
          <a:ln/>
          <a:effectLst>
            <a:outerShdw dist="53882" dir="2700000" algn="ctr" rotWithShape="0">
              <a:srgbClr val="000000"/>
            </a:outerShdw>
          </a:effectLst>
        </p:spPr>
        <p:txBody>
          <a:bodyPr lIns="92075" tIns="46038" rIns="92075" bIns="46038">
            <a:spAutoFit/>
          </a:bodyPr>
          <a:lstStyle/>
          <a:p>
            <a:r>
              <a:rPr lang="en-US"/>
              <a:t>After completing this lesson, you should be able to do the following:</a:t>
            </a:r>
          </a:p>
          <a:p>
            <a:pPr lvl="1"/>
            <a:r>
              <a:rPr lang="en-US"/>
              <a:t>Identify the available group functions</a:t>
            </a:r>
          </a:p>
          <a:p>
            <a:pPr lvl="1"/>
            <a:r>
              <a:rPr lang="en-US"/>
              <a:t>Describe the use of group functions</a:t>
            </a:r>
          </a:p>
          <a:p>
            <a:pPr lvl="1"/>
            <a:r>
              <a:rPr lang="en-US"/>
              <a:t>Group data using the GROUP BY clause</a:t>
            </a:r>
          </a:p>
          <a:p>
            <a:pPr lvl="1"/>
            <a:r>
              <a:rPr lang="en-US"/>
              <a:t>Include or exclude grouped rows by using the HAVING clause</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blackWhite">
          <a:xfrm>
            <a:off x="6083300" y="3225800"/>
            <a:ext cx="2209800" cy="11080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p:txBody>
      </p:sp>
      <p:sp>
        <p:nvSpPr>
          <p:cNvPr id="44035" name="Rectangle 3"/>
          <p:cNvSpPr>
            <a:spLocks noChangeArrowheads="1"/>
          </p:cNvSpPr>
          <p:nvPr/>
        </p:nvSpPr>
        <p:spPr bwMode="blackWhite">
          <a:xfrm>
            <a:off x="800100" y="1625600"/>
            <a:ext cx="2273300" cy="43275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p:txBody>
      </p:sp>
      <p:sp>
        <p:nvSpPr>
          <p:cNvPr id="44036" name="Freeform 4"/>
          <p:cNvSpPr>
            <a:spLocks/>
          </p:cNvSpPr>
          <p:nvPr/>
        </p:nvSpPr>
        <p:spPr bwMode="auto">
          <a:xfrm>
            <a:off x="3078163" y="1624013"/>
            <a:ext cx="3044825" cy="4321175"/>
          </a:xfrm>
          <a:custGeom>
            <a:avLst/>
            <a:gdLst/>
            <a:ahLst/>
            <a:cxnLst>
              <a:cxn ang="0">
                <a:pos x="0" y="2721"/>
              </a:cxn>
              <a:cxn ang="0">
                <a:pos x="0" y="0"/>
              </a:cxn>
              <a:cxn ang="0">
                <a:pos x="1917" y="1016"/>
              </a:cxn>
              <a:cxn ang="0">
                <a:pos x="1917" y="1705"/>
              </a:cxn>
              <a:cxn ang="0">
                <a:pos x="0" y="2721"/>
              </a:cxn>
            </a:cxnLst>
            <a:rect l="0" t="0" r="r" b="b"/>
            <a:pathLst>
              <a:path w="1918" h="2722">
                <a:moveTo>
                  <a:pt x="0" y="2721"/>
                </a:moveTo>
                <a:lnTo>
                  <a:pt x="0" y="0"/>
                </a:lnTo>
                <a:lnTo>
                  <a:pt x="1917" y="1016"/>
                </a:lnTo>
                <a:lnTo>
                  <a:pt x="1917" y="1705"/>
                </a:lnTo>
                <a:lnTo>
                  <a:pt x="0" y="2721"/>
                </a:lnTo>
              </a:path>
            </a:pathLst>
          </a:custGeom>
          <a:solidFill>
            <a:srgbClr val="FFCC99">
              <a:alpha val="50000"/>
            </a:srgbClr>
          </a:solidFill>
          <a:ln w="9525" cap="rnd">
            <a:noFill/>
            <a:round/>
            <a:headEnd/>
            <a:tailEnd/>
          </a:ln>
          <a:effectLst/>
        </p:spPr>
        <p:txBody>
          <a:bodyPr/>
          <a:lstStyle/>
          <a:p>
            <a:endParaRPr lang="en-US"/>
          </a:p>
        </p:txBody>
      </p:sp>
      <p:sp>
        <p:nvSpPr>
          <p:cNvPr id="44037" name="Rectangle 5"/>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Excluding Group Results</a:t>
            </a:r>
          </a:p>
        </p:txBody>
      </p:sp>
      <p:sp>
        <p:nvSpPr>
          <p:cNvPr id="44038" name="Rectangle 6"/>
          <p:cNvSpPr>
            <a:spLocks noChangeArrowheads="1"/>
          </p:cNvSpPr>
          <p:nvPr/>
        </p:nvSpPr>
        <p:spPr bwMode="auto">
          <a:xfrm>
            <a:off x="4068763" y="3133725"/>
            <a:ext cx="1847850" cy="1465263"/>
          </a:xfrm>
          <a:prstGeom prst="rect">
            <a:avLst/>
          </a:prstGeom>
          <a:noFill/>
          <a:ln w="9525">
            <a:noFill/>
            <a:miter lim="800000"/>
            <a:headEnd/>
            <a:tailEnd/>
          </a:ln>
          <a:effectLst/>
        </p:spPr>
        <p:txBody>
          <a:bodyPr wrap="none" lIns="92075" tIns="46038" rIns="92075" bIns="46038">
            <a:spAutoFit/>
          </a:bodyPr>
          <a:lstStyle/>
          <a:p>
            <a:pPr algn="ctr"/>
            <a:r>
              <a:rPr lang="en-US" sz="1800" b="1">
                <a:solidFill>
                  <a:srgbClr val="FFFFCC"/>
                </a:solidFill>
                <a:effectLst>
                  <a:outerShdw blurRad="38100" dist="38100" dir="2700000" algn="tl">
                    <a:srgbClr val="FFFFFF"/>
                  </a:outerShdw>
                </a:effectLst>
                <a:latin typeface="Arial" pitchFamily="34" charset="0"/>
              </a:rPr>
              <a:t>“maximum</a:t>
            </a:r>
            <a:br>
              <a:rPr lang="en-US" sz="1800" b="1">
                <a:solidFill>
                  <a:srgbClr val="FFFFCC"/>
                </a:solidFill>
                <a:effectLst>
                  <a:outerShdw blurRad="38100" dist="38100" dir="2700000" algn="tl">
                    <a:srgbClr val="FFFFFF"/>
                  </a:outerShdw>
                </a:effectLst>
                <a:latin typeface="Arial" pitchFamily="34" charset="0"/>
              </a:rPr>
            </a:br>
            <a:r>
              <a:rPr lang="en-US" sz="1800" b="1">
                <a:solidFill>
                  <a:srgbClr val="FFFFCC"/>
                </a:solidFill>
                <a:effectLst>
                  <a:outerShdw blurRad="38100" dist="38100" dir="2700000" algn="tl">
                    <a:srgbClr val="FFFFFF"/>
                  </a:outerShdw>
                </a:effectLst>
                <a:latin typeface="Arial" pitchFamily="34" charset="0"/>
              </a:rPr>
              <a:t>salary</a:t>
            </a:r>
            <a:br>
              <a:rPr lang="en-US" sz="1800" b="1">
                <a:solidFill>
                  <a:srgbClr val="FFFFCC"/>
                </a:solidFill>
                <a:effectLst>
                  <a:outerShdw blurRad="38100" dist="38100" dir="2700000" algn="tl">
                    <a:srgbClr val="FFFFFF"/>
                  </a:outerShdw>
                </a:effectLst>
                <a:latin typeface="Arial" pitchFamily="34" charset="0"/>
              </a:rPr>
            </a:br>
            <a:r>
              <a:rPr lang="en-US" sz="1800" b="1">
                <a:solidFill>
                  <a:srgbClr val="FFFFCC"/>
                </a:solidFill>
                <a:effectLst>
                  <a:outerShdw blurRad="38100" dist="38100" dir="2700000" algn="tl">
                    <a:srgbClr val="FFFFFF"/>
                  </a:outerShdw>
                </a:effectLst>
                <a:latin typeface="Arial" pitchFamily="34" charset="0"/>
              </a:rPr>
              <a:t>per department</a:t>
            </a:r>
          </a:p>
          <a:p>
            <a:pPr algn="ctr"/>
            <a:r>
              <a:rPr lang="en-US" sz="1800" b="1">
                <a:solidFill>
                  <a:srgbClr val="FFFFCC"/>
                </a:solidFill>
                <a:effectLst>
                  <a:outerShdw blurRad="38100" dist="38100" dir="2700000" algn="tl">
                    <a:srgbClr val="FFFFFF"/>
                  </a:outerShdw>
                </a:effectLst>
                <a:latin typeface="Arial" pitchFamily="34" charset="0"/>
              </a:rPr>
              <a:t>greater than</a:t>
            </a:r>
            <a:br>
              <a:rPr lang="en-US" sz="1800" b="1">
                <a:solidFill>
                  <a:srgbClr val="FFFFCC"/>
                </a:solidFill>
                <a:effectLst>
                  <a:outerShdw blurRad="38100" dist="38100" dir="2700000" algn="tl">
                    <a:srgbClr val="FFFFFF"/>
                  </a:outerShdw>
                </a:effectLst>
                <a:latin typeface="Arial" pitchFamily="34" charset="0"/>
              </a:rPr>
            </a:br>
            <a:r>
              <a:rPr lang="en-US" sz="1800" b="1">
                <a:solidFill>
                  <a:srgbClr val="FFFFCC"/>
                </a:solidFill>
                <a:effectLst>
                  <a:outerShdw blurRad="38100" dist="38100" dir="2700000" algn="tl">
                    <a:srgbClr val="FFFFFF"/>
                  </a:outerShdw>
                </a:effectLst>
                <a:latin typeface="Arial" pitchFamily="34" charset="0"/>
              </a:rPr>
              <a:t>$2900”</a:t>
            </a:r>
          </a:p>
        </p:txBody>
      </p:sp>
      <p:sp>
        <p:nvSpPr>
          <p:cNvPr id="44039" name="Rectangle 7"/>
          <p:cNvSpPr>
            <a:spLocks noChangeArrowheads="1"/>
          </p:cNvSpPr>
          <p:nvPr/>
        </p:nvSpPr>
        <p:spPr bwMode="auto">
          <a:xfrm>
            <a:off x="722313" y="1258888"/>
            <a:ext cx="679450" cy="366712"/>
          </a:xfrm>
          <a:prstGeom prst="rect">
            <a:avLst/>
          </a:prstGeom>
          <a:noFill/>
          <a:ln w="9525">
            <a:noFill/>
            <a:miter lim="800000"/>
            <a:headEnd/>
            <a:tailEnd/>
          </a:ln>
          <a:effectLst/>
        </p:spPr>
        <p:txBody>
          <a:bodyPr wrap="none" lIns="92075" tIns="46038" rIns="92075" bIns="46038">
            <a:spAutoFit/>
          </a:bodyPr>
          <a:lstStyle/>
          <a:p>
            <a:r>
              <a:rPr lang="en-US" sz="1800" b="1">
                <a:solidFill>
                  <a:srgbClr val="FFFFCC"/>
                </a:solidFill>
                <a:effectLst>
                  <a:outerShdw blurRad="38100" dist="38100" dir="2700000" algn="tl">
                    <a:srgbClr val="FFFFFF"/>
                  </a:outerShdw>
                </a:effectLst>
                <a:latin typeface="Arial" pitchFamily="34" charset="0"/>
              </a:rPr>
              <a:t>EMP</a:t>
            </a:r>
          </a:p>
        </p:txBody>
      </p:sp>
      <p:grpSp>
        <p:nvGrpSpPr>
          <p:cNvPr id="44044" name="Group 12"/>
          <p:cNvGrpSpPr>
            <a:grpSpLocks/>
          </p:cNvGrpSpPr>
          <p:nvPr/>
        </p:nvGrpSpPr>
        <p:grpSpPr bwMode="auto">
          <a:xfrm>
            <a:off x="868363" y="2208213"/>
            <a:ext cx="7348537" cy="1843087"/>
            <a:chOff x="547" y="1391"/>
            <a:chExt cx="4629" cy="1161"/>
          </a:xfrm>
        </p:grpSpPr>
        <p:grpSp>
          <p:nvGrpSpPr>
            <p:cNvPr id="44042" name="Group 10"/>
            <p:cNvGrpSpPr>
              <a:grpSpLocks/>
            </p:cNvGrpSpPr>
            <p:nvPr/>
          </p:nvGrpSpPr>
          <p:grpSpPr bwMode="auto">
            <a:xfrm>
              <a:off x="547" y="1391"/>
              <a:ext cx="4629" cy="1161"/>
              <a:chOff x="547" y="1391"/>
              <a:chExt cx="4629" cy="1161"/>
            </a:xfrm>
          </p:grpSpPr>
          <p:sp>
            <p:nvSpPr>
              <p:cNvPr id="44040" name="Rectangle 8"/>
              <p:cNvSpPr>
                <a:spLocks noChangeArrowheads="1"/>
              </p:cNvSpPr>
              <p:nvPr/>
            </p:nvSpPr>
            <p:spPr bwMode="ltGray">
              <a:xfrm>
                <a:off x="547" y="1391"/>
                <a:ext cx="1333" cy="489"/>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44041" name="Rectangle 9"/>
              <p:cNvSpPr>
                <a:spLocks noChangeArrowheads="1"/>
              </p:cNvSpPr>
              <p:nvPr/>
            </p:nvSpPr>
            <p:spPr bwMode="ltGray">
              <a:xfrm>
                <a:off x="3873" y="2382"/>
                <a:ext cx="1303" cy="170"/>
              </a:xfrm>
              <a:prstGeom prst="rect">
                <a:avLst/>
              </a:prstGeom>
              <a:solidFill>
                <a:srgbClr val="FF5050">
                  <a:alpha val="50000"/>
                </a:srgbClr>
              </a:solidFill>
              <a:ln w="9525">
                <a:noFill/>
                <a:miter lim="800000"/>
                <a:headEnd/>
                <a:tailEnd/>
              </a:ln>
              <a:effectLst/>
            </p:spPr>
            <p:txBody>
              <a:bodyPr wrap="none" anchor="ctr"/>
              <a:lstStyle/>
              <a:p>
                <a:endParaRPr lang="en-US"/>
              </a:p>
            </p:txBody>
          </p:sp>
        </p:grpSp>
        <p:sp>
          <p:nvSpPr>
            <p:cNvPr id="44043" name="Rectangle 11"/>
            <p:cNvSpPr>
              <a:spLocks noChangeArrowheads="1"/>
            </p:cNvSpPr>
            <p:nvPr/>
          </p:nvSpPr>
          <p:spPr bwMode="auto">
            <a:xfrm>
              <a:off x="2026" y="1493"/>
              <a:ext cx="462" cy="274"/>
            </a:xfrm>
            <a:prstGeom prst="rect">
              <a:avLst/>
            </a:prstGeom>
            <a:noFill/>
            <a:ln w="9525">
              <a:noFill/>
              <a:miter lim="800000"/>
              <a:headEnd/>
              <a:tailEnd/>
            </a:ln>
            <a:effectLst/>
          </p:spPr>
          <p:txBody>
            <a:bodyPr wrap="none" lIns="92075" tIns="46038" rIns="92075" bIns="46038">
              <a:spAutoFit/>
            </a:bodyPr>
            <a:lstStyle/>
            <a:p>
              <a:pPr>
                <a:lnSpc>
                  <a:spcPct val="125000"/>
                </a:lnSpc>
              </a:pPr>
              <a:r>
                <a:rPr lang="en-US" sz="1800" b="1">
                  <a:solidFill>
                    <a:srgbClr val="FF6633"/>
                  </a:solidFill>
                  <a:effectLst>
                    <a:outerShdw blurRad="38100" dist="38100" dir="2700000" algn="tl">
                      <a:srgbClr val="FFFFFF"/>
                    </a:outerShdw>
                  </a:effectLst>
                  <a:latin typeface="Courier New" pitchFamily="49" charset="0"/>
                </a:rPr>
                <a:t>5000</a:t>
              </a:r>
            </a:p>
          </p:txBody>
        </p:sp>
      </p:grpSp>
      <p:grpSp>
        <p:nvGrpSpPr>
          <p:cNvPr id="44049" name="Group 17"/>
          <p:cNvGrpSpPr>
            <a:grpSpLocks/>
          </p:cNvGrpSpPr>
          <p:nvPr/>
        </p:nvGrpSpPr>
        <p:grpSpPr bwMode="auto">
          <a:xfrm>
            <a:off x="868363" y="2990850"/>
            <a:ext cx="7348537" cy="1352550"/>
            <a:chOff x="547" y="1884"/>
            <a:chExt cx="4629" cy="852"/>
          </a:xfrm>
        </p:grpSpPr>
        <p:sp>
          <p:nvSpPr>
            <p:cNvPr id="44045" name="Rectangle 13"/>
            <p:cNvSpPr>
              <a:spLocks noChangeArrowheads="1"/>
            </p:cNvSpPr>
            <p:nvPr/>
          </p:nvSpPr>
          <p:spPr bwMode="auto">
            <a:xfrm>
              <a:off x="2026" y="2205"/>
              <a:ext cx="462" cy="274"/>
            </a:xfrm>
            <a:prstGeom prst="rect">
              <a:avLst/>
            </a:prstGeom>
            <a:noFill/>
            <a:ln w="9525">
              <a:noFill/>
              <a:miter lim="800000"/>
              <a:headEnd/>
              <a:tailEnd/>
            </a:ln>
            <a:effectLst/>
          </p:spPr>
          <p:txBody>
            <a:bodyPr wrap="none" lIns="92075" tIns="46038" rIns="92075" bIns="46038">
              <a:spAutoFit/>
            </a:bodyPr>
            <a:lstStyle/>
            <a:p>
              <a:pPr>
                <a:lnSpc>
                  <a:spcPct val="125000"/>
                </a:lnSpc>
              </a:pPr>
              <a:r>
                <a:rPr lang="en-US" sz="1800" b="1">
                  <a:solidFill>
                    <a:srgbClr val="339933"/>
                  </a:solidFill>
                  <a:effectLst>
                    <a:outerShdw blurRad="38100" dist="38100" dir="2700000" algn="tl">
                      <a:srgbClr val="FFFFFF"/>
                    </a:outerShdw>
                  </a:effectLst>
                  <a:latin typeface="Courier New" pitchFamily="49" charset="0"/>
                </a:rPr>
                <a:t>3000</a:t>
              </a:r>
            </a:p>
          </p:txBody>
        </p:sp>
        <p:grpSp>
          <p:nvGrpSpPr>
            <p:cNvPr id="44048" name="Group 16"/>
            <p:cNvGrpSpPr>
              <a:grpSpLocks/>
            </p:cNvGrpSpPr>
            <p:nvPr/>
          </p:nvGrpSpPr>
          <p:grpSpPr bwMode="auto">
            <a:xfrm>
              <a:off x="547" y="1884"/>
              <a:ext cx="4629" cy="852"/>
              <a:chOff x="547" y="1884"/>
              <a:chExt cx="4629" cy="852"/>
            </a:xfrm>
          </p:grpSpPr>
          <p:sp>
            <p:nvSpPr>
              <p:cNvPr id="44046" name="Rectangle 14"/>
              <p:cNvSpPr>
                <a:spLocks noChangeArrowheads="1"/>
              </p:cNvSpPr>
              <p:nvPr/>
            </p:nvSpPr>
            <p:spPr bwMode="ltGray">
              <a:xfrm>
                <a:off x="3872" y="2555"/>
                <a:ext cx="1304" cy="160"/>
              </a:xfrm>
              <a:prstGeom prst="rect">
                <a:avLst/>
              </a:prstGeom>
              <a:solidFill>
                <a:srgbClr val="009900">
                  <a:alpha val="50000"/>
                </a:srgbClr>
              </a:solidFill>
              <a:ln w="9525">
                <a:noFill/>
                <a:miter lim="800000"/>
                <a:headEnd/>
                <a:tailEnd/>
              </a:ln>
              <a:effectLst/>
            </p:spPr>
            <p:txBody>
              <a:bodyPr wrap="none" anchor="ctr"/>
              <a:lstStyle/>
              <a:p>
                <a:endParaRPr lang="en-US"/>
              </a:p>
            </p:txBody>
          </p:sp>
          <p:sp>
            <p:nvSpPr>
              <p:cNvPr id="44047" name="Rectangle 15"/>
              <p:cNvSpPr>
                <a:spLocks noChangeArrowheads="1"/>
              </p:cNvSpPr>
              <p:nvPr/>
            </p:nvSpPr>
            <p:spPr bwMode="ltGray">
              <a:xfrm>
                <a:off x="547" y="1884"/>
                <a:ext cx="1333" cy="852"/>
              </a:xfrm>
              <a:prstGeom prst="rect">
                <a:avLst/>
              </a:prstGeom>
              <a:solidFill>
                <a:srgbClr val="009900">
                  <a:alpha val="50000"/>
                </a:srgbClr>
              </a:solidFill>
              <a:ln w="9525">
                <a:noFill/>
                <a:miter lim="800000"/>
                <a:headEnd/>
                <a:tailEnd/>
              </a:ln>
              <a:effectLst/>
            </p:spPr>
            <p:txBody>
              <a:bodyPr wrap="none" anchor="ctr"/>
              <a:lstStyle/>
              <a:p>
                <a:endParaRPr lang="en-US"/>
              </a:p>
            </p:txBody>
          </p:sp>
        </p:grpSp>
      </p:grpSp>
      <p:grpSp>
        <p:nvGrpSpPr>
          <p:cNvPr id="44052" name="Group 20"/>
          <p:cNvGrpSpPr>
            <a:grpSpLocks/>
          </p:cNvGrpSpPr>
          <p:nvPr/>
        </p:nvGrpSpPr>
        <p:grpSpPr bwMode="auto">
          <a:xfrm>
            <a:off x="871538" y="4349750"/>
            <a:ext cx="3078162" cy="1550988"/>
            <a:chOff x="549" y="2740"/>
            <a:chExt cx="1939" cy="977"/>
          </a:xfrm>
        </p:grpSpPr>
        <p:sp>
          <p:nvSpPr>
            <p:cNvPr id="44050" name="Rectangle 18"/>
            <p:cNvSpPr>
              <a:spLocks noChangeArrowheads="1"/>
            </p:cNvSpPr>
            <p:nvPr/>
          </p:nvSpPr>
          <p:spPr bwMode="ltGray">
            <a:xfrm>
              <a:off x="549" y="2740"/>
              <a:ext cx="1333" cy="977"/>
            </a:xfrm>
            <a:prstGeom prst="rect">
              <a:avLst/>
            </a:prstGeom>
            <a:solidFill>
              <a:srgbClr val="3399FF">
                <a:alpha val="50000"/>
              </a:srgbClr>
            </a:solidFill>
            <a:ln w="9525">
              <a:noFill/>
              <a:miter lim="800000"/>
              <a:headEnd/>
              <a:tailEnd/>
            </a:ln>
            <a:effectLst/>
          </p:spPr>
          <p:txBody>
            <a:bodyPr wrap="none" anchor="ctr"/>
            <a:lstStyle/>
            <a:p>
              <a:endParaRPr lang="en-US"/>
            </a:p>
          </p:txBody>
        </p:sp>
        <p:sp>
          <p:nvSpPr>
            <p:cNvPr id="44051" name="Rectangle 19"/>
            <p:cNvSpPr>
              <a:spLocks noChangeArrowheads="1"/>
            </p:cNvSpPr>
            <p:nvPr/>
          </p:nvSpPr>
          <p:spPr bwMode="auto">
            <a:xfrm>
              <a:off x="2026" y="3085"/>
              <a:ext cx="462" cy="274"/>
            </a:xfrm>
            <a:prstGeom prst="rect">
              <a:avLst/>
            </a:prstGeom>
            <a:noFill/>
            <a:ln w="9525">
              <a:noFill/>
              <a:miter lim="800000"/>
              <a:headEnd/>
              <a:tailEnd/>
            </a:ln>
            <a:effectLst/>
          </p:spPr>
          <p:txBody>
            <a:bodyPr wrap="none" lIns="92075" tIns="46038" rIns="92075" bIns="46038">
              <a:spAutoFit/>
            </a:bodyPr>
            <a:lstStyle/>
            <a:p>
              <a:pPr>
                <a:lnSpc>
                  <a:spcPct val="125000"/>
                </a:lnSpc>
              </a:pPr>
              <a:r>
                <a:rPr lang="en-US" sz="1800" b="1">
                  <a:solidFill>
                    <a:srgbClr val="66CCFF"/>
                  </a:solidFill>
                  <a:effectLst>
                    <a:outerShdw blurRad="38100" dist="38100" dir="2700000" algn="tl">
                      <a:srgbClr val="FFFFFF"/>
                    </a:outerShdw>
                  </a:effectLst>
                  <a:latin typeface="Courier New" pitchFamily="49" charset="0"/>
                </a:rPr>
                <a:t>2850</a:t>
              </a:r>
            </a:p>
          </p:txBody>
        </p:sp>
      </p:grpSp>
      <p:sp>
        <p:nvSpPr>
          <p:cNvPr id="44053" name="Rectangle 21"/>
          <p:cNvSpPr>
            <a:spLocks noChangeArrowheads="1"/>
          </p:cNvSpPr>
          <p:nvPr/>
        </p:nvSpPr>
        <p:spPr bwMode="auto">
          <a:xfrm>
            <a:off x="820738" y="1611313"/>
            <a:ext cx="2211387" cy="4359275"/>
          </a:xfrm>
          <a:prstGeom prst="rect">
            <a:avLst/>
          </a:prstGeom>
          <a:noFill/>
          <a:ln w="9525">
            <a:noFill/>
            <a:miter lim="800000"/>
            <a:headEnd/>
            <a:tailEnd/>
          </a:ln>
          <a:effectLst/>
        </p:spPr>
        <p:txBody>
          <a:bodyPr wrap="none" lIns="92075" tIns="46038" rIns="92075" bIns="46038">
            <a:spAutoFit/>
          </a:bodyPr>
          <a:lstStyle/>
          <a:p>
            <a:pPr>
              <a:lnSpc>
                <a:spcPct val="125000"/>
              </a:lnSpc>
            </a:pPr>
            <a:r>
              <a:rPr lang="en-US" sz="1400" b="1">
                <a:solidFill>
                  <a:srgbClr val="000000"/>
                </a:solidFill>
                <a:latin typeface="Courier New" pitchFamily="49" charset="0"/>
              </a:rPr>
              <a:t>   DEPTNO       SAL</a:t>
            </a:r>
          </a:p>
          <a:p>
            <a:pPr>
              <a:lnSpc>
                <a:spcPct val="125000"/>
              </a:lnSpc>
            </a:pPr>
            <a:r>
              <a:rPr lang="en-US" sz="1400" b="1">
                <a:solidFill>
                  <a:srgbClr val="000000"/>
                </a:solidFill>
                <a:latin typeface="Courier New" pitchFamily="49" charset="0"/>
              </a:rPr>
              <a:t>--------- ---------</a:t>
            </a:r>
          </a:p>
          <a:p>
            <a:pPr>
              <a:lnSpc>
                <a:spcPct val="125000"/>
              </a:lnSpc>
            </a:pPr>
            <a:r>
              <a:rPr lang="en-US" sz="1400" b="1">
                <a:solidFill>
                  <a:srgbClr val="000000"/>
                </a:solidFill>
                <a:latin typeface="Courier New" pitchFamily="49" charset="0"/>
              </a:rPr>
              <a:t>       10      2450</a:t>
            </a:r>
          </a:p>
          <a:p>
            <a:pPr>
              <a:lnSpc>
                <a:spcPct val="125000"/>
              </a:lnSpc>
            </a:pPr>
            <a:r>
              <a:rPr lang="en-US" sz="1400" b="1">
                <a:solidFill>
                  <a:srgbClr val="000000"/>
                </a:solidFill>
                <a:latin typeface="Courier New" pitchFamily="49" charset="0"/>
              </a:rPr>
              <a:t>       10      5000</a:t>
            </a:r>
          </a:p>
          <a:p>
            <a:pPr>
              <a:lnSpc>
                <a:spcPct val="125000"/>
              </a:lnSpc>
            </a:pPr>
            <a:r>
              <a:rPr lang="en-US" sz="1400" b="1">
                <a:solidFill>
                  <a:srgbClr val="000000"/>
                </a:solidFill>
                <a:latin typeface="Courier New" pitchFamily="49" charset="0"/>
              </a:rPr>
              <a:t>       10      1300</a:t>
            </a:r>
          </a:p>
          <a:p>
            <a:pPr>
              <a:lnSpc>
                <a:spcPct val="125000"/>
              </a:lnSpc>
            </a:pPr>
            <a:r>
              <a:rPr lang="en-US" sz="1400" b="1">
                <a:solidFill>
                  <a:srgbClr val="000000"/>
                </a:solidFill>
                <a:latin typeface="Courier New" pitchFamily="49" charset="0"/>
              </a:rPr>
              <a:t>       20       800</a:t>
            </a:r>
          </a:p>
          <a:p>
            <a:pPr>
              <a:lnSpc>
                <a:spcPct val="125000"/>
              </a:lnSpc>
            </a:pPr>
            <a:r>
              <a:rPr lang="en-US" sz="1400" b="1">
                <a:solidFill>
                  <a:srgbClr val="000000"/>
                </a:solidFill>
                <a:latin typeface="Courier New" pitchFamily="49" charset="0"/>
              </a:rPr>
              <a:t>       20      1100</a:t>
            </a:r>
          </a:p>
          <a:p>
            <a:pPr>
              <a:lnSpc>
                <a:spcPct val="125000"/>
              </a:lnSpc>
            </a:pPr>
            <a:r>
              <a:rPr lang="en-US" sz="1400" b="1">
                <a:solidFill>
                  <a:srgbClr val="000000"/>
                </a:solidFill>
                <a:latin typeface="Courier New" pitchFamily="49" charset="0"/>
              </a:rPr>
              <a:t>       20      3000</a:t>
            </a:r>
          </a:p>
          <a:p>
            <a:pPr>
              <a:lnSpc>
                <a:spcPct val="125000"/>
              </a:lnSpc>
            </a:pPr>
            <a:r>
              <a:rPr lang="en-US" sz="1400" b="1">
                <a:solidFill>
                  <a:srgbClr val="000000"/>
                </a:solidFill>
                <a:latin typeface="Courier New" pitchFamily="49" charset="0"/>
              </a:rPr>
              <a:t>       20      3000</a:t>
            </a:r>
          </a:p>
          <a:p>
            <a:pPr>
              <a:lnSpc>
                <a:spcPct val="125000"/>
              </a:lnSpc>
            </a:pPr>
            <a:r>
              <a:rPr lang="en-US" sz="1400" b="1">
                <a:solidFill>
                  <a:srgbClr val="000000"/>
                </a:solidFill>
                <a:latin typeface="Courier New" pitchFamily="49" charset="0"/>
              </a:rPr>
              <a:t>       20      2975</a:t>
            </a:r>
          </a:p>
          <a:p>
            <a:pPr>
              <a:lnSpc>
                <a:spcPct val="125000"/>
              </a:lnSpc>
            </a:pPr>
            <a:r>
              <a:rPr lang="en-US" sz="1400" b="1">
                <a:solidFill>
                  <a:srgbClr val="000000"/>
                </a:solidFill>
                <a:latin typeface="Courier New" pitchFamily="49" charset="0"/>
              </a:rPr>
              <a:t>       30      1600</a:t>
            </a:r>
          </a:p>
          <a:p>
            <a:pPr>
              <a:lnSpc>
                <a:spcPct val="125000"/>
              </a:lnSpc>
            </a:pPr>
            <a:r>
              <a:rPr lang="en-US" sz="1400" b="1">
                <a:solidFill>
                  <a:srgbClr val="000000"/>
                </a:solidFill>
                <a:latin typeface="Courier New" pitchFamily="49" charset="0"/>
              </a:rPr>
              <a:t>       30      2850</a:t>
            </a:r>
          </a:p>
          <a:p>
            <a:pPr>
              <a:lnSpc>
                <a:spcPct val="125000"/>
              </a:lnSpc>
            </a:pPr>
            <a:r>
              <a:rPr lang="en-US" sz="1400" b="1">
                <a:solidFill>
                  <a:srgbClr val="000000"/>
                </a:solidFill>
                <a:latin typeface="Courier New" pitchFamily="49" charset="0"/>
              </a:rPr>
              <a:t>       30      1250</a:t>
            </a:r>
          </a:p>
          <a:p>
            <a:pPr>
              <a:lnSpc>
                <a:spcPct val="125000"/>
              </a:lnSpc>
            </a:pPr>
            <a:r>
              <a:rPr lang="en-US" sz="1400" b="1">
                <a:solidFill>
                  <a:srgbClr val="000000"/>
                </a:solidFill>
                <a:latin typeface="Courier New" pitchFamily="49" charset="0"/>
              </a:rPr>
              <a:t>       30       950</a:t>
            </a:r>
          </a:p>
          <a:p>
            <a:pPr>
              <a:lnSpc>
                <a:spcPct val="125000"/>
              </a:lnSpc>
            </a:pPr>
            <a:r>
              <a:rPr lang="en-US" sz="1400" b="1">
                <a:solidFill>
                  <a:srgbClr val="000000"/>
                </a:solidFill>
                <a:latin typeface="Courier New" pitchFamily="49" charset="0"/>
              </a:rPr>
              <a:t>       30      1500</a:t>
            </a:r>
          </a:p>
          <a:p>
            <a:pPr>
              <a:lnSpc>
                <a:spcPct val="125000"/>
              </a:lnSpc>
            </a:pPr>
            <a:r>
              <a:rPr lang="en-US" sz="1400" b="1">
                <a:solidFill>
                  <a:srgbClr val="000000"/>
                </a:solidFill>
                <a:latin typeface="Courier New" pitchFamily="49" charset="0"/>
              </a:rPr>
              <a:t>       30      1250</a:t>
            </a:r>
          </a:p>
        </p:txBody>
      </p:sp>
      <p:sp>
        <p:nvSpPr>
          <p:cNvPr id="44054" name="Rectangle 22"/>
          <p:cNvSpPr>
            <a:spLocks noChangeArrowheads="1"/>
          </p:cNvSpPr>
          <p:nvPr/>
        </p:nvSpPr>
        <p:spPr bwMode="auto">
          <a:xfrm>
            <a:off x="6073775" y="3197225"/>
            <a:ext cx="2211388" cy="1158875"/>
          </a:xfrm>
          <a:prstGeom prst="rect">
            <a:avLst/>
          </a:prstGeom>
          <a:noFill/>
          <a:ln w="9525">
            <a:noFill/>
            <a:miter lim="800000"/>
            <a:headEnd/>
            <a:tailEnd/>
          </a:ln>
          <a:effectLst/>
        </p:spPr>
        <p:txBody>
          <a:bodyPr wrap="none" lIns="92075" tIns="46038" rIns="92075" bIns="46038">
            <a:spAutoFit/>
          </a:bodyPr>
          <a:lstStyle/>
          <a:p>
            <a:pPr>
              <a:lnSpc>
                <a:spcPct val="125000"/>
              </a:lnSpc>
            </a:pPr>
            <a:r>
              <a:rPr lang="en-US" sz="1400" b="1">
                <a:solidFill>
                  <a:srgbClr val="000000"/>
                </a:solidFill>
                <a:latin typeface="Courier New" pitchFamily="49" charset="0"/>
              </a:rPr>
              <a:t>   DEPTNO  MAX(SAL)</a:t>
            </a:r>
          </a:p>
          <a:p>
            <a:pPr>
              <a:lnSpc>
                <a:spcPct val="125000"/>
              </a:lnSpc>
            </a:pPr>
            <a:r>
              <a:rPr lang="en-US" sz="1400" b="1">
                <a:solidFill>
                  <a:srgbClr val="000000"/>
                </a:solidFill>
                <a:latin typeface="Courier New" pitchFamily="49" charset="0"/>
              </a:rPr>
              <a:t>--------- ---------</a:t>
            </a:r>
          </a:p>
          <a:p>
            <a:pPr>
              <a:lnSpc>
                <a:spcPct val="125000"/>
              </a:lnSpc>
            </a:pPr>
            <a:r>
              <a:rPr lang="en-US" sz="1400" b="1">
                <a:solidFill>
                  <a:srgbClr val="000000"/>
                </a:solidFill>
                <a:latin typeface="Courier New" pitchFamily="49" charset="0"/>
              </a:rPr>
              <a:t>       10      5000</a:t>
            </a:r>
          </a:p>
          <a:p>
            <a:pPr>
              <a:lnSpc>
                <a:spcPct val="125000"/>
              </a:lnSpc>
            </a:pPr>
            <a:r>
              <a:rPr lang="en-US" sz="1400" b="1">
                <a:solidFill>
                  <a:srgbClr val="000000"/>
                </a:solidFill>
                <a:latin typeface="Courier New" pitchFamily="49" charset="0"/>
              </a:rPr>
              <a:t>       20      3000</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044"/>
                                        </p:tgtEl>
                                        <p:attrNameLst>
                                          <p:attrName>style.visibility</p:attrName>
                                        </p:attrNameLst>
                                      </p:cBhvr>
                                      <p:to>
                                        <p:strVal val="visible"/>
                                      </p:to>
                                    </p:set>
                                    <p:animEffect transition="in" filter="wipe(left)">
                                      <p:cBhvr>
                                        <p:cTn id="7" dur="500"/>
                                        <p:tgtEl>
                                          <p:spTgt spid="4404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4049"/>
                                        </p:tgtEl>
                                        <p:attrNameLst>
                                          <p:attrName>style.visibility</p:attrName>
                                        </p:attrNameLst>
                                      </p:cBhvr>
                                      <p:to>
                                        <p:strVal val="visible"/>
                                      </p:to>
                                    </p:set>
                                    <p:animEffect transition="in" filter="wipe(left)">
                                      <p:cBhvr>
                                        <p:cTn id="11" dur="500"/>
                                        <p:tgtEl>
                                          <p:spTgt spid="4404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4052"/>
                                        </p:tgtEl>
                                        <p:attrNameLst>
                                          <p:attrName>style.visibility</p:attrName>
                                        </p:attrNameLst>
                                      </p:cBhvr>
                                      <p:to>
                                        <p:strVal val="visible"/>
                                      </p:to>
                                    </p:set>
                                    <p:animEffect transition="in" filter="wipe(left)">
                                      <p:cBhvr>
                                        <p:cTn id="15" dur="500"/>
                                        <p:tgtEl>
                                          <p:spTgt spid="44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blackWhite">
          <a:xfrm>
            <a:off x="968375" y="4389438"/>
            <a:ext cx="7213600" cy="1739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en-US" sz="1800" b="1">
              <a:solidFill>
                <a:srgbClr val="000000"/>
              </a:solidFill>
              <a:latin typeface="Courier New" pitchFamily="49" charset="0"/>
            </a:endParaRPr>
          </a:p>
          <a:p>
            <a:pPr>
              <a:tabLst>
                <a:tab pos="682625" algn="l"/>
                <a:tab pos="1833563" algn="l"/>
              </a:tabLst>
            </a:pPr>
            <a:endParaRPr lang="en-US" sz="1800" b="1">
              <a:solidFill>
                <a:srgbClr val="000000"/>
              </a:solidFill>
              <a:latin typeface="Courier New" pitchFamily="49" charset="0"/>
            </a:endParaRPr>
          </a:p>
        </p:txBody>
      </p:sp>
      <p:sp>
        <p:nvSpPr>
          <p:cNvPr id="46083"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Excluding Group Results: HAVING Clause</a:t>
            </a:r>
          </a:p>
        </p:txBody>
      </p:sp>
      <p:sp>
        <p:nvSpPr>
          <p:cNvPr id="46084" name="Rectangle 4"/>
          <p:cNvSpPr>
            <a:spLocks noGrp="1" noChangeArrowheads="1"/>
          </p:cNvSpPr>
          <p:nvPr>
            <p:ph type="body" idx="1"/>
          </p:nvPr>
        </p:nvSpPr>
        <p:spPr>
          <a:xfrm>
            <a:off x="911225" y="1735138"/>
            <a:ext cx="7699375" cy="2259012"/>
          </a:xfrm>
          <a:noFill/>
          <a:ln/>
          <a:effectLst>
            <a:outerShdw dist="53882" dir="2700000" algn="ctr" rotWithShape="0">
              <a:srgbClr val="000000"/>
            </a:outerShdw>
          </a:effectLst>
        </p:spPr>
        <p:txBody>
          <a:bodyPr lIns="92075" tIns="46038" rIns="92075" bIns="46038">
            <a:spAutoFit/>
          </a:bodyPr>
          <a:lstStyle/>
          <a:p>
            <a:r>
              <a:rPr lang="en-US"/>
              <a:t>Use the HAVING clause to restrict groups</a:t>
            </a:r>
          </a:p>
          <a:p>
            <a:pPr lvl="2"/>
            <a:r>
              <a:rPr lang="en-US"/>
              <a:t>Rows are grouped.</a:t>
            </a:r>
          </a:p>
          <a:p>
            <a:pPr lvl="2"/>
            <a:r>
              <a:rPr lang="en-US"/>
              <a:t>The group function is applied.</a:t>
            </a:r>
          </a:p>
          <a:p>
            <a:pPr lvl="2"/>
            <a:r>
              <a:rPr lang="en-US"/>
              <a:t>Groups matching the HAVING clause are displayed.</a:t>
            </a:r>
          </a:p>
        </p:txBody>
      </p:sp>
      <p:sp>
        <p:nvSpPr>
          <p:cNvPr id="46085" name="Rectangle 5"/>
          <p:cNvSpPr>
            <a:spLocks noChangeArrowheads="1"/>
          </p:cNvSpPr>
          <p:nvPr/>
        </p:nvSpPr>
        <p:spPr bwMode="ltGray">
          <a:xfrm>
            <a:off x="1046163" y="5530850"/>
            <a:ext cx="4059237" cy="304800"/>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46086" name="Rectangle 6"/>
          <p:cNvSpPr>
            <a:spLocks noChangeArrowheads="1"/>
          </p:cNvSpPr>
          <p:nvPr/>
        </p:nvSpPr>
        <p:spPr bwMode="blackWhite">
          <a:xfrm>
            <a:off x="955675" y="4376738"/>
            <a:ext cx="7239000" cy="1765300"/>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en-US" sz="1800" b="1">
                <a:solidFill>
                  <a:srgbClr val="000000"/>
                </a:solidFill>
                <a:latin typeface="Courier New" pitchFamily="49" charset="0"/>
              </a:rPr>
              <a:t>SELECT	</a:t>
            </a:r>
            <a:r>
              <a:rPr lang="en-US" sz="1800" b="1" i="1">
                <a:solidFill>
                  <a:srgbClr val="000000"/>
                </a:solidFill>
                <a:latin typeface="Courier New" pitchFamily="49" charset="0"/>
              </a:rPr>
              <a:t>column</a:t>
            </a:r>
            <a:r>
              <a:rPr lang="en-US" sz="1800" b="1">
                <a:solidFill>
                  <a:srgbClr val="000000"/>
                </a:solidFill>
                <a:latin typeface="Courier New" pitchFamily="49" charset="0"/>
              </a:rPr>
              <a:t>, </a:t>
            </a:r>
            <a:r>
              <a:rPr lang="en-US" sz="1800" b="1" i="1">
                <a:solidFill>
                  <a:srgbClr val="000000"/>
                </a:solidFill>
                <a:latin typeface="Courier New" pitchFamily="49" charset="0"/>
              </a:rPr>
              <a:t>group_function</a:t>
            </a:r>
            <a:endParaRPr lang="en-US" sz="1800" b="1">
              <a:solidFill>
                <a:srgbClr val="000000"/>
              </a:solidFill>
              <a:latin typeface="Courier New" pitchFamily="49" charset="0"/>
            </a:endParaRPr>
          </a:p>
          <a:p>
            <a:pPr>
              <a:tabLst>
                <a:tab pos="682625" algn="l"/>
                <a:tab pos="1833563" algn="l"/>
              </a:tabLst>
            </a:pPr>
            <a:r>
              <a:rPr lang="en-US" sz="1800" b="1">
                <a:solidFill>
                  <a:srgbClr val="000000"/>
                </a:solidFill>
                <a:latin typeface="Courier New" pitchFamily="49" charset="0"/>
              </a:rPr>
              <a:t>FROM		</a:t>
            </a:r>
            <a:r>
              <a:rPr lang="en-US" sz="1800" b="1" i="1">
                <a:solidFill>
                  <a:srgbClr val="000000"/>
                </a:solidFill>
                <a:latin typeface="Courier New" pitchFamily="49" charset="0"/>
              </a:rPr>
              <a:t>table</a:t>
            </a:r>
            <a:endParaRPr lang="en-US" sz="1800" b="1">
              <a:solidFill>
                <a:srgbClr val="000000"/>
              </a:solidFill>
              <a:latin typeface="Courier New" pitchFamily="49" charset="0"/>
            </a:endParaRPr>
          </a:p>
          <a:p>
            <a:pPr>
              <a:tabLst>
                <a:tab pos="682625" algn="l"/>
                <a:tab pos="1833563" algn="l"/>
              </a:tabLst>
            </a:pPr>
            <a:r>
              <a:rPr lang="en-US" sz="1800" b="1">
                <a:solidFill>
                  <a:srgbClr val="000000"/>
                </a:solidFill>
                <a:latin typeface="Courier New" pitchFamily="49" charset="0"/>
              </a:rPr>
              <a:t>[WHERE	</a:t>
            </a:r>
            <a:r>
              <a:rPr lang="en-US" sz="1800" b="1" i="1">
                <a:solidFill>
                  <a:srgbClr val="000000"/>
                </a:solidFill>
                <a:latin typeface="Courier New" pitchFamily="49" charset="0"/>
              </a:rPr>
              <a:t>condition</a:t>
            </a:r>
            <a:r>
              <a:rPr lang="en-US" sz="1800" b="1">
                <a:solidFill>
                  <a:srgbClr val="000000"/>
                </a:solidFill>
                <a:latin typeface="Courier New" pitchFamily="49" charset="0"/>
              </a:rPr>
              <a:t>]</a:t>
            </a:r>
          </a:p>
          <a:p>
            <a:pPr>
              <a:tabLst>
                <a:tab pos="682625" algn="l"/>
                <a:tab pos="1833563" algn="l"/>
              </a:tabLst>
            </a:pPr>
            <a:r>
              <a:rPr lang="en-US" sz="1800" b="1">
                <a:solidFill>
                  <a:srgbClr val="000000"/>
                </a:solidFill>
                <a:latin typeface="Courier New" pitchFamily="49" charset="0"/>
              </a:rPr>
              <a:t>[GROUP BY	</a:t>
            </a:r>
            <a:r>
              <a:rPr lang="en-US" sz="1800" b="1" i="1">
                <a:solidFill>
                  <a:srgbClr val="000000"/>
                </a:solidFill>
                <a:latin typeface="Courier New" pitchFamily="49" charset="0"/>
              </a:rPr>
              <a:t>group_by_expression</a:t>
            </a:r>
            <a:r>
              <a:rPr lang="en-US" sz="1800" b="1">
                <a:solidFill>
                  <a:srgbClr val="000000"/>
                </a:solidFill>
                <a:latin typeface="Courier New" pitchFamily="49" charset="0"/>
              </a:rPr>
              <a:t>]</a:t>
            </a:r>
            <a:endParaRPr lang="en-US" sz="1800" b="1" i="1">
              <a:solidFill>
                <a:srgbClr val="000000"/>
              </a:solidFill>
              <a:latin typeface="Courier New" pitchFamily="49" charset="0"/>
            </a:endParaRPr>
          </a:p>
          <a:p>
            <a:pPr>
              <a:tabLst>
                <a:tab pos="682625" algn="l"/>
                <a:tab pos="1833563" algn="l"/>
              </a:tabLst>
            </a:pPr>
            <a:r>
              <a:rPr lang="en-US" sz="1800" b="1">
                <a:solidFill>
                  <a:srgbClr val="000000"/>
                </a:solidFill>
                <a:latin typeface="Courier New" pitchFamily="49" charset="0"/>
              </a:rPr>
              <a:t>[HAVING	</a:t>
            </a:r>
            <a:r>
              <a:rPr lang="en-US" sz="1800" b="1" i="1">
                <a:solidFill>
                  <a:srgbClr val="000000"/>
                </a:solidFill>
                <a:latin typeface="Courier New" pitchFamily="49" charset="0"/>
              </a:rPr>
              <a:t>group_condition</a:t>
            </a:r>
            <a:r>
              <a:rPr lang="en-US" sz="1800" b="1">
                <a:solidFill>
                  <a:srgbClr val="000000"/>
                </a:solidFill>
                <a:latin typeface="Courier New" pitchFamily="49" charset="0"/>
              </a:rPr>
              <a:t>]</a:t>
            </a:r>
          </a:p>
          <a:p>
            <a:pPr>
              <a:tabLst>
                <a:tab pos="682625" algn="l"/>
                <a:tab pos="1833563" algn="l"/>
              </a:tabLst>
            </a:pPr>
            <a:r>
              <a:rPr lang="en-US" sz="1800" b="1">
                <a:solidFill>
                  <a:srgbClr val="000000"/>
                </a:solidFill>
                <a:latin typeface="Courier New" pitchFamily="49" charset="0"/>
              </a:rPr>
              <a:t>[ORDER BY	</a:t>
            </a:r>
            <a:r>
              <a:rPr lang="en-US" sz="1800" b="1" i="1">
                <a:solidFill>
                  <a:srgbClr val="000000"/>
                </a:solidFill>
                <a:latin typeface="Courier New" pitchFamily="49" charset="0"/>
              </a:rPr>
              <a:t>column</a:t>
            </a:r>
            <a:r>
              <a:rPr lang="en-US" sz="1800" b="1">
                <a:solidFill>
                  <a:srgbClr val="000000"/>
                </a:solidFill>
                <a:latin typeface="Courier New" pitchFamily="49" charset="0"/>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085"/>
                                        </p:tgtEl>
                                        <p:attrNameLst>
                                          <p:attrName>style.visibility</p:attrName>
                                        </p:attrNameLst>
                                      </p:cBhvr>
                                      <p:to>
                                        <p:strVal val="visible"/>
                                      </p:to>
                                    </p:set>
                                    <p:animEffect transition="in" filter="wipe(left)">
                                      <p:cBhvr>
                                        <p:cTn id="7" dur="500"/>
                                        <p:tgtEl>
                                          <p:spTgt spid="46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blackWhite">
          <a:xfrm>
            <a:off x="927100" y="1965325"/>
            <a:ext cx="7289800"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en-US" sz="1800" b="1">
              <a:solidFill>
                <a:srgbClr val="000000"/>
              </a:solidFill>
              <a:latin typeface="Courier New" pitchFamily="49" charset="0"/>
            </a:endParaRPr>
          </a:p>
          <a:p>
            <a:pPr>
              <a:tabLst>
                <a:tab pos="682625" algn="l"/>
                <a:tab pos="1833563" algn="l"/>
              </a:tabLst>
            </a:pPr>
            <a:endParaRPr lang="en-US" sz="1800" b="1">
              <a:solidFill>
                <a:srgbClr val="000000"/>
              </a:solidFill>
              <a:latin typeface="Courier New" pitchFamily="49" charset="0"/>
            </a:endParaRPr>
          </a:p>
        </p:txBody>
      </p:sp>
      <p:sp>
        <p:nvSpPr>
          <p:cNvPr id="48131" name="Rectangle 3"/>
          <p:cNvSpPr>
            <a:spLocks noChangeArrowheads="1"/>
          </p:cNvSpPr>
          <p:nvPr/>
        </p:nvSpPr>
        <p:spPr bwMode="blackWhite">
          <a:xfrm>
            <a:off x="954088" y="3800475"/>
            <a:ext cx="7289800" cy="1190625"/>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en-US" sz="1800" b="1">
              <a:solidFill>
                <a:srgbClr val="000000"/>
              </a:solidFill>
              <a:latin typeface="Courier New" pitchFamily="49" charset="0"/>
            </a:endParaRPr>
          </a:p>
          <a:p>
            <a:pPr>
              <a:tabLst>
                <a:tab pos="682625" algn="l"/>
                <a:tab pos="1833563" algn="l"/>
              </a:tabLst>
            </a:pPr>
            <a:endParaRPr lang="en-US" sz="1800" b="1">
              <a:solidFill>
                <a:srgbClr val="000000"/>
              </a:solidFill>
              <a:latin typeface="Courier New" pitchFamily="49" charset="0"/>
            </a:endParaRPr>
          </a:p>
        </p:txBody>
      </p:sp>
      <p:sp>
        <p:nvSpPr>
          <p:cNvPr id="48132"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Using the HAVING Clause</a:t>
            </a:r>
          </a:p>
        </p:txBody>
      </p:sp>
      <p:grpSp>
        <p:nvGrpSpPr>
          <p:cNvPr id="48135" name="Group 7"/>
          <p:cNvGrpSpPr>
            <a:grpSpLocks/>
          </p:cNvGrpSpPr>
          <p:nvPr/>
        </p:nvGrpSpPr>
        <p:grpSpPr bwMode="auto">
          <a:xfrm>
            <a:off x="1643063" y="2792413"/>
            <a:ext cx="3259137" cy="2135187"/>
            <a:chOff x="1035" y="1759"/>
            <a:chExt cx="2053" cy="1345"/>
          </a:xfrm>
        </p:grpSpPr>
        <p:sp>
          <p:nvSpPr>
            <p:cNvPr id="48133" name="Rectangle 5"/>
            <p:cNvSpPr>
              <a:spLocks noChangeArrowheads="1"/>
            </p:cNvSpPr>
            <p:nvPr/>
          </p:nvSpPr>
          <p:spPr bwMode="ltGray">
            <a:xfrm>
              <a:off x="1035" y="1759"/>
              <a:ext cx="2053" cy="192"/>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48134" name="Rectangle 6"/>
            <p:cNvSpPr>
              <a:spLocks noChangeArrowheads="1"/>
            </p:cNvSpPr>
            <p:nvPr/>
          </p:nvSpPr>
          <p:spPr bwMode="ltGray">
            <a:xfrm>
              <a:off x="1539" y="2431"/>
              <a:ext cx="797" cy="673"/>
            </a:xfrm>
            <a:prstGeom prst="rect">
              <a:avLst/>
            </a:prstGeom>
            <a:solidFill>
              <a:srgbClr val="FF5050">
                <a:alpha val="50000"/>
              </a:srgbClr>
            </a:solidFill>
            <a:ln w="9525">
              <a:noFill/>
              <a:miter lim="800000"/>
              <a:headEnd/>
              <a:tailEnd/>
            </a:ln>
            <a:effectLst/>
          </p:spPr>
          <p:txBody>
            <a:bodyPr wrap="none" anchor="ctr"/>
            <a:lstStyle/>
            <a:p>
              <a:endParaRPr lang="en-US"/>
            </a:p>
          </p:txBody>
        </p:sp>
      </p:grpSp>
      <p:sp>
        <p:nvSpPr>
          <p:cNvPr id="48136" name="Rectangle 8"/>
          <p:cNvSpPr>
            <a:spLocks noChangeArrowheads="1"/>
          </p:cNvSpPr>
          <p:nvPr/>
        </p:nvSpPr>
        <p:spPr bwMode="blackWhite">
          <a:xfrm>
            <a:off x="914400" y="1952625"/>
            <a:ext cx="7315200" cy="1216025"/>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en-US" sz="1800" b="1">
                <a:solidFill>
                  <a:srgbClr val="000000"/>
                </a:solidFill>
                <a:latin typeface="Courier New" pitchFamily="49" charset="0"/>
              </a:rPr>
              <a:t>SQL&gt; SELECT   deptno, max(sal)</a:t>
            </a:r>
          </a:p>
          <a:p>
            <a:pPr>
              <a:tabLst>
                <a:tab pos="682625" algn="l"/>
                <a:tab pos="1833563" algn="l"/>
              </a:tabLst>
            </a:pPr>
            <a:r>
              <a:rPr lang="en-US" sz="1800" b="1">
                <a:solidFill>
                  <a:srgbClr val="000000"/>
                </a:solidFill>
                <a:latin typeface="Courier New" pitchFamily="49" charset="0"/>
              </a:rPr>
              <a:t>  2  FROM     emp</a:t>
            </a:r>
          </a:p>
          <a:p>
            <a:pPr>
              <a:tabLst>
                <a:tab pos="682625" algn="l"/>
                <a:tab pos="1833563" algn="l"/>
              </a:tabLst>
            </a:pPr>
            <a:r>
              <a:rPr lang="en-US" sz="1800" b="1">
                <a:solidFill>
                  <a:srgbClr val="000000"/>
                </a:solidFill>
                <a:latin typeface="Courier New" pitchFamily="49" charset="0"/>
              </a:rPr>
              <a:t>  3  GROUP BY deptno</a:t>
            </a:r>
          </a:p>
          <a:p>
            <a:pPr>
              <a:tabLst>
                <a:tab pos="682625" algn="l"/>
                <a:tab pos="1833563" algn="l"/>
              </a:tabLst>
            </a:pPr>
            <a:r>
              <a:rPr lang="en-US" sz="1800" b="1">
                <a:solidFill>
                  <a:srgbClr val="000000"/>
                </a:solidFill>
                <a:latin typeface="Courier New" pitchFamily="49" charset="0"/>
              </a:rPr>
              <a:t>  4  HAVING   max(sal)&gt;2900;</a:t>
            </a:r>
          </a:p>
        </p:txBody>
      </p:sp>
      <p:sp>
        <p:nvSpPr>
          <p:cNvPr id="48137" name="Rectangle 9"/>
          <p:cNvSpPr>
            <a:spLocks noChangeArrowheads="1"/>
          </p:cNvSpPr>
          <p:nvPr/>
        </p:nvSpPr>
        <p:spPr bwMode="blackWhite">
          <a:xfrm>
            <a:off x="941388" y="3787775"/>
            <a:ext cx="7315200" cy="1216025"/>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en-US" sz="1800" b="1">
                <a:solidFill>
                  <a:srgbClr val="000000"/>
                </a:solidFill>
                <a:latin typeface="Courier New" pitchFamily="49" charset="0"/>
              </a:rPr>
              <a:t>   DEPTNO  MAX(SAL)</a:t>
            </a:r>
          </a:p>
          <a:p>
            <a:pPr>
              <a:tabLst>
                <a:tab pos="682625" algn="l"/>
                <a:tab pos="1833563" algn="l"/>
              </a:tabLst>
            </a:pPr>
            <a:r>
              <a:rPr lang="en-US" sz="1800" b="1">
                <a:solidFill>
                  <a:srgbClr val="000000"/>
                </a:solidFill>
                <a:latin typeface="Courier New" pitchFamily="49" charset="0"/>
              </a:rPr>
              <a:t>--------- ---------</a:t>
            </a:r>
          </a:p>
          <a:p>
            <a:pPr>
              <a:tabLst>
                <a:tab pos="682625" algn="l"/>
                <a:tab pos="1833563" algn="l"/>
              </a:tabLst>
            </a:pPr>
            <a:r>
              <a:rPr lang="en-US" sz="1800" b="1">
                <a:solidFill>
                  <a:srgbClr val="000000"/>
                </a:solidFill>
                <a:latin typeface="Courier New" pitchFamily="49" charset="0"/>
              </a:rPr>
              <a:t>       10      5000</a:t>
            </a:r>
          </a:p>
          <a:p>
            <a:pPr>
              <a:tabLst>
                <a:tab pos="682625" algn="l"/>
                <a:tab pos="1833563" algn="l"/>
              </a:tabLst>
            </a:pPr>
            <a:r>
              <a:rPr lang="en-US" sz="1800" b="1">
                <a:solidFill>
                  <a:srgbClr val="000000"/>
                </a:solidFill>
                <a:latin typeface="Courier New" pitchFamily="49" charset="0"/>
              </a:rPr>
              <a:t>       20      3000</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8135"/>
                                        </p:tgtEl>
                                        <p:attrNameLst>
                                          <p:attrName>style.visibility</p:attrName>
                                        </p:attrNameLst>
                                      </p:cBhvr>
                                      <p:to>
                                        <p:strVal val="visible"/>
                                      </p:to>
                                    </p:set>
                                    <p:animEffect transition="in" filter="wipe(up)">
                                      <p:cBhvr>
                                        <p:cTn id="7" dur="500"/>
                                        <p:tgtEl>
                                          <p:spTgt spid="48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Using the HAVING Clause</a:t>
            </a:r>
          </a:p>
        </p:txBody>
      </p:sp>
      <p:sp>
        <p:nvSpPr>
          <p:cNvPr id="50179" name="Rectangle 3"/>
          <p:cNvSpPr>
            <a:spLocks noChangeArrowheads="1"/>
          </p:cNvSpPr>
          <p:nvPr/>
        </p:nvSpPr>
        <p:spPr bwMode="blackWhite">
          <a:xfrm>
            <a:off x="889000" y="1879600"/>
            <a:ext cx="7518400" cy="19558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en-US" sz="1800" b="1">
              <a:solidFill>
                <a:srgbClr val="000000"/>
              </a:solidFill>
              <a:latin typeface="Courier New" pitchFamily="49" charset="0"/>
            </a:endParaRPr>
          </a:p>
          <a:p>
            <a:pPr>
              <a:tabLst>
                <a:tab pos="682625" algn="l"/>
                <a:tab pos="1833563" algn="l"/>
              </a:tabLst>
            </a:pPr>
            <a:endParaRPr lang="en-US" sz="1800" b="1">
              <a:solidFill>
                <a:srgbClr val="000000"/>
              </a:solidFill>
              <a:latin typeface="Courier New" pitchFamily="49" charset="0"/>
            </a:endParaRPr>
          </a:p>
        </p:txBody>
      </p:sp>
      <p:sp>
        <p:nvSpPr>
          <p:cNvPr id="50180" name="Rectangle 4"/>
          <p:cNvSpPr>
            <a:spLocks noChangeArrowheads="1"/>
          </p:cNvSpPr>
          <p:nvPr/>
        </p:nvSpPr>
        <p:spPr bwMode="blackWhite">
          <a:xfrm>
            <a:off x="952500" y="2238375"/>
            <a:ext cx="7315200" cy="1216025"/>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en-US" sz="1800" b="1">
                <a:solidFill>
                  <a:srgbClr val="000000"/>
                </a:solidFill>
                <a:latin typeface="Courier New" pitchFamily="49" charset="0"/>
              </a:rPr>
              <a:t>SQL&gt; SELECT    job, SUM(sal) PAYROLL</a:t>
            </a:r>
          </a:p>
          <a:p>
            <a:pPr>
              <a:tabLst>
                <a:tab pos="682625" algn="l"/>
                <a:tab pos="1833563" algn="l"/>
              </a:tabLst>
            </a:pPr>
            <a:r>
              <a:rPr lang="en-US" sz="1800" b="1">
                <a:solidFill>
                  <a:srgbClr val="000000"/>
                </a:solidFill>
                <a:latin typeface="Courier New" pitchFamily="49" charset="0"/>
              </a:rPr>
              <a:t>  2  FROM      emp</a:t>
            </a:r>
          </a:p>
          <a:p>
            <a:pPr>
              <a:tabLst>
                <a:tab pos="682625" algn="l"/>
                <a:tab pos="1833563" algn="l"/>
              </a:tabLst>
            </a:pPr>
            <a:r>
              <a:rPr lang="en-US" sz="1800" b="1">
                <a:solidFill>
                  <a:srgbClr val="000000"/>
                </a:solidFill>
                <a:latin typeface="Courier New" pitchFamily="49" charset="0"/>
              </a:rPr>
              <a:t>  3  WHERE	  job NOT LIKE 'SALES%'</a:t>
            </a:r>
          </a:p>
          <a:p>
            <a:pPr>
              <a:tabLst>
                <a:tab pos="682625" algn="l"/>
                <a:tab pos="1833563" algn="l"/>
              </a:tabLst>
            </a:pPr>
            <a:r>
              <a:rPr lang="en-US" sz="1800" b="1">
                <a:solidFill>
                  <a:srgbClr val="000000"/>
                </a:solidFill>
                <a:latin typeface="Courier New" pitchFamily="49" charset="0"/>
              </a:rPr>
              <a:t>  4  GROUP BY  job</a:t>
            </a:r>
          </a:p>
          <a:p>
            <a:pPr>
              <a:tabLst>
                <a:tab pos="682625" algn="l"/>
                <a:tab pos="1833563" algn="l"/>
              </a:tabLst>
            </a:pPr>
            <a:r>
              <a:rPr lang="en-US" sz="1800" b="1">
                <a:solidFill>
                  <a:srgbClr val="000000"/>
                </a:solidFill>
                <a:latin typeface="Courier New" pitchFamily="49" charset="0"/>
              </a:rPr>
              <a:t>  5  HAVING    SUM(sal)&gt;5000</a:t>
            </a:r>
          </a:p>
          <a:p>
            <a:pPr>
              <a:tabLst>
                <a:tab pos="682625" algn="l"/>
                <a:tab pos="1833563" algn="l"/>
              </a:tabLst>
            </a:pPr>
            <a:r>
              <a:rPr lang="en-US" sz="1800" b="1">
                <a:solidFill>
                  <a:srgbClr val="000000"/>
                </a:solidFill>
                <a:latin typeface="Courier New" pitchFamily="49" charset="0"/>
              </a:rPr>
              <a:t>  6  ORDER BY  SUM(sal);</a:t>
            </a:r>
          </a:p>
        </p:txBody>
      </p:sp>
      <p:sp>
        <p:nvSpPr>
          <p:cNvPr id="50181" name="Rectangle 5"/>
          <p:cNvSpPr>
            <a:spLocks noChangeArrowheads="1"/>
          </p:cNvSpPr>
          <p:nvPr/>
        </p:nvSpPr>
        <p:spPr bwMode="blackWhite">
          <a:xfrm>
            <a:off x="896938" y="4124325"/>
            <a:ext cx="7515225" cy="1190625"/>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en-US" sz="1800" b="1">
              <a:solidFill>
                <a:srgbClr val="000000"/>
              </a:solidFill>
              <a:latin typeface="Courier New" pitchFamily="49" charset="0"/>
            </a:endParaRPr>
          </a:p>
          <a:p>
            <a:pPr>
              <a:tabLst>
                <a:tab pos="682625" algn="l"/>
                <a:tab pos="1833563" algn="l"/>
              </a:tabLst>
            </a:pPr>
            <a:endParaRPr lang="en-US" sz="1800" b="1">
              <a:solidFill>
                <a:srgbClr val="000000"/>
              </a:solidFill>
              <a:latin typeface="Courier New" pitchFamily="49" charset="0"/>
            </a:endParaRPr>
          </a:p>
        </p:txBody>
      </p:sp>
      <p:sp>
        <p:nvSpPr>
          <p:cNvPr id="50182" name="Rectangle 6"/>
          <p:cNvSpPr>
            <a:spLocks noChangeArrowheads="1"/>
          </p:cNvSpPr>
          <p:nvPr/>
        </p:nvSpPr>
        <p:spPr bwMode="blackWhite">
          <a:xfrm>
            <a:off x="884238" y="4111625"/>
            <a:ext cx="7315200" cy="1216025"/>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en-US" sz="1800" b="1">
                <a:solidFill>
                  <a:srgbClr val="000000"/>
                </a:solidFill>
                <a:latin typeface="Courier New" pitchFamily="49" charset="0"/>
              </a:rPr>
              <a:t>JOB         PAYROLL</a:t>
            </a:r>
          </a:p>
          <a:p>
            <a:pPr>
              <a:tabLst>
                <a:tab pos="682625" algn="l"/>
                <a:tab pos="1833563" algn="l"/>
              </a:tabLst>
            </a:pPr>
            <a:r>
              <a:rPr lang="en-US" sz="1800" b="1">
                <a:solidFill>
                  <a:srgbClr val="000000"/>
                </a:solidFill>
                <a:latin typeface="Courier New" pitchFamily="49" charset="0"/>
              </a:rPr>
              <a:t>--------- ---------</a:t>
            </a:r>
          </a:p>
          <a:p>
            <a:pPr>
              <a:tabLst>
                <a:tab pos="682625" algn="l"/>
                <a:tab pos="1833563" algn="l"/>
              </a:tabLst>
            </a:pPr>
            <a:r>
              <a:rPr lang="en-US" sz="1800" b="1">
                <a:solidFill>
                  <a:srgbClr val="000000"/>
                </a:solidFill>
                <a:latin typeface="Courier New" pitchFamily="49" charset="0"/>
              </a:rPr>
              <a:t>ANALYST        6000</a:t>
            </a:r>
          </a:p>
          <a:p>
            <a:pPr>
              <a:tabLst>
                <a:tab pos="682625" algn="l"/>
                <a:tab pos="1833563" algn="l"/>
              </a:tabLst>
            </a:pPr>
            <a:r>
              <a:rPr lang="en-US" sz="1800" b="1">
                <a:solidFill>
                  <a:srgbClr val="000000"/>
                </a:solidFill>
                <a:latin typeface="Courier New" pitchFamily="49" charset="0"/>
              </a:rPr>
              <a:t>MANAGER        8275</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blackWhite">
          <a:xfrm>
            <a:off x="927100" y="2470150"/>
            <a:ext cx="7289800" cy="9271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en-US" sz="1800" b="1">
              <a:solidFill>
                <a:srgbClr val="000000"/>
              </a:solidFill>
              <a:latin typeface="Courier New" pitchFamily="49" charset="0"/>
            </a:endParaRPr>
          </a:p>
          <a:p>
            <a:pPr>
              <a:tabLst>
                <a:tab pos="682625" algn="l"/>
                <a:tab pos="1833563" algn="l"/>
              </a:tabLst>
            </a:pPr>
            <a:endParaRPr lang="en-US" sz="1800" b="1">
              <a:solidFill>
                <a:srgbClr val="000000"/>
              </a:solidFill>
              <a:latin typeface="Courier New" pitchFamily="49" charset="0"/>
            </a:endParaRPr>
          </a:p>
        </p:txBody>
      </p:sp>
      <p:sp>
        <p:nvSpPr>
          <p:cNvPr id="52227" name="Rectangle 3"/>
          <p:cNvSpPr>
            <a:spLocks noChangeArrowheads="1"/>
          </p:cNvSpPr>
          <p:nvPr/>
        </p:nvSpPr>
        <p:spPr bwMode="blackWhite">
          <a:xfrm>
            <a:off x="954088" y="3822700"/>
            <a:ext cx="7289800" cy="1003300"/>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en-US" sz="1800" b="1">
              <a:solidFill>
                <a:srgbClr val="000000"/>
              </a:solidFill>
              <a:latin typeface="Courier New" pitchFamily="49" charset="0"/>
            </a:endParaRPr>
          </a:p>
          <a:p>
            <a:pPr>
              <a:tabLst>
                <a:tab pos="682625" algn="l"/>
                <a:tab pos="1833563" algn="l"/>
              </a:tabLst>
            </a:pPr>
            <a:endParaRPr lang="en-US" sz="1800" b="1">
              <a:solidFill>
                <a:srgbClr val="000000"/>
              </a:solidFill>
              <a:latin typeface="Courier New" pitchFamily="49" charset="0"/>
            </a:endParaRPr>
          </a:p>
        </p:txBody>
      </p:sp>
      <p:sp>
        <p:nvSpPr>
          <p:cNvPr id="52228"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Nesting Group Functions</a:t>
            </a:r>
          </a:p>
        </p:txBody>
      </p:sp>
      <p:grpSp>
        <p:nvGrpSpPr>
          <p:cNvPr id="52231" name="Group 7"/>
          <p:cNvGrpSpPr>
            <a:grpSpLocks/>
          </p:cNvGrpSpPr>
          <p:nvPr/>
        </p:nvGrpSpPr>
        <p:grpSpPr bwMode="auto">
          <a:xfrm>
            <a:off x="976313" y="2506663"/>
            <a:ext cx="3767137" cy="2274887"/>
            <a:chOff x="615" y="1579"/>
            <a:chExt cx="2373" cy="1433"/>
          </a:xfrm>
        </p:grpSpPr>
        <p:sp>
          <p:nvSpPr>
            <p:cNvPr id="52229" name="Rectangle 5"/>
            <p:cNvSpPr>
              <a:spLocks noChangeArrowheads="1"/>
            </p:cNvSpPr>
            <p:nvPr/>
          </p:nvSpPr>
          <p:spPr bwMode="ltGray">
            <a:xfrm>
              <a:off x="1803" y="1579"/>
              <a:ext cx="1185" cy="197"/>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52230" name="Rectangle 6"/>
            <p:cNvSpPr>
              <a:spLocks noChangeArrowheads="1"/>
            </p:cNvSpPr>
            <p:nvPr/>
          </p:nvSpPr>
          <p:spPr bwMode="ltGray">
            <a:xfrm>
              <a:off x="615" y="2431"/>
              <a:ext cx="1173" cy="581"/>
            </a:xfrm>
            <a:prstGeom prst="rect">
              <a:avLst/>
            </a:prstGeom>
            <a:solidFill>
              <a:srgbClr val="FF5050">
                <a:alpha val="50000"/>
              </a:srgbClr>
            </a:solidFill>
            <a:ln w="9525">
              <a:noFill/>
              <a:miter lim="800000"/>
              <a:headEnd/>
              <a:tailEnd/>
            </a:ln>
            <a:effectLst/>
          </p:spPr>
          <p:txBody>
            <a:bodyPr wrap="none" anchor="ctr"/>
            <a:lstStyle/>
            <a:p>
              <a:endParaRPr lang="en-US"/>
            </a:p>
          </p:txBody>
        </p:sp>
      </p:grpSp>
      <p:sp>
        <p:nvSpPr>
          <p:cNvPr id="52232" name="Rectangle 8"/>
          <p:cNvSpPr>
            <a:spLocks noChangeArrowheads="1"/>
          </p:cNvSpPr>
          <p:nvPr/>
        </p:nvSpPr>
        <p:spPr bwMode="blackWhite">
          <a:xfrm>
            <a:off x="952500" y="2333625"/>
            <a:ext cx="7315200" cy="1216025"/>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en-US" sz="1800" b="1">
                <a:solidFill>
                  <a:srgbClr val="000000"/>
                </a:solidFill>
                <a:latin typeface="Courier New" pitchFamily="49" charset="0"/>
              </a:rPr>
              <a:t>SQL&gt; SELECT   max(avg(sal))</a:t>
            </a:r>
          </a:p>
          <a:p>
            <a:pPr>
              <a:tabLst>
                <a:tab pos="682625" algn="l"/>
                <a:tab pos="1833563" algn="l"/>
              </a:tabLst>
            </a:pPr>
            <a:r>
              <a:rPr lang="en-US" sz="1800" b="1">
                <a:solidFill>
                  <a:srgbClr val="000000"/>
                </a:solidFill>
                <a:latin typeface="Courier New" pitchFamily="49" charset="0"/>
              </a:rPr>
              <a:t>  2  FROM     emp</a:t>
            </a:r>
          </a:p>
          <a:p>
            <a:pPr>
              <a:tabLst>
                <a:tab pos="682625" algn="l"/>
                <a:tab pos="1833563" algn="l"/>
              </a:tabLst>
            </a:pPr>
            <a:r>
              <a:rPr lang="en-US" sz="1800" b="1">
                <a:solidFill>
                  <a:srgbClr val="000000"/>
                </a:solidFill>
                <a:latin typeface="Courier New" pitchFamily="49" charset="0"/>
              </a:rPr>
              <a:t>  3  GROUP BY deptno;</a:t>
            </a:r>
          </a:p>
        </p:txBody>
      </p:sp>
      <p:sp>
        <p:nvSpPr>
          <p:cNvPr id="52233" name="Rectangle 9"/>
          <p:cNvSpPr>
            <a:spLocks noChangeArrowheads="1"/>
          </p:cNvSpPr>
          <p:nvPr/>
        </p:nvSpPr>
        <p:spPr bwMode="blackWhite">
          <a:xfrm>
            <a:off x="941388" y="3711575"/>
            <a:ext cx="7315200" cy="1216025"/>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en-US" sz="1800" b="1">
                <a:solidFill>
                  <a:srgbClr val="000000"/>
                </a:solidFill>
                <a:latin typeface="Courier New" pitchFamily="49" charset="0"/>
              </a:rPr>
              <a:t>MAX(AVG(SAL))</a:t>
            </a:r>
          </a:p>
          <a:p>
            <a:pPr>
              <a:tabLst>
                <a:tab pos="682625" algn="l"/>
                <a:tab pos="1833563" algn="l"/>
              </a:tabLst>
            </a:pPr>
            <a:r>
              <a:rPr lang="en-US" sz="1800" b="1">
                <a:solidFill>
                  <a:srgbClr val="000000"/>
                </a:solidFill>
                <a:latin typeface="Courier New" pitchFamily="49" charset="0"/>
              </a:rPr>
              <a:t>-------------</a:t>
            </a:r>
          </a:p>
          <a:p>
            <a:pPr>
              <a:tabLst>
                <a:tab pos="682625" algn="l"/>
                <a:tab pos="1833563" algn="l"/>
              </a:tabLst>
            </a:pPr>
            <a:r>
              <a:rPr lang="en-US" sz="1800" b="1">
                <a:solidFill>
                  <a:srgbClr val="000000"/>
                </a:solidFill>
                <a:latin typeface="Courier New" pitchFamily="49" charset="0"/>
              </a:rPr>
              <a:t>    2916.6667</a:t>
            </a:r>
          </a:p>
        </p:txBody>
      </p:sp>
      <p:sp>
        <p:nvSpPr>
          <p:cNvPr id="52234" name="Rectangle 10"/>
          <p:cNvSpPr>
            <a:spLocks noGrp="1" noChangeArrowheads="1"/>
          </p:cNvSpPr>
          <p:nvPr>
            <p:ph type="body" idx="1"/>
          </p:nvPr>
        </p:nvSpPr>
        <p:spPr>
          <a:xfrm>
            <a:off x="911225" y="1354138"/>
            <a:ext cx="7699375" cy="579437"/>
          </a:xfrm>
          <a:noFill/>
          <a:ln/>
          <a:effectLst>
            <a:outerShdw dist="53882" dir="2700000" algn="ctr" rotWithShape="0">
              <a:srgbClr val="000000"/>
            </a:outerShdw>
          </a:effectLst>
        </p:spPr>
        <p:txBody>
          <a:bodyPr lIns="92075" tIns="46038" rIns="92075" bIns="46038">
            <a:spAutoFit/>
          </a:bodyPr>
          <a:lstStyle/>
          <a:p>
            <a:r>
              <a:rPr lang="en-US"/>
              <a:t>Display the maximum average salary.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2231"/>
                                        </p:tgtEl>
                                        <p:attrNameLst>
                                          <p:attrName>style.visibility</p:attrName>
                                        </p:attrNameLst>
                                      </p:cBhvr>
                                      <p:to>
                                        <p:strVal val="visible"/>
                                      </p:to>
                                    </p:set>
                                    <p:animEffect transition="in" filter="wipe(up)">
                                      <p:cBhvr>
                                        <p:cTn id="7" dur="500"/>
                                        <p:tgtEl>
                                          <p:spTgt spid="52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blackWhite">
          <a:xfrm>
            <a:off x="973138" y="1308100"/>
            <a:ext cx="7261225" cy="1739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en-US" sz="1800" b="1">
              <a:solidFill>
                <a:srgbClr val="000000"/>
              </a:solidFill>
              <a:latin typeface="Courier New" pitchFamily="49" charset="0"/>
            </a:endParaRPr>
          </a:p>
          <a:p>
            <a:pPr>
              <a:tabLst>
                <a:tab pos="682625" algn="l"/>
                <a:tab pos="1833563" algn="l"/>
              </a:tabLst>
            </a:pPr>
            <a:endParaRPr lang="en-US" sz="1800" b="1">
              <a:solidFill>
                <a:srgbClr val="000000"/>
              </a:solidFill>
              <a:latin typeface="Courier New" pitchFamily="49" charset="0"/>
            </a:endParaRPr>
          </a:p>
        </p:txBody>
      </p:sp>
      <p:sp>
        <p:nvSpPr>
          <p:cNvPr id="54275"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Summary</a:t>
            </a:r>
          </a:p>
        </p:txBody>
      </p:sp>
      <p:sp>
        <p:nvSpPr>
          <p:cNvPr id="54276" name="Rectangle 4"/>
          <p:cNvSpPr>
            <a:spLocks noChangeArrowheads="1"/>
          </p:cNvSpPr>
          <p:nvPr/>
        </p:nvSpPr>
        <p:spPr bwMode="ltGray">
          <a:xfrm>
            <a:off x="1052513" y="2163763"/>
            <a:ext cx="4567237" cy="579437"/>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54277" name="Rectangle 5"/>
          <p:cNvSpPr>
            <a:spLocks noChangeArrowheads="1"/>
          </p:cNvSpPr>
          <p:nvPr/>
        </p:nvSpPr>
        <p:spPr bwMode="blackWhite">
          <a:xfrm>
            <a:off x="941388" y="1295400"/>
            <a:ext cx="7286625" cy="1765300"/>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en-US" sz="1800" b="1">
                <a:solidFill>
                  <a:srgbClr val="000000"/>
                </a:solidFill>
                <a:latin typeface="Courier New" pitchFamily="49" charset="0"/>
              </a:rPr>
              <a:t>SELECT	</a:t>
            </a:r>
            <a:r>
              <a:rPr lang="en-US" sz="1800" b="1" i="1">
                <a:solidFill>
                  <a:srgbClr val="000000"/>
                </a:solidFill>
                <a:latin typeface="Courier New" pitchFamily="49" charset="0"/>
              </a:rPr>
              <a:t>column</a:t>
            </a:r>
            <a:r>
              <a:rPr lang="en-US" sz="1800" b="1">
                <a:solidFill>
                  <a:srgbClr val="000000"/>
                </a:solidFill>
                <a:latin typeface="Courier New" pitchFamily="49" charset="0"/>
              </a:rPr>
              <a:t>, </a:t>
            </a:r>
            <a:r>
              <a:rPr lang="en-US" sz="1800" b="1" i="1">
                <a:solidFill>
                  <a:srgbClr val="000000"/>
                </a:solidFill>
                <a:latin typeface="Courier New" pitchFamily="49" charset="0"/>
              </a:rPr>
              <a:t>group_function(column)</a:t>
            </a:r>
            <a:endParaRPr lang="en-US" sz="1800" b="1">
              <a:solidFill>
                <a:srgbClr val="000000"/>
              </a:solidFill>
              <a:latin typeface="Courier New" pitchFamily="49" charset="0"/>
            </a:endParaRPr>
          </a:p>
          <a:p>
            <a:pPr>
              <a:tabLst>
                <a:tab pos="682625" algn="l"/>
                <a:tab pos="1833563" algn="l"/>
              </a:tabLst>
            </a:pPr>
            <a:r>
              <a:rPr lang="en-US" sz="1800" b="1">
                <a:solidFill>
                  <a:srgbClr val="000000"/>
                </a:solidFill>
                <a:latin typeface="Courier New" pitchFamily="49" charset="0"/>
              </a:rPr>
              <a:t>FROM		</a:t>
            </a:r>
            <a:r>
              <a:rPr lang="en-US" sz="1800" b="1" i="1">
                <a:solidFill>
                  <a:srgbClr val="000000"/>
                </a:solidFill>
                <a:latin typeface="Courier New" pitchFamily="49" charset="0"/>
              </a:rPr>
              <a:t>table</a:t>
            </a:r>
            <a:endParaRPr lang="en-US" sz="1800" b="1">
              <a:solidFill>
                <a:srgbClr val="000000"/>
              </a:solidFill>
              <a:latin typeface="Courier New" pitchFamily="49" charset="0"/>
            </a:endParaRPr>
          </a:p>
          <a:p>
            <a:pPr>
              <a:tabLst>
                <a:tab pos="682625" algn="l"/>
                <a:tab pos="1833563" algn="l"/>
              </a:tabLst>
            </a:pPr>
            <a:r>
              <a:rPr lang="en-US" sz="1800" b="1">
                <a:solidFill>
                  <a:srgbClr val="000000"/>
                </a:solidFill>
                <a:latin typeface="Courier New" pitchFamily="49" charset="0"/>
              </a:rPr>
              <a:t>[WHERE	</a:t>
            </a:r>
            <a:r>
              <a:rPr lang="en-US" sz="1800" b="1" i="1">
                <a:solidFill>
                  <a:srgbClr val="000000"/>
                </a:solidFill>
                <a:latin typeface="Courier New" pitchFamily="49" charset="0"/>
              </a:rPr>
              <a:t>condition</a:t>
            </a:r>
            <a:r>
              <a:rPr lang="en-US" sz="1800" b="1">
                <a:solidFill>
                  <a:srgbClr val="000000"/>
                </a:solidFill>
                <a:latin typeface="Courier New" pitchFamily="49" charset="0"/>
              </a:rPr>
              <a:t>]</a:t>
            </a:r>
          </a:p>
          <a:p>
            <a:pPr>
              <a:tabLst>
                <a:tab pos="682625" algn="l"/>
                <a:tab pos="1833563" algn="l"/>
              </a:tabLst>
            </a:pPr>
            <a:r>
              <a:rPr lang="en-US" sz="1800" b="1">
                <a:solidFill>
                  <a:srgbClr val="000000"/>
                </a:solidFill>
                <a:latin typeface="Courier New" pitchFamily="49" charset="0"/>
              </a:rPr>
              <a:t>[GROUP BY	</a:t>
            </a:r>
            <a:r>
              <a:rPr lang="en-US" sz="1800" b="1" i="1">
                <a:solidFill>
                  <a:srgbClr val="000000"/>
                </a:solidFill>
                <a:latin typeface="Courier New" pitchFamily="49" charset="0"/>
              </a:rPr>
              <a:t>group_by_expression</a:t>
            </a:r>
            <a:r>
              <a:rPr lang="en-US" sz="1800" b="1">
                <a:solidFill>
                  <a:srgbClr val="000000"/>
                </a:solidFill>
                <a:latin typeface="Courier New" pitchFamily="49" charset="0"/>
              </a:rPr>
              <a:t>]</a:t>
            </a:r>
            <a:endParaRPr lang="en-US" sz="1800" b="1" i="1">
              <a:solidFill>
                <a:srgbClr val="000000"/>
              </a:solidFill>
              <a:latin typeface="Courier New" pitchFamily="49" charset="0"/>
            </a:endParaRPr>
          </a:p>
          <a:p>
            <a:pPr>
              <a:tabLst>
                <a:tab pos="682625" algn="l"/>
                <a:tab pos="1833563" algn="l"/>
              </a:tabLst>
            </a:pPr>
            <a:r>
              <a:rPr lang="en-US" sz="1800" b="1">
                <a:solidFill>
                  <a:srgbClr val="000000"/>
                </a:solidFill>
                <a:latin typeface="Courier New" pitchFamily="49" charset="0"/>
              </a:rPr>
              <a:t>[HAVING	</a:t>
            </a:r>
            <a:r>
              <a:rPr lang="en-US" sz="1800" b="1" i="1">
                <a:solidFill>
                  <a:srgbClr val="000000"/>
                </a:solidFill>
                <a:latin typeface="Courier New" pitchFamily="49" charset="0"/>
              </a:rPr>
              <a:t>group_condition</a:t>
            </a:r>
            <a:r>
              <a:rPr lang="en-US" sz="1800" b="1">
                <a:solidFill>
                  <a:srgbClr val="000000"/>
                </a:solidFill>
                <a:latin typeface="Courier New" pitchFamily="49" charset="0"/>
              </a:rPr>
              <a:t>]</a:t>
            </a:r>
          </a:p>
          <a:p>
            <a:pPr>
              <a:tabLst>
                <a:tab pos="682625" algn="l"/>
                <a:tab pos="1833563" algn="l"/>
              </a:tabLst>
            </a:pPr>
            <a:r>
              <a:rPr lang="en-US" sz="1800" b="1">
                <a:solidFill>
                  <a:srgbClr val="000000"/>
                </a:solidFill>
                <a:latin typeface="Courier New" pitchFamily="49" charset="0"/>
              </a:rPr>
              <a:t>[ORDER BY	</a:t>
            </a:r>
            <a:r>
              <a:rPr lang="en-US" sz="1800" b="1" i="1">
                <a:solidFill>
                  <a:srgbClr val="000000"/>
                </a:solidFill>
                <a:latin typeface="Courier New" pitchFamily="49" charset="0"/>
              </a:rPr>
              <a:t>column</a:t>
            </a:r>
            <a:r>
              <a:rPr lang="en-US" sz="1800" b="1">
                <a:solidFill>
                  <a:srgbClr val="000000"/>
                </a:solidFill>
                <a:latin typeface="Courier New" pitchFamily="49" charset="0"/>
              </a:rPr>
              <a:t>];</a:t>
            </a:r>
          </a:p>
        </p:txBody>
      </p:sp>
      <p:sp>
        <p:nvSpPr>
          <p:cNvPr id="54278" name="Rectangle 6"/>
          <p:cNvSpPr>
            <a:spLocks noGrp="1" noChangeArrowheads="1"/>
          </p:cNvSpPr>
          <p:nvPr>
            <p:ph type="body" idx="1"/>
          </p:nvPr>
        </p:nvSpPr>
        <p:spPr>
          <a:xfrm>
            <a:off x="911225" y="3392488"/>
            <a:ext cx="7699375" cy="2117725"/>
          </a:xfrm>
          <a:noFill/>
          <a:ln/>
          <a:effectLst>
            <a:outerShdw dist="53882" dir="2700000" algn="ctr" rotWithShape="0">
              <a:srgbClr val="000000"/>
            </a:outerShdw>
          </a:effectLst>
        </p:spPr>
        <p:txBody>
          <a:bodyPr lIns="92075" tIns="46038" rIns="92075" bIns="46038">
            <a:spAutoFit/>
          </a:bodyPr>
          <a:lstStyle/>
          <a:p>
            <a:r>
              <a:rPr lang="en-US"/>
              <a:t>Order of evaluation of the clauses:</a:t>
            </a:r>
          </a:p>
          <a:p>
            <a:pPr lvl="1"/>
            <a:r>
              <a:rPr lang="en-US"/>
              <a:t>WHERE clause</a:t>
            </a:r>
          </a:p>
          <a:p>
            <a:pPr lvl="1"/>
            <a:r>
              <a:rPr lang="en-US"/>
              <a:t>GROUP BY clause</a:t>
            </a:r>
          </a:p>
          <a:p>
            <a:pPr lvl="1"/>
            <a:r>
              <a:rPr lang="en-US"/>
              <a:t>HAVING clause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4276"/>
                                        </p:tgtEl>
                                        <p:attrNameLst>
                                          <p:attrName>style.visibility</p:attrName>
                                        </p:attrNameLst>
                                      </p:cBhvr>
                                      <p:to>
                                        <p:strVal val="visible"/>
                                      </p:to>
                                    </p:set>
                                    <p:animEffect transition="in" filter="wipe(up)">
                                      <p:cBhvr>
                                        <p:cTn id="7" dur="500"/>
                                        <p:tgtEl>
                                          <p:spTgt spid="54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Practice Overview</a:t>
            </a:r>
          </a:p>
        </p:txBody>
      </p:sp>
      <p:sp>
        <p:nvSpPr>
          <p:cNvPr id="56323" name="Rectangle 3"/>
          <p:cNvSpPr>
            <a:spLocks noGrp="1" noChangeArrowheads="1"/>
          </p:cNvSpPr>
          <p:nvPr>
            <p:ph type="body" idx="1"/>
          </p:nvPr>
        </p:nvSpPr>
        <p:spPr>
          <a:xfrm>
            <a:off x="684213" y="1676400"/>
            <a:ext cx="7772400" cy="947738"/>
          </a:xfrm>
          <a:noFill/>
          <a:ln/>
          <a:effectLst>
            <a:outerShdw dist="53882" dir="2700000" algn="ctr" rotWithShape="0">
              <a:srgbClr val="000000"/>
            </a:outerShdw>
          </a:effectLst>
        </p:spPr>
        <p:txBody>
          <a:bodyPr lIns="92075" tIns="46038" rIns="92075" bIns="46038"/>
          <a:lstStyle/>
          <a:p>
            <a:pPr lvl="1">
              <a:lnSpc>
                <a:spcPct val="90000"/>
              </a:lnSpc>
            </a:pPr>
            <a:r>
              <a:rPr lang="en-US" sz="2400"/>
              <a:t>Showing different queries that use group functions</a:t>
            </a:r>
          </a:p>
          <a:p>
            <a:pPr lvl="1">
              <a:lnSpc>
                <a:spcPct val="90000"/>
              </a:lnSpc>
            </a:pPr>
            <a:r>
              <a:rPr lang="en-US" sz="2400"/>
              <a:t>Grouping by rows to achieve more than one result</a:t>
            </a:r>
          </a:p>
          <a:p>
            <a:pPr lvl="1">
              <a:lnSpc>
                <a:spcPct val="90000"/>
              </a:lnSpc>
            </a:pPr>
            <a:r>
              <a:rPr lang="en-US" sz="2400"/>
              <a:t>Excluding groups by using the HAVING clause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blackWhite">
          <a:xfrm>
            <a:off x="6664325" y="3690938"/>
            <a:ext cx="1430338" cy="1162050"/>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tabLst>
                <a:tab pos="914400" algn="l"/>
                <a:tab pos="1885950" algn="l"/>
                <a:tab pos="2457450" algn="l"/>
              </a:tabLst>
            </a:pPr>
            <a:endParaRPr lang="en-US" sz="1800" b="1">
              <a:solidFill>
                <a:srgbClr val="000000"/>
              </a:solidFill>
              <a:latin typeface="Courier New" pitchFamily="49" charset="0"/>
            </a:endParaRPr>
          </a:p>
          <a:p>
            <a:pPr>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p:txBody>
      </p:sp>
      <p:sp>
        <p:nvSpPr>
          <p:cNvPr id="9219" name="Rectangle 3"/>
          <p:cNvSpPr>
            <a:spLocks noChangeArrowheads="1"/>
          </p:cNvSpPr>
          <p:nvPr/>
        </p:nvSpPr>
        <p:spPr bwMode="blackWhite">
          <a:xfrm>
            <a:off x="1158875" y="2127250"/>
            <a:ext cx="2905125" cy="40925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0000"/>
              </a:lnSpc>
              <a:tabLst>
                <a:tab pos="914400" algn="l"/>
                <a:tab pos="1885950" algn="l"/>
                <a:tab pos="2457450" algn="l"/>
              </a:tabLst>
            </a:pPr>
            <a:endParaRPr lang="en-US" sz="1800" b="1">
              <a:solidFill>
                <a:srgbClr val="000000"/>
              </a:solidFill>
              <a:latin typeface="Courier New" pitchFamily="49" charset="0"/>
            </a:endParaRPr>
          </a:p>
          <a:p>
            <a:pPr>
              <a:lnSpc>
                <a:spcPct val="95000"/>
              </a:lnSpc>
              <a:tabLst>
                <a:tab pos="914400" algn="l"/>
                <a:tab pos="1885950" algn="l"/>
                <a:tab pos="2457450" algn="l"/>
              </a:tabLst>
            </a:pPr>
            <a:endParaRPr lang="en-US" sz="1800" b="1">
              <a:solidFill>
                <a:srgbClr val="000000"/>
              </a:solidFill>
              <a:latin typeface="Courier New" pitchFamily="49" charset="0"/>
            </a:endParaRPr>
          </a:p>
        </p:txBody>
      </p:sp>
      <p:sp>
        <p:nvSpPr>
          <p:cNvPr id="9220"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What Are Group Functions?</a:t>
            </a:r>
          </a:p>
        </p:txBody>
      </p:sp>
      <p:sp>
        <p:nvSpPr>
          <p:cNvPr id="9221" name="Rectangle 5"/>
          <p:cNvSpPr>
            <a:spLocks noGrp="1" noChangeArrowheads="1"/>
          </p:cNvSpPr>
          <p:nvPr>
            <p:ph type="body" idx="1"/>
          </p:nvPr>
        </p:nvSpPr>
        <p:spPr>
          <a:xfrm>
            <a:off x="976313" y="1057275"/>
            <a:ext cx="7385050" cy="819150"/>
          </a:xfrm>
          <a:noFill/>
          <a:ln/>
          <a:effectLst>
            <a:outerShdw dist="53882" dir="2700000" algn="ctr" rotWithShape="0">
              <a:srgbClr val="000000"/>
            </a:outerShdw>
          </a:effectLst>
        </p:spPr>
        <p:txBody>
          <a:bodyPr lIns="92075" tIns="46038" rIns="92075" bIns="46038">
            <a:spAutoFit/>
          </a:bodyPr>
          <a:lstStyle/>
          <a:p>
            <a:pPr>
              <a:lnSpc>
                <a:spcPct val="85000"/>
              </a:lnSpc>
            </a:pPr>
            <a:r>
              <a:rPr lang="en-US" sz="2800"/>
              <a:t>Group functions operate on sets of rows to give one result per group.</a:t>
            </a:r>
          </a:p>
        </p:txBody>
      </p:sp>
      <p:sp>
        <p:nvSpPr>
          <p:cNvPr id="9222" name="Rectangle 6"/>
          <p:cNvSpPr>
            <a:spLocks noChangeArrowheads="1"/>
          </p:cNvSpPr>
          <p:nvPr/>
        </p:nvSpPr>
        <p:spPr bwMode="auto">
          <a:xfrm>
            <a:off x="1058863" y="1771650"/>
            <a:ext cx="735012" cy="396875"/>
          </a:xfrm>
          <a:prstGeom prst="rect">
            <a:avLst/>
          </a:prstGeom>
          <a:noFill/>
          <a:ln w="9525">
            <a:noFill/>
            <a:miter lim="800000"/>
            <a:headEnd/>
            <a:tailEnd/>
          </a:ln>
          <a:effectLst/>
        </p:spPr>
        <p:txBody>
          <a:bodyPr wrap="none" lIns="92075" tIns="46038" rIns="92075" bIns="46038">
            <a:spAutoFit/>
          </a:bodyPr>
          <a:lstStyle/>
          <a:p>
            <a:r>
              <a:rPr lang="en-US" sz="2000" b="1">
                <a:effectLst>
                  <a:outerShdw blurRad="38100" dist="38100" dir="2700000" algn="tl">
                    <a:srgbClr val="808080"/>
                  </a:outerShdw>
                </a:effectLst>
                <a:latin typeface="Arial" pitchFamily="34" charset="0"/>
              </a:rPr>
              <a:t>EMP</a:t>
            </a:r>
          </a:p>
        </p:txBody>
      </p:sp>
      <p:sp>
        <p:nvSpPr>
          <p:cNvPr id="9223" name="Freeform 7"/>
          <p:cNvSpPr>
            <a:spLocks/>
          </p:cNvSpPr>
          <p:nvPr/>
        </p:nvSpPr>
        <p:spPr bwMode="auto">
          <a:xfrm>
            <a:off x="4062413" y="2135188"/>
            <a:ext cx="2608262" cy="4079875"/>
          </a:xfrm>
          <a:custGeom>
            <a:avLst/>
            <a:gdLst/>
            <a:ahLst/>
            <a:cxnLst>
              <a:cxn ang="0">
                <a:pos x="0" y="2569"/>
              </a:cxn>
              <a:cxn ang="0">
                <a:pos x="0" y="0"/>
              </a:cxn>
              <a:cxn ang="0">
                <a:pos x="1642" y="973"/>
              </a:cxn>
              <a:cxn ang="0">
                <a:pos x="1642" y="1721"/>
              </a:cxn>
              <a:cxn ang="0">
                <a:pos x="0" y="2569"/>
              </a:cxn>
            </a:cxnLst>
            <a:rect l="0" t="0" r="r" b="b"/>
            <a:pathLst>
              <a:path w="1643" h="2570">
                <a:moveTo>
                  <a:pt x="0" y="2569"/>
                </a:moveTo>
                <a:lnTo>
                  <a:pt x="0" y="0"/>
                </a:lnTo>
                <a:lnTo>
                  <a:pt x="1642" y="973"/>
                </a:lnTo>
                <a:lnTo>
                  <a:pt x="1642" y="1721"/>
                </a:lnTo>
                <a:lnTo>
                  <a:pt x="0" y="2569"/>
                </a:lnTo>
              </a:path>
            </a:pathLst>
          </a:custGeom>
          <a:solidFill>
            <a:srgbClr val="FFCC99">
              <a:alpha val="50000"/>
            </a:srgbClr>
          </a:solidFill>
          <a:ln w="9525" cap="rnd">
            <a:noFill/>
            <a:round/>
            <a:headEnd/>
            <a:tailEnd/>
          </a:ln>
          <a:effectLst/>
        </p:spPr>
        <p:txBody>
          <a:bodyPr/>
          <a:lstStyle/>
          <a:p>
            <a:endParaRPr lang="en-US"/>
          </a:p>
        </p:txBody>
      </p:sp>
      <p:sp>
        <p:nvSpPr>
          <p:cNvPr id="9224" name="Rectangle 8"/>
          <p:cNvSpPr>
            <a:spLocks noChangeArrowheads="1"/>
          </p:cNvSpPr>
          <p:nvPr/>
        </p:nvSpPr>
        <p:spPr bwMode="auto">
          <a:xfrm>
            <a:off x="4392613" y="3736975"/>
            <a:ext cx="1976437" cy="1006475"/>
          </a:xfrm>
          <a:prstGeom prst="rect">
            <a:avLst/>
          </a:prstGeom>
          <a:noFill/>
          <a:ln w="9525">
            <a:noFill/>
            <a:miter lim="800000"/>
            <a:headEnd/>
            <a:tailEnd/>
          </a:ln>
          <a:effectLst/>
        </p:spPr>
        <p:txBody>
          <a:bodyPr wrap="none" lIns="92075" tIns="46038" rIns="92075" bIns="46038">
            <a:spAutoFit/>
          </a:bodyPr>
          <a:lstStyle/>
          <a:p>
            <a:pPr algn="ctr"/>
            <a:r>
              <a:rPr lang="en-US" sz="2000" b="1">
                <a:solidFill>
                  <a:srgbClr val="FFFFCC"/>
                </a:solidFill>
                <a:effectLst>
                  <a:outerShdw blurRad="38100" dist="38100" dir="2700000" algn="tl">
                    <a:srgbClr val="FFFFFF"/>
                  </a:outerShdw>
                </a:effectLst>
                <a:latin typeface="Arial" pitchFamily="34" charset="0"/>
              </a:rPr>
              <a:t>“maximum  </a:t>
            </a:r>
          </a:p>
          <a:p>
            <a:pPr algn="ctr"/>
            <a:r>
              <a:rPr lang="en-US" sz="2000" b="1">
                <a:solidFill>
                  <a:srgbClr val="FFFFCC"/>
                </a:solidFill>
                <a:effectLst>
                  <a:outerShdw blurRad="38100" dist="38100" dir="2700000" algn="tl">
                    <a:srgbClr val="FFFFFF"/>
                  </a:outerShdw>
                </a:effectLst>
                <a:latin typeface="Arial" pitchFamily="34" charset="0"/>
              </a:rPr>
              <a:t>  salary in </a:t>
            </a:r>
          </a:p>
          <a:p>
            <a:pPr algn="ctr"/>
            <a:r>
              <a:rPr lang="en-US" sz="2000" b="1">
                <a:solidFill>
                  <a:srgbClr val="FFFFCC"/>
                </a:solidFill>
                <a:effectLst>
                  <a:outerShdw blurRad="38100" dist="38100" dir="2700000" algn="tl">
                    <a:srgbClr val="FFFFFF"/>
                  </a:outerShdw>
                </a:effectLst>
                <a:latin typeface="Arial" pitchFamily="34" charset="0"/>
              </a:rPr>
              <a:t>the EMP table”</a:t>
            </a:r>
          </a:p>
        </p:txBody>
      </p:sp>
      <p:grpSp>
        <p:nvGrpSpPr>
          <p:cNvPr id="9227" name="Group 11"/>
          <p:cNvGrpSpPr>
            <a:grpSpLocks/>
          </p:cNvGrpSpPr>
          <p:nvPr/>
        </p:nvGrpSpPr>
        <p:grpSpPr bwMode="auto">
          <a:xfrm>
            <a:off x="2713038" y="2632075"/>
            <a:ext cx="5297487" cy="3525838"/>
            <a:chOff x="1709" y="1658"/>
            <a:chExt cx="3337" cy="2221"/>
          </a:xfrm>
        </p:grpSpPr>
        <p:sp>
          <p:nvSpPr>
            <p:cNvPr id="9225" name="Rectangle 9"/>
            <p:cNvSpPr>
              <a:spLocks noChangeArrowheads="1"/>
            </p:cNvSpPr>
            <p:nvPr/>
          </p:nvSpPr>
          <p:spPr bwMode="ltGray">
            <a:xfrm>
              <a:off x="1709" y="1658"/>
              <a:ext cx="786" cy="2221"/>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9226" name="Rectangle 10"/>
            <p:cNvSpPr>
              <a:spLocks noChangeArrowheads="1"/>
            </p:cNvSpPr>
            <p:nvPr/>
          </p:nvSpPr>
          <p:spPr bwMode="ltGray">
            <a:xfrm>
              <a:off x="4258" y="2820"/>
              <a:ext cx="788" cy="200"/>
            </a:xfrm>
            <a:prstGeom prst="rect">
              <a:avLst/>
            </a:prstGeom>
            <a:solidFill>
              <a:srgbClr val="FF5050">
                <a:alpha val="50000"/>
              </a:srgbClr>
            </a:solidFill>
            <a:ln w="9525">
              <a:noFill/>
              <a:miter lim="800000"/>
              <a:headEnd/>
              <a:tailEnd/>
            </a:ln>
            <a:effectLst/>
          </p:spPr>
          <p:txBody>
            <a:bodyPr wrap="none" anchor="ctr"/>
            <a:lstStyle/>
            <a:p>
              <a:endParaRPr lang="en-US"/>
            </a:p>
          </p:txBody>
        </p:sp>
      </p:grpSp>
      <p:sp>
        <p:nvSpPr>
          <p:cNvPr id="9228" name="Rectangle 12"/>
          <p:cNvSpPr>
            <a:spLocks noChangeArrowheads="1"/>
          </p:cNvSpPr>
          <p:nvPr/>
        </p:nvSpPr>
        <p:spPr bwMode="auto">
          <a:xfrm>
            <a:off x="1219200" y="2157413"/>
            <a:ext cx="3192463" cy="4054475"/>
          </a:xfrm>
          <a:prstGeom prst="rect">
            <a:avLst/>
          </a:prstGeom>
          <a:noFill/>
          <a:ln w="9525">
            <a:noFill/>
            <a:miter lim="800000"/>
            <a:headEnd/>
            <a:tailEnd/>
          </a:ln>
          <a:effectLst/>
        </p:spPr>
        <p:txBody>
          <a:bodyPr lIns="92075" tIns="46038" rIns="92075" bIns="46038">
            <a:spAutoFit/>
          </a:bodyPr>
          <a:lstStyle/>
          <a:p>
            <a:pPr>
              <a:lnSpc>
                <a:spcPct val="90000"/>
              </a:lnSpc>
            </a:pPr>
            <a:r>
              <a:rPr lang="en-US" sz="1800" b="1">
                <a:solidFill>
                  <a:srgbClr val="000000"/>
                </a:solidFill>
                <a:latin typeface="Courier New" pitchFamily="49" charset="0"/>
              </a:rPr>
              <a:t>   DEPTNO       SAL</a:t>
            </a:r>
          </a:p>
          <a:p>
            <a:pPr>
              <a:lnSpc>
                <a:spcPct val="90000"/>
              </a:lnSpc>
            </a:pPr>
            <a:r>
              <a:rPr lang="en-US" sz="1800" b="1">
                <a:solidFill>
                  <a:srgbClr val="000000"/>
                </a:solidFill>
                <a:latin typeface="Courier New" pitchFamily="49" charset="0"/>
              </a:rPr>
              <a:t>--------- ---------</a:t>
            </a:r>
          </a:p>
          <a:p>
            <a:pPr>
              <a:lnSpc>
                <a:spcPct val="90000"/>
              </a:lnSpc>
            </a:pPr>
            <a:r>
              <a:rPr lang="en-US" sz="1800" b="1">
                <a:solidFill>
                  <a:srgbClr val="000000"/>
                </a:solidFill>
                <a:latin typeface="Courier New" pitchFamily="49" charset="0"/>
              </a:rPr>
              <a:t>       10      2450</a:t>
            </a:r>
          </a:p>
          <a:p>
            <a:pPr>
              <a:lnSpc>
                <a:spcPct val="90000"/>
              </a:lnSpc>
            </a:pPr>
            <a:r>
              <a:rPr lang="en-US" sz="1800" b="1">
                <a:solidFill>
                  <a:srgbClr val="000000"/>
                </a:solidFill>
                <a:latin typeface="Courier New" pitchFamily="49" charset="0"/>
              </a:rPr>
              <a:t>       10      5000</a:t>
            </a:r>
          </a:p>
          <a:p>
            <a:pPr>
              <a:lnSpc>
                <a:spcPct val="90000"/>
              </a:lnSpc>
            </a:pPr>
            <a:r>
              <a:rPr lang="en-US" sz="1800" b="1">
                <a:solidFill>
                  <a:srgbClr val="000000"/>
                </a:solidFill>
                <a:latin typeface="Courier New" pitchFamily="49" charset="0"/>
              </a:rPr>
              <a:t>       10      1300</a:t>
            </a:r>
          </a:p>
          <a:p>
            <a:pPr>
              <a:lnSpc>
                <a:spcPct val="90000"/>
              </a:lnSpc>
            </a:pPr>
            <a:r>
              <a:rPr lang="en-US" sz="1800" b="1">
                <a:solidFill>
                  <a:srgbClr val="000000"/>
                </a:solidFill>
                <a:latin typeface="Courier New" pitchFamily="49" charset="0"/>
              </a:rPr>
              <a:t>       20       800</a:t>
            </a:r>
          </a:p>
          <a:p>
            <a:pPr>
              <a:lnSpc>
                <a:spcPct val="90000"/>
              </a:lnSpc>
            </a:pPr>
            <a:r>
              <a:rPr lang="en-US" sz="1800" b="1">
                <a:solidFill>
                  <a:srgbClr val="000000"/>
                </a:solidFill>
                <a:latin typeface="Courier New" pitchFamily="49" charset="0"/>
              </a:rPr>
              <a:t>       20      1100</a:t>
            </a:r>
          </a:p>
          <a:p>
            <a:pPr>
              <a:lnSpc>
                <a:spcPct val="90000"/>
              </a:lnSpc>
            </a:pPr>
            <a:r>
              <a:rPr lang="en-US" sz="1800" b="1">
                <a:solidFill>
                  <a:srgbClr val="000000"/>
                </a:solidFill>
                <a:latin typeface="Courier New" pitchFamily="49" charset="0"/>
              </a:rPr>
              <a:t>       20      3000</a:t>
            </a:r>
          </a:p>
          <a:p>
            <a:pPr>
              <a:lnSpc>
                <a:spcPct val="90000"/>
              </a:lnSpc>
            </a:pPr>
            <a:r>
              <a:rPr lang="en-US" sz="1800" b="1">
                <a:solidFill>
                  <a:srgbClr val="000000"/>
                </a:solidFill>
                <a:latin typeface="Courier New" pitchFamily="49" charset="0"/>
              </a:rPr>
              <a:t>       20      3000</a:t>
            </a:r>
          </a:p>
          <a:p>
            <a:pPr>
              <a:lnSpc>
                <a:spcPct val="90000"/>
              </a:lnSpc>
            </a:pPr>
            <a:r>
              <a:rPr lang="en-US" sz="1800" b="1">
                <a:solidFill>
                  <a:srgbClr val="000000"/>
                </a:solidFill>
                <a:latin typeface="Courier New" pitchFamily="49" charset="0"/>
              </a:rPr>
              <a:t>       20      2975</a:t>
            </a:r>
          </a:p>
          <a:p>
            <a:pPr>
              <a:lnSpc>
                <a:spcPct val="90000"/>
              </a:lnSpc>
            </a:pPr>
            <a:r>
              <a:rPr lang="en-US" sz="1800" b="1">
                <a:solidFill>
                  <a:srgbClr val="000000"/>
                </a:solidFill>
                <a:latin typeface="Courier New" pitchFamily="49" charset="0"/>
              </a:rPr>
              <a:t>       30      1600</a:t>
            </a:r>
          </a:p>
          <a:p>
            <a:pPr>
              <a:lnSpc>
                <a:spcPct val="90000"/>
              </a:lnSpc>
            </a:pPr>
            <a:r>
              <a:rPr lang="en-US" sz="1800" b="1">
                <a:solidFill>
                  <a:srgbClr val="000000"/>
                </a:solidFill>
                <a:latin typeface="Courier New" pitchFamily="49" charset="0"/>
              </a:rPr>
              <a:t>       30      2850</a:t>
            </a:r>
          </a:p>
          <a:p>
            <a:pPr>
              <a:lnSpc>
                <a:spcPct val="90000"/>
              </a:lnSpc>
            </a:pPr>
            <a:r>
              <a:rPr lang="en-US" sz="1800" b="1">
                <a:solidFill>
                  <a:srgbClr val="000000"/>
                </a:solidFill>
                <a:latin typeface="Courier New" pitchFamily="49" charset="0"/>
              </a:rPr>
              <a:t>       30      1250</a:t>
            </a:r>
          </a:p>
          <a:p>
            <a:pPr>
              <a:lnSpc>
                <a:spcPct val="90000"/>
              </a:lnSpc>
            </a:pPr>
            <a:r>
              <a:rPr lang="en-US" sz="1800" b="1">
                <a:solidFill>
                  <a:srgbClr val="000000"/>
                </a:solidFill>
                <a:latin typeface="Courier New" pitchFamily="49" charset="0"/>
              </a:rPr>
              <a:t>       30       950</a:t>
            </a:r>
          </a:p>
          <a:p>
            <a:pPr>
              <a:lnSpc>
                <a:spcPct val="90000"/>
              </a:lnSpc>
            </a:pPr>
            <a:r>
              <a:rPr lang="en-US" sz="1800" b="1">
                <a:solidFill>
                  <a:srgbClr val="000000"/>
                </a:solidFill>
                <a:latin typeface="Courier New" pitchFamily="49" charset="0"/>
              </a:rPr>
              <a:t>       30      1500</a:t>
            </a:r>
          </a:p>
          <a:p>
            <a:pPr>
              <a:lnSpc>
                <a:spcPct val="90000"/>
              </a:lnSpc>
            </a:pPr>
            <a:r>
              <a:rPr lang="en-US" sz="1800" b="1">
                <a:solidFill>
                  <a:srgbClr val="000000"/>
                </a:solidFill>
                <a:latin typeface="Courier New" pitchFamily="49" charset="0"/>
              </a:rPr>
              <a:t>       30      1250</a:t>
            </a:r>
          </a:p>
        </p:txBody>
      </p:sp>
      <p:sp>
        <p:nvSpPr>
          <p:cNvPr id="9229" name="Rectangle 13"/>
          <p:cNvSpPr>
            <a:spLocks noChangeArrowheads="1"/>
          </p:cNvSpPr>
          <p:nvPr/>
        </p:nvSpPr>
        <p:spPr bwMode="auto">
          <a:xfrm>
            <a:off x="6659563" y="3697288"/>
            <a:ext cx="1419225" cy="1120775"/>
          </a:xfrm>
          <a:prstGeom prst="rect">
            <a:avLst/>
          </a:prstGeom>
          <a:noFill/>
          <a:ln w="9525">
            <a:noFill/>
            <a:miter lim="800000"/>
            <a:headEnd/>
            <a:tailEnd/>
          </a:ln>
          <a:effectLst/>
        </p:spPr>
        <p:txBody>
          <a:bodyPr wrap="none" lIns="92075" tIns="46038" rIns="92075" bIns="46038">
            <a:spAutoFit/>
          </a:bodyPr>
          <a:lstStyle/>
          <a:p>
            <a:pPr>
              <a:lnSpc>
                <a:spcPct val="125000"/>
              </a:lnSpc>
            </a:pPr>
            <a:r>
              <a:rPr lang="en-US" sz="1800" b="1">
                <a:solidFill>
                  <a:srgbClr val="000000"/>
                </a:solidFill>
                <a:latin typeface="Courier New" pitchFamily="49" charset="0"/>
              </a:rPr>
              <a:t> MAX(SAL)</a:t>
            </a:r>
          </a:p>
          <a:p>
            <a:pPr>
              <a:lnSpc>
                <a:spcPct val="125000"/>
              </a:lnSpc>
            </a:pPr>
            <a:r>
              <a:rPr lang="en-US" sz="1800" b="1">
                <a:solidFill>
                  <a:srgbClr val="000000"/>
                </a:solidFill>
                <a:latin typeface="Courier New" pitchFamily="49" charset="0"/>
              </a:rPr>
              <a:t>---------</a:t>
            </a:r>
          </a:p>
          <a:p>
            <a:pPr>
              <a:lnSpc>
                <a:spcPct val="125000"/>
              </a:lnSpc>
            </a:pPr>
            <a:r>
              <a:rPr lang="en-US" sz="1800" b="1">
                <a:solidFill>
                  <a:srgbClr val="000000"/>
                </a:solidFill>
                <a:latin typeface="Courier New" pitchFamily="49" charset="0"/>
              </a:rPr>
              <a:t>     5000</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227"/>
                                        </p:tgtEl>
                                        <p:attrNameLst>
                                          <p:attrName>style.visibility</p:attrName>
                                        </p:attrNameLst>
                                      </p:cBhvr>
                                      <p:to>
                                        <p:strVal val="visible"/>
                                      </p:to>
                                    </p:set>
                                    <p:animEffect transition="in" filter="wipe(left)">
                                      <p:cBhvr>
                                        <p:cTn id="7" dur="500"/>
                                        <p:tgtEl>
                                          <p:spTgt spid="9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Types of Group Functions</a:t>
            </a:r>
          </a:p>
        </p:txBody>
      </p:sp>
      <p:sp>
        <p:nvSpPr>
          <p:cNvPr id="11267" name="Rectangle 3"/>
          <p:cNvSpPr>
            <a:spLocks noGrp="1" noChangeArrowheads="1"/>
          </p:cNvSpPr>
          <p:nvPr>
            <p:ph type="body" idx="1"/>
          </p:nvPr>
        </p:nvSpPr>
        <p:spPr>
          <a:xfrm>
            <a:off x="860425" y="1795463"/>
            <a:ext cx="7385050" cy="3082925"/>
          </a:xfrm>
          <a:noFill/>
          <a:ln/>
          <a:effectLst>
            <a:outerShdw dist="53882" dir="2700000" algn="ctr" rotWithShape="0">
              <a:srgbClr val="000000"/>
            </a:outerShdw>
          </a:effectLst>
        </p:spPr>
        <p:txBody>
          <a:bodyPr lIns="92075" tIns="46038" rIns="92075" bIns="46038">
            <a:spAutoFit/>
          </a:bodyPr>
          <a:lstStyle/>
          <a:p>
            <a:pPr lvl="1"/>
            <a:r>
              <a:rPr lang="en-US"/>
              <a:t>AVG </a:t>
            </a:r>
          </a:p>
          <a:p>
            <a:pPr lvl="1"/>
            <a:r>
              <a:rPr lang="en-US"/>
              <a:t>COUNT </a:t>
            </a:r>
          </a:p>
          <a:p>
            <a:pPr lvl="1"/>
            <a:r>
              <a:rPr lang="en-US"/>
              <a:t>MAX</a:t>
            </a:r>
          </a:p>
          <a:p>
            <a:pPr lvl="1"/>
            <a:r>
              <a:rPr lang="en-US"/>
              <a:t>MIN </a:t>
            </a:r>
          </a:p>
          <a:p>
            <a:pPr lvl="1"/>
            <a:r>
              <a:rPr lang="en-US"/>
              <a:t>SUM</a:t>
            </a:r>
          </a:p>
          <a:p>
            <a:pPr lvl="1">
              <a:buFontTx/>
              <a:buNone/>
            </a:pPr>
            <a:endParaRPr lang="en-US"/>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Using Group Functions</a:t>
            </a:r>
          </a:p>
        </p:txBody>
      </p:sp>
      <p:sp>
        <p:nvSpPr>
          <p:cNvPr id="13315" name="Rectangle 3"/>
          <p:cNvSpPr>
            <a:spLocks noChangeArrowheads="1"/>
          </p:cNvSpPr>
          <p:nvPr/>
        </p:nvSpPr>
        <p:spPr bwMode="blackWhite">
          <a:xfrm>
            <a:off x="1008063" y="2066925"/>
            <a:ext cx="7169150" cy="17192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en-US" sz="1800" b="1">
              <a:solidFill>
                <a:srgbClr val="000000"/>
              </a:solidFill>
              <a:latin typeface="Courier New" pitchFamily="49" charset="0"/>
            </a:endParaRPr>
          </a:p>
          <a:p>
            <a:pPr>
              <a:tabLst>
                <a:tab pos="682625" algn="l"/>
                <a:tab pos="1833563" algn="l"/>
              </a:tabLst>
            </a:pPr>
            <a:endParaRPr lang="en-US" sz="1800" b="1">
              <a:solidFill>
                <a:srgbClr val="000000"/>
              </a:solidFill>
              <a:latin typeface="Courier New" pitchFamily="49" charset="0"/>
            </a:endParaRPr>
          </a:p>
          <a:p>
            <a:pPr>
              <a:tabLst>
                <a:tab pos="682625" algn="l"/>
                <a:tab pos="1833563" algn="l"/>
              </a:tabLst>
            </a:pPr>
            <a:endParaRPr lang="en-US" sz="1800" b="1">
              <a:solidFill>
                <a:srgbClr val="000000"/>
              </a:solidFill>
              <a:latin typeface="Courier New" pitchFamily="49" charset="0"/>
            </a:endParaRPr>
          </a:p>
        </p:txBody>
      </p:sp>
      <p:sp>
        <p:nvSpPr>
          <p:cNvPr id="13316" name="Rectangle 4"/>
          <p:cNvSpPr>
            <a:spLocks noChangeArrowheads="1"/>
          </p:cNvSpPr>
          <p:nvPr/>
        </p:nvSpPr>
        <p:spPr bwMode="ltGray">
          <a:xfrm>
            <a:off x="4187825" y="2222500"/>
            <a:ext cx="3130550" cy="265113"/>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13317" name="Rectangle 5"/>
          <p:cNvSpPr>
            <a:spLocks noChangeArrowheads="1"/>
          </p:cNvSpPr>
          <p:nvPr/>
        </p:nvSpPr>
        <p:spPr bwMode="blackWhite">
          <a:xfrm>
            <a:off x="982663" y="2166938"/>
            <a:ext cx="7194550" cy="1490662"/>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en-US" sz="1800" b="1">
                <a:solidFill>
                  <a:srgbClr val="000000"/>
                </a:solidFill>
                <a:latin typeface="Courier New" pitchFamily="49" charset="0"/>
              </a:rPr>
              <a:t>SELECT	[</a:t>
            </a:r>
            <a:r>
              <a:rPr lang="en-US" sz="1800" b="1" i="1">
                <a:solidFill>
                  <a:srgbClr val="000000"/>
                </a:solidFill>
                <a:latin typeface="Courier New" pitchFamily="49" charset="0"/>
              </a:rPr>
              <a:t>column</a:t>
            </a:r>
            <a:r>
              <a:rPr lang="en-US" sz="1800" b="1">
                <a:solidFill>
                  <a:srgbClr val="000000"/>
                </a:solidFill>
                <a:latin typeface="Courier New" pitchFamily="49" charset="0"/>
              </a:rPr>
              <a:t>,] </a:t>
            </a:r>
            <a:r>
              <a:rPr lang="en-US" sz="1800" b="1" i="1">
                <a:solidFill>
                  <a:srgbClr val="000000"/>
                </a:solidFill>
                <a:latin typeface="Courier New" pitchFamily="49" charset="0"/>
              </a:rPr>
              <a:t>group_function(column)</a:t>
            </a:r>
            <a:endParaRPr lang="en-US" sz="1800" b="1">
              <a:solidFill>
                <a:srgbClr val="000000"/>
              </a:solidFill>
              <a:latin typeface="Courier New" pitchFamily="49" charset="0"/>
            </a:endParaRPr>
          </a:p>
          <a:p>
            <a:pPr>
              <a:tabLst>
                <a:tab pos="682625" algn="l"/>
                <a:tab pos="1833563" algn="l"/>
              </a:tabLst>
            </a:pPr>
            <a:r>
              <a:rPr lang="en-US" sz="1800" b="1">
                <a:solidFill>
                  <a:srgbClr val="000000"/>
                </a:solidFill>
                <a:latin typeface="Courier New" pitchFamily="49" charset="0"/>
              </a:rPr>
              <a:t>FROM		</a:t>
            </a:r>
            <a:r>
              <a:rPr lang="en-US" sz="1800" b="1" i="1">
                <a:solidFill>
                  <a:srgbClr val="000000"/>
                </a:solidFill>
                <a:latin typeface="Courier New" pitchFamily="49" charset="0"/>
              </a:rPr>
              <a:t>table</a:t>
            </a:r>
            <a:endParaRPr lang="en-US" sz="1800" b="1">
              <a:solidFill>
                <a:srgbClr val="000000"/>
              </a:solidFill>
              <a:latin typeface="Courier New" pitchFamily="49" charset="0"/>
            </a:endParaRPr>
          </a:p>
          <a:p>
            <a:pPr>
              <a:tabLst>
                <a:tab pos="682625" algn="l"/>
                <a:tab pos="1833563" algn="l"/>
              </a:tabLst>
            </a:pPr>
            <a:r>
              <a:rPr lang="en-US" sz="1800" b="1">
                <a:solidFill>
                  <a:srgbClr val="000000"/>
                </a:solidFill>
                <a:latin typeface="Courier New" pitchFamily="49" charset="0"/>
              </a:rPr>
              <a:t>[WHERE	</a:t>
            </a:r>
            <a:r>
              <a:rPr lang="en-US" sz="1800" b="1" i="1">
                <a:solidFill>
                  <a:srgbClr val="000000"/>
                </a:solidFill>
                <a:latin typeface="Courier New" pitchFamily="49" charset="0"/>
              </a:rPr>
              <a:t>condition</a:t>
            </a:r>
            <a:r>
              <a:rPr lang="en-US" sz="1800" b="1">
                <a:solidFill>
                  <a:srgbClr val="000000"/>
                </a:solidFill>
                <a:latin typeface="Courier New" pitchFamily="49" charset="0"/>
              </a:rPr>
              <a:t>]</a:t>
            </a:r>
          </a:p>
          <a:p>
            <a:pPr>
              <a:tabLst>
                <a:tab pos="682625" algn="l"/>
                <a:tab pos="1833563" algn="l"/>
              </a:tabLst>
            </a:pPr>
            <a:r>
              <a:rPr lang="en-US" sz="1800" b="1">
                <a:solidFill>
                  <a:srgbClr val="000000"/>
                </a:solidFill>
                <a:latin typeface="Courier New" pitchFamily="49" charset="0"/>
              </a:rPr>
              <a:t>[GROUP BY	</a:t>
            </a:r>
            <a:r>
              <a:rPr lang="en-US" sz="1800" b="1" i="1">
                <a:solidFill>
                  <a:srgbClr val="000000"/>
                </a:solidFill>
                <a:latin typeface="Courier New" pitchFamily="49" charset="0"/>
              </a:rPr>
              <a:t>column</a:t>
            </a:r>
            <a:r>
              <a:rPr lang="en-US" sz="1800" b="1">
                <a:solidFill>
                  <a:srgbClr val="000000"/>
                </a:solidFill>
                <a:latin typeface="Courier New" pitchFamily="49" charset="0"/>
              </a:rPr>
              <a:t>]</a:t>
            </a:r>
          </a:p>
          <a:p>
            <a:pPr>
              <a:tabLst>
                <a:tab pos="682625" algn="l"/>
                <a:tab pos="1833563" algn="l"/>
              </a:tabLst>
            </a:pPr>
            <a:r>
              <a:rPr lang="en-US" sz="1800" b="1">
                <a:solidFill>
                  <a:srgbClr val="000000"/>
                </a:solidFill>
                <a:latin typeface="Courier New" pitchFamily="49" charset="0"/>
              </a:rPr>
              <a:t>[ORDER BY	</a:t>
            </a:r>
            <a:r>
              <a:rPr lang="en-US" sz="1800" b="1" i="1">
                <a:solidFill>
                  <a:srgbClr val="000000"/>
                </a:solidFill>
                <a:latin typeface="Courier New" pitchFamily="49" charset="0"/>
              </a:rPr>
              <a:t>column</a:t>
            </a:r>
            <a:r>
              <a:rPr lang="en-US" sz="1800" b="1">
                <a:solidFill>
                  <a:srgbClr val="000000"/>
                </a:solidFill>
                <a:latin typeface="Courier New" pitchFamily="49" charset="0"/>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wipe(up)">
                                      <p:cBhvr>
                                        <p:cTn id="7"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blackWhite">
          <a:xfrm>
            <a:off x="968375" y="4090988"/>
            <a:ext cx="7265988" cy="941387"/>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828800" algn="l"/>
                <a:tab pos="3086100" algn="l"/>
                <a:tab pos="4229100" algn="l"/>
              </a:tabLst>
            </a:pPr>
            <a:endParaRPr lang="en-US" sz="1800" b="1">
              <a:solidFill>
                <a:srgbClr val="000000"/>
              </a:solidFill>
              <a:latin typeface="Courier New" pitchFamily="49" charset="0"/>
            </a:endParaRPr>
          </a:p>
          <a:p>
            <a:pPr>
              <a:tabLst>
                <a:tab pos="1828800" algn="l"/>
                <a:tab pos="3086100" algn="l"/>
                <a:tab pos="4229100" algn="l"/>
              </a:tabLst>
            </a:pPr>
            <a:endParaRPr lang="en-US" sz="1800" b="1">
              <a:solidFill>
                <a:srgbClr val="000000"/>
              </a:solidFill>
              <a:latin typeface="Courier New" pitchFamily="49" charset="0"/>
            </a:endParaRPr>
          </a:p>
          <a:p>
            <a:pPr>
              <a:tabLst>
                <a:tab pos="1828800" algn="l"/>
                <a:tab pos="3086100" algn="l"/>
                <a:tab pos="4229100" algn="l"/>
              </a:tabLst>
            </a:pPr>
            <a:endParaRPr lang="en-US" sz="1800" b="1">
              <a:solidFill>
                <a:srgbClr val="000000"/>
              </a:solidFill>
              <a:latin typeface="Courier New" pitchFamily="49" charset="0"/>
            </a:endParaRPr>
          </a:p>
        </p:txBody>
      </p:sp>
      <p:sp>
        <p:nvSpPr>
          <p:cNvPr id="15363" name="Rectangle 3"/>
          <p:cNvSpPr>
            <a:spLocks noChangeArrowheads="1"/>
          </p:cNvSpPr>
          <p:nvPr/>
        </p:nvSpPr>
        <p:spPr bwMode="blackWhite">
          <a:xfrm>
            <a:off x="981075" y="2282825"/>
            <a:ext cx="7240588"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en-US" sz="1800" b="1">
              <a:solidFill>
                <a:srgbClr val="000000"/>
              </a:solidFill>
              <a:latin typeface="Courier New" pitchFamily="49" charset="0"/>
            </a:endParaRPr>
          </a:p>
          <a:p>
            <a:pPr>
              <a:tabLst>
                <a:tab pos="682625" algn="l"/>
                <a:tab pos="1833563" algn="l"/>
              </a:tabLst>
            </a:pPr>
            <a:endParaRPr lang="en-US" sz="1800" b="1">
              <a:solidFill>
                <a:srgbClr val="000000"/>
              </a:solidFill>
              <a:latin typeface="Courier New" pitchFamily="49" charset="0"/>
            </a:endParaRPr>
          </a:p>
        </p:txBody>
      </p:sp>
      <p:grpSp>
        <p:nvGrpSpPr>
          <p:cNvPr id="15366" name="Group 6"/>
          <p:cNvGrpSpPr>
            <a:grpSpLocks/>
          </p:cNvGrpSpPr>
          <p:nvPr/>
        </p:nvGrpSpPr>
        <p:grpSpPr bwMode="auto">
          <a:xfrm>
            <a:off x="1047750" y="2336800"/>
            <a:ext cx="2984500" cy="2644775"/>
            <a:chOff x="660" y="1472"/>
            <a:chExt cx="1880" cy="1666"/>
          </a:xfrm>
        </p:grpSpPr>
        <p:sp>
          <p:nvSpPr>
            <p:cNvPr id="15364" name="Rectangle 4"/>
            <p:cNvSpPr>
              <a:spLocks noChangeArrowheads="1"/>
            </p:cNvSpPr>
            <p:nvPr/>
          </p:nvSpPr>
          <p:spPr bwMode="ltGray">
            <a:xfrm>
              <a:off x="1776" y="1472"/>
              <a:ext cx="764" cy="179"/>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15365" name="Rectangle 5"/>
            <p:cNvSpPr>
              <a:spLocks noChangeArrowheads="1"/>
            </p:cNvSpPr>
            <p:nvPr/>
          </p:nvSpPr>
          <p:spPr bwMode="ltGray">
            <a:xfrm>
              <a:off x="660" y="2610"/>
              <a:ext cx="726" cy="528"/>
            </a:xfrm>
            <a:prstGeom prst="rect">
              <a:avLst/>
            </a:prstGeom>
            <a:solidFill>
              <a:srgbClr val="FF5050">
                <a:alpha val="50000"/>
              </a:srgbClr>
            </a:solidFill>
            <a:ln w="9525">
              <a:noFill/>
              <a:miter lim="800000"/>
              <a:headEnd/>
              <a:tailEnd/>
            </a:ln>
            <a:effectLst/>
          </p:spPr>
          <p:txBody>
            <a:bodyPr wrap="none" anchor="ctr"/>
            <a:lstStyle/>
            <a:p>
              <a:endParaRPr lang="en-US"/>
            </a:p>
          </p:txBody>
        </p:sp>
      </p:grpSp>
      <p:grpSp>
        <p:nvGrpSpPr>
          <p:cNvPr id="15369" name="Group 9"/>
          <p:cNvGrpSpPr>
            <a:grpSpLocks/>
          </p:cNvGrpSpPr>
          <p:nvPr/>
        </p:nvGrpSpPr>
        <p:grpSpPr bwMode="auto">
          <a:xfrm>
            <a:off x="2314575" y="2336800"/>
            <a:ext cx="3076575" cy="2644775"/>
            <a:chOff x="1458" y="1472"/>
            <a:chExt cx="1938" cy="1666"/>
          </a:xfrm>
        </p:grpSpPr>
        <p:sp>
          <p:nvSpPr>
            <p:cNvPr id="15367" name="Rectangle 7"/>
            <p:cNvSpPr>
              <a:spLocks noChangeArrowheads="1"/>
            </p:cNvSpPr>
            <p:nvPr/>
          </p:nvSpPr>
          <p:spPr bwMode="ltGray">
            <a:xfrm>
              <a:off x="1458" y="2610"/>
              <a:ext cx="798" cy="528"/>
            </a:xfrm>
            <a:prstGeom prst="rect">
              <a:avLst/>
            </a:prstGeom>
            <a:solidFill>
              <a:srgbClr val="009900">
                <a:alpha val="50000"/>
              </a:srgbClr>
            </a:solidFill>
            <a:ln w="9525">
              <a:noFill/>
              <a:miter lim="800000"/>
              <a:headEnd/>
              <a:tailEnd/>
            </a:ln>
            <a:effectLst/>
          </p:spPr>
          <p:txBody>
            <a:bodyPr wrap="none" anchor="ctr"/>
            <a:lstStyle/>
            <a:p>
              <a:endParaRPr lang="en-US"/>
            </a:p>
          </p:txBody>
        </p:sp>
        <p:sp>
          <p:nvSpPr>
            <p:cNvPr id="15368" name="Rectangle 8"/>
            <p:cNvSpPr>
              <a:spLocks noChangeArrowheads="1"/>
            </p:cNvSpPr>
            <p:nvPr/>
          </p:nvSpPr>
          <p:spPr bwMode="ltGray">
            <a:xfrm>
              <a:off x="2648" y="1472"/>
              <a:ext cx="748" cy="179"/>
            </a:xfrm>
            <a:prstGeom prst="rect">
              <a:avLst/>
            </a:prstGeom>
            <a:solidFill>
              <a:srgbClr val="009900">
                <a:alpha val="50000"/>
              </a:srgbClr>
            </a:solidFill>
            <a:ln w="9525">
              <a:noFill/>
              <a:miter lim="800000"/>
              <a:headEnd/>
              <a:tailEnd/>
            </a:ln>
            <a:effectLst/>
          </p:spPr>
          <p:txBody>
            <a:bodyPr wrap="none" anchor="ctr"/>
            <a:lstStyle/>
            <a:p>
              <a:endParaRPr lang="en-US"/>
            </a:p>
          </p:txBody>
        </p:sp>
      </p:grpSp>
      <p:grpSp>
        <p:nvGrpSpPr>
          <p:cNvPr id="15372" name="Group 12"/>
          <p:cNvGrpSpPr>
            <a:grpSpLocks/>
          </p:cNvGrpSpPr>
          <p:nvPr/>
        </p:nvGrpSpPr>
        <p:grpSpPr bwMode="auto">
          <a:xfrm>
            <a:off x="2819400" y="2628900"/>
            <a:ext cx="2114550" cy="2352675"/>
            <a:chOff x="1776" y="1656"/>
            <a:chExt cx="1332" cy="1482"/>
          </a:xfrm>
        </p:grpSpPr>
        <p:sp>
          <p:nvSpPr>
            <p:cNvPr id="15370" name="Rectangle 10"/>
            <p:cNvSpPr>
              <a:spLocks noChangeArrowheads="1"/>
            </p:cNvSpPr>
            <p:nvPr/>
          </p:nvSpPr>
          <p:spPr bwMode="ltGray">
            <a:xfrm>
              <a:off x="1776" y="1656"/>
              <a:ext cx="764" cy="179"/>
            </a:xfrm>
            <a:prstGeom prst="rect">
              <a:avLst/>
            </a:prstGeom>
            <a:solidFill>
              <a:srgbClr val="3399FF">
                <a:alpha val="50000"/>
              </a:srgbClr>
            </a:solidFill>
            <a:ln w="9525">
              <a:noFill/>
              <a:miter lim="800000"/>
              <a:headEnd/>
              <a:tailEnd/>
            </a:ln>
            <a:effectLst/>
          </p:spPr>
          <p:txBody>
            <a:bodyPr wrap="none" anchor="ctr"/>
            <a:lstStyle/>
            <a:p>
              <a:endParaRPr lang="en-US"/>
            </a:p>
          </p:txBody>
        </p:sp>
        <p:sp>
          <p:nvSpPr>
            <p:cNvPr id="15371" name="Rectangle 11"/>
            <p:cNvSpPr>
              <a:spLocks noChangeArrowheads="1"/>
            </p:cNvSpPr>
            <p:nvPr/>
          </p:nvSpPr>
          <p:spPr bwMode="ltGray">
            <a:xfrm>
              <a:off x="2310" y="2610"/>
              <a:ext cx="798" cy="528"/>
            </a:xfrm>
            <a:prstGeom prst="rect">
              <a:avLst/>
            </a:prstGeom>
            <a:solidFill>
              <a:srgbClr val="3399FF">
                <a:alpha val="50000"/>
              </a:srgbClr>
            </a:solidFill>
            <a:ln w="9525">
              <a:noFill/>
              <a:miter lim="800000"/>
              <a:headEnd/>
              <a:tailEnd/>
            </a:ln>
            <a:effectLst/>
          </p:spPr>
          <p:txBody>
            <a:bodyPr wrap="none" anchor="ctr"/>
            <a:lstStyle/>
            <a:p>
              <a:endParaRPr lang="en-US"/>
            </a:p>
          </p:txBody>
        </p:sp>
      </p:grpSp>
      <p:grpSp>
        <p:nvGrpSpPr>
          <p:cNvPr id="15375" name="Group 15"/>
          <p:cNvGrpSpPr>
            <a:grpSpLocks/>
          </p:cNvGrpSpPr>
          <p:nvPr/>
        </p:nvGrpSpPr>
        <p:grpSpPr bwMode="auto">
          <a:xfrm>
            <a:off x="4203700" y="2628900"/>
            <a:ext cx="2120900" cy="2352675"/>
            <a:chOff x="2648" y="1656"/>
            <a:chExt cx="1336" cy="1482"/>
          </a:xfrm>
        </p:grpSpPr>
        <p:sp>
          <p:nvSpPr>
            <p:cNvPr id="15373" name="Rectangle 13"/>
            <p:cNvSpPr>
              <a:spLocks noChangeArrowheads="1"/>
            </p:cNvSpPr>
            <p:nvPr/>
          </p:nvSpPr>
          <p:spPr bwMode="ltGray">
            <a:xfrm>
              <a:off x="2648" y="1656"/>
              <a:ext cx="748" cy="179"/>
            </a:xfrm>
            <a:prstGeom prst="rect">
              <a:avLst/>
            </a:prstGeom>
            <a:solidFill>
              <a:srgbClr val="FF9900">
                <a:alpha val="50000"/>
              </a:srgbClr>
            </a:solidFill>
            <a:ln w="9525">
              <a:noFill/>
              <a:miter lim="800000"/>
              <a:headEnd/>
              <a:tailEnd/>
            </a:ln>
            <a:effectLst/>
          </p:spPr>
          <p:txBody>
            <a:bodyPr wrap="none" anchor="ctr"/>
            <a:lstStyle/>
            <a:p>
              <a:endParaRPr lang="en-US"/>
            </a:p>
          </p:txBody>
        </p:sp>
        <p:sp>
          <p:nvSpPr>
            <p:cNvPr id="15374" name="Rectangle 14"/>
            <p:cNvSpPr>
              <a:spLocks noChangeArrowheads="1"/>
            </p:cNvSpPr>
            <p:nvPr/>
          </p:nvSpPr>
          <p:spPr bwMode="ltGray">
            <a:xfrm>
              <a:off x="3186" y="2610"/>
              <a:ext cx="798" cy="528"/>
            </a:xfrm>
            <a:prstGeom prst="rect">
              <a:avLst/>
            </a:prstGeom>
            <a:solidFill>
              <a:srgbClr val="FF9900">
                <a:alpha val="50000"/>
              </a:srgbClr>
            </a:solidFill>
            <a:ln w="9525">
              <a:noFill/>
              <a:miter lim="800000"/>
              <a:headEnd/>
              <a:tailEnd/>
            </a:ln>
            <a:effectLst/>
          </p:spPr>
          <p:txBody>
            <a:bodyPr wrap="none" anchor="ctr"/>
            <a:lstStyle/>
            <a:p>
              <a:endParaRPr lang="en-US"/>
            </a:p>
          </p:txBody>
        </p:sp>
      </p:grpSp>
      <p:sp>
        <p:nvSpPr>
          <p:cNvPr id="15376" name="Rectangle 16"/>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Using AVG and SUM Functions</a:t>
            </a:r>
          </a:p>
        </p:txBody>
      </p:sp>
      <p:sp>
        <p:nvSpPr>
          <p:cNvPr id="15377" name="Rectangle 17"/>
          <p:cNvSpPr>
            <a:spLocks noChangeArrowheads="1"/>
          </p:cNvSpPr>
          <p:nvPr/>
        </p:nvSpPr>
        <p:spPr bwMode="blackWhite">
          <a:xfrm>
            <a:off x="993775" y="4103688"/>
            <a:ext cx="7240588" cy="915987"/>
          </a:xfrm>
          <a:prstGeom prst="rect">
            <a:avLst/>
          </a:prstGeom>
          <a:noFill/>
          <a:ln w="9525">
            <a:noFill/>
            <a:miter lim="800000"/>
            <a:headEnd/>
            <a:tailEnd/>
          </a:ln>
          <a:effectLst/>
        </p:spPr>
        <p:txBody>
          <a:bodyPr lIns="92075" tIns="46038" rIns="92075" bIns="46038">
            <a:spAutoFit/>
          </a:bodyPr>
          <a:lstStyle/>
          <a:p>
            <a:pPr>
              <a:tabLst>
                <a:tab pos="1828800" algn="l"/>
                <a:tab pos="3086100" algn="l"/>
                <a:tab pos="4229100" algn="l"/>
              </a:tabLst>
            </a:pPr>
            <a:r>
              <a:rPr lang="en-US" sz="1800" b="1">
                <a:solidFill>
                  <a:srgbClr val="000000"/>
                </a:solidFill>
                <a:latin typeface="Courier New" pitchFamily="49" charset="0"/>
              </a:rPr>
              <a:t>AVG(SAL)  MAX(SAL)  MIN(SAL)  SUM(SAL)</a:t>
            </a:r>
          </a:p>
          <a:p>
            <a:pPr>
              <a:tabLst>
                <a:tab pos="1828800" algn="l"/>
                <a:tab pos="3086100" algn="l"/>
                <a:tab pos="4229100" algn="l"/>
              </a:tabLst>
            </a:pPr>
            <a:r>
              <a:rPr lang="en-US" sz="1800" b="1">
                <a:solidFill>
                  <a:srgbClr val="000000"/>
                </a:solidFill>
                <a:latin typeface="Courier New" pitchFamily="49" charset="0"/>
              </a:rPr>
              <a:t>-------- --------- --------- ---------</a:t>
            </a:r>
          </a:p>
          <a:p>
            <a:pPr>
              <a:tabLst>
                <a:tab pos="1828800" algn="l"/>
                <a:tab pos="3086100" algn="l"/>
                <a:tab pos="4229100" algn="l"/>
              </a:tabLst>
            </a:pPr>
            <a:r>
              <a:rPr lang="en-US" sz="1800" b="1">
                <a:solidFill>
                  <a:srgbClr val="000000"/>
                </a:solidFill>
                <a:latin typeface="Courier New" pitchFamily="49" charset="0"/>
              </a:rPr>
              <a:t>    1400      1600      1250      5600</a:t>
            </a:r>
          </a:p>
        </p:txBody>
      </p:sp>
      <p:sp>
        <p:nvSpPr>
          <p:cNvPr id="15378" name="Rectangle 18"/>
          <p:cNvSpPr>
            <a:spLocks noGrp="1" noChangeArrowheads="1"/>
          </p:cNvSpPr>
          <p:nvPr>
            <p:ph type="body" idx="1"/>
          </p:nvPr>
        </p:nvSpPr>
        <p:spPr>
          <a:xfrm>
            <a:off x="0" y="1516063"/>
            <a:ext cx="9142413" cy="579437"/>
          </a:xfrm>
          <a:noFill/>
          <a:ln/>
          <a:effectLst>
            <a:outerShdw dist="53882" dir="2700000" algn="ctr" rotWithShape="0">
              <a:srgbClr val="000000"/>
            </a:outerShdw>
          </a:effectLst>
        </p:spPr>
        <p:txBody>
          <a:bodyPr lIns="92075" tIns="46038" rIns="92075" bIns="46038">
            <a:spAutoFit/>
          </a:bodyPr>
          <a:lstStyle/>
          <a:p>
            <a:pPr algn="ctr"/>
            <a:r>
              <a:rPr lang="en-US"/>
              <a:t>You can use AVG and SUM for numeric data.</a:t>
            </a:r>
          </a:p>
        </p:txBody>
      </p:sp>
      <p:sp>
        <p:nvSpPr>
          <p:cNvPr id="15379" name="Rectangle 19"/>
          <p:cNvSpPr>
            <a:spLocks noChangeArrowheads="1"/>
          </p:cNvSpPr>
          <p:nvPr/>
        </p:nvSpPr>
        <p:spPr bwMode="blackWhite">
          <a:xfrm>
            <a:off x="981075" y="2270125"/>
            <a:ext cx="7265988" cy="1216025"/>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en-US" sz="1800" b="1">
                <a:solidFill>
                  <a:srgbClr val="000000"/>
                </a:solidFill>
                <a:latin typeface="Courier New" pitchFamily="49" charset="0"/>
              </a:rPr>
              <a:t>SQL&gt; SELECT	AVG(sal), MAX(sal),</a:t>
            </a:r>
          </a:p>
          <a:p>
            <a:pPr>
              <a:tabLst>
                <a:tab pos="682625" algn="l"/>
                <a:tab pos="1833563" algn="l"/>
              </a:tabLst>
            </a:pPr>
            <a:r>
              <a:rPr lang="en-US" sz="1800" b="1">
                <a:solidFill>
                  <a:srgbClr val="000000"/>
                </a:solidFill>
                <a:latin typeface="Courier New" pitchFamily="49" charset="0"/>
              </a:rPr>
              <a:t>  2		MIN(sal), SUM(sal)</a:t>
            </a:r>
          </a:p>
          <a:p>
            <a:pPr>
              <a:tabLst>
                <a:tab pos="682625" algn="l"/>
                <a:tab pos="1833563" algn="l"/>
              </a:tabLst>
            </a:pPr>
            <a:r>
              <a:rPr lang="en-US" sz="1800" b="1">
                <a:solidFill>
                  <a:srgbClr val="000000"/>
                </a:solidFill>
                <a:latin typeface="Courier New" pitchFamily="49" charset="0"/>
              </a:rPr>
              <a:t>  3	FROM	emp</a:t>
            </a:r>
          </a:p>
          <a:p>
            <a:pPr>
              <a:tabLst>
                <a:tab pos="682625" algn="l"/>
                <a:tab pos="1833563" algn="l"/>
              </a:tabLst>
            </a:pPr>
            <a:r>
              <a:rPr lang="en-US" sz="1800" b="1">
                <a:solidFill>
                  <a:srgbClr val="000000"/>
                </a:solidFill>
                <a:latin typeface="Courier New" pitchFamily="49" charset="0"/>
              </a:rPr>
              <a:t>  4	WHERE	job LIKE 'SALES%';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366"/>
                                        </p:tgtEl>
                                        <p:attrNameLst>
                                          <p:attrName>style.visibility</p:attrName>
                                        </p:attrNameLst>
                                      </p:cBhvr>
                                      <p:to>
                                        <p:strVal val="visible"/>
                                      </p:to>
                                    </p:set>
                                    <p:animEffect transition="in" filter="wipe(up)">
                                      <p:cBhvr>
                                        <p:cTn id="7" dur="500"/>
                                        <p:tgtEl>
                                          <p:spTgt spid="1536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5369"/>
                                        </p:tgtEl>
                                        <p:attrNameLst>
                                          <p:attrName>style.visibility</p:attrName>
                                        </p:attrNameLst>
                                      </p:cBhvr>
                                      <p:to>
                                        <p:strVal val="visible"/>
                                      </p:to>
                                    </p:set>
                                    <p:animEffect transition="in" filter="wipe(up)">
                                      <p:cBhvr>
                                        <p:cTn id="11" dur="500"/>
                                        <p:tgtEl>
                                          <p:spTgt spid="1536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5372"/>
                                        </p:tgtEl>
                                        <p:attrNameLst>
                                          <p:attrName>style.visibility</p:attrName>
                                        </p:attrNameLst>
                                      </p:cBhvr>
                                      <p:to>
                                        <p:strVal val="visible"/>
                                      </p:to>
                                    </p:set>
                                    <p:animEffect transition="in" filter="wipe(up)">
                                      <p:cBhvr>
                                        <p:cTn id="15" dur="500"/>
                                        <p:tgtEl>
                                          <p:spTgt spid="15372"/>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5375"/>
                                        </p:tgtEl>
                                        <p:attrNameLst>
                                          <p:attrName>style.visibility</p:attrName>
                                        </p:attrNameLst>
                                      </p:cBhvr>
                                      <p:to>
                                        <p:strVal val="visible"/>
                                      </p:to>
                                    </p:set>
                                    <p:animEffect transition="in" filter="wipe(up)">
                                      <p:cBhvr>
                                        <p:cTn id="19" dur="500"/>
                                        <p:tgtEl>
                                          <p:spTgt spid="15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blackWhite">
          <a:xfrm>
            <a:off x="1149350" y="2335213"/>
            <a:ext cx="6902450"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en-US" sz="1800" b="1">
              <a:solidFill>
                <a:srgbClr val="000000"/>
              </a:solidFill>
              <a:latin typeface="Courier New" pitchFamily="49" charset="0"/>
            </a:endParaRPr>
          </a:p>
          <a:p>
            <a:pPr>
              <a:tabLst>
                <a:tab pos="682625" algn="l"/>
                <a:tab pos="1833563" algn="l"/>
              </a:tabLst>
            </a:pPr>
            <a:endParaRPr lang="en-US" sz="1800" b="1">
              <a:solidFill>
                <a:srgbClr val="000000"/>
              </a:solidFill>
              <a:latin typeface="Courier New" pitchFamily="49" charset="0"/>
            </a:endParaRPr>
          </a:p>
        </p:txBody>
      </p:sp>
      <p:sp>
        <p:nvSpPr>
          <p:cNvPr id="17411" name="Rectangle 3"/>
          <p:cNvSpPr>
            <a:spLocks noChangeArrowheads="1"/>
          </p:cNvSpPr>
          <p:nvPr/>
        </p:nvSpPr>
        <p:spPr bwMode="blackWhite">
          <a:xfrm>
            <a:off x="1135063" y="3551238"/>
            <a:ext cx="6927850" cy="941387"/>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828800" algn="l"/>
                <a:tab pos="3086100" algn="l"/>
                <a:tab pos="4229100" algn="l"/>
              </a:tabLst>
            </a:pPr>
            <a:r>
              <a:rPr lang="en-US" sz="1800" b="1">
                <a:solidFill>
                  <a:srgbClr val="000000"/>
                </a:solidFill>
                <a:latin typeface="Courier New" pitchFamily="49" charset="0"/>
              </a:rPr>
              <a:t> </a:t>
            </a:r>
          </a:p>
          <a:p>
            <a:pPr>
              <a:tabLst>
                <a:tab pos="1828800" algn="l"/>
                <a:tab pos="3086100" algn="l"/>
                <a:tab pos="4229100" algn="l"/>
              </a:tabLst>
            </a:pPr>
            <a:endParaRPr lang="en-US" sz="1800" b="1">
              <a:solidFill>
                <a:srgbClr val="000000"/>
              </a:solidFill>
              <a:latin typeface="Courier New" pitchFamily="49" charset="0"/>
            </a:endParaRPr>
          </a:p>
          <a:p>
            <a:pPr>
              <a:tabLst>
                <a:tab pos="1828800" algn="l"/>
                <a:tab pos="3086100" algn="l"/>
                <a:tab pos="4229100" algn="l"/>
              </a:tabLst>
            </a:pPr>
            <a:endParaRPr lang="en-US" sz="1800" b="1">
              <a:solidFill>
                <a:srgbClr val="000000"/>
              </a:solidFill>
              <a:latin typeface="Courier New" pitchFamily="49" charset="0"/>
            </a:endParaRPr>
          </a:p>
        </p:txBody>
      </p:sp>
      <p:grpSp>
        <p:nvGrpSpPr>
          <p:cNvPr id="17414" name="Group 6"/>
          <p:cNvGrpSpPr>
            <a:grpSpLocks/>
          </p:cNvGrpSpPr>
          <p:nvPr/>
        </p:nvGrpSpPr>
        <p:grpSpPr bwMode="auto">
          <a:xfrm>
            <a:off x="1200150" y="2384425"/>
            <a:ext cx="3676650" cy="2073275"/>
            <a:chOff x="756" y="1502"/>
            <a:chExt cx="2316" cy="1306"/>
          </a:xfrm>
        </p:grpSpPr>
        <p:sp>
          <p:nvSpPr>
            <p:cNvPr id="17412" name="Rectangle 4"/>
            <p:cNvSpPr>
              <a:spLocks noChangeArrowheads="1"/>
            </p:cNvSpPr>
            <p:nvPr/>
          </p:nvSpPr>
          <p:spPr bwMode="ltGray">
            <a:xfrm>
              <a:off x="1914" y="1502"/>
              <a:ext cx="1158" cy="179"/>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17413" name="Rectangle 5"/>
            <p:cNvSpPr>
              <a:spLocks noChangeArrowheads="1"/>
            </p:cNvSpPr>
            <p:nvPr/>
          </p:nvSpPr>
          <p:spPr bwMode="ltGray">
            <a:xfrm>
              <a:off x="756" y="2280"/>
              <a:ext cx="840" cy="528"/>
            </a:xfrm>
            <a:prstGeom prst="rect">
              <a:avLst/>
            </a:prstGeom>
            <a:solidFill>
              <a:srgbClr val="FF5050">
                <a:alpha val="50000"/>
              </a:srgbClr>
            </a:solidFill>
            <a:ln w="9525">
              <a:noFill/>
              <a:miter lim="800000"/>
              <a:headEnd/>
              <a:tailEnd/>
            </a:ln>
            <a:effectLst/>
          </p:spPr>
          <p:txBody>
            <a:bodyPr wrap="none" anchor="ctr"/>
            <a:lstStyle/>
            <a:p>
              <a:endParaRPr lang="en-US"/>
            </a:p>
          </p:txBody>
        </p:sp>
      </p:grpSp>
      <p:grpSp>
        <p:nvGrpSpPr>
          <p:cNvPr id="17417" name="Group 9"/>
          <p:cNvGrpSpPr>
            <a:grpSpLocks/>
          </p:cNvGrpSpPr>
          <p:nvPr/>
        </p:nvGrpSpPr>
        <p:grpSpPr bwMode="auto">
          <a:xfrm>
            <a:off x="2581275" y="2384425"/>
            <a:ext cx="4352925" cy="2073275"/>
            <a:chOff x="1626" y="1502"/>
            <a:chExt cx="2742" cy="1306"/>
          </a:xfrm>
        </p:grpSpPr>
        <p:sp>
          <p:nvSpPr>
            <p:cNvPr id="17415" name="Rectangle 7"/>
            <p:cNvSpPr>
              <a:spLocks noChangeArrowheads="1"/>
            </p:cNvSpPr>
            <p:nvPr/>
          </p:nvSpPr>
          <p:spPr bwMode="ltGray">
            <a:xfrm>
              <a:off x="3198" y="1502"/>
              <a:ext cx="1170" cy="179"/>
            </a:xfrm>
            <a:prstGeom prst="rect">
              <a:avLst/>
            </a:prstGeom>
            <a:solidFill>
              <a:srgbClr val="009900">
                <a:alpha val="50000"/>
              </a:srgbClr>
            </a:solidFill>
            <a:ln w="9525">
              <a:noFill/>
              <a:miter lim="800000"/>
              <a:headEnd/>
              <a:tailEnd/>
            </a:ln>
            <a:effectLst/>
          </p:spPr>
          <p:txBody>
            <a:bodyPr wrap="none" anchor="ctr"/>
            <a:lstStyle/>
            <a:p>
              <a:endParaRPr lang="en-US"/>
            </a:p>
          </p:txBody>
        </p:sp>
        <p:sp>
          <p:nvSpPr>
            <p:cNvPr id="17416" name="Rectangle 8"/>
            <p:cNvSpPr>
              <a:spLocks noChangeArrowheads="1"/>
            </p:cNvSpPr>
            <p:nvPr/>
          </p:nvSpPr>
          <p:spPr bwMode="ltGray">
            <a:xfrm>
              <a:off x="1626" y="2280"/>
              <a:ext cx="846" cy="528"/>
            </a:xfrm>
            <a:prstGeom prst="rect">
              <a:avLst/>
            </a:prstGeom>
            <a:solidFill>
              <a:srgbClr val="009900">
                <a:alpha val="50000"/>
              </a:srgbClr>
            </a:solidFill>
            <a:ln w="9525">
              <a:noFill/>
              <a:miter lim="800000"/>
              <a:headEnd/>
              <a:tailEnd/>
            </a:ln>
            <a:effectLst/>
          </p:spPr>
          <p:txBody>
            <a:bodyPr wrap="none" anchor="ctr"/>
            <a:lstStyle/>
            <a:p>
              <a:endParaRPr lang="en-US"/>
            </a:p>
          </p:txBody>
        </p:sp>
      </p:grpSp>
      <p:sp>
        <p:nvSpPr>
          <p:cNvPr id="17418" name="Rectangle 10"/>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Using MIN and MAX Functions</a:t>
            </a:r>
          </a:p>
        </p:txBody>
      </p:sp>
      <p:sp>
        <p:nvSpPr>
          <p:cNvPr id="17419" name="Rectangle 11"/>
          <p:cNvSpPr>
            <a:spLocks noGrp="1" noChangeArrowheads="1"/>
          </p:cNvSpPr>
          <p:nvPr>
            <p:ph type="body" idx="1"/>
          </p:nvPr>
        </p:nvSpPr>
        <p:spPr>
          <a:xfrm>
            <a:off x="809625" y="1516063"/>
            <a:ext cx="7640638" cy="1066800"/>
          </a:xfrm>
          <a:noFill/>
          <a:ln/>
          <a:effectLst>
            <a:outerShdw dist="53882" dir="2700000" algn="ctr" rotWithShape="0">
              <a:srgbClr val="000000"/>
            </a:outerShdw>
          </a:effectLst>
        </p:spPr>
        <p:txBody>
          <a:bodyPr lIns="92075" tIns="46038" rIns="92075" bIns="46038">
            <a:spAutoFit/>
          </a:bodyPr>
          <a:lstStyle/>
          <a:p>
            <a:r>
              <a:rPr lang="en-US"/>
              <a:t>You can use MIN and MAX for any datatype.</a:t>
            </a:r>
          </a:p>
        </p:txBody>
      </p:sp>
      <p:sp>
        <p:nvSpPr>
          <p:cNvPr id="17420" name="Rectangle 12"/>
          <p:cNvSpPr>
            <a:spLocks noChangeArrowheads="1"/>
          </p:cNvSpPr>
          <p:nvPr/>
        </p:nvSpPr>
        <p:spPr bwMode="blackWhite">
          <a:xfrm>
            <a:off x="1162050" y="2322513"/>
            <a:ext cx="6927850" cy="666750"/>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en-US" sz="1800" b="1">
                <a:solidFill>
                  <a:srgbClr val="000000"/>
                </a:solidFill>
                <a:latin typeface="Courier New" pitchFamily="49" charset="0"/>
              </a:rPr>
              <a:t>SQL&gt; SELECT	MIN(hiredate), MAX(hiredate)</a:t>
            </a:r>
          </a:p>
          <a:p>
            <a:pPr>
              <a:tabLst>
                <a:tab pos="682625" algn="l"/>
                <a:tab pos="1833563" algn="l"/>
              </a:tabLst>
            </a:pPr>
            <a:r>
              <a:rPr lang="en-US" sz="1800" b="1">
                <a:solidFill>
                  <a:srgbClr val="000000"/>
                </a:solidFill>
                <a:latin typeface="Courier New" pitchFamily="49" charset="0"/>
              </a:rPr>
              <a:t>  2  FROM	emp</a:t>
            </a:r>
            <a:r>
              <a:rPr lang="en-US" sz="1800" b="1" i="1">
                <a:solidFill>
                  <a:srgbClr val="000000"/>
                </a:solidFill>
                <a:latin typeface="Courier New" pitchFamily="49" charset="0"/>
              </a:rPr>
              <a:t>;</a:t>
            </a:r>
          </a:p>
        </p:txBody>
      </p:sp>
      <p:sp>
        <p:nvSpPr>
          <p:cNvPr id="17421" name="Rectangle 13"/>
          <p:cNvSpPr>
            <a:spLocks noChangeArrowheads="1"/>
          </p:cNvSpPr>
          <p:nvPr/>
        </p:nvSpPr>
        <p:spPr bwMode="blackWhite">
          <a:xfrm>
            <a:off x="1173163" y="3563938"/>
            <a:ext cx="6902450" cy="915987"/>
          </a:xfrm>
          <a:prstGeom prst="rect">
            <a:avLst/>
          </a:prstGeom>
          <a:noFill/>
          <a:ln w="9525">
            <a:noFill/>
            <a:miter lim="800000"/>
            <a:headEnd/>
            <a:tailEnd/>
          </a:ln>
          <a:effectLst/>
        </p:spPr>
        <p:txBody>
          <a:bodyPr lIns="92075" tIns="46038" rIns="92075" bIns="46038">
            <a:spAutoFit/>
          </a:bodyPr>
          <a:lstStyle/>
          <a:p>
            <a:pPr>
              <a:tabLst>
                <a:tab pos="1828800" algn="l"/>
                <a:tab pos="3086100" algn="l"/>
                <a:tab pos="4229100" algn="l"/>
              </a:tabLst>
            </a:pPr>
            <a:r>
              <a:rPr lang="en-US" sz="1800" b="1">
                <a:solidFill>
                  <a:srgbClr val="000000"/>
                </a:solidFill>
                <a:latin typeface="Courier New" pitchFamily="49" charset="0"/>
              </a:rPr>
              <a:t>MIN(HIRED MAX(HIRED</a:t>
            </a:r>
          </a:p>
          <a:p>
            <a:pPr>
              <a:tabLst>
                <a:tab pos="1828800" algn="l"/>
                <a:tab pos="3086100" algn="l"/>
                <a:tab pos="4229100" algn="l"/>
              </a:tabLst>
            </a:pPr>
            <a:r>
              <a:rPr lang="en-US" sz="1800" b="1">
                <a:solidFill>
                  <a:srgbClr val="000000"/>
                </a:solidFill>
                <a:latin typeface="Courier New" pitchFamily="49" charset="0"/>
              </a:rPr>
              <a:t>--------- ---------</a:t>
            </a:r>
          </a:p>
          <a:p>
            <a:pPr>
              <a:tabLst>
                <a:tab pos="1828800" algn="l"/>
                <a:tab pos="3086100" algn="l"/>
                <a:tab pos="4229100" algn="l"/>
              </a:tabLst>
            </a:pPr>
            <a:r>
              <a:rPr lang="en-US" sz="1800" b="1">
                <a:solidFill>
                  <a:srgbClr val="000000"/>
                </a:solidFill>
                <a:latin typeface="Courier New" pitchFamily="49" charset="0"/>
              </a:rPr>
              <a:t>17-DEC-80 12-JAN-83</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414"/>
                                        </p:tgtEl>
                                        <p:attrNameLst>
                                          <p:attrName>style.visibility</p:attrName>
                                        </p:attrNameLst>
                                      </p:cBhvr>
                                      <p:to>
                                        <p:strVal val="visible"/>
                                      </p:to>
                                    </p:set>
                                    <p:animEffect transition="in" filter="wipe(up)">
                                      <p:cBhvr>
                                        <p:cTn id="7" dur="500"/>
                                        <p:tgtEl>
                                          <p:spTgt spid="1741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7417"/>
                                        </p:tgtEl>
                                        <p:attrNameLst>
                                          <p:attrName>style.visibility</p:attrName>
                                        </p:attrNameLst>
                                      </p:cBhvr>
                                      <p:to>
                                        <p:strVal val="visible"/>
                                      </p:to>
                                    </p:set>
                                    <p:animEffect transition="in" filter="wipe(up)">
                                      <p:cBhvr>
                                        <p:cTn id="11" dur="500"/>
                                        <p:tgtEl>
                                          <p:spTgt spid="17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blackWhite">
          <a:xfrm>
            <a:off x="1179513" y="2338388"/>
            <a:ext cx="68326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en-US" sz="1800" b="1">
              <a:solidFill>
                <a:srgbClr val="000000"/>
              </a:solidFill>
              <a:latin typeface="Courier New" pitchFamily="49" charset="0"/>
            </a:endParaRPr>
          </a:p>
          <a:p>
            <a:pPr>
              <a:tabLst>
                <a:tab pos="682625" algn="l"/>
                <a:tab pos="1833563" algn="l"/>
              </a:tabLst>
            </a:pPr>
            <a:endParaRPr lang="en-US" sz="1800" b="1">
              <a:solidFill>
                <a:srgbClr val="000000"/>
              </a:solidFill>
              <a:latin typeface="Courier New" pitchFamily="49" charset="0"/>
            </a:endParaRPr>
          </a:p>
        </p:txBody>
      </p:sp>
      <p:sp>
        <p:nvSpPr>
          <p:cNvPr id="19459" name="Rectangle 3"/>
          <p:cNvSpPr>
            <a:spLocks noChangeArrowheads="1"/>
          </p:cNvSpPr>
          <p:nvPr/>
        </p:nvSpPr>
        <p:spPr bwMode="blackWhite">
          <a:xfrm>
            <a:off x="1176338" y="3579813"/>
            <a:ext cx="6858000" cy="941387"/>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828800" algn="l"/>
                <a:tab pos="3086100" algn="l"/>
                <a:tab pos="4229100" algn="l"/>
              </a:tabLst>
            </a:pPr>
            <a:r>
              <a:rPr lang="en-US" sz="1800" b="1">
                <a:solidFill>
                  <a:srgbClr val="000000"/>
                </a:solidFill>
                <a:latin typeface="Courier New" pitchFamily="49" charset="0"/>
              </a:rPr>
              <a:t> </a:t>
            </a:r>
          </a:p>
          <a:p>
            <a:pPr>
              <a:tabLst>
                <a:tab pos="1828800" algn="l"/>
                <a:tab pos="3086100" algn="l"/>
                <a:tab pos="4229100" algn="l"/>
              </a:tabLst>
            </a:pPr>
            <a:endParaRPr lang="en-US" sz="1800" b="1">
              <a:solidFill>
                <a:srgbClr val="000000"/>
              </a:solidFill>
              <a:latin typeface="Courier New" pitchFamily="49" charset="0"/>
            </a:endParaRPr>
          </a:p>
          <a:p>
            <a:pPr>
              <a:tabLst>
                <a:tab pos="1828800" algn="l"/>
                <a:tab pos="3086100" algn="l"/>
                <a:tab pos="4229100" algn="l"/>
              </a:tabLst>
            </a:pPr>
            <a:endParaRPr lang="en-US" sz="1800" b="1">
              <a:solidFill>
                <a:srgbClr val="000000"/>
              </a:solidFill>
              <a:latin typeface="Courier New" pitchFamily="49" charset="0"/>
            </a:endParaRPr>
          </a:p>
        </p:txBody>
      </p:sp>
      <p:sp>
        <p:nvSpPr>
          <p:cNvPr id="19460"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Using the COUNT Function</a:t>
            </a:r>
          </a:p>
        </p:txBody>
      </p:sp>
      <p:grpSp>
        <p:nvGrpSpPr>
          <p:cNvPr id="19463" name="Group 7"/>
          <p:cNvGrpSpPr>
            <a:grpSpLocks/>
          </p:cNvGrpSpPr>
          <p:nvPr/>
        </p:nvGrpSpPr>
        <p:grpSpPr bwMode="auto">
          <a:xfrm>
            <a:off x="1238250" y="2365375"/>
            <a:ext cx="3003550" cy="2084388"/>
            <a:chOff x="780" y="1490"/>
            <a:chExt cx="1892" cy="1313"/>
          </a:xfrm>
        </p:grpSpPr>
        <p:sp>
          <p:nvSpPr>
            <p:cNvPr id="19461" name="Rectangle 5"/>
            <p:cNvSpPr>
              <a:spLocks noChangeArrowheads="1"/>
            </p:cNvSpPr>
            <p:nvPr/>
          </p:nvSpPr>
          <p:spPr bwMode="ltGray">
            <a:xfrm>
              <a:off x="1908" y="1490"/>
              <a:ext cx="764" cy="179"/>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19462" name="Rectangle 6"/>
            <p:cNvSpPr>
              <a:spLocks noChangeArrowheads="1"/>
            </p:cNvSpPr>
            <p:nvPr/>
          </p:nvSpPr>
          <p:spPr bwMode="ltGray">
            <a:xfrm>
              <a:off x="780" y="2275"/>
              <a:ext cx="864" cy="528"/>
            </a:xfrm>
            <a:prstGeom prst="rect">
              <a:avLst/>
            </a:prstGeom>
            <a:solidFill>
              <a:srgbClr val="FF5050">
                <a:alpha val="50000"/>
              </a:srgbClr>
            </a:solidFill>
            <a:ln w="9525">
              <a:noFill/>
              <a:miter lim="800000"/>
              <a:headEnd/>
              <a:tailEnd/>
            </a:ln>
            <a:effectLst/>
          </p:spPr>
          <p:txBody>
            <a:bodyPr wrap="none" anchor="ctr"/>
            <a:lstStyle/>
            <a:p>
              <a:endParaRPr lang="en-US"/>
            </a:p>
          </p:txBody>
        </p:sp>
      </p:grpSp>
      <p:sp>
        <p:nvSpPr>
          <p:cNvPr id="19464" name="Rectangle 8"/>
          <p:cNvSpPr>
            <a:spLocks noChangeArrowheads="1"/>
          </p:cNvSpPr>
          <p:nvPr/>
        </p:nvSpPr>
        <p:spPr bwMode="blackWhite">
          <a:xfrm>
            <a:off x="1201738" y="3592513"/>
            <a:ext cx="6832600" cy="915987"/>
          </a:xfrm>
          <a:prstGeom prst="rect">
            <a:avLst/>
          </a:prstGeom>
          <a:noFill/>
          <a:ln w="9525">
            <a:noFill/>
            <a:miter lim="800000"/>
            <a:headEnd/>
            <a:tailEnd/>
          </a:ln>
          <a:effectLst/>
        </p:spPr>
        <p:txBody>
          <a:bodyPr lIns="92075" tIns="46038" rIns="92075" bIns="46038">
            <a:spAutoFit/>
          </a:bodyPr>
          <a:lstStyle/>
          <a:p>
            <a:pPr>
              <a:tabLst>
                <a:tab pos="1828800" algn="l"/>
                <a:tab pos="3086100" algn="l"/>
                <a:tab pos="4229100" algn="l"/>
              </a:tabLst>
            </a:pPr>
            <a:r>
              <a:rPr lang="en-US" sz="1800" b="1">
                <a:solidFill>
                  <a:srgbClr val="000000"/>
                </a:solidFill>
                <a:latin typeface="Courier New" pitchFamily="49" charset="0"/>
              </a:rPr>
              <a:t> COUNT(*)</a:t>
            </a:r>
          </a:p>
          <a:p>
            <a:pPr>
              <a:tabLst>
                <a:tab pos="1828800" algn="l"/>
                <a:tab pos="3086100" algn="l"/>
                <a:tab pos="4229100" algn="l"/>
              </a:tabLst>
            </a:pPr>
            <a:r>
              <a:rPr lang="en-US" sz="1800" b="1">
                <a:solidFill>
                  <a:srgbClr val="000000"/>
                </a:solidFill>
                <a:latin typeface="Courier New" pitchFamily="49" charset="0"/>
              </a:rPr>
              <a:t>---------</a:t>
            </a:r>
          </a:p>
          <a:p>
            <a:pPr>
              <a:tabLst>
                <a:tab pos="1828800" algn="l"/>
                <a:tab pos="3086100" algn="l"/>
                <a:tab pos="4229100" algn="l"/>
              </a:tabLst>
            </a:pPr>
            <a:r>
              <a:rPr lang="en-US" sz="1800" b="1">
                <a:solidFill>
                  <a:srgbClr val="000000"/>
                </a:solidFill>
                <a:latin typeface="Courier New" pitchFamily="49" charset="0"/>
              </a:rPr>
              <a:t>        6</a:t>
            </a:r>
          </a:p>
        </p:txBody>
      </p:sp>
      <p:sp>
        <p:nvSpPr>
          <p:cNvPr id="19465" name="Rectangle 9"/>
          <p:cNvSpPr>
            <a:spLocks noChangeArrowheads="1"/>
          </p:cNvSpPr>
          <p:nvPr/>
        </p:nvSpPr>
        <p:spPr bwMode="blackWhite">
          <a:xfrm>
            <a:off x="1179513" y="2325688"/>
            <a:ext cx="6858000" cy="941387"/>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en-US" sz="1800" b="1">
                <a:solidFill>
                  <a:srgbClr val="000000"/>
                </a:solidFill>
                <a:latin typeface="Courier New" pitchFamily="49" charset="0"/>
              </a:rPr>
              <a:t>SQL&gt; SELECT	COUNT(*)</a:t>
            </a:r>
          </a:p>
          <a:p>
            <a:pPr>
              <a:tabLst>
                <a:tab pos="682625" algn="l"/>
                <a:tab pos="1833563" algn="l"/>
              </a:tabLst>
            </a:pPr>
            <a:r>
              <a:rPr lang="en-US" sz="1800" b="1">
                <a:solidFill>
                  <a:srgbClr val="000000"/>
                </a:solidFill>
                <a:latin typeface="Courier New" pitchFamily="49" charset="0"/>
              </a:rPr>
              <a:t>  2  FROM	emp</a:t>
            </a:r>
          </a:p>
          <a:p>
            <a:pPr>
              <a:tabLst>
                <a:tab pos="682625" algn="l"/>
                <a:tab pos="1833563" algn="l"/>
              </a:tabLst>
            </a:pPr>
            <a:r>
              <a:rPr lang="en-US" sz="1800" b="1">
                <a:solidFill>
                  <a:srgbClr val="000000"/>
                </a:solidFill>
                <a:latin typeface="Courier New" pitchFamily="49" charset="0"/>
              </a:rPr>
              <a:t>  3  WHERE	deptno = 30;</a:t>
            </a:r>
          </a:p>
        </p:txBody>
      </p:sp>
      <p:sp>
        <p:nvSpPr>
          <p:cNvPr id="19466" name="Rectangle 10"/>
          <p:cNvSpPr>
            <a:spLocks noGrp="1" noChangeArrowheads="1"/>
          </p:cNvSpPr>
          <p:nvPr>
            <p:ph type="body" idx="1"/>
          </p:nvPr>
        </p:nvSpPr>
        <p:spPr>
          <a:xfrm>
            <a:off x="752475" y="1287463"/>
            <a:ext cx="7640638" cy="1066800"/>
          </a:xfrm>
          <a:noFill/>
          <a:ln/>
          <a:effectLst>
            <a:outerShdw dist="53882" dir="2700000" algn="ctr" rotWithShape="0">
              <a:srgbClr val="000000"/>
            </a:outerShdw>
          </a:effectLst>
        </p:spPr>
        <p:txBody>
          <a:bodyPr lIns="92075" tIns="46038" rIns="92075" bIns="46038">
            <a:spAutoFit/>
          </a:bodyPr>
          <a:lstStyle/>
          <a:p>
            <a:r>
              <a:rPr lang="en-US"/>
              <a:t>COUNT(*) returns the number of rows in a table.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463"/>
                                        </p:tgtEl>
                                        <p:attrNameLst>
                                          <p:attrName>style.visibility</p:attrName>
                                        </p:attrNameLst>
                                      </p:cBhvr>
                                      <p:to>
                                        <p:strVal val="visible"/>
                                      </p:to>
                                    </p:set>
                                    <p:animEffect transition="in" filter="wipe(up)">
                                      <p:cBhvr>
                                        <p:cTn id="7" dur="500"/>
                                        <p:tgtEl>
                                          <p:spTgt spid="1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blackWhite">
          <a:xfrm>
            <a:off x="1169988" y="2601913"/>
            <a:ext cx="68326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682625" algn="l"/>
                <a:tab pos="1833563" algn="l"/>
              </a:tabLst>
            </a:pPr>
            <a:endParaRPr lang="en-US" sz="1800" b="1">
              <a:solidFill>
                <a:srgbClr val="000000"/>
              </a:solidFill>
              <a:latin typeface="Courier New" pitchFamily="49" charset="0"/>
            </a:endParaRPr>
          </a:p>
          <a:p>
            <a:pPr>
              <a:tabLst>
                <a:tab pos="682625" algn="l"/>
                <a:tab pos="1833563" algn="l"/>
              </a:tabLst>
            </a:pPr>
            <a:endParaRPr lang="en-US" sz="1800" b="1">
              <a:solidFill>
                <a:srgbClr val="000000"/>
              </a:solidFill>
              <a:latin typeface="Courier New" pitchFamily="49" charset="0"/>
            </a:endParaRPr>
          </a:p>
        </p:txBody>
      </p:sp>
      <p:sp>
        <p:nvSpPr>
          <p:cNvPr id="21507" name="Rectangle 3"/>
          <p:cNvSpPr>
            <a:spLocks noChangeArrowheads="1"/>
          </p:cNvSpPr>
          <p:nvPr/>
        </p:nvSpPr>
        <p:spPr bwMode="blackWhite">
          <a:xfrm>
            <a:off x="1173163" y="3824288"/>
            <a:ext cx="6858000" cy="941387"/>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828800" algn="l"/>
                <a:tab pos="3086100" algn="l"/>
                <a:tab pos="4229100" algn="l"/>
              </a:tabLst>
            </a:pPr>
            <a:endParaRPr lang="en-US" sz="1800" b="1">
              <a:solidFill>
                <a:srgbClr val="000000"/>
              </a:solidFill>
              <a:latin typeface="Courier New" pitchFamily="49" charset="0"/>
            </a:endParaRPr>
          </a:p>
          <a:p>
            <a:pPr>
              <a:tabLst>
                <a:tab pos="1828800" algn="l"/>
                <a:tab pos="3086100" algn="l"/>
                <a:tab pos="4229100" algn="l"/>
              </a:tabLst>
            </a:pPr>
            <a:endParaRPr lang="en-US" sz="1800" b="1">
              <a:solidFill>
                <a:srgbClr val="000000"/>
              </a:solidFill>
              <a:latin typeface="Courier New" pitchFamily="49" charset="0"/>
            </a:endParaRPr>
          </a:p>
          <a:p>
            <a:pPr>
              <a:tabLst>
                <a:tab pos="1828800" algn="l"/>
                <a:tab pos="3086100" algn="l"/>
                <a:tab pos="4229100" algn="l"/>
              </a:tabLst>
            </a:pPr>
            <a:endParaRPr lang="en-US" sz="1800" b="1">
              <a:solidFill>
                <a:srgbClr val="000000"/>
              </a:solidFill>
              <a:latin typeface="Courier New" pitchFamily="49" charset="0"/>
            </a:endParaRPr>
          </a:p>
        </p:txBody>
      </p:sp>
      <p:grpSp>
        <p:nvGrpSpPr>
          <p:cNvPr id="21510" name="Group 6"/>
          <p:cNvGrpSpPr>
            <a:grpSpLocks/>
          </p:cNvGrpSpPr>
          <p:nvPr/>
        </p:nvGrpSpPr>
        <p:grpSpPr bwMode="auto">
          <a:xfrm>
            <a:off x="1238250" y="2651125"/>
            <a:ext cx="3390900" cy="2063750"/>
            <a:chOff x="780" y="1670"/>
            <a:chExt cx="2136" cy="1300"/>
          </a:xfrm>
        </p:grpSpPr>
        <p:sp>
          <p:nvSpPr>
            <p:cNvPr id="21508" name="Rectangle 4"/>
            <p:cNvSpPr>
              <a:spLocks noChangeArrowheads="1"/>
            </p:cNvSpPr>
            <p:nvPr/>
          </p:nvSpPr>
          <p:spPr bwMode="ltGray">
            <a:xfrm>
              <a:off x="1932" y="1670"/>
              <a:ext cx="984" cy="179"/>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21509" name="Rectangle 5"/>
            <p:cNvSpPr>
              <a:spLocks noChangeArrowheads="1"/>
            </p:cNvSpPr>
            <p:nvPr/>
          </p:nvSpPr>
          <p:spPr bwMode="ltGray">
            <a:xfrm>
              <a:off x="780" y="2442"/>
              <a:ext cx="1026" cy="528"/>
            </a:xfrm>
            <a:prstGeom prst="rect">
              <a:avLst/>
            </a:prstGeom>
            <a:solidFill>
              <a:srgbClr val="FF5050">
                <a:alpha val="50000"/>
              </a:srgbClr>
            </a:solidFill>
            <a:ln w="9525">
              <a:noFill/>
              <a:miter lim="800000"/>
              <a:headEnd/>
              <a:tailEnd/>
            </a:ln>
            <a:effectLst/>
          </p:spPr>
          <p:txBody>
            <a:bodyPr wrap="none" anchor="ctr"/>
            <a:lstStyle/>
            <a:p>
              <a:endParaRPr lang="en-US"/>
            </a:p>
          </p:txBody>
        </p:sp>
      </p:grpSp>
      <p:sp>
        <p:nvSpPr>
          <p:cNvPr id="21511" name="Rectangle 7"/>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Using the COUNT Function</a:t>
            </a:r>
          </a:p>
        </p:txBody>
      </p:sp>
      <p:sp>
        <p:nvSpPr>
          <p:cNvPr id="21512" name="Rectangle 8"/>
          <p:cNvSpPr>
            <a:spLocks noGrp="1" noChangeArrowheads="1"/>
          </p:cNvSpPr>
          <p:nvPr>
            <p:ph type="body" idx="1"/>
          </p:nvPr>
        </p:nvSpPr>
        <p:spPr>
          <a:xfrm>
            <a:off x="1046163" y="1516063"/>
            <a:ext cx="7385050" cy="1066800"/>
          </a:xfrm>
          <a:noFill/>
          <a:ln/>
          <a:effectLst>
            <a:outerShdw dist="53882" dir="2700000" algn="ctr" rotWithShape="0">
              <a:srgbClr val="000000"/>
            </a:outerShdw>
          </a:effectLst>
        </p:spPr>
        <p:txBody>
          <a:bodyPr lIns="92075" tIns="46038" rIns="92075" bIns="46038">
            <a:spAutoFit/>
          </a:bodyPr>
          <a:lstStyle/>
          <a:p>
            <a:r>
              <a:rPr lang="en-US"/>
              <a:t>COUNT(</a:t>
            </a:r>
            <a:r>
              <a:rPr lang="en-US" i="1"/>
              <a:t>expr</a:t>
            </a:r>
            <a:r>
              <a:rPr lang="en-US"/>
              <a:t>) returns the number of nonnull rows.</a:t>
            </a:r>
          </a:p>
        </p:txBody>
      </p:sp>
      <p:sp>
        <p:nvSpPr>
          <p:cNvPr id="21513" name="Rectangle 9"/>
          <p:cNvSpPr>
            <a:spLocks noChangeArrowheads="1"/>
          </p:cNvSpPr>
          <p:nvPr/>
        </p:nvSpPr>
        <p:spPr bwMode="blackWhite">
          <a:xfrm>
            <a:off x="1182688" y="2589213"/>
            <a:ext cx="6858000" cy="941387"/>
          </a:xfrm>
          <a:prstGeom prst="rect">
            <a:avLst/>
          </a:prstGeom>
          <a:noFill/>
          <a:ln w="9525">
            <a:noFill/>
            <a:miter lim="800000"/>
            <a:headEnd/>
            <a:tailEnd/>
          </a:ln>
          <a:effectLst/>
        </p:spPr>
        <p:txBody>
          <a:bodyPr wrap="none" lIns="92075" tIns="46038" rIns="92075" bIns="46038" anchor="ctr"/>
          <a:lstStyle/>
          <a:p>
            <a:pPr>
              <a:tabLst>
                <a:tab pos="682625" algn="l"/>
                <a:tab pos="1833563" algn="l"/>
              </a:tabLst>
            </a:pPr>
            <a:r>
              <a:rPr lang="en-US" sz="1800" b="1">
                <a:solidFill>
                  <a:srgbClr val="000000"/>
                </a:solidFill>
                <a:latin typeface="Courier New" pitchFamily="49" charset="0"/>
              </a:rPr>
              <a:t>SQL&gt; SELECT	COUNT(comm)</a:t>
            </a:r>
          </a:p>
          <a:p>
            <a:pPr>
              <a:tabLst>
                <a:tab pos="682625" algn="l"/>
                <a:tab pos="1833563" algn="l"/>
              </a:tabLst>
            </a:pPr>
            <a:r>
              <a:rPr lang="en-US" sz="1800" b="1">
                <a:solidFill>
                  <a:srgbClr val="000000"/>
                </a:solidFill>
                <a:latin typeface="Courier New" pitchFamily="49" charset="0"/>
              </a:rPr>
              <a:t>  2  FROM	emp</a:t>
            </a:r>
          </a:p>
          <a:p>
            <a:pPr>
              <a:tabLst>
                <a:tab pos="682625" algn="l"/>
                <a:tab pos="1833563" algn="l"/>
              </a:tabLst>
            </a:pPr>
            <a:r>
              <a:rPr lang="en-US" sz="1800" b="1">
                <a:solidFill>
                  <a:srgbClr val="000000"/>
                </a:solidFill>
                <a:latin typeface="Courier New" pitchFamily="49" charset="0"/>
              </a:rPr>
              <a:t>  3  WHERE	deptno = 30;</a:t>
            </a:r>
          </a:p>
        </p:txBody>
      </p:sp>
      <p:sp>
        <p:nvSpPr>
          <p:cNvPr id="21514" name="Rectangle 10"/>
          <p:cNvSpPr>
            <a:spLocks noChangeArrowheads="1"/>
          </p:cNvSpPr>
          <p:nvPr/>
        </p:nvSpPr>
        <p:spPr bwMode="blackWhite">
          <a:xfrm>
            <a:off x="1211263" y="3836988"/>
            <a:ext cx="6832600" cy="915987"/>
          </a:xfrm>
          <a:prstGeom prst="rect">
            <a:avLst/>
          </a:prstGeom>
          <a:noFill/>
          <a:ln w="9525">
            <a:noFill/>
            <a:miter lim="800000"/>
            <a:headEnd/>
            <a:tailEnd/>
          </a:ln>
          <a:effectLst/>
        </p:spPr>
        <p:txBody>
          <a:bodyPr lIns="92075" tIns="46038" rIns="92075" bIns="46038">
            <a:spAutoFit/>
          </a:bodyPr>
          <a:lstStyle/>
          <a:p>
            <a:pPr>
              <a:tabLst>
                <a:tab pos="1828800" algn="l"/>
                <a:tab pos="3086100" algn="l"/>
                <a:tab pos="4229100" algn="l"/>
              </a:tabLst>
            </a:pPr>
            <a:r>
              <a:rPr lang="en-US" sz="1800" b="1">
                <a:solidFill>
                  <a:srgbClr val="000000"/>
                </a:solidFill>
                <a:latin typeface="Courier New" pitchFamily="49" charset="0"/>
              </a:rPr>
              <a:t>COUNT(COMM)</a:t>
            </a:r>
          </a:p>
          <a:p>
            <a:pPr>
              <a:tabLst>
                <a:tab pos="1828800" algn="l"/>
                <a:tab pos="3086100" algn="l"/>
                <a:tab pos="4229100" algn="l"/>
              </a:tabLst>
            </a:pPr>
            <a:r>
              <a:rPr lang="en-US" sz="1800" b="1">
                <a:solidFill>
                  <a:srgbClr val="000000"/>
                </a:solidFill>
                <a:latin typeface="Courier New" pitchFamily="49" charset="0"/>
              </a:rPr>
              <a:t>-----------</a:t>
            </a:r>
          </a:p>
          <a:p>
            <a:pPr>
              <a:tabLst>
                <a:tab pos="1828800" algn="l"/>
                <a:tab pos="3086100" algn="l"/>
                <a:tab pos="4229100" algn="l"/>
              </a:tabLst>
            </a:pPr>
            <a:r>
              <a:rPr lang="en-US" sz="1800" b="1">
                <a:solidFill>
                  <a:srgbClr val="000000"/>
                </a:solidFill>
                <a:latin typeface="Courier New" pitchFamily="49" charset="0"/>
              </a:rPr>
              <a:t>          4</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510"/>
                                        </p:tgtEl>
                                        <p:attrNameLst>
                                          <p:attrName>style.visibility</p:attrName>
                                        </p:attrNameLst>
                                      </p:cBhvr>
                                      <p:to>
                                        <p:strVal val="visible"/>
                                      </p:to>
                                    </p:set>
                                    <p:animEffect transition="in" filter="wipe(up)">
                                      <p:cBhvr>
                                        <p:cTn id="7" dur="500"/>
                                        <p:tgtEl>
                                          <p:spTgt spid="21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SQUARES">
  <a:themeElements>
    <a:clrScheme name="">
      <a:dk1>
        <a:srgbClr val="808080"/>
      </a:dk1>
      <a:lt1>
        <a:srgbClr val="FFFFFF"/>
      </a:lt1>
      <a:dk2>
        <a:srgbClr val="000000"/>
      </a:dk2>
      <a:lt2>
        <a:srgbClr val="FFFF99"/>
      </a:lt2>
      <a:accent1>
        <a:srgbClr val="FFFF99"/>
      </a:accent1>
      <a:accent2>
        <a:srgbClr val="3333CC"/>
      </a:accent2>
      <a:accent3>
        <a:srgbClr val="AAAAAA"/>
      </a:accent3>
      <a:accent4>
        <a:srgbClr val="DADADA"/>
      </a:accent4>
      <a:accent5>
        <a:srgbClr val="FFFFCA"/>
      </a:accent5>
      <a:accent6>
        <a:srgbClr val="2D2DB9"/>
      </a:accent6>
      <a:hlink>
        <a:srgbClr val="CCCCFF"/>
      </a:hlink>
      <a:folHlink>
        <a:srgbClr val="B2B2B2"/>
      </a:folHlink>
    </a:clrScheme>
    <a:fontScheme name="3SQUARE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3SQUARE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SQUARE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SQUARE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SQUARE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SQUAR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SQUAR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SQUAR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Designs\3SQUARES.POT</Template>
  <TotalTime>1790</TotalTime>
  <Words>3072</Words>
  <Application>Microsoft Macintosh PowerPoint</Application>
  <PresentationFormat>On-screen Show (4:3)</PresentationFormat>
  <Paragraphs>660</Paragraphs>
  <Slides>26</Slides>
  <Notes>26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2" baseType="lpstr">
      <vt:lpstr>Courier New</vt:lpstr>
      <vt:lpstr>Times</vt:lpstr>
      <vt:lpstr>Times New Roman</vt:lpstr>
      <vt:lpstr>Arial</vt:lpstr>
      <vt:lpstr>3SQUARES</vt:lpstr>
      <vt:lpstr>Document</vt:lpstr>
      <vt:lpstr>Aggregating Data  Using Group Functions</vt:lpstr>
      <vt:lpstr>Objectives</vt:lpstr>
      <vt:lpstr>What Are Group Functions?</vt:lpstr>
      <vt:lpstr>Types of Group Functions</vt:lpstr>
      <vt:lpstr>Using Group Functions</vt:lpstr>
      <vt:lpstr>Using AVG and SUM Functions</vt:lpstr>
      <vt:lpstr>Using MIN and MAX Functions</vt:lpstr>
      <vt:lpstr>Using the COUNT Function</vt:lpstr>
      <vt:lpstr>Using the COUNT Function</vt:lpstr>
      <vt:lpstr>Group Functions and Null Values</vt:lpstr>
      <vt:lpstr>Using the NVL Function  with Group Functions</vt:lpstr>
      <vt:lpstr>Creating Groups of Data </vt:lpstr>
      <vt:lpstr>Creating Groups of Data:  GROUP BY Clause</vt:lpstr>
      <vt:lpstr>Using the GROUP BY Clause </vt:lpstr>
      <vt:lpstr>Using the GROUP BY Clause </vt:lpstr>
      <vt:lpstr>Grouping by More  Than One Column</vt:lpstr>
      <vt:lpstr>Using the GROUP BY Clause  on Multiple Columns</vt:lpstr>
      <vt:lpstr>Illegal Queries  Using Group Functions</vt:lpstr>
      <vt:lpstr>Illegal Queries  Using Group Functions</vt:lpstr>
      <vt:lpstr>Excluding Group Results</vt:lpstr>
      <vt:lpstr>Excluding Group Results: HAVING Clause</vt:lpstr>
      <vt:lpstr>Using the HAVING Clause</vt:lpstr>
      <vt:lpstr>Using the HAVING Clause</vt:lpstr>
      <vt:lpstr>Nesting Group Functions</vt:lpstr>
      <vt:lpstr>Summary</vt:lpstr>
      <vt:lpstr>Practice Overview</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Microsoft Office User</cp:lastModifiedBy>
  <cp:revision>206</cp:revision>
  <cp:lastPrinted>1998-09-17T00:09:17Z</cp:lastPrinted>
  <dcterms:created xsi:type="dcterms:W3CDTF">1995-06-17T23:31:02Z</dcterms:created>
  <dcterms:modified xsi:type="dcterms:W3CDTF">2022-03-01T04:41:16Z</dcterms:modified>
</cp:coreProperties>
</file>