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handoutMasterIdLst>
    <p:handoutMasterId r:id="rId23"/>
  </p:handoutMasterIdLst>
  <p:sldIdLst>
    <p:sldId id="256" r:id="rId2"/>
    <p:sldId id="257" r:id="rId3"/>
    <p:sldId id="305" r:id="rId4"/>
    <p:sldId id="260" r:id="rId5"/>
    <p:sldId id="306" r:id="rId6"/>
    <p:sldId id="261" r:id="rId7"/>
    <p:sldId id="292" r:id="rId8"/>
    <p:sldId id="294" r:id="rId9"/>
    <p:sldId id="279" r:id="rId10"/>
    <p:sldId id="300" r:id="rId11"/>
    <p:sldId id="275" r:id="rId12"/>
    <p:sldId id="307" r:id="rId13"/>
    <p:sldId id="308" r:id="rId14"/>
    <p:sldId id="302" r:id="rId15"/>
    <p:sldId id="280" r:id="rId16"/>
    <p:sldId id="281" r:id="rId17"/>
    <p:sldId id="264" r:id="rId18"/>
    <p:sldId id="259" r:id="rId19"/>
    <p:sldId id="383" r:id="rId20"/>
    <p:sldId id="258" r:id="rId21"/>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68"/>
    <p:restoredTop sz="86706" autoAdjust="0"/>
  </p:normalViewPr>
  <p:slideViewPr>
    <p:cSldViewPr>
      <p:cViewPr varScale="1">
        <p:scale>
          <a:sx n="73" d="100"/>
          <a:sy n="73" d="100"/>
        </p:scale>
        <p:origin x="124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70F41A46-A1E5-4224-8074-B16D3C06BBD9}"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1317593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9F774C4A-55D2-4E65-B770-945FFB6856BC}"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182921800"/>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25 minutes	Lecture</a:t>
            </a:r>
          </a:p>
          <a:p>
            <a:pPr lvl="1">
              <a:tabLst>
                <a:tab pos="1095375" algn="l"/>
                <a:tab pos="2192338" algn="l"/>
              </a:tabLst>
            </a:pPr>
            <a:r>
              <a:rPr lang="en-US">
                <a:solidFill>
                  <a:schemeClr val="accent2"/>
                </a:solidFill>
              </a:rPr>
              <a:t>	30 minutes	Practice</a:t>
            </a:r>
          </a:p>
          <a:p>
            <a:pPr lvl="1">
              <a:tabLst>
                <a:tab pos="1095375" algn="l"/>
                <a:tab pos="2192338" algn="l"/>
              </a:tabLst>
            </a:pPr>
            <a:r>
              <a:rPr lang="en-US">
                <a:solidFill>
                  <a:schemeClr val="accent2"/>
                </a:solidFill>
              </a:rPr>
              <a:t>	55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09415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Using Group Functions in a Subquery</a:t>
            </a:r>
          </a:p>
          <a:p>
            <a:pPr lvl="1">
              <a:tabLst/>
            </a:pPr>
            <a:r>
              <a:rPr lang="en-US"/>
              <a:t>You can display data from a main query by using a group function in a subquery to return a single row. The subquery is in parentheses and is placed after the comparison operator.</a:t>
            </a:r>
          </a:p>
          <a:p>
            <a:pPr lvl="1">
              <a:tabLst/>
            </a:pPr>
            <a:r>
              <a:rPr lang="en-US"/>
              <a:t>The example on the slide displays the employee name, job title, and salary of all employees whose salary is equal to the minimum salary. The MIN group function returns a single value (800) to the outer query.</a:t>
            </a:r>
          </a:p>
          <a:p>
            <a:pPr lvl="1">
              <a:tabLst/>
            </a:pPr>
            <a:endParaRPr lang="en-US"/>
          </a:p>
          <a:p>
            <a:pPr>
              <a:tabLst/>
            </a:pPr>
            <a:endParaRPr lang="en-US" b="0">
              <a:latin typeface="Times New Roman" pitchFamily="18" charset="0"/>
            </a:endParaRPr>
          </a:p>
        </p:txBody>
      </p:sp>
      <p:sp>
        <p:nvSpPr>
          <p:cNvPr id="24579"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68329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a:t>HAVING Clause with Subqueries</a:t>
            </a:r>
          </a:p>
          <a:p>
            <a:pPr lvl="1"/>
            <a:r>
              <a:rPr lang="en-US"/>
              <a:t>You can use subqueries not only in the WHERE clause, but also in the HAVING clause. The Oracle Server executes the subquery, and the results are returned into the HAVING clause of the main query.</a:t>
            </a:r>
          </a:p>
          <a:p>
            <a:pPr lvl="1"/>
            <a:r>
              <a:rPr lang="en-US"/>
              <a:t>The SQL statement on the slide displays all the departments that have a minimum salary greater than that of department 20.</a:t>
            </a:r>
          </a:p>
          <a:p>
            <a:pPr lvl="1"/>
            <a:endParaRPr lang="en-US"/>
          </a:p>
          <a:p>
            <a:pPr lvl="1"/>
            <a:endParaRPr lang="en-US"/>
          </a:p>
          <a:p>
            <a:endParaRPr lang="en-US"/>
          </a:p>
          <a:p>
            <a:endParaRPr lang="en-US"/>
          </a:p>
          <a:p>
            <a:r>
              <a:rPr lang="en-US"/>
              <a:t>Example</a:t>
            </a:r>
          </a:p>
          <a:p>
            <a:pPr lvl="1"/>
            <a:r>
              <a:rPr lang="en-US"/>
              <a:t>Find the job with the lowest average salary.</a:t>
            </a:r>
          </a:p>
          <a:p>
            <a:endParaRPr lang="en-US" b="0">
              <a:latin typeface="Times New Roman" pitchFamily="18" charset="0"/>
            </a:endParaRPr>
          </a:p>
        </p:txBody>
      </p:sp>
      <p:sp>
        <p:nvSpPr>
          <p:cNvPr id="26628" name="Rectangle 4"/>
          <p:cNvSpPr>
            <a:spLocks noChangeArrowheads="1"/>
          </p:cNvSpPr>
          <p:nvPr/>
        </p:nvSpPr>
        <p:spPr bwMode="auto">
          <a:xfrm>
            <a:off x="625475" y="5805488"/>
            <a:ext cx="5635625" cy="823912"/>
          </a:xfrm>
          <a:prstGeom prst="rect">
            <a:avLst/>
          </a:prstGeom>
          <a:noFill/>
          <a:ln w="12700">
            <a:solidFill>
              <a:schemeClr val="tx1"/>
            </a:solidFill>
            <a:miter lim="800000"/>
            <a:headEnd/>
            <a:tailEnd/>
          </a:ln>
          <a:effectLst/>
        </p:spPr>
        <p:txBody>
          <a:bodyPr wrap="none" lIns="88900" tIns="42863" rIns="88900" bIns="42863" anchor="ctr"/>
          <a:lstStyle/>
          <a:p>
            <a:pPr algn="l" defTabSz="828675">
              <a:lnSpc>
                <a:spcPct val="70000"/>
              </a:lnSpc>
              <a:spcBef>
                <a:spcPct val="0"/>
              </a:spcBef>
              <a:tabLst>
                <a:tab pos="1141413" algn="l"/>
              </a:tabLst>
            </a:pPr>
            <a:r>
              <a:rPr lang="en-US" sz="2500" b="0">
                <a:solidFill>
                  <a:schemeClr val="tx1"/>
                </a:solidFill>
                <a:latin typeface="Times New Roman" pitchFamily="18" charset="0"/>
              </a:rPr>
              <a:t>   </a:t>
            </a:r>
            <a:r>
              <a:rPr lang="en-US" sz="1100" b="0">
                <a:solidFill>
                  <a:schemeClr val="tx1"/>
                </a:solidFill>
                <a:latin typeface="Courier New" pitchFamily="49" charset="0"/>
              </a:rPr>
              <a:t>DEPTNO   MIN(SAL)</a:t>
            </a:r>
          </a:p>
          <a:p>
            <a:pPr algn="l" defTabSz="828675">
              <a:lnSpc>
                <a:spcPct val="100000"/>
              </a:lnSpc>
              <a:spcBef>
                <a:spcPct val="0"/>
              </a:spcBef>
              <a:tabLst>
                <a:tab pos="1141413" algn="l"/>
              </a:tabLst>
            </a:pPr>
            <a:r>
              <a:rPr lang="en-US" sz="1100" b="0">
                <a:solidFill>
                  <a:schemeClr val="tx1"/>
                </a:solidFill>
                <a:latin typeface="Courier New" pitchFamily="49" charset="0"/>
              </a:rPr>
              <a:t>--------- ---------</a:t>
            </a:r>
          </a:p>
          <a:p>
            <a:pPr algn="l" defTabSz="828675">
              <a:lnSpc>
                <a:spcPct val="100000"/>
              </a:lnSpc>
              <a:spcBef>
                <a:spcPct val="0"/>
              </a:spcBef>
              <a:tabLst>
                <a:tab pos="1141413" algn="l"/>
              </a:tabLst>
            </a:pPr>
            <a:r>
              <a:rPr lang="en-US" sz="1100" b="0">
                <a:solidFill>
                  <a:schemeClr val="tx1"/>
                </a:solidFill>
                <a:latin typeface="Courier New" pitchFamily="49" charset="0"/>
              </a:rPr>
              <a:t>       10      1300</a:t>
            </a:r>
          </a:p>
          <a:p>
            <a:pPr algn="l" defTabSz="828675">
              <a:lnSpc>
                <a:spcPct val="100000"/>
              </a:lnSpc>
              <a:spcBef>
                <a:spcPct val="0"/>
              </a:spcBef>
              <a:tabLst>
                <a:tab pos="1141413" algn="l"/>
              </a:tabLst>
            </a:pPr>
            <a:r>
              <a:rPr lang="en-US" sz="1100" b="0">
                <a:solidFill>
                  <a:schemeClr val="tx1"/>
                </a:solidFill>
                <a:latin typeface="Courier New" pitchFamily="49" charset="0"/>
              </a:rPr>
              <a:t>       30       950</a:t>
            </a:r>
          </a:p>
        </p:txBody>
      </p:sp>
      <p:sp>
        <p:nvSpPr>
          <p:cNvPr id="26629" name="Rectangle 5"/>
          <p:cNvSpPr>
            <a:spLocks noChangeArrowheads="1"/>
          </p:cNvSpPr>
          <p:nvPr/>
        </p:nvSpPr>
        <p:spPr bwMode="auto">
          <a:xfrm>
            <a:off x="612775" y="7154863"/>
            <a:ext cx="5653088" cy="1109662"/>
          </a:xfrm>
          <a:prstGeom prst="rect">
            <a:avLst/>
          </a:prstGeom>
          <a:noFill/>
          <a:ln w="12700">
            <a:solidFill>
              <a:schemeClr val="tx1"/>
            </a:solidFill>
            <a:miter lim="800000"/>
            <a:headEnd/>
            <a:tailEnd/>
          </a:ln>
          <a:effectLst/>
        </p:spPr>
        <p:txBody>
          <a:bodyPr wrap="none" anchor="ctr"/>
          <a:lstStyle/>
          <a:p>
            <a:endParaRPr lang="en-US"/>
          </a:p>
        </p:txBody>
      </p:sp>
      <p:sp>
        <p:nvSpPr>
          <p:cNvPr id="26630" name="Rectangle 6"/>
          <p:cNvSpPr>
            <a:spLocks noChangeArrowheads="1"/>
          </p:cNvSpPr>
          <p:nvPr/>
        </p:nvSpPr>
        <p:spPr bwMode="auto">
          <a:xfrm>
            <a:off x="650875" y="7154863"/>
            <a:ext cx="5689600" cy="1095375"/>
          </a:xfrm>
          <a:prstGeom prst="rect">
            <a:avLst/>
          </a:prstGeom>
          <a:noFill/>
          <a:ln w="9525">
            <a:noFill/>
            <a:miter lim="800000"/>
            <a:headEnd/>
            <a:tailEnd/>
          </a:ln>
          <a:effectLst/>
        </p:spPr>
        <p:txBody>
          <a:bodyPr lIns="88900" tIns="42863" rIns="88900" bIns="42863">
            <a:spAutoFit/>
          </a:bodyPr>
          <a:lstStyle/>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SQL&gt; SELECT	job, 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2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3  GROUP BY	job</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4  HAVING	AVG(sal) = (SELECT	 MIN(AVG(sal))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5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6		GROUP BY  job);</a:t>
            </a:r>
          </a:p>
        </p:txBody>
      </p:sp>
    </p:spTree>
    <p:extLst>
      <p:ext uri="{BB962C8B-B14F-4D97-AF65-F5344CB8AC3E}">
        <p14:creationId xmlns:p14="http://schemas.microsoft.com/office/powerpoint/2010/main" val="156366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extLst>
      <p:ext uri="{BB962C8B-B14F-4D97-AF65-F5344CB8AC3E}">
        <p14:creationId xmlns:p14="http://schemas.microsoft.com/office/powerpoint/2010/main" val="1822133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extLst>
      <p:ext uri="{BB962C8B-B14F-4D97-AF65-F5344CB8AC3E}">
        <p14:creationId xmlns:p14="http://schemas.microsoft.com/office/powerpoint/2010/main" val="1476356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r>
              <a:rPr lang="en-US"/>
              <a:t>Multiple-Row Subqueries</a:t>
            </a:r>
          </a:p>
          <a:p>
            <a:pPr lvl="1">
              <a:tabLst>
                <a:tab pos="285750" algn="l"/>
                <a:tab pos="1289050" algn="l"/>
              </a:tabLst>
            </a:pPr>
            <a:r>
              <a:rPr lang="en-US"/>
              <a:t>Subqueries that return more than one row are called </a:t>
            </a:r>
            <a:r>
              <a:rPr lang="en-US" i="1">
                <a:solidFill>
                  <a:srgbClr val="FC0128"/>
                </a:solidFill>
              </a:rPr>
              <a:t>multiple-row subqueries</a:t>
            </a:r>
            <a:r>
              <a:rPr lang="en-US">
                <a:solidFill>
                  <a:srgbClr val="FC0128"/>
                </a:solidFill>
              </a:rPr>
              <a:t>.</a:t>
            </a:r>
            <a:r>
              <a:rPr lang="en-US"/>
              <a:t> You use a multiple-row operator, instead of a single-row operator, with a multiple-row subquery. The multiple-row operator expects one or more values. </a:t>
            </a:r>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a:tabLst>
                <a:tab pos="285750" algn="l"/>
                <a:tab pos="1289050" algn="l"/>
              </a:tabLst>
            </a:pPr>
            <a:endParaRPr lang="en-US"/>
          </a:p>
          <a:p>
            <a:pPr>
              <a:tabLst>
                <a:tab pos="285750" algn="l"/>
                <a:tab pos="1289050" algn="l"/>
              </a:tabLst>
            </a:pPr>
            <a:r>
              <a:rPr lang="en-US"/>
              <a:t>Example</a:t>
            </a:r>
          </a:p>
          <a:p>
            <a:pPr lvl="1">
              <a:tabLst>
                <a:tab pos="285750" algn="l"/>
                <a:tab pos="1289050" algn="l"/>
              </a:tabLst>
            </a:pPr>
            <a:r>
              <a:rPr lang="en-US"/>
              <a:t>Find the employees who earn the same salary as the minimum salary for departments.</a:t>
            </a:r>
          </a:p>
          <a:p>
            <a:pPr lvl="1">
              <a:tabLst>
                <a:tab pos="285750" algn="l"/>
                <a:tab pos="1289050" algn="l"/>
              </a:tabLst>
            </a:pPr>
            <a:r>
              <a:rPr lang="en-US"/>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b="0">
              <a:latin typeface="Times New Roman" pitchFamily="18" charset="0"/>
            </a:endParaRPr>
          </a:p>
        </p:txBody>
      </p:sp>
      <p:grpSp>
        <p:nvGrpSpPr>
          <p:cNvPr id="32774"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w="9525">
              <a:noFill/>
              <a:miter lim="800000"/>
              <a:headEnd/>
              <a:tailEnd/>
            </a:ln>
            <a:effec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2777"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w="9525">
              <a:noFill/>
              <a:miter lim="800000"/>
              <a:headEnd/>
              <a:tailEnd/>
            </a:ln>
            <a:effec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extLst>
      <p:ext uri="{BB962C8B-B14F-4D97-AF65-F5344CB8AC3E}">
        <p14:creationId xmlns:p14="http://schemas.microsoft.com/office/powerpoint/2010/main" val="1102276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ANY </a:t>
            </a:r>
            <a:r>
              <a:rPr lang="en-US"/>
              <a:t>operator (and its synonym SOME operator) compares a value to </a:t>
            </a:r>
            <a:r>
              <a:rPr lang="en-US" i="1"/>
              <a:t>each</a:t>
            </a:r>
            <a:r>
              <a:rPr lang="en-US" b="1" i="1"/>
              <a:t> </a:t>
            </a:r>
            <a:r>
              <a:rPr lang="en-US"/>
              <a:t>value returned by a subquery. The slide example displays employees whose salary is less than any clerk and who are not clerks. The maximum salary that a clerk earns is $1300. The SQL statement displays all the employees who are not clerks but earn less than $1300. </a:t>
            </a:r>
          </a:p>
          <a:p>
            <a:pPr lvl="1"/>
            <a:r>
              <a:rPr lang="en-US"/>
              <a:t>&lt;ANY means less than the maximum. &gt;ANY means more than the minimum. =ANY is equivalent to IN.</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When using SOME or ANY, you often use the DISTINCT keyword to prevent rows from being selected several times.</a:t>
            </a:r>
            <a:r>
              <a:rPr lang="en-US"/>
              <a:t>  </a:t>
            </a:r>
          </a:p>
        </p:txBody>
      </p:sp>
    </p:spTree>
    <p:extLst>
      <p:ext uri="{BB962C8B-B14F-4D97-AF65-F5344CB8AC3E}">
        <p14:creationId xmlns:p14="http://schemas.microsoft.com/office/powerpoint/2010/main" val="1772137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ALL </a:t>
            </a:r>
            <a:r>
              <a:rPr lang="en-US"/>
              <a:t>operator compares a value to </a:t>
            </a:r>
            <a:r>
              <a:rPr lang="en-US" i="1"/>
              <a:t>every</a:t>
            </a:r>
            <a:r>
              <a:rPr lang="en-US"/>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a:t>&gt;ALL means more than the maximum and &lt;ALL means less than the minimum.</a:t>
            </a:r>
          </a:p>
          <a:p>
            <a:pPr lvl="1"/>
            <a:r>
              <a:rPr lang="en-US"/>
              <a:t>The NOT operator can be used with IN, ANY, and ALL operators.</a:t>
            </a:r>
          </a:p>
        </p:txBody>
      </p:sp>
    </p:spTree>
    <p:extLst>
      <p:ext uri="{BB962C8B-B14F-4D97-AF65-F5344CB8AC3E}">
        <p14:creationId xmlns:p14="http://schemas.microsoft.com/office/powerpoint/2010/main" val="868228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Summary</a:t>
            </a:r>
          </a:p>
          <a:p>
            <a:pPr lvl="1">
              <a:tabLst/>
            </a:pPr>
            <a:r>
              <a:rPr lang="en-US"/>
              <a:t>A subquery is a SELECT statement that is embedded in a clause of another SQL statement. Subqueries are useful when a query is based on unknown criteria.</a:t>
            </a:r>
          </a:p>
          <a:p>
            <a:pPr lvl="1">
              <a:tabLst/>
            </a:pPr>
            <a:r>
              <a:rPr lang="en-US"/>
              <a:t>Subqueries have the following characteristics:</a:t>
            </a:r>
          </a:p>
          <a:p>
            <a:pPr lvl="2">
              <a:tabLst/>
            </a:pPr>
            <a:r>
              <a:rPr lang="en-US"/>
              <a:t>Can pass one row of data to a main statement that contains a single-row operator, such as =, &lt;&gt;, &gt;, &gt;=, &lt;, or &lt;=</a:t>
            </a:r>
          </a:p>
          <a:p>
            <a:pPr lvl="2">
              <a:tabLst/>
            </a:pPr>
            <a:r>
              <a:rPr lang="en-US"/>
              <a:t>Can pass multiple rows of data to a main statement that contains a multiple-row operator, such as IN</a:t>
            </a:r>
          </a:p>
          <a:p>
            <a:pPr lvl="2">
              <a:tabLst/>
            </a:pPr>
            <a:r>
              <a:rPr lang="en-US"/>
              <a:t>Are processed first by the Oracle Server, and the WHERE or HAVING clause uses the results</a:t>
            </a:r>
          </a:p>
          <a:p>
            <a:pPr lvl="2">
              <a:tabLst/>
            </a:pPr>
            <a:r>
              <a:rPr lang="en-US"/>
              <a:t>Can contain group functions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68530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3075" y="195263"/>
            <a:ext cx="5892800" cy="4419600"/>
          </a:xfrm>
          <a:ln cap="flat"/>
        </p:spPr>
      </p:sp>
      <p:sp>
        <p:nvSpPr>
          <p:cNvPr id="40963" name="Rectangle 3"/>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write complex queries using nested SELECT statements.</a:t>
            </a:r>
          </a:p>
          <a:p>
            <a:pPr defTabSz="387350">
              <a:tabLst>
                <a:tab pos="449263" algn="l"/>
              </a:tabLst>
            </a:pPr>
            <a:r>
              <a:rPr lang="en-US"/>
              <a:t>Paper-Based Questions</a:t>
            </a:r>
          </a:p>
          <a:p>
            <a:pPr lvl="1" defTabSz="387350">
              <a:tabLst>
                <a:tab pos="449263" algn="l"/>
              </a:tabLst>
            </a:pPr>
            <a:r>
              <a:rPr lang="en-US"/>
              <a:t>You may want to consider creating the inner query first for these questions. Make sure that it runs and produces the data that you anticipate before coding the outer query.</a:t>
            </a:r>
          </a:p>
        </p:txBody>
      </p:sp>
      <p:grpSp>
        <p:nvGrpSpPr>
          <p:cNvPr id="40975" name="Group 15"/>
          <p:cNvGrpSpPr>
            <a:grpSpLocks/>
          </p:cNvGrpSpPr>
          <p:nvPr/>
        </p:nvGrpSpPr>
        <p:grpSpPr bwMode="auto">
          <a:xfrm>
            <a:off x="109538" y="5330825"/>
            <a:ext cx="285750" cy="301625"/>
            <a:chOff x="69" y="3358"/>
            <a:chExt cx="180" cy="190"/>
          </a:xfrm>
        </p:grpSpPr>
        <p:sp>
          <p:nvSpPr>
            <p:cNvPr id="40964" name="Freeform 4"/>
            <p:cNvSpPr>
              <a:spLocks/>
            </p:cNvSpPr>
            <p:nvPr/>
          </p:nvSpPr>
          <p:spPr bwMode="auto">
            <a:xfrm>
              <a:off x="69" y="3358"/>
              <a:ext cx="180" cy="183"/>
            </a:xfrm>
            <a:custGeom>
              <a:avLst/>
              <a:gdLst/>
              <a:ahLst/>
              <a:cxnLst>
                <a:cxn ang="0">
                  <a:pos x="179" y="182"/>
                </a:cxn>
                <a:cxn ang="0">
                  <a:pos x="179" y="0"/>
                </a:cxn>
                <a:cxn ang="0">
                  <a:pos x="0" y="0"/>
                </a:cxn>
                <a:cxn ang="0">
                  <a:pos x="0" y="182"/>
                </a:cxn>
                <a:cxn ang="0">
                  <a:pos x="179" y="182"/>
                </a:cxn>
              </a:cxnLst>
              <a:rect l="0" t="0" r="r" b="b"/>
              <a:pathLst>
                <a:path w="180" h="183">
                  <a:moveTo>
                    <a:pt x="179" y="182"/>
                  </a:moveTo>
                  <a:lnTo>
                    <a:pt x="179" y="0"/>
                  </a:lnTo>
                  <a:lnTo>
                    <a:pt x="0" y="0"/>
                  </a:lnTo>
                  <a:lnTo>
                    <a:pt x="0" y="182"/>
                  </a:lnTo>
                  <a:lnTo>
                    <a:pt x="179" y="182"/>
                  </a:lnTo>
                </a:path>
              </a:pathLst>
            </a:custGeom>
            <a:solidFill>
              <a:srgbClr val="000000"/>
            </a:solidFill>
            <a:ln w="9525" cap="rnd">
              <a:noFill/>
              <a:round/>
              <a:headEnd/>
              <a:tailEnd/>
            </a:ln>
            <a:effectLst/>
          </p:spPr>
          <p:txBody>
            <a:bodyPr/>
            <a:lstStyle/>
            <a:p>
              <a:endParaRPr lang="en-US"/>
            </a:p>
          </p:txBody>
        </p:sp>
        <p:sp>
          <p:nvSpPr>
            <p:cNvPr id="40965" name="Freeform 5"/>
            <p:cNvSpPr>
              <a:spLocks/>
            </p:cNvSpPr>
            <p:nvPr/>
          </p:nvSpPr>
          <p:spPr bwMode="auto">
            <a:xfrm>
              <a:off x="150" y="3531"/>
              <a:ext cx="27" cy="17"/>
            </a:xfrm>
            <a:custGeom>
              <a:avLst/>
              <a:gdLst/>
              <a:ahLst/>
              <a:cxnLst>
                <a:cxn ang="0">
                  <a:pos x="26" y="16"/>
                </a:cxn>
                <a:cxn ang="0">
                  <a:pos x="26" y="0"/>
                </a:cxn>
                <a:cxn ang="0">
                  <a:pos x="0" y="0"/>
                </a:cxn>
                <a:cxn ang="0">
                  <a:pos x="0" y="16"/>
                </a:cxn>
                <a:cxn ang="0">
                  <a:pos x="26" y="16"/>
                </a:cxn>
              </a:cxnLst>
              <a:rect l="0" t="0" r="r" b="b"/>
              <a:pathLst>
                <a:path w="27" h="17">
                  <a:moveTo>
                    <a:pt x="26" y="16"/>
                  </a:moveTo>
                  <a:lnTo>
                    <a:pt x="26" y="0"/>
                  </a:lnTo>
                  <a:lnTo>
                    <a:pt x="0" y="0"/>
                  </a:lnTo>
                  <a:lnTo>
                    <a:pt x="0" y="16"/>
                  </a:lnTo>
                  <a:lnTo>
                    <a:pt x="26" y="16"/>
                  </a:lnTo>
                </a:path>
              </a:pathLst>
            </a:custGeom>
            <a:solidFill>
              <a:srgbClr val="FFFFFF"/>
            </a:solidFill>
            <a:ln w="9525" cap="rnd">
              <a:noFill/>
              <a:round/>
              <a:headEnd/>
              <a:tailEnd/>
            </a:ln>
            <a:effectLst/>
          </p:spPr>
          <p:txBody>
            <a:bodyPr/>
            <a:lstStyle/>
            <a:p>
              <a:endParaRPr lang="en-US"/>
            </a:p>
          </p:txBody>
        </p:sp>
        <p:sp>
          <p:nvSpPr>
            <p:cNvPr id="40966" name="Freeform 6"/>
            <p:cNvSpPr>
              <a:spLocks/>
            </p:cNvSpPr>
            <p:nvPr/>
          </p:nvSpPr>
          <p:spPr bwMode="auto">
            <a:xfrm>
              <a:off x="91" y="3411"/>
              <a:ext cx="33" cy="20"/>
            </a:xfrm>
            <a:custGeom>
              <a:avLst/>
              <a:gdLst/>
              <a:ahLst/>
              <a:cxnLst>
                <a:cxn ang="0">
                  <a:pos x="0" y="0"/>
                </a:cxn>
                <a:cxn ang="0">
                  <a:pos x="26" y="19"/>
                </a:cxn>
                <a:cxn ang="0">
                  <a:pos x="32" y="8"/>
                </a:cxn>
                <a:cxn ang="0">
                  <a:pos x="0" y="0"/>
                </a:cxn>
              </a:cxnLst>
              <a:rect l="0" t="0" r="r" b="b"/>
              <a:pathLst>
                <a:path w="33" h="20">
                  <a:moveTo>
                    <a:pt x="0" y="0"/>
                  </a:moveTo>
                  <a:lnTo>
                    <a:pt x="26" y="19"/>
                  </a:lnTo>
                  <a:lnTo>
                    <a:pt x="32" y="8"/>
                  </a:lnTo>
                  <a:lnTo>
                    <a:pt x="0" y="0"/>
                  </a:lnTo>
                </a:path>
              </a:pathLst>
            </a:custGeom>
            <a:solidFill>
              <a:srgbClr val="FFFFFF"/>
            </a:solidFill>
            <a:ln w="9525" cap="rnd">
              <a:noFill/>
              <a:round/>
              <a:headEnd/>
              <a:tailEnd/>
            </a:ln>
            <a:effectLst/>
          </p:spPr>
          <p:txBody>
            <a:bodyPr/>
            <a:lstStyle/>
            <a:p>
              <a:endParaRPr lang="en-US"/>
            </a:p>
          </p:txBody>
        </p:sp>
        <p:sp>
          <p:nvSpPr>
            <p:cNvPr id="40967" name="Freeform 7"/>
            <p:cNvSpPr>
              <a:spLocks/>
            </p:cNvSpPr>
            <p:nvPr/>
          </p:nvSpPr>
          <p:spPr bwMode="auto">
            <a:xfrm>
              <a:off x="203" y="3411"/>
              <a:ext cx="33" cy="20"/>
            </a:xfrm>
            <a:custGeom>
              <a:avLst/>
              <a:gdLst/>
              <a:ahLst/>
              <a:cxnLst>
                <a:cxn ang="0">
                  <a:pos x="32" y="0"/>
                </a:cxn>
                <a:cxn ang="0">
                  <a:pos x="5" y="19"/>
                </a:cxn>
                <a:cxn ang="0">
                  <a:pos x="0" y="9"/>
                </a:cxn>
                <a:cxn ang="0">
                  <a:pos x="32" y="0"/>
                </a:cxn>
              </a:cxnLst>
              <a:rect l="0" t="0" r="r" b="b"/>
              <a:pathLst>
                <a:path w="33" h="20">
                  <a:moveTo>
                    <a:pt x="32" y="0"/>
                  </a:moveTo>
                  <a:lnTo>
                    <a:pt x="5" y="19"/>
                  </a:lnTo>
                  <a:lnTo>
                    <a:pt x="0" y="9"/>
                  </a:lnTo>
                  <a:lnTo>
                    <a:pt x="32" y="0"/>
                  </a:lnTo>
                </a:path>
              </a:pathLst>
            </a:custGeom>
            <a:solidFill>
              <a:srgbClr val="FFFFFF"/>
            </a:solidFill>
            <a:ln w="9525" cap="rnd">
              <a:noFill/>
              <a:round/>
              <a:headEnd/>
              <a:tailEnd/>
            </a:ln>
            <a:effectLst/>
          </p:spPr>
          <p:txBody>
            <a:bodyPr/>
            <a:lstStyle/>
            <a:p>
              <a:endParaRPr lang="en-US"/>
            </a:p>
          </p:txBody>
        </p:sp>
        <p:sp>
          <p:nvSpPr>
            <p:cNvPr id="40968" name="Freeform 8"/>
            <p:cNvSpPr>
              <a:spLocks/>
            </p:cNvSpPr>
            <p:nvPr/>
          </p:nvSpPr>
          <p:spPr bwMode="auto">
            <a:xfrm>
              <a:off x="87" y="3448"/>
              <a:ext cx="36" cy="20"/>
            </a:xfrm>
            <a:custGeom>
              <a:avLst/>
              <a:gdLst/>
              <a:ahLst/>
              <a:cxnLst>
                <a:cxn ang="0">
                  <a:pos x="0" y="19"/>
                </a:cxn>
                <a:cxn ang="0">
                  <a:pos x="35" y="15"/>
                </a:cxn>
                <a:cxn ang="0">
                  <a:pos x="32" y="0"/>
                </a:cxn>
                <a:cxn ang="0">
                  <a:pos x="0" y="19"/>
                </a:cxn>
              </a:cxnLst>
              <a:rect l="0" t="0" r="r" b="b"/>
              <a:pathLst>
                <a:path w="36" h="20">
                  <a:moveTo>
                    <a:pt x="0" y="19"/>
                  </a:moveTo>
                  <a:lnTo>
                    <a:pt x="35" y="15"/>
                  </a:lnTo>
                  <a:lnTo>
                    <a:pt x="32" y="0"/>
                  </a:lnTo>
                  <a:lnTo>
                    <a:pt x="0" y="19"/>
                  </a:lnTo>
                </a:path>
              </a:pathLst>
            </a:custGeom>
            <a:solidFill>
              <a:srgbClr val="FFFFFF"/>
            </a:solidFill>
            <a:ln w="9525" cap="rnd">
              <a:noFill/>
              <a:round/>
              <a:headEnd/>
              <a:tailEnd/>
            </a:ln>
            <a:effectLst/>
          </p:spPr>
          <p:txBody>
            <a:bodyPr/>
            <a:lstStyle/>
            <a:p>
              <a:endParaRPr lang="en-US"/>
            </a:p>
          </p:txBody>
        </p:sp>
        <p:sp>
          <p:nvSpPr>
            <p:cNvPr id="40969" name="Freeform 9"/>
            <p:cNvSpPr>
              <a:spLocks/>
            </p:cNvSpPr>
            <p:nvPr/>
          </p:nvSpPr>
          <p:spPr bwMode="auto">
            <a:xfrm>
              <a:off x="204" y="3449"/>
              <a:ext cx="35" cy="20"/>
            </a:xfrm>
            <a:custGeom>
              <a:avLst/>
              <a:gdLst/>
              <a:ahLst/>
              <a:cxnLst>
                <a:cxn ang="0">
                  <a:pos x="34" y="19"/>
                </a:cxn>
                <a:cxn ang="0">
                  <a:pos x="0" y="16"/>
                </a:cxn>
                <a:cxn ang="0">
                  <a:pos x="2" y="0"/>
                </a:cxn>
                <a:cxn ang="0">
                  <a:pos x="34" y="19"/>
                </a:cxn>
              </a:cxnLst>
              <a:rect l="0" t="0" r="r" b="b"/>
              <a:pathLst>
                <a:path w="35" h="20">
                  <a:moveTo>
                    <a:pt x="34" y="19"/>
                  </a:moveTo>
                  <a:lnTo>
                    <a:pt x="0" y="16"/>
                  </a:lnTo>
                  <a:lnTo>
                    <a:pt x="2" y="0"/>
                  </a:lnTo>
                  <a:lnTo>
                    <a:pt x="34" y="19"/>
                  </a:lnTo>
                </a:path>
              </a:pathLst>
            </a:custGeom>
            <a:solidFill>
              <a:srgbClr val="FFFFFF"/>
            </a:solidFill>
            <a:ln w="9525" cap="rnd">
              <a:noFill/>
              <a:round/>
              <a:headEnd/>
              <a:tailEnd/>
            </a:ln>
            <a:effectLst/>
          </p:spPr>
          <p:txBody>
            <a:bodyPr/>
            <a:lstStyle/>
            <a:p>
              <a:endParaRPr lang="en-US"/>
            </a:p>
          </p:txBody>
        </p:sp>
        <p:sp>
          <p:nvSpPr>
            <p:cNvPr id="40970" name="Freeform 10"/>
            <p:cNvSpPr>
              <a:spLocks/>
            </p:cNvSpPr>
            <p:nvPr/>
          </p:nvSpPr>
          <p:spPr bwMode="auto">
            <a:xfrm>
              <a:off x="114" y="3373"/>
              <a:ext cx="27" cy="29"/>
            </a:xfrm>
            <a:custGeom>
              <a:avLst/>
              <a:gdLst/>
              <a:ahLst/>
              <a:cxnLst>
                <a:cxn ang="0">
                  <a:pos x="0" y="0"/>
                </a:cxn>
                <a:cxn ang="0">
                  <a:pos x="15" y="28"/>
                </a:cxn>
                <a:cxn ang="0">
                  <a:pos x="26" y="21"/>
                </a:cxn>
                <a:cxn ang="0">
                  <a:pos x="0" y="0"/>
                </a:cxn>
              </a:cxnLst>
              <a:rect l="0" t="0" r="r" b="b"/>
              <a:pathLst>
                <a:path w="27" h="29">
                  <a:moveTo>
                    <a:pt x="0" y="0"/>
                  </a:moveTo>
                  <a:lnTo>
                    <a:pt x="15" y="28"/>
                  </a:lnTo>
                  <a:lnTo>
                    <a:pt x="26" y="21"/>
                  </a:lnTo>
                  <a:lnTo>
                    <a:pt x="0" y="0"/>
                  </a:lnTo>
                </a:path>
              </a:pathLst>
            </a:custGeom>
            <a:solidFill>
              <a:srgbClr val="FFFFFF"/>
            </a:solidFill>
            <a:ln w="9525" cap="rnd">
              <a:noFill/>
              <a:round/>
              <a:headEnd/>
              <a:tailEnd/>
            </a:ln>
            <a:effectLst/>
          </p:spPr>
          <p:txBody>
            <a:bodyPr/>
            <a:lstStyle/>
            <a:p>
              <a:endParaRPr lang="en-US"/>
            </a:p>
          </p:txBody>
        </p:sp>
        <p:sp>
          <p:nvSpPr>
            <p:cNvPr id="40971" name="Freeform 11"/>
            <p:cNvSpPr>
              <a:spLocks/>
            </p:cNvSpPr>
            <p:nvPr/>
          </p:nvSpPr>
          <p:spPr bwMode="auto">
            <a:xfrm>
              <a:off x="180" y="3375"/>
              <a:ext cx="27" cy="31"/>
            </a:xfrm>
            <a:custGeom>
              <a:avLst/>
              <a:gdLst/>
              <a:ahLst/>
              <a:cxnLst>
                <a:cxn ang="0">
                  <a:pos x="26" y="0"/>
                </a:cxn>
                <a:cxn ang="0">
                  <a:pos x="11" y="30"/>
                </a:cxn>
                <a:cxn ang="0">
                  <a:pos x="0" y="22"/>
                </a:cxn>
                <a:cxn ang="0">
                  <a:pos x="26" y="0"/>
                </a:cxn>
              </a:cxnLst>
              <a:rect l="0" t="0" r="r" b="b"/>
              <a:pathLst>
                <a:path w="27" h="31">
                  <a:moveTo>
                    <a:pt x="26" y="0"/>
                  </a:moveTo>
                  <a:lnTo>
                    <a:pt x="11" y="30"/>
                  </a:lnTo>
                  <a:lnTo>
                    <a:pt x="0" y="22"/>
                  </a:lnTo>
                  <a:lnTo>
                    <a:pt x="26" y="0"/>
                  </a:lnTo>
                </a:path>
              </a:pathLst>
            </a:custGeom>
            <a:solidFill>
              <a:srgbClr val="FFFFFF"/>
            </a:solidFill>
            <a:ln w="9525" cap="rnd">
              <a:noFill/>
              <a:round/>
              <a:headEnd/>
              <a:tailEnd/>
            </a:ln>
            <a:effectLst/>
          </p:spPr>
          <p:txBody>
            <a:bodyPr/>
            <a:lstStyle/>
            <a:p>
              <a:endParaRPr lang="en-US"/>
            </a:p>
          </p:txBody>
        </p:sp>
        <p:sp>
          <p:nvSpPr>
            <p:cNvPr id="40972" name="Freeform 12"/>
            <p:cNvSpPr>
              <a:spLocks/>
            </p:cNvSpPr>
            <p:nvPr/>
          </p:nvSpPr>
          <p:spPr bwMode="auto">
            <a:xfrm>
              <a:off x="154" y="3365"/>
              <a:ext cx="18" cy="28"/>
            </a:xfrm>
            <a:custGeom>
              <a:avLst/>
              <a:gdLst/>
              <a:ahLst/>
              <a:cxnLst>
                <a:cxn ang="0">
                  <a:pos x="7" y="0"/>
                </a:cxn>
                <a:cxn ang="0">
                  <a:pos x="0" y="27"/>
                </a:cxn>
                <a:cxn ang="0">
                  <a:pos x="17" y="26"/>
                </a:cxn>
                <a:cxn ang="0">
                  <a:pos x="7" y="0"/>
                </a:cxn>
              </a:cxnLst>
              <a:rect l="0" t="0" r="r" b="b"/>
              <a:pathLst>
                <a:path w="18" h="28">
                  <a:moveTo>
                    <a:pt x="7" y="0"/>
                  </a:moveTo>
                  <a:lnTo>
                    <a:pt x="0" y="27"/>
                  </a:lnTo>
                  <a:lnTo>
                    <a:pt x="17" y="26"/>
                  </a:lnTo>
                  <a:lnTo>
                    <a:pt x="7" y="0"/>
                  </a:lnTo>
                </a:path>
              </a:pathLst>
            </a:custGeom>
            <a:solidFill>
              <a:srgbClr val="FFFFFF"/>
            </a:solidFill>
            <a:ln w="9525" cap="rnd">
              <a:noFill/>
              <a:round/>
              <a:headEnd/>
              <a:tailEnd/>
            </a:ln>
            <a:effectLst/>
          </p:spPr>
          <p:txBody>
            <a:bodyPr/>
            <a:lstStyle/>
            <a:p>
              <a:endParaRPr lang="en-US"/>
            </a:p>
          </p:txBody>
        </p:sp>
        <p:sp>
          <p:nvSpPr>
            <p:cNvPr id="40973" name="Freeform 13"/>
            <p:cNvSpPr>
              <a:spLocks/>
            </p:cNvSpPr>
            <p:nvPr/>
          </p:nvSpPr>
          <p:spPr bwMode="auto">
            <a:xfrm>
              <a:off x="129" y="3410"/>
              <a:ext cx="68" cy="114"/>
            </a:xfrm>
            <a:custGeom>
              <a:avLst/>
              <a:gdLst/>
              <a:ahLst/>
              <a:cxnLst>
                <a:cxn ang="0">
                  <a:pos x="22" y="113"/>
                </a:cxn>
                <a:cxn ang="0">
                  <a:pos x="23" y="93"/>
                </a:cxn>
                <a:cxn ang="0">
                  <a:pos x="21" y="90"/>
                </a:cxn>
                <a:cxn ang="0">
                  <a:pos x="15" y="82"/>
                </a:cxn>
                <a:cxn ang="0">
                  <a:pos x="9" y="71"/>
                </a:cxn>
                <a:cxn ang="0">
                  <a:pos x="4" y="57"/>
                </a:cxn>
                <a:cxn ang="0">
                  <a:pos x="0" y="41"/>
                </a:cxn>
                <a:cxn ang="0">
                  <a:pos x="1" y="26"/>
                </a:cxn>
                <a:cxn ang="0">
                  <a:pos x="8" y="11"/>
                </a:cxn>
                <a:cxn ang="0">
                  <a:pos x="23" y="0"/>
                </a:cxn>
                <a:cxn ang="0">
                  <a:pos x="43" y="0"/>
                </a:cxn>
                <a:cxn ang="0">
                  <a:pos x="46" y="0"/>
                </a:cxn>
                <a:cxn ang="0">
                  <a:pos x="51" y="4"/>
                </a:cxn>
                <a:cxn ang="0">
                  <a:pos x="57" y="10"/>
                </a:cxn>
                <a:cxn ang="0">
                  <a:pos x="63" y="19"/>
                </a:cxn>
                <a:cxn ang="0">
                  <a:pos x="67" y="31"/>
                </a:cxn>
                <a:cxn ang="0">
                  <a:pos x="66" y="47"/>
                </a:cxn>
                <a:cxn ang="0">
                  <a:pos x="59" y="67"/>
                </a:cxn>
                <a:cxn ang="0">
                  <a:pos x="43" y="90"/>
                </a:cxn>
                <a:cxn ang="0">
                  <a:pos x="43" y="113"/>
                </a:cxn>
                <a:cxn ang="0">
                  <a:pos x="22" y="113"/>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w="9525" cap="rnd">
              <a:noFill/>
              <a:round/>
              <a:headEnd/>
              <a:tailEnd/>
            </a:ln>
            <a:effectLst/>
          </p:spPr>
          <p:txBody>
            <a:bodyPr/>
            <a:lstStyle/>
            <a:p>
              <a:endParaRPr lang="en-US"/>
            </a:p>
          </p:txBody>
        </p:sp>
        <p:sp>
          <p:nvSpPr>
            <p:cNvPr id="40974" name="Freeform 14"/>
            <p:cNvSpPr>
              <a:spLocks/>
            </p:cNvSpPr>
            <p:nvPr/>
          </p:nvSpPr>
          <p:spPr bwMode="auto">
            <a:xfrm>
              <a:off x="156" y="3431"/>
              <a:ext cx="17" cy="85"/>
            </a:xfrm>
            <a:custGeom>
              <a:avLst/>
              <a:gdLst/>
              <a:ahLst/>
              <a:cxnLst>
                <a:cxn ang="0">
                  <a:pos x="4" y="0"/>
                </a:cxn>
                <a:cxn ang="0">
                  <a:pos x="6" y="5"/>
                </a:cxn>
                <a:cxn ang="0">
                  <a:pos x="2" y="6"/>
                </a:cxn>
                <a:cxn ang="0">
                  <a:pos x="2" y="76"/>
                </a:cxn>
                <a:cxn ang="0">
                  <a:pos x="0" y="77"/>
                </a:cxn>
                <a:cxn ang="0">
                  <a:pos x="0" y="84"/>
                </a:cxn>
                <a:cxn ang="0">
                  <a:pos x="2" y="84"/>
                </a:cxn>
                <a:cxn ang="0">
                  <a:pos x="4" y="84"/>
                </a:cxn>
                <a:cxn ang="0">
                  <a:pos x="6" y="84"/>
                </a:cxn>
                <a:cxn ang="0">
                  <a:pos x="9" y="83"/>
                </a:cxn>
                <a:cxn ang="0">
                  <a:pos x="13" y="83"/>
                </a:cxn>
                <a:cxn ang="0">
                  <a:pos x="16" y="82"/>
                </a:cxn>
                <a:cxn ang="0">
                  <a:pos x="16" y="80"/>
                </a:cxn>
                <a:cxn ang="0">
                  <a:pos x="16" y="77"/>
                </a:cxn>
                <a:cxn ang="0">
                  <a:pos x="16" y="46"/>
                </a:cxn>
                <a:cxn ang="0">
                  <a:pos x="13" y="45"/>
                </a:cxn>
                <a:cxn ang="0">
                  <a:pos x="13" y="38"/>
                </a:cxn>
                <a:cxn ang="0">
                  <a:pos x="13" y="4"/>
                </a:cxn>
                <a:cxn ang="0">
                  <a:pos x="4" y="0"/>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2113675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39738" y="482600"/>
            <a:ext cx="6272212" cy="7610475"/>
          </a:xfrm>
          <a:noFill/>
          <a:ln/>
        </p:spPr>
        <p:txBody>
          <a:bodyPr/>
          <a:lstStyle/>
          <a:p>
            <a:pPr defTabSz="387350">
              <a:spcBef>
                <a:spcPct val="0"/>
              </a:spcBef>
              <a:spcAft>
                <a:spcPct val="48000"/>
              </a:spcAft>
              <a:tabLst>
                <a:tab pos="449263" algn="l"/>
              </a:tabLst>
            </a:pPr>
            <a:r>
              <a:rPr lang="en-US"/>
              <a:t>Practice 6</a:t>
            </a:r>
          </a:p>
          <a:p>
            <a:pPr marL="442913" lvl="2" indent="-214313" defTabSz="387350">
              <a:buFontTx/>
              <a:buNone/>
              <a:tabLst>
                <a:tab pos="449263" algn="l"/>
              </a:tabLst>
            </a:pPr>
            <a:r>
              <a:rPr lang="en-US"/>
              <a:t>1.	Write a query to display the employee name and hire date for all employees in the same</a:t>
            </a:r>
            <a:br>
              <a:rPr lang="en-US"/>
            </a:br>
            <a:r>
              <a:rPr lang="en-US"/>
              <a:t>	department as Blake. Exclude Blake.</a:t>
            </a:r>
          </a:p>
          <a:p>
            <a:pPr lvl="1" defTabSz="387350">
              <a:tabLst>
                <a:tab pos="449263" algn="l"/>
              </a:tabLst>
            </a:pPr>
            <a:endParaRPr lang="en-US" sz="400"/>
          </a:p>
          <a:p>
            <a:pPr defTabSz="387350">
              <a:tabLst>
                <a:tab pos="449263" algn="l"/>
              </a:tabLst>
            </a:pPr>
            <a:r>
              <a:rPr lang="en-US" b="0">
                <a:latin typeface="Courier New" pitchFamily="49" charset="0"/>
              </a:rPr>
              <a:t>	  ENAME   HIREDATE</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MARTIN  28-SEP-81</a:t>
            </a:r>
            <a:br>
              <a:rPr lang="en-US" b="0">
                <a:latin typeface="Courier New" pitchFamily="49" charset="0"/>
              </a:rPr>
            </a:br>
            <a:r>
              <a:rPr lang="en-US" b="0">
                <a:latin typeface="Courier New" pitchFamily="49" charset="0"/>
              </a:rPr>
              <a:t>	  ALLEN   20-FEB-81</a:t>
            </a:r>
            <a:br>
              <a:rPr lang="en-US" b="0">
                <a:latin typeface="Courier New" pitchFamily="49" charset="0"/>
              </a:rPr>
            </a:br>
            <a:r>
              <a:rPr lang="en-US" b="0">
                <a:latin typeface="Courier New" pitchFamily="49" charset="0"/>
              </a:rPr>
              <a:t>	  TURNER  08-SEP-81</a:t>
            </a:r>
            <a:br>
              <a:rPr lang="en-US" b="0">
                <a:latin typeface="Courier New" pitchFamily="49" charset="0"/>
              </a:rPr>
            </a:br>
            <a:r>
              <a:rPr lang="en-US" b="0">
                <a:latin typeface="Courier New" pitchFamily="49" charset="0"/>
              </a:rPr>
              <a:t>	  JAMES   03-DEC-81</a:t>
            </a:r>
            <a:br>
              <a:rPr lang="en-US" b="0">
                <a:latin typeface="Courier New" pitchFamily="49" charset="0"/>
              </a:rPr>
            </a:br>
            <a:r>
              <a:rPr lang="en-US" b="0">
                <a:latin typeface="Courier New" pitchFamily="49" charset="0"/>
              </a:rPr>
              <a:t>	  WARD    22-FEB-81</a:t>
            </a:r>
            <a:br>
              <a:rPr lang="en-US" b="0">
                <a:latin typeface="Courier New" pitchFamily="49" charset="0"/>
              </a:rPr>
            </a:br>
            <a:r>
              <a:rPr lang="en-US" b="0">
                <a:latin typeface="Courier New" pitchFamily="49" charset="0"/>
              </a:rPr>
              <a:t>	  5 rows selected.</a:t>
            </a:r>
          </a:p>
          <a:p>
            <a:pPr defTabSz="387350">
              <a:tabLst>
                <a:tab pos="449263" algn="l"/>
              </a:tabLst>
            </a:pPr>
            <a:endParaRPr lang="en-US" sz="400" b="0">
              <a:latin typeface="Times New Roman" pitchFamily="18" charset="0"/>
            </a:endParaRPr>
          </a:p>
          <a:p>
            <a:pPr marL="442913" lvl="2" indent="-214313" defTabSz="387350">
              <a:buFontTx/>
              <a:buNone/>
              <a:tabLst>
                <a:tab pos="449263" algn="l"/>
              </a:tabLst>
            </a:pPr>
            <a:r>
              <a:rPr lang="en-US"/>
              <a:t>2.	Create a query to display the employee number and name for all employees who earn more than</a:t>
            </a:r>
            <a:br>
              <a:rPr lang="en-US"/>
            </a:br>
            <a:r>
              <a:rPr lang="en-US"/>
              <a:t>	the average salary. Sort the results in descending order of salary.</a:t>
            </a:r>
          </a:p>
          <a:p>
            <a:pPr lvl="1" defTabSz="387350">
              <a:tabLst>
                <a:tab pos="449263" algn="l"/>
              </a:tabLst>
            </a:pPr>
            <a:endParaRPr lang="en-US" sz="400"/>
          </a:p>
          <a:p>
            <a:pPr defTabSz="387350">
              <a:tabLst>
                <a:tab pos="449263" algn="l"/>
              </a:tabLst>
            </a:pPr>
            <a:r>
              <a:rPr lang="en-US" b="0">
                <a:latin typeface="Courier New" pitchFamily="49" charset="0"/>
              </a:rPr>
              <a:t>	  EMPNO ENAME</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7839 KING</a:t>
            </a:r>
            <a:br>
              <a:rPr lang="en-US" b="0">
                <a:latin typeface="Courier New" pitchFamily="49" charset="0"/>
              </a:rPr>
            </a:br>
            <a:r>
              <a:rPr lang="en-US" b="0">
                <a:latin typeface="Courier New" pitchFamily="49" charset="0"/>
              </a:rPr>
              <a:t>	   7902 FORD</a:t>
            </a:r>
            <a:br>
              <a:rPr lang="en-US" b="0">
                <a:latin typeface="Courier New" pitchFamily="49" charset="0"/>
              </a:rPr>
            </a:br>
            <a:r>
              <a:rPr lang="en-US" b="0">
                <a:latin typeface="Courier New" pitchFamily="49" charset="0"/>
              </a:rPr>
              <a:t>	   7788 SCOTT</a:t>
            </a:r>
            <a:br>
              <a:rPr lang="en-US" b="0">
                <a:latin typeface="Courier New" pitchFamily="49" charset="0"/>
              </a:rPr>
            </a:br>
            <a:r>
              <a:rPr lang="en-US" b="0">
                <a:latin typeface="Courier New" pitchFamily="49" charset="0"/>
              </a:rPr>
              <a:t>	   7566 JONES</a:t>
            </a:r>
            <a:br>
              <a:rPr lang="en-US" b="0">
                <a:latin typeface="Courier New" pitchFamily="49" charset="0"/>
              </a:rPr>
            </a:br>
            <a:r>
              <a:rPr lang="en-US" b="0">
                <a:latin typeface="Courier New" pitchFamily="49" charset="0"/>
              </a:rPr>
              <a:t>	   7698 BLAKE</a:t>
            </a:r>
            <a:br>
              <a:rPr lang="en-US" b="0">
                <a:latin typeface="Courier New" pitchFamily="49" charset="0"/>
              </a:rPr>
            </a:br>
            <a:r>
              <a:rPr lang="en-US" b="0">
                <a:latin typeface="Courier New" pitchFamily="49" charset="0"/>
              </a:rPr>
              <a:t>	   7782 CLARK</a:t>
            </a:r>
            <a:br>
              <a:rPr lang="en-US" b="0">
                <a:latin typeface="Courier New" pitchFamily="49" charset="0"/>
              </a:rPr>
            </a:br>
            <a:r>
              <a:rPr lang="en-US" b="0">
                <a:latin typeface="Courier New" pitchFamily="49" charset="0"/>
              </a:rPr>
              <a:t>	  6 rows selected.</a:t>
            </a:r>
          </a:p>
          <a:p>
            <a:pPr defTabSz="387350">
              <a:tabLst>
                <a:tab pos="449263" algn="l"/>
              </a:tabLst>
            </a:pPr>
            <a:endParaRPr lang="en-US" sz="400" b="0">
              <a:latin typeface="Times New Roman" pitchFamily="18" charset="0"/>
            </a:endParaRPr>
          </a:p>
          <a:p>
            <a:pPr marL="442913" lvl="2" indent="-214313" defTabSz="387350">
              <a:buFontTx/>
              <a:buNone/>
              <a:tabLst>
                <a:tab pos="449263" algn="l"/>
              </a:tabLst>
            </a:pPr>
            <a:r>
              <a:rPr lang="en-US"/>
              <a:t>3. 	Write a query that will display the employee number and name for all employees who work in a</a:t>
            </a:r>
            <a:br>
              <a:rPr lang="en-US"/>
            </a:br>
            <a:r>
              <a:rPr lang="en-US"/>
              <a:t>	department with any employee whose name contains a </a:t>
            </a:r>
            <a:r>
              <a:rPr lang="en-US" i="1"/>
              <a:t>T</a:t>
            </a:r>
            <a:r>
              <a:rPr lang="en-US"/>
              <a:t>. Save your SQL statement in a file</a:t>
            </a:r>
            <a:br>
              <a:rPr lang="en-US"/>
            </a:br>
            <a:r>
              <a:rPr lang="en-US"/>
              <a:t>	called </a:t>
            </a:r>
            <a:r>
              <a:rPr lang="en-US" i="1"/>
              <a:t>p6q3.sql.</a:t>
            </a:r>
            <a:br>
              <a:rPr lang="en-US" i="1"/>
            </a:br>
            <a:endParaRPr lang="en-US"/>
          </a:p>
          <a:p>
            <a:pPr defTabSz="387350">
              <a:tabLst>
                <a:tab pos="449263" algn="l"/>
              </a:tabLst>
            </a:pPr>
            <a:r>
              <a:rPr lang="en-US" b="0">
                <a:latin typeface="Courier New" pitchFamily="49" charset="0"/>
              </a:rPr>
              <a:t>	   EMPNO ENAME</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7566 JONES</a:t>
            </a:r>
            <a:br>
              <a:rPr lang="en-US" b="0">
                <a:latin typeface="Courier New" pitchFamily="49" charset="0"/>
              </a:rPr>
            </a:br>
            <a:r>
              <a:rPr lang="en-US" b="0">
                <a:latin typeface="Courier New" pitchFamily="49" charset="0"/>
              </a:rPr>
              <a:t>	    7788 SCOTT</a:t>
            </a:r>
            <a:br>
              <a:rPr lang="en-US" b="0">
                <a:latin typeface="Courier New" pitchFamily="49" charset="0"/>
              </a:rPr>
            </a:br>
            <a:r>
              <a:rPr lang="en-US" b="0">
                <a:latin typeface="Courier New" pitchFamily="49" charset="0"/>
              </a:rPr>
              <a:t>	    7876 ADAMS</a:t>
            </a:r>
            <a:br>
              <a:rPr lang="en-US" b="0">
                <a:latin typeface="Courier New" pitchFamily="49" charset="0"/>
              </a:rPr>
            </a:br>
            <a:r>
              <a:rPr lang="en-US" b="0">
                <a:latin typeface="Courier New" pitchFamily="49" charset="0"/>
              </a:rPr>
              <a:t>	    7369 SMITH</a:t>
            </a:r>
            <a:br>
              <a:rPr lang="en-US" b="0">
                <a:latin typeface="Courier New" pitchFamily="49" charset="0"/>
              </a:rPr>
            </a:br>
            <a:r>
              <a:rPr lang="en-US" b="0">
                <a:latin typeface="Courier New" pitchFamily="49" charset="0"/>
              </a:rPr>
              <a:t>	    7902 FORD</a:t>
            </a:r>
            <a:br>
              <a:rPr lang="en-US" b="0">
                <a:latin typeface="Courier New" pitchFamily="49" charset="0"/>
              </a:rPr>
            </a:br>
            <a:r>
              <a:rPr lang="en-US" b="0">
                <a:latin typeface="Courier New" pitchFamily="49" charset="0"/>
              </a:rPr>
              <a:t>	    7698 BLAKE</a:t>
            </a:r>
            <a:br>
              <a:rPr lang="en-US" b="0">
                <a:latin typeface="Courier New" pitchFamily="49" charset="0"/>
              </a:rPr>
            </a:br>
            <a:r>
              <a:rPr lang="en-US" b="0">
                <a:latin typeface="Courier New" pitchFamily="49" charset="0"/>
              </a:rPr>
              <a:t>	    7654 MARTIN</a:t>
            </a:r>
            <a:br>
              <a:rPr lang="en-US" b="0">
                <a:latin typeface="Courier New" pitchFamily="49" charset="0"/>
              </a:rPr>
            </a:br>
            <a:r>
              <a:rPr lang="en-US" b="0">
                <a:latin typeface="Courier New" pitchFamily="49" charset="0"/>
              </a:rPr>
              <a:t>	    7499 ALLEN</a:t>
            </a:r>
            <a:br>
              <a:rPr lang="en-US" b="0">
                <a:latin typeface="Courier New" pitchFamily="49" charset="0"/>
              </a:rPr>
            </a:br>
            <a:r>
              <a:rPr lang="en-US" b="0">
                <a:latin typeface="Courier New" pitchFamily="49" charset="0"/>
              </a:rPr>
              <a:t>	    7844 TURNER</a:t>
            </a:r>
            <a:br>
              <a:rPr lang="en-US" b="0">
                <a:latin typeface="Courier New" pitchFamily="49" charset="0"/>
              </a:rPr>
            </a:br>
            <a:r>
              <a:rPr lang="en-US" b="0">
                <a:latin typeface="Courier New" pitchFamily="49" charset="0"/>
              </a:rPr>
              <a:t>	    7900 JAMES</a:t>
            </a:r>
            <a:br>
              <a:rPr lang="en-US" b="0">
                <a:latin typeface="Courier New" pitchFamily="49" charset="0"/>
              </a:rPr>
            </a:br>
            <a:r>
              <a:rPr lang="en-US" b="0">
                <a:latin typeface="Courier New" pitchFamily="49" charset="0"/>
              </a:rPr>
              <a:t>	    7521 WARD</a:t>
            </a:r>
            <a:br>
              <a:rPr lang="en-US" b="0">
                <a:latin typeface="Courier New" pitchFamily="49" charset="0"/>
              </a:rPr>
            </a:br>
            <a:r>
              <a:rPr lang="en-US" b="0">
                <a:latin typeface="Courier New" pitchFamily="49" charset="0"/>
              </a:rPr>
              <a:t> 	  11 rows selected.</a:t>
            </a:r>
            <a:br>
              <a:rPr lang="en-US" b="0">
                <a:latin typeface="Courier New" pitchFamily="49" charset="0"/>
              </a:rPr>
            </a:br>
            <a:endParaRPr lang="en-US" b="0">
              <a:latin typeface="Courier New" pitchFamily="49" charset="0"/>
            </a:endParaRPr>
          </a:p>
          <a:p>
            <a:pPr defTabSz="387350">
              <a:tabLst>
                <a:tab pos="449263" algn="l"/>
              </a:tabLst>
            </a:pPr>
            <a:endParaRPr lang="en-US" b="0">
              <a:latin typeface="Courier New" pitchFamily="49" charset="0"/>
            </a:endParaRPr>
          </a:p>
        </p:txBody>
      </p:sp>
      <p:sp>
        <p:nvSpPr>
          <p:cNvPr id="43011" name="Rectangle 3"/>
          <p:cNvSpPr>
            <a:spLocks noChangeArrowheads="1"/>
          </p:cNvSpPr>
          <p:nvPr/>
        </p:nvSpPr>
        <p:spPr bwMode="auto">
          <a:xfrm>
            <a:off x="971550" y="5464175"/>
            <a:ext cx="5495925" cy="2725738"/>
          </a:xfrm>
          <a:prstGeom prst="rect">
            <a:avLst/>
          </a:prstGeom>
          <a:noFill/>
          <a:ln w="12700">
            <a:solidFill>
              <a:schemeClr val="tx1"/>
            </a:solidFill>
            <a:miter lim="800000"/>
            <a:headEnd/>
            <a:tailEnd/>
          </a:ln>
          <a:effectLst/>
        </p:spPr>
        <p:txBody>
          <a:bodyPr wrap="none" anchor="ctr"/>
          <a:lstStyle/>
          <a:p>
            <a:endParaRPr lang="en-US"/>
          </a:p>
        </p:txBody>
      </p:sp>
      <p:sp>
        <p:nvSpPr>
          <p:cNvPr id="43012" name="Rectangle 4"/>
          <p:cNvSpPr>
            <a:spLocks noChangeArrowheads="1"/>
          </p:cNvSpPr>
          <p:nvPr/>
        </p:nvSpPr>
        <p:spPr bwMode="auto">
          <a:xfrm>
            <a:off x="990600" y="3173413"/>
            <a:ext cx="5499100" cy="1608137"/>
          </a:xfrm>
          <a:prstGeom prst="rect">
            <a:avLst/>
          </a:prstGeom>
          <a:noFill/>
          <a:ln w="12700">
            <a:solidFill>
              <a:schemeClr val="tx1"/>
            </a:solidFill>
            <a:miter lim="800000"/>
            <a:headEnd/>
            <a:tailEnd/>
          </a:ln>
          <a:effectLst/>
        </p:spPr>
        <p:txBody>
          <a:bodyPr wrap="none" anchor="ctr"/>
          <a:lstStyle/>
          <a:p>
            <a:endParaRPr lang="en-US"/>
          </a:p>
        </p:txBody>
      </p:sp>
      <p:sp>
        <p:nvSpPr>
          <p:cNvPr id="43013" name="Rectangle 5"/>
          <p:cNvSpPr>
            <a:spLocks noChangeArrowheads="1"/>
          </p:cNvSpPr>
          <p:nvPr/>
        </p:nvSpPr>
        <p:spPr bwMode="auto">
          <a:xfrm>
            <a:off x="973138" y="1223963"/>
            <a:ext cx="5497512" cy="1436687"/>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86527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343241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20688" y="487363"/>
            <a:ext cx="5930900" cy="7953375"/>
          </a:xfrm>
          <a:noFill/>
          <a:ln/>
        </p:spPr>
        <p:txBody>
          <a:bodyPr/>
          <a:lstStyle/>
          <a:p>
            <a:pPr defTabSz="387350">
              <a:spcBef>
                <a:spcPct val="0"/>
              </a:spcBef>
              <a:spcAft>
                <a:spcPct val="48000"/>
              </a:spcAft>
              <a:tabLst>
                <a:tab pos="449263" algn="l"/>
              </a:tabLst>
            </a:pPr>
            <a:r>
              <a:rPr lang="en-US"/>
              <a:t>Practice 6 (continued)</a:t>
            </a:r>
          </a:p>
          <a:p>
            <a:pPr marL="442913" lvl="2" indent="-214313" defTabSz="387350">
              <a:buFontTx/>
              <a:buNone/>
              <a:tabLst>
                <a:tab pos="449263" algn="l"/>
              </a:tabLst>
            </a:pPr>
            <a:r>
              <a:rPr lang="en-US"/>
              <a:t>4.	Display the employee name, department number, and job title for all employees whose</a:t>
            </a:r>
            <a:br>
              <a:rPr lang="en-US"/>
            </a:br>
            <a:r>
              <a:rPr lang="en-US"/>
              <a:t>	department location is Dallas.</a:t>
            </a:r>
            <a:br>
              <a:rPr lang="en-US"/>
            </a:br>
            <a:endParaRPr lang="en-US"/>
          </a:p>
          <a:p>
            <a:pPr defTabSz="387350">
              <a:tabLst>
                <a:tab pos="449263" algn="l"/>
              </a:tabLst>
            </a:pPr>
            <a:r>
              <a:rPr lang="en-US" b="0">
                <a:latin typeface="Courier New" pitchFamily="49" charset="0"/>
              </a:rPr>
              <a:t>	  ENAME  DEPTNO JOB</a:t>
            </a:r>
            <a:r>
              <a:rPr lang="en-US">
                <a:latin typeface="Courier New" pitchFamily="49" charset="0"/>
              </a:rPr>
              <a:t/>
            </a:r>
            <a:br>
              <a:rPr lang="en-US">
                <a:latin typeface="Courier New" pitchFamily="49" charset="0"/>
              </a:rPr>
            </a:br>
            <a:r>
              <a:rPr lang="en-US">
                <a:latin typeface="Courier New" pitchFamily="49" charset="0"/>
              </a:rPr>
              <a:t>	  </a:t>
            </a:r>
            <a:r>
              <a:rPr lang="en-US" b="0">
                <a:latin typeface="Courier New" pitchFamily="49" charset="0"/>
              </a:rPr>
              <a:t>------ ------ ---------</a:t>
            </a:r>
            <a:br>
              <a:rPr lang="en-US" b="0">
                <a:latin typeface="Courier New" pitchFamily="49" charset="0"/>
              </a:rPr>
            </a:br>
            <a:r>
              <a:rPr lang="en-US" b="0">
                <a:latin typeface="Courier New" pitchFamily="49" charset="0"/>
              </a:rPr>
              <a:t>	  JONES      20 MANAGER</a:t>
            </a:r>
            <a:br>
              <a:rPr lang="en-US" b="0">
                <a:latin typeface="Courier New" pitchFamily="49" charset="0"/>
              </a:rPr>
            </a:br>
            <a:r>
              <a:rPr lang="en-US" b="0">
                <a:latin typeface="Courier New" pitchFamily="49" charset="0"/>
              </a:rPr>
              <a:t>	  FORD       20 ANALYST</a:t>
            </a:r>
            <a:br>
              <a:rPr lang="en-US" b="0">
                <a:latin typeface="Courier New" pitchFamily="49" charset="0"/>
              </a:rPr>
            </a:br>
            <a:r>
              <a:rPr lang="en-US" b="0">
                <a:latin typeface="Courier New" pitchFamily="49" charset="0"/>
              </a:rPr>
              <a:t>	  SMITH      20 CLERK</a:t>
            </a:r>
            <a:br>
              <a:rPr lang="en-US" b="0">
                <a:latin typeface="Courier New" pitchFamily="49" charset="0"/>
              </a:rPr>
            </a:br>
            <a:r>
              <a:rPr lang="en-US" b="0">
                <a:latin typeface="Courier New" pitchFamily="49" charset="0"/>
              </a:rPr>
              <a:t>	  SCOTT      20 ANALYST</a:t>
            </a:r>
            <a:br>
              <a:rPr lang="en-US" b="0">
                <a:latin typeface="Courier New" pitchFamily="49" charset="0"/>
              </a:rPr>
            </a:br>
            <a:r>
              <a:rPr lang="en-US" b="0">
                <a:latin typeface="Courier New" pitchFamily="49" charset="0"/>
              </a:rPr>
              <a:t>	  ADAMS      20 CLERK</a:t>
            </a:r>
            <a:br>
              <a:rPr lang="en-US" b="0">
                <a:latin typeface="Courier New" pitchFamily="49" charset="0"/>
              </a:rPr>
            </a:br>
            <a:endParaRPr lang="en-US" b="0">
              <a:latin typeface="Times New Roman" pitchFamily="18" charset="0"/>
            </a:endParaRPr>
          </a:p>
          <a:p>
            <a:pPr marL="442913" lvl="2" indent="-214313" defTabSz="387350">
              <a:buFontTx/>
              <a:buNone/>
              <a:tabLst>
                <a:tab pos="449263" algn="l"/>
              </a:tabLst>
            </a:pPr>
            <a:r>
              <a:rPr lang="en-US"/>
              <a:t>5.	Display the employee name and salary of all employees who report to King.</a:t>
            </a:r>
            <a:br>
              <a:rPr lang="en-US"/>
            </a:br>
            <a:endParaRPr lang="en-US"/>
          </a:p>
          <a:p>
            <a:pPr defTabSz="387350">
              <a:tabLst>
                <a:tab pos="449263" algn="l"/>
              </a:tabLst>
            </a:pPr>
            <a:r>
              <a:rPr lang="en-US" b="0">
                <a:latin typeface="Courier New" pitchFamily="49" charset="0"/>
              </a:rPr>
              <a:t>	  ENAME	    SAL</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BLAKE     2850</a:t>
            </a:r>
            <a:br>
              <a:rPr lang="en-US" b="0">
                <a:latin typeface="Courier New" pitchFamily="49" charset="0"/>
              </a:rPr>
            </a:br>
            <a:r>
              <a:rPr lang="en-US" b="0">
                <a:latin typeface="Courier New" pitchFamily="49" charset="0"/>
              </a:rPr>
              <a:t>	  CLARK     2450</a:t>
            </a:r>
            <a:br>
              <a:rPr lang="en-US" b="0">
                <a:latin typeface="Courier New" pitchFamily="49" charset="0"/>
              </a:rPr>
            </a:br>
            <a:r>
              <a:rPr lang="en-US" b="0">
                <a:latin typeface="Courier New" pitchFamily="49" charset="0"/>
              </a:rPr>
              <a:t>	  JONES     2975</a:t>
            </a:r>
            <a:br>
              <a:rPr lang="en-US" b="0">
                <a:latin typeface="Courier New" pitchFamily="49" charset="0"/>
              </a:rPr>
            </a:br>
            <a:endParaRPr lang="en-US" b="0">
              <a:latin typeface="Times New Roman" pitchFamily="18" charset="0"/>
            </a:endParaRPr>
          </a:p>
          <a:p>
            <a:pPr marL="442913" lvl="2" indent="-214313" defTabSz="387350">
              <a:buFontTx/>
              <a:buNone/>
              <a:tabLst>
                <a:tab pos="449263" algn="l"/>
              </a:tabLst>
            </a:pPr>
            <a:r>
              <a:rPr lang="en-US"/>
              <a:t>6.	Display the department number, name, and job for all employees in the Sales department.</a:t>
            </a:r>
            <a:br>
              <a:rPr lang="en-US"/>
            </a:br>
            <a:endParaRPr lang="en-US"/>
          </a:p>
          <a:p>
            <a:pPr defTabSz="387350">
              <a:tabLst>
                <a:tab pos="449263" algn="l"/>
              </a:tabLst>
            </a:pPr>
            <a:r>
              <a:rPr lang="en-US" b="0">
                <a:latin typeface="Courier New" pitchFamily="49" charset="0"/>
              </a:rPr>
              <a:t>	  DEPTNO ENAME    JOB</a:t>
            </a:r>
            <a:br>
              <a:rPr lang="en-US" b="0">
                <a:latin typeface="Courier New" pitchFamily="49" charset="0"/>
              </a:rPr>
            </a:br>
            <a:r>
              <a:rPr lang="en-US" b="0">
                <a:latin typeface="Courier New" pitchFamily="49" charset="0"/>
              </a:rPr>
              <a:t>	  ------ -------- ---------</a:t>
            </a:r>
            <a:br>
              <a:rPr lang="en-US" b="0">
                <a:latin typeface="Courier New" pitchFamily="49" charset="0"/>
              </a:rPr>
            </a:br>
            <a:r>
              <a:rPr lang="en-US" b="0">
                <a:latin typeface="Courier New" pitchFamily="49" charset="0"/>
              </a:rPr>
              <a:t>	      30 BLAKE    MANAGER</a:t>
            </a:r>
            <a:br>
              <a:rPr lang="en-US" b="0">
                <a:latin typeface="Courier New" pitchFamily="49" charset="0"/>
              </a:rPr>
            </a:br>
            <a:r>
              <a:rPr lang="en-US" b="0">
                <a:latin typeface="Courier New" pitchFamily="49" charset="0"/>
              </a:rPr>
              <a:t>	      30 MARTIN   SALESMAN</a:t>
            </a:r>
            <a:br>
              <a:rPr lang="en-US" b="0">
                <a:latin typeface="Courier New" pitchFamily="49" charset="0"/>
              </a:rPr>
            </a:br>
            <a:r>
              <a:rPr lang="en-US" b="0">
                <a:latin typeface="Courier New" pitchFamily="49" charset="0"/>
              </a:rPr>
              <a:t>	      30 ALLEN    SALESMAN</a:t>
            </a:r>
            <a:br>
              <a:rPr lang="en-US" b="0">
                <a:latin typeface="Courier New" pitchFamily="49" charset="0"/>
              </a:rPr>
            </a:br>
            <a:r>
              <a:rPr lang="en-US" b="0">
                <a:latin typeface="Courier New" pitchFamily="49" charset="0"/>
              </a:rPr>
              <a:t>	      30 TURNER   SALESMAN</a:t>
            </a:r>
            <a:br>
              <a:rPr lang="en-US" b="0">
                <a:latin typeface="Courier New" pitchFamily="49" charset="0"/>
              </a:rPr>
            </a:br>
            <a:r>
              <a:rPr lang="en-US" b="0">
                <a:latin typeface="Courier New" pitchFamily="49" charset="0"/>
              </a:rPr>
              <a:t>	      30 JAMES    CLERK</a:t>
            </a:r>
            <a:br>
              <a:rPr lang="en-US" b="0">
                <a:latin typeface="Courier New" pitchFamily="49" charset="0"/>
              </a:rPr>
            </a:br>
            <a:r>
              <a:rPr lang="en-US" b="0">
                <a:latin typeface="Courier New" pitchFamily="49" charset="0"/>
              </a:rPr>
              <a:t>	      30 WARD     SALESMAN</a:t>
            </a:r>
            <a:br>
              <a:rPr lang="en-US" b="0">
                <a:latin typeface="Courier New" pitchFamily="49" charset="0"/>
              </a:rPr>
            </a:br>
            <a:r>
              <a:rPr lang="en-US" b="0">
                <a:latin typeface="Courier New" pitchFamily="49" charset="0"/>
              </a:rPr>
              <a:t>	  6 rows selected.</a:t>
            </a:r>
            <a:br>
              <a:rPr lang="en-US" b="0">
                <a:latin typeface="Courier New" pitchFamily="49" charset="0"/>
              </a:rPr>
            </a:br>
            <a:endParaRPr lang="en-US" b="0">
              <a:latin typeface="Courier New" pitchFamily="49" charset="0"/>
            </a:endParaRPr>
          </a:p>
          <a:p>
            <a:pPr lvl="1" defTabSz="387350">
              <a:tabLst>
                <a:tab pos="449263" algn="l"/>
              </a:tabLst>
            </a:pPr>
            <a:r>
              <a:rPr lang="en-US"/>
              <a:t>If you have time, complete the following exercises:</a:t>
            </a:r>
          </a:p>
          <a:p>
            <a:pPr marL="442913" lvl="2" indent="-214313" defTabSz="387350">
              <a:buFontTx/>
              <a:buNone/>
              <a:tabLst>
                <a:tab pos="449263" algn="l"/>
              </a:tabLst>
            </a:pPr>
            <a:r>
              <a:rPr lang="en-US"/>
              <a:t>7.	Modify </a:t>
            </a:r>
            <a:r>
              <a:rPr lang="en-US" i="1"/>
              <a:t>p6q3.sql</a:t>
            </a:r>
            <a:r>
              <a:rPr lang="en-US"/>
              <a:t> to display the employee number, name, and salary for all employees who</a:t>
            </a:r>
            <a:br>
              <a:rPr lang="en-US"/>
            </a:br>
            <a:r>
              <a:rPr lang="en-US"/>
              <a:t>	earn more than the average salary and who work in a department with any employee with a </a:t>
            </a:r>
            <a:r>
              <a:rPr lang="en-US" i="1"/>
              <a:t>T</a:t>
            </a:r>
            <a:r>
              <a:rPr lang="en-US"/>
              <a:t/>
            </a:r>
            <a:br>
              <a:rPr lang="en-US"/>
            </a:br>
            <a:r>
              <a:rPr lang="en-US"/>
              <a:t>	in their name. Resave as </a:t>
            </a:r>
            <a:r>
              <a:rPr lang="en-US" i="1"/>
              <a:t>p6q7.sql</a:t>
            </a:r>
            <a:r>
              <a:rPr lang="en-US"/>
              <a:t>. Rerun your query.</a:t>
            </a:r>
          </a:p>
          <a:p>
            <a:pPr lvl="1" defTabSz="387350">
              <a:tabLst>
                <a:tab pos="449263" algn="l"/>
              </a:tabLst>
            </a:pPr>
            <a:endParaRPr lang="en-US" sz="400"/>
          </a:p>
          <a:p>
            <a:pPr defTabSz="387350">
              <a:tabLst>
                <a:tab pos="449263" algn="l"/>
              </a:tabLst>
            </a:pPr>
            <a:r>
              <a:rPr lang="en-US" b="0">
                <a:latin typeface="Courier New" pitchFamily="49" charset="0"/>
              </a:rPr>
              <a:t>	  EMPNO ENAME     SAL</a:t>
            </a:r>
            <a:br>
              <a:rPr lang="en-US" b="0">
                <a:latin typeface="Courier New" pitchFamily="49" charset="0"/>
              </a:rPr>
            </a:br>
            <a:r>
              <a:rPr lang="en-US" b="0">
                <a:latin typeface="Courier New" pitchFamily="49" charset="0"/>
              </a:rPr>
              <a:t>	  ----- ------   ----</a:t>
            </a:r>
            <a:br>
              <a:rPr lang="en-US" b="0">
                <a:latin typeface="Courier New" pitchFamily="49" charset="0"/>
              </a:rPr>
            </a:br>
            <a:r>
              <a:rPr lang="en-US" b="0">
                <a:latin typeface="Courier New" pitchFamily="49" charset="0"/>
              </a:rPr>
              <a:t>	   7566 JONES    2975</a:t>
            </a:r>
            <a:br>
              <a:rPr lang="en-US" b="0">
                <a:latin typeface="Courier New" pitchFamily="49" charset="0"/>
              </a:rPr>
            </a:br>
            <a:r>
              <a:rPr lang="en-US" b="0">
                <a:latin typeface="Courier New" pitchFamily="49" charset="0"/>
              </a:rPr>
              <a:t>	   7788 SCOTT    3000</a:t>
            </a:r>
            <a:br>
              <a:rPr lang="en-US" b="0">
                <a:latin typeface="Courier New" pitchFamily="49" charset="0"/>
              </a:rPr>
            </a:br>
            <a:r>
              <a:rPr lang="en-US" b="0">
                <a:latin typeface="Courier New" pitchFamily="49" charset="0"/>
              </a:rPr>
              <a:t>	   7902 FORD     3000</a:t>
            </a:r>
            <a:br>
              <a:rPr lang="en-US" b="0">
                <a:latin typeface="Courier New" pitchFamily="49" charset="0"/>
              </a:rPr>
            </a:br>
            <a:r>
              <a:rPr lang="en-US" b="0">
                <a:latin typeface="Courier New" pitchFamily="49" charset="0"/>
              </a:rPr>
              <a:t>	   7698 BLAKE    2850</a:t>
            </a:r>
          </a:p>
        </p:txBody>
      </p:sp>
      <p:sp>
        <p:nvSpPr>
          <p:cNvPr id="45059" name="Rectangle 3"/>
          <p:cNvSpPr>
            <a:spLocks noChangeArrowheads="1"/>
          </p:cNvSpPr>
          <p:nvPr/>
        </p:nvSpPr>
        <p:spPr bwMode="auto">
          <a:xfrm>
            <a:off x="977900" y="7137400"/>
            <a:ext cx="5275263" cy="1119188"/>
          </a:xfrm>
          <a:prstGeom prst="rect">
            <a:avLst/>
          </a:prstGeom>
          <a:noFill/>
          <a:ln w="12700">
            <a:solidFill>
              <a:schemeClr val="tx1"/>
            </a:solidFill>
            <a:miter lim="800000"/>
            <a:headEnd/>
            <a:tailEnd/>
          </a:ln>
          <a:effectLst/>
        </p:spPr>
        <p:txBody>
          <a:bodyPr wrap="none" anchor="ctr"/>
          <a:lstStyle/>
          <a:p>
            <a:endParaRPr lang="en-US"/>
          </a:p>
        </p:txBody>
      </p:sp>
      <p:sp>
        <p:nvSpPr>
          <p:cNvPr id="45060" name="Rectangle 4"/>
          <p:cNvSpPr>
            <a:spLocks noChangeArrowheads="1"/>
          </p:cNvSpPr>
          <p:nvPr/>
        </p:nvSpPr>
        <p:spPr bwMode="auto">
          <a:xfrm>
            <a:off x="977900" y="4470400"/>
            <a:ext cx="5275263" cy="1700213"/>
          </a:xfrm>
          <a:prstGeom prst="rect">
            <a:avLst/>
          </a:prstGeom>
          <a:noFill/>
          <a:ln w="12700">
            <a:solidFill>
              <a:schemeClr val="tx1"/>
            </a:solidFill>
            <a:miter lim="800000"/>
            <a:headEnd/>
            <a:tailEnd/>
          </a:ln>
          <a:effectLst/>
        </p:spPr>
        <p:txBody>
          <a:bodyPr wrap="none" anchor="ctr"/>
          <a:lstStyle/>
          <a:p>
            <a:endParaRPr lang="en-US"/>
          </a:p>
        </p:txBody>
      </p:sp>
      <p:sp>
        <p:nvSpPr>
          <p:cNvPr id="45061" name="Rectangle 5"/>
          <p:cNvSpPr>
            <a:spLocks noChangeArrowheads="1"/>
          </p:cNvSpPr>
          <p:nvPr/>
        </p:nvSpPr>
        <p:spPr bwMode="auto">
          <a:xfrm>
            <a:off x="977900" y="3036888"/>
            <a:ext cx="5275263" cy="1063625"/>
          </a:xfrm>
          <a:prstGeom prst="rect">
            <a:avLst/>
          </a:prstGeom>
          <a:noFill/>
          <a:ln w="12700">
            <a:solidFill>
              <a:schemeClr val="tx1"/>
            </a:solidFill>
            <a:miter lim="800000"/>
            <a:headEnd/>
            <a:tailEnd/>
          </a:ln>
          <a:effectLst/>
        </p:spPr>
        <p:txBody>
          <a:bodyPr wrap="none" anchor="ctr"/>
          <a:lstStyle/>
          <a:p>
            <a:endParaRPr lang="en-US"/>
          </a:p>
        </p:txBody>
      </p:sp>
      <p:sp>
        <p:nvSpPr>
          <p:cNvPr id="45062" name="Rectangle 6"/>
          <p:cNvSpPr>
            <a:spLocks noChangeArrowheads="1"/>
          </p:cNvSpPr>
          <p:nvPr/>
        </p:nvSpPr>
        <p:spPr bwMode="auto">
          <a:xfrm>
            <a:off x="977900" y="1249363"/>
            <a:ext cx="5275263" cy="1416050"/>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98121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10243"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0244" name="Rectangle 4"/>
          <p:cNvSpPr>
            <a:spLocks noGrp="1" noChangeArrowheads="1"/>
          </p:cNvSpPr>
          <p:nvPr>
            <p:ph type="body" idx="1"/>
          </p:nvPr>
        </p:nvSpPr>
        <p:spPr>
          <a:xfrm>
            <a:off x="452438" y="4762500"/>
            <a:ext cx="5842000" cy="3795713"/>
          </a:xfrm>
          <a:noFill/>
          <a:ln/>
        </p:spPr>
        <p:txBody>
          <a:bodyPr/>
          <a:lstStyle/>
          <a:p>
            <a:pPr defTabSz="377825">
              <a:tabLst>
                <a:tab pos="442913" algn="l"/>
              </a:tabLst>
            </a:pPr>
            <a:r>
              <a:rPr lang="en-US"/>
              <a:t>Using a Subquery to Solve a Problem</a:t>
            </a:r>
          </a:p>
          <a:p>
            <a:pPr lvl="1" defTabSz="377825">
              <a:tabLst>
                <a:tab pos="442913" algn="l"/>
              </a:tabLst>
            </a:pPr>
            <a:r>
              <a:rPr lang="en-US"/>
              <a:t>Suppose you want to write a query to find out who earns a salary greater than Jones’ salary. </a:t>
            </a:r>
          </a:p>
          <a:p>
            <a:pPr lvl="1" defTabSz="377825">
              <a:tabLst>
                <a:tab pos="442913" algn="l"/>
              </a:tabLst>
            </a:pPr>
            <a:r>
              <a:rPr lang="en-US"/>
              <a:t>To solve this problem, you need </a:t>
            </a:r>
            <a:r>
              <a:rPr lang="en-US" i="1"/>
              <a:t>two</a:t>
            </a:r>
            <a:r>
              <a:rPr lang="en-US"/>
              <a:t> queries: one query to find what Jones earns and a second query to find who earns more than that amount. </a:t>
            </a:r>
          </a:p>
          <a:p>
            <a:pPr lvl="1" defTabSz="377825">
              <a:tabLst>
                <a:tab pos="442913" algn="l"/>
              </a:tabLst>
            </a:pPr>
            <a:r>
              <a:rPr lang="en-US"/>
              <a:t>You can solve this problem by combining the two queries, placing one query </a:t>
            </a:r>
            <a:r>
              <a:rPr lang="en-US" i="1"/>
              <a:t>inside</a:t>
            </a:r>
            <a:r>
              <a:rPr lang="en-US"/>
              <a:t> the other query. </a:t>
            </a:r>
          </a:p>
          <a:p>
            <a:pPr lvl="1" defTabSz="377825">
              <a:tabLst>
                <a:tab pos="442913" algn="l"/>
              </a:tabLst>
            </a:pPr>
            <a:r>
              <a:rPr lang="en-US"/>
              <a:t>The inner query or the </a:t>
            </a:r>
            <a:r>
              <a:rPr lang="en-US" i="1"/>
              <a:t>subquery</a:t>
            </a:r>
            <a:r>
              <a:rPr lang="en-US"/>
              <a:t> returns a value that is used by the outer query or the main query. Using a subquery is equivalent to performing two sequential queries and using the result of the first query as the search value in the second query.</a:t>
            </a:r>
          </a:p>
          <a:p>
            <a:pPr marL="436563" lvl="2" indent="-207963" defTabSz="377825">
              <a:buFontTx/>
              <a:buNone/>
              <a:tabLst>
                <a:tab pos="442913" algn="l"/>
              </a:tabLst>
            </a:pPr>
            <a:endParaRPr lang="en-US"/>
          </a:p>
          <a:p>
            <a:pPr defTabSz="377825">
              <a:tabLst>
                <a:tab pos="442913" algn="l"/>
              </a:tabLst>
            </a:pPr>
            <a:endParaRPr lang="en-US">
              <a:latin typeface="Times New Roman" pitchFamily="18" charset="0"/>
            </a:endParaRPr>
          </a:p>
          <a:p>
            <a:pPr defTabSz="377825">
              <a:tabLst>
                <a:tab pos="442913" algn="l"/>
              </a:tabLst>
            </a:pPr>
            <a:endParaRPr lang="en-US">
              <a:latin typeface="Times New Roman" pitchFamily="18" charset="0"/>
            </a:endParaRPr>
          </a:p>
          <a:p>
            <a:pPr defTabSz="377825">
              <a:tabLst>
                <a:tab pos="442913" algn="l"/>
              </a:tabLst>
            </a:pPr>
            <a:endParaRPr lang="en-US">
              <a:solidFill>
                <a:schemeClr val="accent1"/>
              </a:solidFill>
            </a:endParaRPr>
          </a:p>
          <a:p>
            <a:pPr lvl="1" defTabSz="377825">
              <a:tabLst>
                <a:tab pos="442913" algn="l"/>
              </a:tabLst>
            </a:pPr>
            <a:endParaRPr lang="en-US"/>
          </a:p>
          <a:p>
            <a:pPr defTabSz="377825">
              <a:tabLst>
                <a:tab pos="442913" algn="l"/>
              </a:tabLst>
            </a:pPr>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41325" y="168275"/>
            <a:ext cx="5927725" cy="4445000"/>
          </a:xfrm>
          <a:ln cap="flat"/>
        </p:spPr>
      </p:sp>
    </p:spTree>
    <p:extLst>
      <p:ext uri="{BB962C8B-B14F-4D97-AF65-F5344CB8AC3E}">
        <p14:creationId xmlns:p14="http://schemas.microsoft.com/office/powerpoint/2010/main" val="1506835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Subqueries</a:t>
            </a:r>
          </a:p>
          <a:p>
            <a:pPr lvl="1"/>
            <a:r>
              <a:rPr lang="en-US"/>
              <a:t>A </a:t>
            </a:r>
            <a:r>
              <a:rPr lang="en-US">
                <a:solidFill>
                  <a:srgbClr val="FC0128"/>
                </a:solidFill>
              </a:rPr>
              <a:t>subquery </a:t>
            </a:r>
            <a:r>
              <a:rPr lang="en-US"/>
              <a:t>is a SELECT statement that is embedded in a clause of another SELECT statement. </a:t>
            </a:r>
            <a:r>
              <a:rPr lang="en-US">
                <a:latin typeface="Times" charset="0"/>
              </a:rPr>
              <a:t>You can build powerful statements out of simple ones by using subqueries. They can be very useful when you need to select rows from a table with a condition that depends on the data in the table itself.</a:t>
            </a:r>
          </a:p>
          <a:p>
            <a:pPr lvl="1"/>
            <a:r>
              <a:rPr lang="en-US"/>
              <a:t>You can place the subquery in a number of SQL clauses: </a:t>
            </a:r>
          </a:p>
          <a:p>
            <a:pPr lvl="2"/>
            <a:r>
              <a:rPr lang="en-US"/>
              <a:t>WHERE clause</a:t>
            </a:r>
          </a:p>
          <a:p>
            <a:pPr lvl="2"/>
            <a:r>
              <a:rPr lang="en-US"/>
              <a:t>HAVING clause</a:t>
            </a:r>
          </a:p>
          <a:p>
            <a:pPr lvl="2"/>
            <a:r>
              <a:rPr lang="en-US"/>
              <a:t>FROM clause</a:t>
            </a:r>
          </a:p>
          <a:p>
            <a:pPr lvl="1"/>
            <a:r>
              <a:rPr lang="en-US"/>
              <a:t>In the syntax:</a:t>
            </a:r>
          </a:p>
          <a:p>
            <a:pPr algn="just">
              <a:lnSpc>
                <a:spcPct val="112000"/>
              </a:lnSpc>
              <a:spcBef>
                <a:spcPct val="0"/>
              </a:spcBef>
            </a:pPr>
            <a:r>
              <a:rPr lang="en-US" b="0" i="1">
                <a:latin typeface="Times" charset="0"/>
              </a:rPr>
              <a:t>	operator</a:t>
            </a:r>
            <a:r>
              <a:rPr lang="en-US" b="0">
                <a:latin typeface="Times" charset="0"/>
              </a:rPr>
              <a:t> 	includes a comparison operator such as &gt;, =, or IN</a:t>
            </a:r>
          </a:p>
          <a:p>
            <a:pPr lvl="1"/>
            <a:r>
              <a:rPr lang="en-US" b="1"/>
              <a:t>Note:</a:t>
            </a:r>
            <a:r>
              <a:rPr lang="en-US"/>
              <a:t> Comparison operators fall into two classes: single-row operators (&gt;, =, &gt;=, &lt;, &lt;&gt;, &lt;=) and multiple-row operators (IN, ANY, ALL).</a:t>
            </a:r>
          </a:p>
          <a:p>
            <a:pPr lvl="1"/>
            <a:r>
              <a:rPr lang="en-US"/>
              <a:t>The subquery is often referred to as a nested SELECT, sub-SELECT, or inner SELECT statement. The subquery generally executes first, and its output is used to complete the query condition for the main or outer query.</a:t>
            </a:r>
          </a:p>
          <a:p>
            <a:r>
              <a:rPr lang="en-US">
                <a:solidFill>
                  <a:schemeClr val="accent2"/>
                </a:solidFill>
              </a:rPr>
              <a:t>Class Management Note</a:t>
            </a:r>
          </a:p>
          <a:p>
            <a:pPr lvl="1"/>
            <a:r>
              <a:rPr lang="en-US">
                <a:solidFill>
                  <a:schemeClr val="accent2"/>
                </a:solidFill>
              </a:rPr>
              <a:t>Additionally, subqueries can be placed in the CREATE VIEW statement, CREATE TABLE statement, UPDATE clause, INTO clause of an INSERT statement, and SET clause of an UPDATE statement.</a:t>
            </a:r>
            <a:r>
              <a:rPr lang="en-US"/>
              <a:t> </a:t>
            </a:r>
          </a:p>
        </p:txBody>
      </p:sp>
      <p:sp>
        <p:nvSpPr>
          <p:cNvPr id="12291"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0406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1325" y="168275"/>
            <a:ext cx="5927725" cy="4445000"/>
          </a:xfrm>
          <a:ln cap="flat"/>
        </p:spPr>
      </p:sp>
      <p:sp>
        <p:nvSpPr>
          <p:cNvPr id="14339" name="Rectangle 3"/>
          <p:cNvSpPr>
            <a:spLocks noGrp="1" noChangeArrowheads="1"/>
          </p:cNvSpPr>
          <p:nvPr>
            <p:ph type="body" idx="1"/>
          </p:nvPr>
        </p:nvSpPr>
        <p:spPr>
          <a:xfrm>
            <a:off x="452438" y="4762500"/>
            <a:ext cx="5778500" cy="3795713"/>
          </a:xfrm>
          <a:noFill/>
          <a:ln/>
        </p:spPr>
        <p:txBody>
          <a:bodyPr/>
          <a:lstStyle/>
          <a:p>
            <a:pPr defTabSz="377825">
              <a:tabLst>
                <a:tab pos="442913" algn="l"/>
              </a:tabLst>
            </a:pPr>
            <a:r>
              <a:rPr lang="en-US"/>
              <a:t>Using a Subquery</a:t>
            </a:r>
          </a:p>
          <a:p>
            <a:pPr lvl="1" defTabSz="377825">
              <a:tabLst>
                <a:tab pos="442913" algn="l"/>
              </a:tabLst>
            </a:pPr>
            <a:r>
              <a:rPr lang="en-US"/>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solidFill>
                  <a:schemeClr val="accent1"/>
                </a:solidFill>
              </a:rPr>
              <a:t> </a:t>
            </a:r>
          </a:p>
        </p:txBody>
      </p:sp>
    </p:spTree>
    <p:extLst>
      <p:ext uri="{BB962C8B-B14F-4D97-AF65-F5344CB8AC3E}">
        <p14:creationId xmlns:p14="http://schemas.microsoft.com/office/powerpoint/2010/main" val="1051557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6387"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a:t>Guidelines for Using Subqueries</a:t>
            </a:r>
          </a:p>
          <a:p>
            <a:pPr lvl="2"/>
            <a:r>
              <a:rPr lang="en-US"/>
              <a:t>A subquery must be</a:t>
            </a:r>
            <a:r>
              <a:rPr lang="en-US">
                <a:latin typeface="Times" charset="0"/>
              </a:rPr>
              <a:t> enclosed in parentheses.</a:t>
            </a:r>
          </a:p>
          <a:p>
            <a:pPr lvl="2"/>
            <a:r>
              <a:rPr lang="en-US"/>
              <a:t>A subquery must appear on the right side of the comparison operator.</a:t>
            </a:r>
          </a:p>
          <a:p>
            <a:pPr lvl="2"/>
            <a:r>
              <a:rPr lang="en-US"/>
              <a:t>Subqueries cannot contain an ORDER BY clause. You can have only one ORDER BY clause for a SELECT statement, and if specified it must be the last clause in the main SELECT statement.</a:t>
            </a:r>
          </a:p>
          <a:p>
            <a:pPr lvl="2"/>
            <a:r>
              <a:rPr lang="en-US"/>
              <a:t>Two classes of comparison operators are used in subqueries: single-row operators and </a:t>
            </a:r>
            <a:br>
              <a:rPr lang="en-US"/>
            </a:br>
            <a:r>
              <a:rPr lang="en-US"/>
              <a:t>multiple-row operators.</a:t>
            </a:r>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A subquery can execute multiple times in correlated subqueries, which are not included in this course. Students may ask how many subqueries can be written. The Oracle Server imposes no limit on the number of subqueries. The limit is related to the buffer size that the query uses.</a:t>
            </a:r>
          </a:p>
        </p:txBody>
      </p:sp>
      <p:sp>
        <p:nvSpPr>
          <p:cNvPr id="16389"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886055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18435"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8436" name="Rectangle 4"/>
          <p:cNvSpPr>
            <a:spLocks noGrp="1" noChangeArrowheads="1"/>
          </p:cNvSpPr>
          <p:nvPr>
            <p:ph type="body" idx="1"/>
          </p:nvPr>
        </p:nvSpPr>
        <p:spPr>
          <a:xfrm>
            <a:off x="452438" y="4762500"/>
            <a:ext cx="5789612" cy="3795713"/>
          </a:xfrm>
          <a:noFill/>
          <a:ln/>
        </p:spPr>
        <p:txBody>
          <a:bodyPr/>
          <a:lstStyle/>
          <a:p>
            <a:pPr defTabSz="377825">
              <a:tabLst>
                <a:tab pos="442913" algn="l"/>
              </a:tabLst>
            </a:pPr>
            <a:r>
              <a:rPr lang="en-US"/>
              <a:t>Types of Subqueries</a:t>
            </a:r>
          </a:p>
          <a:p>
            <a:pPr marL="436563" lvl="2" indent="-207963" defTabSz="377825">
              <a:tabLst>
                <a:tab pos="442913" algn="l"/>
              </a:tabLst>
            </a:pPr>
            <a:r>
              <a:rPr lang="en-US">
                <a:solidFill>
                  <a:srgbClr val="FC0128"/>
                </a:solidFill>
              </a:rPr>
              <a:t>Single-row subqueries:</a:t>
            </a:r>
            <a:r>
              <a:rPr lang="en-US"/>
              <a:t> Queries that return only one row from the inner SELECT statement</a:t>
            </a:r>
          </a:p>
          <a:p>
            <a:pPr marL="436563" lvl="2" indent="-207963" defTabSz="377825">
              <a:tabLst>
                <a:tab pos="442913" algn="l"/>
              </a:tabLst>
            </a:pPr>
            <a:r>
              <a:rPr lang="en-US">
                <a:solidFill>
                  <a:srgbClr val="FC0128"/>
                </a:solidFill>
              </a:rPr>
              <a:t>Multiple-row subqueries:</a:t>
            </a:r>
            <a:r>
              <a:rPr lang="en-US"/>
              <a:t> Queries that return more than one row from the inner SELECT statement</a:t>
            </a:r>
          </a:p>
          <a:p>
            <a:pPr marL="436563" lvl="2" indent="-207963" defTabSz="377825">
              <a:tabLst>
                <a:tab pos="442913" algn="l"/>
              </a:tabLst>
            </a:pPr>
            <a:r>
              <a:rPr lang="en-US">
                <a:solidFill>
                  <a:srgbClr val="FC0128"/>
                </a:solidFill>
              </a:rPr>
              <a:t>Multiple-column subqueries:</a:t>
            </a:r>
            <a:r>
              <a:rPr lang="en-US"/>
              <a:t> Queries that return more than one column from the inner SELECT statement</a:t>
            </a: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p:txBody>
      </p:sp>
      <p:sp>
        <p:nvSpPr>
          <p:cNvPr id="18437" name="Rectangle 5"/>
          <p:cNvSpPr>
            <a:spLocks noGrp="1" noRot="1" noChangeAspect="1" noChangeArrowheads="1" noTextEdit="1"/>
          </p:cNvSpPr>
          <p:nvPr>
            <p:ph type="sldImg"/>
          </p:nvPr>
        </p:nvSpPr>
        <p:spPr>
          <a:xfrm>
            <a:off x="441325" y="168275"/>
            <a:ext cx="5927725" cy="4445000"/>
          </a:xfrm>
          <a:ln cap="flat"/>
        </p:spPr>
      </p:sp>
    </p:spTree>
    <p:extLst>
      <p:ext uri="{BB962C8B-B14F-4D97-AF65-F5344CB8AC3E}">
        <p14:creationId xmlns:p14="http://schemas.microsoft.com/office/powerpoint/2010/main" val="207456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w="9525">
            <a:noFill/>
            <a:miter lim="800000"/>
            <a:headEnd/>
            <a:tailEnd/>
          </a:ln>
          <a:effec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w="9525">
            <a:noFill/>
            <a:miter lim="800000"/>
            <a:headEnd/>
            <a:tailEnd/>
          </a:ln>
          <a:effec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extLst>
      <p:ext uri="{BB962C8B-B14F-4D97-AF65-F5344CB8AC3E}">
        <p14:creationId xmlns:p14="http://schemas.microsoft.com/office/powerpoint/2010/main" val="62097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4663" y="161925"/>
            <a:ext cx="5864225" cy="4397375"/>
          </a:xfrm>
          <a:ln cap="flat"/>
        </p:spPr>
      </p:sp>
      <p:sp>
        <p:nvSpPr>
          <p:cNvPr id="22531" name="Rectangle 3"/>
          <p:cNvSpPr>
            <a:spLocks noGrp="1" noChangeArrowheads="1"/>
          </p:cNvSpPr>
          <p:nvPr>
            <p:ph type="body" idx="1"/>
          </p:nvPr>
        </p:nvSpPr>
        <p:spPr>
          <a:noFill/>
          <a:ln/>
        </p:spPr>
        <p:txBody>
          <a:bodyPr/>
          <a:lstStyle/>
          <a:p>
            <a:r>
              <a:rPr lang="en-US"/>
              <a:t>Executing Single-Row Subqueries</a:t>
            </a:r>
          </a:p>
          <a:p>
            <a:pPr lvl="1"/>
            <a:r>
              <a:rPr lang="en-US"/>
              <a:t>A SELECT statement can be considered as a query block. The example on the slide displays employees whose job title is the same as that of employee 7369 and whose salary is greater than that of employee 7876. </a:t>
            </a:r>
          </a:p>
          <a:p>
            <a:pPr lvl="1"/>
            <a:r>
              <a:rPr lang="en-US"/>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a:t>Both inner queries return single values (CLERK and 1100, respectively), so this SQL statement is called a single-row subquery.</a:t>
            </a:r>
          </a:p>
          <a:p>
            <a:pPr lvl="1"/>
            <a:r>
              <a:rPr lang="en-US" b="1"/>
              <a:t>Note:</a:t>
            </a:r>
            <a:r>
              <a:rPr lang="en-US"/>
              <a:t> The outer and inner queries can get data from different tables.</a:t>
            </a:r>
          </a:p>
        </p:txBody>
      </p:sp>
    </p:spTree>
    <p:extLst>
      <p:ext uri="{BB962C8B-B14F-4D97-AF65-F5344CB8AC3E}">
        <p14:creationId xmlns:p14="http://schemas.microsoft.com/office/powerpoint/2010/main" val="208887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64CF2E0-CCC4-4E1E-9902-C3C36AB3FDA4}" type="datetimeFigureOut">
              <a:rPr lang="en-US" smtClean="0"/>
              <a:pPr/>
              <a:t>3/1/22</a:t>
            </a:fld>
            <a:endParaRPr lang="en-US"/>
          </a:p>
        </p:txBody>
      </p:sp>
      <p:sp>
        <p:nvSpPr>
          <p:cNvPr id="17" name="Footer Placeholder 16"/>
          <p:cNvSpPr>
            <a:spLocks noGrp="1"/>
          </p:cNvSpPr>
          <p:nvPr>
            <p:ph type="ftr" sz="quarter" idx="11"/>
          </p:nvPr>
        </p:nvSpPr>
        <p:spPr/>
        <p:txBody>
          <a:bodyPr/>
          <a:lstStyle>
            <a:extLst/>
          </a:lstStyle>
          <a:p>
            <a:endParaRPr kumimoji="0" lang="en-US"/>
          </a:p>
        </p:txBody>
      </p:sp>
      <p:sp>
        <p:nvSpPr>
          <p:cNvPr id="29" name="Slide Number Placeholder 28"/>
          <p:cNvSpPr>
            <a:spLocks noGrp="1"/>
          </p:cNvSpPr>
          <p:nvPr>
            <p:ph type="sldNum" sz="quarter" idx="12"/>
          </p:nvPr>
        </p:nvSpPr>
        <p:spPr/>
        <p:txBody>
          <a:bodyPr/>
          <a:lstStyle>
            <a:extLst/>
          </a:lstStyle>
          <a:p>
            <a:fld id="{6F42FDE4-A7DD-41A7-A0A6-9B649FB43336}" type="slidenum">
              <a:rPr kumimoji="0" lang="en-US" smtClean="0"/>
              <a:pPr/>
              <a:t>‹#›</a:t>
            </a:fld>
            <a:endParaRPr kumimoji="0" lang="en-US" sz="1400" dirty="0">
              <a:solidFill>
                <a:srgbClr val="FFFFFF"/>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F4609C5A-A178-4708-A83E-3014F3711C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874313E-5D1C-4F8D-945E-F341259FB9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D5518D1-9581-43DB-8EB0-BBAD60E03B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D27F8A0A-1770-4CED-A747-098686A9944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5B4C26EA-A67D-4396-B61D-F8F014841E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2509CFFE-0F5D-4065-A9F7-5FA192FCC7D9}"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AA833197-AB7F-49D1-A776-3403F52EF7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212D9D1B-9E8A-4D67-9407-D6FBC367FC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09B9C57A-8D16-4F55-9BF2-FEDFACE067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kumimoji="0"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9ED5021E-C148-42AE-B828-18DF20C6C9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73C3E39-09CB-4C09-9940-042BBE9F2FF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sz="4000"/>
              <a:t>Subqueries</a:t>
            </a:r>
          </a:p>
        </p:txBody>
      </p:sp>
      <p:sp>
        <p:nvSpPr>
          <p:cNvPr id="5123" name="Rectangle 3"/>
          <p:cNvSpPr>
            <a:spLocks noGrp="1" noChangeArrowheads="1"/>
          </p:cNvSpPr>
          <p:nvPr>
            <p:ph type="subTitle" idx="1"/>
          </p:nvPr>
        </p:nvSpPr>
        <p:spPr>
          <a:noFill/>
          <a:ln/>
        </p:spPr>
        <p:txBody>
          <a:bodyPr/>
          <a:lstStyle/>
          <a:p>
            <a:pPr>
              <a:lnSpc>
                <a:spcPct val="100000"/>
              </a:lnSpc>
              <a:spcBef>
                <a:spcPct val="0"/>
              </a:spcBef>
            </a:pPr>
            <a:r>
              <a:rPr lang="en-US" sz="3600">
                <a:solidFill>
                  <a:srgbClr val="FFCC66"/>
                </a:solidFill>
                <a:effectLst/>
              </a:rPr>
              <a:t> </a:t>
            </a:r>
          </a:p>
        </p:txBody>
      </p:sp>
    </p:spTree>
  </p:cSld>
  <p:clrMapOvr>
    <a:overrideClrMapping bg1="dk2" tx1="lt1" bg2="dk1" tx2="lt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lstStyle/>
          <a:p>
            <a:r>
              <a:rPr lang="en-US"/>
              <a:t>Using Group Functions </a:t>
            </a:r>
            <a:br>
              <a:rPr lang="en-US"/>
            </a:br>
            <a:r>
              <a:rPr lang="en-US"/>
              <a:t>in a Subquery</a:t>
            </a:r>
          </a:p>
        </p:txBody>
      </p:sp>
      <p:grpSp>
        <p:nvGrpSpPr>
          <p:cNvPr id="23560" name="Group 8"/>
          <p:cNvGrpSpPr>
            <a:grpSpLocks/>
          </p:cNvGrpSpPr>
          <p:nvPr/>
        </p:nvGrpSpPr>
        <p:grpSpPr bwMode="auto">
          <a:xfrm>
            <a:off x="3678238" y="2184400"/>
            <a:ext cx="4508500" cy="1339850"/>
            <a:chOff x="2317" y="1376"/>
            <a:chExt cx="2840" cy="844"/>
          </a:xfrm>
        </p:grpSpPr>
        <p:sp>
          <p:nvSpPr>
            <p:cNvPr id="23556" name="Rectangle 4"/>
            <p:cNvSpPr>
              <a:spLocks noChangeArrowheads="1"/>
            </p:cNvSpPr>
            <p:nvPr/>
          </p:nvSpPr>
          <p:spPr bwMode="ltGray">
            <a:xfrm>
              <a:off x="2317" y="1812"/>
              <a:ext cx="2840" cy="408"/>
            </a:xfrm>
            <a:prstGeom prst="rect">
              <a:avLst/>
            </a:prstGeom>
            <a:solidFill>
              <a:srgbClr val="FF9966"/>
            </a:solidFill>
            <a:ln w="9525">
              <a:noFill/>
              <a:miter lim="800000"/>
              <a:headEnd/>
              <a:tailEnd/>
            </a:ln>
            <a:effectLst/>
          </p:spPr>
          <p:txBody>
            <a:bodyPr wrap="none" anchor="ctr"/>
            <a:lstStyle/>
            <a:p>
              <a:endParaRPr lang="en-US"/>
            </a:p>
          </p:txBody>
        </p:sp>
        <p:sp>
          <p:nvSpPr>
            <p:cNvPr id="23557" name="Rectangle 5"/>
            <p:cNvSpPr>
              <a:spLocks noChangeArrowheads="1"/>
            </p:cNvSpPr>
            <p:nvPr/>
          </p:nvSpPr>
          <p:spPr bwMode="ltGray">
            <a:xfrm>
              <a:off x="3457" y="1824"/>
              <a:ext cx="792" cy="19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8" name="Arc 6"/>
            <p:cNvSpPr>
              <a:spLocks/>
            </p:cNvSpPr>
            <p:nvPr/>
          </p:nvSpPr>
          <p:spPr bwMode="auto">
            <a:xfrm rot="10380000">
              <a:off x="2533"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
          <p:nvSpPr>
            <p:cNvPr id="23559" name="Rectangle 7"/>
            <p:cNvSpPr>
              <a:spLocks noChangeArrowheads="1"/>
            </p:cNvSpPr>
            <p:nvPr/>
          </p:nvSpPr>
          <p:spPr bwMode="auto">
            <a:xfrm>
              <a:off x="3629" y="1376"/>
              <a:ext cx="330"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pitchFamily="34" charset="0"/>
                </a:rPr>
                <a:t>800</a:t>
              </a:r>
            </a:p>
          </p:txBody>
        </p:sp>
      </p:grpSp>
      <p:sp>
        <p:nvSpPr>
          <p:cNvPr id="23561"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SMITH      CLERK           800</a:t>
            </a:r>
          </a:p>
        </p:txBody>
      </p:sp>
      <p:sp>
        <p:nvSpPr>
          <p:cNvPr id="23562" name="Rectangle 10"/>
          <p:cNvSpPr>
            <a:spLocks noChangeArrowheads="1"/>
          </p:cNvSpPr>
          <p:nvPr/>
        </p:nvSpPr>
        <p:spPr bwMode="blackWhite">
          <a:xfrm>
            <a:off x="936625" y="1965325"/>
            <a:ext cx="7308850" cy="1616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 = </a:t>
            </a:r>
          </a:p>
          <a:p>
            <a:pPr algn="l">
              <a:lnSpc>
                <a:spcPct val="100000"/>
              </a:lnSpc>
              <a:spcBef>
                <a:spcPct val="0"/>
              </a:spcBef>
              <a:tabLst>
                <a:tab pos="1200150" algn="l"/>
              </a:tabLst>
            </a:pPr>
            <a:r>
              <a:rPr lang="en-US" sz="1800">
                <a:solidFill>
                  <a:srgbClr val="000000"/>
                </a:solidFill>
                <a:latin typeface="Courier New" pitchFamily="49" charset="0"/>
              </a:rPr>
              <a:t>  4			(SELECT	MIN(sal)</a:t>
            </a:r>
          </a:p>
          <a:p>
            <a:pPr algn="l">
              <a:lnSpc>
                <a:spcPct val="100000"/>
              </a:lnSpc>
              <a:spcBef>
                <a:spcPct val="0"/>
              </a:spcBef>
              <a:tabLst>
                <a:tab pos="1200150" algn="l"/>
              </a:tabLst>
            </a:pPr>
            <a:r>
              <a:rPr lang="en-US" sz="1800">
                <a:solidFill>
                  <a:srgbClr val="000000"/>
                </a:solidFill>
                <a:latin typeface="Courier New" pitchFamily="49" charset="0"/>
              </a:rPr>
              <a:t>  5			FROM		emp);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wipe(up)">
                                      <p:cBhvr>
                                        <p:cTn id="1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39800" y="35718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p:txBody>
      </p:sp>
      <p:sp>
        <p:nvSpPr>
          <p:cNvPr id="25603" name="Rectangle 3"/>
          <p:cNvSpPr>
            <a:spLocks noGrp="1" noChangeArrowheads="1"/>
          </p:cNvSpPr>
          <p:nvPr>
            <p:ph type="title"/>
          </p:nvPr>
        </p:nvSpPr>
        <p:spPr>
          <a:noFill/>
          <a:ln/>
        </p:spPr>
        <p:txBody>
          <a:bodyPr/>
          <a:lstStyle/>
          <a:p>
            <a:r>
              <a:rPr lang="en-US"/>
              <a:t>HAVING Clause with Subqueries</a:t>
            </a:r>
          </a:p>
        </p:txBody>
      </p:sp>
      <p:sp>
        <p:nvSpPr>
          <p:cNvPr id="25604" name="Rectangle 4"/>
          <p:cNvSpPr>
            <a:spLocks noGrp="1" noChangeArrowheads="1"/>
          </p:cNvSpPr>
          <p:nvPr>
            <p:ph idx="1"/>
          </p:nvPr>
        </p:nvSpPr>
        <p:spPr>
          <a:xfrm>
            <a:off x="879475" y="1509713"/>
            <a:ext cx="7385050" cy="1866900"/>
          </a:xfrm>
          <a:noFill/>
          <a:ln/>
        </p:spPr>
        <p:txBody>
          <a:bodyPr/>
          <a:lstStyle/>
          <a:p>
            <a:pPr lvl="1"/>
            <a:r>
              <a:rPr lang="en-US"/>
              <a:t>The Oracle Server executes subqueries first.</a:t>
            </a:r>
          </a:p>
          <a:p>
            <a:pPr lvl="1"/>
            <a:r>
              <a:rPr lang="en-US"/>
              <a:t>The Oracle Server returns results into the HAVING clause of the main query.</a:t>
            </a:r>
          </a:p>
        </p:txBody>
      </p:sp>
      <p:grpSp>
        <p:nvGrpSpPr>
          <p:cNvPr id="25609" name="Group 9"/>
          <p:cNvGrpSpPr>
            <a:grpSpLocks/>
          </p:cNvGrpSpPr>
          <p:nvPr/>
        </p:nvGrpSpPr>
        <p:grpSpPr bwMode="auto">
          <a:xfrm>
            <a:off x="1673225" y="4322763"/>
            <a:ext cx="6356350" cy="1354137"/>
            <a:chOff x="1054" y="2723"/>
            <a:chExt cx="4004" cy="853"/>
          </a:xfrm>
        </p:grpSpPr>
        <p:sp>
          <p:nvSpPr>
            <p:cNvPr id="25605" name="Rectangle 5"/>
            <p:cNvSpPr>
              <a:spLocks noChangeArrowheads="1"/>
            </p:cNvSpPr>
            <p:nvPr/>
          </p:nvSpPr>
          <p:spPr bwMode="ltGray">
            <a:xfrm>
              <a:off x="1054" y="2841"/>
              <a:ext cx="1872" cy="20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5606" name="Rectangle 6"/>
            <p:cNvSpPr>
              <a:spLocks noChangeArrowheads="1"/>
            </p:cNvSpPr>
            <p:nvPr/>
          </p:nvSpPr>
          <p:spPr bwMode="ltGray">
            <a:xfrm>
              <a:off x="2926" y="3020"/>
              <a:ext cx="2132" cy="556"/>
            </a:xfrm>
            <a:prstGeom prst="rect">
              <a:avLst/>
            </a:prstGeom>
            <a:solidFill>
              <a:srgbClr val="FF9966"/>
            </a:solidFill>
            <a:ln w="9525">
              <a:noFill/>
              <a:miter lim="800000"/>
              <a:headEnd/>
              <a:tailEnd/>
            </a:ln>
            <a:effectLst/>
          </p:spPr>
          <p:txBody>
            <a:bodyPr wrap="none" anchor="ctr"/>
            <a:lstStyle/>
            <a:p>
              <a:endParaRPr lang="en-US"/>
            </a:p>
          </p:txBody>
        </p:sp>
        <p:sp>
          <p:nvSpPr>
            <p:cNvPr id="25607" name="Arc 7"/>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
          <p:nvSpPr>
            <p:cNvPr id="25608" name="Rectangle 8"/>
            <p:cNvSpPr>
              <a:spLocks noChangeArrowheads="1"/>
            </p:cNvSpPr>
            <p:nvPr/>
          </p:nvSpPr>
          <p:spPr bwMode="auto">
            <a:xfrm>
              <a:off x="3904" y="2723"/>
              <a:ext cx="330"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pitchFamily="34" charset="0"/>
                </a:rPr>
                <a:t>800</a:t>
              </a:r>
            </a:p>
          </p:txBody>
        </p:sp>
      </p:grpSp>
      <p:sp>
        <p:nvSpPr>
          <p:cNvPr id="25610" name="Rectangle 10"/>
          <p:cNvSpPr>
            <a:spLocks noChangeArrowheads="1"/>
          </p:cNvSpPr>
          <p:nvPr/>
        </p:nvSpPr>
        <p:spPr bwMode="blackWhite">
          <a:xfrm>
            <a:off x="1038225" y="3597275"/>
            <a:ext cx="7169150" cy="21558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SQL&gt; SELECT	deptno,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2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3  GROUP BY	deptno</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4  HAVING	MIN(sal) &gt;</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5		(SELECT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6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7		WHERE	deptno = 20);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up)">
                                      <p:cBhvr>
                                        <p:cTn id="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lstStyle/>
          <a:p>
            <a:r>
              <a:rPr lang="en-US"/>
              <a:t>What Is Wrong </a:t>
            </a:r>
            <a:br>
              <a:rPr lang="en-US"/>
            </a:br>
            <a:r>
              <a:rPr lang="en-US"/>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w="9525">
              <a:noFill/>
              <a:miter lim="800000"/>
              <a:headEnd/>
              <a:tailEnd/>
            </a:ln>
            <a:effec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SQL&gt; SELECT empno, ename</a:t>
            </a:r>
          </a:p>
          <a:p>
            <a:pPr algn="l">
              <a:lnSpc>
                <a:spcPct val="100000"/>
              </a:lnSpc>
              <a:spcBef>
                <a:spcPct val="0"/>
              </a:spcBef>
              <a:tabLst>
                <a:tab pos="1200150" algn="l"/>
                <a:tab pos="3087688" algn="l"/>
              </a:tabLst>
            </a:pPr>
            <a:r>
              <a:rPr lang="en-US" sz="1800">
                <a:solidFill>
                  <a:srgbClr val="000000"/>
                </a:solidFill>
                <a:latin typeface="Courier New" pitchFamily="49" charset="0"/>
              </a:rPr>
              <a:t>  2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3  WHERE  sal = </a:t>
            </a:r>
          </a:p>
          <a:p>
            <a:pPr algn="l">
              <a:lnSpc>
                <a:spcPct val="100000"/>
              </a:lnSpc>
              <a:spcBef>
                <a:spcPct val="0"/>
              </a:spcBef>
              <a:tabLst>
                <a:tab pos="1200150" algn="l"/>
                <a:tab pos="3087688" algn="l"/>
              </a:tabLst>
            </a:pPr>
            <a:r>
              <a:rPr lang="en-US" sz="1800">
                <a:solidFill>
                  <a:srgbClr val="000000"/>
                </a:solidFill>
                <a:latin typeface="Courier New" pitchFamily="49" charset="0"/>
              </a:rPr>
              <a:t>  4		(SELECT   MIN(sal)</a:t>
            </a:r>
          </a:p>
          <a:p>
            <a:pPr algn="l">
              <a:lnSpc>
                <a:spcPct val="100000"/>
              </a:lnSpc>
              <a:spcBef>
                <a:spcPct val="0"/>
              </a:spcBef>
              <a:tabLst>
                <a:tab pos="1200150" algn="l"/>
                <a:tab pos="3087688" algn="l"/>
              </a:tabLst>
            </a:pPr>
            <a:r>
              <a:rPr lang="en-US" sz="1800">
                <a:solidFill>
                  <a:srgbClr val="000000"/>
                </a:solidFill>
                <a:latin typeface="Courier New" pitchFamily="49" charset="0"/>
              </a:rPr>
              <a:t>  5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6		GROUP BY  deptno);</a:t>
            </a:r>
          </a:p>
        </p:txBody>
      </p:sp>
      <p:sp>
        <p:nvSpPr>
          <p:cNvPr id="27659" name="Rectangle 11"/>
          <p:cNvSpPr>
            <a:spLocks noChangeArrowheads="1"/>
          </p:cNvSpPr>
          <p:nvPr/>
        </p:nvSpPr>
        <p:spPr bwMode="auto">
          <a:xfrm rot="20640000">
            <a:off x="527050" y="3019425"/>
            <a:ext cx="3841750" cy="82232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r>
              <a:rPr lang="en-US"/>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w="9525">
              <a:noFill/>
              <a:miter lim="800000"/>
              <a:headEnd/>
              <a:tailEnd/>
            </a:ln>
            <a:effec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Multiple-Row Subqueries</a:t>
            </a:r>
          </a:p>
        </p:txBody>
      </p:sp>
      <p:sp>
        <p:nvSpPr>
          <p:cNvPr id="31747" name="Rectangle 3"/>
          <p:cNvSpPr>
            <a:spLocks noGrp="1" noChangeArrowheads="1"/>
          </p:cNvSpPr>
          <p:nvPr>
            <p:ph idx="1"/>
          </p:nvPr>
        </p:nvSpPr>
        <p:spPr>
          <a:xfrm>
            <a:off x="860425" y="1262063"/>
            <a:ext cx="7673975" cy="1054100"/>
          </a:xfrm>
          <a:noFill/>
          <a:ln/>
        </p:spPr>
        <p:txBody>
          <a:bodyPr/>
          <a:lstStyle/>
          <a:p>
            <a:pPr lvl="1"/>
            <a:r>
              <a:rPr lang="en-US"/>
              <a:t>Return more than one row</a:t>
            </a:r>
          </a:p>
          <a:p>
            <a:pPr lvl="1"/>
            <a:r>
              <a:rPr lang="en-US"/>
              <a:t>Use multiple-row comparison operators</a:t>
            </a:r>
          </a:p>
        </p:txBody>
      </p:sp>
      <p:sp>
        <p:nvSpPr>
          <p:cNvPr id="31748" name="Rectangle 4"/>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p:spPr>
        <p:txBody>
          <a:bodyPr/>
          <a:lstStyle/>
          <a:p>
            <a:endParaRPr lang="en-US"/>
          </a:p>
        </p:txBody>
      </p:sp>
      <p:sp>
        <p:nvSpPr>
          <p:cNvPr id="31751" name="Line 7"/>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52" name="Line 8"/>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lstStyle/>
          <a:p>
            <a:r>
              <a:rPr lang="en-US"/>
              <a:t>Using ANY Operator </a:t>
            </a:r>
            <a:br>
              <a:rPr lang="en-US"/>
            </a:br>
            <a:r>
              <a:rPr lang="en-US"/>
              <a:t>in Multiple-Row Subqueries</a:t>
            </a:r>
          </a:p>
        </p:txBody>
      </p:sp>
      <p:grpSp>
        <p:nvGrpSpPr>
          <p:cNvPr id="33807"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w="9525">
              <a:noFill/>
              <a:miter lim="800000"/>
              <a:headEnd/>
              <a:tailEnd/>
            </a:ln>
            <a:effectLst/>
          </p:spPr>
          <p:txBody>
            <a:bodyPr wrap="none" anchor="ctr"/>
            <a:lstStyle/>
            <a:p>
              <a:endParaRPr lang="en-US"/>
            </a:p>
          </p:txBody>
        </p:sp>
        <p:grpSp>
          <p:nvGrpSpPr>
            <p:cNvPr id="33806"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w="9525">
                <a:noFill/>
                <a:miter lim="800000"/>
                <a:headEnd/>
                <a:tailEnd/>
              </a:ln>
              <a:effec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w="9525">
                <a:noFill/>
                <a:miter lim="800000"/>
                <a:headEnd/>
                <a:tailEnd/>
              </a:ln>
              <a:effec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w="9525">
                <a:noFill/>
                <a:miter lim="800000"/>
                <a:headEnd/>
                <a:tailEnd/>
              </a:ln>
              <a:effec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w="9525">
                <a:noFill/>
                <a:miter lim="800000"/>
                <a:headEnd/>
                <a:tailEnd/>
              </a:ln>
              <a:effec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3  WHERE   sal &lt; ANY </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4			(SELECT	sal</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7  AND	    job &lt;&gt; 'CLERK';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lstStyle/>
          <a:p>
            <a:r>
              <a:rPr lang="en-US"/>
              <a:t>Using ALL Operator </a:t>
            </a:r>
            <a:br>
              <a:rPr lang="en-US"/>
            </a:br>
            <a:r>
              <a:rPr lang="en-US"/>
              <a:t>in Multiple-Row Subqueries</a:t>
            </a:r>
          </a:p>
        </p:txBody>
      </p:sp>
      <p:grpSp>
        <p:nvGrpSpPr>
          <p:cNvPr id="35853" name="Group 13"/>
          <p:cNvGrpSpPr>
            <a:grpSpLocks/>
          </p:cNvGrpSpPr>
          <p:nvPr/>
        </p:nvGrpSpPr>
        <p:grpSpPr bwMode="auto">
          <a:xfrm>
            <a:off x="3536950" y="2090738"/>
            <a:ext cx="4697413" cy="1584325"/>
            <a:chOff x="2228" y="1317"/>
            <a:chExt cx="2959" cy="998"/>
          </a:xfrm>
        </p:grpSpPr>
        <p:sp>
          <p:nvSpPr>
            <p:cNvPr id="35844" name="Rectangle 4"/>
            <p:cNvSpPr>
              <a:spLocks noChangeArrowheads="1"/>
            </p:cNvSpPr>
            <p:nvPr/>
          </p:nvSpPr>
          <p:spPr bwMode="ltGray">
            <a:xfrm>
              <a:off x="2336" y="1783"/>
              <a:ext cx="2851" cy="532"/>
            </a:xfrm>
            <a:prstGeom prst="rect">
              <a:avLst/>
            </a:prstGeom>
            <a:solidFill>
              <a:srgbClr val="FF9966"/>
            </a:solidFill>
            <a:ln w="9525">
              <a:noFill/>
              <a:miter lim="800000"/>
              <a:headEnd/>
              <a:tailEnd/>
            </a:ln>
            <a:effectLst/>
          </p:spPr>
          <p:txBody>
            <a:bodyPr wrap="none" anchor="ctr"/>
            <a:lstStyle/>
            <a:p>
              <a:endParaRPr lang="en-US"/>
            </a:p>
          </p:txBody>
        </p:sp>
        <p:grpSp>
          <p:nvGrpSpPr>
            <p:cNvPr id="35852" name="Group 12"/>
            <p:cNvGrpSpPr>
              <a:grpSpLocks/>
            </p:cNvGrpSpPr>
            <p:nvPr/>
          </p:nvGrpSpPr>
          <p:grpSpPr bwMode="auto">
            <a:xfrm>
              <a:off x="2228" y="1317"/>
              <a:ext cx="2365" cy="736"/>
              <a:chOff x="2228" y="1317"/>
              <a:chExt cx="2365" cy="736"/>
            </a:xfrm>
          </p:grpSpPr>
          <p:sp>
            <p:nvSpPr>
              <p:cNvPr id="35845" name="Rectangle 5"/>
              <p:cNvSpPr>
                <a:spLocks noChangeArrowheads="1"/>
              </p:cNvSpPr>
              <p:nvPr/>
            </p:nvSpPr>
            <p:spPr bwMode="ltGray">
              <a:xfrm>
                <a:off x="2228" y="1573"/>
                <a:ext cx="339" cy="20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5846"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endParaRPr lang="en-US"/>
              </a:p>
            </p:txBody>
          </p:sp>
          <p:sp>
            <p:nvSpPr>
              <p:cNvPr id="35847" name="Rectangle 7"/>
              <p:cNvSpPr>
                <a:spLocks noChangeArrowheads="1"/>
              </p:cNvSpPr>
              <p:nvPr/>
            </p:nvSpPr>
            <p:spPr bwMode="auto">
              <a:xfrm>
                <a:off x="2752" y="1547"/>
                <a:ext cx="494" cy="173"/>
              </a:xfrm>
              <a:prstGeom prst="rect">
                <a:avLst/>
              </a:prstGeom>
              <a:noFill/>
              <a:ln w="9525">
                <a:noFill/>
                <a:miter lim="800000"/>
                <a:headEnd/>
                <a:tailEnd/>
              </a:ln>
              <a:effectLst/>
            </p:spPr>
            <p:txBody>
              <a:bodyPr wrap="none" lIns="92075" tIns="46038" rIns="92075" bIns="46038">
                <a:spAutoFit/>
              </a:bodyPr>
              <a:lstStyle/>
              <a:p>
                <a:r>
                  <a:rPr lang="en-US" sz="1000">
                    <a:solidFill>
                      <a:srgbClr val="FF5050"/>
                    </a:solidFill>
                    <a:latin typeface="Arial" pitchFamily="34" charset="0"/>
                  </a:rPr>
                  <a:t>2916.6667</a:t>
                </a:r>
              </a:p>
            </p:txBody>
          </p:sp>
          <p:sp>
            <p:nvSpPr>
              <p:cNvPr id="35848"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endParaRPr lang="en-US"/>
              </a:p>
            </p:txBody>
          </p:sp>
          <p:sp>
            <p:nvSpPr>
              <p:cNvPr id="35849"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
            <p:nvSpPr>
              <p:cNvPr id="35850" name="Rectangle 10"/>
              <p:cNvSpPr>
                <a:spLocks noChangeArrowheads="1"/>
              </p:cNvSpPr>
              <p:nvPr/>
            </p:nvSpPr>
            <p:spPr bwMode="auto">
              <a:xfrm>
                <a:off x="2841" y="1429"/>
                <a:ext cx="294" cy="173"/>
              </a:xfrm>
              <a:prstGeom prst="rect">
                <a:avLst/>
              </a:prstGeom>
              <a:noFill/>
              <a:ln w="9525">
                <a:noFill/>
                <a:miter lim="800000"/>
                <a:headEnd/>
                <a:tailEnd/>
              </a:ln>
              <a:effectLst/>
            </p:spPr>
            <p:txBody>
              <a:bodyPr wrap="none" lIns="92075" tIns="46038" rIns="92075" bIns="46038">
                <a:spAutoFit/>
              </a:bodyPr>
              <a:lstStyle/>
              <a:p>
                <a:r>
                  <a:rPr lang="en-US" sz="1000">
                    <a:solidFill>
                      <a:srgbClr val="FF5050"/>
                    </a:solidFill>
                    <a:latin typeface="Arial" pitchFamily="34" charset="0"/>
                  </a:rPr>
                  <a:t>2175</a:t>
                </a:r>
              </a:p>
            </p:txBody>
          </p:sp>
          <p:sp>
            <p:nvSpPr>
              <p:cNvPr id="35851" name="Rectangle 11"/>
              <p:cNvSpPr>
                <a:spLocks noChangeArrowheads="1"/>
              </p:cNvSpPr>
              <p:nvPr/>
            </p:nvSpPr>
            <p:spPr bwMode="auto">
              <a:xfrm>
                <a:off x="3212" y="1317"/>
                <a:ext cx="494" cy="173"/>
              </a:xfrm>
              <a:prstGeom prst="rect">
                <a:avLst/>
              </a:prstGeom>
              <a:noFill/>
              <a:ln w="9525">
                <a:noFill/>
                <a:miter lim="800000"/>
                <a:headEnd/>
                <a:tailEnd/>
              </a:ln>
              <a:effec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35854"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35855" name="Rectangle 15"/>
          <p:cNvSpPr>
            <a:spLocks noChangeArrowheads="1"/>
          </p:cNvSpPr>
          <p:nvPr/>
        </p:nvSpPr>
        <p:spPr bwMode="blackWhite">
          <a:xfrm>
            <a:off x="927100" y="1878013"/>
            <a:ext cx="7432675" cy="187483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sal &gt; ALL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avg(sal)</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GROUP BY	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39800" y="2587625"/>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7891" name="Rectangle 3"/>
          <p:cNvSpPr>
            <a:spLocks noChangeArrowheads="1"/>
          </p:cNvSpPr>
          <p:nvPr/>
        </p:nvSpPr>
        <p:spPr bwMode="ltGray">
          <a:xfrm>
            <a:off x="3667125" y="3448050"/>
            <a:ext cx="4133850" cy="579438"/>
          </a:xfrm>
          <a:prstGeom prst="rect">
            <a:avLst/>
          </a:prstGeom>
          <a:solidFill>
            <a:srgbClr val="FF9966"/>
          </a:solidFill>
          <a:ln w="9525">
            <a:noFill/>
            <a:miter lim="800000"/>
            <a:headEnd/>
            <a:tailEnd/>
          </a:ln>
          <a:effec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t>Summary</a:t>
            </a:r>
          </a:p>
        </p:txBody>
      </p:sp>
      <p:sp>
        <p:nvSpPr>
          <p:cNvPr id="37893" name="Rectangle 5"/>
          <p:cNvSpPr>
            <a:spLocks noGrp="1" noChangeArrowheads="1"/>
          </p:cNvSpPr>
          <p:nvPr>
            <p:ph idx="1"/>
          </p:nvPr>
        </p:nvSpPr>
        <p:spPr>
          <a:xfrm>
            <a:off x="1031875" y="1414463"/>
            <a:ext cx="7385050" cy="904875"/>
          </a:xfrm>
          <a:noFill/>
          <a:ln/>
        </p:spPr>
        <p:txBody>
          <a:bodyPr/>
          <a:lstStyle/>
          <a:p>
            <a:r>
              <a:rPr lang="en-US"/>
              <a:t>Subqueries are useful when a query is based on unknown values.</a:t>
            </a:r>
          </a:p>
        </p:txBody>
      </p:sp>
      <p:sp>
        <p:nvSpPr>
          <p:cNvPr id="37894" name="Rectangle 6"/>
          <p:cNvSpPr>
            <a:spLocks noChangeArrowheads="1"/>
          </p:cNvSpPr>
          <p:nvPr/>
        </p:nvSpPr>
        <p:spPr bwMode="blackWhite">
          <a:xfrm>
            <a:off x="946150" y="2574925"/>
            <a:ext cx="6927850" cy="1490663"/>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 pos="25717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 pos="25717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p>
          <a:p>
            <a:pPr algn="l">
              <a:lnSpc>
                <a:spcPct val="100000"/>
              </a:lnSpc>
              <a:spcBef>
                <a:spcPct val="0"/>
              </a:spcBef>
              <a:tabLst>
                <a:tab pos="1200150" algn="l"/>
                <a:tab pos="2571750" algn="l"/>
              </a:tabLst>
            </a:pP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 pos="25717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Practice Overview</a:t>
            </a:r>
          </a:p>
        </p:txBody>
      </p:sp>
      <p:sp>
        <p:nvSpPr>
          <p:cNvPr id="39939" name="Rectangle 3"/>
          <p:cNvSpPr>
            <a:spLocks noGrp="1" noChangeArrowheads="1"/>
          </p:cNvSpPr>
          <p:nvPr>
            <p:ph idx="1"/>
          </p:nvPr>
        </p:nvSpPr>
        <p:spPr>
          <a:xfrm>
            <a:off x="858838" y="1795463"/>
            <a:ext cx="7385050" cy="498475"/>
          </a:xfrm>
          <a:noFill/>
          <a:ln/>
        </p:spPr>
        <p:txBody>
          <a:bodyPr/>
          <a:lstStyle/>
          <a:p>
            <a:pPr lvl="1"/>
            <a:r>
              <a:rPr lang="en-US"/>
              <a:t>Creating subqueries to query values based on unknown criteria</a:t>
            </a:r>
          </a:p>
          <a:p>
            <a:pPr lvl="1"/>
            <a:r>
              <a:rPr lang="en-US"/>
              <a:t>Using subqueries to find out what values exist in one set of data and not in another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ln/>
        </p:spPr>
        <p:txBody>
          <a:bodyPr/>
          <a:lstStyle/>
          <a:p>
            <a:endParaRPr lang="en-US"/>
          </a:p>
        </p:txBody>
      </p:sp>
      <p:sp>
        <p:nvSpPr>
          <p:cNvPr id="41987" name="Rectangle 3"/>
          <p:cNvSpPr>
            <a:spLocks noGrp="1" noChangeArrowheads="1"/>
          </p:cNvSpPr>
          <p:nvPr>
            <p:ph idx="1"/>
          </p:nvPr>
        </p:nvSpPr>
        <p:spPr>
          <a:xfrm>
            <a:off x="858838" y="1795463"/>
            <a:ext cx="7385050" cy="498475"/>
          </a:xfrm>
          <a:ln/>
        </p:spPr>
        <p:txBody>
          <a:bodyPr/>
          <a:lstStyle/>
          <a:p>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idx="1"/>
          </p:nvPr>
        </p:nvSpPr>
        <p:spPr>
          <a:xfrm>
            <a:off x="860425" y="1795463"/>
            <a:ext cx="7385050" cy="3940175"/>
          </a:xfrm>
          <a:noFill/>
          <a:ln/>
        </p:spPr>
        <p:txBody>
          <a:bodyPr>
            <a:normAutofit/>
          </a:bodyPr>
          <a:lstStyle/>
          <a:p>
            <a:r>
              <a:rPr lang="en-US"/>
              <a:t>After completing this lesson, you should be able to do the following:</a:t>
            </a:r>
          </a:p>
          <a:p>
            <a:pPr lvl="1"/>
            <a:r>
              <a:rPr lang="en-US"/>
              <a:t>Describe the types of problems that subqueries can solve</a:t>
            </a:r>
          </a:p>
          <a:p>
            <a:pPr lvl="1"/>
            <a:r>
              <a:rPr lang="en-US"/>
              <a:t>Define subqueries</a:t>
            </a:r>
          </a:p>
          <a:p>
            <a:pPr lvl="1"/>
            <a:r>
              <a:rPr lang="en-US"/>
              <a:t>List the types of subqueries</a:t>
            </a:r>
          </a:p>
          <a:p>
            <a:pPr lvl="1"/>
            <a:r>
              <a:rPr lang="en-US"/>
              <a:t>Write single-row and multiple-row subqueries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ln/>
        </p:spPr>
        <p:txBody>
          <a:bodyPr/>
          <a:lstStyle/>
          <a:p>
            <a:endParaRPr lang="en-US"/>
          </a:p>
        </p:txBody>
      </p:sp>
      <p:sp>
        <p:nvSpPr>
          <p:cNvPr id="44035" name="Rectangle 3"/>
          <p:cNvSpPr>
            <a:spLocks noGrp="1" noChangeArrowheads="1"/>
          </p:cNvSpPr>
          <p:nvPr>
            <p:ph idx="1"/>
          </p:nvPr>
        </p:nvSpPr>
        <p:spPr>
          <a:xfrm>
            <a:off x="858838" y="1795463"/>
            <a:ext cx="7385050" cy="498475"/>
          </a:xfrm>
          <a:ln/>
        </p:spPr>
        <p:txBody>
          <a:bodyPr/>
          <a:lstStyle/>
          <a:p>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normAutofit fontScale="90000"/>
          </a:bodyPr>
          <a:lstStyle/>
          <a:p>
            <a:r>
              <a:rPr lang="en-US"/>
              <a:t>Using a Subquery </a:t>
            </a:r>
            <a:br>
              <a:rPr lang="en-US"/>
            </a:br>
            <a:r>
              <a:rPr lang="en-US"/>
              <a:t>to Solve a Problem</a:t>
            </a:r>
          </a:p>
        </p:txBody>
      </p:sp>
      <p:sp>
        <p:nvSpPr>
          <p:cNvPr id="9219" name="Rectangle 3"/>
          <p:cNvSpPr>
            <a:spLocks noGrp="1" noChangeArrowheads="1"/>
          </p:cNvSpPr>
          <p:nvPr>
            <p:ph idx="1"/>
          </p:nvPr>
        </p:nvSpPr>
        <p:spPr>
          <a:xfrm>
            <a:off x="912813" y="1795463"/>
            <a:ext cx="7385050" cy="457200"/>
          </a:xfrm>
          <a:noFill/>
          <a:ln/>
        </p:spPr>
        <p:txBody>
          <a:bodyPr>
            <a:normAutofit/>
          </a:bodyPr>
          <a:lstStyle/>
          <a:p>
            <a:pPr algn="ctr" defTabSz="914400">
              <a:lnSpc>
                <a:spcPct val="100000"/>
              </a:lnSpc>
              <a:spcBef>
                <a:spcPct val="0"/>
              </a:spcBef>
              <a:tabLst/>
            </a:pPr>
            <a:r>
              <a:rPr lang="en-US" sz="2400"/>
              <a:t>“Who has a salary greater than Jones’?”</a:t>
            </a:r>
          </a:p>
        </p:txBody>
      </p:sp>
      <p:grpSp>
        <p:nvGrpSpPr>
          <p:cNvPr id="9222" name="Group 6"/>
          <p:cNvGrpSpPr>
            <a:grpSpLocks/>
          </p:cNvGrpSpPr>
          <p:nvPr/>
        </p:nvGrpSpPr>
        <p:grpSpPr bwMode="auto">
          <a:xfrm>
            <a:off x="1277938" y="4170363"/>
            <a:ext cx="847725" cy="736600"/>
            <a:chOff x="805" y="2627"/>
            <a:chExt cx="534" cy="464"/>
          </a:xfrm>
        </p:grpSpPr>
        <p:sp>
          <p:nvSpPr>
            <p:cNvPr id="9220" name="Freeform 4"/>
            <p:cNvSpPr>
              <a:spLocks/>
            </p:cNvSpPr>
            <p:nvPr/>
          </p:nvSpPr>
          <p:spPr bwMode="auto">
            <a:xfrm>
              <a:off x="805" y="2633"/>
              <a:ext cx="525" cy="458"/>
            </a:xfrm>
            <a:custGeom>
              <a:avLst/>
              <a:gdLst/>
              <a:ahLst/>
              <a:cxnLst>
                <a:cxn ang="0">
                  <a:pos x="190" y="136"/>
                </a:cxn>
                <a:cxn ang="0">
                  <a:pos x="199" y="206"/>
                </a:cxn>
                <a:cxn ang="0">
                  <a:pos x="220" y="268"/>
                </a:cxn>
                <a:cxn ang="0">
                  <a:pos x="254" y="313"/>
                </a:cxn>
                <a:cxn ang="0">
                  <a:pos x="295" y="345"/>
                </a:cxn>
                <a:cxn ang="0">
                  <a:pos x="346" y="355"/>
                </a:cxn>
                <a:cxn ang="0">
                  <a:pos x="401" y="346"/>
                </a:cxn>
                <a:cxn ang="0">
                  <a:pos x="462" y="310"/>
                </a:cxn>
                <a:cxn ang="0">
                  <a:pos x="524" y="249"/>
                </a:cxn>
                <a:cxn ang="0">
                  <a:pos x="508" y="273"/>
                </a:cxn>
                <a:cxn ang="0">
                  <a:pos x="465" y="322"/>
                </a:cxn>
                <a:cxn ang="0">
                  <a:pos x="403" y="384"/>
                </a:cxn>
                <a:cxn ang="0">
                  <a:pos x="330" y="435"/>
                </a:cxn>
                <a:cxn ang="0">
                  <a:pos x="255" y="457"/>
                </a:cxn>
                <a:cxn ang="0">
                  <a:pos x="181" y="430"/>
                </a:cxn>
                <a:cxn ang="0">
                  <a:pos x="120" y="336"/>
                </a:cxn>
                <a:cxn ang="0">
                  <a:pos x="79" y="150"/>
                </a:cxn>
                <a:cxn ang="0">
                  <a:pos x="0" y="164"/>
                </a:cxn>
                <a:cxn ang="0">
                  <a:pos x="155" y="0"/>
                </a:cxn>
                <a:cxn ang="0">
                  <a:pos x="252" y="121"/>
                </a:cxn>
                <a:cxn ang="0">
                  <a:pos x="190" y="136"/>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a:tailEnd/>
            </a:ln>
            <a:effectLst/>
          </p:spPr>
          <p:txBody>
            <a:bodyPr/>
            <a:lstStyle/>
            <a:p>
              <a:endParaRPr lang="en-US"/>
            </a:p>
          </p:txBody>
        </p:sp>
        <p:sp>
          <p:nvSpPr>
            <p:cNvPr id="9221" name="Freeform 5"/>
            <p:cNvSpPr>
              <a:spLocks/>
            </p:cNvSpPr>
            <p:nvPr/>
          </p:nvSpPr>
          <p:spPr bwMode="auto">
            <a:xfrm>
              <a:off x="813" y="2627"/>
              <a:ext cx="526" cy="459"/>
            </a:xfrm>
            <a:custGeom>
              <a:avLst/>
              <a:gdLst/>
              <a:ahLst/>
              <a:cxnLst>
                <a:cxn ang="0">
                  <a:pos x="190" y="137"/>
                </a:cxn>
                <a:cxn ang="0">
                  <a:pos x="200" y="208"/>
                </a:cxn>
                <a:cxn ang="0">
                  <a:pos x="221" y="268"/>
                </a:cxn>
                <a:cxn ang="0">
                  <a:pos x="254" y="315"/>
                </a:cxn>
                <a:cxn ang="0">
                  <a:pos x="296" y="344"/>
                </a:cxn>
                <a:cxn ang="0">
                  <a:pos x="347" y="354"/>
                </a:cxn>
                <a:cxn ang="0">
                  <a:pos x="403" y="345"/>
                </a:cxn>
                <a:cxn ang="0">
                  <a:pos x="464" y="309"/>
                </a:cxn>
                <a:cxn ang="0">
                  <a:pos x="525" y="249"/>
                </a:cxn>
                <a:cxn ang="0">
                  <a:pos x="510" y="271"/>
                </a:cxn>
                <a:cxn ang="0">
                  <a:pos x="467" y="322"/>
                </a:cxn>
                <a:cxn ang="0">
                  <a:pos x="405" y="384"/>
                </a:cxn>
                <a:cxn ang="0">
                  <a:pos x="331" y="435"/>
                </a:cxn>
                <a:cxn ang="0">
                  <a:pos x="256" y="458"/>
                </a:cxn>
                <a:cxn ang="0">
                  <a:pos x="182" y="431"/>
                </a:cxn>
                <a:cxn ang="0">
                  <a:pos x="122" y="335"/>
                </a:cxn>
                <a:cxn ang="0">
                  <a:pos x="80" y="153"/>
                </a:cxn>
                <a:cxn ang="0">
                  <a:pos x="0" y="166"/>
                </a:cxn>
                <a:cxn ang="0">
                  <a:pos x="157" y="0"/>
                </a:cxn>
                <a:cxn ang="0">
                  <a:pos x="253" y="122"/>
                </a:cxn>
                <a:cxn ang="0">
                  <a:pos x="190" y="137"/>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a:tailEnd/>
            </a:ln>
            <a:effectLst/>
          </p:spPr>
          <p:txBody>
            <a:bodyPr/>
            <a:lstStyle/>
            <a:p>
              <a:endParaRPr lang="en-US"/>
            </a:p>
          </p:txBody>
        </p:sp>
      </p:grpSp>
      <p:sp>
        <p:nvSpPr>
          <p:cNvPr id="9223"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224" name="Rectangle 8"/>
          <p:cNvSpPr>
            <a:spLocks noChangeArrowheads="1"/>
          </p:cNvSpPr>
          <p:nvPr/>
        </p:nvSpPr>
        <p:spPr bwMode="auto">
          <a:xfrm>
            <a:off x="2224088" y="3074988"/>
            <a:ext cx="5881687" cy="762000"/>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“Which employees have a salary greater than Jones’ salary?”</a:t>
            </a:r>
          </a:p>
        </p:txBody>
      </p:sp>
      <p:sp>
        <p:nvSpPr>
          <p:cNvPr id="9225" name="Oval 9"/>
          <p:cNvSpPr>
            <a:spLocks noChangeArrowheads="1"/>
          </p:cNvSpPr>
          <p:nvPr/>
        </p:nvSpPr>
        <p:spPr bwMode="auto">
          <a:xfrm>
            <a:off x="1025525" y="2954338"/>
            <a:ext cx="1117600" cy="1079500"/>
          </a:xfrm>
          <a:prstGeom prst="ellipse">
            <a:avLst/>
          </a:prstGeom>
          <a:solidFill>
            <a:srgbClr val="FFCC66"/>
          </a:solidFill>
          <a:ln w="9525">
            <a:noFill/>
            <a:round/>
            <a:headEnd/>
            <a:tailEnd/>
          </a:ln>
          <a:effectLst/>
        </p:spPr>
        <p:txBody>
          <a:bodyPr wrap="none" anchor="ctr"/>
          <a:lstStyle/>
          <a:p>
            <a:endParaRPr lang="en-US"/>
          </a:p>
        </p:txBody>
      </p:sp>
      <p:sp>
        <p:nvSpPr>
          <p:cNvPr id="9226" name="Rectangle 10"/>
          <p:cNvSpPr>
            <a:spLocks noChangeArrowheads="1"/>
          </p:cNvSpPr>
          <p:nvPr/>
        </p:nvSpPr>
        <p:spPr bwMode="auto">
          <a:xfrm>
            <a:off x="1136650" y="2524125"/>
            <a:ext cx="1428750" cy="36671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9227" name="Freeform 11"/>
          <p:cNvSpPr>
            <a:spLocks/>
          </p:cNvSpPr>
          <p:nvPr/>
        </p:nvSpPr>
        <p:spPr bwMode="auto">
          <a:xfrm>
            <a:off x="1446213" y="3049588"/>
            <a:ext cx="242887" cy="760412"/>
          </a:xfrm>
          <a:custGeom>
            <a:avLst/>
            <a:gdLst/>
            <a:ahLst/>
            <a:cxnLst>
              <a:cxn ang="0">
                <a:pos x="123" y="269"/>
              </a:cxn>
              <a:cxn ang="0">
                <a:pos x="138" y="198"/>
              </a:cxn>
              <a:cxn ang="0">
                <a:pos x="151" y="162"/>
              </a:cxn>
              <a:cxn ang="0">
                <a:pos x="147" y="148"/>
              </a:cxn>
              <a:cxn ang="0">
                <a:pos x="141" y="128"/>
              </a:cxn>
              <a:cxn ang="0">
                <a:pos x="135" y="108"/>
              </a:cxn>
              <a:cxn ang="0">
                <a:pos x="125" y="96"/>
              </a:cxn>
              <a:cxn ang="0">
                <a:pos x="111" y="85"/>
              </a:cxn>
              <a:cxn ang="0">
                <a:pos x="97" y="76"/>
              </a:cxn>
              <a:cxn ang="0">
                <a:pos x="87" y="70"/>
              </a:cxn>
              <a:cxn ang="0">
                <a:pos x="91" y="64"/>
              </a:cxn>
              <a:cxn ang="0">
                <a:pos x="92" y="45"/>
              </a:cxn>
              <a:cxn ang="0">
                <a:pos x="94" y="38"/>
              </a:cxn>
              <a:cxn ang="0">
                <a:pos x="95" y="29"/>
              </a:cxn>
              <a:cxn ang="0">
                <a:pos x="94" y="19"/>
              </a:cxn>
              <a:cxn ang="0">
                <a:pos x="89" y="12"/>
              </a:cxn>
              <a:cxn ang="0">
                <a:pos x="87" y="8"/>
              </a:cxn>
              <a:cxn ang="0">
                <a:pos x="86" y="7"/>
              </a:cxn>
              <a:cxn ang="0">
                <a:pos x="82" y="4"/>
              </a:cxn>
              <a:cxn ang="0">
                <a:pos x="70" y="0"/>
              </a:cxn>
              <a:cxn ang="0">
                <a:pos x="59" y="0"/>
              </a:cxn>
              <a:cxn ang="0">
                <a:pos x="53" y="2"/>
              </a:cxn>
              <a:cxn ang="0">
                <a:pos x="47" y="8"/>
              </a:cxn>
              <a:cxn ang="0">
                <a:pos x="40" y="15"/>
              </a:cxn>
              <a:cxn ang="0">
                <a:pos x="39" y="27"/>
              </a:cxn>
              <a:cxn ang="0">
                <a:pos x="40" y="42"/>
              </a:cxn>
              <a:cxn ang="0">
                <a:pos x="42" y="52"/>
              </a:cxn>
              <a:cxn ang="0">
                <a:pos x="51" y="61"/>
              </a:cxn>
              <a:cxn ang="0">
                <a:pos x="51" y="70"/>
              </a:cxn>
              <a:cxn ang="0">
                <a:pos x="39" y="76"/>
              </a:cxn>
              <a:cxn ang="0">
                <a:pos x="24" y="87"/>
              </a:cxn>
              <a:cxn ang="0">
                <a:pos x="13" y="95"/>
              </a:cxn>
              <a:cxn ang="0">
                <a:pos x="10" y="103"/>
              </a:cxn>
              <a:cxn ang="0">
                <a:pos x="8" y="124"/>
              </a:cxn>
              <a:cxn ang="0">
                <a:pos x="5" y="153"/>
              </a:cxn>
              <a:cxn ang="0">
                <a:pos x="2" y="176"/>
              </a:cxn>
              <a:cxn ang="0">
                <a:pos x="1" y="187"/>
              </a:cxn>
              <a:cxn ang="0">
                <a:pos x="0" y="207"/>
              </a:cxn>
              <a:cxn ang="0">
                <a:pos x="0" y="232"/>
              </a:cxn>
              <a:cxn ang="0">
                <a:pos x="0" y="256"/>
              </a:cxn>
              <a:cxn ang="0">
                <a:pos x="4" y="266"/>
              </a:cxn>
              <a:cxn ang="0">
                <a:pos x="9" y="269"/>
              </a:cxn>
              <a:cxn ang="0">
                <a:pos x="14" y="270"/>
              </a:cxn>
              <a:cxn ang="0">
                <a:pos x="17" y="270"/>
              </a:cxn>
              <a:cxn ang="0">
                <a:pos x="16" y="263"/>
              </a:cxn>
              <a:cxn ang="0">
                <a:pos x="23" y="264"/>
              </a:cxn>
              <a:cxn ang="0">
                <a:pos x="21" y="349"/>
              </a:cxn>
              <a:cxn ang="0">
                <a:pos x="18" y="440"/>
              </a:cxn>
              <a:cxn ang="0">
                <a:pos x="39" y="452"/>
              </a:cxn>
              <a:cxn ang="0">
                <a:pos x="70" y="453"/>
              </a:cxn>
              <a:cxn ang="0">
                <a:pos x="74" y="460"/>
              </a:cxn>
              <a:cxn ang="0">
                <a:pos x="81" y="468"/>
              </a:cxn>
              <a:cxn ang="0">
                <a:pos x="87" y="475"/>
              </a:cxn>
              <a:cxn ang="0">
                <a:pos x="93" y="478"/>
              </a:cxn>
              <a:cxn ang="0">
                <a:pos x="100" y="477"/>
              </a:cxn>
              <a:cxn ang="0">
                <a:pos x="106" y="475"/>
              </a:cxn>
              <a:cxn ang="0">
                <a:pos x="109" y="474"/>
              </a:cxn>
              <a:cxn ang="0">
                <a:pos x="104" y="457"/>
              </a:cxn>
              <a:cxn ang="0">
                <a:pos x="114" y="354"/>
              </a:cxn>
              <a:cxn ang="0">
                <a:pos x="121" y="247"/>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w="9525" cap="rnd">
            <a:noFill/>
            <a:round/>
            <a:headEnd/>
            <a:tailEnd/>
          </a:ln>
          <a:effectLst/>
        </p:spPr>
        <p:txBody>
          <a:bodyPr/>
          <a:lstStyle/>
          <a:p>
            <a:endParaRPr lang="en-US"/>
          </a:p>
        </p:txBody>
      </p:sp>
      <p:sp>
        <p:nvSpPr>
          <p:cNvPr id="9228" name="Freeform 12"/>
          <p:cNvSpPr>
            <a:spLocks/>
          </p:cNvSpPr>
          <p:nvPr/>
        </p:nvSpPr>
        <p:spPr bwMode="auto">
          <a:xfrm>
            <a:off x="1260475" y="3059113"/>
            <a:ext cx="233363" cy="714375"/>
          </a:xfrm>
          <a:custGeom>
            <a:avLst/>
            <a:gdLst/>
            <a:ahLst/>
            <a:cxnLst>
              <a:cxn ang="0">
                <a:pos x="70" y="212"/>
              </a:cxn>
              <a:cxn ang="0">
                <a:pos x="70" y="212"/>
              </a:cxn>
              <a:cxn ang="0">
                <a:pos x="72" y="211"/>
              </a:cxn>
              <a:cxn ang="0">
                <a:pos x="72" y="211"/>
              </a:cxn>
              <a:cxn ang="0">
                <a:pos x="134" y="423"/>
              </a:cxn>
              <a:cxn ang="0">
                <a:pos x="111" y="395"/>
              </a:cxn>
              <a:cxn ang="0">
                <a:pos x="116" y="332"/>
              </a:cxn>
              <a:cxn ang="0">
                <a:pos x="119" y="310"/>
              </a:cxn>
              <a:cxn ang="0">
                <a:pos x="126" y="295"/>
              </a:cxn>
              <a:cxn ang="0">
                <a:pos x="118" y="203"/>
              </a:cxn>
              <a:cxn ang="0">
                <a:pos x="126" y="216"/>
              </a:cxn>
              <a:cxn ang="0">
                <a:pos x="132" y="204"/>
              </a:cxn>
              <a:cxn ang="0">
                <a:pos x="124" y="178"/>
              </a:cxn>
              <a:cxn ang="0">
                <a:pos x="128" y="133"/>
              </a:cxn>
              <a:cxn ang="0">
                <a:pos x="108" y="76"/>
              </a:cxn>
              <a:cxn ang="0">
                <a:pos x="94" y="66"/>
              </a:cxn>
              <a:cxn ang="0">
                <a:pos x="100" y="64"/>
              </a:cxn>
              <a:cxn ang="0">
                <a:pos x="103" y="53"/>
              </a:cxn>
              <a:cxn ang="0">
                <a:pos x="97" y="46"/>
              </a:cxn>
              <a:cxn ang="0">
                <a:pos x="94" y="27"/>
              </a:cxn>
              <a:cxn ang="0">
                <a:pos x="97" y="17"/>
              </a:cxn>
              <a:cxn ang="0">
                <a:pos x="89" y="6"/>
              </a:cxn>
              <a:cxn ang="0">
                <a:pos x="80" y="0"/>
              </a:cxn>
              <a:cxn ang="0">
                <a:pos x="55" y="3"/>
              </a:cxn>
              <a:cxn ang="0">
                <a:pos x="42" y="22"/>
              </a:cxn>
              <a:cxn ang="0">
                <a:pos x="32" y="47"/>
              </a:cxn>
              <a:cxn ang="0">
                <a:pos x="23" y="59"/>
              </a:cxn>
              <a:cxn ang="0">
                <a:pos x="31" y="66"/>
              </a:cxn>
              <a:cxn ang="0">
                <a:pos x="28" y="76"/>
              </a:cxn>
              <a:cxn ang="0">
                <a:pos x="5" y="121"/>
              </a:cxn>
              <a:cxn ang="0">
                <a:pos x="0" y="152"/>
              </a:cxn>
              <a:cxn ang="0">
                <a:pos x="14" y="191"/>
              </a:cxn>
              <a:cxn ang="0">
                <a:pos x="14" y="256"/>
              </a:cxn>
              <a:cxn ang="0">
                <a:pos x="13" y="304"/>
              </a:cxn>
              <a:cxn ang="0">
                <a:pos x="29" y="313"/>
              </a:cxn>
              <a:cxn ang="0">
                <a:pos x="34" y="320"/>
              </a:cxn>
              <a:cxn ang="0">
                <a:pos x="41" y="338"/>
              </a:cxn>
              <a:cxn ang="0">
                <a:pos x="38" y="345"/>
              </a:cxn>
              <a:cxn ang="0">
                <a:pos x="37" y="368"/>
              </a:cxn>
              <a:cxn ang="0">
                <a:pos x="46" y="401"/>
              </a:cxn>
              <a:cxn ang="0">
                <a:pos x="43" y="443"/>
              </a:cxn>
              <a:cxn ang="0">
                <a:pos x="55" y="449"/>
              </a:cxn>
              <a:cxn ang="0">
                <a:pos x="64" y="437"/>
              </a:cxn>
              <a:cxn ang="0">
                <a:pos x="59" y="399"/>
              </a:cxn>
              <a:cxn ang="0">
                <a:pos x="84" y="328"/>
              </a:cxn>
              <a:cxn ang="0">
                <a:pos x="86" y="350"/>
              </a:cxn>
              <a:cxn ang="0">
                <a:pos x="92" y="385"/>
              </a:cxn>
              <a:cxn ang="0">
                <a:pos x="94" y="428"/>
              </a:cxn>
              <a:cxn ang="0">
                <a:pos x="107" y="429"/>
              </a:cxn>
              <a:cxn ang="0">
                <a:pos x="124" y="438"/>
              </a:cxn>
              <a:cxn ang="0">
                <a:pos x="141" y="440"/>
              </a:cxn>
              <a:cxn ang="0">
                <a:pos x="70" y="212"/>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w="9525" cap="rnd">
            <a:noFill/>
            <a:round/>
            <a:headEnd/>
            <a:tailEnd/>
          </a:ln>
          <a:effectLst/>
        </p:spPr>
        <p:txBody>
          <a:bodyPr/>
          <a:lstStyle/>
          <a:p>
            <a:endParaRPr lang="en-US"/>
          </a:p>
        </p:txBody>
      </p:sp>
      <p:sp>
        <p:nvSpPr>
          <p:cNvPr id="9229" name="Freeform 13"/>
          <p:cNvSpPr>
            <a:spLocks/>
          </p:cNvSpPr>
          <p:nvPr/>
        </p:nvSpPr>
        <p:spPr bwMode="auto">
          <a:xfrm>
            <a:off x="1655763" y="3019425"/>
            <a:ext cx="236537" cy="744538"/>
          </a:xfrm>
          <a:custGeom>
            <a:avLst/>
            <a:gdLst/>
            <a:ahLst/>
            <a:cxnLst>
              <a:cxn ang="0">
                <a:pos x="148" y="393"/>
              </a:cxn>
              <a:cxn ang="0">
                <a:pos x="137" y="271"/>
              </a:cxn>
              <a:cxn ang="0">
                <a:pos x="141" y="267"/>
              </a:cxn>
              <a:cxn ang="0">
                <a:pos x="143" y="262"/>
              </a:cxn>
              <a:cxn ang="0">
                <a:pos x="141" y="248"/>
              </a:cxn>
              <a:cxn ang="0">
                <a:pos x="142" y="193"/>
              </a:cxn>
              <a:cxn ang="0">
                <a:pos x="140" y="154"/>
              </a:cxn>
              <a:cxn ang="0">
                <a:pos x="132" y="108"/>
              </a:cxn>
              <a:cxn ang="0">
                <a:pos x="117" y="90"/>
              </a:cxn>
              <a:cxn ang="0">
                <a:pos x="96" y="74"/>
              </a:cxn>
              <a:cxn ang="0">
                <a:pos x="84" y="68"/>
              </a:cxn>
              <a:cxn ang="0">
                <a:pos x="94" y="42"/>
              </a:cxn>
              <a:cxn ang="0">
                <a:pos x="95" y="32"/>
              </a:cxn>
              <a:cxn ang="0">
                <a:pos x="93" y="18"/>
              </a:cxn>
              <a:cxn ang="0">
                <a:pos x="86" y="8"/>
              </a:cxn>
              <a:cxn ang="0">
                <a:pos x="82" y="1"/>
              </a:cxn>
              <a:cxn ang="0">
                <a:pos x="67" y="0"/>
              </a:cxn>
              <a:cxn ang="0">
                <a:pos x="52" y="0"/>
              </a:cxn>
              <a:cxn ang="0">
                <a:pos x="47" y="4"/>
              </a:cxn>
              <a:cxn ang="0">
                <a:pos x="40" y="13"/>
              </a:cxn>
              <a:cxn ang="0">
                <a:pos x="38" y="27"/>
              </a:cxn>
              <a:cxn ang="0">
                <a:pos x="41" y="38"/>
              </a:cxn>
              <a:cxn ang="0">
                <a:pos x="52" y="68"/>
              </a:cxn>
              <a:cxn ang="0">
                <a:pos x="39" y="76"/>
              </a:cxn>
              <a:cxn ang="0">
                <a:pos x="17" y="90"/>
              </a:cxn>
              <a:cxn ang="0">
                <a:pos x="10" y="102"/>
              </a:cxn>
              <a:cxn ang="0">
                <a:pos x="6" y="137"/>
              </a:cxn>
              <a:cxn ang="0">
                <a:pos x="1" y="176"/>
              </a:cxn>
              <a:cxn ang="0">
                <a:pos x="0" y="195"/>
              </a:cxn>
              <a:cxn ang="0">
                <a:pos x="0" y="231"/>
              </a:cxn>
              <a:cxn ang="0">
                <a:pos x="2" y="262"/>
              </a:cxn>
              <a:cxn ang="0">
                <a:pos x="8" y="269"/>
              </a:cxn>
              <a:cxn ang="0">
                <a:pos x="15" y="270"/>
              </a:cxn>
              <a:cxn ang="0">
                <a:pos x="10" y="257"/>
              </a:cxn>
              <a:cxn ang="0">
                <a:pos x="42" y="436"/>
              </a:cxn>
              <a:cxn ang="0">
                <a:pos x="47" y="466"/>
              </a:cxn>
              <a:cxn ang="0">
                <a:pos x="72" y="454"/>
              </a:cxn>
              <a:cxn ang="0">
                <a:pos x="87" y="462"/>
              </a:cxn>
              <a:cxn ang="0">
                <a:pos x="100" y="468"/>
              </a:cxn>
              <a:cxn ang="0">
                <a:pos x="109" y="468"/>
              </a:cxn>
              <a:cxn ang="0">
                <a:pos x="117" y="465"/>
              </a:cxn>
              <a:cxn ang="0">
                <a:pos x="114" y="447"/>
              </a:cxn>
              <a:cxn ang="0">
                <a:pos x="120" y="256"/>
              </a:cxn>
              <a:cxn ang="0">
                <a:pos x="125" y="266"/>
              </a:cxn>
              <a:cxn ang="0">
                <a:pos x="125" y="267"/>
              </a:cxn>
              <a:cxn ang="0">
                <a:pos x="127" y="269"/>
              </a:cxn>
              <a:cxn ang="0">
                <a:pos x="129" y="280"/>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w="9525" cap="rnd">
            <a:noFill/>
            <a:round/>
            <a:headEnd/>
            <a:tailEnd/>
          </a:ln>
          <a:effectLst/>
        </p:spPr>
        <p:txBody>
          <a:bodyPr/>
          <a:lstStyle/>
          <a:p>
            <a:endParaRPr lang="en-US"/>
          </a:p>
        </p:txBody>
      </p:sp>
      <p:sp>
        <p:nvSpPr>
          <p:cNvPr id="9230" name="Freeform 14"/>
          <p:cNvSpPr>
            <a:spLocks/>
          </p:cNvSpPr>
          <p:nvPr/>
        </p:nvSpPr>
        <p:spPr bwMode="auto">
          <a:xfrm>
            <a:off x="1262063" y="3068638"/>
            <a:ext cx="234950" cy="712787"/>
          </a:xfrm>
          <a:custGeom>
            <a:avLst/>
            <a:gdLst/>
            <a:ahLst/>
            <a:cxnLst>
              <a:cxn ang="0">
                <a:pos x="80" y="211"/>
              </a:cxn>
              <a:cxn ang="0">
                <a:pos x="79" y="212"/>
              </a:cxn>
              <a:cxn ang="0">
                <a:pos x="82" y="210"/>
              </a:cxn>
              <a:cxn ang="0">
                <a:pos x="82" y="210"/>
              </a:cxn>
              <a:cxn ang="0">
                <a:pos x="135" y="422"/>
              </a:cxn>
              <a:cxn ang="0">
                <a:pos x="112" y="394"/>
              </a:cxn>
              <a:cxn ang="0">
                <a:pos x="117" y="332"/>
              </a:cxn>
              <a:cxn ang="0">
                <a:pos x="120" y="309"/>
              </a:cxn>
              <a:cxn ang="0">
                <a:pos x="127" y="294"/>
              </a:cxn>
              <a:cxn ang="0">
                <a:pos x="118" y="202"/>
              </a:cxn>
              <a:cxn ang="0">
                <a:pos x="126" y="216"/>
              </a:cxn>
              <a:cxn ang="0">
                <a:pos x="132" y="204"/>
              </a:cxn>
              <a:cxn ang="0">
                <a:pos x="124" y="178"/>
              </a:cxn>
              <a:cxn ang="0">
                <a:pos x="128" y="132"/>
              </a:cxn>
              <a:cxn ang="0">
                <a:pos x="108" y="76"/>
              </a:cxn>
              <a:cxn ang="0">
                <a:pos x="94" y="66"/>
              </a:cxn>
              <a:cxn ang="0">
                <a:pos x="101" y="64"/>
              </a:cxn>
              <a:cxn ang="0">
                <a:pos x="104" y="53"/>
              </a:cxn>
              <a:cxn ang="0">
                <a:pos x="97" y="46"/>
              </a:cxn>
              <a:cxn ang="0">
                <a:pos x="95" y="27"/>
              </a:cxn>
              <a:cxn ang="0">
                <a:pos x="97" y="17"/>
              </a:cxn>
              <a:cxn ang="0">
                <a:pos x="90" y="6"/>
              </a:cxn>
              <a:cxn ang="0">
                <a:pos x="79" y="0"/>
              </a:cxn>
              <a:cxn ang="0">
                <a:pos x="56" y="3"/>
              </a:cxn>
              <a:cxn ang="0">
                <a:pos x="41" y="22"/>
              </a:cxn>
              <a:cxn ang="0">
                <a:pos x="32" y="47"/>
              </a:cxn>
              <a:cxn ang="0">
                <a:pos x="23" y="59"/>
              </a:cxn>
              <a:cxn ang="0">
                <a:pos x="31" y="66"/>
              </a:cxn>
              <a:cxn ang="0">
                <a:pos x="28" y="76"/>
              </a:cxn>
              <a:cxn ang="0">
                <a:pos x="5" y="121"/>
              </a:cxn>
              <a:cxn ang="0">
                <a:pos x="0" y="152"/>
              </a:cxn>
              <a:cxn ang="0">
                <a:pos x="13" y="191"/>
              </a:cxn>
              <a:cxn ang="0">
                <a:pos x="14" y="256"/>
              </a:cxn>
              <a:cxn ang="0">
                <a:pos x="12" y="303"/>
              </a:cxn>
              <a:cxn ang="0">
                <a:pos x="28" y="311"/>
              </a:cxn>
              <a:cxn ang="0">
                <a:pos x="34" y="320"/>
              </a:cxn>
              <a:cxn ang="0">
                <a:pos x="40" y="337"/>
              </a:cxn>
              <a:cxn ang="0">
                <a:pos x="39" y="344"/>
              </a:cxn>
              <a:cxn ang="0">
                <a:pos x="38" y="367"/>
              </a:cxn>
              <a:cxn ang="0">
                <a:pos x="46" y="400"/>
              </a:cxn>
              <a:cxn ang="0">
                <a:pos x="43" y="442"/>
              </a:cxn>
              <a:cxn ang="0">
                <a:pos x="56" y="448"/>
              </a:cxn>
              <a:cxn ang="0">
                <a:pos x="64" y="435"/>
              </a:cxn>
              <a:cxn ang="0">
                <a:pos x="59" y="398"/>
              </a:cxn>
              <a:cxn ang="0">
                <a:pos x="84" y="327"/>
              </a:cxn>
              <a:cxn ang="0">
                <a:pos x="85" y="349"/>
              </a:cxn>
              <a:cxn ang="0">
                <a:pos x="93" y="384"/>
              </a:cxn>
              <a:cxn ang="0">
                <a:pos x="94" y="427"/>
              </a:cxn>
              <a:cxn ang="0">
                <a:pos x="107" y="428"/>
              </a:cxn>
              <a:cxn ang="0">
                <a:pos x="124" y="437"/>
              </a:cxn>
              <a:cxn ang="0">
                <a:pos x="142" y="438"/>
              </a:cxn>
              <a:cxn ang="0">
                <a:pos x="79" y="212"/>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w="9525" cap="rnd">
            <a:noFill/>
            <a:round/>
            <a:headEnd/>
            <a:tailEnd/>
          </a:ln>
          <a:effectLst/>
        </p:spPr>
        <p:txBody>
          <a:bodyPr/>
          <a:lstStyle/>
          <a:p>
            <a:endParaRPr lang="en-US"/>
          </a:p>
        </p:txBody>
      </p:sp>
      <p:sp>
        <p:nvSpPr>
          <p:cNvPr id="9231" name="Freeform 15"/>
          <p:cNvSpPr>
            <a:spLocks/>
          </p:cNvSpPr>
          <p:nvPr/>
        </p:nvSpPr>
        <p:spPr bwMode="auto">
          <a:xfrm>
            <a:off x="1458913" y="3054350"/>
            <a:ext cx="242887" cy="762000"/>
          </a:xfrm>
          <a:custGeom>
            <a:avLst/>
            <a:gdLst/>
            <a:ahLst/>
            <a:cxnLst>
              <a:cxn ang="0">
                <a:pos x="123" y="270"/>
              </a:cxn>
              <a:cxn ang="0">
                <a:pos x="137" y="198"/>
              </a:cxn>
              <a:cxn ang="0">
                <a:pos x="151" y="163"/>
              </a:cxn>
              <a:cxn ang="0">
                <a:pos x="147" y="148"/>
              </a:cxn>
              <a:cxn ang="0">
                <a:pos x="141" y="128"/>
              </a:cxn>
              <a:cxn ang="0">
                <a:pos x="134" y="108"/>
              </a:cxn>
              <a:cxn ang="0">
                <a:pos x="124" y="96"/>
              </a:cxn>
              <a:cxn ang="0">
                <a:pos x="111" y="85"/>
              </a:cxn>
              <a:cxn ang="0">
                <a:pos x="97" y="76"/>
              </a:cxn>
              <a:cxn ang="0">
                <a:pos x="86" y="70"/>
              </a:cxn>
              <a:cxn ang="0">
                <a:pos x="91" y="64"/>
              </a:cxn>
              <a:cxn ang="0">
                <a:pos x="92" y="44"/>
              </a:cxn>
              <a:cxn ang="0">
                <a:pos x="93" y="38"/>
              </a:cxn>
              <a:cxn ang="0">
                <a:pos x="95" y="29"/>
              </a:cxn>
              <a:cxn ang="0">
                <a:pos x="93" y="19"/>
              </a:cxn>
              <a:cxn ang="0">
                <a:pos x="88" y="12"/>
              </a:cxn>
              <a:cxn ang="0">
                <a:pos x="86" y="8"/>
              </a:cxn>
              <a:cxn ang="0">
                <a:pos x="86" y="7"/>
              </a:cxn>
              <a:cxn ang="0">
                <a:pos x="81" y="4"/>
              </a:cxn>
              <a:cxn ang="0">
                <a:pos x="70" y="0"/>
              </a:cxn>
              <a:cxn ang="0">
                <a:pos x="59" y="0"/>
              </a:cxn>
              <a:cxn ang="0">
                <a:pos x="53" y="3"/>
              </a:cxn>
              <a:cxn ang="0">
                <a:pos x="47" y="8"/>
              </a:cxn>
              <a:cxn ang="0">
                <a:pos x="40" y="15"/>
              </a:cxn>
              <a:cxn ang="0">
                <a:pos x="38" y="27"/>
              </a:cxn>
              <a:cxn ang="0">
                <a:pos x="40" y="42"/>
              </a:cxn>
              <a:cxn ang="0">
                <a:pos x="42" y="52"/>
              </a:cxn>
              <a:cxn ang="0">
                <a:pos x="51" y="61"/>
              </a:cxn>
              <a:cxn ang="0">
                <a:pos x="50" y="70"/>
              </a:cxn>
              <a:cxn ang="0">
                <a:pos x="39" y="77"/>
              </a:cxn>
              <a:cxn ang="0">
                <a:pos x="24" y="87"/>
              </a:cxn>
              <a:cxn ang="0">
                <a:pos x="13" y="95"/>
              </a:cxn>
              <a:cxn ang="0">
                <a:pos x="10" y="103"/>
              </a:cxn>
              <a:cxn ang="0">
                <a:pos x="8" y="125"/>
              </a:cxn>
              <a:cxn ang="0">
                <a:pos x="5" y="153"/>
              </a:cxn>
              <a:cxn ang="0">
                <a:pos x="2" y="176"/>
              </a:cxn>
              <a:cxn ang="0">
                <a:pos x="1" y="188"/>
              </a:cxn>
              <a:cxn ang="0">
                <a:pos x="0" y="207"/>
              </a:cxn>
              <a:cxn ang="0">
                <a:pos x="0" y="233"/>
              </a:cxn>
              <a:cxn ang="0">
                <a:pos x="0" y="256"/>
              </a:cxn>
              <a:cxn ang="0">
                <a:pos x="4" y="267"/>
              </a:cxn>
              <a:cxn ang="0">
                <a:pos x="8" y="270"/>
              </a:cxn>
              <a:cxn ang="0">
                <a:pos x="14" y="271"/>
              </a:cxn>
              <a:cxn ang="0">
                <a:pos x="17" y="271"/>
              </a:cxn>
              <a:cxn ang="0">
                <a:pos x="16" y="263"/>
              </a:cxn>
              <a:cxn ang="0">
                <a:pos x="22" y="265"/>
              </a:cxn>
              <a:cxn ang="0">
                <a:pos x="21" y="349"/>
              </a:cxn>
              <a:cxn ang="0">
                <a:pos x="17" y="441"/>
              </a:cxn>
              <a:cxn ang="0">
                <a:pos x="39" y="453"/>
              </a:cxn>
              <a:cxn ang="0">
                <a:pos x="70" y="454"/>
              </a:cxn>
              <a:cxn ang="0">
                <a:pos x="74" y="461"/>
              </a:cxn>
              <a:cxn ang="0">
                <a:pos x="81" y="469"/>
              </a:cxn>
              <a:cxn ang="0">
                <a:pos x="87" y="476"/>
              </a:cxn>
              <a:cxn ang="0">
                <a:pos x="93" y="479"/>
              </a:cxn>
              <a:cxn ang="0">
                <a:pos x="100" y="478"/>
              </a:cxn>
              <a:cxn ang="0">
                <a:pos x="105" y="476"/>
              </a:cxn>
              <a:cxn ang="0">
                <a:pos x="109" y="475"/>
              </a:cxn>
              <a:cxn ang="0">
                <a:pos x="104" y="458"/>
              </a:cxn>
              <a:cxn ang="0">
                <a:pos x="114" y="355"/>
              </a:cxn>
              <a:cxn ang="0">
                <a:pos x="120" y="248"/>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w="9525" cap="rnd">
            <a:noFill/>
            <a:round/>
            <a:headEnd/>
            <a:tailEnd/>
          </a:ln>
          <a:effectLst/>
        </p:spPr>
        <p:txBody>
          <a:bodyPr/>
          <a:lstStyle/>
          <a:p>
            <a:endParaRPr lang="en-US"/>
          </a:p>
        </p:txBody>
      </p:sp>
      <p:sp>
        <p:nvSpPr>
          <p:cNvPr id="9232" name="Freeform 16"/>
          <p:cNvSpPr>
            <a:spLocks/>
          </p:cNvSpPr>
          <p:nvPr/>
        </p:nvSpPr>
        <p:spPr bwMode="auto">
          <a:xfrm>
            <a:off x="1665288" y="3016250"/>
            <a:ext cx="238125" cy="746125"/>
          </a:xfrm>
          <a:custGeom>
            <a:avLst/>
            <a:gdLst/>
            <a:ahLst/>
            <a:cxnLst>
              <a:cxn ang="0">
                <a:pos x="149" y="393"/>
              </a:cxn>
              <a:cxn ang="0">
                <a:pos x="138" y="272"/>
              </a:cxn>
              <a:cxn ang="0">
                <a:pos x="141" y="267"/>
              </a:cxn>
              <a:cxn ang="0">
                <a:pos x="143" y="263"/>
              </a:cxn>
              <a:cxn ang="0">
                <a:pos x="141" y="249"/>
              </a:cxn>
              <a:cxn ang="0">
                <a:pos x="142" y="194"/>
              </a:cxn>
              <a:cxn ang="0">
                <a:pos x="140" y="154"/>
              </a:cxn>
              <a:cxn ang="0">
                <a:pos x="133" y="109"/>
              </a:cxn>
              <a:cxn ang="0">
                <a:pos x="118" y="90"/>
              </a:cxn>
              <a:cxn ang="0">
                <a:pos x="96" y="75"/>
              </a:cxn>
              <a:cxn ang="0">
                <a:pos x="85" y="68"/>
              </a:cxn>
              <a:cxn ang="0">
                <a:pos x="94" y="42"/>
              </a:cxn>
              <a:cxn ang="0">
                <a:pos x="95" y="32"/>
              </a:cxn>
              <a:cxn ang="0">
                <a:pos x="93" y="18"/>
              </a:cxn>
              <a:cxn ang="0">
                <a:pos x="86" y="8"/>
              </a:cxn>
              <a:cxn ang="0">
                <a:pos x="82" y="2"/>
              </a:cxn>
              <a:cxn ang="0">
                <a:pos x="67" y="0"/>
              </a:cxn>
              <a:cxn ang="0">
                <a:pos x="52" y="1"/>
              </a:cxn>
              <a:cxn ang="0">
                <a:pos x="48" y="5"/>
              </a:cxn>
              <a:cxn ang="0">
                <a:pos x="40" y="13"/>
              </a:cxn>
              <a:cxn ang="0">
                <a:pos x="38" y="27"/>
              </a:cxn>
              <a:cxn ang="0">
                <a:pos x="41" y="38"/>
              </a:cxn>
              <a:cxn ang="0">
                <a:pos x="52" y="68"/>
              </a:cxn>
              <a:cxn ang="0">
                <a:pos x="39" y="77"/>
              </a:cxn>
              <a:cxn ang="0">
                <a:pos x="17" y="91"/>
              </a:cxn>
              <a:cxn ang="0">
                <a:pos x="10" y="103"/>
              </a:cxn>
              <a:cxn ang="0">
                <a:pos x="6" y="138"/>
              </a:cxn>
              <a:cxn ang="0">
                <a:pos x="2" y="176"/>
              </a:cxn>
              <a:cxn ang="0">
                <a:pos x="0" y="195"/>
              </a:cxn>
              <a:cxn ang="0">
                <a:pos x="0" y="232"/>
              </a:cxn>
              <a:cxn ang="0">
                <a:pos x="2" y="263"/>
              </a:cxn>
              <a:cxn ang="0">
                <a:pos x="8" y="269"/>
              </a:cxn>
              <a:cxn ang="0">
                <a:pos x="15" y="270"/>
              </a:cxn>
              <a:cxn ang="0">
                <a:pos x="10" y="258"/>
              </a:cxn>
              <a:cxn ang="0">
                <a:pos x="42" y="436"/>
              </a:cxn>
              <a:cxn ang="0">
                <a:pos x="48" y="467"/>
              </a:cxn>
              <a:cxn ang="0">
                <a:pos x="73" y="454"/>
              </a:cxn>
              <a:cxn ang="0">
                <a:pos x="87" y="462"/>
              </a:cxn>
              <a:cxn ang="0">
                <a:pos x="101" y="468"/>
              </a:cxn>
              <a:cxn ang="0">
                <a:pos x="110" y="468"/>
              </a:cxn>
              <a:cxn ang="0">
                <a:pos x="117" y="466"/>
              </a:cxn>
              <a:cxn ang="0">
                <a:pos x="114" y="448"/>
              </a:cxn>
              <a:cxn ang="0">
                <a:pos x="120" y="257"/>
              </a:cxn>
              <a:cxn ang="0">
                <a:pos x="125" y="267"/>
              </a:cxn>
              <a:cxn ang="0">
                <a:pos x="126" y="268"/>
              </a:cxn>
              <a:cxn ang="0">
                <a:pos x="127" y="270"/>
              </a:cxn>
              <a:cxn ang="0">
                <a:pos x="129" y="281"/>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w="9525" cap="rnd">
            <a:noFill/>
            <a:round/>
            <a:headEnd/>
            <a:tailEnd/>
          </a:ln>
          <a:effectLst/>
        </p:spPr>
        <p:txBody>
          <a:bodyPr/>
          <a:lstStyle/>
          <a:p>
            <a:endParaRPr lang="en-US"/>
          </a:p>
        </p:txBody>
      </p:sp>
      <p:sp>
        <p:nvSpPr>
          <p:cNvPr id="9233" name="Freeform 17"/>
          <p:cNvSpPr>
            <a:spLocks/>
          </p:cNvSpPr>
          <p:nvPr/>
        </p:nvSpPr>
        <p:spPr bwMode="auto">
          <a:xfrm>
            <a:off x="1271588" y="3067050"/>
            <a:ext cx="233362" cy="712788"/>
          </a:xfrm>
          <a:custGeom>
            <a:avLst/>
            <a:gdLst/>
            <a:ahLst/>
            <a:cxnLst>
              <a:cxn ang="0">
                <a:pos x="80" y="211"/>
              </a:cxn>
              <a:cxn ang="0">
                <a:pos x="80" y="211"/>
              </a:cxn>
              <a:cxn ang="0">
                <a:pos x="82" y="210"/>
              </a:cxn>
              <a:cxn ang="0">
                <a:pos x="81" y="211"/>
              </a:cxn>
              <a:cxn ang="0">
                <a:pos x="134" y="422"/>
              </a:cxn>
              <a:cxn ang="0">
                <a:pos x="111" y="394"/>
              </a:cxn>
              <a:cxn ang="0">
                <a:pos x="116" y="332"/>
              </a:cxn>
              <a:cxn ang="0">
                <a:pos x="119" y="309"/>
              </a:cxn>
              <a:cxn ang="0">
                <a:pos x="126" y="294"/>
              </a:cxn>
              <a:cxn ang="0">
                <a:pos x="118" y="202"/>
              </a:cxn>
              <a:cxn ang="0">
                <a:pos x="125" y="215"/>
              </a:cxn>
              <a:cxn ang="0">
                <a:pos x="132" y="203"/>
              </a:cxn>
              <a:cxn ang="0">
                <a:pos x="124" y="178"/>
              </a:cxn>
              <a:cxn ang="0">
                <a:pos x="128" y="133"/>
              </a:cxn>
              <a:cxn ang="0">
                <a:pos x="108" y="76"/>
              </a:cxn>
              <a:cxn ang="0">
                <a:pos x="94" y="66"/>
              </a:cxn>
              <a:cxn ang="0">
                <a:pos x="100" y="64"/>
              </a:cxn>
              <a:cxn ang="0">
                <a:pos x="103" y="53"/>
              </a:cxn>
              <a:cxn ang="0">
                <a:pos x="97" y="46"/>
              </a:cxn>
              <a:cxn ang="0">
                <a:pos x="94" y="27"/>
              </a:cxn>
              <a:cxn ang="0">
                <a:pos x="97" y="17"/>
              </a:cxn>
              <a:cxn ang="0">
                <a:pos x="89" y="7"/>
              </a:cxn>
              <a:cxn ang="0">
                <a:pos x="79" y="0"/>
              </a:cxn>
              <a:cxn ang="0">
                <a:pos x="55" y="4"/>
              </a:cxn>
              <a:cxn ang="0">
                <a:pos x="42" y="22"/>
              </a:cxn>
              <a:cxn ang="0">
                <a:pos x="32" y="47"/>
              </a:cxn>
              <a:cxn ang="0">
                <a:pos x="23" y="59"/>
              </a:cxn>
              <a:cxn ang="0">
                <a:pos x="31" y="66"/>
              </a:cxn>
              <a:cxn ang="0">
                <a:pos x="28" y="76"/>
              </a:cxn>
              <a:cxn ang="0">
                <a:pos x="5" y="122"/>
              </a:cxn>
              <a:cxn ang="0">
                <a:pos x="0" y="152"/>
              </a:cxn>
              <a:cxn ang="0">
                <a:pos x="13" y="191"/>
              </a:cxn>
              <a:cxn ang="0">
                <a:pos x="14" y="256"/>
              </a:cxn>
              <a:cxn ang="0">
                <a:pos x="13" y="303"/>
              </a:cxn>
              <a:cxn ang="0">
                <a:pos x="28" y="312"/>
              </a:cxn>
              <a:cxn ang="0">
                <a:pos x="34" y="319"/>
              </a:cxn>
              <a:cxn ang="0">
                <a:pos x="40" y="337"/>
              </a:cxn>
              <a:cxn ang="0">
                <a:pos x="38" y="344"/>
              </a:cxn>
              <a:cxn ang="0">
                <a:pos x="37" y="367"/>
              </a:cxn>
              <a:cxn ang="0">
                <a:pos x="46" y="400"/>
              </a:cxn>
              <a:cxn ang="0">
                <a:pos x="43" y="442"/>
              </a:cxn>
              <a:cxn ang="0">
                <a:pos x="55" y="448"/>
              </a:cxn>
              <a:cxn ang="0">
                <a:pos x="64" y="435"/>
              </a:cxn>
              <a:cxn ang="0">
                <a:pos x="59" y="397"/>
              </a:cxn>
              <a:cxn ang="0">
                <a:pos x="84" y="326"/>
              </a:cxn>
              <a:cxn ang="0">
                <a:pos x="86" y="349"/>
              </a:cxn>
              <a:cxn ang="0">
                <a:pos x="92" y="384"/>
              </a:cxn>
              <a:cxn ang="0">
                <a:pos x="94" y="427"/>
              </a:cxn>
              <a:cxn ang="0">
                <a:pos x="107" y="428"/>
              </a:cxn>
              <a:cxn ang="0">
                <a:pos x="124" y="436"/>
              </a:cxn>
              <a:cxn ang="0">
                <a:pos x="141" y="438"/>
              </a:cxn>
              <a:cxn ang="0">
                <a:pos x="80" y="211"/>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w="9525" cap="rnd">
            <a:noFill/>
            <a:round/>
            <a:headEnd/>
            <a:tailEnd/>
          </a:ln>
          <a:effectLst/>
        </p:spPr>
        <p:txBody>
          <a:bodyPr/>
          <a:lstStyle/>
          <a:p>
            <a:endParaRPr lang="en-US"/>
          </a:p>
        </p:txBody>
      </p:sp>
      <p:sp>
        <p:nvSpPr>
          <p:cNvPr id="9234" name="Freeform 18"/>
          <p:cNvSpPr>
            <a:spLocks/>
          </p:cNvSpPr>
          <p:nvPr/>
        </p:nvSpPr>
        <p:spPr bwMode="auto">
          <a:xfrm>
            <a:off x="1341438" y="3127375"/>
            <a:ext cx="242887" cy="760413"/>
          </a:xfrm>
          <a:custGeom>
            <a:avLst/>
            <a:gdLst/>
            <a:ahLst/>
            <a:cxnLst>
              <a:cxn ang="0">
                <a:pos x="28" y="269"/>
              </a:cxn>
              <a:cxn ang="0">
                <a:pos x="13" y="197"/>
              </a:cxn>
              <a:cxn ang="0">
                <a:pos x="0" y="161"/>
              </a:cxn>
              <a:cxn ang="0">
                <a:pos x="4" y="147"/>
              </a:cxn>
              <a:cxn ang="0">
                <a:pos x="10" y="126"/>
              </a:cxn>
              <a:cxn ang="0">
                <a:pos x="17" y="107"/>
              </a:cxn>
              <a:cxn ang="0">
                <a:pos x="27" y="95"/>
              </a:cxn>
              <a:cxn ang="0">
                <a:pos x="40" y="84"/>
              </a:cxn>
              <a:cxn ang="0">
                <a:pos x="54" y="74"/>
              </a:cxn>
              <a:cxn ang="0">
                <a:pos x="65" y="69"/>
              </a:cxn>
              <a:cxn ang="0">
                <a:pos x="65" y="56"/>
              </a:cxn>
              <a:cxn ang="0">
                <a:pos x="57" y="42"/>
              </a:cxn>
              <a:cxn ang="0">
                <a:pos x="56" y="36"/>
              </a:cxn>
              <a:cxn ang="0">
                <a:pos x="55" y="27"/>
              </a:cxn>
              <a:cxn ang="0">
                <a:pos x="58" y="18"/>
              </a:cxn>
              <a:cxn ang="0">
                <a:pos x="63" y="10"/>
              </a:cxn>
              <a:cxn ang="0">
                <a:pos x="65" y="4"/>
              </a:cxn>
              <a:cxn ang="0">
                <a:pos x="69" y="1"/>
              </a:cxn>
              <a:cxn ang="0">
                <a:pos x="76" y="0"/>
              </a:cxn>
              <a:cxn ang="0">
                <a:pos x="92" y="0"/>
              </a:cxn>
              <a:cxn ang="0">
                <a:pos x="99" y="0"/>
              </a:cxn>
              <a:cxn ang="0">
                <a:pos x="102" y="3"/>
              </a:cxn>
              <a:cxn ang="0">
                <a:pos x="105" y="7"/>
              </a:cxn>
              <a:cxn ang="0">
                <a:pos x="111" y="13"/>
              </a:cxn>
              <a:cxn ang="0">
                <a:pos x="113" y="22"/>
              </a:cxn>
              <a:cxn ang="0">
                <a:pos x="112" y="31"/>
              </a:cxn>
              <a:cxn ang="0">
                <a:pos x="110" y="38"/>
              </a:cxn>
              <a:cxn ang="0">
                <a:pos x="100" y="60"/>
              </a:cxn>
              <a:cxn ang="0">
                <a:pos x="101" y="69"/>
              </a:cxn>
              <a:cxn ang="0">
                <a:pos x="112" y="76"/>
              </a:cxn>
              <a:cxn ang="0">
                <a:pos x="127" y="86"/>
              </a:cxn>
              <a:cxn ang="0">
                <a:pos x="138" y="95"/>
              </a:cxn>
              <a:cxn ang="0">
                <a:pos x="141" y="102"/>
              </a:cxn>
              <a:cxn ang="0">
                <a:pos x="143" y="124"/>
              </a:cxn>
              <a:cxn ang="0">
                <a:pos x="146" y="152"/>
              </a:cxn>
              <a:cxn ang="0">
                <a:pos x="149" y="176"/>
              </a:cxn>
              <a:cxn ang="0">
                <a:pos x="150" y="186"/>
              </a:cxn>
              <a:cxn ang="0">
                <a:pos x="151" y="206"/>
              </a:cxn>
              <a:cxn ang="0">
                <a:pos x="152" y="232"/>
              </a:cxn>
              <a:cxn ang="0">
                <a:pos x="151" y="255"/>
              </a:cxn>
              <a:cxn ang="0">
                <a:pos x="147" y="266"/>
              </a:cxn>
              <a:cxn ang="0">
                <a:pos x="143" y="269"/>
              </a:cxn>
              <a:cxn ang="0">
                <a:pos x="137" y="270"/>
              </a:cxn>
              <a:cxn ang="0">
                <a:pos x="134" y="269"/>
              </a:cxn>
              <a:cxn ang="0">
                <a:pos x="135" y="263"/>
              </a:cxn>
              <a:cxn ang="0">
                <a:pos x="129" y="264"/>
              </a:cxn>
              <a:cxn ang="0">
                <a:pos x="130" y="348"/>
              </a:cxn>
              <a:cxn ang="0">
                <a:pos x="134" y="441"/>
              </a:cxn>
              <a:cxn ang="0">
                <a:pos x="112" y="451"/>
              </a:cxn>
              <a:cxn ang="0">
                <a:pos x="81" y="453"/>
              </a:cxn>
              <a:cxn ang="0">
                <a:pos x="77" y="460"/>
              </a:cxn>
              <a:cxn ang="0">
                <a:pos x="70" y="469"/>
              </a:cxn>
              <a:cxn ang="0">
                <a:pos x="64" y="476"/>
              </a:cxn>
              <a:cxn ang="0">
                <a:pos x="58" y="478"/>
              </a:cxn>
              <a:cxn ang="0">
                <a:pos x="51" y="477"/>
              </a:cxn>
              <a:cxn ang="0">
                <a:pos x="46" y="476"/>
              </a:cxn>
              <a:cxn ang="0">
                <a:pos x="42" y="475"/>
              </a:cxn>
              <a:cxn ang="0">
                <a:pos x="47" y="457"/>
              </a:cxn>
              <a:cxn ang="0">
                <a:pos x="37" y="355"/>
              </a:cxn>
              <a:cxn ang="0">
                <a:pos x="31" y="247"/>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w="9525" cap="rnd">
            <a:noFill/>
            <a:round/>
            <a:headEnd/>
            <a:tailEnd/>
          </a:ln>
          <a:effectLst/>
        </p:spPr>
        <p:txBody>
          <a:bodyPr/>
          <a:lstStyle/>
          <a:p>
            <a:endParaRPr lang="en-US"/>
          </a:p>
        </p:txBody>
      </p:sp>
      <p:sp>
        <p:nvSpPr>
          <p:cNvPr id="9235" name="Freeform 19"/>
          <p:cNvSpPr>
            <a:spLocks/>
          </p:cNvSpPr>
          <p:nvPr/>
        </p:nvSpPr>
        <p:spPr bwMode="auto">
          <a:xfrm>
            <a:off x="1335088" y="3128963"/>
            <a:ext cx="241300" cy="762000"/>
          </a:xfrm>
          <a:custGeom>
            <a:avLst/>
            <a:gdLst/>
            <a:ahLst/>
            <a:cxnLst>
              <a:cxn ang="0">
                <a:pos x="27" y="269"/>
              </a:cxn>
              <a:cxn ang="0">
                <a:pos x="13" y="198"/>
              </a:cxn>
              <a:cxn ang="0">
                <a:pos x="0" y="162"/>
              </a:cxn>
              <a:cxn ang="0">
                <a:pos x="3" y="148"/>
              </a:cxn>
              <a:cxn ang="0">
                <a:pos x="9" y="127"/>
              </a:cxn>
              <a:cxn ang="0">
                <a:pos x="16" y="108"/>
              </a:cxn>
              <a:cxn ang="0">
                <a:pos x="26" y="95"/>
              </a:cxn>
              <a:cxn ang="0">
                <a:pos x="39" y="85"/>
              </a:cxn>
              <a:cxn ang="0">
                <a:pos x="53" y="75"/>
              </a:cxn>
              <a:cxn ang="0">
                <a:pos x="64" y="69"/>
              </a:cxn>
              <a:cxn ang="0">
                <a:pos x="64" y="56"/>
              </a:cxn>
              <a:cxn ang="0">
                <a:pos x="56" y="42"/>
              </a:cxn>
              <a:cxn ang="0">
                <a:pos x="55" y="36"/>
              </a:cxn>
              <a:cxn ang="0">
                <a:pos x="55" y="28"/>
              </a:cxn>
              <a:cxn ang="0">
                <a:pos x="57" y="18"/>
              </a:cxn>
              <a:cxn ang="0">
                <a:pos x="62" y="11"/>
              </a:cxn>
              <a:cxn ang="0">
                <a:pos x="64" y="5"/>
              </a:cxn>
              <a:cxn ang="0">
                <a:pos x="68" y="2"/>
              </a:cxn>
              <a:cxn ang="0">
                <a:pos x="76" y="0"/>
              </a:cxn>
              <a:cxn ang="0">
                <a:pos x="91" y="0"/>
              </a:cxn>
              <a:cxn ang="0">
                <a:pos x="98" y="1"/>
              </a:cxn>
              <a:cxn ang="0">
                <a:pos x="101" y="4"/>
              </a:cxn>
              <a:cxn ang="0">
                <a:pos x="104" y="8"/>
              </a:cxn>
              <a:cxn ang="0">
                <a:pos x="110" y="13"/>
              </a:cxn>
              <a:cxn ang="0">
                <a:pos x="112" y="22"/>
              </a:cxn>
              <a:cxn ang="0">
                <a:pos x="111" y="32"/>
              </a:cxn>
              <a:cxn ang="0">
                <a:pos x="109" y="39"/>
              </a:cxn>
              <a:cxn ang="0">
                <a:pos x="99" y="60"/>
              </a:cxn>
              <a:cxn ang="0">
                <a:pos x="100" y="69"/>
              </a:cxn>
              <a:cxn ang="0">
                <a:pos x="111" y="77"/>
              </a:cxn>
              <a:cxn ang="0">
                <a:pos x="126" y="87"/>
              </a:cxn>
              <a:cxn ang="0">
                <a:pos x="138" y="95"/>
              </a:cxn>
              <a:cxn ang="0">
                <a:pos x="140" y="103"/>
              </a:cxn>
              <a:cxn ang="0">
                <a:pos x="142" y="124"/>
              </a:cxn>
              <a:cxn ang="0">
                <a:pos x="145" y="152"/>
              </a:cxn>
              <a:cxn ang="0">
                <a:pos x="149" y="176"/>
              </a:cxn>
              <a:cxn ang="0">
                <a:pos x="149" y="187"/>
              </a:cxn>
              <a:cxn ang="0">
                <a:pos x="150" y="207"/>
              </a:cxn>
              <a:cxn ang="0">
                <a:pos x="151" y="232"/>
              </a:cxn>
              <a:cxn ang="0">
                <a:pos x="150" y="256"/>
              </a:cxn>
              <a:cxn ang="0">
                <a:pos x="147" y="267"/>
              </a:cxn>
              <a:cxn ang="0">
                <a:pos x="142" y="269"/>
              </a:cxn>
              <a:cxn ang="0">
                <a:pos x="137" y="270"/>
              </a:cxn>
              <a:cxn ang="0">
                <a:pos x="133" y="270"/>
              </a:cxn>
              <a:cxn ang="0">
                <a:pos x="134" y="263"/>
              </a:cxn>
              <a:cxn ang="0">
                <a:pos x="128" y="265"/>
              </a:cxn>
              <a:cxn ang="0">
                <a:pos x="129" y="349"/>
              </a:cxn>
              <a:cxn ang="0">
                <a:pos x="133" y="441"/>
              </a:cxn>
              <a:cxn ang="0">
                <a:pos x="112" y="452"/>
              </a:cxn>
              <a:cxn ang="0">
                <a:pos x="80" y="454"/>
              </a:cxn>
              <a:cxn ang="0">
                <a:pos x="76" y="461"/>
              </a:cxn>
              <a:cxn ang="0">
                <a:pos x="70" y="470"/>
              </a:cxn>
              <a:cxn ang="0">
                <a:pos x="63" y="476"/>
              </a:cxn>
              <a:cxn ang="0">
                <a:pos x="57" y="479"/>
              </a:cxn>
              <a:cxn ang="0">
                <a:pos x="51" y="478"/>
              </a:cxn>
              <a:cxn ang="0">
                <a:pos x="45" y="477"/>
              </a:cxn>
              <a:cxn ang="0">
                <a:pos x="41" y="475"/>
              </a:cxn>
              <a:cxn ang="0">
                <a:pos x="46" y="458"/>
              </a:cxn>
              <a:cxn ang="0">
                <a:pos x="37" y="356"/>
              </a:cxn>
              <a:cxn ang="0">
                <a:pos x="30" y="248"/>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w="9525" cap="rnd">
            <a:noFill/>
            <a:round/>
            <a:headEnd/>
            <a:tailEnd/>
          </a:ln>
          <a:effectLst/>
        </p:spPr>
        <p:txBody>
          <a:bodyPr/>
          <a:lstStyle/>
          <a:p>
            <a:endParaRPr lang="en-US"/>
          </a:p>
        </p:txBody>
      </p:sp>
      <p:sp>
        <p:nvSpPr>
          <p:cNvPr id="9236" name="Freeform 20"/>
          <p:cNvSpPr>
            <a:spLocks/>
          </p:cNvSpPr>
          <p:nvPr/>
        </p:nvSpPr>
        <p:spPr bwMode="auto">
          <a:xfrm>
            <a:off x="1479550" y="3232150"/>
            <a:ext cx="252413" cy="714375"/>
          </a:xfrm>
          <a:custGeom>
            <a:avLst/>
            <a:gdLst/>
            <a:ahLst/>
            <a:cxnLst>
              <a:cxn ang="0">
                <a:pos x="146" y="423"/>
              </a:cxn>
              <a:cxn ang="0">
                <a:pos x="125" y="401"/>
              </a:cxn>
              <a:cxn ang="0">
                <a:pos x="125" y="361"/>
              </a:cxn>
              <a:cxn ang="0">
                <a:pos x="130" y="313"/>
              </a:cxn>
              <a:cxn ang="0">
                <a:pos x="133" y="309"/>
              </a:cxn>
              <a:cxn ang="0">
                <a:pos x="138" y="295"/>
              </a:cxn>
              <a:cxn ang="0">
                <a:pos x="130" y="200"/>
              </a:cxn>
              <a:cxn ang="0">
                <a:pos x="135" y="213"/>
              </a:cxn>
              <a:cxn ang="0">
                <a:pos x="141" y="213"/>
              </a:cxn>
              <a:cxn ang="0">
                <a:pos x="144" y="200"/>
              </a:cxn>
              <a:cxn ang="0">
                <a:pos x="136" y="179"/>
              </a:cxn>
              <a:cxn ang="0">
                <a:pos x="140" y="148"/>
              </a:cxn>
              <a:cxn ang="0">
                <a:pos x="127" y="84"/>
              </a:cxn>
              <a:cxn ang="0">
                <a:pos x="112" y="70"/>
              </a:cxn>
              <a:cxn ang="0">
                <a:pos x="106" y="67"/>
              </a:cxn>
              <a:cxn ang="0">
                <a:pos x="112" y="64"/>
              </a:cxn>
              <a:cxn ang="0">
                <a:pos x="116" y="55"/>
              </a:cxn>
              <a:cxn ang="0">
                <a:pos x="112" y="44"/>
              </a:cxn>
              <a:cxn ang="0">
                <a:pos x="105" y="32"/>
              </a:cxn>
              <a:cxn ang="0">
                <a:pos x="103" y="21"/>
              </a:cxn>
              <a:cxn ang="0">
                <a:pos x="102" y="16"/>
              </a:cxn>
              <a:cxn ang="0">
                <a:pos x="100" y="8"/>
              </a:cxn>
              <a:cxn ang="0">
                <a:pos x="98" y="1"/>
              </a:cxn>
              <a:cxn ang="0">
                <a:pos x="81" y="0"/>
              </a:cxn>
              <a:cxn ang="0">
                <a:pos x="65" y="5"/>
              </a:cxn>
              <a:cxn ang="0">
                <a:pos x="54" y="23"/>
              </a:cxn>
              <a:cxn ang="0">
                <a:pos x="46" y="44"/>
              </a:cxn>
              <a:cxn ang="0">
                <a:pos x="38" y="56"/>
              </a:cxn>
              <a:cxn ang="0">
                <a:pos x="40" y="64"/>
              </a:cxn>
              <a:cxn ang="0">
                <a:pos x="44" y="68"/>
              </a:cxn>
              <a:cxn ang="0">
                <a:pos x="40" y="76"/>
              </a:cxn>
              <a:cxn ang="0">
                <a:pos x="20" y="117"/>
              </a:cxn>
              <a:cxn ang="0">
                <a:pos x="8" y="157"/>
              </a:cxn>
              <a:cxn ang="0">
                <a:pos x="10" y="163"/>
              </a:cxn>
              <a:cxn ang="0">
                <a:pos x="16" y="173"/>
              </a:cxn>
              <a:cxn ang="0">
                <a:pos x="3" y="217"/>
              </a:cxn>
              <a:cxn ang="0">
                <a:pos x="0" y="256"/>
              </a:cxn>
              <a:cxn ang="0">
                <a:pos x="8" y="261"/>
              </a:cxn>
              <a:cxn ang="0">
                <a:pos x="24" y="265"/>
              </a:cxn>
              <a:cxn ang="0">
                <a:pos x="26" y="286"/>
              </a:cxn>
              <a:cxn ang="0">
                <a:pos x="24" y="303"/>
              </a:cxn>
              <a:cxn ang="0">
                <a:pos x="30" y="307"/>
              </a:cxn>
              <a:cxn ang="0">
                <a:pos x="43" y="312"/>
              </a:cxn>
              <a:cxn ang="0">
                <a:pos x="47" y="320"/>
              </a:cxn>
              <a:cxn ang="0">
                <a:pos x="52" y="337"/>
              </a:cxn>
              <a:cxn ang="0">
                <a:pos x="52" y="340"/>
              </a:cxn>
              <a:cxn ang="0">
                <a:pos x="49" y="351"/>
              </a:cxn>
              <a:cxn ang="0">
                <a:pos x="51" y="376"/>
              </a:cxn>
              <a:cxn ang="0">
                <a:pos x="58" y="401"/>
              </a:cxn>
              <a:cxn ang="0">
                <a:pos x="54" y="442"/>
              </a:cxn>
              <a:cxn ang="0">
                <a:pos x="62" y="448"/>
              </a:cxn>
              <a:cxn ang="0">
                <a:pos x="72" y="445"/>
              </a:cxn>
              <a:cxn ang="0">
                <a:pos x="76" y="434"/>
              </a:cxn>
              <a:cxn ang="0">
                <a:pos x="71" y="398"/>
              </a:cxn>
              <a:cxn ang="0">
                <a:pos x="96" y="325"/>
              </a:cxn>
              <a:cxn ang="0">
                <a:pos x="97" y="339"/>
              </a:cxn>
              <a:cxn ang="0">
                <a:pos x="99" y="363"/>
              </a:cxn>
              <a:cxn ang="0">
                <a:pos x="106" y="391"/>
              </a:cxn>
              <a:cxn ang="0">
                <a:pos x="106" y="428"/>
              </a:cxn>
              <a:cxn ang="0">
                <a:pos x="116" y="428"/>
              </a:cxn>
              <a:cxn ang="0">
                <a:pos x="128" y="434"/>
              </a:cxn>
              <a:cxn ang="0">
                <a:pos x="143" y="440"/>
              </a:cxn>
              <a:cxn ang="0">
                <a:pos x="156" y="438"/>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w="9525" cap="rnd">
            <a:noFill/>
            <a:round/>
            <a:headEnd/>
            <a:tailEnd/>
          </a:ln>
          <a:effectLst/>
        </p:spPr>
        <p:txBody>
          <a:bodyPr/>
          <a:lstStyle/>
          <a:p>
            <a:endParaRPr lang="en-US"/>
          </a:p>
        </p:txBody>
      </p:sp>
      <p:sp>
        <p:nvSpPr>
          <p:cNvPr id="9237" name="Freeform 21"/>
          <p:cNvSpPr>
            <a:spLocks/>
          </p:cNvSpPr>
          <p:nvPr/>
        </p:nvSpPr>
        <p:spPr bwMode="auto">
          <a:xfrm>
            <a:off x="1492250" y="3222625"/>
            <a:ext cx="254000" cy="712788"/>
          </a:xfrm>
          <a:custGeom>
            <a:avLst/>
            <a:gdLst/>
            <a:ahLst/>
            <a:cxnLst>
              <a:cxn ang="0">
                <a:pos x="147" y="422"/>
              </a:cxn>
              <a:cxn ang="0">
                <a:pos x="125" y="401"/>
              </a:cxn>
              <a:cxn ang="0">
                <a:pos x="126" y="360"/>
              </a:cxn>
              <a:cxn ang="0">
                <a:pos x="131" y="313"/>
              </a:cxn>
              <a:cxn ang="0">
                <a:pos x="133" y="308"/>
              </a:cxn>
              <a:cxn ang="0">
                <a:pos x="139" y="294"/>
              </a:cxn>
              <a:cxn ang="0">
                <a:pos x="130" y="200"/>
              </a:cxn>
              <a:cxn ang="0">
                <a:pos x="135" y="213"/>
              </a:cxn>
              <a:cxn ang="0">
                <a:pos x="141" y="213"/>
              </a:cxn>
              <a:cxn ang="0">
                <a:pos x="144" y="200"/>
              </a:cxn>
              <a:cxn ang="0">
                <a:pos x="136" y="178"/>
              </a:cxn>
              <a:cxn ang="0">
                <a:pos x="140" y="147"/>
              </a:cxn>
              <a:cxn ang="0">
                <a:pos x="127" y="83"/>
              </a:cxn>
              <a:cxn ang="0">
                <a:pos x="113" y="70"/>
              </a:cxn>
              <a:cxn ang="0">
                <a:pos x="106" y="66"/>
              </a:cxn>
              <a:cxn ang="0">
                <a:pos x="112" y="64"/>
              </a:cxn>
              <a:cxn ang="0">
                <a:pos x="116" y="55"/>
              </a:cxn>
              <a:cxn ang="0">
                <a:pos x="113" y="44"/>
              </a:cxn>
              <a:cxn ang="0">
                <a:pos x="105" y="32"/>
              </a:cxn>
              <a:cxn ang="0">
                <a:pos x="103" y="20"/>
              </a:cxn>
              <a:cxn ang="0">
                <a:pos x="102" y="16"/>
              </a:cxn>
              <a:cxn ang="0">
                <a:pos x="100" y="8"/>
              </a:cxn>
              <a:cxn ang="0">
                <a:pos x="98" y="0"/>
              </a:cxn>
              <a:cxn ang="0">
                <a:pos x="81" y="0"/>
              </a:cxn>
              <a:cxn ang="0">
                <a:pos x="65" y="5"/>
              </a:cxn>
              <a:cxn ang="0">
                <a:pos x="54" y="22"/>
              </a:cxn>
              <a:cxn ang="0">
                <a:pos x="46" y="43"/>
              </a:cxn>
              <a:cxn ang="0">
                <a:pos x="38" y="56"/>
              </a:cxn>
              <a:cxn ang="0">
                <a:pos x="40" y="64"/>
              </a:cxn>
              <a:cxn ang="0">
                <a:pos x="44" y="68"/>
              </a:cxn>
              <a:cxn ang="0">
                <a:pos x="40" y="76"/>
              </a:cxn>
              <a:cxn ang="0">
                <a:pos x="20" y="116"/>
              </a:cxn>
              <a:cxn ang="0">
                <a:pos x="8" y="157"/>
              </a:cxn>
              <a:cxn ang="0">
                <a:pos x="10" y="163"/>
              </a:cxn>
              <a:cxn ang="0">
                <a:pos x="16" y="173"/>
              </a:cxn>
              <a:cxn ang="0">
                <a:pos x="3" y="216"/>
              </a:cxn>
              <a:cxn ang="0">
                <a:pos x="0" y="255"/>
              </a:cxn>
              <a:cxn ang="0">
                <a:pos x="8" y="261"/>
              </a:cxn>
              <a:cxn ang="0">
                <a:pos x="24" y="264"/>
              </a:cxn>
              <a:cxn ang="0">
                <a:pos x="27" y="285"/>
              </a:cxn>
              <a:cxn ang="0">
                <a:pos x="24" y="302"/>
              </a:cxn>
              <a:cxn ang="0">
                <a:pos x="30" y="307"/>
              </a:cxn>
              <a:cxn ang="0">
                <a:pos x="43" y="312"/>
              </a:cxn>
              <a:cxn ang="0">
                <a:pos x="47" y="320"/>
              </a:cxn>
              <a:cxn ang="0">
                <a:pos x="52" y="337"/>
              </a:cxn>
              <a:cxn ang="0">
                <a:pos x="52" y="340"/>
              </a:cxn>
              <a:cxn ang="0">
                <a:pos x="49" y="351"/>
              </a:cxn>
              <a:cxn ang="0">
                <a:pos x="51" y="375"/>
              </a:cxn>
              <a:cxn ang="0">
                <a:pos x="59" y="400"/>
              </a:cxn>
              <a:cxn ang="0">
                <a:pos x="54" y="441"/>
              </a:cxn>
              <a:cxn ang="0">
                <a:pos x="62" y="447"/>
              </a:cxn>
              <a:cxn ang="0">
                <a:pos x="72" y="444"/>
              </a:cxn>
              <a:cxn ang="0">
                <a:pos x="76" y="433"/>
              </a:cxn>
              <a:cxn ang="0">
                <a:pos x="71" y="398"/>
              </a:cxn>
              <a:cxn ang="0">
                <a:pos x="96" y="325"/>
              </a:cxn>
              <a:cxn ang="0">
                <a:pos x="97" y="339"/>
              </a:cxn>
              <a:cxn ang="0">
                <a:pos x="100" y="362"/>
              </a:cxn>
              <a:cxn ang="0">
                <a:pos x="106" y="391"/>
              </a:cxn>
              <a:cxn ang="0">
                <a:pos x="106" y="428"/>
              </a:cxn>
              <a:cxn ang="0">
                <a:pos x="116" y="427"/>
              </a:cxn>
              <a:cxn ang="0">
                <a:pos x="128" y="434"/>
              </a:cxn>
              <a:cxn ang="0">
                <a:pos x="143" y="439"/>
              </a:cxn>
              <a:cxn ang="0">
                <a:pos x="156" y="438"/>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w="9525" cap="rnd">
            <a:noFill/>
            <a:round/>
            <a:headEnd/>
            <a:tailEnd/>
          </a:ln>
          <a:effectLst/>
        </p:spPr>
        <p:txBody>
          <a:bodyPr/>
          <a:lstStyle/>
          <a:p>
            <a:endParaRPr lang="en-US"/>
          </a:p>
        </p:txBody>
      </p:sp>
      <p:sp>
        <p:nvSpPr>
          <p:cNvPr id="9238" name="Rectangle 22"/>
          <p:cNvSpPr>
            <a:spLocks noChangeArrowheads="1"/>
          </p:cNvSpPr>
          <p:nvPr/>
        </p:nvSpPr>
        <p:spPr bwMode="auto">
          <a:xfrm>
            <a:off x="1428750" y="3268663"/>
            <a:ext cx="369888" cy="457200"/>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a:t>
            </a:r>
          </a:p>
        </p:txBody>
      </p:sp>
      <p:sp>
        <p:nvSpPr>
          <p:cNvPr id="9239" name="Rectangle 23"/>
          <p:cNvSpPr>
            <a:spLocks noChangeArrowheads="1"/>
          </p:cNvSpPr>
          <p:nvPr/>
        </p:nvSpPr>
        <p:spPr bwMode="auto">
          <a:xfrm>
            <a:off x="2244725" y="4059238"/>
            <a:ext cx="5965825" cy="1770062"/>
          </a:xfrm>
          <a:prstGeom prst="rect">
            <a:avLst/>
          </a:prstGeom>
          <a:solidFill>
            <a:srgbClr val="FF9966"/>
          </a:solidFill>
          <a:ln w="9525">
            <a:noFill/>
            <a:miter lim="800000"/>
            <a:headEnd/>
            <a:tailEnd/>
          </a:ln>
          <a:effectLst/>
        </p:spPr>
        <p:txBody>
          <a:bodyPr wrap="none" anchor="ctr"/>
          <a:lstStyle/>
          <a:p>
            <a:endParaRPr lang="en-US"/>
          </a:p>
        </p:txBody>
      </p:sp>
      <p:sp>
        <p:nvSpPr>
          <p:cNvPr id="9240" name="Rectangle 24"/>
          <p:cNvSpPr>
            <a:spLocks noChangeArrowheads="1"/>
          </p:cNvSpPr>
          <p:nvPr/>
        </p:nvSpPr>
        <p:spPr bwMode="auto">
          <a:xfrm>
            <a:off x="3652838" y="4784725"/>
            <a:ext cx="4002087" cy="427038"/>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“What is Jones’ salary?”</a:t>
            </a:r>
          </a:p>
        </p:txBody>
      </p:sp>
      <p:sp>
        <p:nvSpPr>
          <p:cNvPr id="9241" name="Oval 25"/>
          <p:cNvSpPr>
            <a:spLocks noChangeArrowheads="1"/>
          </p:cNvSpPr>
          <p:nvPr/>
        </p:nvSpPr>
        <p:spPr bwMode="auto">
          <a:xfrm>
            <a:off x="2422525" y="4484688"/>
            <a:ext cx="1117600" cy="1106487"/>
          </a:xfrm>
          <a:prstGeom prst="ellipse">
            <a:avLst/>
          </a:prstGeom>
          <a:solidFill>
            <a:srgbClr val="FFFFCC"/>
          </a:solidFill>
          <a:ln w="9525">
            <a:noFill/>
            <a:round/>
            <a:headEnd/>
            <a:tailEnd/>
          </a:ln>
          <a:effectLst/>
        </p:spPr>
        <p:txBody>
          <a:bodyPr wrap="none" anchor="ctr"/>
          <a:lstStyle/>
          <a:p>
            <a:endParaRPr lang="en-US"/>
          </a:p>
        </p:txBody>
      </p:sp>
      <p:grpSp>
        <p:nvGrpSpPr>
          <p:cNvPr id="9272" name="Group 56"/>
          <p:cNvGrpSpPr>
            <a:grpSpLocks/>
          </p:cNvGrpSpPr>
          <p:nvPr/>
        </p:nvGrpSpPr>
        <p:grpSpPr bwMode="auto">
          <a:xfrm>
            <a:off x="2695575" y="4648200"/>
            <a:ext cx="612775" cy="776288"/>
            <a:chOff x="1698" y="2928"/>
            <a:chExt cx="386" cy="489"/>
          </a:xfrm>
        </p:grpSpPr>
        <p:grpSp>
          <p:nvGrpSpPr>
            <p:cNvPr id="9251" name="Group 35"/>
            <p:cNvGrpSpPr>
              <a:grpSpLocks/>
            </p:cNvGrpSpPr>
            <p:nvPr/>
          </p:nvGrpSpPr>
          <p:grpSpPr bwMode="auto">
            <a:xfrm>
              <a:off x="1781" y="3018"/>
              <a:ext cx="303" cy="399"/>
              <a:chOff x="1781" y="3018"/>
              <a:chExt cx="303" cy="399"/>
            </a:xfrm>
          </p:grpSpPr>
          <p:sp>
            <p:nvSpPr>
              <p:cNvPr id="9242" name="Freeform 26"/>
              <p:cNvSpPr>
                <a:spLocks/>
              </p:cNvSpPr>
              <p:nvPr/>
            </p:nvSpPr>
            <p:spPr bwMode="auto">
              <a:xfrm>
                <a:off x="1788" y="304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a:effectLst/>
            </p:spPr>
            <p:txBody>
              <a:bodyPr/>
              <a:lstStyle/>
              <a:p>
                <a:endParaRPr lang="en-US"/>
              </a:p>
            </p:txBody>
          </p:sp>
          <p:sp>
            <p:nvSpPr>
              <p:cNvPr id="9243" name="Freeform 27"/>
              <p:cNvSpPr>
                <a:spLocks/>
              </p:cNvSpPr>
              <p:nvPr/>
            </p:nvSpPr>
            <p:spPr bwMode="auto">
              <a:xfrm>
                <a:off x="1781" y="3018"/>
                <a:ext cx="298"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7" y="187"/>
                  </a:cxn>
                  <a:cxn ang="0">
                    <a:pos x="41" y="172"/>
                  </a:cxn>
                  <a:cxn ang="0">
                    <a:pos x="54" y="161"/>
                  </a:cxn>
                  <a:cxn ang="0">
                    <a:pos x="68" y="156"/>
                  </a:cxn>
                  <a:cxn ang="0">
                    <a:pos x="81" y="152"/>
                  </a:cxn>
                  <a:cxn ang="0">
                    <a:pos x="94" y="148"/>
                  </a:cxn>
                  <a:cxn ang="0">
                    <a:pos x="108" y="141"/>
                  </a:cxn>
                  <a:cxn ang="0">
                    <a:pos x="121" y="128"/>
                  </a:cxn>
                  <a:cxn ang="0">
                    <a:pos x="135" y="109"/>
                  </a:cxn>
                  <a:cxn ang="0">
                    <a:pos x="146" y="85"/>
                  </a:cxn>
                  <a:cxn ang="0">
                    <a:pos x="155" y="65"/>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8"/>
                  </a:cxn>
                  <a:cxn ang="0">
                    <a:pos x="254" y="158"/>
                  </a:cxn>
                  <a:cxn ang="0">
                    <a:pos x="243" y="173"/>
                  </a:cxn>
                  <a:cxn ang="0">
                    <a:pos x="229" y="181"/>
                  </a:cxn>
                  <a:cxn ang="0">
                    <a:pos x="213" y="187"/>
                  </a:cxn>
                  <a:cxn ang="0">
                    <a:pos x="194" y="191"/>
                  </a:cxn>
                  <a:cxn ang="0">
                    <a:pos x="177" y="197"/>
                  </a:cxn>
                  <a:cxn ang="0">
                    <a:pos x="160" y="203"/>
                  </a:cxn>
                  <a:cxn ang="0">
                    <a:pos x="145" y="212"/>
                  </a:cxn>
                  <a:cxn ang="0">
                    <a:pos x="133" y="224"/>
                  </a:cxn>
                  <a:cxn ang="0">
                    <a:pos x="125"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a:effectLst/>
            </p:spPr>
            <p:txBody>
              <a:bodyPr/>
              <a:lstStyle/>
              <a:p>
                <a:endParaRPr lang="en-US"/>
              </a:p>
            </p:txBody>
          </p:sp>
          <p:sp>
            <p:nvSpPr>
              <p:cNvPr id="9244" name="Freeform 28"/>
              <p:cNvSpPr>
                <a:spLocks/>
              </p:cNvSpPr>
              <p:nvPr/>
            </p:nvSpPr>
            <p:spPr bwMode="auto">
              <a:xfrm>
                <a:off x="1798" y="3048"/>
                <a:ext cx="259"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3" y="128"/>
                  </a:cxn>
                  <a:cxn ang="0">
                    <a:pos x="99" y="120"/>
                  </a:cxn>
                  <a:cxn ang="0">
                    <a:pos x="114" y="107"/>
                  </a:cxn>
                  <a:cxn ang="0">
                    <a:pos x="127" y="91"/>
                  </a:cxn>
                  <a:cxn ang="0">
                    <a:pos x="139" y="68"/>
                  </a:cxn>
                  <a:cxn ang="0">
                    <a:pos x="145" y="48"/>
                  </a:cxn>
                  <a:cxn ang="0">
                    <a:pos x="151" y="34"/>
                  </a:cxn>
                  <a:cxn ang="0">
                    <a:pos x="155" y="21"/>
                  </a:cxn>
                  <a:cxn ang="0">
                    <a:pos x="159" y="12"/>
                  </a:cxn>
                  <a:cxn ang="0">
                    <a:pos x="161" y="6"/>
                  </a:cxn>
                  <a:cxn ang="0">
                    <a:pos x="162" y="2"/>
                  </a:cxn>
                  <a:cxn ang="0">
                    <a:pos x="163" y="0"/>
                  </a:cxn>
                  <a:cxn ang="0">
                    <a:pos x="163" y="0"/>
                  </a:cxn>
                  <a:cxn ang="0">
                    <a:pos x="258" y="17"/>
                  </a:cxn>
                  <a:cxn ang="0">
                    <a:pos x="257" y="21"/>
                  </a:cxn>
                  <a:cxn ang="0">
                    <a:pos x="254" y="32"/>
                  </a:cxn>
                  <a:cxn ang="0">
                    <a:pos x="250" y="48"/>
                  </a:cxn>
                  <a:cxn ang="0">
                    <a:pos x="245" y="68"/>
                  </a:cxn>
                  <a:cxn ang="0">
                    <a:pos x="238" y="88"/>
                  </a:cxn>
                  <a:cxn ang="0">
                    <a:pos x="230" y="107"/>
                  </a:cxn>
                  <a:cxn ang="0">
                    <a:pos x="222" y="123"/>
                  </a:cxn>
                  <a:cxn ang="0">
                    <a:pos x="212" y="134"/>
                  </a:cxn>
                  <a:cxn ang="0">
                    <a:pos x="200" y="140"/>
                  </a:cxn>
                  <a:cxn ang="0">
                    <a:pos x="184" y="146"/>
                  </a:cxn>
                  <a:cxn ang="0">
                    <a:pos x="167" y="152"/>
                  </a:cxn>
                  <a:cxn ang="0">
                    <a:pos x="148" y="157"/>
                  </a:cxn>
                  <a:cxn ang="0">
                    <a:pos x="130" y="165"/>
                  </a:cxn>
                  <a:cxn ang="0">
                    <a:pos x="114" y="176"/>
                  </a:cxn>
                  <a:cxn ang="0">
                    <a:pos x="100" y="189"/>
                  </a:cxn>
                  <a:cxn ang="0">
                    <a:pos x="90" y="206"/>
                  </a:cxn>
                  <a:cxn ang="0">
                    <a:pos x="86" y="223"/>
                  </a:cxn>
                  <a:cxn ang="0">
                    <a:pos x="83" y="241"/>
                  </a:cxn>
                  <a:cxn ang="0">
                    <a:pos x="83" y="260"/>
                  </a:cxn>
                  <a:cxn ang="0">
                    <a:pos x="83" y="278"/>
                  </a:cxn>
                  <a:cxn ang="0">
                    <a:pos x="85" y="293"/>
                  </a:cxn>
                  <a:cxn ang="0">
                    <a:pos x="86" y="305"/>
                  </a:cxn>
                  <a:cxn ang="0">
                    <a:pos x="88" y="314"/>
                  </a:cxn>
                  <a:cxn ang="0">
                    <a:pos x="88" y="318"/>
                  </a:cxn>
                  <a:cxn ang="0">
                    <a:pos x="1" y="303"/>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w="9525" cap="rnd">
                <a:noFill/>
                <a:round/>
                <a:headEnd/>
                <a:tailEnd/>
              </a:ln>
              <a:effectLst/>
            </p:spPr>
            <p:txBody>
              <a:bodyPr/>
              <a:lstStyle/>
              <a:p>
                <a:endParaRPr lang="en-US"/>
              </a:p>
            </p:txBody>
          </p:sp>
          <p:sp>
            <p:nvSpPr>
              <p:cNvPr id="9245" name="Freeform 29"/>
              <p:cNvSpPr>
                <a:spLocks/>
              </p:cNvSpPr>
              <p:nvPr/>
            </p:nvSpPr>
            <p:spPr bwMode="auto">
              <a:xfrm>
                <a:off x="1850" y="3166"/>
                <a:ext cx="123" cy="56"/>
              </a:xfrm>
              <a:custGeom>
                <a:avLst/>
                <a:gdLst/>
                <a:ahLst/>
                <a:cxnLst>
                  <a:cxn ang="0">
                    <a:pos x="64" y="52"/>
                  </a:cxn>
                  <a:cxn ang="0">
                    <a:pos x="76" y="49"/>
                  </a:cxn>
                  <a:cxn ang="0">
                    <a:pos x="88" y="45"/>
                  </a:cxn>
                  <a:cxn ang="0">
                    <a:pos x="97" y="41"/>
                  </a:cxn>
                  <a:cxn ang="0">
                    <a:pos x="106" y="36"/>
                  </a:cxn>
                  <a:cxn ang="0">
                    <a:pos x="113" y="30"/>
                  </a:cxn>
                  <a:cxn ang="0">
                    <a:pos x="118" y="26"/>
                  </a:cxn>
                  <a:cxn ang="0">
                    <a:pos x="121" y="20"/>
                  </a:cxn>
                  <a:cxn ang="0">
                    <a:pos x="122" y="14"/>
                  </a:cxn>
                  <a:cxn ang="0">
                    <a:pos x="120" y="10"/>
                  </a:cxn>
                  <a:cxn ang="0">
                    <a:pos x="116" y="6"/>
                  </a:cxn>
                  <a:cxn ang="0">
                    <a:pos x="109" y="3"/>
                  </a:cxn>
                  <a:cxn ang="0">
                    <a:pos x="101" y="1"/>
                  </a:cxn>
                  <a:cxn ang="0">
                    <a:pos x="91" y="0"/>
                  </a:cxn>
                  <a:cxn ang="0">
                    <a:pos x="81" y="0"/>
                  </a:cxn>
                  <a:cxn ang="0">
                    <a:pos x="69" y="0"/>
                  </a:cxn>
                  <a:cxn ang="0">
                    <a:pos x="57" y="2"/>
                  </a:cxn>
                  <a:cxn ang="0">
                    <a:pos x="45" y="5"/>
                  </a:cxn>
                  <a:cxn ang="0">
                    <a:pos x="33" y="9"/>
                  </a:cxn>
                  <a:cxn ang="0">
                    <a:pos x="24" y="13"/>
                  </a:cxn>
                  <a:cxn ang="0">
                    <a:pos x="15" y="18"/>
                  </a:cxn>
                  <a:cxn ang="0">
                    <a:pos x="8" y="22"/>
                  </a:cxn>
                  <a:cxn ang="0">
                    <a:pos x="3" y="28"/>
                  </a:cxn>
                  <a:cxn ang="0">
                    <a:pos x="0" y="34"/>
                  </a:cxn>
                  <a:cxn ang="0">
                    <a:pos x="0" y="38"/>
                  </a:cxn>
                  <a:cxn ang="0">
                    <a:pos x="1" y="44"/>
                  </a:cxn>
                  <a:cxn ang="0">
                    <a:pos x="5" y="48"/>
                  </a:cxn>
                  <a:cxn ang="0">
                    <a:pos x="12" y="51"/>
                  </a:cxn>
                  <a:cxn ang="0">
                    <a:pos x="20" y="53"/>
                  </a:cxn>
                  <a:cxn ang="0">
                    <a:pos x="30" y="55"/>
                  </a:cxn>
                  <a:cxn ang="0">
                    <a:pos x="40" y="55"/>
                  </a:cxn>
                  <a:cxn ang="0">
                    <a:pos x="52" y="53"/>
                  </a:cxn>
                  <a:cxn ang="0">
                    <a:pos x="64" y="52"/>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w="9525" cap="rnd">
                <a:noFill/>
                <a:round/>
                <a:headEnd/>
                <a:tailEnd/>
              </a:ln>
              <a:effectLst/>
            </p:spPr>
            <p:txBody>
              <a:bodyPr/>
              <a:lstStyle/>
              <a:p>
                <a:endParaRPr lang="en-US"/>
              </a:p>
            </p:txBody>
          </p:sp>
          <p:sp>
            <p:nvSpPr>
              <p:cNvPr id="9246" name="Freeform 30"/>
              <p:cNvSpPr>
                <a:spLocks/>
              </p:cNvSpPr>
              <p:nvPr/>
            </p:nvSpPr>
            <p:spPr bwMode="auto">
              <a:xfrm>
                <a:off x="1860" y="317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en-US"/>
              </a:p>
            </p:txBody>
          </p:sp>
          <p:sp>
            <p:nvSpPr>
              <p:cNvPr id="9247" name="Freeform 31"/>
              <p:cNvSpPr>
                <a:spLocks/>
              </p:cNvSpPr>
              <p:nvPr/>
            </p:nvSpPr>
            <p:spPr bwMode="auto">
              <a:xfrm>
                <a:off x="1953" y="3034"/>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a:effectLst/>
            </p:spPr>
            <p:txBody>
              <a:bodyPr/>
              <a:lstStyle/>
              <a:p>
                <a:endParaRPr lang="en-US"/>
              </a:p>
            </p:txBody>
          </p:sp>
          <p:sp>
            <p:nvSpPr>
              <p:cNvPr id="9248" name="Freeform 32"/>
              <p:cNvSpPr>
                <a:spLocks/>
              </p:cNvSpPr>
              <p:nvPr/>
            </p:nvSpPr>
            <p:spPr bwMode="auto">
              <a:xfrm>
                <a:off x="2033" y="304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a:effectLst/>
            </p:spPr>
            <p:txBody>
              <a:bodyPr/>
              <a:lstStyle/>
              <a:p>
                <a:endParaRPr lang="en-US"/>
              </a:p>
            </p:txBody>
          </p:sp>
          <p:sp>
            <p:nvSpPr>
              <p:cNvPr id="9249" name="Freeform 33"/>
              <p:cNvSpPr>
                <a:spLocks/>
              </p:cNvSpPr>
              <p:nvPr/>
            </p:nvSpPr>
            <p:spPr bwMode="auto">
              <a:xfrm>
                <a:off x="1871" y="333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en-US"/>
              </a:p>
            </p:txBody>
          </p:sp>
          <p:sp>
            <p:nvSpPr>
              <p:cNvPr id="9250" name="Freeform 34"/>
              <p:cNvSpPr>
                <a:spLocks/>
              </p:cNvSpPr>
              <p:nvPr/>
            </p:nvSpPr>
            <p:spPr bwMode="auto">
              <a:xfrm>
                <a:off x="1791" y="332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en-US"/>
              </a:p>
            </p:txBody>
          </p:sp>
        </p:grpSp>
        <p:grpSp>
          <p:nvGrpSpPr>
            <p:cNvPr id="9261" name="Group 45"/>
            <p:cNvGrpSpPr>
              <a:grpSpLocks/>
            </p:cNvGrpSpPr>
            <p:nvPr/>
          </p:nvGrpSpPr>
          <p:grpSpPr bwMode="auto">
            <a:xfrm>
              <a:off x="1740" y="2985"/>
              <a:ext cx="303" cy="399"/>
              <a:chOff x="1740" y="2985"/>
              <a:chExt cx="303" cy="399"/>
            </a:xfrm>
          </p:grpSpPr>
          <p:sp>
            <p:nvSpPr>
              <p:cNvPr id="9252" name="Freeform 36"/>
              <p:cNvSpPr>
                <a:spLocks/>
              </p:cNvSpPr>
              <p:nvPr/>
            </p:nvSpPr>
            <p:spPr bwMode="auto">
              <a:xfrm>
                <a:off x="1746" y="3012"/>
                <a:ext cx="297" cy="372"/>
              </a:xfrm>
              <a:custGeom>
                <a:avLst/>
                <a:gdLst/>
                <a:ahLst/>
                <a:cxnLst>
                  <a:cxn ang="0">
                    <a:pos x="2" y="352"/>
                  </a:cxn>
                  <a:cxn ang="0">
                    <a:pos x="1" y="347"/>
                  </a:cxn>
                  <a:cxn ang="0">
                    <a:pos x="0" y="333"/>
                  </a:cxn>
                  <a:cxn ang="0">
                    <a:pos x="0" y="314"/>
                  </a:cxn>
                  <a:cxn ang="0">
                    <a:pos x="0" y="289"/>
                  </a:cxn>
                  <a:cxn ang="0">
                    <a:pos x="2" y="262"/>
                  </a:cxn>
                  <a:cxn ang="0">
                    <a:pos x="6" y="233"/>
                  </a:cxn>
                  <a:cxn ang="0">
                    <a:pos x="15" y="208"/>
                  </a:cxn>
                  <a:cxn ang="0">
                    <a:pos x="26" y="186"/>
                  </a:cxn>
                  <a:cxn ang="0">
                    <a:pos x="40" y="170"/>
                  </a:cxn>
                  <a:cxn ang="0">
                    <a:pos x="54" y="161"/>
                  </a:cxn>
                  <a:cxn ang="0">
                    <a:pos x="68" y="155"/>
                  </a:cxn>
                  <a:cxn ang="0">
                    <a:pos x="80" y="150"/>
                  </a:cxn>
                  <a:cxn ang="0">
                    <a:pos x="94" y="146"/>
                  </a:cxn>
                  <a:cxn ang="0">
                    <a:pos x="107" y="139"/>
                  </a:cxn>
                  <a:cxn ang="0">
                    <a:pos x="121" y="127"/>
                  </a:cxn>
                  <a:cxn ang="0">
                    <a:pos x="134" y="107"/>
                  </a:cxn>
                  <a:cxn ang="0">
                    <a:pos x="146" y="85"/>
                  </a:cxn>
                  <a:cxn ang="0">
                    <a:pos x="155" y="63"/>
                  </a:cxn>
                  <a:cxn ang="0">
                    <a:pos x="161" y="45"/>
                  </a:cxn>
                  <a:cxn ang="0">
                    <a:pos x="164" y="29"/>
                  </a:cxn>
                  <a:cxn ang="0">
                    <a:pos x="167" y="17"/>
                  </a:cxn>
                  <a:cxn ang="0">
                    <a:pos x="168" y="7"/>
                  </a:cxn>
                  <a:cxn ang="0">
                    <a:pos x="168" y="1"/>
                  </a:cxn>
                  <a:cxn ang="0">
                    <a:pos x="168" y="0"/>
                  </a:cxn>
                  <a:cxn ang="0">
                    <a:pos x="296" y="19"/>
                  </a:cxn>
                  <a:cxn ang="0">
                    <a:pos x="295" y="24"/>
                  </a:cxn>
                  <a:cxn ang="0">
                    <a:pos x="293" y="39"/>
                  </a:cxn>
                  <a:cxn ang="0">
                    <a:pos x="288" y="60"/>
                  </a:cxn>
                  <a:cxn ang="0">
                    <a:pos x="282" y="85"/>
                  </a:cxn>
                  <a:cxn ang="0">
                    <a:pos x="274" y="112"/>
                  </a:cxn>
                  <a:cxn ang="0">
                    <a:pos x="265" y="136"/>
                  </a:cxn>
                  <a:cxn ang="0">
                    <a:pos x="254" y="157"/>
                  </a:cxn>
                  <a:cxn ang="0">
                    <a:pos x="242" y="171"/>
                  </a:cxn>
                  <a:cxn ang="0">
                    <a:pos x="229" y="180"/>
                  </a:cxn>
                  <a:cxn ang="0">
                    <a:pos x="213" y="186"/>
                  </a:cxn>
                  <a:cxn ang="0">
                    <a:pos x="194" y="190"/>
                  </a:cxn>
                  <a:cxn ang="0">
                    <a:pos x="177" y="195"/>
                  </a:cxn>
                  <a:cxn ang="0">
                    <a:pos x="160" y="201"/>
                  </a:cxn>
                  <a:cxn ang="0">
                    <a:pos x="145" y="211"/>
                  </a:cxn>
                  <a:cxn ang="0">
                    <a:pos x="133" y="223"/>
                  </a:cxn>
                  <a:cxn ang="0">
                    <a:pos x="125" y="241"/>
                  </a:cxn>
                  <a:cxn ang="0">
                    <a:pos x="121" y="263"/>
                  </a:cxn>
                  <a:cxn ang="0">
                    <a:pos x="118" y="285"/>
                  </a:cxn>
                  <a:cxn ang="0">
                    <a:pos x="117" y="307"/>
                  </a:cxn>
                  <a:cxn ang="0">
                    <a:pos x="117" y="326"/>
                  </a:cxn>
                  <a:cxn ang="0">
                    <a:pos x="118" y="344"/>
                  </a:cxn>
                  <a:cxn ang="0">
                    <a:pos x="119" y="358"/>
                  </a:cxn>
                  <a:cxn ang="0">
                    <a:pos x="120" y="367"/>
                  </a:cxn>
                  <a:cxn ang="0">
                    <a:pos x="121" y="371"/>
                  </a:cxn>
                  <a:cxn ang="0">
                    <a:pos x="2" y="352"/>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w="9525" cap="rnd">
                <a:noFill/>
                <a:round/>
                <a:headEnd/>
                <a:tailEnd/>
              </a:ln>
              <a:effectLst/>
            </p:spPr>
            <p:txBody>
              <a:bodyPr/>
              <a:lstStyle/>
              <a:p>
                <a:endParaRPr lang="en-US"/>
              </a:p>
            </p:txBody>
          </p:sp>
          <p:sp>
            <p:nvSpPr>
              <p:cNvPr id="9253" name="Freeform 37"/>
              <p:cNvSpPr>
                <a:spLocks/>
              </p:cNvSpPr>
              <p:nvPr/>
            </p:nvSpPr>
            <p:spPr bwMode="auto">
              <a:xfrm>
                <a:off x="1740" y="2985"/>
                <a:ext cx="297"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6" y="187"/>
                  </a:cxn>
                  <a:cxn ang="0">
                    <a:pos x="41" y="172"/>
                  </a:cxn>
                  <a:cxn ang="0">
                    <a:pos x="54" y="161"/>
                  </a:cxn>
                  <a:cxn ang="0">
                    <a:pos x="68" y="156"/>
                  </a:cxn>
                  <a:cxn ang="0">
                    <a:pos x="81" y="152"/>
                  </a:cxn>
                  <a:cxn ang="0">
                    <a:pos x="94" y="148"/>
                  </a:cxn>
                  <a:cxn ang="0">
                    <a:pos x="107" y="141"/>
                  </a:cxn>
                  <a:cxn ang="0">
                    <a:pos x="121" y="128"/>
                  </a:cxn>
                  <a:cxn ang="0">
                    <a:pos x="134" y="109"/>
                  </a:cxn>
                  <a:cxn ang="0">
                    <a:pos x="146" y="85"/>
                  </a:cxn>
                  <a:cxn ang="0">
                    <a:pos x="154" y="65"/>
                  </a:cxn>
                  <a:cxn ang="0">
                    <a:pos x="161" y="46"/>
                  </a:cxn>
                  <a:cxn ang="0">
                    <a:pos x="165" y="30"/>
                  </a:cxn>
                  <a:cxn ang="0">
                    <a:pos x="167" y="18"/>
                  </a:cxn>
                  <a:cxn ang="0">
                    <a:pos x="168" y="7"/>
                  </a:cxn>
                  <a:cxn ang="0">
                    <a:pos x="168" y="2"/>
                  </a:cxn>
                  <a:cxn ang="0">
                    <a:pos x="168" y="0"/>
                  </a:cxn>
                  <a:cxn ang="0">
                    <a:pos x="296" y="20"/>
                  </a:cxn>
                  <a:cxn ang="0">
                    <a:pos x="295" y="25"/>
                  </a:cxn>
                  <a:cxn ang="0">
                    <a:pos x="292" y="39"/>
                  </a:cxn>
                  <a:cxn ang="0">
                    <a:pos x="287" y="61"/>
                  </a:cxn>
                  <a:cxn ang="0">
                    <a:pos x="281" y="86"/>
                  </a:cxn>
                  <a:cxn ang="0">
                    <a:pos x="273" y="112"/>
                  </a:cxn>
                  <a:cxn ang="0">
                    <a:pos x="264" y="138"/>
                  </a:cxn>
                  <a:cxn ang="0">
                    <a:pos x="253" y="158"/>
                  </a:cxn>
                  <a:cxn ang="0">
                    <a:pos x="242" y="173"/>
                  </a:cxn>
                  <a:cxn ang="0">
                    <a:pos x="228" y="181"/>
                  </a:cxn>
                  <a:cxn ang="0">
                    <a:pos x="212" y="187"/>
                  </a:cxn>
                  <a:cxn ang="0">
                    <a:pos x="194" y="191"/>
                  </a:cxn>
                  <a:cxn ang="0">
                    <a:pos x="176" y="197"/>
                  </a:cxn>
                  <a:cxn ang="0">
                    <a:pos x="159" y="203"/>
                  </a:cxn>
                  <a:cxn ang="0">
                    <a:pos x="145" y="212"/>
                  </a:cxn>
                  <a:cxn ang="0">
                    <a:pos x="132" y="224"/>
                  </a:cxn>
                  <a:cxn ang="0">
                    <a:pos x="124"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a:effectLst/>
            </p:spPr>
            <p:txBody>
              <a:bodyPr/>
              <a:lstStyle/>
              <a:p>
                <a:endParaRPr lang="en-US"/>
              </a:p>
            </p:txBody>
          </p:sp>
          <p:sp>
            <p:nvSpPr>
              <p:cNvPr id="9254" name="Freeform 38"/>
              <p:cNvSpPr>
                <a:spLocks/>
              </p:cNvSpPr>
              <p:nvPr/>
            </p:nvSpPr>
            <p:spPr bwMode="auto">
              <a:xfrm>
                <a:off x="1757" y="3015"/>
                <a:ext cx="258"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2" y="128"/>
                  </a:cxn>
                  <a:cxn ang="0">
                    <a:pos x="99" y="120"/>
                  </a:cxn>
                  <a:cxn ang="0">
                    <a:pos x="113" y="107"/>
                  </a:cxn>
                  <a:cxn ang="0">
                    <a:pos x="127" y="91"/>
                  </a:cxn>
                  <a:cxn ang="0">
                    <a:pos x="138" y="68"/>
                  </a:cxn>
                  <a:cxn ang="0">
                    <a:pos x="145" y="48"/>
                  </a:cxn>
                  <a:cxn ang="0">
                    <a:pos x="151" y="34"/>
                  </a:cxn>
                  <a:cxn ang="0">
                    <a:pos x="154" y="21"/>
                  </a:cxn>
                  <a:cxn ang="0">
                    <a:pos x="158" y="12"/>
                  </a:cxn>
                  <a:cxn ang="0">
                    <a:pos x="160" y="6"/>
                  </a:cxn>
                  <a:cxn ang="0">
                    <a:pos x="161" y="2"/>
                  </a:cxn>
                  <a:cxn ang="0">
                    <a:pos x="162" y="0"/>
                  </a:cxn>
                  <a:cxn ang="0">
                    <a:pos x="162" y="0"/>
                  </a:cxn>
                  <a:cxn ang="0">
                    <a:pos x="257" y="17"/>
                  </a:cxn>
                  <a:cxn ang="0">
                    <a:pos x="256" y="21"/>
                  </a:cxn>
                  <a:cxn ang="0">
                    <a:pos x="253" y="32"/>
                  </a:cxn>
                  <a:cxn ang="0">
                    <a:pos x="249" y="48"/>
                  </a:cxn>
                  <a:cxn ang="0">
                    <a:pos x="244" y="68"/>
                  </a:cxn>
                  <a:cxn ang="0">
                    <a:pos x="237" y="88"/>
                  </a:cxn>
                  <a:cxn ang="0">
                    <a:pos x="230" y="107"/>
                  </a:cxn>
                  <a:cxn ang="0">
                    <a:pos x="221" y="123"/>
                  </a:cxn>
                  <a:cxn ang="0">
                    <a:pos x="211" y="134"/>
                  </a:cxn>
                  <a:cxn ang="0">
                    <a:pos x="199" y="140"/>
                  </a:cxn>
                  <a:cxn ang="0">
                    <a:pos x="183" y="146"/>
                  </a:cxn>
                  <a:cxn ang="0">
                    <a:pos x="166" y="152"/>
                  </a:cxn>
                  <a:cxn ang="0">
                    <a:pos x="148" y="157"/>
                  </a:cxn>
                  <a:cxn ang="0">
                    <a:pos x="129" y="165"/>
                  </a:cxn>
                  <a:cxn ang="0">
                    <a:pos x="113" y="176"/>
                  </a:cxn>
                  <a:cxn ang="0">
                    <a:pos x="100" y="189"/>
                  </a:cxn>
                  <a:cxn ang="0">
                    <a:pos x="90" y="206"/>
                  </a:cxn>
                  <a:cxn ang="0">
                    <a:pos x="85" y="223"/>
                  </a:cxn>
                  <a:cxn ang="0">
                    <a:pos x="82" y="241"/>
                  </a:cxn>
                  <a:cxn ang="0">
                    <a:pos x="82" y="260"/>
                  </a:cxn>
                  <a:cxn ang="0">
                    <a:pos x="82" y="278"/>
                  </a:cxn>
                  <a:cxn ang="0">
                    <a:pos x="84" y="293"/>
                  </a:cxn>
                  <a:cxn ang="0">
                    <a:pos x="86" y="305"/>
                  </a:cxn>
                  <a:cxn ang="0">
                    <a:pos x="88" y="314"/>
                  </a:cxn>
                  <a:cxn ang="0">
                    <a:pos x="88" y="318"/>
                  </a:cxn>
                  <a:cxn ang="0">
                    <a:pos x="1" y="303"/>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w="9525" cap="rnd">
                <a:noFill/>
                <a:round/>
                <a:headEnd/>
                <a:tailEnd/>
              </a:ln>
              <a:effectLst/>
            </p:spPr>
            <p:txBody>
              <a:bodyPr/>
              <a:lstStyle/>
              <a:p>
                <a:endParaRPr lang="en-US"/>
              </a:p>
            </p:txBody>
          </p:sp>
          <p:sp>
            <p:nvSpPr>
              <p:cNvPr id="9255" name="Freeform 39"/>
              <p:cNvSpPr>
                <a:spLocks/>
              </p:cNvSpPr>
              <p:nvPr/>
            </p:nvSpPr>
            <p:spPr bwMode="auto">
              <a:xfrm>
                <a:off x="1809" y="3134"/>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a:effectLst/>
            </p:spPr>
            <p:txBody>
              <a:bodyPr/>
              <a:lstStyle/>
              <a:p>
                <a:endParaRPr lang="en-US"/>
              </a:p>
            </p:txBody>
          </p:sp>
          <p:sp>
            <p:nvSpPr>
              <p:cNvPr id="9256" name="Freeform 40"/>
              <p:cNvSpPr>
                <a:spLocks/>
              </p:cNvSpPr>
              <p:nvPr/>
            </p:nvSpPr>
            <p:spPr bwMode="auto">
              <a:xfrm>
                <a:off x="1818" y="3138"/>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en-US"/>
              </a:p>
            </p:txBody>
          </p:sp>
          <p:sp>
            <p:nvSpPr>
              <p:cNvPr id="9257" name="Freeform 41"/>
              <p:cNvSpPr>
                <a:spLocks/>
              </p:cNvSpPr>
              <p:nvPr/>
            </p:nvSpPr>
            <p:spPr bwMode="auto">
              <a:xfrm>
                <a:off x="1911" y="3001"/>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a:effectLst/>
            </p:spPr>
            <p:txBody>
              <a:bodyPr/>
              <a:lstStyle/>
              <a:p>
                <a:endParaRPr lang="en-US"/>
              </a:p>
            </p:txBody>
          </p:sp>
          <p:sp>
            <p:nvSpPr>
              <p:cNvPr id="9258" name="Freeform 42"/>
              <p:cNvSpPr>
                <a:spLocks/>
              </p:cNvSpPr>
              <p:nvPr/>
            </p:nvSpPr>
            <p:spPr bwMode="auto">
              <a:xfrm>
                <a:off x="1991" y="3014"/>
                <a:ext cx="27" cy="40"/>
              </a:xfrm>
              <a:custGeom>
                <a:avLst/>
                <a:gdLst/>
                <a:ahLst/>
                <a:cxnLst>
                  <a:cxn ang="0">
                    <a:pos x="3" y="13"/>
                  </a:cxn>
                  <a:cxn ang="0">
                    <a:pos x="2" y="18"/>
                  </a:cxn>
                  <a:cxn ang="0">
                    <a:pos x="1" y="21"/>
                  </a:cxn>
                  <a:cxn ang="0">
                    <a:pos x="0" y="26"/>
                  </a:cxn>
                  <a:cxn ang="0">
                    <a:pos x="0" y="29"/>
                  </a:cxn>
                  <a:cxn ang="0">
                    <a:pos x="1" y="32"/>
                  </a:cxn>
                  <a:cxn ang="0">
                    <a:pos x="2" y="35"/>
                  </a:cxn>
                  <a:cxn ang="0">
                    <a:pos x="3" y="36"/>
                  </a:cxn>
                  <a:cxn ang="0">
                    <a:pos x="5" y="39"/>
                  </a:cxn>
                  <a:cxn ang="0">
                    <a:pos x="7" y="39"/>
                  </a:cxn>
                  <a:cxn ang="0">
                    <a:pos x="9" y="39"/>
                  </a:cxn>
                  <a:cxn ang="0">
                    <a:pos x="12" y="39"/>
                  </a:cxn>
                  <a:cxn ang="0">
                    <a:pos x="14" y="36"/>
                  </a:cxn>
                  <a:cxn ang="0">
                    <a:pos x="17" y="34"/>
                  </a:cxn>
                  <a:cxn ang="0">
                    <a:pos x="19" y="32"/>
                  </a:cxn>
                  <a:cxn ang="0">
                    <a:pos x="21" y="28"/>
                  </a:cxn>
                  <a:cxn ang="0">
                    <a:pos x="23" y="25"/>
                  </a:cxn>
                  <a:cxn ang="0">
                    <a:pos x="24" y="21"/>
                  </a:cxn>
                  <a:cxn ang="0">
                    <a:pos x="25" y="17"/>
                  </a:cxn>
                  <a:cxn ang="0">
                    <a:pos x="26" y="13"/>
                  </a:cxn>
                  <a:cxn ang="0">
                    <a:pos x="26" y="10"/>
                  </a:cxn>
                  <a:cxn ang="0">
                    <a:pos x="25" y="6"/>
                  </a:cxn>
                  <a:cxn ang="0">
                    <a:pos x="24" y="4"/>
                  </a:cxn>
                  <a:cxn ang="0">
                    <a:pos x="23" y="2"/>
                  </a:cxn>
                  <a:cxn ang="0">
                    <a:pos x="21" y="1"/>
                  </a:cxn>
                  <a:cxn ang="0">
                    <a:pos x="19" y="0"/>
                  </a:cxn>
                  <a:cxn ang="0">
                    <a:pos x="16" y="0"/>
                  </a:cxn>
                  <a:cxn ang="0">
                    <a:pos x="14" y="1"/>
                  </a:cxn>
                  <a:cxn ang="0">
                    <a:pos x="12" y="2"/>
                  </a:cxn>
                  <a:cxn ang="0">
                    <a:pos x="9" y="4"/>
                  </a:cxn>
                  <a:cxn ang="0">
                    <a:pos x="7" y="6"/>
                  </a:cxn>
                  <a:cxn ang="0">
                    <a:pos x="5" y="10"/>
                  </a:cxn>
                  <a:cxn ang="0">
                    <a:pos x="3" y="13"/>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w="9525" cap="rnd">
                <a:noFill/>
                <a:round/>
                <a:headEnd/>
                <a:tailEnd/>
              </a:ln>
              <a:effectLst/>
            </p:spPr>
            <p:txBody>
              <a:bodyPr/>
              <a:lstStyle/>
              <a:p>
                <a:endParaRPr lang="en-US"/>
              </a:p>
            </p:txBody>
          </p:sp>
          <p:sp>
            <p:nvSpPr>
              <p:cNvPr id="9259" name="Freeform 43"/>
              <p:cNvSpPr>
                <a:spLocks/>
              </p:cNvSpPr>
              <p:nvPr/>
            </p:nvSpPr>
            <p:spPr bwMode="auto">
              <a:xfrm>
                <a:off x="1830" y="3306"/>
                <a:ext cx="22" cy="43"/>
              </a:xfrm>
              <a:custGeom>
                <a:avLst/>
                <a:gdLst/>
                <a:ahLst/>
                <a:cxnLst>
                  <a:cxn ang="0">
                    <a:pos x="0" y="20"/>
                  </a:cxn>
                  <a:cxn ang="0">
                    <a:pos x="0" y="23"/>
                  </a:cxn>
                  <a:cxn ang="0">
                    <a:pos x="0" y="28"/>
                  </a:cxn>
                  <a:cxn ang="0">
                    <a:pos x="0" y="31"/>
                  </a:cxn>
                  <a:cxn ang="0">
                    <a:pos x="1" y="35"/>
                  </a:cxn>
                  <a:cxn ang="0">
                    <a:pos x="2" y="37"/>
                  </a:cxn>
                  <a:cxn ang="0">
                    <a:pos x="4" y="39"/>
                  </a:cxn>
                  <a:cxn ang="0">
                    <a:pos x="6" y="40"/>
                  </a:cxn>
                  <a:cxn ang="0">
                    <a:pos x="8" y="42"/>
                  </a:cxn>
                  <a:cxn ang="0">
                    <a:pos x="11" y="42"/>
                  </a:cxn>
                  <a:cxn ang="0">
                    <a:pos x="13" y="40"/>
                  </a:cxn>
                  <a:cxn ang="0">
                    <a:pos x="15" y="38"/>
                  </a:cxn>
                  <a:cxn ang="0">
                    <a:pos x="17" y="36"/>
                  </a:cxn>
                  <a:cxn ang="0">
                    <a:pos x="18" y="32"/>
                  </a:cxn>
                  <a:cxn ang="0">
                    <a:pos x="19" y="29"/>
                  </a:cxn>
                  <a:cxn ang="0">
                    <a:pos x="20" y="26"/>
                  </a:cxn>
                  <a:cxn ang="0">
                    <a:pos x="21" y="21"/>
                  </a:cxn>
                  <a:cxn ang="0">
                    <a:pos x="20" y="17"/>
                  </a:cxn>
                  <a:cxn ang="0">
                    <a:pos x="20" y="13"/>
                  </a:cxn>
                  <a:cxn ang="0">
                    <a:pos x="19" y="10"/>
                  </a:cxn>
                  <a:cxn ang="0">
                    <a:pos x="18" y="6"/>
                  </a:cxn>
                  <a:cxn ang="0">
                    <a:pos x="17" y="4"/>
                  </a:cxn>
                  <a:cxn ang="0">
                    <a:pos x="15" y="2"/>
                  </a:cxn>
                  <a:cxn ang="0">
                    <a:pos x="13" y="1"/>
                  </a:cxn>
                  <a:cxn ang="0">
                    <a:pos x="11" y="0"/>
                  </a:cxn>
                  <a:cxn ang="0">
                    <a:pos x="8" y="0"/>
                  </a:cxn>
                  <a:cxn ang="0">
                    <a:pos x="6" y="1"/>
                  </a:cxn>
                  <a:cxn ang="0">
                    <a:pos x="4" y="3"/>
                  </a:cxn>
                  <a:cxn ang="0">
                    <a:pos x="2" y="5"/>
                  </a:cxn>
                  <a:cxn ang="0">
                    <a:pos x="1" y="9"/>
                  </a:cxn>
                  <a:cxn ang="0">
                    <a:pos x="0" y="12"/>
                  </a:cxn>
                  <a:cxn ang="0">
                    <a:pos x="0" y="15"/>
                  </a:cxn>
                  <a:cxn ang="0">
                    <a:pos x="0" y="20"/>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w="9525" cap="rnd">
                <a:noFill/>
                <a:round/>
                <a:headEnd/>
                <a:tailEnd/>
              </a:ln>
              <a:effectLst/>
            </p:spPr>
            <p:txBody>
              <a:bodyPr/>
              <a:lstStyle/>
              <a:p>
                <a:endParaRPr lang="en-US"/>
              </a:p>
            </p:txBody>
          </p:sp>
          <p:sp>
            <p:nvSpPr>
              <p:cNvPr id="9260" name="Freeform 44"/>
              <p:cNvSpPr>
                <a:spLocks/>
              </p:cNvSpPr>
              <p:nvPr/>
            </p:nvSpPr>
            <p:spPr bwMode="auto">
              <a:xfrm>
                <a:off x="1750" y="3291"/>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en-US"/>
              </a:p>
            </p:txBody>
          </p:sp>
        </p:grpSp>
        <p:grpSp>
          <p:nvGrpSpPr>
            <p:cNvPr id="9271" name="Group 55"/>
            <p:cNvGrpSpPr>
              <a:grpSpLocks/>
            </p:cNvGrpSpPr>
            <p:nvPr/>
          </p:nvGrpSpPr>
          <p:grpSpPr bwMode="auto">
            <a:xfrm>
              <a:off x="1698" y="2928"/>
              <a:ext cx="303" cy="399"/>
              <a:chOff x="1698" y="2928"/>
              <a:chExt cx="303" cy="399"/>
            </a:xfrm>
          </p:grpSpPr>
          <p:sp>
            <p:nvSpPr>
              <p:cNvPr id="9262" name="Freeform 46"/>
              <p:cNvSpPr>
                <a:spLocks/>
              </p:cNvSpPr>
              <p:nvPr/>
            </p:nvSpPr>
            <p:spPr bwMode="auto">
              <a:xfrm>
                <a:off x="1705" y="295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a:effectLst/>
            </p:spPr>
            <p:txBody>
              <a:bodyPr/>
              <a:lstStyle/>
              <a:p>
                <a:endParaRPr lang="en-US"/>
              </a:p>
            </p:txBody>
          </p:sp>
          <p:sp>
            <p:nvSpPr>
              <p:cNvPr id="9263" name="Freeform 47"/>
              <p:cNvSpPr>
                <a:spLocks/>
              </p:cNvSpPr>
              <p:nvPr/>
            </p:nvSpPr>
            <p:spPr bwMode="auto">
              <a:xfrm>
                <a:off x="1698" y="2928"/>
                <a:ext cx="298" cy="373"/>
              </a:xfrm>
              <a:custGeom>
                <a:avLst/>
                <a:gdLst/>
                <a:ahLst/>
                <a:cxnLst>
                  <a:cxn ang="0">
                    <a:pos x="2" y="353"/>
                  </a:cxn>
                  <a:cxn ang="0">
                    <a:pos x="1" y="349"/>
                  </a:cxn>
                  <a:cxn ang="0">
                    <a:pos x="0" y="335"/>
                  </a:cxn>
                  <a:cxn ang="0">
                    <a:pos x="0" y="315"/>
                  </a:cxn>
                  <a:cxn ang="0">
                    <a:pos x="0" y="290"/>
                  </a:cxn>
                  <a:cxn ang="0">
                    <a:pos x="2" y="262"/>
                  </a:cxn>
                  <a:cxn ang="0">
                    <a:pos x="7" y="235"/>
                  </a:cxn>
                  <a:cxn ang="0">
                    <a:pos x="15" y="209"/>
                  </a:cxn>
                  <a:cxn ang="0">
                    <a:pos x="27" y="186"/>
                  </a:cxn>
                  <a:cxn ang="0">
                    <a:pos x="41" y="171"/>
                  </a:cxn>
                  <a:cxn ang="0">
                    <a:pos x="54" y="161"/>
                  </a:cxn>
                  <a:cxn ang="0">
                    <a:pos x="68" y="155"/>
                  </a:cxn>
                  <a:cxn ang="0">
                    <a:pos x="81" y="152"/>
                  </a:cxn>
                  <a:cxn ang="0">
                    <a:pos x="94" y="147"/>
                  </a:cxn>
                  <a:cxn ang="0">
                    <a:pos x="108" y="141"/>
                  </a:cxn>
                  <a:cxn ang="0">
                    <a:pos x="121" y="128"/>
                  </a:cxn>
                  <a:cxn ang="0">
                    <a:pos x="135" y="109"/>
                  </a:cxn>
                  <a:cxn ang="0">
                    <a:pos x="146" y="85"/>
                  </a:cxn>
                  <a:cxn ang="0">
                    <a:pos x="155" y="64"/>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7"/>
                  </a:cxn>
                  <a:cxn ang="0">
                    <a:pos x="254" y="158"/>
                  </a:cxn>
                  <a:cxn ang="0">
                    <a:pos x="243" y="172"/>
                  </a:cxn>
                  <a:cxn ang="0">
                    <a:pos x="229" y="180"/>
                  </a:cxn>
                  <a:cxn ang="0">
                    <a:pos x="213" y="186"/>
                  </a:cxn>
                  <a:cxn ang="0">
                    <a:pos x="194" y="191"/>
                  </a:cxn>
                  <a:cxn ang="0">
                    <a:pos x="177" y="196"/>
                  </a:cxn>
                  <a:cxn ang="0">
                    <a:pos x="160" y="202"/>
                  </a:cxn>
                  <a:cxn ang="0">
                    <a:pos x="145" y="211"/>
                  </a:cxn>
                  <a:cxn ang="0">
                    <a:pos x="133" y="224"/>
                  </a:cxn>
                  <a:cxn ang="0">
                    <a:pos x="125" y="242"/>
                  </a:cxn>
                  <a:cxn ang="0">
                    <a:pos x="121" y="265"/>
                  </a:cxn>
                  <a:cxn ang="0">
                    <a:pos x="118" y="286"/>
                  </a:cxn>
                  <a:cxn ang="0">
                    <a:pos x="117" y="308"/>
                  </a:cxn>
                  <a:cxn ang="0">
                    <a:pos x="117" y="328"/>
                  </a:cxn>
                  <a:cxn ang="0">
                    <a:pos x="118" y="345"/>
                  </a:cxn>
                  <a:cxn ang="0">
                    <a:pos x="119" y="359"/>
                  </a:cxn>
                  <a:cxn ang="0">
                    <a:pos x="120" y="368"/>
                  </a:cxn>
                  <a:cxn ang="0">
                    <a:pos x="121" y="372"/>
                  </a:cxn>
                  <a:cxn ang="0">
                    <a:pos x="2" y="353"/>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w="9525" cap="rnd">
                <a:noFill/>
                <a:round/>
                <a:headEnd/>
                <a:tailEnd/>
              </a:ln>
              <a:effectLst/>
            </p:spPr>
            <p:txBody>
              <a:bodyPr/>
              <a:lstStyle/>
              <a:p>
                <a:endParaRPr lang="en-US"/>
              </a:p>
            </p:txBody>
          </p:sp>
          <p:sp>
            <p:nvSpPr>
              <p:cNvPr id="9264" name="Freeform 48"/>
              <p:cNvSpPr>
                <a:spLocks/>
              </p:cNvSpPr>
              <p:nvPr/>
            </p:nvSpPr>
            <p:spPr bwMode="auto">
              <a:xfrm>
                <a:off x="1715" y="2957"/>
                <a:ext cx="258" cy="320"/>
              </a:xfrm>
              <a:custGeom>
                <a:avLst/>
                <a:gdLst/>
                <a:ahLst/>
                <a:cxnLst>
                  <a:cxn ang="0">
                    <a:pos x="1" y="304"/>
                  </a:cxn>
                  <a:cxn ang="0">
                    <a:pos x="1" y="300"/>
                  </a:cxn>
                  <a:cxn ang="0">
                    <a:pos x="0" y="288"/>
                  </a:cxn>
                  <a:cxn ang="0">
                    <a:pos x="0" y="271"/>
                  </a:cxn>
                  <a:cxn ang="0">
                    <a:pos x="0" y="249"/>
                  </a:cxn>
                  <a:cxn ang="0">
                    <a:pos x="0" y="226"/>
                  </a:cxn>
                  <a:cxn ang="0">
                    <a:pos x="4" y="203"/>
                  </a:cxn>
                  <a:cxn ang="0">
                    <a:pos x="11" y="182"/>
                  </a:cxn>
                  <a:cxn ang="0">
                    <a:pos x="22" y="165"/>
                  </a:cxn>
                  <a:cxn ang="0">
                    <a:pos x="35" y="152"/>
                  </a:cxn>
                  <a:cxn ang="0">
                    <a:pos x="50" y="143"/>
                  </a:cxn>
                  <a:cxn ang="0">
                    <a:pos x="66" y="135"/>
                  </a:cxn>
                  <a:cxn ang="0">
                    <a:pos x="82" y="128"/>
                  </a:cxn>
                  <a:cxn ang="0">
                    <a:pos x="99" y="120"/>
                  </a:cxn>
                  <a:cxn ang="0">
                    <a:pos x="113" y="108"/>
                  </a:cxn>
                  <a:cxn ang="0">
                    <a:pos x="127" y="92"/>
                  </a:cxn>
                  <a:cxn ang="0">
                    <a:pos x="138" y="68"/>
                  </a:cxn>
                  <a:cxn ang="0">
                    <a:pos x="145" y="48"/>
                  </a:cxn>
                  <a:cxn ang="0">
                    <a:pos x="151" y="34"/>
                  </a:cxn>
                  <a:cxn ang="0">
                    <a:pos x="154" y="21"/>
                  </a:cxn>
                  <a:cxn ang="0">
                    <a:pos x="158" y="12"/>
                  </a:cxn>
                  <a:cxn ang="0">
                    <a:pos x="160" y="6"/>
                  </a:cxn>
                  <a:cxn ang="0">
                    <a:pos x="161" y="2"/>
                  </a:cxn>
                  <a:cxn ang="0">
                    <a:pos x="162" y="0"/>
                  </a:cxn>
                  <a:cxn ang="0">
                    <a:pos x="162" y="0"/>
                  </a:cxn>
                  <a:cxn ang="0">
                    <a:pos x="257" y="17"/>
                  </a:cxn>
                  <a:cxn ang="0">
                    <a:pos x="256" y="21"/>
                  </a:cxn>
                  <a:cxn ang="0">
                    <a:pos x="253" y="33"/>
                  </a:cxn>
                  <a:cxn ang="0">
                    <a:pos x="249" y="48"/>
                  </a:cxn>
                  <a:cxn ang="0">
                    <a:pos x="244" y="68"/>
                  </a:cxn>
                  <a:cxn ang="0">
                    <a:pos x="237" y="88"/>
                  </a:cxn>
                  <a:cxn ang="0">
                    <a:pos x="230" y="108"/>
                  </a:cxn>
                  <a:cxn ang="0">
                    <a:pos x="221" y="124"/>
                  </a:cxn>
                  <a:cxn ang="0">
                    <a:pos x="211" y="134"/>
                  </a:cxn>
                  <a:cxn ang="0">
                    <a:pos x="199" y="141"/>
                  </a:cxn>
                  <a:cxn ang="0">
                    <a:pos x="183" y="146"/>
                  </a:cxn>
                  <a:cxn ang="0">
                    <a:pos x="166" y="152"/>
                  </a:cxn>
                  <a:cxn ang="0">
                    <a:pos x="148" y="158"/>
                  </a:cxn>
                  <a:cxn ang="0">
                    <a:pos x="129" y="166"/>
                  </a:cxn>
                  <a:cxn ang="0">
                    <a:pos x="113" y="176"/>
                  </a:cxn>
                  <a:cxn ang="0">
                    <a:pos x="100" y="190"/>
                  </a:cxn>
                  <a:cxn ang="0">
                    <a:pos x="90" y="207"/>
                  </a:cxn>
                  <a:cxn ang="0">
                    <a:pos x="85" y="224"/>
                  </a:cxn>
                  <a:cxn ang="0">
                    <a:pos x="82" y="242"/>
                  </a:cxn>
                  <a:cxn ang="0">
                    <a:pos x="82" y="260"/>
                  </a:cxn>
                  <a:cxn ang="0">
                    <a:pos x="82" y="279"/>
                  </a:cxn>
                  <a:cxn ang="0">
                    <a:pos x="84" y="293"/>
                  </a:cxn>
                  <a:cxn ang="0">
                    <a:pos x="86" y="306"/>
                  </a:cxn>
                  <a:cxn ang="0">
                    <a:pos x="88" y="315"/>
                  </a:cxn>
                  <a:cxn ang="0">
                    <a:pos x="88" y="319"/>
                  </a:cxn>
                  <a:cxn ang="0">
                    <a:pos x="1" y="304"/>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w="9525" cap="rnd">
                <a:noFill/>
                <a:round/>
                <a:headEnd/>
                <a:tailEnd/>
              </a:ln>
              <a:effectLst/>
            </p:spPr>
            <p:txBody>
              <a:bodyPr/>
              <a:lstStyle/>
              <a:p>
                <a:endParaRPr lang="en-US"/>
              </a:p>
            </p:txBody>
          </p:sp>
          <p:sp>
            <p:nvSpPr>
              <p:cNvPr id="9265" name="Freeform 49"/>
              <p:cNvSpPr>
                <a:spLocks/>
              </p:cNvSpPr>
              <p:nvPr/>
            </p:nvSpPr>
            <p:spPr bwMode="auto">
              <a:xfrm>
                <a:off x="1767" y="3076"/>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a:effectLst/>
            </p:spPr>
            <p:txBody>
              <a:bodyPr/>
              <a:lstStyle/>
              <a:p>
                <a:endParaRPr lang="en-US"/>
              </a:p>
            </p:txBody>
          </p:sp>
          <p:sp>
            <p:nvSpPr>
              <p:cNvPr id="9266" name="Freeform 50"/>
              <p:cNvSpPr>
                <a:spLocks/>
              </p:cNvSpPr>
              <p:nvPr/>
            </p:nvSpPr>
            <p:spPr bwMode="auto">
              <a:xfrm>
                <a:off x="1777" y="308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en-US"/>
              </a:p>
            </p:txBody>
          </p:sp>
          <p:sp>
            <p:nvSpPr>
              <p:cNvPr id="9267" name="Freeform 51"/>
              <p:cNvSpPr>
                <a:spLocks/>
              </p:cNvSpPr>
              <p:nvPr/>
            </p:nvSpPr>
            <p:spPr bwMode="auto">
              <a:xfrm>
                <a:off x="1869" y="2944"/>
                <a:ext cx="27" cy="40"/>
              </a:xfrm>
              <a:custGeom>
                <a:avLst/>
                <a:gdLst/>
                <a:ahLst/>
                <a:cxnLst>
                  <a:cxn ang="0">
                    <a:pos x="3" y="14"/>
                  </a:cxn>
                  <a:cxn ang="0">
                    <a:pos x="1" y="17"/>
                  </a:cxn>
                  <a:cxn ang="0">
                    <a:pos x="1" y="21"/>
                  </a:cxn>
                  <a:cxn ang="0">
                    <a:pos x="0" y="25"/>
                  </a:cxn>
                  <a:cxn ang="0">
                    <a:pos x="0" y="28"/>
                  </a:cxn>
                  <a:cxn ang="0">
                    <a:pos x="1" y="31"/>
                  </a:cxn>
                  <a:cxn ang="0">
                    <a:pos x="2" y="34"/>
                  </a:cxn>
                  <a:cxn ang="0">
                    <a:pos x="3" y="36"/>
                  </a:cxn>
                  <a:cxn ang="0">
                    <a:pos x="5" y="37"/>
                  </a:cxn>
                  <a:cxn ang="0">
                    <a:pos x="7" y="39"/>
                  </a:cxn>
                  <a:cxn ang="0">
                    <a:pos x="9" y="39"/>
                  </a:cxn>
                  <a:cxn ang="0">
                    <a:pos x="12" y="37"/>
                  </a:cxn>
                  <a:cxn ang="0">
                    <a:pos x="14" y="36"/>
                  </a:cxn>
                  <a:cxn ang="0">
                    <a:pos x="17" y="34"/>
                  </a:cxn>
                  <a:cxn ang="0">
                    <a:pos x="19" y="31"/>
                  </a:cxn>
                  <a:cxn ang="0">
                    <a:pos x="21" y="27"/>
                  </a:cxn>
                  <a:cxn ang="0">
                    <a:pos x="23" y="24"/>
                  </a:cxn>
                  <a:cxn ang="0">
                    <a:pos x="24" y="21"/>
                  </a:cxn>
                  <a:cxn ang="0">
                    <a:pos x="25" y="16"/>
                  </a:cxn>
                  <a:cxn ang="0">
                    <a:pos x="26" y="13"/>
                  </a:cxn>
                  <a:cxn ang="0">
                    <a:pos x="25" y="10"/>
                  </a:cxn>
                  <a:cxn ang="0">
                    <a:pos x="25" y="6"/>
                  </a:cxn>
                  <a:cxn ang="0">
                    <a:pos x="24" y="4"/>
                  </a:cxn>
                  <a:cxn ang="0">
                    <a:pos x="23" y="2"/>
                  </a:cxn>
                  <a:cxn ang="0">
                    <a:pos x="21" y="1"/>
                  </a:cxn>
                  <a:cxn ang="0">
                    <a:pos x="19" y="0"/>
                  </a:cxn>
                  <a:cxn ang="0">
                    <a:pos x="16" y="0"/>
                  </a:cxn>
                  <a:cxn ang="0">
                    <a:pos x="14" y="1"/>
                  </a:cxn>
                  <a:cxn ang="0">
                    <a:pos x="11" y="2"/>
                  </a:cxn>
                  <a:cxn ang="0">
                    <a:pos x="9" y="4"/>
                  </a:cxn>
                  <a:cxn ang="0">
                    <a:pos x="7" y="7"/>
                  </a:cxn>
                  <a:cxn ang="0">
                    <a:pos x="5" y="10"/>
                  </a:cxn>
                  <a:cxn ang="0">
                    <a:pos x="3" y="14"/>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w="9525" cap="rnd">
                <a:noFill/>
                <a:round/>
                <a:headEnd/>
                <a:tailEnd/>
              </a:ln>
              <a:effectLst/>
            </p:spPr>
            <p:txBody>
              <a:bodyPr/>
              <a:lstStyle/>
              <a:p>
                <a:endParaRPr lang="en-US"/>
              </a:p>
            </p:txBody>
          </p:sp>
          <p:sp>
            <p:nvSpPr>
              <p:cNvPr id="9268" name="Freeform 52"/>
              <p:cNvSpPr>
                <a:spLocks/>
              </p:cNvSpPr>
              <p:nvPr/>
            </p:nvSpPr>
            <p:spPr bwMode="auto">
              <a:xfrm>
                <a:off x="1950" y="295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a:effectLst/>
            </p:spPr>
            <p:txBody>
              <a:bodyPr/>
              <a:lstStyle/>
              <a:p>
                <a:endParaRPr lang="en-US"/>
              </a:p>
            </p:txBody>
          </p:sp>
          <p:sp>
            <p:nvSpPr>
              <p:cNvPr id="9269" name="Freeform 53"/>
              <p:cNvSpPr>
                <a:spLocks/>
              </p:cNvSpPr>
              <p:nvPr/>
            </p:nvSpPr>
            <p:spPr bwMode="auto">
              <a:xfrm>
                <a:off x="1788" y="324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en-US"/>
              </a:p>
            </p:txBody>
          </p:sp>
          <p:sp>
            <p:nvSpPr>
              <p:cNvPr id="9270" name="Freeform 54"/>
              <p:cNvSpPr>
                <a:spLocks/>
              </p:cNvSpPr>
              <p:nvPr/>
            </p:nvSpPr>
            <p:spPr bwMode="auto">
              <a:xfrm>
                <a:off x="1708" y="323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en-US"/>
              </a:p>
            </p:txBody>
          </p:sp>
        </p:grpSp>
      </p:grpSp>
      <p:sp>
        <p:nvSpPr>
          <p:cNvPr id="9273" name="Rectangle 57"/>
          <p:cNvSpPr>
            <a:spLocks noChangeArrowheads="1"/>
          </p:cNvSpPr>
          <p:nvPr/>
        </p:nvSpPr>
        <p:spPr bwMode="auto">
          <a:xfrm>
            <a:off x="2546350" y="4538663"/>
            <a:ext cx="369888" cy="457200"/>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000000"/>
                </a:solidFill>
                <a:effectLst>
                  <a:outerShdw blurRad="38100" dist="38100" dir="2700000" algn="tl">
                    <a:srgbClr val="FFFFFF"/>
                  </a:outerShdw>
                </a:effectLst>
                <a:latin typeface="Arial" pitchFamily="34" charset="0"/>
              </a:rPr>
              <a:t>?</a:t>
            </a:r>
          </a:p>
        </p:txBody>
      </p:sp>
      <p:sp>
        <p:nvSpPr>
          <p:cNvPr id="9274" name="Rectangle 58"/>
          <p:cNvSpPr>
            <a:spLocks noChangeArrowheads="1"/>
          </p:cNvSpPr>
          <p:nvPr/>
        </p:nvSpPr>
        <p:spPr bwMode="auto">
          <a:xfrm>
            <a:off x="2343150" y="4098925"/>
            <a:ext cx="1238250" cy="36671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9275"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outerShdw>
          </a:effec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75"/>
                                        </p:tgtEl>
                                        <p:attrNameLst>
                                          <p:attrName>style.visibility</p:attrName>
                                        </p:attrNameLst>
                                      </p:cBhvr>
                                      <p:to>
                                        <p:strVal val="visible"/>
                                      </p:to>
                                    </p:set>
                                    <p:animEffect transition="in" filter="wipe(down)">
                                      <p:cBhvr>
                                        <p:cTn id="7" dur="500"/>
                                        <p:tgtEl>
                                          <p:spTgt spid="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939800" y="1573213"/>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1267" name="Rectangle 3"/>
          <p:cNvSpPr>
            <a:spLocks noGrp="1" noChangeArrowheads="1"/>
          </p:cNvSpPr>
          <p:nvPr>
            <p:ph type="title"/>
          </p:nvPr>
        </p:nvSpPr>
        <p:spPr>
          <a:noFill/>
          <a:ln/>
        </p:spPr>
        <p:txBody>
          <a:bodyPr/>
          <a:lstStyle/>
          <a:p>
            <a:r>
              <a:rPr lang="en-US"/>
              <a:t>Subqueries</a:t>
            </a:r>
          </a:p>
        </p:txBody>
      </p:sp>
      <p:sp>
        <p:nvSpPr>
          <p:cNvPr id="11268" name="Rectangle 4"/>
          <p:cNvSpPr>
            <a:spLocks noGrp="1" noChangeArrowheads="1"/>
          </p:cNvSpPr>
          <p:nvPr>
            <p:ph idx="1"/>
          </p:nvPr>
        </p:nvSpPr>
        <p:spPr>
          <a:xfrm>
            <a:off x="860425" y="3559175"/>
            <a:ext cx="7385050" cy="1066800"/>
          </a:xfrm>
          <a:noFill/>
          <a:ln/>
        </p:spPr>
        <p:txBody>
          <a:bodyPr>
            <a:normAutofit fontScale="70000" lnSpcReduction="20000"/>
          </a:bodyPr>
          <a:lstStyle/>
          <a:p>
            <a:pPr lvl="1"/>
            <a:r>
              <a:rPr lang="en-US"/>
              <a:t>The subquery (inner query) executes once before the main query.</a:t>
            </a:r>
          </a:p>
          <a:p>
            <a:pPr lvl="1"/>
            <a:r>
              <a:rPr lang="en-US"/>
              <a:t>The result of the subquery is used by the main query (outer query).</a:t>
            </a:r>
          </a:p>
        </p:txBody>
      </p:sp>
      <p:sp>
        <p:nvSpPr>
          <p:cNvPr id="11269" name="Rectangle 5"/>
          <p:cNvSpPr>
            <a:spLocks noChangeArrowheads="1"/>
          </p:cNvSpPr>
          <p:nvPr/>
        </p:nvSpPr>
        <p:spPr bwMode="ltGray">
          <a:xfrm>
            <a:off x="3678238" y="2419350"/>
            <a:ext cx="4189412" cy="552450"/>
          </a:xfrm>
          <a:prstGeom prst="rect">
            <a:avLst/>
          </a:prstGeom>
          <a:solidFill>
            <a:srgbClr val="FF9966"/>
          </a:solidFill>
          <a:ln w="9525">
            <a:noFill/>
            <a:miter lim="800000"/>
            <a:headEnd/>
            <a:tailEnd/>
          </a:ln>
          <a:effectLst/>
        </p:spPr>
        <p:txBody>
          <a:bodyPr wrap="none" anchor="ctr"/>
          <a:lstStyle/>
          <a:p>
            <a:endParaRPr lang="en-US"/>
          </a:p>
        </p:txBody>
      </p:sp>
      <p:sp>
        <p:nvSpPr>
          <p:cNvPr id="11270" name="Rectangle 6"/>
          <p:cNvSpPr>
            <a:spLocks noChangeArrowheads="1"/>
          </p:cNvSpPr>
          <p:nvPr/>
        </p:nvSpPr>
        <p:spPr bwMode="blackWhite">
          <a:xfrm>
            <a:off x="1062038" y="1560513"/>
            <a:ext cx="7694612" cy="1490662"/>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p>
          <a:p>
            <a:pPr algn="l">
              <a:lnSpc>
                <a:spcPct val="100000"/>
              </a:lnSpc>
              <a:spcBef>
                <a:spcPct val="0"/>
              </a:spcBef>
              <a:tabLst>
                <a:tab pos="1200150" algn="l"/>
              </a:tabLst>
            </a:pP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49325" y="13843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grpSp>
        <p:nvGrpSpPr>
          <p:cNvPr id="13318" name="Group 6"/>
          <p:cNvGrpSpPr>
            <a:grpSpLocks/>
          </p:cNvGrpSpPr>
          <p:nvPr/>
        </p:nvGrpSpPr>
        <p:grpSpPr bwMode="auto">
          <a:xfrm>
            <a:off x="3335338" y="1708150"/>
            <a:ext cx="4811712" cy="1379538"/>
            <a:chOff x="2101" y="1076"/>
            <a:chExt cx="3031" cy="869"/>
          </a:xfrm>
        </p:grpSpPr>
        <p:sp>
          <p:nvSpPr>
            <p:cNvPr id="13315" name="Rectangle 3"/>
            <p:cNvSpPr>
              <a:spLocks noChangeArrowheads="1"/>
            </p:cNvSpPr>
            <p:nvPr/>
          </p:nvSpPr>
          <p:spPr bwMode="ltGray">
            <a:xfrm>
              <a:off x="2101" y="1413"/>
              <a:ext cx="3031" cy="532"/>
            </a:xfrm>
            <a:prstGeom prst="rect">
              <a:avLst/>
            </a:prstGeom>
            <a:solidFill>
              <a:srgbClr val="FF9966"/>
            </a:solidFill>
            <a:ln w="9525">
              <a:noFill/>
              <a:miter lim="800000"/>
              <a:headEnd/>
              <a:tailEnd/>
            </a:ln>
            <a:effectLst/>
          </p:spPr>
          <p:txBody>
            <a:bodyPr wrap="none" anchor="ctr"/>
            <a:lstStyle/>
            <a:p>
              <a:endParaRPr lang="en-US"/>
            </a:p>
          </p:txBody>
        </p:sp>
        <p:sp>
          <p:nvSpPr>
            <p:cNvPr id="13316" name="Arc 4"/>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
          <p:nvSpPr>
            <p:cNvPr id="13317" name="Rectangle 5"/>
            <p:cNvSpPr>
              <a:spLocks noChangeArrowheads="1"/>
            </p:cNvSpPr>
            <p:nvPr/>
          </p:nvSpPr>
          <p:spPr bwMode="auto">
            <a:xfrm>
              <a:off x="2379" y="1076"/>
              <a:ext cx="401"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79500" y="1379538"/>
            <a:ext cx="5672138" cy="1739900"/>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ename</a:t>
            </a:r>
          </a:p>
          <a:p>
            <a:pPr algn="l">
              <a:lnSpc>
                <a:spcPct val="100000"/>
              </a:lnSpc>
              <a:spcBef>
                <a:spcPct val="0"/>
              </a:spcBef>
            </a:pPr>
            <a:r>
              <a:rPr lang="en-US" sz="1800">
                <a:solidFill>
                  <a:srgbClr val="000000"/>
                </a:solidFill>
                <a:latin typeface="Courier New" pitchFamily="49" charset="0"/>
              </a:rPr>
              <a:t>  2  FROM   emp</a:t>
            </a:r>
          </a:p>
          <a:p>
            <a:pPr algn="l">
              <a:lnSpc>
                <a:spcPct val="100000"/>
              </a:lnSpc>
              <a:spcBef>
                <a:spcPct val="0"/>
              </a:spcBef>
            </a:pPr>
            <a:r>
              <a:rPr lang="en-US" sz="1800">
                <a:solidFill>
                  <a:srgbClr val="000000"/>
                </a:solidFill>
                <a:latin typeface="Courier New" pitchFamily="49" charset="0"/>
              </a:rPr>
              <a:t>  3  WHERE  sal &gt; </a:t>
            </a:r>
          </a:p>
          <a:p>
            <a:pPr algn="l">
              <a:lnSpc>
                <a:spcPct val="100000"/>
              </a:lnSpc>
              <a:spcBef>
                <a:spcPct val="0"/>
              </a:spcBef>
            </a:pPr>
            <a:r>
              <a:rPr lang="en-US" sz="1800">
                <a:solidFill>
                  <a:srgbClr val="000000"/>
                </a:solidFill>
                <a:latin typeface="Courier New" pitchFamily="49" charset="0"/>
              </a:rPr>
              <a:t>  4		    (SELECT sal</a:t>
            </a:r>
          </a:p>
          <a:p>
            <a:pPr algn="l">
              <a:lnSpc>
                <a:spcPct val="100000"/>
              </a:lnSpc>
              <a:spcBef>
                <a:spcPct val="0"/>
              </a:spcBef>
            </a:pPr>
            <a:r>
              <a:rPr lang="en-US" sz="1800">
                <a:solidFill>
                  <a:srgbClr val="000000"/>
                </a:solidFill>
                <a:latin typeface="Courier New" pitchFamily="49" charset="0"/>
              </a:rPr>
              <a:t>  5               FROM   emp</a:t>
            </a:r>
          </a:p>
          <a:p>
            <a:pPr algn="l">
              <a:lnSpc>
                <a:spcPct val="100000"/>
              </a:lnSpc>
              <a:spcBef>
                <a:spcPct val="0"/>
              </a:spcBef>
            </a:pPr>
            <a:r>
              <a:rPr lang="en-US" sz="1800">
                <a:solidFill>
                  <a:srgbClr val="000000"/>
                </a:solidFill>
                <a:latin typeface="Courier New" pitchFamily="49" charset="0"/>
              </a:rPr>
              <a:t>  6               WHERE  empno=7566);</a:t>
            </a:r>
          </a:p>
        </p:txBody>
      </p:sp>
      <p:sp>
        <p:nvSpPr>
          <p:cNvPr id="13320" name="Rectangle 8"/>
          <p:cNvSpPr>
            <a:spLocks noChangeArrowheads="1"/>
          </p:cNvSpPr>
          <p:nvPr/>
        </p:nvSpPr>
        <p:spPr bwMode="auto">
          <a:xfrm>
            <a:off x="950913" y="1431925"/>
            <a:ext cx="7315200" cy="1806575"/>
          </a:xfrm>
          <a:prstGeom prst="rect">
            <a:avLst/>
          </a:prstGeom>
          <a:noFill/>
          <a:ln w="9525">
            <a:noFill/>
            <a:miter lim="800000"/>
            <a:headEnd/>
            <a:tailEnd/>
          </a:ln>
          <a:effec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r>
              <a:rPr lang="en-US"/>
              <a:t>Using a Subquery</a:t>
            </a:r>
          </a:p>
        </p:txBody>
      </p:sp>
      <p:sp>
        <p:nvSpPr>
          <p:cNvPr id="13322" name="Rectangle 10"/>
          <p:cNvSpPr>
            <a:spLocks noChangeArrowheads="1"/>
          </p:cNvSpPr>
          <p:nvPr/>
        </p:nvSpPr>
        <p:spPr bwMode="blackWhite">
          <a:xfrm>
            <a:off x="920750" y="35433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KING</a:t>
            </a:r>
          </a:p>
          <a:p>
            <a:pPr algn="l">
              <a:lnSpc>
                <a:spcPct val="100000"/>
              </a:lnSpc>
              <a:spcBef>
                <a:spcPct val="0"/>
              </a:spcBef>
              <a:tabLst>
                <a:tab pos="1200150" algn="l"/>
              </a:tabLst>
            </a:pPr>
            <a:r>
              <a:rPr lang="en-US" sz="1800">
                <a:solidFill>
                  <a:srgbClr val="000000"/>
                </a:solidFill>
                <a:latin typeface="Courier New" pitchFamily="49" charset="0"/>
              </a:rPr>
              <a:t>FORD</a:t>
            </a:r>
          </a:p>
          <a:p>
            <a:pPr algn="l">
              <a:lnSpc>
                <a:spcPct val="100000"/>
              </a:lnSpc>
              <a:spcBef>
                <a:spcPct val="0"/>
              </a:spcBef>
              <a:tabLst>
                <a:tab pos="1200150" algn="l"/>
              </a:tabLst>
            </a:pPr>
            <a:r>
              <a:rPr lang="en-US" sz="1800">
                <a:solidFill>
                  <a:srgbClr val="000000"/>
                </a:solidFill>
                <a:latin typeface="Courier New" pitchFamily="49" charset="0"/>
              </a:rPr>
              <a:t>SCOTT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up)">
                                      <p:cBhvr>
                                        <p:cTn id="7" dur="500"/>
                                        <p:tgtEl>
                                          <p:spTgt spid="133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Guidelines for Using Subqueries</a:t>
            </a:r>
          </a:p>
        </p:txBody>
      </p:sp>
      <p:sp>
        <p:nvSpPr>
          <p:cNvPr id="15363" name="Rectangle 3"/>
          <p:cNvSpPr>
            <a:spLocks noGrp="1" noChangeArrowheads="1"/>
          </p:cNvSpPr>
          <p:nvPr>
            <p:ph idx="1"/>
          </p:nvPr>
        </p:nvSpPr>
        <p:spPr>
          <a:xfrm>
            <a:off x="860425" y="1516063"/>
            <a:ext cx="7385050" cy="4346575"/>
          </a:xfrm>
          <a:noFill/>
          <a:ln/>
        </p:spPr>
        <p:txBody>
          <a:bodyPr/>
          <a:lstStyle/>
          <a:p>
            <a:pPr lvl="1"/>
            <a:r>
              <a:rPr lang="en-US"/>
              <a:t>Enclose subqueries in parentheses. </a:t>
            </a:r>
          </a:p>
          <a:p>
            <a:pPr lvl="1"/>
            <a:r>
              <a:rPr lang="en-US"/>
              <a:t>Place subqueries on the right side of the comparison operator.</a:t>
            </a:r>
          </a:p>
          <a:p>
            <a:pPr lvl="1"/>
            <a:r>
              <a:rPr lang="en-US"/>
              <a:t>Do not add an ORDER BY clause to a subquery.</a:t>
            </a:r>
          </a:p>
          <a:p>
            <a:pPr lvl="1"/>
            <a:r>
              <a:rPr lang="en-US"/>
              <a:t>Use single-row operators with single-row subqueries.</a:t>
            </a:r>
          </a:p>
          <a:p>
            <a:pPr lvl="1"/>
            <a:r>
              <a:rPr lang="en-US"/>
              <a:t>Use multiple-row operators with multiple-row subqueries.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2338" y="358775"/>
            <a:ext cx="7299325" cy="881063"/>
          </a:xfrm>
          <a:noFill/>
          <a:ln/>
        </p:spPr>
        <p:txBody>
          <a:bodyPr/>
          <a:lstStyle/>
          <a:p>
            <a:r>
              <a:rPr lang="en-US"/>
              <a:t>Types of Subqueries</a:t>
            </a:r>
          </a:p>
        </p:txBody>
      </p:sp>
      <p:sp>
        <p:nvSpPr>
          <p:cNvPr id="17411" name="Rectangle 3"/>
          <p:cNvSpPr>
            <a:spLocks noGrp="1" noChangeArrowheads="1"/>
          </p:cNvSpPr>
          <p:nvPr>
            <p:ph idx="1"/>
          </p:nvPr>
        </p:nvSpPr>
        <p:spPr>
          <a:xfrm>
            <a:off x="860425" y="998538"/>
            <a:ext cx="7385050" cy="439737"/>
          </a:xfrm>
          <a:noFill/>
          <a:ln/>
        </p:spPr>
        <p:txBody>
          <a:bodyPr>
            <a:normAutofit lnSpcReduction="10000"/>
          </a:bodyPr>
          <a:lstStyle/>
          <a:p>
            <a:pPr lvl="1"/>
            <a:r>
              <a:rPr lang="en-US" sz="2400"/>
              <a:t>Single-row subquery</a:t>
            </a:r>
          </a:p>
        </p:txBody>
      </p:sp>
      <p:grpSp>
        <p:nvGrpSpPr>
          <p:cNvPr id="17419" name="Group 11"/>
          <p:cNvGrpSpPr>
            <a:grpSpLocks/>
          </p:cNvGrpSpPr>
          <p:nvPr/>
        </p:nvGrpSpPr>
        <p:grpSpPr bwMode="auto">
          <a:xfrm>
            <a:off x="1881188" y="1489075"/>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13" name="Rectangle 5"/>
            <p:cNvSpPr>
              <a:spLocks noChangeArrowheads="1"/>
            </p:cNvSpPr>
            <p:nvPr/>
          </p:nvSpPr>
          <p:spPr bwMode="auto">
            <a:xfrm>
              <a:off x="1185" y="938"/>
              <a:ext cx="876"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w="9525">
              <a:noFill/>
              <a:miter lim="800000"/>
              <a:headEnd/>
              <a:tailEnd/>
            </a:ln>
            <a:effectLst/>
          </p:spPr>
          <p:txBody>
            <a:bodyPr wrap="none" anchor="ctr"/>
            <a:lstStyle/>
            <a:p>
              <a:endParaRPr lang="en-US"/>
            </a:p>
          </p:txBody>
        </p:sp>
        <p:sp>
          <p:nvSpPr>
            <p:cNvPr id="17415" name="Rectangle 7"/>
            <p:cNvSpPr>
              <a:spLocks noChangeArrowheads="1"/>
            </p:cNvSpPr>
            <p:nvPr/>
          </p:nvSpPr>
          <p:spPr bwMode="auto">
            <a:xfrm>
              <a:off x="1551" y="1305"/>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16" name="Rectangle 8"/>
            <p:cNvSpPr>
              <a:spLocks noChangeArrowheads="1"/>
            </p:cNvSpPr>
            <p:nvPr/>
          </p:nvSpPr>
          <p:spPr bwMode="auto">
            <a:xfrm>
              <a:off x="3388" y="1254"/>
              <a:ext cx="178" cy="327"/>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17418" name="Rectangle 10"/>
            <p:cNvSpPr>
              <a:spLocks noChangeArrowheads="1"/>
            </p:cNvSpPr>
            <p:nvPr/>
          </p:nvSpPr>
          <p:spPr bwMode="auto">
            <a:xfrm>
              <a:off x="2664" y="1169"/>
              <a:ext cx="612" cy="231"/>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sp>
        <p:nvSpPr>
          <p:cNvPr id="17420" name="Rectangle 12"/>
          <p:cNvSpPr>
            <a:spLocks noChangeArrowheads="1"/>
          </p:cNvSpPr>
          <p:nvPr/>
        </p:nvSpPr>
        <p:spPr bwMode="auto">
          <a:xfrm>
            <a:off x="5972175" y="2014538"/>
            <a:ext cx="1233488" cy="457200"/>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pitchFamily="34" charset="0"/>
              </a:rPr>
              <a:t>CLERK</a:t>
            </a:r>
          </a:p>
        </p:txBody>
      </p:sp>
      <p:grpSp>
        <p:nvGrpSpPr>
          <p:cNvPr id="17431" name="Group 23"/>
          <p:cNvGrpSpPr>
            <a:grpSpLocks/>
          </p:cNvGrpSpPr>
          <p:nvPr/>
        </p:nvGrpSpPr>
        <p:grpSpPr bwMode="auto">
          <a:xfrm>
            <a:off x="860425" y="2746375"/>
            <a:ext cx="7324725" cy="1676400"/>
            <a:chOff x="542" y="1730"/>
            <a:chExt cx="4614" cy="1056"/>
          </a:xfrm>
        </p:grpSpPr>
        <p:sp>
          <p:nvSpPr>
            <p:cNvPr id="17421" name="Rectangle 13"/>
            <p:cNvSpPr>
              <a:spLocks noChangeArrowheads="1"/>
            </p:cNvSpPr>
            <p:nvPr/>
          </p:nvSpPr>
          <p:spPr bwMode="auto">
            <a:xfrm>
              <a:off x="542" y="1730"/>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rgbClr val="F8F8D3"/>
                  </a:solidFill>
                  <a:latin typeface="Arial" pitchFamily="34" charset="0"/>
                </a:rPr>
                <a:t>Multiple-row subquery</a:t>
              </a:r>
            </a:p>
          </p:txBody>
        </p:sp>
        <p:sp>
          <p:nvSpPr>
            <p:cNvPr id="17422" name="Rectangle 14"/>
            <p:cNvSpPr>
              <a:spLocks noChangeArrowheads="1"/>
            </p:cNvSpPr>
            <p:nvPr/>
          </p:nvSpPr>
          <p:spPr bwMode="auto">
            <a:xfrm>
              <a:off x="3762" y="2268"/>
              <a:ext cx="1108" cy="518"/>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0"/>
                </a:spcBef>
              </a:pPr>
              <a:r>
                <a:rPr lang="en-US" sz="2400">
                  <a:solidFill>
                    <a:srgbClr val="FFFFCC"/>
                  </a:solidFill>
                  <a:effectLst>
                    <a:outerShdw blurRad="38100" dist="38100" dir="2700000" algn="tl">
                      <a:srgbClr val="000000"/>
                    </a:outerShdw>
                  </a:effectLst>
                  <a:latin typeface="Arial" pitchFamily="34" charset="0"/>
                </a:rPr>
                <a:t>CLERK</a:t>
              </a:r>
            </a:p>
            <a:p>
              <a:pPr algn="l" defTabSz="822325">
                <a:lnSpc>
                  <a:spcPct val="100000"/>
                </a:lnSpc>
                <a:spcBef>
                  <a:spcPct val="0"/>
                </a:spcBef>
              </a:pPr>
              <a:r>
                <a:rPr lang="en-US" sz="2400">
                  <a:solidFill>
                    <a:srgbClr val="FFFFCC"/>
                  </a:solidFill>
                  <a:effectLst>
                    <a:outerShdw blurRad="38100" dist="38100" dir="2700000" algn="tl">
                      <a:srgbClr val="000000"/>
                    </a:outerShdw>
                  </a:effectLst>
                  <a:latin typeface="Arial" pitchFamily="34" charset="0"/>
                </a:rPr>
                <a:t>MANAGER</a:t>
              </a:r>
            </a:p>
          </p:txBody>
        </p:sp>
        <p:grpSp>
          <p:nvGrpSpPr>
            <p:cNvPr id="17430"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24" name="Rectangle 16"/>
              <p:cNvSpPr>
                <a:spLocks noChangeArrowheads="1"/>
              </p:cNvSpPr>
              <p:nvPr/>
            </p:nvSpPr>
            <p:spPr bwMode="auto">
              <a:xfrm>
                <a:off x="1185" y="2042"/>
                <a:ext cx="876"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w="9525">
                <a:noFill/>
                <a:miter lim="800000"/>
                <a:headEnd/>
                <a:tailEnd/>
              </a:ln>
              <a:effectLst/>
            </p:spPr>
            <p:txBody>
              <a:bodyPr wrap="none" anchor="ctr"/>
              <a:lstStyle/>
              <a:p>
                <a:endParaRPr lang="en-US"/>
              </a:p>
            </p:txBody>
          </p:sp>
          <p:sp>
            <p:nvSpPr>
              <p:cNvPr id="17426" name="Rectangle 18"/>
              <p:cNvSpPr>
                <a:spLocks noChangeArrowheads="1"/>
              </p:cNvSpPr>
              <p:nvPr/>
            </p:nvSpPr>
            <p:spPr bwMode="auto">
              <a:xfrm>
                <a:off x="1551" y="2409"/>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27" name="Rectangle 19"/>
              <p:cNvSpPr>
                <a:spLocks noChangeArrowheads="1"/>
              </p:cNvSpPr>
              <p:nvPr/>
            </p:nvSpPr>
            <p:spPr bwMode="auto">
              <a:xfrm>
                <a:off x="3388" y="2358"/>
                <a:ext cx="178" cy="327"/>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17429" name="Rectangle 21"/>
              <p:cNvSpPr>
                <a:spLocks noChangeArrowheads="1"/>
              </p:cNvSpPr>
              <p:nvPr/>
            </p:nvSpPr>
            <p:spPr bwMode="auto">
              <a:xfrm>
                <a:off x="2664" y="2273"/>
                <a:ext cx="612" cy="231"/>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grpSp>
      <p:grpSp>
        <p:nvGrpSpPr>
          <p:cNvPr id="17443" name="Group 35"/>
          <p:cNvGrpSpPr>
            <a:grpSpLocks/>
          </p:cNvGrpSpPr>
          <p:nvPr/>
        </p:nvGrpSpPr>
        <p:grpSpPr bwMode="auto">
          <a:xfrm>
            <a:off x="841375" y="4457700"/>
            <a:ext cx="7718425" cy="1889125"/>
            <a:chOff x="530" y="2808"/>
            <a:chExt cx="4862" cy="1190"/>
          </a:xfrm>
        </p:grpSpPr>
        <p:sp>
          <p:nvSpPr>
            <p:cNvPr id="17432" name="Rectangle 24"/>
            <p:cNvSpPr>
              <a:spLocks noChangeArrowheads="1"/>
            </p:cNvSpPr>
            <p:nvPr/>
          </p:nvSpPr>
          <p:spPr bwMode="auto">
            <a:xfrm>
              <a:off x="2267" y="2808"/>
              <a:ext cx="2521" cy="269"/>
            </a:xfrm>
            <a:prstGeom prst="rect">
              <a:avLst/>
            </a:prstGeom>
            <a:noFill/>
            <a:ln w="9525">
              <a:noFill/>
              <a:miter lim="800000"/>
              <a:headEnd/>
              <a:tailEnd/>
            </a:ln>
            <a:effectLst/>
          </p:spPr>
          <p:txBody>
            <a:bodyPr wrap="none" anchor="ctr"/>
            <a:lstStyle/>
            <a:p>
              <a:endParaRPr lang="en-US"/>
            </a:p>
          </p:txBody>
        </p:sp>
        <p:sp>
          <p:nvSpPr>
            <p:cNvPr id="17433" name="Rectangle 25"/>
            <p:cNvSpPr>
              <a:spLocks noChangeArrowheads="1"/>
            </p:cNvSpPr>
            <p:nvPr/>
          </p:nvSpPr>
          <p:spPr bwMode="auto">
            <a:xfrm>
              <a:off x="530" y="2844"/>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rgbClr val="F8F8D3"/>
                  </a:solidFill>
                  <a:latin typeface="Arial" pitchFamily="34" charset="0"/>
                </a:rPr>
                <a:t>Multiple-column subquery</a:t>
              </a:r>
            </a:p>
          </p:txBody>
        </p:sp>
        <p:sp>
          <p:nvSpPr>
            <p:cNvPr id="17434" name="Rectangle 26"/>
            <p:cNvSpPr>
              <a:spLocks noChangeArrowheads="1"/>
            </p:cNvSpPr>
            <p:nvPr/>
          </p:nvSpPr>
          <p:spPr bwMode="auto">
            <a:xfrm>
              <a:off x="3750" y="3480"/>
              <a:ext cx="1642" cy="518"/>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pitchFamily="34" charset="0"/>
                </a:rPr>
                <a:t>CLERK        7900</a:t>
              </a:r>
              <a:br>
                <a:rPr lang="en-US" sz="2400">
                  <a:solidFill>
                    <a:srgbClr val="FFFFCC"/>
                  </a:solidFill>
                  <a:effectLst>
                    <a:outerShdw blurRad="38100" dist="38100" dir="2700000" algn="tl">
                      <a:srgbClr val="000000"/>
                    </a:outerShdw>
                  </a:effectLst>
                  <a:latin typeface="Arial" pitchFamily="34" charset="0"/>
                </a:rPr>
              </a:br>
              <a:r>
                <a:rPr lang="en-US" sz="2400">
                  <a:solidFill>
                    <a:srgbClr val="FFFFCC"/>
                  </a:solidFill>
                  <a:effectLst>
                    <a:outerShdw blurRad="38100" dist="38100" dir="2700000" algn="tl">
                      <a:srgbClr val="000000"/>
                    </a:outerShdw>
                  </a:effectLst>
                  <a:latin typeface="Arial" pitchFamily="34" charset="0"/>
                </a:rPr>
                <a:t>MANAGER  7698</a:t>
              </a:r>
            </a:p>
          </p:txBody>
        </p:sp>
        <p:grpSp>
          <p:nvGrpSpPr>
            <p:cNvPr id="17442" name="Group 34"/>
            <p:cNvGrpSpPr>
              <a:grpSpLocks/>
            </p:cNvGrpSpPr>
            <p:nvPr/>
          </p:nvGrpSpPr>
          <p:grpSpPr bwMode="auto">
            <a:xfrm>
              <a:off x="1173" y="3146"/>
              <a:ext cx="2499" cy="654"/>
              <a:chOff x="1173" y="3146"/>
              <a:chExt cx="2499" cy="654"/>
            </a:xfrm>
          </p:grpSpPr>
          <p:sp>
            <p:nvSpPr>
              <p:cNvPr id="17435" name="Rectangle 27"/>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7436" name="Rectangle 28"/>
              <p:cNvSpPr>
                <a:spLocks noChangeArrowheads="1"/>
              </p:cNvSpPr>
              <p:nvPr/>
            </p:nvSpPr>
            <p:spPr bwMode="auto">
              <a:xfrm>
                <a:off x="1173" y="3146"/>
                <a:ext cx="876"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37" name="Rectangle 29"/>
              <p:cNvSpPr>
                <a:spLocks noChangeArrowheads="1"/>
              </p:cNvSpPr>
              <p:nvPr/>
            </p:nvSpPr>
            <p:spPr bwMode="ltGray">
              <a:xfrm>
                <a:off x="1446" y="3444"/>
                <a:ext cx="967" cy="347"/>
              </a:xfrm>
              <a:prstGeom prst="rect">
                <a:avLst/>
              </a:prstGeom>
              <a:solidFill>
                <a:srgbClr val="FF9966"/>
              </a:solidFill>
              <a:ln w="9525">
                <a:noFill/>
                <a:miter lim="800000"/>
                <a:headEnd/>
                <a:tailEnd/>
              </a:ln>
              <a:effectLst/>
            </p:spPr>
            <p:txBody>
              <a:bodyPr wrap="none" anchor="ctr"/>
              <a:lstStyle/>
              <a:p>
                <a:endParaRPr lang="en-US"/>
              </a:p>
            </p:txBody>
          </p:sp>
          <p:sp>
            <p:nvSpPr>
              <p:cNvPr id="17438" name="Rectangle 30"/>
              <p:cNvSpPr>
                <a:spLocks noChangeArrowheads="1"/>
              </p:cNvSpPr>
              <p:nvPr/>
            </p:nvSpPr>
            <p:spPr bwMode="auto">
              <a:xfrm>
                <a:off x="1539" y="3513"/>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39" name="Rectangle 31"/>
              <p:cNvSpPr>
                <a:spLocks noChangeArrowheads="1"/>
              </p:cNvSpPr>
              <p:nvPr/>
            </p:nvSpPr>
            <p:spPr bwMode="auto">
              <a:xfrm>
                <a:off x="3376" y="3462"/>
                <a:ext cx="178" cy="327"/>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40" name="Line 32"/>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17441" name="Rectangle 33"/>
              <p:cNvSpPr>
                <a:spLocks noChangeArrowheads="1"/>
              </p:cNvSpPr>
              <p:nvPr/>
            </p:nvSpPr>
            <p:spPr bwMode="auto">
              <a:xfrm>
                <a:off x="2652" y="3377"/>
                <a:ext cx="612" cy="231"/>
              </a:xfrm>
              <a:prstGeom prst="rect">
                <a:avLst/>
              </a:prstGeom>
              <a:noFill/>
              <a:ln w="9525">
                <a:noFill/>
                <a:miter lim="800000"/>
                <a:headEnd/>
                <a:tailEnd/>
              </a:ln>
              <a:effec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43"/>
                                        </p:tgtEl>
                                        <p:attrNameLst>
                                          <p:attrName>style.visibility</p:attrName>
                                        </p:attrNameLst>
                                      </p:cBhvr>
                                      <p:to>
                                        <p:strVal val="visible"/>
                                      </p:to>
                                    </p:set>
                                    <p:animEffect transition="in" filter="wipe(left)">
                                      <p:cBhvr>
                                        <p:cTn id="12" dur="500"/>
                                        <p:tgtEl>
                                          <p:spTgt spid="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Single-Row Subqueries</a:t>
            </a:r>
          </a:p>
        </p:txBody>
      </p:sp>
      <p:sp>
        <p:nvSpPr>
          <p:cNvPr id="19459" name="Rectangle 3"/>
          <p:cNvSpPr>
            <a:spLocks noGrp="1" noChangeArrowheads="1"/>
          </p:cNvSpPr>
          <p:nvPr>
            <p:ph idx="1"/>
          </p:nvPr>
        </p:nvSpPr>
        <p:spPr>
          <a:xfrm>
            <a:off x="825500" y="1293813"/>
            <a:ext cx="7385050" cy="1054100"/>
          </a:xfrm>
          <a:noFill/>
          <a:ln/>
        </p:spPr>
        <p:txBody>
          <a:bodyPr/>
          <a:lstStyle/>
          <a:p>
            <a:pPr lvl="1"/>
            <a:r>
              <a:rPr lang="en-US"/>
              <a:t>Return only one row</a:t>
            </a:r>
          </a:p>
          <a:p>
            <a:pPr lvl="1"/>
            <a:r>
              <a:rPr lang="en-US"/>
              <a:t>Use single-row comparison operators</a:t>
            </a:r>
          </a:p>
        </p:txBody>
      </p:sp>
      <p:sp>
        <p:nvSpPr>
          <p:cNvPr id="19460"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l"/>
            <a:r>
              <a:rPr lang="en-US" sz="1800">
                <a:solidFill>
                  <a:srgbClr val="000000"/>
                </a:solidFill>
                <a:latin typeface="Arial" pitchFamily="34" charset="0"/>
              </a:rPr>
              <a:t>Operator</a:t>
            </a:r>
          </a:p>
          <a:p>
            <a:r>
              <a:rPr lang="en-US" sz="1800">
                <a:solidFill>
                  <a:srgbClr val="000000"/>
                </a:solidFill>
                <a:latin typeface="Arial" pitchFamily="34" charset="0"/>
              </a:rPr>
              <a:t>=</a:t>
            </a:r>
          </a:p>
          <a:p>
            <a:r>
              <a:rPr lang="en-US" sz="1800">
                <a:solidFill>
                  <a:srgbClr val="000000"/>
                </a:solidFill>
                <a:latin typeface="Arial" pitchFamily="34" charset="0"/>
              </a:rPr>
              <a:t>&gt;</a:t>
            </a:r>
          </a:p>
          <a:p>
            <a:r>
              <a:rPr lang="en-US" sz="1800">
                <a:solidFill>
                  <a:srgbClr val="000000"/>
                </a:solidFill>
                <a:latin typeface="Arial" pitchFamily="34" charset="0"/>
              </a:rPr>
              <a:t>      &gt;=	</a:t>
            </a:r>
          </a:p>
          <a:p>
            <a:r>
              <a:rPr lang="en-US" sz="1800">
                <a:solidFill>
                  <a:srgbClr val="000000"/>
                </a:solidFill>
                <a:latin typeface="Arial" pitchFamily="34" charset="0"/>
              </a:rPr>
              <a:t>&lt;</a:t>
            </a:r>
          </a:p>
          <a:p>
            <a:r>
              <a:rPr lang="en-US" sz="1800">
                <a:solidFill>
                  <a:srgbClr val="000000"/>
                </a:solidFill>
                <a:latin typeface="Arial" pitchFamily="34" charset="0"/>
              </a:rPr>
              <a:t>      &lt;=	</a:t>
            </a:r>
          </a:p>
          <a:p>
            <a:r>
              <a:rPr lang="en-US" sz="1800">
                <a:solidFill>
                  <a:srgbClr val="000000"/>
                </a:solidFill>
                <a:latin typeface="Arial" pitchFamily="34" charset="0"/>
              </a:rPr>
              <a:t>&lt;&gt;</a:t>
            </a:r>
          </a:p>
        </p:txBody>
      </p:sp>
      <p:sp>
        <p:nvSpPr>
          <p:cNvPr id="19461"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a:t>
            </a:r>
          </a:p>
          <a:p>
            <a:pPr algn="l"/>
            <a:r>
              <a:rPr lang="en-US" sz="1800">
                <a:solidFill>
                  <a:srgbClr val="000000"/>
                </a:solidFill>
                <a:latin typeface="Arial" pitchFamily="34" charset="0"/>
              </a:rPr>
              <a:t>Greater than </a:t>
            </a:r>
          </a:p>
          <a:p>
            <a:pPr algn="l"/>
            <a:r>
              <a:rPr lang="en-US" sz="1800">
                <a:solidFill>
                  <a:srgbClr val="000000"/>
                </a:solidFill>
                <a:latin typeface="Arial" pitchFamily="34" charset="0"/>
              </a:rPr>
              <a:t>Greater than or equal to </a:t>
            </a:r>
          </a:p>
          <a:p>
            <a:pPr algn="l"/>
            <a:r>
              <a:rPr lang="en-US" sz="1800">
                <a:solidFill>
                  <a:srgbClr val="000000"/>
                </a:solidFill>
                <a:latin typeface="Arial" pitchFamily="34" charset="0"/>
              </a:rPr>
              <a:t>Less than </a:t>
            </a:r>
          </a:p>
          <a:p>
            <a:pPr algn="l"/>
            <a:r>
              <a:rPr lang="en-US" sz="1800">
                <a:solidFill>
                  <a:srgbClr val="000000"/>
                </a:solidFill>
                <a:latin typeface="Arial" pitchFamily="34" charset="0"/>
              </a:rPr>
              <a:t>Less than or equal to</a:t>
            </a:r>
          </a:p>
          <a:p>
            <a:pPr algn="l"/>
            <a:r>
              <a:rPr lang="en-US" sz="1800">
                <a:solidFill>
                  <a:srgbClr val="000000"/>
                </a:solidFill>
                <a:latin typeface="Arial" pitchFamily="34" charset="0"/>
              </a:rPr>
              <a:t>Not 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p:spPr>
        <p:txBody>
          <a:bodyP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p:spPr>
        <p:txBody>
          <a:bodyP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p:spPr>
        <p:txBody>
          <a:bodyP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p:spPr>
        <p:txBody>
          <a:bodyP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742950" y="530225"/>
            <a:ext cx="7677150" cy="881063"/>
          </a:xfrm>
          <a:noFill/>
          <a:ln/>
        </p:spPr>
        <p:txBody>
          <a:bodyPr/>
          <a:lstStyle/>
          <a:p>
            <a:r>
              <a:rPr lang="en-US"/>
              <a:t>Executing Single-Row Subqueries</a:t>
            </a:r>
          </a:p>
        </p:txBody>
      </p:sp>
      <p:grpSp>
        <p:nvGrpSpPr>
          <p:cNvPr id="21511" name="Group 7"/>
          <p:cNvGrpSpPr>
            <a:grpSpLocks/>
          </p:cNvGrpSpPr>
          <p:nvPr/>
        </p:nvGrpSpPr>
        <p:grpSpPr bwMode="auto">
          <a:xfrm>
            <a:off x="3754438" y="1993900"/>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w="9525">
              <a:noFill/>
              <a:miter lim="800000"/>
              <a:headEnd/>
              <a:tailEnd/>
            </a:ln>
            <a:effec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
          <p:nvSpPr>
            <p:cNvPr id="21510" name="Rectangle 6"/>
            <p:cNvSpPr>
              <a:spLocks noChangeArrowheads="1"/>
            </p:cNvSpPr>
            <p:nvPr/>
          </p:nvSpPr>
          <p:spPr bwMode="auto">
            <a:xfrm>
              <a:off x="3898" y="1256"/>
              <a:ext cx="557"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pitchFamily="34" charset="0"/>
                </a:rPr>
                <a:t>CLERK</a:t>
              </a:r>
            </a:p>
          </p:txBody>
        </p:sp>
      </p:grpSp>
      <p:grpSp>
        <p:nvGrpSpPr>
          <p:cNvPr id="21515" name="Group 11"/>
          <p:cNvGrpSpPr>
            <a:grpSpLocks/>
          </p:cNvGrpSpPr>
          <p:nvPr/>
        </p:nvGrpSpPr>
        <p:grpSpPr bwMode="auto">
          <a:xfrm>
            <a:off x="3754438" y="3098800"/>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w="9525">
              <a:noFill/>
              <a:miter lim="800000"/>
              <a:headEnd/>
              <a:tailEnd/>
            </a:ln>
            <a:effec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
          <p:nvSpPr>
            <p:cNvPr id="21514" name="Rectangle 10"/>
            <p:cNvSpPr>
              <a:spLocks noChangeArrowheads="1"/>
            </p:cNvSpPr>
            <p:nvPr/>
          </p:nvSpPr>
          <p:spPr bwMode="auto">
            <a:xfrm>
              <a:off x="3920" y="1952"/>
              <a:ext cx="401"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pitchFamily="34" charset="0"/>
                </a:rPr>
                <a:t>1100</a:t>
              </a:r>
            </a:p>
          </p:txBody>
        </p:sp>
      </p:grpSp>
      <p:sp>
        <p:nvSpPr>
          <p:cNvPr id="21516" name="Rectangle 12"/>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928688" y="1460500"/>
            <a:ext cx="7229475" cy="286385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SQL&gt; SELECT   ename, job</a:t>
            </a:r>
            <a:br>
              <a:rPr lang="en-US" sz="1800">
                <a:solidFill>
                  <a:srgbClr val="000000"/>
                </a:solidFill>
                <a:latin typeface="Courier New" pitchFamily="49" charset="0"/>
              </a:rPr>
            </a:br>
            <a:r>
              <a:rPr lang="en-US" sz="1800">
                <a:solidFill>
                  <a:srgbClr val="000000"/>
                </a:solidFill>
                <a:latin typeface="Courier New" pitchFamily="49" charset="0"/>
              </a:rPr>
              <a:t>  2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4		(SELECT  	job</a:t>
            </a:r>
            <a:br>
              <a:rPr lang="en-US" sz="1800">
                <a:solidFill>
                  <a:srgbClr val="000000"/>
                </a:solidFill>
                <a:latin typeface="Courier New" pitchFamily="49" charset="0"/>
              </a:rPr>
            </a:br>
            <a:r>
              <a:rPr lang="en-US" sz="1800">
                <a:solidFill>
                  <a:srgbClr val="000000"/>
                </a:solidFill>
                <a:latin typeface="Courier New" pitchFamily="49" charset="0"/>
              </a:rPr>
              <a:t>  5	     	FROM     	emp</a:t>
            </a:r>
            <a:br>
              <a:rPr lang="en-US" sz="1800">
                <a:solidFill>
                  <a:srgbClr val="000000"/>
                </a:solidFill>
                <a:latin typeface="Courier New" pitchFamily="49" charset="0"/>
              </a:rPr>
            </a:br>
            <a:r>
              <a:rPr lang="en-US" sz="1800">
                <a:solidFill>
                  <a:srgbClr val="000000"/>
                </a:solidFill>
                <a:latin typeface="Courier New" pitchFamily="49" charset="0"/>
              </a:rPr>
              <a:t>  6	    	WHERE    	empno = 7369)</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7  AND      sal &gt;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8		(SELECT  	sal</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9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10		WHERE	empno = 7876);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515"/>
                                        </p:tgtEl>
                                        <p:attrNameLst>
                                          <p:attrName>style.visibility</p:attrName>
                                        </p:attrNameLst>
                                      </p:cBhvr>
                                      <p:to>
                                        <p:strVal val="visible"/>
                                      </p:to>
                                    </p:set>
                                    <p:animEffect transition="in" filter="wipe(up)">
                                      <p:cBhvr>
                                        <p:cTn id="11" dur="500"/>
                                        <p:tgtEl>
                                          <p:spTgt spid="215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2058</TotalTime>
  <Words>2172</Words>
  <Application>Microsoft Macintosh PowerPoint</Application>
  <PresentationFormat>On-screen Show (4:3)</PresentationFormat>
  <Paragraphs>384</Paragraphs>
  <Slides>20</Slides>
  <Notes>20</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 Narrow</vt:lpstr>
      <vt:lpstr>Consolas</vt:lpstr>
      <vt:lpstr>Corbel</vt:lpstr>
      <vt:lpstr>Courier New</vt:lpstr>
      <vt:lpstr>Times</vt:lpstr>
      <vt:lpstr>Times New Roman</vt:lpstr>
      <vt:lpstr>Wingdings</vt:lpstr>
      <vt:lpstr>Wingdings 2</vt:lpstr>
      <vt:lpstr>Wingdings 3</vt:lpstr>
      <vt:lpstr>Arial</vt:lpstr>
      <vt:lpstr>Metro</vt:lpstr>
      <vt:lpstr>Subqueries</vt:lpstr>
      <vt:lpstr>Objectives</vt:lpstr>
      <vt:lpstr>Using a Subquery  to Solve a Problem</vt:lpstr>
      <vt:lpstr>Subqueries</vt:lpstr>
      <vt:lpstr>Using a Subquery</vt:lpstr>
      <vt:lpstr>Guidelines for Using Subqueries</vt:lpstr>
      <vt:lpstr>Types of Subqueries</vt:lpstr>
      <vt:lpstr>Single-Row Subqueries</vt:lpstr>
      <vt:lpstr>Executing Single-Row Subqueries</vt:lpstr>
      <vt:lpstr>Using Group Functions  in a Subquery</vt:lpstr>
      <vt:lpstr>HAVING Clause with Subqueries</vt:lpstr>
      <vt:lpstr>What Is Wrong  with This Statement?</vt:lpstr>
      <vt:lpstr>Will This Statement Work?</vt:lpstr>
      <vt:lpstr>Multiple-Row Subqueries</vt:lpstr>
      <vt:lpstr>Using ANY Operator  in Multiple-Row Subqueries</vt:lpstr>
      <vt:lpstr>Using ALL Operator  in Multiple-Row Subqueries</vt:lpstr>
      <vt:lpstr>Summary</vt:lpstr>
      <vt:lpstr>Practice Overview</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Microsoft Office User</cp:lastModifiedBy>
  <cp:revision>178</cp:revision>
  <cp:lastPrinted>1998-06-30T21:15:58Z</cp:lastPrinted>
  <dcterms:created xsi:type="dcterms:W3CDTF">1995-06-17T23:31:02Z</dcterms:created>
  <dcterms:modified xsi:type="dcterms:W3CDTF">2022-03-01T04:41:25Z</dcterms:modified>
</cp:coreProperties>
</file>